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9"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29B5BB4-3BF4-4EED-B590-58A0D1E9ED3B}" type="datetimeFigureOut">
              <a:rPr lang="en-US" smtClean="0"/>
              <a:t>9/28/2023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3FB96DA-E8D0-4EF8-BA49-D3EF1A723BB0}" type="slidenum">
              <a:rPr lang="en-US" smtClean="0"/>
              <a:t>‹#›</a:t>
            </a:fld>
            <a:endParaRPr lang="en-US"/>
          </a:p>
        </p:txBody>
      </p:sp>
    </p:spTree>
    <p:extLst>
      <p:ext uri="{BB962C8B-B14F-4D97-AF65-F5344CB8AC3E}">
        <p14:creationId xmlns:p14="http://schemas.microsoft.com/office/powerpoint/2010/main" val="3233726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9B5BB4-3BF4-4EED-B590-58A0D1E9ED3B}"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B96DA-E8D0-4EF8-BA49-D3EF1A723BB0}" type="slidenum">
              <a:rPr lang="en-US" smtClean="0"/>
              <a:t>‹#›</a:t>
            </a:fld>
            <a:endParaRPr lang="en-US"/>
          </a:p>
        </p:txBody>
      </p:sp>
    </p:spTree>
    <p:extLst>
      <p:ext uri="{BB962C8B-B14F-4D97-AF65-F5344CB8AC3E}">
        <p14:creationId xmlns:p14="http://schemas.microsoft.com/office/powerpoint/2010/main" val="2334770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9B5BB4-3BF4-4EED-B590-58A0D1E9ED3B}"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B96DA-E8D0-4EF8-BA49-D3EF1A723BB0}" type="slidenum">
              <a:rPr lang="en-US" smtClean="0"/>
              <a:t>‹#›</a:t>
            </a:fld>
            <a:endParaRPr lang="en-US"/>
          </a:p>
        </p:txBody>
      </p:sp>
    </p:spTree>
    <p:extLst>
      <p:ext uri="{BB962C8B-B14F-4D97-AF65-F5344CB8AC3E}">
        <p14:creationId xmlns:p14="http://schemas.microsoft.com/office/powerpoint/2010/main" val="2953756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9B5BB4-3BF4-4EED-B590-58A0D1E9ED3B}"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B96DA-E8D0-4EF8-BA49-D3EF1A723BB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8975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9B5BB4-3BF4-4EED-B590-58A0D1E9ED3B}"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B96DA-E8D0-4EF8-BA49-D3EF1A723BB0}" type="slidenum">
              <a:rPr lang="en-US" smtClean="0"/>
              <a:t>‹#›</a:t>
            </a:fld>
            <a:endParaRPr lang="en-US"/>
          </a:p>
        </p:txBody>
      </p:sp>
    </p:spTree>
    <p:extLst>
      <p:ext uri="{BB962C8B-B14F-4D97-AF65-F5344CB8AC3E}">
        <p14:creationId xmlns:p14="http://schemas.microsoft.com/office/powerpoint/2010/main" val="817800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29B5BB4-3BF4-4EED-B590-58A0D1E9ED3B}" type="datetimeFigureOut">
              <a:rPr lang="en-US" smtClean="0"/>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FB96DA-E8D0-4EF8-BA49-D3EF1A723BB0}" type="slidenum">
              <a:rPr lang="en-US" smtClean="0"/>
              <a:t>‹#›</a:t>
            </a:fld>
            <a:endParaRPr lang="en-US"/>
          </a:p>
        </p:txBody>
      </p:sp>
    </p:spTree>
    <p:extLst>
      <p:ext uri="{BB962C8B-B14F-4D97-AF65-F5344CB8AC3E}">
        <p14:creationId xmlns:p14="http://schemas.microsoft.com/office/powerpoint/2010/main" val="529314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29B5BB4-3BF4-4EED-B590-58A0D1E9ED3B}" type="datetimeFigureOut">
              <a:rPr lang="en-US" smtClean="0"/>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FB96DA-E8D0-4EF8-BA49-D3EF1A723BB0}" type="slidenum">
              <a:rPr lang="en-US" smtClean="0"/>
              <a:t>‹#›</a:t>
            </a:fld>
            <a:endParaRPr lang="en-US"/>
          </a:p>
        </p:txBody>
      </p:sp>
    </p:spTree>
    <p:extLst>
      <p:ext uri="{BB962C8B-B14F-4D97-AF65-F5344CB8AC3E}">
        <p14:creationId xmlns:p14="http://schemas.microsoft.com/office/powerpoint/2010/main" val="1345678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9B5BB4-3BF4-4EED-B590-58A0D1E9ED3B}"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B96DA-E8D0-4EF8-BA49-D3EF1A723BB0}" type="slidenum">
              <a:rPr lang="en-US" smtClean="0"/>
              <a:t>‹#›</a:t>
            </a:fld>
            <a:endParaRPr lang="en-US"/>
          </a:p>
        </p:txBody>
      </p:sp>
    </p:spTree>
    <p:extLst>
      <p:ext uri="{BB962C8B-B14F-4D97-AF65-F5344CB8AC3E}">
        <p14:creationId xmlns:p14="http://schemas.microsoft.com/office/powerpoint/2010/main" val="2762020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9B5BB4-3BF4-4EED-B590-58A0D1E9ED3B}"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B96DA-E8D0-4EF8-BA49-D3EF1A723BB0}" type="slidenum">
              <a:rPr lang="en-US" smtClean="0"/>
              <a:t>‹#›</a:t>
            </a:fld>
            <a:endParaRPr lang="en-US"/>
          </a:p>
        </p:txBody>
      </p:sp>
    </p:spTree>
    <p:extLst>
      <p:ext uri="{BB962C8B-B14F-4D97-AF65-F5344CB8AC3E}">
        <p14:creationId xmlns:p14="http://schemas.microsoft.com/office/powerpoint/2010/main" val="3388335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9B5BB4-3BF4-4EED-B590-58A0D1E9ED3B}"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B96DA-E8D0-4EF8-BA49-D3EF1A723BB0}" type="slidenum">
              <a:rPr lang="en-US" smtClean="0"/>
              <a:t>‹#›</a:t>
            </a:fld>
            <a:endParaRPr lang="en-US"/>
          </a:p>
        </p:txBody>
      </p:sp>
    </p:spTree>
    <p:extLst>
      <p:ext uri="{BB962C8B-B14F-4D97-AF65-F5344CB8AC3E}">
        <p14:creationId xmlns:p14="http://schemas.microsoft.com/office/powerpoint/2010/main" val="3970934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9B5BB4-3BF4-4EED-B590-58A0D1E9ED3B}"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B96DA-E8D0-4EF8-BA49-D3EF1A723BB0}" type="slidenum">
              <a:rPr lang="en-US" smtClean="0"/>
              <a:t>‹#›</a:t>
            </a:fld>
            <a:endParaRPr lang="en-US"/>
          </a:p>
        </p:txBody>
      </p:sp>
    </p:spTree>
    <p:extLst>
      <p:ext uri="{BB962C8B-B14F-4D97-AF65-F5344CB8AC3E}">
        <p14:creationId xmlns:p14="http://schemas.microsoft.com/office/powerpoint/2010/main" val="3732484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9B5BB4-3BF4-4EED-B590-58A0D1E9ED3B}"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B96DA-E8D0-4EF8-BA49-D3EF1A723BB0}" type="slidenum">
              <a:rPr lang="en-US" smtClean="0"/>
              <a:t>‹#›</a:t>
            </a:fld>
            <a:endParaRPr lang="en-US"/>
          </a:p>
        </p:txBody>
      </p:sp>
    </p:spTree>
    <p:extLst>
      <p:ext uri="{BB962C8B-B14F-4D97-AF65-F5344CB8AC3E}">
        <p14:creationId xmlns:p14="http://schemas.microsoft.com/office/powerpoint/2010/main" val="2299913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9B5BB4-3BF4-4EED-B590-58A0D1E9ED3B}" type="datetimeFigureOut">
              <a:rPr lang="en-US" smtClean="0"/>
              <a:t>9/28/2023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FB96DA-E8D0-4EF8-BA49-D3EF1A723BB0}" type="slidenum">
              <a:rPr lang="en-US" smtClean="0"/>
              <a:t>‹#›</a:t>
            </a:fld>
            <a:endParaRPr lang="en-US"/>
          </a:p>
        </p:txBody>
      </p:sp>
    </p:spTree>
    <p:extLst>
      <p:ext uri="{BB962C8B-B14F-4D97-AF65-F5344CB8AC3E}">
        <p14:creationId xmlns:p14="http://schemas.microsoft.com/office/powerpoint/2010/main" val="3841420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9B5BB4-3BF4-4EED-B590-58A0D1E9ED3B}" type="datetimeFigureOut">
              <a:rPr lang="en-US" smtClean="0"/>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FB96DA-E8D0-4EF8-BA49-D3EF1A723BB0}" type="slidenum">
              <a:rPr lang="en-US" smtClean="0"/>
              <a:t>‹#›</a:t>
            </a:fld>
            <a:endParaRPr lang="en-US"/>
          </a:p>
        </p:txBody>
      </p:sp>
    </p:spTree>
    <p:extLst>
      <p:ext uri="{BB962C8B-B14F-4D97-AF65-F5344CB8AC3E}">
        <p14:creationId xmlns:p14="http://schemas.microsoft.com/office/powerpoint/2010/main" val="2692712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9B5BB4-3BF4-4EED-B590-58A0D1E9ED3B}" type="datetimeFigureOut">
              <a:rPr lang="en-US" smtClean="0"/>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FB96DA-E8D0-4EF8-BA49-D3EF1A723BB0}" type="slidenum">
              <a:rPr lang="en-US" smtClean="0"/>
              <a:t>‹#›</a:t>
            </a:fld>
            <a:endParaRPr lang="en-US"/>
          </a:p>
        </p:txBody>
      </p:sp>
    </p:spTree>
    <p:extLst>
      <p:ext uri="{BB962C8B-B14F-4D97-AF65-F5344CB8AC3E}">
        <p14:creationId xmlns:p14="http://schemas.microsoft.com/office/powerpoint/2010/main" val="567248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9B5BB4-3BF4-4EED-B590-58A0D1E9ED3B}"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B96DA-E8D0-4EF8-BA49-D3EF1A723BB0}" type="slidenum">
              <a:rPr lang="en-US" smtClean="0"/>
              <a:t>‹#›</a:t>
            </a:fld>
            <a:endParaRPr lang="en-US"/>
          </a:p>
        </p:txBody>
      </p:sp>
    </p:spTree>
    <p:extLst>
      <p:ext uri="{BB962C8B-B14F-4D97-AF65-F5344CB8AC3E}">
        <p14:creationId xmlns:p14="http://schemas.microsoft.com/office/powerpoint/2010/main" val="1862960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9B5BB4-3BF4-4EED-B590-58A0D1E9ED3B}"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B96DA-E8D0-4EF8-BA49-D3EF1A723BB0}" type="slidenum">
              <a:rPr lang="en-US" smtClean="0"/>
              <a:t>‹#›</a:t>
            </a:fld>
            <a:endParaRPr lang="en-US"/>
          </a:p>
        </p:txBody>
      </p:sp>
    </p:spTree>
    <p:extLst>
      <p:ext uri="{BB962C8B-B14F-4D97-AF65-F5344CB8AC3E}">
        <p14:creationId xmlns:p14="http://schemas.microsoft.com/office/powerpoint/2010/main" val="3981196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29B5BB4-3BF4-4EED-B590-58A0D1E9ED3B}" type="datetimeFigureOut">
              <a:rPr lang="en-US" smtClean="0"/>
              <a:t>9/28/2023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3FB96DA-E8D0-4EF8-BA49-D3EF1A723BB0}" type="slidenum">
              <a:rPr lang="en-US" smtClean="0"/>
              <a:t>‹#›</a:t>
            </a:fld>
            <a:endParaRPr lang="en-US"/>
          </a:p>
        </p:txBody>
      </p:sp>
    </p:spTree>
    <p:extLst>
      <p:ext uri="{BB962C8B-B14F-4D97-AF65-F5344CB8AC3E}">
        <p14:creationId xmlns:p14="http://schemas.microsoft.com/office/powerpoint/2010/main" val="40581432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ERP </a:t>
            </a:r>
            <a:r>
              <a:rPr lang="mn-MN" dirty="0" smtClean="0"/>
              <a:t>систем</a:t>
            </a:r>
            <a:endParaRPr lang="en-US" dirty="0"/>
          </a:p>
        </p:txBody>
      </p:sp>
      <p:sp>
        <p:nvSpPr>
          <p:cNvPr id="3" name="Subtitle 2"/>
          <p:cNvSpPr>
            <a:spLocks noGrp="1"/>
          </p:cNvSpPr>
          <p:nvPr>
            <p:ph type="subTitle" idx="1"/>
          </p:nvPr>
        </p:nvSpPr>
        <p:spPr/>
        <p:txBody>
          <a:bodyPr/>
          <a:lstStyle/>
          <a:p>
            <a:r>
              <a:rPr lang="mn-MN" dirty="0" smtClean="0"/>
              <a:t>М.Дөлгөөн, мэдээллийн систем, </a:t>
            </a:r>
            <a:r>
              <a:rPr lang="en-US" dirty="0" smtClean="0"/>
              <a:t>20B1NUM0085</a:t>
            </a:r>
            <a:endParaRPr lang="en-US" dirty="0"/>
          </a:p>
        </p:txBody>
      </p:sp>
    </p:spTree>
    <p:extLst>
      <p:ext uri="{BB962C8B-B14F-4D97-AF65-F5344CB8AC3E}">
        <p14:creationId xmlns:p14="http://schemas.microsoft.com/office/powerpoint/2010/main" val="3025946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n-MN" dirty="0" smtClean="0"/>
              <a:t>Үйлдвэрлэл ба ложистик</a:t>
            </a:r>
            <a:endParaRPr lang="en-US" dirty="0"/>
          </a:p>
        </p:txBody>
      </p:sp>
      <p:sp>
        <p:nvSpPr>
          <p:cNvPr id="3" name="Content Placeholder 2"/>
          <p:cNvSpPr>
            <a:spLocks noGrp="1"/>
          </p:cNvSpPr>
          <p:nvPr>
            <p:ph idx="1"/>
          </p:nvPr>
        </p:nvSpPr>
        <p:spPr/>
        <p:txBody>
          <a:bodyPr/>
          <a:lstStyle/>
          <a:p>
            <a:pPr marL="0" indent="0">
              <a:buNone/>
            </a:pPr>
            <a:r>
              <a:rPr lang="mn-MN" dirty="0" smtClean="0"/>
              <a:t>Энэ бол төлөвлөлт, үйлдвэрлэл, захиалга хүлээн авах, хэрэглэгчдэд хүргэх үйл ажиллагааг зохицуулах бүрэлдэхүүн юм. Энэ нь үйлдвэрлэлийн үйл явцыг харуулах, хяналт хийхэд чухал үүрэгтэй. Бараа материал, үйлдвэрлэлийн тойм мэдээллийг өгөх ба </a:t>
            </a:r>
            <a:r>
              <a:rPr lang="mn-MN" dirty="0"/>
              <a:t>ү</a:t>
            </a:r>
            <a:r>
              <a:rPr lang="mn-MN" dirty="0" smtClean="0"/>
              <a:t>үнд үйлдвэрлэлийн төлөвлөлт, боловсруулалт, агуулахын зохицуулалт зэрэг орно.</a:t>
            </a:r>
            <a:endParaRPr lang="en-US" dirty="0"/>
          </a:p>
        </p:txBody>
      </p:sp>
    </p:spTree>
    <p:extLst>
      <p:ext uri="{BB962C8B-B14F-4D97-AF65-F5344CB8AC3E}">
        <p14:creationId xmlns:p14="http://schemas.microsoft.com/office/powerpoint/2010/main" val="906010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n-MN" dirty="0" smtClean="0"/>
              <a:t>Нийлүүлэлтийн сүлжээ</a:t>
            </a:r>
            <a:endParaRPr lang="en-US" dirty="0"/>
          </a:p>
        </p:txBody>
      </p:sp>
      <p:sp>
        <p:nvSpPr>
          <p:cNvPr id="3" name="Content Placeholder 2"/>
          <p:cNvSpPr>
            <a:spLocks noGrp="1"/>
          </p:cNvSpPr>
          <p:nvPr>
            <p:ph idx="1"/>
          </p:nvPr>
        </p:nvSpPr>
        <p:spPr/>
        <p:txBody>
          <a:bodyPr/>
          <a:lstStyle/>
          <a:p>
            <a:pPr marL="0" indent="0">
              <a:buNone/>
            </a:pPr>
            <a:r>
              <a:rPr lang="mn-MN" dirty="0" smtClean="0"/>
              <a:t>Нийлүүлэлтийн сүлжээний менежмент гэдэг нь түүхий эдийг бэлтгэж, завсрын болон эцсийн бүтээгдэхүүн болгон боловсруулж, хэрэглэгчдэд түгээх үйл ажиллагаа юм. Нийлүүлэлтийн сүлжээ нь төлөвлөлт, үйлдвэрлэл, маркетинг, түгээлт, худалдан авалтын үйл ажиллагааг дэмжих, удирдах үүрэгтэй бүрэлдэхүүн юм.</a:t>
            </a:r>
            <a:endParaRPr lang="en-US" dirty="0"/>
          </a:p>
        </p:txBody>
      </p:sp>
    </p:spTree>
    <p:extLst>
      <p:ext uri="{BB962C8B-B14F-4D97-AF65-F5344CB8AC3E}">
        <p14:creationId xmlns:p14="http://schemas.microsoft.com/office/powerpoint/2010/main" val="4031203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n-MN" dirty="0" smtClean="0"/>
              <a:t>Үйлчлүүлэгчдийн харилцаа холбоо</a:t>
            </a:r>
            <a:endParaRPr lang="en-US" dirty="0"/>
          </a:p>
        </p:txBody>
      </p:sp>
      <p:sp>
        <p:nvSpPr>
          <p:cNvPr id="3" name="Content Placeholder 2"/>
          <p:cNvSpPr>
            <a:spLocks noGrp="1"/>
          </p:cNvSpPr>
          <p:nvPr>
            <p:ph idx="1"/>
          </p:nvPr>
        </p:nvSpPr>
        <p:spPr/>
        <p:txBody>
          <a:bodyPr/>
          <a:lstStyle/>
          <a:p>
            <a:pPr marL="0" indent="0">
              <a:buNone/>
            </a:pPr>
            <a:r>
              <a:rPr lang="mn-MN" dirty="0" smtClean="0"/>
              <a:t>Энэ бүрэлдэхүүн нь үйлчлүүлэгчидтэй харилцахын тулд өгөгдөлд шинжилгээ хийдэг. Энэ бүрэлдэхүүн хэсэг нь олон сувгаас хэрэглэгчийн мэдээллийг цуглуулдаг. </a:t>
            </a:r>
            <a:r>
              <a:rPr lang="mn-MN" dirty="0"/>
              <a:t>Т</a:t>
            </a:r>
            <a:r>
              <a:rPr lang="mn-MN" dirty="0" smtClean="0"/>
              <a:t>аны </a:t>
            </a:r>
            <a:r>
              <a:rPr lang="mn-MN" dirty="0" smtClean="0"/>
              <a:t>хувийн мэдээлэл, </a:t>
            </a:r>
            <a:r>
              <a:rPr lang="mn-MN" dirty="0" smtClean="0"/>
              <a:t>худалдан авалтын талаархи дэлгэрэнгүй мэдээллийг хадгалан хэрэглэгчийн худалдан авалтын түүхийг хянаж, нэмэлт худалдан авалт хийх боломжуудыг санал болгодог.</a:t>
            </a:r>
            <a:endParaRPr lang="en-US" dirty="0"/>
          </a:p>
        </p:txBody>
      </p:sp>
    </p:spTree>
    <p:extLst>
      <p:ext uri="{BB962C8B-B14F-4D97-AF65-F5344CB8AC3E}">
        <p14:creationId xmlns:p14="http://schemas.microsoft.com/office/powerpoint/2010/main" val="876341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n-MN" dirty="0" smtClean="0"/>
              <a:t>Монголд ашиглагдаж буй </a:t>
            </a:r>
            <a:r>
              <a:rPr lang="en-US" dirty="0" smtClean="0"/>
              <a:t>ERP </a:t>
            </a:r>
            <a:r>
              <a:rPr lang="mn-MN" dirty="0" smtClean="0"/>
              <a:t>системүүд</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smtClean="0"/>
              <a:t>Ultimate ERP</a:t>
            </a:r>
            <a:r>
              <a:rPr lang="mn-MN" dirty="0" smtClean="0"/>
              <a:t>: </a:t>
            </a:r>
            <a:r>
              <a:rPr lang="en-US" dirty="0"/>
              <a:t>Ultimate Solutions </a:t>
            </a:r>
            <a:r>
              <a:rPr lang="mn-MN" dirty="0"/>
              <a:t>ХХК нь </a:t>
            </a:r>
            <a:r>
              <a:rPr lang="mn-MN" dirty="0" smtClean="0"/>
              <a:t>Монголд </a:t>
            </a:r>
            <a:r>
              <a:rPr lang="mn-MN" dirty="0"/>
              <a:t>улсад үйл ажиллагаа явуулж буй байгууллагуудад зориулсан нэгдсэн </a:t>
            </a:r>
            <a:r>
              <a:rPr lang="en-US" dirty="0" smtClean="0"/>
              <a:t>ERP </a:t>
            </a:r>
            <a:r>
              <a:rPr lang="mn-MN" dirty="0"/>
              <a:t>системийг санал </a:t>
            </a:r>
            <a:r>
              <a:rPr lang="mn-MN" dirty="0" smtClean="0"/>
              <a:t>болгодог. </a:t>
            </a:r>
          </a:p>
          <a:p>
            <a:pPr marL="0" indent="0">
              <a:buNone/>
            </a:pPr>
            <a:r>
              <a:rPr lang="en-US" b="1" dirty="0" err="1" smtClean="0"/>
              <a:t>Veritech</a:t>
            </a:r>
            <a:r>
              <a:rPr lang="en-US" b="1" dirty="0" smtClean="0"/>
              <a:t> </a:t>
            </a:r>
            <a:r>
              <a:rPr lang="en-US" b="1" dirty="0"/>
              <a:t>ERP</a:t>
            </a:r>
            <a:r>
              <a:rPr lang="en-US" dirty="0"/>
              <a:t> </a:t>
            </a:r>
            <a:r>
              <a:rPr lang="mn-MN" dirty="0"/>
              <a:t>систем </a:t>
            </a:r>
            <a:r>
              <a:rPr lang="mn-MN" dirty="0" smtClean="0"/>
              <a:t>борлуулалтыг </a:t>
            </a:r>
            <a:r>
              <a:rPr lang="mn-MN" dirty="0"/>
              <a:t>дэмжих, зардлыг бууруулах, үйл ажиллагаа, хэлтэс нэгжүүдийн уялдаа холбоог сайжруулах, хэрэглэгч зах зээлтэйгээ байнгын харилцаатай байх боломжийг бүрдүүлдэг бизнесийн нэгдсэн платформ юм</a:t>
            </a:r>
            <a:r>
              <a:rPr lang="mn-MN" dirty="0" smtClean="0"/>
              <a:t>.</a:t>
            </a:r>
          </a:p>
          <a:p>
            <a:pPr marL="0" indent="0">
              <a:buNone/>
            </a:pPr>
            <a:r>
              <a:rPr lang="mn-MN" dirty="0"/>
              <a:t>Төрийн байгууллагуудын дотоод үйл ажиллагааг хөнгөвчлөх зорилготой </a:t>
            </a:r>
            <a:r>
              <a:rPr lang="en-US" b="1" dirty="0" err="1"/>
              <a:t>Danda</a:t>
            </a:r>
            <a:r>
              <a:rPr lang="en-US" b="1" dirty="0"/>
              <a:t> ERP </a:t>
            </a:r>
            <a:r>
              <a:rPr lang="mn-MN" dirty="0"/>
              <a:t>нэгдсэн платформ нь төрийн байгууллагуудын үйл ажиллагаа, албан хаагчдын хэрэгцээ шаардлагад нийцсэн, инновацийг нэвтрүүлсэн, технологийн шинэ шийдэл бүхий нэгдсэн удирдлага хяналттай, </a:t>
            </a:r>
            <a:r>
              <a:rPr lang="en-US" dirty="0"/>
              <a:t>ERP </a:t>
            </a:r>
            <a:r>
              <a:rPr lang="mn-MN" dirty="0"/>
              <a:t>систем</a:t>
            </a:r>
            <a:r>
              <a:rPr lang="mn-MN" dirty="0" smtClean="0"/>
              <a:t/>
            </a:r>
            <a:br>
              <a:rPr lang="mn-MN" dirty="0" smtClean="0"/>
            </a:br>
            <a:endParaRPr lang="mn-MN" dirty="0"/>
          </a:p>
          <a:p>
            <a:endParaRPr lang="mn-MN" dirty="0" smtClean="0"/>
          </a:p>
          <a:p>
            <a:endParaRPr lang="en-US" dirty="0"/>
          </a:p>
        </p:txBody>
      </p:sp>
    </p:spTree>
    <p:extLst>
      <p:ext uri="{BB962C8B-B14F-4D97-AF65-F5344CB8AC3E}">
        <p14:creationId xmlns:p14="http://schemas.microsoft.com/office/powerpoint/2010/main" val="2514012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n-MN" dirty="0" smtClean="0"/>
              <a:t>Дүгнэлт</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ERP </a:t>
            </a:r>
            <a:r>
              <a:rPr lang="mn-MN" dirty="0" smtClean="0"/>
              <a:t>системүүд нь байгууллагын үндсэн бизнесийн үйл ажиллагааг төвлөрүүлж, оновчтой болгох цогц, нэгдсэн шийдэл болж өгдөг. Төрөл бүрийн хэлтсүүдийн өгөгдлийг нэгтгэж, цаг бүрийн нөхцөл байдлын ойлголтыг өгснөөр </a:t>
            </a:r>
            <a:r>
              <a:rPr lang="en-US" dirty="0" smtClean="0"/>
              <a:t>ERP </a:t>
            </a:r>
            <a:r>
              <a:rPr lang="mn-MN" dirty="0" smtClean="0"/>
              <a:t>систем нь үйл ажиллагааны үр ашиг, шийдвэр гаргалт, хамтын ажиллагааг сайжруулдаг. </a:t>
            </a:r>
            <a:r>
              <a:rPr lang="en-US" dirty="0" smtClean="0"/>
              <a:t>ERP </a:t>
            </a:r>
            <a:r>
              <a:rPr lang="mn-MN" dirty="0" smtClean="0"/>
              <a:t>системүүд нь зах зээлийн хувьсан өөрчлөлтөд дасан зохицож, өрсөлдөх чадварыг дээшлүүлэхэд чухал үүрэг гүйцэтгэж байна.</a:t>
            </a:r>
            <a:endParaRPr lang="en-US" dirty="0"/>
          </a:p>
        </p:txBody>
      </p:sp>
    </p:spTree>
    <p:extLst>
      <p:ext uri="{BB962C8B-B14F-4D97-AF65-F5344CB8AC3E}">
        <p14:creationId xmlns:p14="http://schemas.microsoft.com/office/powerpoint/2010/main" val="1760404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n-MN" dirty="0" smtClean="0"/>
              <a:t>Агуулга</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ERP</a:t>
            </a:r>
            <a:r>
              <a:rPr lang="mn-MN" dirty="0" smtClean="0"/>
              <a:t> систем гэж юу вэ?</a:t>
            </a:r>
          </a:p>
          <a:p>
            <a:r>
              <a:rPr lang="en-US" dirty="0" smtClean="0"/>
              <a:t>ERP </a:t>
            </a:r>
            <a:r>
              <a:rPr lang="mn-MN" dirty="0" smtClean="0"/>
              <a:t>системийн үндсэн хэрэглээ</a:t>
            </a:r>
          </a:p>
          <a:p>
            <a:r>
              <a:rPr lang="en-US" dirty="0" smtClean="0"/>
              <a:t>ERP</a:t>
            </a:r>
            <a:r>
              <a:rPr lang="mn-MN" dirty="0" smtClean="0"/>
              <a:t> системийн үүсэл, хөгжил</a:t>
            </a:r>
          </a:p>
          <a:p>
            <a:r>
              <a:rPr lang="en-US" dirty="0" smtClean="0"/>
              <a:t>MRP</a:t>
            </a:r>
            <a:r>
              <a:rPr lang="en-US" smtClean="0"/>
              <a:t>, ERP</a:t>
            </a:r>
            <a:r>
              <a:rPr lang="mn-MN" smtClean="0"/>
              <a:t> </a:t>
            </a:r>
            <a:r>
              <a:rPr lang="mn-MN" dirty="0"/>
              <a:t>хоёрын ялгаа</a:t>
            </a:r>
            <a:endParaRPr lang="mn-MN" dirty="0" smtClean="0"/>
          </a:p>
          <a:p>
            <a:r>
              <a:rPr lang="en-US" dirty="0" smtClean="0"/>
              <a:t>ERP</a:t>
            </a:r>
            <a:r>
              <a:rPr lang="mn-MN" dirty="0" smtClean="0"/>
              <a:t> с</a:t>
            </a:r>
            <a:r>
              <a:rPr lang="mn-MN" dirty="0" smtClean="0"/>
              <a:t>истемийн үндсэн бүрэлдэхүүн</a:t>
            </a:r>
            <a:endParaRPr lang="en-US" dirty="0" smtClean="0"/>
          </a:p>
          <a:p>
            <a:r>
              <a:rPr lang="mn-MN" dirty="0" smtClean="0"/>
              <a:t>Бүрэлдэхүүн хэсгүүдийн хэрэглээ</a:t>
            </a:r>
          </a:p>
          <a:p>
            <a:r>
              <a:rPr lang="mn-MN" dirty="0" smtClean="0"/>
              <a:t>Монголд ашиглагдаж буй </a:t>
            </a:r>
            <a:r>
              <a:rPr lang="en-US" dirty="0" smtClean="0"/>
              <a:t>ERP </a:t>
            </a:r>
            <a:r>
              <a:rPr lang="mn-MN" dirty="0" smtClean="0"/>
              <a:t>системүүд</a:t>
            </a:r>
          </a:p>
          <a:p>
            <a:r>
              <a:rPr lang="mn-MN" dirty="0" smtClean="0"/>
              <a:t>Дүгнэлт</a:t>
            </a:r>
            <a:endParaRPr lang="en-US" dirty="0"/>
          </a:p>
        </p:txBody>
      </p:sp>
    </p:spTree>
    <p:extLst>
      <p:ext uri="{BB962C8B-B14F-4D97-AF65-F5344CB8AC3E}">
        <p14:creationId xmlns:p14="http://schemas.microsoft.com/office/powerpoint/2010/main" val="2415750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ERP </a:t>
            </a:r>
            <a:r>
              <a:rPr lang="mn-MN" dirty="0" smtClean="0"/>
              <a:t>систем гэж юу вэ?</a:t>
            </a:r>
            <a:endParaRPr lang="en-US" dirty="0"/>
          </a:p>
        </p:txBody>
      </p:sp>
      <p:sp>
        <p:nvSpPr>
          <p:cNvPr id="3" name="Content Placeholder 2"/>
          <p:cNvSpPr>
            <a:spLocks noGrp="1"/>
          </p:cNvSpPr>
          <p:nvPr>
            <p:ph idx="1"/>
          </p:nvPr>
        </p:nvSpPr>
        <p:spPr/>
        <p:txBody>
          <a:bodyPr/>
          <a:lstStyle/>
          <a:p>
            <a:pPr marL="0" indent="0">
              <a:buNone/>
            </a:pPr>
            <a:r>
              <a:rPr lang="en-US" dirty="0" smtClean="0"/>
              <a:t>Enterprise resource planning (</a:t>
            </a:r>
            <a:r>
              <a:rPr lang="en-US" dirty="0" smtClean="0"/>
              <a:t>ERP) </a:t>
            </a:r>
            <a:r>
              <a:rPr lang="mn-MN" dirty="0"/>
              <a:t>систем </a:t>
            </a:r>
            <a:r>
              <a:rPr lang="mn-MN" dirty="0" smtClean="0"/>
              <a:t>нь</a:t>
            </a:r>
            <a:r>
              <a:rPr lang="en-US" dirty="0" smtClean="0"/>
              <a:t> </a:t>
            </a:r>
            <a:r>
              <a:rPr lang="mn-MN" dirty="0" smtClean="0"/>
              <a:t>байгууллагын </a:t>
            </a:r>
            <a:r>
              <a:rPr lang="mn-MN" dirty="0"/>
              <a:t>нөөцийн </a:t>
            </a:r>
            <a:r>
              <a:rPr lang="mn-MN" dirty="0" smtClean="0"/>
              <a:t>удирдлагыг зохицуулдаг. </a:t>
            </a:r>
            <a:r>
              <a:rPr lang="mn-MN" dirty="0"/>
              <a:t>Энэ нь байгууллага өөрийн бизнесийн үйл </a:t>
            </a:r>
            <a:r>
              <a:rPr lang="mn-MN" dirty="0" smtClean="0"/>
              <a:t>ажиллагааг тасралтгүй, найдвартай явуулахад шаардлагатай нөөцүүдийг</a:t>
            </a:r>
            <a:r>
              <a:rPr lang="mn-MN" dirty="0"/>
              <a:t> </a:t>
            </a:r>
            <a:r>
              <a:rPr lang="mn-MN" dirty="0" smtClean="0"/>
              <a:t>оновчтой </a:t>
            </a:r>
            <a:r>
              <a:rPr lang="mn-MN" dirty="0"/>
              <a:t>хуваарилах, бүртгэх, </a:t>
            </a:r>
            <a:r>
              <a:rPr lang="mn-MN" dirty="0" smtClean="0"/>
              <a:t>төлөвлөх, ашиглахад зориулагдсан </a:t>
            </a:r>
            <a:r>
              <a:rPr lang="mn-MN" dirty="0"/>
              <a:t>технологид суурилсан шийдэл юм.</a:t>
            </a:r>
            <a:endParaRPr lang="en-US" dirty="0"/>
          </a:p>
        </p:txBody>
      </p:sp>
    </p:spTree>
    <p:extLst>
      <p:ext uri="{BB962C8B-B14F-4D97-AF65-F5344CB8AC3E}">
        <p14:creationId xmlns:p14="http://schemas.microsoft.com/office/powerpoint/2010/main" val="2638386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ERP </a:t>
            </a:r>
            <a:r>
              <a:rPr lang="mn-MN" dirty="0" smtClean="0"/>
              <a:t>системийн үндсэн хэрэглээ</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ERP </a:t>
            </a:r>
            <a:r>
              <a:rPr lang="mn-MN" dirty="0" smtClean="0"/>
              <a:t>системийг </a:t>
            </a:r>
            <a:r>
              <a:rPr lang="mn-MN" dirty="0"/>
              <a:t>үйл ажиллагаандаа ашигласнаар </a:t>
            </a:r>
            <a:r>
              <a:rPr lang="mn-MN" dirty="0" smtClean="0"/>
              <a:t>байгууллагын бүхий л ажилчид </a:t>
            </a:r>
            <a:r>
              <a:rPr lang="mn-MN" dirty="0"/>
              <a:t>нэг мэдээлэлд </a:t>
            </a:r>
            <a:r>
              <a:rPr lang="mn-MN" dirty="0" smtClean="0"/>
              <a:t>үндэслэн үйл ажиллагаа явуулах, шийдвэр гаргах боломжийг үүсгэдэг.</a:t>
            </a:r>
          </a:p>
          <a:p>
            <a:pPr marL="0" indent="0">
              <a:buNone/>
            </a:pPr>
            <a:r>
              <a:rPr lang="mn-MN" dirty="0" smtClean="0"/>
              <a:t>Систем </a:t>
            </a:r>
            <a:r>
              <a:rPr lang="mn-MN" dirty="0"/>
              <a:t>нь дараах </a:t>
            </a:r>
            <a:r>
              <a:rPr lang="mn-MN" dirty="0" smtClean="0"/>
              <a:t>өгөгдлийн санг </a:t>
            </a:r>
            <a:r>
              <a:rPr lang="mn-MN" dirty="0"/>
              <a:t>бүрдүүлж </a:t>
            </a:r>
            <a:r>
              <a:rPr lang="mn-MN" dirty="0" smtClean="0"/>
              <a:t>удирдах </a:t>
            </a:r>
            <a:r>
              <a:rPr lang="mn-MN" dirty="0"/>
              <a:t>боломжийг олгодог. Үүнд:</a:t>
            </a:r>
          </a:p>
          <a:p>
            <a:r>
              <a:rPr lang="en-US" dirty="0"/>
              <a:t>C</a:t>
            </a:r>
            <a:r>
              <a:rPr lang="mn-MN" dirty="0" smtClean="0"/>
              <a:t>анхүү</a:t>
            </a:r>
          </a:p>
          <a:p>
            <a:r>
              <a:rPr lang="mn-MN" dirty="0" smtClean="0"/>
              <a:t>Үйлдвэрлэл</a:t>
            </a:r>
            <a:r>
              <a:rPr lang="mn-MN" dirty="0"/>
              <a:t>, </a:t>
            </a:r>
            <a:r>
              <a:rPr lang="mn-MN" dirty="0" smtClean="0"/>
              <a:t>худалдаа</a:t>
            </a:r>
          </a:p>
          <a:p>
            <a:r>
              <a:rPr lang="mn-MN" dirty="0" smtClean="0"/>
              <a:t>Борлуулалт</a:t>
            </a:r>
            <a:endParaRPr lang="mn-MN" dirty="0"/>
          </a:p>
          <a:p>
            <a:r>
              <a:rPr lang="mn-MN" dirty="0"/>
              <a:t>Маркетинг</a:t>
            </a:r>
          </a:p>
          <a:p>
            <a:r>
              <a:rPr lang="mn-MN" dirty="0"/>
              <a:t>Харилцагчийн </a:t>
            </a:r>
            <a:r>
              <a:rPr lang="mn-MN" dirty="0" smtClean="0"/>
              <a:t>удирдлага</a:t>
            </a:r>
          </a:p>
          <a:p>
            <a:r>
              <a:rPr lang="mn-MN" dirty="0" smtClean="0"/>
              <a:t>Хүний </a:t>
            </a:r>
            <a:r>
              <a:rPr lang="mn-MN" dirty="0"/>
              <a:t>нөөц зэрэг компанийн бүхий л үйл ажиллагаанд хэрэгцээтэй нөөцүүд багтана.</a:t>
            </a:r>
          </a:p>
          <a:p>
            <a:endParaRPr lang="en-US" dirty="0"/>
          </a:p>
        </p:txBody>
      </p:sp>
    </p:spTree>
    <p:extLst>
      <p:ext uri="{BB962C8B-B14F-4D97-AF65-F5344CB8AC3E}">
        <p14:creationId xmlns:p14="http://schemas.microsoft.com/office/powerpoint/2010/main" val="1242167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ERP</a:t>
            </a:r>
            <a:r>
              <a:rPr lang="mn-MN" dirty="0" smtClean="0"/>
              <a:t> системийн үүсэл, хөгжил</a:t>
            </a:r>
            <a:endParaRPr lang="en-US" dirty="0"/>
          </a:p>
        </p:txBody>
      </p:sp>
      <p:sp>
        <p:nvSpPr>
          <p:cNvPr id="3" name="Content Placeholder 2"/>
          <p:cNvSpPr>
            <a:spLocks noGrp="1"/>
          </p:cNvSpPr>
          <p:nvPr>
            <p:ph idx="1"/>
          </p:nvPr>
        </p:nvSpPr>
        <p:spPr/>
        <p:txBody>
          <a:bodyPr/>
          <a:lstStyle/>
          <a:p>
            <a:pPr marL="0" indent="0">
              <a:buNone/>
            </a:pPr>
            <a:r>
              <a:rPr lang="en-US" dirty="0" smtClean="0"/>
              <a:t>ERP </a:t>
            </a:r>
            <a:r>
              <a:rPr lang="mn-MN" dirty="0" smtClean="0"/>
              <a:t>системүүд нь </a:t>
            </a:r>
            <a:r>
              <a:rPr lang="mn-MN" dirty="0" smtClean="0"/>
              <a:t>1960-аад оны </a:t>
            </a:r>
            <a:r>
              <a:rPr lang="en-US" dirty="0"/>
              <a:t>Material Requirements </a:t>
            </a:r>
            <a:r>
              <a:rPr lang="en-US" dirty="0" smtClean="0"/>
              <a:t>Planning</a:t>
            </a:r>
            <a:r>
              <a:rPr lang="mn-MN" dirty="0" smtClean="0"/>
              <a:t> (</a:t>
            </a:r>
            <a:r>
              <a:rPr lang="en-US" dirty="0" smtClean="0"/>
              <a:t>MRP) </a:t>
            </a:r>
            <a:r>
              <a:rPr lang="mn-MN" dirty="0" smtClean="0"/>
              <a:t>системээс өргөжин 1980-аад онд санхүү, хүний ​​нөөц, борлуулалт зэрэг бизнесийн чиг үүргийг нэгтгэсэн цогц шийдэл болж гарч ирсэн. </a:t>
            </a:r>
          </a:p>
          <a:p>
            <a:pPr marL="0" indent="0">
              <a:buNone/>
            </a:pPr>
            <a:r>
              <a:rPr lang="mn-MN" dirty="0" smtClean="0"/>
              <a:t>1990-ээд онд </a:t>
            </a:r>
            <a:r>
              <a:rPr lang="en-US" dirty="0" smtClean="0"/>
              <a:t>ERP-</a:t>
            </a:r>
            <a:r>
              <a:rPr lang="mn-MN" dirty="0" smtClean="0"/>
              <a:t>ийн хэрэглээ хурдацтай нэмэгдэж, </a:t>
            </a:r>
            <a:r>
              <a:rPr lang="en-US" dirty="0" smtClean="0"/>
              <a:t>SAP, Oracle, PeopleSoft </a:t>
            </a:r>
            <a:r>
              <a:rPr lang="mn-MN" dirty="0" smtClean="0"/>
              <a:t>зэрэг томоохон компаниуд хөгжүүлж эхэлсэн. Өнөөдөр </a:t>
            </a:r>
            <a:r>
              <a:rPr lang="en-US" dirty="0" smtClean="0"/>
              <a:t>ERP </a:t>
            </a:r>
            <a:r>
              <a:rPr lang="mn-MN" dirty="0" smtClean="0"/>
              <a:t>системүүд нь дэлхийн өнцөг булан бүрт байгаа байгууллагуудын чухал хэрэгсэл болсон.</a:t>
            </a:r>
            <a:endParaRPr lang="en-US" dirty="0"/>
          </a:p>
        </p:txBody>
      </p:sp>
    </p:spTree>
    <p:extLst>
      <p:ext uri="{BB962C8B-B14F-4D97-AF65-F5344CB8AC3E}">
        <p14:creationId xmlns:p14="http://schemas.microsoft.com/office/powerpoint/2010/main" val="2275198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Mrp</a:t>
            </a:r>
            <a:r>
              <a:rPr lang="en-US" dirty="0" smtClean="0"/>
              <a:t>, </a:t>
            </a:r>
            <a:r>
              <a:rPr lang="en-US" dirty="0" err="1" smtClean="0"/>
              <a:t>erp</a:t>
            </a:r>
            <a:r>
              <a:rPr lang="mn-MN" dirty="0" smtClean="0"/>
              <a:t> хоёрын ялгаа</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34440389"/>
              </p:ext>
            </p:extLst>
          </p:nvPr>
        </p:nvGraphicFramePr>
        <p:xfrm>
          <a:off x="1141413" y="2249488"/>
          <a:ext cx="9906000" cy="2494280"/>
        </p:xfrm>
        <a:graphic>
          <a:graphicData uri="http://schemas.openxmlformats.org/drawingml/2006/table">
            <a:tbl>
              <a:tblPr firstRow="1" bandRow="1">
                <a:tableStyleId>{FABFCF23-3B69-468F-B69F-88F6DE6A72F2}</a:tableStyleId>
              </a:tblPr>
              <a:tblGrid>
                <a:gridCol w="4953000">
                  <a:extLst>
                    <a:ext uri="{9D8B030D-6E8A-4147-A177-3AD203B41FA5}">
                      <a16:colId xmlns:a16="http://schemas.microsoft.com/office/drawing/2014/main" val="4093105872"/>
                    </a:ext>
                  </a:extLst>
                </a:gridCol>
                <a:gridCol w="4953000">
                  <a:extLst>
                    <a:ext uri="{9D8B030D-6E8A-4147-A177-3AD203B41FA5}">
                      <a16:colId xmlns:a16="http://schemas.microsoft.com/office/drawing/2014/main" val="4214661849"/>
                    </a:ext>
                  </a:extLst>
                </a:gridCol>
              </a:tblGrid>
              <a:tr h="370840">
                <a:tc>
                  <a:txBody>
                    <a:bodyPr/>
                    <a:lstStyle/>
                    <a:p>
                      <a:pPr algn="ctr"/>
                      <a:r>
                        <a:rPr lang="en-US" dirty="0" smtClean="0"/>
                        <a:t>MRP</a:t>
                      </a:r>
                      <a:endParaRPr lang="en-US" dirty="0"/>
                    </a:p>
                  </a:txBody>
                  <a:tcPr/>
                </a:tc>
                <a:tc>
                  <a:txBody>
                    <a:bodyPr/>
                    <a:lstStyle/>
                    <a:p>
                      <a:pPr algn="ctr"/>
                      <a:r>
                        <a:rPr lang="en-US" dirty="0" smtClean="0"/>
                        <a:t>ERP</a:t>
                      </a:r>
                      <a:endParaRPr lang="en-US" dirty="0"/>
                    </a:p>
                  </a:txBody>
                  <a:tcPr/>
                </a:tc>
                <a:extLst>
                  <a:ext uri="{0D108BD9-81ED-4DB2-BD59-A6C34878D82A}">
                    <a16:rowId xmlns:a16="http://schemas.microsoft.com/office/drawing/2014/main" val="3092614964"/>
                  </a:ext>
                </a:extLst>
              </a:tr>
              <a:tr h="370840">
                <a:tc>
                  <a:txBody>
                    <a:bodyPr/>
                    <a:lstStyle/>
                    <a:p>
                      <a:r>
                        <a:rPr lang="mn-MN" dirty="0" smtClean="0"/>
                        <a:t>Материалын Хэрэгцээ Төлөвлөлт</a:t>
                      </a:r>
                      <a:endParaRPr lang="en-US" dirty="0"/>
                    </a:p>
                  </a:txBody>
                  <a:tcPr/>
                </a:tc>
                <a:tc>
                  <a:txBody>
                    <a:bodyPr/>
                    <a:lstStyle/>
                    <a:p>
                      <a:r>
                        <a:rPr lang="mn-MN" dirty="0" smtClean="0"/>
                        <a:t>Байгууллагын Нөөцийн</a:t>
                      </a:r>
                      <a:r>
                        <a:rPr lang="mn-MN" baseline="0" dirty="0" smtClean="0"/>
                        <a:t> Төлөвлөлт</a:t>
                      </a:r>
                      <a:endParaRPr lang="en-US" dirty="0"/>
                    </a:p>
                  </a:txBody>
                  <a:tcPr/>
                </a:tc>
                <a:extLst>
                  <a:ext uri="{0D108BD9-81ED-4DB2-BD59-A6C34878D82A}">
                    <a16:rowId xmlns:a16="http://schemas.microsoft.com/office/drawing/2014/main" val="3305026361"/>
                  </a:ext>
                </a:extLst>
              </a:tr>
              <a:tr h="370840">
                <a:tc>
                  <a:txBody>
                    <a:bodyPr/>
                    <a:lstStyle/>
                    <a:p>
                      <a:r>
                        <a:rPr lang="mn-MN" dirty="0" smtClean="0"/>
                        <a:t>И</a:t>
                      </a:r>
                      <a:r>
                        <a:rPr lang="ru-RU" dirty="0" smtClean="0"/>
                        <a:t>лүү бие даасан програм хангамж</a:t>
                      </a:r>
                      <a:r>
                        <a:rPr lang="mn-MN" dirty="0" smtClean="0"/>
                        <a:t> </a:t>
                      </a:r>
                      <a:endParaRPr lang="en-US" dirty="0"/>
                    </a:p>
                  </a:txBody>
                  <a:tcPr/>
                </a:tc>
                <a:tc>
                  <a:txBody>
                    <a:bodyPr/>
                    <a:lstStyle/>
                    <a:p>
                      <a:r>
                        <a:rPr lang="mn-MN" dirty="0" smtClean="0"/>
                        <a:t>Нэгдсэн систем</a:t>
                      </a:r>
                      <a:endParaRPr lang="en-US" dirty="0"/>
                    </a:p>
                  </a:txBody>
                  <a:tcPr/>
                </a:tc>
                <a:extLst>
                  <a:ext uri="{0D108BD9-81ED-4DB2-BD59-A6C34878D82A}">
                    <a16:rowId xmlns:a16="http://schemas.microsoft.com/office/drawing/2014/main" val="841085865"/>
                  </a:ext>
                </a:extLst>
              </a:tr>
              <a:tr h="370840">
                <a:tc>
                  <a:txBody>
                    <a:bodyPr/>
                    <a:lstStyle/>
                    <a:p>
                      <a:r>
                        <a:rPr lang="mn-MN" dirty="0" smtClean="0"/>
                        <a:t>Бусад программ хангамжтай нэгтгэж болох ч </a:t>
                      </a:r>
                      <a:r>
                        <a:rPr lang="en-US" dirty="0" smtClean="0"/>
                        <a:t>ERP-</a:t>
                      </a:r>
                      <a:r>
                        <a:rPr lang="mn-MN" dirty="0" smtClean="0"/>
                        <a:t>ээс илүү төвөгтэй</a:t>
                      </a:r>
                      <a:endParaRPr lang="en-US" dirty="0"/>
                    </a:p>
                  </a:txBody>
                  <a:tcPr/>
                </a:tc>
                <a:tc>
                  <a:txBody>
                    <a:bodyPr/>
                    <a:lstStyle/>
                    <a:p>
                      <a:r>
                        <a:rPr lang="ru-RU" dirty="0" smtClean="0"/>
                        <a:t>Бусад програм хангамжийн систем, модулиудтай холбогдоход хялбар</a:t>
                      </a:r>
                      <a:endParaRPr lang="en-US" dirty="0"/>
                    </a:p>
                  </a:txBody>
                  <a:tcPr/>
                </a:tc>
                <a:extLst>
                  <a:ext uri="{0D108BD9-81ED-4DB2-BD59-A6C34878D82A}">
                    <a16:rowId xmlns:a16="http://schemas.microsoft.com/office/drawing/2014/main" val="2179756624"/>
                  </a:ext>
                </a:extLst>
              </a:tr>
              <a:tr h="370840">
                <a:tc>
                  <a:txBody>
                    <a:bodyPr/>
                    <a:lstStyle/>
                    <a:p>
                      <a:r>
                        <a:rPr lang="mn-MN" dirty="0" smtClean="0"/>
                        <a:t>Зөвхөн үйлдвэрлэлийн салбарт зориулагдсан</a:t>
                      </a:r>
                      <a:endParaRPr lang="en-US" dirty="0"/>
                    </a:p>
                  </a:txBody>
                  <a:tcPr/>
                </a:tc>
                <a:tc>
                  <a:txBody>
                    <a:bodyPr/>
                    <a:lstStyle/>
                    <a:p>
                      <a:r>
                        <a:rPr lang="mn-MN" dirty="0" smtClean="0"/>
                        <a:t>Олон салбарт ашиглагддаг</a:t>
                      </a:r>
                      <a:endParaRPr lang="en-US" dirty="0"/>
                    </a:p>
                  </a:txBody>
                  <a:tcPr/>
                </a:tc>
                <a:extLst>
                  <a:ext uri="{0D108BD9-81ED-4DB2-BD59-A6C34878D82A}">
                    <a16:rowId xmlns:a16="http://schemas.microsoft.com/office/drawing/2014/main" val="1077528722"/>
                  </a:ext>
                </a:extLst>
              </a:tr>
              <a:tr h="370840">
                <a:tc>
                  <a:txBody>
                    <a:bodyPr/>
                    <a:lstStyle/>
                    <a:p>
                      <a:r>
                        <a:rPr lang="mn-MN" dirty="0" smtClean="0"/>
                        <a:t>Үнэ өртгийн</a:t>
                      </a:r>
                      <a:r>
                        <a:rPr lang="mn-MN" baseline="0" dirty="0" smtClean="0"/>
                        <a:t> хувьд боломжийн үнэтэй</a:t>
                      </a:r>
                      <a:endParaRPr lang="en-US" dirty="0"/>
                    </a:p>
                  </a:txBody>
                  <a:tcPr/>
                </a:tc>
                <a:tc>
                  <a:txBody>
                    <a:bodyPr/>
                    <a:lstStyle/>
                    <a:p>
                      <a:r>
                        <a:rPr lang="mn-MN" dirty="0" smtClean="0"/>
                        <a:t>Өндөр үнэтэй</a:t>
                      </a:r>
                      <a:endParaRPr lang="en-US" dirty="0"/>
                    </a:p>
                  </a:txBody>
                  <a:tcPr/>
                </a:tc>
                <a:extLst>
                  <a:ext uri="{0D108BD9-81ED-4DB2-BD59-A6C34878D82A}">
                    <a16:rowId xmlns:a16="http://schemas.microsoft.com/office/drawing/2014/main" val="1218783279"/>
                  </a:ext>
                </a:extLst>
              </a:tr>
            </a:tbl>
          </a:graphicData>
        </a:graphic>
      </p:graphicFrame>
    </p:spTree>
    <p:extLst>
      <p:ext uri="{BB962C8B-B14F-4D97-AF65-F5344CB8AC3E}">
        <p14:creationId xmlns:p14="http://schemas.microsoft.com/office/powerpoint/2010/main" val="1005793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ERP</a:t>
            </a:r>
            <a:r>
              <a:rPr lang="mn-MN" dirty="0" smtClean="0"/>
              <a:t> системийн үндсэн бүрэлдэхүүн</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mn-MN" dirty="0" smtClean="0"/>
              <a:t>Бизнесийн гүйцэтгэлийг сайжруулахын тулд </a:t>
            </a:r>
            <a:r>
              <a:rPr lang="en-US" dirty="0" smtClean="0"/>
              <a:t>ERP </a:t>
            </a:r>
            <a:r>
              <a:rPr lang="mn-MN" dirty="0" smtClean="0"/>
              <a:t>бүрэлдэхүүн хэсгүүдийн талаар сайн ойлголттой байх шаардлагатай. Үндсэн 5н бүрэлдэхүүн хэсгүүд байх ба тэдгээр нь:</a:t>
            </a:r>
          </a:p>
          <a:p>
            <a:r>
              <a:rPr lang="mn-MN" dirty="0" smtClean="0"/>
              <a:t>Нягтлан бодох бүртгэл, санхүү</a:t>
            </a:r>
          </a:p>
          <a:p>
            <a:r>
              <a:rPr lang="mn-MN" dirty="0" smtClean="0"/>
              <a:t>Хүний нөөц</a:t>
            </a:r>
          </a:p>
          <a:p>
            <a:r>
              <a:rPr lang="mn-MN" dirty="0" smtClean="0"/>
              <a:t>Үйлдвэрлэл ба ложистик </a:t>
            </a:r>
          </a:p>
          <a:p>
            <a:r>
              <a:rPr lang="mn-MN" dirty="0" smtClean="0"/>
              <a:t>Нийлүүлэлтийн сүлжээ</a:t>
            </a:r>
          </a:p>
          <a:p>
            <a:r>
              <a:rPr lang="mn-MN" dirty="0" smtClean="0"/>
              <a:t>Үйлчлүүлэгчдийн харилцаа холбоо, юм.</a:t>
            </a:r>
            <a:endParaRPr lang="en-US" dirty="0"/>
          </a:p>
        </p:txBody>
      </p:sp>
    </p:spTree>
    <p:extLst>
      <p:ext uri="{BB962C8B-B14F-4D97-AF65-F5344CB8AC3E}">
        <p14:creationId xmlns:p14="http://schemas.microsoft.com/office/powerpoint/2010/main" val="3879899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n-MN" dirty="0" smtClean="0"/>
              <a:t>Нягтлан бодох бүртгэл, санхүү </a:t>
            </a:r>
            <a:endParaRPr lang="en-US" dirty="0"/>
          </a:p>
        </p:txBody>
      </p:sp>
      <p:sp>
        <p:nvSpPr>
          <p:cNvPr id="3" name="Content Placeholder 2"/>
          <p:cNvSpPr>
            <a:spLocks noGrp="1"/>
          </p:cNvSpPr>
          <p:nvPr>
            <p:ph idx="1"/>
          </p:nvPr>
        </p:nvSpPr>
        <p:spPr/>
        <p:txBody>
          <a:bodyPr/>
          <a:lstStyle/>
          <a:p>
            <a:pPr marL="0" indent="0">
              <a:buNone/>
            </a:pPr>
            <a:r>
              <a:rPr lang="mn-MN" dirty="0" smtClean="0"/>
              <a:t>Дансны авлага, өглөг, ерөнхий дэвтэр, зардал, төсөв, урьдчилсан тооцоо зэрэг санхүүгийн бүх мэдээллээ хянах боломжийг олгоно. Энэ нь мөнгөн урсгалыг хянах, зардлыг бууруулах, ашгийг нэмэгдүүлэх, бүх төлбөрөө цаг тухайд нь төлөхөд тусалдаг бүрэлдэхүүн хэсэг юм. </a:t>
            </a:r>
          </a:p>
          <a:p>
            <a:pPr marL="0" indent="0">
              <a:buNone/>
            </a:pPr>
            <a:r>
              <a:rPr lang="mn-MN" dirty="0" smtClean="0"/>
              <a:t>Бизнесийн бүтэц, зохион байгуулалт том байх тусам санхүүгийн бүх гүйлгээг удирдах нь нэлээд хүндрэлтэй. Энэ асуудлыг энэ бүрэлдхүүн хэсэг зохицуулдаг.</a:t>
            </a:r>
            <a:endParaRPr lang="en-US" dirty="0"/>
          </a:p>
        </p:txBody>
      </p:sp>
    </p:spTree>
    <p:extLst>
      <p:ext uri="{BB962C8B-B14F-4D97-AF65-F5344CB8AC3E}">
        <p14:creationId xmlns:p14="http://schemas.microsoft.com/office/powerpoint/2010/main" val="752610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n-MN" dirty="0" smtClean="0"/>
              <a:t>Хүний нөөц</a:t>
            </a:r>
            <a:endParaRPr lang="en-US" dirty="0"/>
          </a:p>
        </p:txBody>
      </p:sp>
      <p:sp>
        <p:nvSpPr>
          <p:cNvPr id="3" name="Content Placeholder 2"/>
          <p:cNvSpPr>
            <a:spLocks noGrp="1"/>
          </p:cNvSpPr>
          <p:nvPr>
            <p:ph idx="1"/>
          </p:nvPr>
        </p:nvSpPr>
        <p:spPr/>
        <p:txBody>
          <a:bodyPr/>
          <a:lstStyle/>
          <a:p>
            <a:pPr marL="0" indent="0">
              <a:buNone/>
            </a:pPr>
            <a:r>
              <a:rPr lang="mn-MN" dirty="0"/>
              <a:t>А</a:t>
            </a:r>
            <a:r>
              <a:rPr lang="mn-MN" dirty="0" smtClean="0"/>
              <a:t>ливаа байгууллагын ажилчид чухал үүрэг гүйцэтгэдэг бөгөөд тэдэнгүйгээр ямар ч бизнес үйл ажиллагаагаа явуулж чадахгүй. Хүний нөөцийн бүрэлдэхүүн хэсэг нь ажилчдын цалинг тооцох, татвар төлөх, гүйцэтгэлийн тайлан гаргах, ирцийг хянах, албан тушаал ахих, ажилчдын ажлын цаг, амралтын цагийг тодорхойлох үүрэгтэй.</a:t>
            </a:r>
            <a:endParaRPr lang="en-US" dirty="0"/>
          </a:p>
        </p:txBody>
      </p:sp>
    </p:spTree>
    <p:extLst>
      <p:ext uri="{BB962C8B-B14F-4D97-AF65-F5344CB8AC3E}">
        <p14:creationId xmlns:p14="http://schemas.microsoft.com/office/powerpoint/2010/main" val="12318861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112</TotalTime>
  <Words>726</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Tw Cen MT</vt:lpstr>
      <vt:lpstr>Circuit</vt:lpstr>
      <vt:lpstr>ERP систем</vt:lpstr>
      <vt:lpstr>Агуулга</vt:lpstr>
      <vt:lpstr>ERP систем гэж юу вэ?</vt:lpstr>
      <vt:lpstr>ERP системийн үндсэн хэрэглээ</vt:lpstr>
      <vt:lpstr>ERP системийн үүсэл, хөгжил</vt:lpstr>
      <vt:lpstr>Mrp, erp хоёрын ялгаа</vt:lpstr>
      <vt:lpstr>ERP системийн үндсэн бүрэлдэхүүн</vt:lpstr>
      <vt:lpstr>Нягтлан бодох бүртгэл, санхүү </vt:lpstr>
      <vt:lpstr>Хүний нөөц</vt:lpstr>
      <vt:lpstr>Үйлдвэрлэл ба ложистик</vt:lpstr>
      <vt:lpstr>Нийлүүлэлтийн сүлжээ</vt:lpstr>
      <vt:lpstr>Үйлчлүүлэгчдийн харилцаа холбоо</vt:lpstr>
      <vt:lpstr>Монголд ашиглагдаж буй ERP системүүд</vt:lpstr>
      <vt:lpstr>Дүгнэлт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Erp систем</dc:title>
  <dc:creator>user</dc:creator>
  <cp:lastModifiedBy>user</cp:lastModifiedBy>
  <cp:revision>13</cp:revision>
  <dcterms:created xsi:type="dcterms:W3CDTF">2023-09-28T12:29:37Z</dcterms:created>
  <dcterms:modified xsi:type="dcterms:W3CDTF">2023-09-28T14:22:21Z</dcterms:modified>
</cp:coreProperties>
</file>