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360" r:id="rId3"/>
    <p:sldId id="364" r:id="rId4"/>
    <p:sldId id="365" r:id="rId5"/>
    <p:sldId id="366" r:id="rId6"/>
    <p:sldId id="367" r:id="rId7"/>
    <p:sldId id="355" r:id="rId8"/>
    <p:sldId id="369" r:id="rId9"/>
    <p:sldId id="370" r:id="rId10"/>
    <p:sldId id="371" r:id="rId11"/>
    <p:sldId id="372" r:id="rId12"/>
    <p:sldId id="373" r:id="rId13"/>
    <p:sldId id="374" r:id="rId14"/>
    <p:sldId id="375" r:id="rId15"/>
    <p:sldId id="362" r:id="rId16"/>
    <p:sldId id="357" r:id="rId17"/>
    <p:sldId id="377" r:id="rId18"/>
    <p:sldId id="378" r:id="rId19"/>
    <p:sldId id="379" r:id="rId20"/>
    <p:sldId id="380" r:id="rId21"/>
    <p:sldId id="381" r:id="rId22"/>
    <p:sldId id="382" r:id="rId23"/>
    <p:sldId id="327" r:id="rId24"/>
    <p:sldId id="384" r:id="rId25"/>
    <p:sldId id="385" r:id="rId26"/>
    <p:sldId id="386" r:id="rId27"/>
    <p:sldId id="387" r:id="rId28"/>
    <p:sldId id="324" r:id="rId29"/>
    <p:sldId id="389" r:id="rId30"/>
    <p:sldId id="390" r:id="rId31"/>
    <p:sldId id="391" r:id="rId32"/>
    <p:sldId id="392" r:id="rId33"/>
    <p:sldId id="350" r:id="rId34"/>
    <p:sldId id="394" r:id="rId35"/>
    <p:sldId id="269" r:id="rId36"/>
    <p:sldId id="305" r:id="rId37"/>
    <p:sldId id="330" r:id="rId38"/>
    <p:sldId id="284" r:id="rId39"/>
    <p:sldId id="396" r:id="rId40"/>
    <p:sldId id="397" r:id="rId41"/>
    <p:sldId id="340" r:id="rId42"/>
    <p:sldId id="331" r:id="rId43"/>
    <p:sldId id="285" r:id="rId44"/>
    <p:sldId id="399" r:id="rId45"/>
    <p:sldId id="400" r:id="rId46"/>
    <p:sldId id="401" r:id="rId47"/>
    <p:sldId id="402" r:id="rId48"/>
    <p:sldId id="341" r:id="rId49"/>
    <p:sldId id="332" r:id="rId50"/>
    <p:sldId id="286" r:id="rId51"/>
    <p:sldId id="404" r:id="rId52"/>
    <p:sldId id="405" r:id="rId53"/>
    <p:sldId id="406" r:id="rId54"/>
    <p:sldId id="311" r:id="rId55"/>
    <p:sldId id="312" r:id="rId56"/>
    <p:sldId id="342" r:id="rId57"/>
    <p:sldId id="333" r:id="rId58"/>
    <p:sldId id="408" r:id="rId59"/>
    <p:sldId id="306" r:id="rId60"/>
    <p:sldId id="309" r:id="rId61"/>
    <p:sldId id="348" r:id="rId62"/>
    <p:sldId id="307" r:id="rId63"/>
    <p:sldId id="410" r:id="rId64"/>
    <p:sldId id="308" r:id="rId65"/>
    <p:sldId id="412" r:id="rId66"/>
    <p:sldId id="413" r:id="rId67"/>
    <p:sldId id="414" r:id="rId68"/>
    <p:sldId id="415" r:id="rId69"/>
    <p:sldId id="351" r:id="rId70"/>
    <p:sldId id="352" r:id="rId71"/>
    <p:sldId id="320" r:id="rId72"/>
    <p:sldId id="353" r:id="rId73"/>
    <p:sldId id="334" r:id="rId74"/>
    <p:sldId id="290" r:id="rId75"/>
    <p:sldId id="292" r:id="rId76"/>
    <p:sldId id="272" r:id="rId77"/>
    <p:sldId id="273" r:id="rId78"/>
    <p:sldId id="274" r:id="rId79"/>
    <p:sldId id="417" r:id="rId80"/>
    <p:sldId id="418" r:id="rId81"/>
    <p:sldId id="345" r:id="rId82"/>
    <p:sldId id="420" r:id="rId83"/>
    <p:sldId id="421" r:id="rId84"/>
    <p:sldId id="422" r:id="rId85"/>
    <p:sldId id="423" r:id="rId86"/>
    <p:sldId id="424" r:id="rId87"/>
    <p:sldId id="271"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000099"/>
    <a:srgbClr val="898989"/>
    <a:srgbClr val="008000"/>
    <a:srgbClr val="003300"/>
    <a:srgbClr val="F2F2F2"/>
    <a:srgbClr val="FF3300"/>
    <a:srgbClr val="000000"/>
    <a:srgbClr val="1D1117"/>
    <a:srgbClr val="99FF33"/>
    <a:srgbClr val="161A3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5571" autoAdjust="0"/>
  </p:normalViewPr>
  <p:slideViewPr>
    <p:cSldViewPr>
      <p:cViewPr>
        <p:scale>
          <a:sx n="75" d="100"/>
          <a:sy n="75" d="100"/>
        </p:scale>
        <p:origin x="-780" y="-3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C9C542-E765-4BB7-BCCB-343B140EBC94}" type="datetimeFigureOut">
              <a:rPr lang="en-US" smtClean="0"/>
              <a:pPr/>
              <a:t>7/12/2012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F237CF-04D9-4D73-9772-7ECF649A522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F237CF-04D9-4D73-9772-7ECF649A522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DF237CF-04D9-4D73-9772-7ECF649A5223}"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DF237CF-04D9-4D73-9772-7ECF649A5223}"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DF237CF-04D9-4D73-9772-7ECF649A5223}"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DF237CF-04D9-4D73-9772-7ECF649A5223}"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DF237CF-04D9-4D73-9772-7ECF649A5223}"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DF237CF-04D9-4D73-9772-7ECF649A5223}"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F237CF-04D9-4D73-9772-7ECF649A5223}"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F237CF-04D9-4D73-9772-7ECF649A5223}"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F237CF-04D9-4D73-9772-7ECF649A5223}"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F237CF-04D9-4D73-9772-7ECF649A5223}"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F237CF-04D9-4D73-9772-7ECF649A5223}"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F237CF-04D9-4D73-9772-7ECF649A5223}"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F237CF-04D9-4D73-9772-7ECF649A5223}"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F237CF-04D9-4D73-9772-7ECF649A5223}"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DF237CF-04D9-4D73-9772-7ECF649A5223}"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DF237CF-04D9-4D73-9772-7ECF649A5223}"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DF237CF-04D9-4D73-9772-7ECF649A5223}"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DF237CF-04D9-4D73-9772-7ECF649A5223}"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DF237CF-04D9-4D73-9772-7ECF649A5223}"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DF237CF-04D9-4D73-9772-7ECF649A5223}"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DF237CF-04D9-4D73-9772-7ECF649A5223}"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F237CF-04D9-4D73-9772-7ECF649A5223}"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DF237CF-04D9-4D73-9772-7ECF649A5223}"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DF237CF-04D9-4D73-9772-7ECF649A5223}"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DF237CF-04D9-4D73-9772-7ECF649A5223}"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DF237CF-04D9-4D73-9772-7ECF649A5223}"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DF237CF-04D9-4D73-9772-7ECF649A5223}"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F237CF-04D9-4D73-9772-7ECF649A5223}"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F237CF-04D9-4D73-9772-7ECF649A5223}"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F237CF-04D9-4D73-9772-7ECF649A5223}"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F237CF-04D9-4D73-9772-7ECF649A5223}"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F237CF-04D9-4D73-9772-7ECF649A5223}"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F237CF-04D9-4D73-9772-7ECF649A5223}"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F237CF-04D9-4D73-9772-7ECF649A5223}"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F237CF-04D9-4D73-9772-7ECF649A5223}"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F237CF-04D9-4D73-9772-7ECF649A5223}"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F237CF-04D9-4D73-9772-7ECF649A5223}"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F237CF-04D9-4D73-9772-7ECF649A5223}"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F237CF-04D9-4D73-9772-7ECF649A5223}"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F237CF-04D9-4D73-9772-7ECF649A5223}"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F237CF-04D9-4D73-9772-7ECF649A5223}"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F237CF-04D9-4D73-9772-7ECF649A5223}"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F237CF-04D9-4D73-9772-7ECF649A5223}"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F237CF-04D9-4D73-9772-7ECF649A5223}"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F237CF-04D9-4D73-9772-7ECF649A5223}"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F237CF-04D9-4D73-9772-7ECF649A5223}"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F237CF-04D9-4D73-9772-7ECF649A5223}"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F237CF-04D9-4D73-9772-7ECF649A5223}"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F237CF-04D9-4D73-9772-7ECF649A5223}"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F237CF-04D9-4D73-9772-7ECF649A5223}"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F237CF-04D9-4D73-9772-7ECF649A5223}"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F237CF-04D9-4D73-9772-7ECF649A5223}" type="slidenum">
              <a:rPr lang="en-US" smtClean="0"/>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F237CF-04D9-4D73-9772-7ECF649A5223}" type="slidenum">
              <a:rPr lang="en-US" smtClean="0"/>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DF237CF-04D9-4D73-9772-7ECF649A5223}" type="slidenum">
              <a:rPr lang="en-US" smtClean="0"/>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F237CF-04D9-4D73-9772-7ECF649A5223}"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F237CF-04D9-4D73-9772-7ECF649A5223}" type="slidenum">
              <a:rPr lang="en-US" smtClean="0"/>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F237CF-04D9-4D73-9772-7ECF649A5223}" type="slidenum">
              <a:rPr lang="en-US" smtClean="0"/>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F237CF-04D9-4D73-9772-7ECF649A5223}" type="slidenum">
              <a:rPr lang="en-US" smtClean="0"/>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F237CF-04D9-4D73-9772-7ECF649A5223}" type="slidenum">
              <a:rPr lang="en-US" smtClean="0"/>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DF237CF-04D9-4D73-9772-7ECF649A5223}" type="slidenum">
              <a:rPr lang="en-US" smtClean="0"/>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DF237CF-04D9-4D73-9772-7ECF649A5223}" type="slidenum">
              <a:rPr lang="en-US" smtClean="0"/>
              <a:pPr/>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DF237CF-04D9-4D73-9772-7ECF649A5223}" type="slidenum">
              <a:rPr lang="en-US" smtClean="0"/>
              <a:pPr/>
              <a:t>66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DF237CF-04D9-4D73-9772-7ECF649A5223}" type="slidenum">
              <a:rPr lang="en-US" smtClean="0"/>
              <a:pPr/>
              <a:t>67</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DF237CF-04D9-4D73-9772-7ECF649A5223}" type="slidenum">
              <a:rPr lang="en-US" smtClean="0"/>
              <a:pPr/>
              <a:t>68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F237CF-04D9-4D73-9772-7ECF649A5223}" type="slidenum">
              <a:rPr lang="en-US" smtClean="0"/>
              <a:pPr/>
              <a:t>69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DF237CF-04D9-4D73-9772-7ECF649A5223}" type="slidenum">
              <a:rPr lang="en-US" smtClean="0"/>
              <a:pPr/>
              <a:t>7</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F237CF-04D9-4D73-9772-7ECF649A5223}" type="slidenum">
              <a:rPr lang="en-US" smtClean="0"/>
              <a:pPr/>
              <a:t>70</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F237CF-04D9-4D73-9772-7ECF649A5223}" type="slidenum">
              <a:rPr lang="en-US" smtClean="0"/>
              <a:pPr/>
              <a:t>71</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F237CF-04D9-4D73-9772-7ECF649A5223}" type="slidenum">
              <a:rPr lang="en-US" smtClean="0"/>
              <a:pPr/>
              <a:t>72</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F237CF-04D9-4D73-9772-7ECF649A5223}" type="slidenum">
              <a:rPr lang="en-US" smtClean="0"/>
              <a:pPr/>
              <a:t>73</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F237CF-04D9-4D73-9772-7ECF649A5223}" type="slidenum">
              <a:rPr lang="en-US" smtClean="0"/>
              <a:pPr/>
              <a:t>74</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F237CF-04D9-4D73-9772-7ECF649A5223}" type="slidenum">
              <a:rPr lang="en-US" smtClean="0"/>
              <a:pPr/>
              <a:t>75</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F237CF-04D9-4D73-9772-7ECF649A5223}" type="slidenum">
              <a:rPr lang="en-US" smtClean="0"/>
              <a:pPr/>
              <a:t>76</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DF237CF-04D9-4D73-9772-7ECF649A5223}" type="slidenum">
              <a:rPr lang="en-US" smtClean="0"/>
              <a:pPr/>
              <a:t>77</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DF237CF-04D9-4D73-9772-7ECF649A5223}" type="slidenum">
              <a:rPr lang="en-US" smtClean="0"/>
              <a:pPr/>
              <a:t>78</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DF237CF-04D9-4D73-9772-7ECF649A5223}" type="slidenum">
              <a:rPr lang="en-US" smtClean="0"/>
              <a:pPr/>
              <a:t>79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DF237CF-04D9-4D73-9772-7ECF649A5223}" type="slidenum">
              <a:rPr lang="en-US" smtClean="0"/>
              <a:pPr/>
              <a:t>8</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DF237CF-04D9-4D73-9772-7ECF649A5223}" type="slidenum">
              <a:rPr lang="en-US" smtClean="0"/>
              <a:pPr/>
              <a:t>80</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DF237CF-04D9-4D73-9772-7ECF649A5223}" type="slidenum">
              <a:rPr lang="en-US" smtClean="0"/>
              <a:pPr/>
              <a:t>81</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DF237CF-04D9-4D73-9772-7ECF649A5223}" type="slidenum">
              <a:rPr lang="en-US" smtClean="0"/>
              <a:pPr/>
              <a:t>82</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DF237CF-04D9-4D73-9772-7ECF649A5223}" type="slidenum">
              <a:rPr lang="en-US" smtClean="0"/>
              <a:pPr/>
              <a:t>83</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DF237CF-04D9-4D73-9772-7ECF649A5223}" type="slidenum">
              <a:rPr lang="en-US" smtClean="0"/>
              <a:pPr/>
              <a:t>84</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DF237CF-04D9-4D73-9772-7ECF649A5223}" type="slidenum">
              <a:rPr lang="en-US" smtClean="0"/>
              <a:pPr/>
              <a:t>85</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DF237CF-04D9-4D73-9772-7ECF649A5223}" type="slidenum">
              <a:rPr lang="en-US" smtClean="0"/>
              <a:pPr/>
              <a:t>86</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F237CF-04D9-4D73-9772-7ECF649A5223}" type="slidenum">
              <a:rPr lang="en-US" smtClean="0"/>
              <a:pPr/>
              <a:t>87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DF237CF-04D9-4D73-9772-7ECF649A5223}"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0"/>
            <a:ext cx="7772400" cy="1752600"/>
          </a:xfrm>
        </p:spPr>
        <p:txBody>
          <a:bodyPr/>
          <a:lstStyle>
            <a:lvl1pPr algn="ctr">
              <a:defRPr>
                <a:solidFill>
                  <a:schemeClr val="tx2">
                    <a:lumMod val="75000"/>
                  </a:schemeClr>
                </a:solidFil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1447800" y="2441575"/>
            <a:ext cx="6400800" cy="530225"/>
          </a:xfrm>
        </p:spPr>
        <p:txBody>
          <a:bodyPr anchor="ctr" anchorCtr="0"/>
          <a:lstStyle>
            <a:lvl1pPr marL="0" indent="0" algn="ctr">
              <a:buNone/>
              <a:defRPr>
                <a:solidFill>
                  <a:srgbClr val="5F5F5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Venue</a:t>
            </a:r>
            <a:endParaRPr lang="en-US" dirty="0"/>
          </a:p>
        </p:txBody>
      </p:sp>
      <p:pic>
        <p:nvPicPr>
          <p:cNvPr id="7" name="Picture 6" descr="http://www.mpi-inf.mpg.de/logo/logos/mpilogo-inf-compact.png"/>
          <p:cNvPicPr>
            <a:picLocks noChangeAspect="1" noChangeArrowheads="1"/>
          </p:cNvPicPr>
          <p:nvPr userDrawn="1"/>
        </p:nvPicPr>
        <p:blipFill>
          <a:blip r:embed="rId2" cstate="print"/>
          <a:srcRect b="37001"/>
          <a:stretch>
            <a:fillRect/>
          </a:stretch>
        </p:blipFill>
        <p:spPr bwMode="auto">
          <a:xfrm>
            <a:off x="3546231" y="6129536"/>
            <a:ext cx="2051538" cy="576064"/>
          </a:xfrm>
          <a:prstGeom prst="rect">
            <a:avLst/>
          </a:prstGeom>
          <a:noFill/>
        </p:spPr>
      </p:pic>
      <p:sp>
        <p:nvSpPr>
          <p:cNvPr id="15" name="Text Placeholder 14"/>
          <p:cNvSpPr>
            <a:spLocks noGrp="1"/>
          </p:cNvSpPr>
          <p:nvPr>
            <p:ph type="body" sz="quarter" idx="10" hasCustomPrompt="1"/>
          </p:nvPr>
        </p:nvSpPr>
        <p:spPr>
          <a:xfrm>
            <a:off x="1447800" y="3048000"/>
            <a:ext cx="6400800" cy="457200"/>
          </a:xfrm>
        </p:spPr>
        <p:txBody>
          <a:bodyPr anchor="ctr" anchorCtr="0"/>
          <a:lstStyle>
            <a:lvl1pPr algn="ctr">
              <a:buNone/>
              <a:defRPr>
                <a:solidFill>
                  <a:srgbClr val="5F5F5F"/>
                </a:solidFill>
              </a:defRPr>
            </a:lvl1pPr>
          </a:lstStyle>
          <a:p>
            <a:r>
              <a:rPr lang="en-US" dirty="0" smtClean="0"/>
              <a:t>Date</a:t>
            </a:r>
            <a:endParaRPr lang="en-US" dirty="0"/>
          </a:p>
        </p:txBody>
      </p:sp>
      <p:sp>
        <p:nvSpPr>
          <p:cNvPr id="16" name="Text Placeholder 14"/>
          <p:cNvSpPr>
            <a:spLocks noGrp="1"/>
          </p:cNvSpPr>
          <p:nvPr>
            <p:ph type="body" sz="quarter" idx="11" hasCustomPrompt="1"/>
          </p:nvPr>
        </p:nvSpPr>
        <p:spPr>
          <a:xfrm>
            <a:off x="147320" y="3810000"/>
            <a:ext cx="8849360" cy="1066800"/>
          </a:xfrm>
        </p:spPr>
        <p:txBody>
          <a:bodyPr/>
          <a:lstStyle>
            <a:lvl1pPr algn="ctr">
              <a:buNone/>
              <a:defRPr>
                <a:solidFill>
                  <a:srgbClr val="5F5F5F"/>
                </a:solidFill>
              </a:defRPr>
            </a:lvl1pPr>
          </a:lstStyle>
          <a:p>
            <a:r>
              <a:rPr lang="en-US" dirty="0" smtClean="0"/>
              <a:t>People</a:t>
            </a:r>
            <a:endParaRPr lang="en-US" dirty="0"/>
          </a:p>
        </p:txBody>
      </p:sp>
      <p:sp>
        <p:nvSpPr>
          <p:cNvPr id="17" name="Text Placeholder 14"/>
          <p:cNvSpPr>
            <a:spLocks noGrp="1"/>
          </p:cNvSpPr>
          <p:nvPr>
            <p:ph type="body" sz="quarter" idx="12" hasCustomPrompt="1"/>
          </p:nvPr>
        </p:nvSpPr>
        <p:spPr>
          <a:xfrm>
            <a:off x="1447800" y="5105400"/>
            <a:ext cx="6400800" cy="762000"/>
          </a:xfrm>
        </p:spPr>
        <p:txBody>
          <a:bodyPr>
            <a:noAutofit/>
          </a:bodyPr>
          <a:lstStyle>
            <a:lvl1pPr algn="ctr">
              <a:buNone/>
              <a:defRPr sz="2400">
                <a:solidFill>
                  <a:srgbClr val="5F5F5F"/>
                </a:solidFill>
              </a:defRPr>
            </a:lvl1pPr>
          </a:lstStyle>
          <a:p>
            <a:r>
              <a:rPr lang="en-US" sz="2000" dirty="0" smtClean="0"/>
              <a:t>Max-Planck Institute for Informatics,</a:t>
            </a:r>
          </a:p>
          <a:p>
            <a:r>
              <a:rPr lang="en-US" sz="2000" dirty="0" smtClean="0"/>
              <a:t>Saarbrücken, Germany</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p:cNvSpPr>
            <a:spLocks noGrp="1"/>
          </p:cNvSpPr>
          <p:nvPr>
            <p:ph type="sldNum" sz="quarter" idx="12"/>
          </p:nvPr>
        </p:nvSpPr>
        <p:spPr/>
        <p:txBody>
          <a:bodyPr/>
          <a:lstStyle/>
          <a:p>
            <a:fld id="{D82A5394-5A80-41A2-8767-340FD9E3BCB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p:cNvSpPr>
            <a:spLocks noGrp="1"/>
          </p:cNvSpPr>
          <p:nvPr>
            <p:ph type="sldNum" sz="quarter" idx="12"/>
          </p:nvPr>
        </p:nvSpPr>
        <p:spPr/>
        <p:txBody>
          <a:bodyPr/>
          <a:lstStyle/>
          <a:p>
            <a:fld id="{D82A5394-5A80-41A2-8767-340FD9E3BCB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143000"/>
            <a:ext cx="8229600" cy="5065776"/>
          </a:xfrm>
        </p:spPr>
        <p:txBody>
          <a:bodyPr/>
          <a:lstStyle>
            <a:lvl1pPr>
              <a:buFont typeface="Arial" pitchFamily="34" charset="0"/>
              <a:buChar char="•"/>
              <a:defRPr/>
            </a:lvl1pPr>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 </a:t>
            </a:r>
            <a:endParaRPr lang="en-US" dirty="0"/>
          </a:p>
        </p:txBody>
      </p:sp>
      <p:sp>
        <p:nvSpPr>
          <p:cNvPr id="4" name="Date Placeholde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p:cNvSpPr>
            <a:spLocks noGrp="1"/>
          </p:cNvSpPr>
          <p:nvPr>
            <p:ph type="sldNum" sz="quarter" idx="12"/>
          </p:nvPr>
        </p:nvSpPr>
        <p:spPr/>
        <p:txBody>
          <a:bodyPr/>
          <a:lstStyle/>
          <a:p>
            <a:fld id="{D82A5394-5A80-41A2-8767-340FD9E3BCB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p:cNvSpPr>
            <a:spLocks noGrp="1"/>
          </p:cNvSpPr>
          <p:nvPr>
            <p:ph type="sldNum" sz="quarter" idx="12"/>
          </p:nvPr>
        </p:nvSpPr>
        <p:spPr/>
        <p:txBody>
          <a:bodyPr/>
          <a:lstStyle/>
          <a:p>
            <a:fld id="{D82A5394-5A80-41A2-8767-340FD9E3BCB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6" name="Footer Placeholder 5"/>
          <p:cNvSpPr>
            <a:spLocks noGrp="1"/>
          </p:cNvSpPr>
          <p:nvPr>
            <p:ph type="ftr" sz="quarter" idx="11"/>
          </p:nvPr>
        </p:nvSpPr>
        <p:spPr/>
        <p:txBody>
          <a:bodyPr/>
          <a:lstStyle/>
          <a:p>
            <a:r>
              <a:rPr lang="en-US" smtClean="0"/>
              <a:t>Natural Language Questions for the Web of Data - Yahya et al.</a:t>
            </a:r>
            <a:endParaRPr lang="en-US"/>
          </a:p>
        </p:txBody>
      </p:sp>
      <p:sp>
        <p:nvSpPr>
          <p:cNvPr id="7" name="Slide Number Placeholder 6"/>
          <p:cNvSpPr>
            <a:spLocks noGrp="1"/>
          </p:cNvSpPr>
          <p:nvPr>
            <p:ph type="sldNum" sz="quarter" idx="12"/>
          </p:nvPr>
        </p:nvSpPr>
        <p:spPr/>
        <p:txBody>
          <a:bodyPr/>
          <a:lstStyle/>
          <a:p>
            <a:fld id="{D82A5394-5A80-41A2-8767-340FD9E3BCB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8" name="Footer Placeholder 7"/>
          <p:cNvSpPr>
            <a:spLocks noGrp="1"/>
          </p:cNvSpPr>
          <p:nvPr>
            <p:ph type="ftr" sz="quarter" idx="11"/>
          </p:nvPr>
        </p:nvSpPr>
        <p:spPr/>
        <p:txBody>
          <a:bodyPr/>
          <a:lstStyle/>
          <a:p>
            <a:r>
              <a:rPr lang="en-US" smtClean="0"/>
              <a:t>Natural Language Questions for the Web of Data - Yahya et al.</a:t>
            </a:r>
            <a:endParaRPr lang="en-US"/>
          </a:p>
        </p:txBody>
      </p:sp>
      <p:sp>
        <p:nvSpPr>
          <p:cNvPr id="9" name="Slide Number Placeholder 8"/>
          <p:cNvSpPr>
            <a:spLocks noGrp="1"/>
          </p:cNvSpPr>
          <p:nvPr>
            <p:ph type="sldNum" sz="quarter" idx="12"/>
          </p:nvPr>
        </p:nvSpPr>
        <p:spPr/>
        <p:txBody>
          <a:bodyPr/>
          <a:lstStyle/>
          <a:p>
            <a:fld id="{D82A5394-5A80-41A2-8767-340FD9E3BCB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p:cNvSpPr>
            <a:spLocks noGrp="1"/>
          </p:cNvSpPr>
          <p:nvPr>
            <p:ph type="ftr" sz="quarter" idx="11"/>
          </p:nvPr>
        </p:nvSpPr>
        <p:spPr/>
        <p:txBody>
          <a:bodyPr/>
          <a:lstStyle/>
          <a:p>
            <a:r>
              <a:rPr lang="en-US" smtClean="0"/>
              <a:t>Natural Language Questions for the Web of Data - Yahya et al.</a:t>
            </a:r>
            <a:endParaRPr lang="en-US"/>
          </a:p>
        </p:txBody>
      </p:sp>
      <p:sp>
        <p:nvSpPr>
          <p:cNvPr id="5" name="Slide Number Placeholder 4"/>
          <p:cNvSpPr>
            <a:spLocks noGrp="1"/>
          </p:cNvSpPr>
          <p:nvPr>
            <p:ph type="sldNum" sz="quarter" idx="12"/>
          </p:nvPr>
        </p:nvSpPr>
        <p:spPr/>
        <p:txBody>
          <a:bodyPr/>
          <a:lstStyle/>
          <a:p>
            <a:fld id="{D82A5394-5A80-41A2-8767-340FD9E3BCB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3" name="Footer Placeholder 2"/>
          <p:cNvSpPr>
            <a:spLocks noGrp="1"/>
          </p:cNvSpPr>
          <p:nvPr>
            <p:ph type="ftr" sz="quarter" idx="11"/>
          </p:nvPr>
        </p:nvSpPr>
        <p:spPr/>
        <p:txBody>
          <a:bodyPr/>
          <a:lstStyle/>
          <a:p>
            <a:r>
              <a:rPr lang="en-US" smtClean="0"/>
              <a:t>Natural Language Questions for the Web of Data - Yahya et al.</a:t>
            </a:r>
            <a:endParaRPr lang="en-US"/>
          </a:p>
        </p:txBody>
      </p:sp>
      <p:sp>
        <p:nvSpPr>
          <p:cNvPr id="4" name="Slide Number Placeholder 3"/>
          <p:cNvSpPr>
            <a:spLocks noGrp="1"/>
          </p:cNvSpPr>
          <p:nvPr>
            <p:ph type="sldNum" sz="quarter" idx="12"/>
          </p:nvPr>
        </p:nvSpPr>
        <p:spPr/>
        <p:txBody>
          <a:bodyPr/>
          <a:lstStyle/>
          <a:p>
            <a:fld id="{D82A5394-5A80-41A2-8767-340FD9E3BCB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6" name="Footer Placeholder 5"/>
          <p:cNvSpPr>
            <a:spLocks noGrp="1"/>
          </p:cNvSpPr>
          <p:nvPr>
            <p:ph type="ftr" sz="quarter" idx="11"/>
          </p:nvPr>
        </p:nvSpPr>
        <p:spPr/>
        <p:txBody>
          <a:bodyPr/>
          <a:lstStyle/>
          <a:p>
            <a:r>
              <a:rPr lang="en-US" smtClean="0"/>
              <a:t>Natural Language Questions for the Web of Data - Yahya et al.</a:t>
            </a:r>
            <a:endParaRPr lang="en-US"/>
          </a:p>
        </p:txBody>
      </p:sp>
      <p:sp>
        <p:nvSpPr>
          <p:cNvPr id="7" name="Slide Number Placeholder 6"/>
          <p:cNvSpPr>
            <a:spLocks noGrp="1"/>
          </p:cNvSpPr>
          <p:nvPr>
            <p:ph type="sldNum" sz="quarter" idx="12"/>
          </p:nvPr>
        </p:nvSpPr>
        <p:spPr/>
        <p:txBody>
          <a:bodyPr/>
          <a:lstStyle/>
          <a:p>
            <a:fld id="{D82A5394-5A80-41A2-8767-340FD9E3BCB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6" name="Footer Placeholder 5"/>
          <p:cNvSpPr>
            <a:spLocks noGrp="1"/>
          </p:cNvSpPr>
          <p:nvPr>
            <p:ph type="ftr" sz="quarter" idx="11"/>
          </p:nvPr>
        </p:nvSpPr>
        <p:spPr/>
        <p:txBody>
          <a:bodyPr/>
          <a:lstStyle/>
          <a:p>
            <a:r>
              <a:rPr lang="en-US" smtClean="0"/>
              <a:t>Natural Language Questions for the Web of Data - Yahya et al.</a:t>
            </a:r>
            <a:endParaRPr lang="en-US"/>
          </a:p>
        </p:txBody>
      </p:sp>
      <p:sp>
        <p:nvSpPr>
          <p:cNvPr id="7" name="Slide Number Placeholder 6"/>
          <p:cNvSpPr>
            <a:spLocks noGrp="1"/>
          </p:cNvSpPr>
          <p:nvPr>
            <p:ph type="sldNum" sz="quarter" idx="12"/>
          </p:nvPr>
        </p:nvSpPr>
        <p:spPr/>
        <p:txBody>
          <a:bodyPr/>
          <a:lstStyle/>
          <a:p>
            <a:fld id="{D82A5394-5A80-41A2-8767-340FD9E3BCB0}"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762000"/>
          </a:xfrm>
          <a:prstGeom prst="rect">
            <a:avLst/>
          </a:prstGeom>
          <a:solidFill>
            <a:schemeClr val="bg1"/>
          </a:solidFill>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906963"/>
          </a:xfrm>
          <a:prstGeom prst="rect">
            <a:avLst/>
          </a:prstGeom>
          <a:solidFill>
            <a:schemeClr val="bg1"/>
          </a:solidFill>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268633" y="6477000"/>
            <a:ext cx="1169767" cy="365125"/>
          </a:xfrm>
          <a:prstGeom prst="rect">
            <a:avLst/>
          </a:prstGeom>
        </p:spPr>
        <p:txBody>
          <a:bodyPr vert="horz" lIns="91440" tIns="45720" rIns="91440" bIns="45720" rtlCol="0" anchor="ctr"/>
          <a:lstStyle>
            <a:lvl1pPr algn="l">
              <a:defRPr sz="1200">
                <a:solidFill>
                  <a:srgbClr val="5F5F5F"/>
                </a:solidFill>
              </a:defRPr>
            </a:lvl1pPr>
          </a:lstStyle>
          <a:p>
            <a:r>
              <a:rPr lang="en-US" dirty="0" smtClean="0"/>
              <a:t>EMNLP</a:t>
            </a:r>
            <a:endParaRPr lang="en-US" dirty="0" smtClean="0"/>
          </a:p>
          <a:p>
            <a:r>
              <a:rPr lang="en-US" dirty="0" smtClean="0"/>
              <a:t>July 12, 2012</a:t>
            </a:r>
            <a:endParaRPr lang="en-US" dirty="0"/>
          </a:p>
        </p:txBody>
      </p:sp>
      <p:sp>
        <p:nvSpPr>
          <p:cNvPr id="5" name="Footer Placeholder 4"/>
          <p:cNvSpPr>
            <a:spLocks noGrp="1"/>
          </p:cNvSpPr>
          <p:nvPr>
            <p:ph type="ftr" sz="quarter" idx="3"/>
          </p:nvPr>
        </p:nvSpPr>
        <p:spPr>
          <a:xfrm>
            <a:off x="2682961" y="6477000"/>
            <a:ext cx="4997278" cy="365125"/>
          </a:xfrm>
          <a:prstGeom prst="rect">
            <a:avLst/>
          </a:prstGeom>
        </p:spPr>
        <p:txBody>
          <a:bodyPr vert="horz" lIns="91440" tIns="45720" rIns="91440" bIns="45720" rtlCol="0" anchor="ctr"/>
          <a:lstStyle>
            <a:lvl1pPr algn="ctr">
              <a:defRPr sz="1200">
                <a:solidFill>
                  <a:srgbClr val="5F5F5F"/>
                </a:solidFill>
              </a:defRPr>
            </a:lvl1pPr>
          </a:lstStyle>
          <a:p>
            <a:r>
              <a:rPr lang="en-US" dirty="0" smtClean="0"/>
              <a:t>Natural Language Questions for the Web of Data - </a:t>
            </a:r>
            <a:r>
              <a:rPr lang="en-US" dirty="0" err="1" smtClean="0"/>
              <a:t>Yahya</a:t>
            </a:r>
            <a:r>
              <a:rPr lang="en-US" dirty="0" smtClean="0"/>
              <a:t> et al.</a:t>
            </a:r>
            <a:endParaRPr lang="en-US" dirty="0"/>
          </a:p>
        </p:txBody>
      </p:sp>
      <p:sp>
        <p:nvSpPr>
          <p:cNvPr id="6" name="Slide Number Placeholder 5"/>
          <p:cNvSpPr>
            <a:spLocks noGrp="1"/>
          </p:cNvSpPr>
          <p:nvPr>
            <p:ph type="sldNum" sz="quarter" idx="4"/>
          </p:nvPr>
        </p:nvSpPr>
        <p:spPr>
          <a:xfrm>
            <a:off x="7924800" y="6477000"/>
            <a:ext cx="762000" cy="365125"/>
          </a:xfrm>
          <a:prstGeom prst="rect">
            <a:avLst/>
          </a:prstGeom>
        </p:spPr>
        <p:txBody>
          <a:bodyPr vert="horz" lIns="91440" tIns="45720" rIns="91440" bIns="45720" rtlCol="0" anchor="ctr"/>
          <a:lstStyle>
            <a:lvl1pPr algn="r">
              <a:defRPr sz="1200">
                <a:solidFill>
                  <a:srgbClr val="5F5F5F"/>
                </a:solidFill>
              </a:defRPr>
            </a:lvl1pPr>
          </a:lstStyle>
          <a:p>
            <a:fld id="{D82A5394-5A80-41A2-8767-340FD9E3BCB0}" type="slidenum">
              <a:rPr lang="en-US" smtClean="0"/>
              <a:pPr/>
              <a:t>‹#›</a:t>
            </a:fld>
            <a:endParaRPr lang="en-US" dirty="0"/>
          </a:p>
        </p:txBody>
      </p:sp>
      <p:pic>
        <p:nvPicPr>
          <p:cNvPr id="9" name="Picture 8" descr="http://www.mpi-inf.mpg.de/logo/logos/mpilogo-inf-compact.png"/>
          <p:cNvPicPr>
            <a:picLocks noChangeAspect="1" noChangeArrowheads="1"/>
          </p:cNvPicPr>
          <p:nvPr/>
        </p:nvPicPr>
        <p:blipFill>
          <a:blip r:embed="rId13" cstate="print"/>
          <a:srcRect b="37001"/>
          <a:stretch>
            <a:fillRect/>
          </a:stretch>
        </p:blipFill>
        <p:spPr bwMode="auto">
          <a:xfrm>
            <a:off x="0" y="6574926"/>
            <a:ext cx="1008112" cy="283074"/>
          </a:xfrm>
          <a:prstGeom prst="rect">
            <a:avLst/>
          </a:prstGeom>
          <a:noFill/>
        </p:spPr>
      </p:pic>
      <p:cxnSp>
        <p:nvCxnSpPr>
          <p:cNvPr id="11" name="Straight Connector 10"/>
          <p:cNvCxnSpPr/>
          <p:nvPr/>
        </p:nvCxnSpPr>
        <p:spPr>
          <a:xfrm>
            <a:off x="1295400" y="6477000"/>
            <a:ext cx="7391400" cy="0"/>
          </a:xfrm>
          <a:prstGeom prst="line">
            <a:avLst/>
          </a:prstGeom>
          <a:ln>
            <a:solidFill>
              <a:srgbClr val="89898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457200" y="762000"/>
            <a:ext cx="8229600" cy="0"/>
          </a:xfrm>
          <a:prstGeom prst="line">
            <a:avLst/>
          </a:prstGeom>
          <a:ln>
            <a:solidFill>
              <a:srgbClr val="898989"/>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accent5">
              <a:lumMod val="50000"/>
            </a:schemeClr>
          </a:solidFill>
          <a:latin typeface="+mj-lt"/>
          <a:ea typeface="+mj-ea"/>
          <a:cs typeface="+mj-cs"/>
        </a:defRPr>
      </a:lvl1pPr>
    </p:titleStyle>
    <p:bodyStyle>
      <a:lvl1pPr marL="342900" indent="-342900" algn="l" defTabSz="914400" rtl="0" eaLnBrk="1" latinLnBrk="0" hangingPunct="1">
        <a:spcBef>
          <a:spcPct val="20000"/>
        </a:spcBef>
        <a:buClr>
          <a:schemeClr val="tx2">
            <a:lumMod val="50000"/>
          </a:schemeClr>
        </a:buClr>
        <a:buFont typeface="Wingdings" pitchFamily="2" charset="2"/>
        <a:buChar char="v"/>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Ingrid_Bergma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Ingrid_Bergma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Ingrid_Bergma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85.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8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0.jpeg"/><Relationship Id="rId7" Type="http://schemas.openxmlformats.org/officeDocument/2006/relationships/image" Target="../media/image9.png"/><Relationship Id="rId2" Type="http://schemas.openxmlformats.org/officeDocument/2006/relationships/notesSlide" Target="../notesSlides/notesSlide86.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752600"/>
          </a:xfrm>
        </p:spPr>
        <p:txBody>
          <a:bodyPr>
            <a:normAutofit/>
          </a:bodyPr>
          <a:lstStyle/>
          <a:p>
            <a:r>
              <a:rPr lang="en-US" dirty="0" smtClean="0">
                <a:solidFill>
                  <a:schemeClr val="accent5">
                    <a:lumMod val="50000"/>
                  </a:schemeClr>
                </a:solidFill>
              </a:rPr>
              <a:t>DEANNA: Natural Language Questions for the Web of Data</a:t>
            </a:r>
            <a:endParaRPr lang="en-US" dirty="0">
              <a:solidFill>
                <a:schemeClr val="accent5">
                  <a:lumMod val="50000"/>
                </a:schemeClr>
              </a:solidFill>
            </a:endParaRPr>
          </a:p>
        </p:txBody>
      </p:sp>
      <p:graphicFrame>
        <p:nvGraphicFramePr>
          <p:cNvPr id="7" name="Table 6"/>
          <p:cNvGraphicFramePr>
            <a:graphicFrameLocks noGrp="1"/>
          </p:cNvGraphicFramePr>
          <p:nvPr/>
        </p:nvGraphicFramePr>
        <p:xfrm>
          <a:off x="266700" y="3124200"/>
          <a:ext cx="8610600" cy="1021080"/>
        </p:xfrm>
        <a:graphic>
          <a:graphicData uri="http://schemas.openxmlformats.org/drawingml/2006/table">
            <a:tbl>
              <a:tblPr firstRow="1" bandRow="1">
                <a:tableStyleId>{5C22544A-7EE6-4342-B048-85BDC9FD1C3A}</a:tableStyleId>
              </a:tblPr>
              <a:tblGrid>
                <a:gridCol w="2870200"/>
                <a:gridCol w="2540000"/>
                <a:gridCol w="3200400"/>
              </a:tblGrid>
              <a:tr h="457200">
                <a:tc>
                  <a:txBody>
                    <a:bodyPr/>
                    <a:lstStyle/>
                    <a:p>
                      <a:pPr algn="l"/>
                      <a:r>
                        <a:rPr lang="en-US" sz="2750" b="0" u="sng" dirty="0" smtClean="0">
                          <a:solidFill>
                            <a:srgbClr val="5F5F5F"/>
                          </a:solidFill>
                        </a:rPr>
                        <a:t>Mohamed </a:t>
                      </a:r>
                      <a:r>
                        <a:rPr lang="en-US" sz="2750" b="0" u="sng" dirty="0" err="1" smtClean="0">
                          <a:solidFill>
                            <a:srgbClr val="5F5F5F"/>
                          </a:solidFill>
                        </a:rPr>
                        <a:t>Yahya</a:t>
                      </a:r>
                      <a:r>
                        <a:rPr lang="en-US" sz="2750" b="0" baseline="30000" dirty="0" smtClean="0">
                          <a:solidFill>
                            <a:srgbClr val="5F5F5F"/>
                          </a:solidFill>
                        </a:rPr>
                        <a:t>†</a:t>
                      </a:r>
                      <a:endParaRPr lang="en-US" sz="2750" b="0" dirty="0" smtClean="0">
                        <a:solidFill>
                          <a:srgbClr val="5F5F5F"/>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750" b="0" dirty="0" smtClean="0">
                          <a:solidFill>
                            <a:srgbClr val="5F5F5F"/>
                          </a:solidFill>
                        </a:rPr>
                        <a:t>Klaus </a:t>
                      </a:r>
                      <a:r>
                        <a:rPr lang="en-US" sz="2750" b="0" dirty="0" err="1" smtClean="0">
                          <a:solidFill>
                            <a:srgbClr val="5F5F5F"/>
                          </a:solidFill>
                        </a:rPr>
                        <a:t>Berberich</a:t>
                      </a:r>
                      <a:r>
                        <a:rPr lang="en-US" sz="2750" b="0" baseline="30000" dirty="0" smtClean="0">
                          <a:solidFill>
                            <a:srgbClr val="5F5F5F"/>
                          </a:solidFill>
                        </a:rPr>
                        <a:t>†</a:t>
                      </a:r>
                      <a:endParaRPr lang="en-US" sz="2750" b="0" dirty="0">
                        <a:solidFill>
                          <a:srgbClr val="5F5F5F"/>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750" b="0" dirty="0" smtClean="0">
                          <a:solidFill>
                            <a:srgbClr val="5F5F5F"/>
                          </a:solidFill>
                        </a:rPr>
                        <a:t>Shady </a:t>
                      </a:r>
                      <a:r>
                        <a:rPr lang="en-US" sz="2750" b="0" dirty="0" err="1" smtClean="0">
                          <a:solidFill>
                            <a:srgbClr val="5F5F5F"/>
                          </a:solidFill>
                        </a:rPr>
                        <a:t>Elbassiousni</a:t>
                      </a:r>
                      <a:r>
                        <a:rPr lang="en-US" sz="2750" b="0" baseline="30000" dirty="0" smtClean="0">
                          <a:solidFill>
                            <a:srgbClr val="5F5F5F"/>
                          </a:solidFill>
                        </a:rPr>
                        <a:t>*</a:t>
                      </a:r>
                      <a:endParaRPr lang="en-US" sz="2750" b="0" dirty="0">
                        <a:solidFill>
                          <a:srgbClr val="5F5F5F"/>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457200">
                <a:tc>
                  <a:txBody>
                    <a:bodyPr/>
                    <a:lstStyle/>
                    <a:p>
                      <a:pPr algn="l"/>
                      <a:r>
                        <a:rPr lang="en-US" sz="2750" b="0" dirty="0" smtClean="0">
                          <a:solidFill>
                            <a:srgbClr val="5F5F5F"/>
                          </a:solidFill>
                        </a:rPr>
                        <a:t>Maya </a:t>
                      </a:r>
                      <a:r>
                        <a:rPr lang="en-US" sz="2750" b="0" dirty="0" err="1" smtClean="0">
                          <a:solidFill>
                            <a:srgbClr val="5F5F5F"/>
                          </a:solidFill>
                        </a:rPr>
                        <a:t>Ramanath</a:t>
                      </a:r>
                      <a:r>
                        <a:rPr lang="en-US" sz="2750" b="0" baseline="30000" dirty="0" smtClean="0">
                          <a:solidFill>
                            <a:srgbClr val="5F5F5F"/>
                          </a:solidFill>
                        </a:rPr>
                        <a:t>‡</a:t>
                      </a:r>
                      <a:endParaRPr lang="en-US" sz="2750" b="0" dirty="0">
                        <a:solidFill>
                          <a:srgbClr val="5F5F5F"/>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2750" b="0" dirty="0" smtClean="0">
                          <a:solidFill>
                            <a:srgbClr val="5F5F5F"/>
                          </a:solidFill>
                        </a:rPr>
                        <a:t>Volker </a:t>
                      </a:r>
                      <a:r>
                        <a:rPr lang="en-US" sz="2750" b="0" dirty="0" err="1" smtClean="0">
                          <a:solidFill>
                            <a:srgbClr val="5F5F5F"/>
                          </a:solidFill>
                        </a:rPr>
                        <a:t>Tresp</a:t>
                      </a:r>
                      <a:r>
                        <a:rPr lang="en-US" sz="2750" b="0" baseline="30000" dirty="0" smtClean="0">
                          <a:solidFill>
                            <a:srgbClr val="5F5F5F"/>
                          </a:solidFill>
                        </a:rPr>
                        <a:t>#</a:t>
                      </a:r>
                      <a:endParaRPr lang="en-US" sz="2750" b="0" dirty="0">
                        <a:solidFill>
                          <a:srgbClr val="5F5F5F"/>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750" b="0" dirty="0" smtClean="0">
                          <a:solidFill>
                            <a:srgbClr val="5F5F5F"/>
                          </a:solidFill>
                        </a:rPr>
                        <a:t>Gerhard </a:t>
                      </a:r>
                      <a:r>
                        <a:rPr lang="en-US" sz="2750" b="0" dirty="0" err="1" smtClean="0">
                          <a:solidFill>
                            <a:srgbClr val="5F5F5F"/>
                          </a:solidFill>
                        </a:rPr>
                        <a:t>Weikum</a:t>
                      </a:r>
                      <a:r>
                        <a:rPr lang="en-US" sz="2750" b="0" baseline="30000" dirty="0" smtClean="0">
                          <a:solidFill>
                            <a:srgbClr val="5F5F5F"/>
                          </a:solidFill>
                        </a:rPr>
                        <a:t>†</a:t>
                      </a:r>
                      <a:endParaRPr lang="en-US" sz="2750" b="0" dirty="0" smtClean="0">
                        <a:solidFill>
                          <a:srgbClr val="5F5F5F"/>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8" name="Table 7"/>
          <p:cNvGraphicFramePr>
            <a:graphicFrameLocks noGrp="1"/>
          </p:cNvGraphicFramePr>
          <p:nvPr/>
        </p:nvGraphicFramePr>
        <p:xfrm>
          <a:off x="228600" y="4431823"/>
          <a:ext cx="8471917" cy="701040"/>
        </p:xfrm>
        <a:graphic>
          <a:graphicData uri="http://schemas.openxmlformats.org/drawingml/2006/table">
            <a:tbl>
              <a:tblPr firstRow="1" bandRow="1">
                <a:tableStyleId>{5C22544A-7EE6-4342-B048-85BDC9FD1C3A}</a:tableStyleId>
              </a:tblPr>
              <a:tblGrid>
                <a:gridCol w="2819400"/>
                <a:gridCol w="3048000"/>
                <a:gridCol w="1295400"/>
                <a:gridCol w="1309117"/>
              </a:tblGrid>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baseline="30000" dirty="0" smtClean="0">
                          <a:solidFill>
                            <a:srgbClr val="5F5F5F"/>
                          </a:solidFill>
                        </a:rPr>
                        <a:t>† </a:t>
                      </a:r>
                      <a:r>
                        <a:rPr lang="en-US" sz="2000" b="0" dirty="0" smtClean="0">
                          <a:solidFill>
                            <a:srgbClr val="5F5F5F"/>
                          </a:solidFill>
                        </a:rPr>
                        <a:t>Max Planck Institute</a:t>
                      </a:r>
                      <a:r>
                        <a:rPr lang="en-US" sz="2000" b="0" baseline="0" dirty="0" smtClean="0">
                          <a:solidFill>
                            <a:srgbClr val="5F5F5F"/>
                          </a:solidFill>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solidFill>
                            <a:srgbClr val="5F5F5F"/>
                          </a:solidFill>
                        </a:rPr>
                        <a:t>for Informatics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baseline="30000" dirty="0" smtClean="0">
                          <a:solidFill>
                            <a:srgbClr val="5F5F5F"/>
                          </a:solidFill>
                        </a:rPr>
                        <a:t>*</a:t>
                      </a:r>
                      <a:r>
                        <a:rPr lang="en-US" sz="2000" b="0" dirty="0" smtClean="0">
                          <a:solidFill>
                            <a:srgbClr val="5F5F5F"/>
                          </a:solidFill>
                        </a:rPr>
                        <a:t>Qatar</a:t>
                      </a:r>
                      <a:r>
                        <a:rPr lang="en-US" sz="2000" b="0" baseline="0" dirty="0" smtClean="0">
                          <a:solidFill>
                            <a:srgbClr val="5F5F5F"/>
                          </a:solidFill>
                        </a:rPr>
                        <a:t> Computing</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0" baseline="0" dirty="0" smtClean="0">
                          <a:solidFill>
                            <a:srgbClr val="5F5F5F"/>
                          </a:solidFill>
                        </a:rPr>
                        <a:t>Research Institute</a:t>
                      </a:r>
                      <a:endParaRPr lang="en-US" sz="2000" b="0" dirty="0" smtClean="0">
                        <a:solidFill>
                          <a:srgbClr val="5F5F5F"/>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baseline="30000" dirty="0" smtClean="0">
                          <a:solidFill>
                            <a:srgbClr val="5F5F5F"/>
                          </a:solidFill>
                        </a:rPr>
                        <a:t>‡</a:t>
                      </a:r>
                      <a:r>
                        <a:rPr lang="en-US" sz="2000" b="0" dirty="0" smtClean="0">
                          <a:solidFill>
                            <a:srgbClr val="5F5F5F"/>
                          </a:solidFill>
                        </a:rPr>
                        <a:t>IIT Delhi</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000" b="0" baseline="30000" dirty="0" smtClean="0">
                          <a:solidFill>
                            <a:srgbClr val="5F5F5F"/>
                          </a:solidFill>
                        </a:rPr>
                        <a:t># </a:t>
                      </a:r>
                      <a:r>
                        <a:rPr lang="en-US" sz="2000" b="0" dirty="0" smtClean="0">
                          <a:solidFill>
                            <a:srgbClr val="5F5F5F"/>
                          </a:solidFill>
                        </a:rPr>
                        <a:t>Siemens</a:t>
                      </a:r>
                      <a:endParaRPr lang="en-US" sz="2000" b="0" dirty="0">
                        <a:solidFill>
                          <a:srgbClr val="5F5F5F"/>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fontScale="90000"/>
          </a:bodyPr>
          <a:lstStyle/>
          <a:p>
            <a:r>
              <a:rPr lang="en-US" dirty="0" smtClean="0"/>
              <a:t>QA, meet the (semantic) Web of Data</a:t>
            </a:r>
            <a:endParaRPr lang="en-US" dirty="0"/>
          </a:p>
        </p:txBody>
      </p:sp>
      <p:sp>
        <p:nvSpPr>
          <p:cNvPr id="3" name="Date Placeholder 2" desc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descr=" 4"/>
          <p:cNvSpPr>
            <a:spLocks noGrp="1"/>
          </p:cNvSpPr>
          <p:nvPr>
            <p:ph type="ftr" sz="quarter" idx="11"/>
          </p:nvPr>
        </p:nvSpPr>
        <p:spPr/>
        <p:txBody>
          <a:bodyPr/>
          <a:lstStyle/>
          <a:p>
            <a:r>
              <a:rPr lang="en-US" smtClean="0"/>
              <a:t>Natural Language Questions for the Web of Data - Yahya et al.</a:t>
            </a:r>
            <a:endParaRPr lang="en-US"/>
          </a:p>
        </p:txBody>
      </p:sp>
      <p:sp>
        <p:nvSpPr>
          <p:cNvPr id="41" name="Slide Number Placeholder 4" descr=" 41"/>
          <p:cNvSpPr>
            <a:spLocks noGrp="1"/>
          </p:cNvSpPr>
          <p:nvPr>
            <p:ph type="sldNum" sz="quarter" idx="12"/>
          </p:nvPr>
        </p:nvSpPr>
        <p:spPr>
          <a:xfrm>
            <a:off x="7924800" y="6492875"/>
            <a:ext cx="762000" cy="365125"/>
          </a:xfrm>
        </p:spPr>
        <p:txBody>
          <a:bodyPr/>
          <a:lstStyle/>
          <a:p>
            <a:fld id="{D82A5394-5A80-41A2-8767-340FD9E3BCB0}" type="slidenum">
              <a:rPr lang="en-US" smtClean="0"/>
              <a:pPr/>
              <a:t>10</a:t>
            </a:fld>
            <a:endParaRPr lang="en-US"/>
          </a:p>
        </p:txBody>
      </p:sp>
      <p:pic>
        <p:nvPicPr>
          <p:cNvPr id="2050" name="Picture 2" descr=" 2050"/>
          <p:cNvPicPr>
            <a:picLocks noChangeAspect="1" noChangeArrowheads="1"/>
          </p:cNvPicPr>
          <p:nvPr/>
        </p:nvPicPr>
        <p:blipFill>
          <a:blip r:embed="rId3" cstate="print"/>
          <a:srcRect/>
          <a:stretch>
            <a:fillRect/>
          </a:stretch>
        </p:blipFill>
        <p:spPr bwMode="auto">
          <a:xfrm>
            <a:off x="990600" y="838200"/>
            <a:ext cx="8077200" cy="5326201"/>
          </a:xfrm>
          <a:prstGeom prst="rect">
            <a:avLst/>
          </a:prstGeom>
          <a:noFill/>
        </p:spPr>
      </p:pic>
      <p:pic>
        <p:nvPicPr>
          <p:cNvPr id="7" name="Picture 4" descr=" 2052"/>
          <p:cNvPicPr>
            <a:picLocks noChangeAspect="1" noChangeArrowheads="1"/>
          </p:cNvPicPr>
          <p:nvPr/>
        </p:nvPicPr>
        <p:blipFill>
          <a:blip r:embed="rId3" cstate="print"/>
          <a:srcRect l="25883" t="39964" r="46353" b="28635"/>
          <a:stretch>
            <a:fillRect/>
          </a:stretch>
        </p:blipFill>
        <p:spPr bwMode="auto">
          <a:xfrm>
            <a:off x="2514600" y="1371600"/>
            <a:ext cx="4495800" cy="33528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 name="Picture 2" descr=" 39"/>
          <p:cNvPicPr>
            <a:picLocks noChangeAspect="1" noChangeArrowheads="1"/>
          </p:cNvPicPr>
          <p:nvPr/>
        </p:nvPicPr>
        <p:blipFill>
          <a:blip r:embed="rId4" cstate="print"/>
          <a:srcRect l="51030" t="17480" r="40938" b="34641"/>
          <a:stretch>
            <a:fillRect/>
          </a:stretch>
        </p:blipFill>
        <p:spPr bwMode="auto">
          <a:xfrm>
            <a:off x="387484" y="2916515"/>
            <a:ext cx="1081507" cy="2417485"/>
          </a:xfrm>
          <a:prstGeom prst="rect">
            <a:avLst/>
          </a:prstGeom>
          <a:ln>
            <a:noFill/>
          </a:ln>
          <a:effectLst>
            <a:outerShdw blurRad="292100" dist="139700" dir="2700000" algn="tl" rotWithShape="0">
              <a:srgbClr val="333333">
                <a:alpha val="65000"/>
              </a:srgbClr>
            </a:outerShdw>
          </a:effectLst>
        </p:spPr>
      </p:pic>
      <p:pic>
        <p:nvPicPr>
          <p:cNvPr id="11" name="Picture 3" descr=" 47"/>
          <p:cNvPicPr>
            <a:picLocks noChangeAspect="1" noChangeArrowheads="1"/>
          </p:cNvPicPr>
          <p:nvPr/>
        </p:nvPicPr>
        <p:blipFill>
          <a:blip r:embed="rId5" cstate="print"/>
          <a:srcRect l="50437" t="18660" r="40822" b="34721"/>
          <a:stretch>
            <a:fillRect/>
          </a:stretch>
        </p:blipFill>
        <p:spPr bwMode="auto">
          <a:xfrm>
            <a:off x="1402667" y="2881535"/>
            <a:ext cx="1188132" cy="2376264"/>
          </a:xfrm>
          <a:prstGeom prst="rect">
            <a:avLst/>
          </a:prstGeom>
          <a:ln>
            <a:noFill/>
          </a:ln>
          <a:effectLst>
            <a:outerShdw blurRad="292100" dist="139700" dir="2700000" algn="tl" rotWithShape="0">
              <a:srgbClr val="333333">
                <a:alpha val="65000"/>
              </a:srgbClr>
            </a:outerShdw>
          </a:effectLst>
        </p:spPr>
      </p:pic>
      <p:pic>
        <p:nvPicPr>
          <p:cNvPr id="12" name="Bild 60" descr=" 50"/>
          <p:cNvPicPr>
            <a:picLocks noChangeAspect="1"/>
          </p:cNvPicPr>
          <p:nvPr/>
        </p:nvPicPr>
        <p:blipFill>
          <a:blip r:embed="rId6" cstate="print"/>
          <a:srcRect b="22717"/>
          <a:stretch>
            <a:fillRect/>
          </a:stretch>
        </p:blipFill>
        <p:spPr bwMode="auto">
          <a:xfrm>
            <a:off x="76201" y="2286001"/>
            <a:ext cx="792087" cy="811279"/>
          </a:xfrm>
          <a:prstGeom prst="rect">
            <a:avLst/>
          </a:prstGeom>
          <a:noFill/>
          <a:ln w="9525">
            <a:noFill/>
            <a:miter lim="800000"/>
            <a:headEnd/>
            <a:tailEnd/>
          </a:ln>
        </p:spPr>
      </p:pic>
      <p:sp>
        <p:nvSpPr>
          <p:cNvPr id="9" name="Rectangle 8" descr=" 35"/>
          <p:cNvSpPr/>
          <p:nvPr/>
        </p:nvSpPr>
        <p:spPr>
          <a:xfrm>
            <a:off x="381000" y="5173803"/>
            <a:ext cx="8382000" cy="1631215"/>
          </a:xfrm>
          <a:prstGeom prst="rect">
            <a:avLst/>
          </a:prstGeom>
          <a:solidFill>
            <a:schemeClr val="bg1"/>
          </a:solidFill>
          <a:effectLst>
            <a:outerShdw blurRad="63500" sx="102000" sy="102000" algn="ctr" rotWithShape="0">
              <a:prstClr val="black">
                <a:alpha val="40000"/>
              </a:prstClr>
            </a:outerShdw>
          </a:effectLst>
        </p:spPr>
        <p:txBody>
          <a:bodyPr wrap="square">
            <a:spAutoFit/>
          </a:bodyPr>
          <a:lstStyle/>
          <a:p>
            <a:r>
              <a:rPr lang="en-US" sz="2800" b="1" dirty="0" smtClean="0">
                <a:latin typeface="Lucida Console" pitchFamily="49" charset="0"/>
              </a:rPr>
              <a:t>S</a:t>
            </a:r>
            <a:r>
              <a:rPr lang="en-US" sz="2000" b="1" dirty="0" smtClean="0">
                <a:latin typeface="Lucida Console" pitchFamily="49" charset="0"/>
              </a:rPr>
              <a:t>ubject</a:t>
            </a:r>
            <a:r>
              <a:rPr lang="en-US" sz="2800" b="1" dirty="0" smtClean="0">
                <a:latin typeface="Lucida Console" pitchFamily="49" charset="0"/>
              </a:rPr>
              <a:t>           P</a:t>
            </a:r>
            <a:r>
              <a:rPr lang="en-US" sz="2000" b="1" dirty="0" smtClean="0">
                <a:latin typeface="Lucida Console" pitchFamily="49" charset="0"/>
              </a:rPr>
              <a:t>redicate</a:t>
            </a:r>
            <a:r>
              <a:rPr lang="en-US" sz="2800" b="1" dirty="0" smtClean="0">
                <a:latin typeface="Lucida Console" pitchFamily="49" charset="0"/>
              </a:rPr>
              <a:t>   O</a:t>
            </a:r>
            <a:r>
              <a:rPr lang="en-US" sz="2000" b="1" dirty="0" smtClean="0">
                <a:latin typeface="Lucida Console" pitchFamily="49" charset="0"/>
              </a:rPr>
              <a:t>bject</a:t>
            </a:r>
          </a:p>
          <a:p>
            <a:r>
              <a:rPr lang="en-US" sz="2400" b="1" dirty="0" smtClean="0">
                <a:solidFill>
                  <a:srgbClr val="002060"/>
                </a:solidFill>
                <a:latin typeface="Lucida Console" pitchFamily="49" charset="0"/>
              </a:rPr>
              <a:t>Rome</a:t>
            </a:r>
            <a:r>
              <a:rPr lang="en-US" sz="2400" b="1" dirty="0" smtClean="0">
                <a:latin typeface="Lucida Console" pitchFamily="49" charset="0"/>
              </a:rPr>
              <a:t>               </a:t>
            </a:r>
            <a:r>
              <a:rPr lang="en-US" sz="2400" b="1" dirty="0" err="1" smtClean="0">
                <a:solidFill>
                  <a:srgbClr val="C00000"/>
                </a:solidFill>
                <a:latin typeface="Lucida Console" pitchFamily="49" charset="0"/>
              </a:rPr>
              <a:t>isA</a:t>
            </a:r>
            <a:r>
              <a:rPr lang="en-US" sz="2400" b="1" dirty="0" smtClean="0">
                <a:latin typeface="Lucida Console" pitchFamily="49" charset="0"/>
              </a:rPr>
              <a:t>        </a:t>
            </a:r>
            <a:r>
              <a:rPr lang="en-US" sz="2400" b="1" dirty="0" smtClean="0">
                <a:solidFill>
                  <a:srgbClr val="003300"/>
                </a:solidFill>
                <a:latin typeface="Lucida Console" pitchFamily="49" charset="0"/>
              </a:rPr>
              <a:t>city</a:t>
            </a:r>
          </a:p>
          <a:p>
            <a:r>
              <a:rPr lang="en-US" sz="2400" b="1" dirty="0" smtClean="0">
                <a:solidFill>
                  <a:srgbClr val="003300"/>
                </a:solidFill>
                <a:latin typeface="Lucida Console" pitchFamily="49" charset="0"/>
              </a:rPr>
              <a:t>city</a:t>
            </a:r>
            <a:r>
              <a:rPr lang="en-US" sz="2400" b="1" dirty="0" smtClean="0">
                <a:solidFill>
                  <a:srgbClr val="C00000"/>
                </a:solidFill>
                <a:latin typeface="Lucida Console" pitchFamily="49" charset="0"/>
              </a:rPr>
              <a:t>               </a:t>
            </a:r>
            <a:r>
              <a:rPr lang="en-US" sz="2400" b="1" dirty="0" err="1" smtClean="0">
                <a:solidFill>
                  <a:srgbClr val="C00000"/>
                </a:solidFill>
                <a:latin typeface="Lucida Console" pitchFamily="49" charset="0"/>
              </a:rPr>
              <a:t>subclassOf</a:t>
            </a:r>
            <a:r>
              <a:rPr lang="en-US" sz="2400" b="1" dirty="0" smtClean="0">
                <a:solidFill>
                  <a:srgbClr val="C00000"/>
                </a:solidFill>
                <a:latin typeface="Lucida Console" pitchFamily="49" charset="0"/>
              </a:rPr>
              <a:t> </a:t>
            </a:r>
            <a:r>
              <a:rPr lang="en-US" sz="2400" b="1" dirty="0" smtClean="0">
                <a:solidFill>
                  <a:srgbClr val="003300"/>
                </a:solidFill>
                <a:latin typeface="Lucida Console" pitchFamily="49" charset="0"/>
              </a:rPr>
              <a:t>location</a:t>
            </a:r>
          </a:p>
          <a:p>
            <a:r>
              <a:rPr lang="en-US" sz="2400" b="1" dirty="0" err="1" smtClean="0">
                <a:solidFill>
                  <a:srgbClr val="002060"/>
                </a:solidFill>
                <a:latin typeface="Lucida Console" pitchFamily="49" charset="0"/>
              </a:rPr>
              <a:t>Roberto_Rossellini</a:t>
            </a:r>
            <a:r>
              <a:rPr lang="en-US" sz="2400" b="1" dirty="0" smtClean="0">
                <a:latin typeface="Lucida Console" pitchFamily="49" charset="0"/>
              </a:rPr>
              <a:t> </a:t>
            </a:r>
            <a:r>
              <a:rPr lang="en-US" sz="2400" b="1" dirty="0" err="1" smtClean="0">
                <a:solidFill>
                  <a:srgbClr val="C00000"/>
                </a:solidFill>
                <a:latin typeface="Lucida Console" pitchFamily="49" charset="0"/>
              </a:rPr>
              <a:t>mariedTo</a:t>
            </a:r>
            <a:r>
              <a:rPr lang="en-US" sz="2400" b="1" dirty="0" smtClean="0">
                <a:latin typeface="Lucida Console" pitchFamily="49" charset="0"/>
              </a:rPr>
              <a:t>   </a:t>
            </a:r>
            <a:r>
              <a:rPr lang="en-US" sz="2400" b="1" dirty="0" err="1" smtClean="0">
                <a:solidFill>
                  <a:srgbClr val="002060"/>
                </a:solidFill>
                <a:latin typeface="Lucida Console" pitchFamily="49" charset="0"/>
              </a:rPr>
              <a:t>Ingrid_Bergman</a:t>
            </a:r>
            <a:endParaRPr lang="en-US" sz="2400" b="1" dirty="0" smtClean="0">
              <a:solidFill>
                <a:srgbClr val="002060"/>
              </a:solidFill>
              <a:latin typeface="Lucida Console" pitchFamily="49" charset="0"/>
            </a:endParaRPr>
          </a:p>
        </p:txBody>
      </p:sp>
      <p:sp>
        <p:nvSpPr>
          <p:cNvPr id="8" name="Oval 7" descr=" 53"/>
          <p:cNvSpPr/>
          <p:nvPr/>
        </p:nvSpPr>
        <p:spPr>
          <a:xfrm>
            <a:off x="4343400" y="2895600"/>
            <a:ext cx="624840" cy="609600"/>
          </a:xfrm>
          <a:prstGeom prst="ellipse">
            <a:avLst/>
          </a:prstGeom>
          <a:solidFill>
            <a:schemeClr val="lt1">
              <a:alpha val="0"/>
            </a:schemeClr>
          </a:solidFill>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TextBox 12" descr=" 56"/>
          <p:cNvSpPr txBox="1"/>
          <p:nvPr/>
        </p:nvSpPr>
        <p:spPr>
          <a:xfrm>
            <a:off x="152400" y="1524000"/>
            <a:ext cx="1524000" cy="830997"/>
          </a:xfrm>
          <a:prstGeom prst="rect">
            <a:avLst/>
          </a:prstGeom>
          <a:noFill/>
        </p:spPr>
        <p:txBody>
          <a:bodyPr wrap="square" rtlCol="0">
            <a:spAutoFit/>
          </a:bodyPr>
          <a:lstStyle/>
          <a:p>
            <a:r>
              <a:rPr lang="en-US" sz="2400" b="1" dirty="0" err="1" smtClean="0">
                <a:latin typeface="Arial" pitchFamily="34" charset="0"/>
                <a:cs typeface="Arial" pitchFamily="34" charset="0"/>
              </a:rPr>
              <a:t>WordNet</a:t>
            </a:r>
            <a:endParaRPr lang="en-US" sz="2400" b="1" dirty="0" smtClean="0">
              <a:latin typeface="Arial" pitchFamily="34" charset="0"/>
              <a:cs typeface="Arial" pitchFamily="34" charset="0"/>
            </a:endParaRPr>
          </a:p>
          <a:p>
            <a:r>
              <a:rPr lang="en-US" sz="2400" b="1" dirty="0" smtClean="0">
                <a:latin typeface="Arial" pitchFamily="34" charset="0"/>
                <a:cs typeface="Arial" pitchFamily="34" charset="0"/>
              </a:rPr>
              <a:t>+</a:t>
            </a:r>
            <a:endParaRPr lang="en-US" sz="2400" b="1" dirty="0">
              <a:latin typeface="Arial" pitchFamily="34" charset="0"/>
              <a:cs typeface="Arial" pitchFamily="34" charset="0"/>
            </a:endParaRPr>
          </a:p>
        </p:txBody>
      </p:sp>
    </p:spTree>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fontScale="90000"/>
          </a:bodyPr>
          <a:lstStyle/>
          <a:p>
            <a:r>
              <a:rPr lang="en-US" dirty="0" smtClean="0"/>
              <a:t>QA, meet the (semantic) Web of Data</a:t>
            </a:r>
            <a:endParaRPr lang="en-US" dirty="0"/>
          </a:p>
        </p:txBody>
      </p:sp>
      <p:sp>
        <p:nvSpPr>
          <p:cNvPr id="3" name="Date Placeholder 2" desc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descr=" 4"/>
          <p:cNvSpPr>
            <a:spLocks noGrp="1"/>
          </p:cNvSpPr>
          <p:nvPr>
            <p:ph type="ftr" sz="quarter" idx="11"/>
          </p:nvPr>
        </p:nvSpPr>
        <p:spPr/>
        <p:txBody>
          <a:bodyPr/>
          <a:lstStyle/>
          <a:p>
            <a:r>
              <a:rPr lang="en-US" smtClean="0"/>
              <a:t>Natural Language Questions for the Web of Data - Yahya et al.</a:t>
            </a:r>
            <a:endParaRPr lang="en-US"/>
          </a:p>
        </p:txBody>
      </p:sp>
      <p:sp>
        <p:nvSpPr>
          <p:cNvPr id="41" name="Slide Number Placeholder 4" descr=" 41"/>
          <p:cNvSpPr>
            <a:spLocks noGrp="1"/>
          </p:cNvSpPr>
          <p:nvPr>
            <p:ph type="sldNum" sz="quarter" idx="12"/>
          </p:nvPr>
        </p:nvSpPr>
        <p:spPr>
          <a:xfrm>
            <a:off x="7924800" y="6492875"/>
            <a:ext cx="762000" cy="365125"/>
          </a:xfrm>
        </p:spPr>
        <p:txBody>
          <a:bodyPr/>
          <a:lstStyle/>
          <a:p>
            <a:fld id="{D82A5394-5A80-41A2-8767-340FD9E3BCB0}" type="slidenum">
              <a:rPr lang="en-US" smtClean="0"/>
              <a:pPr/>
              <a:t>11</a:t>
            </a:fld>
            <a:endParaRPr lang="en-US"/>
          </a:p>
        </p:txBody>
      </p:sp>
      <p:pic>
        <p:nvPicPr>
          <p:cNvPr id="2050" name="Picture 2" descr=" 2050"/>
          <p:cNvPicPr>
            <a:picLocks noChangeAspect="1" noChangeArrowheads="1"/>
          </p:cNvPicPr>
          <p:nvPr/>
        </p:nvPicPr>
        <p:blipFill>
          <a:blip r:embed="rId3" cstate="print"/>
          <a:srcRect/>
          <a:stretch>
            <a:fillRect/>
          </a:stretch>
        </p:blipFill>
        <p:spPr bwMode="auto">
          <a:xfrm>
            <a:off x="990600" y="838200"/>
            <a:ext cx="8077200" cy="5326201"/>
          </a:xfrm>
          <a:prstGeom prst="rect">
            <a:avLst/>
          </a:prstGeom>
          <a:noFill/>
        </p:spPr>
      </p:pic>
      <p:pic>
        <p:nvPicPr>
          <p:cNvPr id="7" name="Picture 4" descr=" 2052"/>
          <p:cNvPicPr>
            <a:picLocks noChangeAspect="1" noChangeArrowheads="1"/>
          </p:cNvPicPr>
          <p:nvPr/>
        </p:nvPicPr>
        <p:blipFill>
          <a:blip r:embed="rId3" cstate="print"/>
          <a:srcRect l="25883" t="39964" r="46353" b="28635"/>
          <a:stretch>
            <a:fillRect/>
          </a:stretch>
        </p:blipFill>
        <p:spPr bwMode="auto">
          <a:xfrm>
            <a:off x="2514600" y="1371600"/>
            <a:ext cx="4495800" cy="33528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 name="Picture 2" descr=" 39"/>
          <p:cNvPicPr>
            <a:picLocks noChangeAspect="1" noChangeArrowheads="1"/>
          </p:cNvPicPr>
          <p:nvPr/>
        </p:nvPicPr>
        <p:blipFill>
          <a:blip r:embed="rId4" cstate="print"/>
          <a:srcRect l="51030" t="17480" r="40938" b="34641"/>
          <a:stretch>
            <a:fillRect/>
          </a:stretch>
        </p:blipFill>
        <p:spPr bwMode="auto">
          <a:xfrm>
            <a:off x="387484" y="2916515"/>
            <a:ext cx="1081507" cy="2417485"/>
          </a:xfrm>
          <a:prstGeom prst="rect">
            <a:avLst/>
          </a:prstGeom>
          <a:ln>
            <a:noFill/>
          </a:ln>
          <a:effectLst>
            <a:outerShdw blurRad="292100" dist="139700" dir="2700000" algn="tl" rotWithShape="0">
              <a:srgbClr val="333333">
                <a:alpha val="65000"/>
              </a:srgbClr>
            </a:outerShdw>
          </a:effectLst>
        </p:spPr>
      </p:pic>
      <p:pic>
        <p:nvPicPr>
          <p:cNvPr id="11" name="Picture 3" descr=" 47"/>
          <p:cNvPicPr>
            <a:picLocks noChangeAspect="1" noChangeArrowheads="1"/>
          </p:cNvPicPr>
          <p:nvPr/>
        </p:nvPicPr>
        <p:blipFill>
          <a:blip r:embed="rId5" cstate="print"/>
          <a:srcRect l="50437" t="18660" r="40822" b="34721"/>
          <a:stretch>
            <a:fillRect/>
          </a:stretch>
        </p:blipFill>
        <p:spPr bwMode="auto">
          <a:xfrm>
            <a:off x="1402667" y="2881535"/>
            <a:ext cx="1188132" cy="2376264"/>
          </a:xfrm>
          <a:prstGeom prst="rect">
            <a:avLst/>
          </a:prstGeom>
          <a:ln>
            <a:noFill/>
          </a:ln>
          <a:effectLst>
            <a:outerShdw blurRad="292100" dist="139700" dir="2700000" algn="tl" rotWithShape="0">
              <a:srgbClr val="333333">
                <a:alpha val="65000"/>
              </a:srgbClr>
            </a:outerShdw>
          </a:effectLst>
        </p:spPr>
      </p:pic>
      <p:pic>
        <p:nvPicPr>
          <p:cNvPr id="12" name="Bild 60" descr=" 50"/>
          <p:cNvPicPr>
            <a:picLocks noChangeAspect="1"/>
          </p:cNvPicPr>
          <p:nvPr/>
        </p:nvPicPr>
        <p:blipFill>
          <a:blip r:embed="rId6" cstate="print"/>
          <a:srcRect b="22717"/>
          <a:stretch>
            <a:fillRect/>
          </a:stretch>
        </p:blipFill>
        <p:spPr bwMode="auto">
          <a:xfrm>
            <a:off x="76201" y="2286001"/>
            <a:ext cx="792087" cy="811279"/>
          </a:xfrm>
          <a:prstGeom prst="rect">
            <a:avLst/>
          </a:prstGeom>
          <a:noFill/>
          <a:ln w="9525">
            <a:noFill/>
            <a:miter lim="800000"/>
            <a:headEnd/>
            <a:tailEnd/>
          </a:ln>
        </p:spPr>
      </p:pic>
      <p:sp>
        <p:nvSpPr>
          <p:cNvPr id="9" name="Rectangle 8" descr=" 35"/>
          <p:cNvSpPr/>
          <p:nvPr/>
        </p:nvSpPr>
        <p:spPr>
          <a:xfrm>
            <a:off x="381000" y="5173803"/>
            <a:ext cx="8382000" cy="1631215"/>
          </a:xfrm>
          <a:prstGeom prst="rect">
            <a:avLst/>
          </a:prstGeom>
          <a:solidFill>
            <a:schemeClr val="bg1"/>
          </a:solidFill>
          <a:effectLst>
            <a:outerShdw blurRad="63500" sx="102000" sy="102000" algn="ctr" rotWithShape="0">
              <a:prstClr val="black">
                <a:alpha val="40000"/>
              </a:prstClr>
            </a:outerShdw>
          </a:effectLst>
        </p:spPr>
        <p:txBody>
          <a:bodyPr wrap="square">
            <a:spAutoFit/>
          </a:bodyPr>
          <a:lstStyle/>
          <a:p>
            <a:r>
              <a:rPr lang="en-US" sz="2800" b="1" dirty="0" smtClean="0">
                <a:latin typeface="Lucida Console" pitchFamily="49" charset="0"/>
              </a:rPr>
              <a:t>S</a:t>
            </a:r>
            <a:r>
              <a:rPr lang="en-US" sz="2000" b="1" dirty="0" smtClean="0">
                <a:latin typeface="Lucida Console" pitchFamily="49" charset="0"/>
              </a:rPr>
              <a:t>ubject</a:t>
            </a:r>
            <a:r>
              <a:rPr lang="en-US" sz="2800" b="1" dirty="0" smtClean="0">
                <a:latin typeface="Lucida Console" pitchFamily="49" charset="0"/>
              </a:rPr>
              <a:t>           P</a:t>
            </a:r>
            <a:r>
              <a:rPr lang="en-US" sz="2000" b="1" dirty="0" smtClean="0">
                <a:latin typeface="Lucida Console" pitchFamily="49" charset="0"/>
              </a:rPr>
              <a:t>redicate</a:t>
            </a:r>
            <a:r>
              <a:rPr lang="en-US" sz="2800" b="1" dirty="0" smtClean="0">
                <a:latin typeface="Lucida Console" pitchFamily="49" charset="0"/>
              </a:rPr>
              <a:t>   O</a:t>
            </a:r>
            <a:r>
              <a:rPr lang="en-US" sz="2000" b="1" dirty="0" smtClean="0">
                <a:latin typeface="Lucida Console" pitchFamily="49" charset="0"/>
              </a:rPr>
              <a:t>bject</a:t>
            </a:r>
          </a:p>
          <a:p>
            <a:r>
              <a:rPr lang="en-US" sz="2400" b="1" dirty="0" smtClean="0">
                <a:solidFill>
                  <a:srgbClr val="002060"/>
                </a:solidFill>
                <a:latin typeface="Lucida Console" pitchFamily="49" charset="0"/>
              </a:rPr>
              <a:t>Rome</a:t>
            </a:r>
            <a:r>
              <a:rPr lang="en-US" sz="2400" b="1" dirty="0" smtClean="0">
                <a:latin typeface="Lucida Console" pitchFamily="49" charset="0"/>
              </a:rPr>
              <a:t>               </a:t>
            </a:r>
            <a:r>
              <a:rPr lang="en-US" sz="2400" b="1" dirty="0" err="1" smtClean="0">
                <a:solidFill>
                  <a:srgbClr val="C00000"/>
                </a:solidFill>
                <a:latin typeface="Lucida Console" pitchFamily="49" charset="0"/>
              </a:rPr>
              <a:t>isA</a:t>
            </a:r>
            <a:r>
              <a:rPr lang="en-US" sz="2400" b="1" dirty="0" smtClean="0">
                <a:latin typeface="Lucida Console" pitchFamily="49" charset="0"/>
              </a:rPr>
              <a:t>        </a:t>
            </a:r>
            <a:r>
              <a:rPr lang="en-US" sz="2400" b="1" dirty="0" smtClean="0">
                <a:solidFill>
                  <a:srgbClr val="003300"/>
                </a:solidFill>
                <a:latin typeface="Lucida Console" pitchFamily="49" charset="0"/>
              </a:rPr>
              <a:t>city</a:t>
            </a:r>
          </a:p>
          <a:p>
            <a:r>
              <a:rPr lang="en-US" sz="2400" b="1" dirty="0" smtClean="0">
                <a:solidFill>
                  <a:srgbClr val="003300"/>
                </a:solidFill>
                <a:latin typeface="Lucida Console" pitchFamily="49" charset="0"/>
              </a:rPr>
              <a:t>city</a:t>
            </a:r>
            <a:r>
              <a:rPr lang="en-US" sz="2400" b="1" dirty="0" smtClean="0">
                <a:solidFill>
                  <a:srgbClr val="C00000"/>
                </a:solidFill>
                <a:latin typeface="Lucida Console" pitchFamily="49" charset="0"/>
              </a:rPr>
              <a:t>               </a:t>
            </a:r>
            <a:r>
              <a:rPr lang="en-US" sz="2400" b="1" dirty="0" err="1" smtClean="0">
                <a:solidFill>
                  <a:srgbClr val="C00000"/>
                </a:solidFill>
                <a:latin typeface="Lucida Console" pitchFamily="49" charset="0"/>
              </a:rPr>
              <a:t>subclassOf</a:t>
            </a:r>
            <a:r>
              <a:rPr lang="en-US" sz="2400" b="1" dirty="0" smtClean="0">
                <a:solidFill>
                  <a:srgbClr val="C00000"/>
                </a:solidFill>
                <a:latin typeface="Lucida Console" pitchFamily="49" charset="0"/>
              </a:rPr>
              <a:t> </a:t>
            </a:r>
            <a:r>
              <a:rPr lang="en-US" sz="2400" b="1" dirty="0" smtClean="0">
                <a:solidFill>
                  <a:srgbClr val="003300"/>
                </a:solidFill>
                <a:latin typeface="Lucida Console" pitchFamily="49" charset="0"/>
              </a:rPr>
              <a:t>location</a:t>
            </a:r>
          </a:p>
          <a:p>
            <a:r>
              <a:rPr lang="en-US" sz="2400" b="1" dirty="0" err="1" smtClean="0">
                <a:solidFill>
                  <a:srgbClr val="002060"/>
                </a:solidFill>
                <a:latin typeface="Lucida Console" pitchFamily="49" charset="0"/>
              </a:rPr>
              <a:t>Roberto_Rossellini</a:t>
            </a:r>
            <a:r>
              <a:rPr lang="en-US" sz="2400" b="1" dirty="0" smtClean="0">
                <a:latin typeface="Lucida Console" pitchFamily="49" charset="0"/>
              </a:rPr>
              <a:t> </a:t>
            </a:r>
            <a:r>
              <a:rPr lang="en-US" sz="2400" b="1" dirty="0" err="1" smtClean="0">
                <a:solidFill>
                  <a:srgbClr val="C00000"/>
                </a:solidFill>
                <a:latin typeface="Lucida Console" pitchFamily="49" charset="0"/>
              </a:rPr>
              <a:t>mariedTo</a:t>
            </a:r>
            <a:r>
              <a:rPr lang="en-US" sz="2400" b="1" dirty="0" smtClean="0">
                <a:latin typeface="Lucida Console" pitchFamily="49" charset="0"/>
              </a:rPr>
              <a:t>   </a:t>
            </a:r>
            <a:r>
              <a:rPr lang="en-US" sz="2400" b="1" dirty="0" err="1" smtClean="0">
                <a:solidFill>
                  <a:srgbClr val="002060"/>
                </a:solidFill>
                <a:latin typeface="Lucida Console" pitchFamily="49" charset="0"/>
              </a:rPr>
              <a:t>Ingrid_Bergman</a:t>
            </a:r>
            <a:endParaRPr lang="en-US" sz="2400" b="1" dirty="0" smtClean="0">
              <a:solidFill>
                <a:srgbClr val="002060"/>
              </a:solidFill>
              <a:latin typeface="Lucida Console" pitchFamily="49" charset="0"/>
            </a:endParaRPr>
          </a:p>
        </p:txBody>
      </p:sp>
      <p:sp>
        <p:nvSpPr>
          <p:cNvPr id="8" name="Oval 7" descr=" 53"/>
          <p:cNvSpPr/>
          <p:nvPr/>
        </p:nvSpPr>
        <p:spPr>
          <a:xfrm>
            <a:off x="4343400" y="2895600"/>
            <a:ext cx="624840" cy="609600"/>
          </a:xfrm>
          <a:prstGeom prst="ellipse">
            <a:avLst/>
          </a:prstGeom>
          <a:solidFill>
            <a:schemeClr val="lt1">
              <a:alpha val="0"/>
            </a:schemeClr>
          </a:solidFill>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TextBox 12" descr=" 56"/>
          <p:cNvSpPr txBox="1"/>
          <p:nvPr/>
        </p:nvSpPr>
        <p:spPr>
          <a:xfrm>
            <a:off x="152400" y="1524000"/>
            <a:ext cx="1524000" cy="830997"/>
          </a:xfrm>
          <a:prstGeom prst="rect">
            <a:avLst/>
          </a:prstGeom>
          <a:noFill/>
        </p:spPr>
        <p:txBody>
          <a:bodyPr wrap="square" rtlCol="0">
            <a:spAutoFit/>
          </a:bodyPr>
          <a:lstStyle/>
          <a:p>
            <a:r>
              <a:rPr lang="en-US" sz="2400" b="1" dirty="0" err="1" smtClean="0">
                <a:latin typeface="Arial" pitchFamily="34" charset="0"/>
                <a:cs typeface="Arial" pitchFamily="34" charset="0"/>
              </a:rPr>
              <a:t>WordNet</a:t>
            </a:r>
            <a:endParaRPr lang="en-US" sz="2400" b="1" dirty="0" smtClean="0">
              <a:latin typeface="Arial" pitchFamily="34" charset="0"/>
              <a:cs typeface="Arial" pitchFamily="34" charset="0"/>
            </a:endParaRPr>
          </a:p>
          <a:p>
            <a:r>
              <a:rPr lang="en-US" sz="2400" b="1" dirty="0" smtClean="0">
                <a:latin typeface="Arial" pitchFamily="34" charset="0"/>
                <a:cs typeface="Arial" pitchFamily="34" charset="0"/>
              </a:rPr>
              <a:t>+</a:t>
            </a:r>
            <a:endParaRPr lang="en-US" sz="2400" b="1" dirty="0">
              <a:latin typeface="Arial" pitchFamily="34" charset="0"/>
              <a:cs typeface="Arial" pitchFamily="34" charset="0"/>
            </a:endParaRPr>
          </a:p>
        </p:txBody>
      </p:sp>
      <p:sp>
        <p:nvSpPr>
          <p:cNvPr id="14" name="TextBox 13" descr=" 18"/>
          <p:cNvSpPr txBox="1"/>
          <p:nvPr/>
        </p:nvSpPr>
        <p:spPr>
          <a:xfrm>
            <a:off x="3276600" y="3581400"/>
            <a:ext cx="3429000" cy="830997"/>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pPr algn="ctr"/>
            <a:r>
              <a:rPr lang="en-US" sz="2400" b="1" dirty="0" smtClean="0"/>
              <a:t>YAGO2: 120 million facts on 10 million entities</a:t>
            </a:r>
            <a:endParaRPr lang="en-US" sz="2400" b="1" dirty="0"/>
          </a:p>
        </p:txBody>
      </p:sp>
    </p:spTree>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fontScale="90000"/>
          </a:bodyPr>
          <a:lstStyle/>
          <a:p>
            <a:r>
              <a:rPr lang="en-US" dirty="0" smtClean="0"/>
              <a:t>QA, meet the (semantic) Web of Data</a:t>
            </a:r>
            <a:endParaRPr lang="en-US" dirty="0"/>
          </a:p>
        </p:txBody>
      </p:sp>
      <p:sp>
        <p:nvSpPr>
          <p:cNvPr id="3" name="Date Placeholder 2" desc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descr=" 4"/>
          <p:cNvSpPr>
            <a:spLocks noGrp="1"/>
          </p:cNvSpPr>
          <p:nvPr>
            <p:ph type="ftr" sz="quarter" idx="11"/>
          </p:nvPr>
        </p:nvSpPr>
        <p:spPr/>
        <p:txBody>
          <a:bodyPr/>
          <a:lstStyle/>
          <a:p>
            <a:r>
              <a:rPr lang="en-US" smtClean="0"/>
              <a:t>Natural Language Questions for the Web of Data - Yahya et al.</a:t>
            </a:r>
            <a:endParaRPr lang="en-US"/>
          </a:p>
        </p:txBody>
      </p:sp>
      <p:sp>
        <p:nvSpPr>
          <p:cNvPr id="41" name="Slide Number Placeholder 4" descr=" 41"/>
          <p:cNvSpPr>
            <a:spLocks noGrp="1"/>
          </p:cNvSpPr>
          <p:nvPr>
            <p:ph type="sldNum" sz="quarter" idx="12"/>
          </p:nvPr>
        </p:nvSpPr>
        <p:spPr>
          <a:xfrm>
            <a:off x="7924800" y="6492875"/>
            <a:ext cx="762000" cy="365125"/>
          </a:xfrm>
        </p:spPr>
        <p:txBody>
          <a:bodyPr/>
          <a:lstStyle/>
          <a:p>
            <a:fld id="{D82A5394-5A80-41A2-8767-340FD9E3BCB0}" type="slidenum">
              <a:rPr lang="en-US" smtClean="0"/>
              <a:pPr/>
              <a:t>12</a:t>
            </a:fld>
            <a:endParaRPr lang="en-US"/>
          </a:p>
        </p:txBody>
      </p:sp>
      <p:pic>
        <p:nvPicPr>
          <p:cNvPr id="2050" name="Picture 2" descr=" 2050"/>
          <p:cNvPicPr>
            <a:picLocks noChangeAspect="1" noChangeArrowheads="1"/>
          </p:cNvPicPr>
          <p:nvPr/>
        </p:nvPicPr>
        <p:blipFill>
          <a:blip r:embed="rId3" cstate="print"/>
          <a:srcRect/>
          <a:stretch>
            <a:fillRect/>
          </a:stretch>
        </p:blipFill>
        <p:spPr bwMode="auto">
          <a:xfrm>
            <a:off x="990600" y="838200"/>
            <a:ext cx="8077200" cy="5326201"/>
          </a:xfrm>
          <a:prstGeom prst="rect">
            <a:avLst/>
          </a:prstGeom>
          <a:noFill/>
        </p:spPr>
      </p:pic>
      <p:pic>
        <p:nvPicPr>
          <p:cNvPr id="7" name="Picture 4" descr=" 2052"/>
          <p:cNvPicPr>
            <a:picLocks noChangeAspect="1" noChangeArrowheads="1"/>
          </p:cNvPicPr>
          <p:nvPr/>
        </p:nvPicPr>
        <p:blipFill>
          <a:blip r:embed="rId3" cstate="print"/>
          <a:srcRect l="25883" t="39964" r="46353" b="28635"/>
          <a:stretch>
            <a:fillRect/>
          </a:stretch>
        </p:blipFill>
        <p:spPr bwMode="auto">
          <a:xfrm>
            <a:off x="2514600" y="1371600"/>
            <a:ext cx="4495800" cy="33528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 name="Picture 2" descr=" 39"/>
          <p:cNvPicPr>
            <a:picLocks noChangeAspect="1" noChangeArrowheads="1"/>
          </p:cNvPicPr>
          <p:nvPr/>
        </p:nvPicPr>
        <p:blipFill>
          <a:blip r:embed="rId4" cstate="print"/>
          <a:srcRect l="51030" t="17480" r="40938" b="34641"/>
          <a:stretch>
            <a:fillRect/>
          </a:stretch>
        </p:blipFill>
        <p:spPr bwMode="auto">
          <a:xfrm>
            <a:off x="387484" y="2916515"/>
            <a:ext cx="1081507" cy="2417485"/>
          </a:xfrm>
          <a:prstGeom prst="rect">
            <a:avLst/>
          </a:prstGeom>
          <a:ln>
            <a:noFill/>
          </a:ln>
          <a:effectLst>
            <a:outerShdw blurRad="292100" dist="139700" dir="2700000" algn="tl" rotWithShape="0">
              <a:srgbClr val="333333">
                <a:alpha val="65000"/>
              </a:srgbClr>
            </a:outerShdw>
          </a:effectLst>
        </p:spPr>
      </p:pic>
      <p:pic>
        <p:nvPicPr>
          <p:cNvPr id="11" name="Picture 3" descr=" 47"/>
          <p:cNvPicPr>
            <a:picLocks noChangeAspect="1" noChangeArrowheads="1"/>
          </p:cNvPicPr>
          <p:nvPr/>
        </p:nvPicPr>
        <p:blipFill>
          <a:blip r:embed="rId5" cstate="print"/>
          <a:srcRect l="50437" t="18660" r="40822" b="34721"/>
          <a:stretch>
            <a:fillRect/>
          </a:stretch>
        </p:blipFill>
        <p:spPr bwMode="auto">
          <a:xfrm>
            <a:off x="1402667" y="2881535"/>
            <a:ext cx="1188132" cy="2376264"/>
          </a:xfrm>
          <a:prstGeom prst="rect">
            <a:avLst/>
          </a:prstGeom>
          <a:ln>
            <a:noFill/>
          </a:ln>
          <a:effectLst>
            <a:outerShdw blurRad="292100" dist="139700" dir="2700000" algn="tl" rotWithShape="0">
              <a:srgbClr val="333333">
                <a:alpha val="65000"/>
              </a:srgbClr>
            </a:outerShdw>
          </a:effectLst>
        </p:spPr>
      </p:pic>
      <p:pic>
        <p:nvPicPr>
          <p:cNvPr id="12" name="Bild 60" descr=" 50"/>
          <p:cNvPicPr>
            <a:picLocks noChangeAspect="1"/>
          </p:cNvPicPr>
          <p:nvPr/>
        </p:nvPicPr>
        <p:blipFill>
          <a:blip r:embed="rId6" cstate="print"/>
          <a:srcRect b="22717"/>
          <a:stretch>
            <a:fillRect/>
          </a:stretch>
        </p:blipFill>
        <p:spPr bwMode="auto">
          <a:xfrm>
            <a:off x="76201" y="2286001"/>
            <a:ext cx="792087" cy="811279"/>
          </a:xfrm>
          <a:prstGeom prst="rect">
            <a:avLst/>
          </a:prstGeom>
          <a:noFill/>
          <a:ln w="9525">
            <a:noFill/>
            <a:miter lim="800000"/>
            <a:headEnd/>
            <a:tailEnd/>
          </a:ln>
        </p:spPr>
      </p:pic>
      <p:sp>
        <p:nvSpPr>
          <p:cNvPr id="9" name="Rectangle 8" descr=" 35"/>
          <p:cNvSpPr/>
          <p:nvPr/>
        </p:nvSpPr>
        <p:spPr>
          <a:xfrm>
            <a:off x="381000" y="5173803"/>
            <a:ext cx="8382000" cy="1631215"/>
          </a:xfrm>
          <a:prstGeom prst="rect">
            <a:avLst/>
          </a:prstGeom>
          <a:solidFill>
            <a:schemeClr val="bg1"/>
          </a:solidFill>
          <a:effectLst>
            <a:outerShdw blurRad="63500" sx="102000" sy="102000" algn="ctr" rotWithShape="0">
              <a:prstClr val="black">
                <a:alpha val="40000"/>
              </a:prstClr>
            </a:outerShdw>
          </a:effectLst>
        </p:spPr>
        <p:txBody>
          <a:bodyPr wrap="square">
            <a:spAutoFit/>
          </a:bodyPr>
          <a:lstStyle/>
          <a:p>
            <a:r>
              <a:rPr lang="en-US" sz="2800" b="1" dirty="0" smtClean="0">
                <a:latin typeface="Lucida Console" pitchFamily="49" charset="0"/>
              </a:rPr>
              <a:t>S</a:t>
            </a:r>
            <a:r>
              <a:rPr lang="en-US" sz="2000" b="1" dirty="0" smtClean="0">
                <a:latin typeface="Lucida Console" pitchFamily="49" charset="0"/>
              </a:rPr>
              <a:t>ubject</a:t>
            </a:r>
            <a:r>
              <a:rPr lang="en-US" sz="2800" b="1" dirty="0" smtClean="0">
                <a:latin typeface="Lucida Console" pitchFamily="49" charset="0"/>
              </a:rPr>
              <a:t>           P</a:t>
            </a:r>
            <a:r>
              <a:rPr lang="en-US" sz="2000" b="1" dirty="0" smtClean="0">
                <a:latin typeface="Lucida Console" pitchFamily="49" charset="0"/>
              </a:rPr>
              <a:t>redicate</a:t>
            </a:r>
            <a:r>
              <a:rPr lang="en-US" sz="2800" b="1" dirty="0" smtClean="0">
                <a:latin typeface="Lucida Console" pitchFamily="49" charset="0"/>
              </a:rPr>
              <a:t>   O</a:t>
            </a:r>
            <a:r>
              <a:rPr lang="en-US" sz="2000" b="1" dirty="0" smtClean="0">
                <a:latin typeface="Lucida Console" pitchFamily="49" charset="0"/>
              </a:rPr>
              <a:t>bject</a:t>
            </a:r>
          </a:p>
          <a:p>
            <a:r>
              <a:rPr lang="en-US" sz="2400" b="1" dirty="0" smtClean="0">
                <a:solidFill>
                  <a:srgbClr val="002060"/>
                </a:solidFill>
                <a:latin typeface="Lucida Console" pitchFamily="49" charset="0"/>
              </a:rPr>
              <a:t>Rome</a:t>
            </a:r>
            <a:r>
              <a:rPr lang="en-US" sz="2400" b="1" dirty="0" smtClean="0">
                <a:latin typeface="Lucida Console" pitchFamily="49" charset="0"/>
              </a:rPr>
              <a:t>               </a:t>
            </a:r>
            <a:r>
              <a:rPr lang="en-US" sz="2400" b="1" dirty="0" err="1" smtClean="0">
                <a:solidFill>
                  <a:srgbClr val="C00000"/>
                </a:solidFill>
                <a:latin typeface="Lucida Console" pitchFamily="49" charset="0"/>
              </a:rPr>
              <a:t>isA</a:t>
            </a:r>
            <a:r>
              <a:rPr lang="en-US" sz="2400" b="1" dirty="0" smtClean="0">
                <a:latin typeface="Lucida Console" pitchFamily="49" charset="0"/>
              </a:rPr>
              <a:t>        </a:t>
            </a:r>
            <a:r>
              <a:rPr lang="en-US" sz="2400" b="1" dirty="0" smtClean="0">
                <a:solidFill>
                  <a:srgbClr val="003300"/>
                </a:solidFill>
                <a:latin typeface="Lucida Console" pitchFamily="49" charset="0"/>
              </a:rPr>
              <a:t>city</a:t>
            </a:r>
          </a:p>
          <a:p>
            <a:r>
              <a:rPr lang="en-US" sz="2400" b="1" dirty="0" smtClean="0">
                <a:solidFill>
                  <a:srgbClr val="003300"/>
                </a:solidFill>
                <a:latin typeface="Lucida Console" pitchFamily="49" charset="0"/>
              </a:rPr>
              <a:t>city</a:t>
            </a:r>
            <a:r>
              <a:rPr lang="en-US" sz="2400" b="1" dirty="0" smtClean="0">
                <a:solidFill>
                  <a:srgbClr val="C00000"/>
                </a:solidFill>
                <a:latin typeface="Lucida Console" pitchFamily="49" charset="0"/>
              </a:rPr>
              <a:t>               </a:t>
            </a:r>
            <a:r>
              <a:rPr lang="en-US" sz="2400" b="1" dirty="0" err="1" smtClean="0">
                <a:solidFill>
                  <a:srgbClr val="C00000"/>
                </a:solidFill>
                <a:latin typeface="Lucida Console" pitchFamily="49" charset="0"/>
              </a:rPr>
              <a:t>subclassOf</a:t>
            </a:r>
            <a:r>
              <a:rPr lang="en-US" sz="2400" b="1" dirty="0" smtClean="0">
                <a:solidFill>
                  <a:srgbClr val="C00000"/>
                </a:solidFill>
                <a:latin typeface="Lucida Console" pitchFamily="49" charset="0"/>
              </a:rPr>
              <a:t> </a:t>
            </a:r>
            <a:r>
              <a:rPr lang="en-US" sz="2400" b="1" dirty="0" smtClean="0">
                <a:solidFill>
                  <a:srgbClr val="003300"/>
                </a:solidFill>
                <a:latin typeface="Lucida Console" pitchFamily="49" charset="0"/>
              </a:rPr>
              <a:t>location</a:t>
            </a:r>
          </a:p>
          <a:p>
            <a:r>
              <a:rPr lang="en-US" sz="2400" b="1" dirty="0" err="1" smtClean="0">
                <a:solidFill>
                  <a:srgbClr val="002060"/>
                </a:solidFill>
                <a:latin typeface="Lucida Console" pitchFamily="49" charset="0"/>
              </a:rPr>
              <a:t>Roberto_Rossellini</a:t>
            </a:r>
            <a:r>
              <a:rPr lang="en-US" sz="2400" b="1" dirty="0" smtClean="0">
                <a:latin typeface="Lucida Console" pitchFamily="49" charset="0"/>
              </a:rPr>
              <a:t> </a:t>
            </a:r>
            <a:r>
              <a:rPr lang="en-US" sz="2400" b="1" dirty="0" err="1" smtClean="0">
                <a:solidFill>
                  <a:srgbClr val="C00000"/>
                </a:solidFill>
                <a:latin typeface="Lucida Console" pitchFamily="49" charset="0"/>
              </a:rPr>
              <a:t>mariedTo</a:t>
            </a:r>
            <a:r>
              <a:rPr lang="en-US" sz="2400" b="1" dirty="0" smtClean="0">
                <a:latin typeface="Lucida Console" pitchFamily="49" charset="0"/>
              </a:rPr>
              <a:t>   </a:t>
            </a:r>
            <a:r>
              <a:rPr lang="en-US" sz="2400" b="1" dirty="0" err="1" smtClean="0">
                <a:solidFill>
                  <a:srgbClr val="002060"/>
                </a:solidFill>
                <a:latin typeface="Lucida Console" pitchFamily="49" charset="0"/>
              </a:rPr>
              <a:t>Ingrid_Bergman</a:t>
            </a:r>
            <a:endParaRPr lang="en-US" sz="2400" b="1" dirty="0" smtClean="0">
              <a:solidFill>
                <a:srgbClr val="002060"/>
              </a:solidFill>
              <a:latin typeface="Lucida Console" pitchFamily="49" charset="0"/>
            </a:endParaRPr>
          </a:p>
        </p:txBody>
      </p:sp>
      <p:sp>
        <p:nvSpPr>
          <p:cNvPr id="8" name="Oval 7" descr=" 53"/>
          <p:cNvSpPr/>
          <p:nvPr/>
        </p:nvSpPr>
        <p:spPr>
          <a:xfrm>
            <a:off x="4343400" y="2895600"/>
            <a:ext cx="624840" cy="609600"/>
          </a:xfrm>
          <a:prstGeom prst="ellipse">
            <a:avLst/>
          </a:prstGeom>
          <a:solidFill>
            <a:schemeClr val="lt1">
              <a:alpha val="0"/>
            </a:schemeClr>
          </a:solidFill>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TextBox 12" descr=" 56"/>
          <p:cNvSpPr txBox="1"/>
          <p:nvPr/>
        </p:nvSpPr>
        <p:spPr>
          <a:xfrm>
            <a:off x="152400" y="1524000"/>
            <a:ext cx="1524000" cy="830997"/>
          </a:xfrm>
          <a:prstGeom prst="rect">
            <a:avLst/>
          </a:prstGeom>
          <a:noFill/>
        </p:spPr>
        <p:txBody>
          <a:bodyPr wrap="square" rtlCol="0">
            <a:spAutoFit/>
          </a:bodyPr>
          <a:lstStyle/>
          <a:p>
            <a:r>
              <a:rPr lang="en-US" sz="2400" b="1" dirty="0" err="1" smtClean="0">
                <a:latin typeface="Arial" pitchFamily="34" charset="0"/>
                <a:cs typeface="Arial" pitchFamily="34" charset="0"/>
              </a:rPr>
              <a:t>WordNet</a:t>
            </a:r>
            <a:endParaRPr lang="en-US" sz="2400" b="1" dirty="0" smtClean="0">
              <a:latin typeface="Arial" pitchFamily="34" charset="0"/>
              <a:cs typeface="Arial" pitchFamily="34" charset="0"/>
            </a:endParaRPr>
          </a:p>
          <a:p>
            <a:r>
              <a:rPr lang="en-US" sz="2400" b="1" dirty="0" smtClean="0">
                <a:latin typeface="Arial" pitchFamily="34" charset="0"/>
                <a:cs typeface="Arial" pitchFamily="34" charset="0"/>
              </a:rPr>
              <a:t>+</a:t>
            </a:r>
            <a:endParaRPr lang="en-US" sz="2400" b="1" dirty="0">
              <a:latin typeface="Arial" pitchFamily="34" charset="0"/>
              <a:cs typeface="Arial" pitchFamily="34" charset="0"/>
            </a:endParaRPr>
          </a:p>
        </p:txBody>
      </p:sp>
      <p:pic>
        <p:nvPicPr>
          <p:cNvPr id="16" name="Picture 10" descr=" 2058"/>
          <p:cNvPicPr>
            <a:picLocks noChangeAspect="1" noChangeArrowheads="1"/>
          </p:cNvPicPr>
          <p:nvPr/>
        </p:nvPicPr>
        <p:blipFill>
          <a:blip r:embed="rId3" cstate="print"/>
          <a:srcRect l="32941" t="7850" r="57176" b="77877"/>
          <a:stretch>
            <a:fillRect/>
          </a:stretch>
        </p:blipFill>
        <p:spPr bwMode="auto">
          <a:xfrm>
            <a:off x="7239000" y="1600200"/>
            <a:ext cx="1600200" cy="1524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Picture 12" descr=" 2060"/>
          <p:cNvPicPr>
            <a:picLocks noChangeAspect="1" noChangeArrowheads="1"/>
          </p:cNvPicPr>
          <p:nvPr/>
        </p:nvPicPr>
        <p:blipFill>
          <a:blip r:embed="rId7" cstate="print"/>
          <a:srcRect/>
          <a:stretch>
            <a:fillRect/>
          </a:stretch>
        </p:blipFill>
        <p:spPr bwMode="auto">
          <a:xfrm>
            <a:off x="7620001" y="644548"/>
            <a:ext cx="1447799" cy="1002848"/>
          </a:xfrm>
          <a:prstGeom prst="rect">
            <a:avLst/>
          </a:prstGeom>
          <a:noFill/>
        </p:spPr>
      </p:pic>
      <p:sp>
        <p:nvSpPr>
          <p:cNvPr id="14" name="TextBox 13" descr=" 18"/>
          <p:cNvSpPr txBox="1"/>
          <p:nvPr/>
        </p:nvSpPr>
        <p:spPr>
          <a:xfrm>
            <a:off x="3276600" y="3581400"/>
            <a:ext cx="3429000" cy="830997"/>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pPr algn="ctr"/>
            <a:r>
              <a:rPr lang="en-US" sz="2400" b="1" dirty="0" smtClean="0"/>
              <a:t>YAGO2: 120 million facts on 10 million entities</a:t>
            </a:r>
            <a:endParaRPr lang="en-US" sz="2400" b="1" dirty="0"/>
          </a:p>
        </p:txBody>
      </p:sp>
    </p:spTree>
  </p:cSld>
  <p:clrMapOvr>
    <a:masterClrMapping/>
  </p:clrMapOvr>
  <p:transition>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fontScale="90000"/>
          </a:bodyPr>
          <a:lstStyle/>
          <a:p>
            <a:r>
              <a:rPr lang="en-US" dirty="0" smtClean="0"/>
              <a:t>QA, meet the (semantic) Web of Data</a:t>
            </a:r>
            <a:endParaRPr lang="en-US" dirty="0"/>
          </a:p>
        </p:txBody>
      </p:sp>
      <p:sp>
        <p:nvSpPr>
          <p:cNvPr id="3" name="Date Placeholder 2" desc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descr=" 4"/>
          <p:cNvSpPr>
            <a:spLocks noGrp="1"/>
          </p:cNvSpPr>
          <p:nvPr>
            <p:ph type="ftr" sz="quarter" idx="11"/>
          </p:nvPr>
        </p:nvSpPr>
        <p:spPr/>
        <p:txBody>
          <a:bodyPr/>
          <a:lstStyle/>
          <a:p>
            <a:r>
              <a:rPr lang="en-US" smtClean="0"/>
              <a:t>Natural Language Questions for the Web of Data - Yahya et al.</a:t>
            </a:r>
            <a:endParaRPr lang="en-US"/>
          </a:p>
        </p:txBody>
      </p:sp>
      <p:sp>
        <p:nvSpPr>
          <p:cNvPr id="41" name="Slide Number Placeholder 4" descr=" 41"/>
          <p:cNvSpPr>
            <a:spLocks noGrp="1"/>
          </p:cNvSpPr>
          <p:nvPr>
            <p:ph type="sldNum" sz="quarter" idx="12"/>
          </p:nvPr>
        </p:nvSpPr>
        <p:spPr>
          <a:xfrm>
            <a:off x="7924800" y="6492875"/>
            <a:ext cx="762000" cy="365125"/>
          </a:xfrm>
        </p:spPr>
        <p:txBody>
          <a:bodyPr/>
          <a:lstStyle/>
          <a:p>
            <a:fld id="{D82A5394-5A80-41A2-8767-340FD9E3BCB0}" type="slidenum">
              <a:rPr lang="en-US" smtClean="0"/>
              <a:pPr/>
              <a:t>13</a:t>
            </a:fld>
            <a:endParaRPr lang="en-US"/>
          </a:p>
        </p:txBody>
      </p:sp>
      <p:pic>
        <p:nvPicPr>
          <p:cNvPr id="2050" name="Picture 2" descr=" 2050"/>
          <p:cNvPicPr>
            <a:picLocks noChangeAspect="1" noChangeArrowheads="1"/>
          </p:cNvPicPr>
          <p:nvPr/>
        </p:nvPicPr>
        <p:blipFill>
          <a:blip r:embed="rId3" cstate="print"/>
          <a:srcRect/>
          <a:stretch>
            <a:fillRect/>
          </a:stretch>
        </p:blipFill>
        <p:spPr bwMode="auto">
          <a:xfrm>
            <a:off x="990600" y="838200"/>
            <a:ext cx="8077200" cy="5326201"/>
          </a:xfrm>
          <a:prstGeom prst="rect">
            <a:avLst/>
          </a:prstGeom>
          <a:noFill/>
        </p:spPr>
      </p:pic>
      <p:pic>
        <p:nvPicPr>
          <p:cNvPr id="7" name="Picture 4" descr=" 2052"/>
          <p:cNvPicPr>
            <a:picLocks noChangeAspect="1" noChangeArrowheads="1"/>
          </p:cNvPicPr>
          <p:nvPr/>
        </p:nvPicPr>
        <p:blipFill>
          <a:blip r:embed="rId3" cstate="print"/>
          <a:srcRect l="25883" t="39964" r="46353" b="28635"/>
          <a:stretch>
            <a:fillRect/>
          </a:stretch>
        </p:blipFill>
        <p:spPr bwMode="auto">
          <a:xfrm>
            <a:off x="2514600" y="1371600"/>
            <a:ext cx="4495800" cy="33528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 name="Picture 2" descr=" 39"/>
          <p:cNvPicPr>
            <a:picLocks noChangeAspect="1" noChangeArrowheads="1"/>
          </p:cNvPicPr>
          <p:nvPr/>
        </p:nvPicPr>
        <p:blipFill>
          <a:blip r:embed="rId4" cstate="print"/>
          <a:srcRect l="51030" t="17480" r="40938" b="34641"/>
          <a:stretch>
            <a:fillRect/>
          </a:stretch>
        </p:blipFill>
        <p:spPr bwMode="auto">
          <a:xfrm>
            <a:off x="387484" y="2916515"/>
            <a:ext cx="1081507" cy="2417485"/>
          </a:xfrm>
          <a:prstGeom prst="rect">
            <a:avLst/>
          </a:prstGeom>
          <a:ln>
            <a:noFill/>
          </a:ln>
          <a:effectLst>
            <a:outerShdw blurRad="292100" dist="139700" dir="2700000" algn="tl" rotWithShape="0">
              <a:srgbClr val="333333">
                <a:alpha val="65000"/>
              </a:srgbClr>
            </a:outerShdw>
          </a:effectLst>
        </p:spPr>
      </p:pic>
      <p:pic>
        <p:nvPicPr>
          <p:cNvPr id="11" name="Picture 3" descr=" 47"/>
          <p:cNvPicPr>
            <a:picLocks noChangeAspect="1" noChangeArrowheads="1"/>
          </p:cNvPicPr>
          <p:nvPr/>
        </p:nvPicPr>
        <p:blipFill>
          <a:blip r:embed="rId5" cstate="print"/>
          <a:srcRect l="50437" t="18660" r="40822" b="34721"/>
          <a:stretch>
            <a:fillRect/>
          </a:stretch>
        </p:blipFill>
        <p:spPr bwMode="auto">
          <a:xfrm>
            <a:off x="1402667" y="2881535"/>
            <a:ext cx="1188132" cy="2376264"/>
          </a:xfrm>
          <a:prstGeom prst="rect">
            <a:avLst/>
          </a:prstGeom>
          <a:ln>
            <a:noFill/>
          </a:ln>
          <a:effectLst>
            <a:outerShdw blurRad="292100" dist="139700" dir="2700000" algn="tl" rotWithShape="0">
              <a:srgbClr val="333333">
                <a:alpha val="65000"/>
              </a:srgbClr>
            </a:outerShdw>
          </a:effectLst>
        </p:spPr>
      </p:pic>
      <p:pic>
        <p:nvPicPr>
          <p:cNvPr id="12" name="Bild 60" descr=" 50"/>
          <p:cNvPicPr>
            <a:picLocks noChangeAspect="1"/>
          </p:cNvPicPr>
          <p:nvPr/>
        </p:nvPicPr>
        <p:blipFill>
          <a:blip r:embed="rId6" cstate="print"/>
          <a:srcRect b="22717"/>
          <a:stretch>
            <a:fillRect/>
          </a:stretch>
        </p:blipFill>
        <p:spPr bwMode="auto">
          <a:xfrm>
            <a:off x="76201" y="2286001"/>
            <a:ext cx="792087" cy="811279"/>
          </a:xfrm>
          <a:prstGeom prst="rect">
            <a:avLst/>
          </a:prstGeom>
          <a:noFill/>
          <a:ln w="9525">
            <a:noFill/>
            <a:miter lim="800000"/>
            <a:headEnd/>
            <a:tailEnd/>
          </a:ln>
        </p:spPr>
      </p:pic>
      <p:sp>
        <p:nvSpPr>
          <p:cNvPr id="9" name="Rectangle 8" descr=" 35"/>
          <p:cNvSpPr/>
          <p:nvPr/>
        </p:nvSpPr>
        <p:spPr>
          <a:xfrm>
            <a:off x="381000" y="5173803"/>
            <a:ext cx="8382000" cy="1631215"/>
          </a:xfrm>
          <a:prstGeom prst="rect">
            <a:avLst/>
          </a:prstGeom>
          <a:solidFill>
            <a:schemeClr val="bg1"/>
          </a:solidFill>
          <a:effectLst>
            <a:outerShdw blurRad="63500" sx="102000" sy="102000" algn="ctr" rotWithShape="0">
              <a:prstClr val="black">
                <a:alpha val="40000"/>
              </a:prstClr>
            </a:outerShdw>
          </a:effectLst>
        </p:spPr>
        <p:txBody>
          <a:bodyPr wrap="square">
            <a:spAutoFit/>
          </a:bodyPr>
          <a:lstStyle/>
          <a:p>
            <a:r>
              <a:rPr lang="en-US" sz="2800" b="1" dirty="0" smtClean="0">
                <a:latin typeface="Lucida Console" pitchFamily="49" charset="0"/>
              </a:rPr>
              <a:t>S</a:t>
            </a:r>
            <a:r>
              <a:rPr lang="en-US" sz="2000" b="1" dirty="0" smtClean="0">
                <a:latin typeface="Lucida Console" pitchFamily="49" charset="0"/>
              </a:rPr>
              <a:t>ubject</a:t>
            </a:r>
            <a:r>
              <a:rPr lang="en-US" sz="2800" b="1" dirty="0" smtClean="0">
                <a:latin typeface="Lucida Console" pitchFamily="49" charset="0"/>
              </a:rPr>
              <a:t>           P</a:t>
            </a:r>
            <a:r>
              <a:rPr lang="en-US" sz="2000" b="1" dirty="0" smtClean="0">
                <a:latin typeface="Lucida Console" pitchFamily="49" charset="0"/>
              </a:rPr>
              <a:t>redicate</a:t>
            </a:r>
            <a:r>
              <a:rPr lang="en-US" sz="2800" b="1" dirty="0" smtClean="0">
                <a:latin typeface="Lucida Console" pitchFamily="49" charset="0"/>
              </a:rPr>
              <a:t>   O</a:t>
            </a:r>
            <a:r>
              <a:rPr lang="en-US" sz="2000" b="1" dirty="0" smtClean="0">
                <a:latin typeface="Lucida Console" pitchFamily="49" charset="0"/>
              </a:rPr>
              <a:t>bject</a:t>
            </a:r>
          </a:p>
          <a:p>
            <a:r>
              <a:rPr lang="en-US" sz="2400" b="1" dirty="0" smtClean="0">
                <a:solidFill>
                  <a:srgbClr val="002060"/>
                </a:solidFill>
                <a:latin typeface="Lucida Console" pitchFamily="49" charset="0"/>
              </a:rPr>
              <a:t>Rome</a:t>
            </a:r>
            <a:r>
              <a:rPr lang="en-US" sz="2400" b="1" dirty="0" smtClean="0">
                <a:latin typeface="Lucida Console" pitchFamily="49" charset="0"/>
              </a:rPr>
              <a:t>               </a:t>
            </a:r>
            <a:r>
              <a:rPr lang="en-US" sz="2400" b="1" dirty="0" err="1" smtClean="0">
                <a:solidFill>
                  <a:srgbClr val="C00000"/>
                </a:solidFill>
                <a:latin typeface="Lucida Console" pitchFamily="49" charset="0"/>
              </a:rPr>
              <a:t>isA</a:t>
            </a:r>
            <a:r>
              <a:rPr lang="en-US" sz="2400" b="1" dirty="0" smtClean="0">
                <a:latin typeface="Lucida Console" pitchFamily="49" charset="0"/>
              </a:rPr>
              <a:t>        </a:t>
            </a:r>
            <a:r>
              <a:rPr lang="en-US" sz="2400" b="1" dirty="0" smtClean="0">
                <a:solidFill>
                  <a:srgbClr val="003300"/>
                </a:solidFill>
                <a:latin typeface="Lucida Console" pitchFamily="49" charset="0"/>
              </a:rPr>
              <a:t>city</a:t>
            </a:r>
          </a:p>
          <a:p>
            <a:r>
              <a:rPr lang="en-US" sz="2400" b="1" dirty="0" smtClean="0">
                <a:solidFill>
                  <a:srgbClr val="003300"/>
                </a:solidFill>
                <a:latin typeface="Lucida Console" pitchFamily="49" charset="0"/>
              </a:rPr>
              <a:t>city</a:t>
            </a:r>
            <a:r>
              <a:rPr lang="en-US" sz="2400" b="1" dirty="0" smtClean="0">
                <a:solidFill>
                  <a:srgbClr val="C00000"/>
                </a:solidFill>
                <a:latin typeface="Lucida Console" pitchFamily="49" charset="0"/>
              </a:rPr>
              <a:t>               </a:t>
            </a:r>
            <a:r>
              <a:rPr lang="en-US" sz="2400" b="1" dirty="0" err="1" smtClean="0">
                <a:solidFill>
                  <a:srgbClr val="C00000"/>
                </a:solidFill>
                <a:latin typeface="Lucida Console" pitchFamily="49" charset="0"/>
              </a:rPr>
              <a:t>subclassOf</a:t>
            </a:r>
            <a:r>
              <a:rPr lang="en-US" sz="2400" b="1" dirty="0" smtClean="0">
                <a:solidFill>
                  <a:srgbClr val="C00000"/>
                </a:solidFill>
                <a:latin typeface="Lucida Console" pitchFamily="49" charset="0"/>
              </a:rPr>
              <a:t> </a:t>
            </a:r>
            <a:r>
              <a:rPr lang="en-US" sz="2400" b="1" dirty="0" smtClean="0">
                <a:solidFill>
                  <a:srgbClr val="003300"/>
                </a:solidFill>
                <a:latin typeface="Lucida Console" pitchFamily="49" charset="0"/>
              </a:rPr>
              <a:t>location</a:t>
            </a:r>
          </a:p>
          <a:p>
            <a:r>
              <a:rPr lang="en-US" sz="2400" b="1" dirty="0" err="1" smtClean="0">
                <a:solidFill>
                  <a:srgbClr val="002060"/>
                </a:solidFill>
                <a:latin typeface="Lucida Console" pitchFamily="49" charset="0"/>
              </a:rPr>
              <a:t>Roberto_Rossellini</a:t>
            </a:r>
            <a:r>
              <a:rPr lang="en-US" sz="2400" b="1" dirty="0" smtClean="0">
                <a:latin typeface="Lucida Console" pitchFamily="49" charset="0"/>
              </a:rPr>
              <a:t> </a:t>
            </a:r>
            <a:r>
              <a:rPr lang="en-US" sz="2400" b="1" dirty="0" err="1" smtClean="0">
                <a:solidFill>
                  <a:srgbClr val="C00000"/>
                </a:solidFill>
                <a:latin typeface="Lucida Console" pitchFamily="49" charset="0"/>
              </a:rPr>
              <a:t>mariedTo</a:t>
            </a:r>
            <a:r>
              <a:rPr lang="en-US" sz="2400" b="1" dirty="0" smtClean="0">
                <a:latin typeface="Lucida Console" pitchFamily="49" charset="0"/>
              </a:rPr>
              <a:t>   </a:t>
            </a:r>
            <a:r>
              <a:rPr lang="en-US" sz="2400" b="1" dirty="0" err="1" smtClean="0">
                <a:solidFill>
                  <a:srgbClr val="002060"/>
                </a:solidFill>
                <a:latin typeface="Lucida Console" pitchFamily="49" charset="0"/>
              </a:rPr>
              <a:t>Ingrid_Bergman</a:t>
            </a:r>
            <a:endParaRPr lang="en-US" sz="2400" b="1" dirty="0" smtClean="0">
              <a:solidFill>
                <a:srgbClr val="002060"/>
              </a:solidFill>
              <a:latin typeface="Lucida Console" pitchFamily="49" charset="0"/>
            </a:endParaRPr>
          </a:p>
        </p:txBody>
      </p:sp>
      <p:sp>
        <p:nvSpPr>
          <p:cNvPr id="8" name="Oval 7" descr=" 53"/>
          <p:cNvSpPr/>
          <p:nvPr/>
        </p:nvSpPr>
        <p:spPr>
          <a:xfrm>
            <a:off x="4343400" y="2895600"/>
            <a:ext cx="624840" cy="609600"/>
          </a:xfrm>
          <a:prstGeom prst="ellipse">
            <a:avLst/>
          </a:prstGeom>
          <a:solidFill>
            <a:schemeClr val="lt1">
              <a:alpha val="0"/>
            </a:schemeClr>
          </a:solidFill>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TextBox 12" descr=" 56"/>
          <p:cNvSpPr txBox="1"/>
          <p:nvPr/>
        </p:nvSpPr>
        <p:spPr>
          <a:xfrm>
            <a:off x="152400" y="1524000"/>
            <a:ext cx="1524000" cy="830997"/>
          </a:xfrm>
          <a:prstGeom prst="rect">
            <a:avLst/>
          </a:prstGeom>
          <a:noFill/>
        </p:spPr>
        <p:txBody>
          <a:bodyPr wrap="square" rtlCol="0">
            <a:spAutoFit/>
          </a:bodyPr>
          <a:lstStyle/>
          <a:p>
            <a:r>
              <a:rPr lang="en-US" sz="2400" b="1" dirty="0" err="1" smtClean="0">
                <a:latin typeface="Arial" pitchFamily="34" charset="0"/>
                <a:cs typeface="Arial" pitchFamily="34" charset="0"/>
              </a:rPr>
              <a:t>WordNet</a:t>
            </a:r>
            <a:endParaRPr lang="en-US" sz="2400" b="1" dirty="0" smtClean="0">
              <a:latin typeface="Arial" pitchFamily="34" charset="0"/>
              <a:cs typeface="Arial" pitchFamily="34" charset="0"/>
            </a:endParaRPr>
          </a:p>
          <a:p>
            <a:r>
              <a:rPr lang="en-US" sz="2400" b="1" dirty="0" smtClean="0">
                <a:latin typeface="Arial" pitchFamily="34" charset="0"/>
                <a:cs typeface="Arial" pitchFamily="34" charset="0"/>
              </a:rPr>
              <a:t>+</a:t>
            </a:r>
            <a:endParaRPr lang="en-US" sz="2400" b="1" dirty="0">
              <a:latin typeface="Arial" pitchFamily="34" charset="0"/>
              <a:cs typeface="Arial" pitchFamily="34" charset="0"/>
            </a:endParaRPr>
          </a:p>
        </p:txBody>
      </p:sp>
      <p:pic>
        <p:nvPicPr>
          <p:cNvPr id="17" name="Picture 8" descr=" 2056"/>
          <p:cNvPicPr>
            <a:picLocks noChangeAspect="1" noChangeArrowheads="1"/>
          </p:cNvPicPr>
          <p:nvPr/>
        </p:nvPicPr>
        <p:blipFill>
          <a:blip r:embed="rId3" cstate="print"/>
          <a:srcRect l="40941" t="28546" r="49647" b="56467"/>
          <a:stretch>
            <a:fillRect/>
          </a:stretch>
        </p:blipFill>
        <p:spPr bwMode="auto">
          <a:xfrm>
            <a:off x="6781800" y="3810000"/>
            <a:ext cx="1524000" cy="1600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6" name="Picture 10" descr=" 2058"/>
          <p:cNvPicPr>
            <a:picLocks noChangeAspect="1" noChangeArrowheads="1"/>
          </p:cNvPicPr>
          <p:nvPr/>
        </p:nvPicPr>
        <p:blipFill>
          <a:blip r:embed="rId3" cstate="print"/>
          <a:srcRect l="32941" t="7850" r="57176" b="77877"/>
          <a:stretch>
            <a:fillRect/>
          </a:stretch>
        </p:blipFill>
        <p:spPr bwMode="auto">
          <a:xfrm>
            <a:off x="7239000" y="1600200"/>
            <a:ext cx="1600200" cy="1524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Picture 12" descr=" 2060"/>
          <p:cNvPicPr>
            <a:picLocks noChangeAspect="1" noChangeArrowheads="1"/>
          </p:cNvPicPr>
          <p:nvPr/>
        </p:nvPicPr>
        <p:blipFill>
          <a:blip r:embed="rId7" cstate="print"/>
          <a:srcRect/>
          <a:stretch>
            <a:fillRect/>
          </a:stretch>
        </p:blipFill>
        <p:spPr bwMode="auto">
          <a:xfrm>
            <a:off x="7620001" y="644548"/>
            <a:ext cx="1447799" cy="1002848"/>
          </a:xfrm>
          <a:prstGeom prst="rect">
            <a:avLst/>
          </a:prstGeom>
          <a:noFill/>
        </p:spPr>
      </p:pic>
      <p:pic>
        <p:nvPicPr>
          <p:cNvPr id="18" name="Picture 14" descr=" 2062"/>
          <p:cNvPicPr>
            <a:picLocks noChangeAspect="1" noChangeArrowheads="1"/>
          </p:cNvPicPr>
          <p:nvPr/>
        </p:nvPicPr>
        <p:blipFill>
          <a:blip r:embed="rId8" cstate="print"/>
          <a:srcRect/>
          <a:stretch>
            <a:fillRect/>
          </a:stretch>
        </p:blipFill>
        <p:spPr bwMode="auto">
          <a:xfrm>
            <a:off x="7391400" y="5029200"/>
            <a:ext cx="1676400" cy="838200"/>
          </a:xfrm>
          <a:prstGeom prst="rect">
            <a:avLst/>
          </a:prstGeom>
          <a:noFill/>
        </p:spPr>
      </p:pic>
      <p:sp>
        <p:nvSpPr>
          <p:cNvPr id="14" name="TextBox 13" descr=" 18"/>
          <p:cNvSpPr txBox="1"/>
          <p:nvPr/>
        </p:nvSpPr>
        <p:spPr>
          <a:xfrm>
            <a:off x="3276600" y="3581400"/>
            <a:ext cx="3429000" cy="830997"/>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pPr algn="ctr"/>
            <a:r>
              <a:rPr lang="en-US" sz="2400" b="1" dirty="0" smtClean="0"/>
              <a:t>YAGO2: 120 million facts on 10 million entities</a:t>
            </a:r>
            <a:endParaRPr lang="en-US" sz="2400" b="1" dirty="0"/>
          </a:p>
        </p:txBody>
      </p:sp>
    </p:spTree>
  </p:cSld>
  <p:clrMapOvr>
    <a:masterClrMapping/>
  </p:clrMapOvr>
  <p:transition>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fontScale="90000"/>
          </a:bodyPr>
          <a:lstStyle/>
          <a:p>
            <a:r>
              <a:rPr lang="en-US" dirty="0" smtClean="0"/>
              <a:t>QA, meet the (semantic) Web of Data</a:t>
            </a:r>
            <a:endParaRPr lang="en-US" dirty="0"/>
          </a:p>
        </p:txBody>
      </p:sp>
      <p:sp>
        <p:nvSpPr>
          <p:cNvPr id="3" name="Date Placeholder 2" desc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descr=" 4"/>
          <p:cNvSpPr>
            <a:spLocks noGrp="1"/>
          </p:cNvSpPr>
          <p:nvPr>
            <p:ph type="ftr" sz="quarter" idx="11"/>
          </p:nvPr>
        </p:nvSpPr>
        <p:spPr/>
        <p:txBody>
          <a:bodyPr/>
          <a:lstStyle/>
          <a:p>
            <a:r>
              <a:rPr lang="en-US" smtClean="0"/>
              <a:t>Natural Language Questions for the Web of Data - Yahya et al.</a:t>
            </a:r>
            <a:endParaRPr lang="en-US"/>
          </a:p>
        </p:txBody>
      </p:sp>
      <p:sp>
        <p:nvSpPr>
          <p:cNvPr id="41" name="Slide Number Placeholder 4" descr=" 41"/>
          <p:cNvSpPr>
            <a:spLocks noGrp="1"/>
          </p:cNvSpPr>
          <p:nvPr>
            <p:ph type="sldNum" sz="quarter" idx="12"/>
          </p:nvPr>
        </p:nvSpPr>
        <p:spPr>
          <a:xfrm>
            <a:off x="7924800" y="6492875"/>
            <a:ext cx="762000" cy="365125"/>
          </a:xfrm>
        </p:spPr>
        <p:txBody>
          <a:bodyPr/>
          <a:lstStyle/>
          <a:p>
            <a:fld id="{D82A5394-5A80-41A2-8767-340FD9E3BCB0}" type="slidenum">
              <a:rPr lang="en-US" smtClean="0"/>
              <a:pPr/>
              <a:t>14</a:t>
            </a:fld>
            <a:endParaRPr lang="en-US"/>
          </a:p>
        </p:txBody>
      </p:sp>
      <p:pic>
        <p:nvPicPr>
          <p:cNvPr id="2050" name="Picture 2" descr=" 2050"/>
          <p:cNvPicPr>
            <a:picLocks noChangeAspect="1" noChangeArrowheads="1"/>
          </p:cNvPicPr>
          <p:nvPr/>
        </p:nvPicPr>
        <p:blipFill>
          <a:blip r:embed="rId3" cstate="print"/>
          <a:srcRect/>
          <a:stretch>
            <a:fillRect/>
          </a:stretch>
        </p:blipFill>
        <p:spPr bwMode="auto">
          <a:xfrm>
            <a:off x="990600" y="838200"/>
            <a:ext cx="8077200" cy="5326201"/>
          </a:xfrm>
          <a:prstGeom prst="rect">
            <a:avLst/>
          </a:prstGeom>
          <a:noFill/>
        </p:spPr>
      </p:pic>
      <p:pic>
        <p:nvPicPr>
          <p:cNvPr id="7" name="Picture 4" descr=" 2052"/>
          <p:cNvPicPr>
            <a:picLocks noChangeAspect="1" noChangeArrowheads="1"/>
          </p:cNvPicPr>
          <p:nvPr/>
        </p:nvPicPr>
        <p:blipFill>
          <a:blip r:embed="rId3" cstate="print"/>
          <a:srcRect l="25883" t="39964" r="46353" b="28635"/>
          <a:stretch>
            <a:fillRect/>
          </a:stretch>
        </p:blipFill>
        <p:spPr bwMode="auto">
          <a:xfrm>
            <a:off x="2514600" y="1371600"/>
            <a:ext cx="4495800" cy="33528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 name="Picture 2" descr=" 39"/>
          <p:cNvPicPr>
            <a:picLocks noChangeAspect="1" noChangeArrowheads="1"/>
          </p:cNvPicPr>
          <p:nvPr/>
        </p:nvPicPr>
        <p:blipFill>
          <a:blip r:embed="rId4" cstate="print"/>
          <a:srcRect l="51030" t="17480" r="40938" b="34641"/>
          <a:stretch>
            <a:fillRect/>
          </a:stretch>
        </p:blipFill>
        <p:spPr bwMode="auto">
          <a:xfrm>
            <a:off x="387484" y="2916515"/>
            <a:ext cx="1081507" cy="2417485"/>
          </a:xfrm>
          <a:prstGeom prst="rect">
            <a:avLst/>
          </a:prstGeom>
          <a:ln>
            <a:noFill/>
          </a:ln>
          <a:effectLst>
            <a:outerShdw blurRad="292100" dist="139700" dir="2700000" algn="tl" rotWithShape="0">
              <a:srgbClr val="333333">
                <a:alpha val="65000"/>
              </a:srgbClr>
            </a:outerShdw>
          </a:effectLst>
        </p:spPr>
      </p:pic>
      <p:pic>
        <p:nvPicPr>
          <p:cNvPr id="11" name="Picture 3" descr=" 47"/>
          <p:cNvPicPr>
            <a:picLocks noChangeAspect="1" noChangeArrowheads="1"/>
          </p:cNvPicPr>
          <p:nvPr/>
        </p:nvPicPr>
        <p:blipFill>
          <a:blip r:embed="rId5" cstate="print"/>
          <a:srcRect l="50437" t="18660" r="40822" b="34721"/>
          <a:stretch>
            <a:fillRect/>
          </a:stretch>
        </p:blipFill>
        <p:spPr bwMode="auto">
          <a:xfrm>
            <a:off x="1402667" y="2881535"/>
            <a:ext cx="1188132" cy="2376264"/>
          </a:xfrm>
          <a:prstGeom prst="rect">
            <a:avLst/>
          </a:prstGeom>
          <a:ln>
            <a:noFill/>
          </a:ln>
          <a:effectLst>
            <a:outerShdw blurRad="292100" dist="139700" dir="2700000" algn="tl" rotWithShape="0">
              <a:srgbClr val="333333">
                <a:alpha val="65000"/>
              </a:srgbClr>
            </a:outerShdw>
          </a:effectLst>
        </p:spPr>
      </p:pic>
      <p:pic>
        <p:nvPicPr>
          <p:cNvPr id="12" name="Bild 60" descr=" 50"/>
          <p:cNvPicPr>
            <a:picLocks noChangeAspect="1"/>
          </p:cNvPicPr>
          <p:nvPr/>
        </p:nvPicPr>
        <p:blipFill>
          <a:blip r:embed="rId6" cstate="print"/>
          <a:srcRect b="22717"/>
          <a:stretch>
            <a:fillRect/>
          </a:stretch>
        </p:blipFill>
        <p:spPr bwMode="auto">
          <a:xfrm>
            <a:off x="76201" y="2286001"/>
            <a:ext cx="792087" cy="811279"/>
          </a:xfrm>
          <a:prstGeom prst="rect">
            <a:avLst/>
          </a:prstGeom>
          <a:noFill/>
          <a:ln w="9525">
            <a:noFill/>
            <a:miter lim="800000"/>
            <a:headEnd/>
            <a:tailEnd/>
          </a:ln>
        </p:spPr>
      </p:pic>
      <p:sp>
        <p:nvSpPr>
          <p:cNvPr id="9" name="Rectangle 8" descr=" 35"/>
          <p:cNvSpPr/>
          <p:nvPr/>
        </p:nvSpPr>
        <p:spPr>
          <a:xfrm>
            <a:off x="381000" y="5173803"/>
            <a:ext cx="8382000" cy="1631215"/>
          </a:xfrm>
          <a:prstGeom prst="rect">
            <a:avLst/>
          </a:prstGeom>
          <a:solidFill>
            <a:schemeClr val="bg1"/>
          </a:solidFill>
          <a:effectLst>
            <a:outerShdw blurRad="63500" sx="102000" sy="102000" algn="ctr" rotWithShape="0">
              <a:prstClr val="black">
                <a:alpha val="40000"/>
              </a:prstClr>
            </a:outerShdw>
          </a:effectLst>
        </p:spPr>
        <p:txBody>
          <a:bodyPr wrap="square">
            <a:spAutoFit/>
          </a:bodyPr>
          <a:lstStyle/>
          <a:p>
            <a:r>
              <a:rPr lang="en-US" sz="2800" b="1" dirty="0" smtClean="0">
                <a:latin typeface="Lucida Console" pitchFamily="49" charset="0"/>
              </a:rPr>
              <a:t>S</a:t>
            </a:r>
            <a:r>
              <a:rPr lang="en-US" sz="2000" b="1" dirty="0" smtClean="0">
                <a:latin typeface="Lucida Console" pitchFamily="49" charset="0"/>
              </a:rPr>
              <a:t>ubject</a:t>
            </a:r>
            <a:r>
              <a:rPr lang="en-US" sz="2800" b="1" dirty="0" smtClean="0">
                <a:latin typeface="Lucida Console" pitchFamily="49" charset="0"/>
              </a:rPr>
              <a:t>           P</a:t>
            </a:r>
            <a:r>
              <a:rPr lang="en-US" sz="2000" b="1" dirty="0" smtClean="0">
                <a:latin typeface="Lucida Console" pitchFamily="49" charset="0"/>
              </a:rPr>
              <a:t>redicate</a:t>
            </a:r>
            <a:r>
              <a:rPr lang="en-US" sz="2800" b="1" dirty="0" smtClean="0">
                <a:latin typeface="Lucida Console" pitchFamily="49" charset="0"/>
              </a:rPr>
              <a:t>   O</a:t>
            </a:r>
            <a:r>
              <a:rPr lang="en-US" sz="2000" b="1" dirty="0" smtClean="0">
                <a:latin typeface="Lucida Console" pitchFamily="49" charset="0"/>
              </a:rPr>
              <a:t>bject</a:t>
            </a:r>
          </a:p>
          <a:p>
            <a:r>
              <a:rPr lang="en-US" sz="2400" b="1" dirty="0" smtClean="0">
                <a:solidFill>
                  <a:srgbClr val="002060"/>
                </a:solidFill>
                <a:latin typeface="Lucida Console" pitchFamily="49" charset="0"/>
              </a:rPr>
              <a:t>Rome</a:t>
            </a:r>
            <a:r>
              <a:rPr lang="en-US" sz="2400" b="1" dirty="0" smtClean="0">
                <a:latin typeface="Lucida Console" pitchFamily="49" charset="0"/>
              </a:rPr>
              <a:t>               </a:t>
            </a:r>
            <a:r>
              <a:rPr lang="en-US" sz="2400" b="1" dirty="0" err="1" smtClean="0">
                <a:solidFill>
                  <a:srgbClr val="C00000"/>
                </a:solidFill>
                <a:latin typeface="Lucida Console" pitchFamily="49" charset="0"/>
              </a:rPr>
              <a:t>isA</a:t>
            </a:r>
            <a:r>
              <a:rPr lang="en-US" sz="2400" b="1" dirty="0" smtClean="0">
                <a:latin typeface="Lucida Console" pitchFamily="49" charset="0"/>
              </a:rPr>
              <a:t>        </a:t>
            </a:r>
            <a:r>
              <a:rPr lang="en-US" sz="2400" b="1" dirty="0" smtClean="0">
                <a:solidFill>
                  <a:srgbClr val="003300"/>
                </a:solidFill>
                <a:latin typeface="Lucida Console" pitchFamily="49" charset="0"/>
              </a:rPr>
              <a:t>city</a:t>
            </a:r>
          </a:p>
          <a:p>
            <a:r>
              <a:rPr lang="en-US" sz="2400" b="1" dirty="0" smtClean="0">
                <a:solidFill>
                  <a:srgbClr val="003300"/>
                </a:solidFill>
                <a:latin typeface="Lucida Console" pitchFamily="49" charset="0"/>
              </a:rPr>
              <a:t>city</a:t>
            </a:r>
            <a:r>
              <a:rPr lang="en-US" sz="2400" b="1" dirty="0" smtClean="0">
                <a:solidFill>
                  <a:srgbClr val="C00000"/>
                </a:solidFill>
                <a:latin typeface="Lucida Console" pitchFamily="49" charset="0"/>
              </a:rPr>
              <a:t>               </a:t>
            </a:r>
            <a:r>
              <a:rPr lang="en-US" sz="2400" b="1" dirty="0" err="1" smtClean="0">
                <a:solidFill>
                  <a:srgbClr val="C00000"/>
                </a:solidFill>
                <a:latin typeface="Lucida Console" pitchFamily="49" charset="0"/>
              </a:rPr>
              <a:t>subclassOf</a:t>
            </a:r>
            <a:r>
              <a:rPr lang="en-US" sz="2400" b="1" dirty="0" smtClean="0">
                <a:solidFill>
                  <a:srgbClr val="C00000"/>
                </a:solidFill>
                <a:latin typeface="Lucida Console" pitchFamily="49" charset="0"/>
              </a:rPr>
              <a:t> </a:t>
            </a:r>
            <a:r>
              <a:rPr lang="en-US" sz="2400" b="1" dirty="0" smtClean="0">
                <a:solidFill>
                  <a:srgbClr val="003300"/>
                </a:solidFill>
                <a:latin typeface="Lucida Console" pitchFamily="49" charset="0"/>
              </a:rPr>
              <a:t>location</a:t>
            </a:r>
          </a:p>
          <a:p>
            <a:r>
              <a:rPr lang="en-US" sz="2400" b="1" dirty="0" err="1" smtClean="0">
                <a:solidFill>
                  <a:srgbClr val="002060"/>
                </a:solidFill>
                <a:latin typeface="Lucida Console" pitchFamily="49" charset="0"/>
              </a:rPr>
              <a:t>Roberto_Rossellini</a:t>
            </a:r>
            <a:r>
              <a:rPr lang="en-US" sz="2400" b="1" dirty="0" smtClean="0">
                <a:latin typeface="Lucida Console" pitchFamily="49" charset="0"/>
              </a:rPr>
              <a:t> </a:t>
            </a:r>
            <a:r>
              <a:rPr lang="en-US" sz="2400" b="1" dirty="0" err="1" smtClean="0">
                <a:solidFill>
                  <a:srgbClr val="C00000"/>
                </a:solidFill>
                <a:latin typeface="Lucida Console" pitchFamily="49" charset="0"/>
              </a:rPr>
              <a:t>mariedTo</a:t>
            </a:r>
            <a:r>
              <a:rPr lang="en-US" sz="2400" b="1" dirty="0" smtClean="0">
                <a:latin typeface="Lucida Console" pitchFamily="49" charset="0"/>
              </a:rPr>
              <a:t>   </a:t>
            </a:r>
            <a:r>
              <a:rPr lang="en-US" sz="2400" b="1" dirty="0" err="1" smtClean="0">
                <a:solidFill>
                  <a:srgbClr val="002060"/>
                </a:solidFill>
                <a:latin typeface="Lucida Console" pitchFamily="49" charset="0"/>
              </a:rPr>
              <a:t>Ingrid_Bergman</a:t>
            </a:r>
            <a:endParaRPr lang="en-US" sz="2400" b="1" dirty="0" smtClean="0">
              <a:solidFill>
                <a:srgbClr val="002060"/>
              </a:solidFill>
              <a:latin typeface="Lucida Console" pitchFamily="49" charset="0"/>
            </a:endParaRPr>
          </a:p>
        </p:txBody>
      </p:sp>
      <p:sp>
        <p:nvSpPr>
          <p:cNvPr id="8" name="Oval 7" descr=" 53"/>
          <p:cNvSpPr/>
          <p:nvPr/>
        </p:nvSpPr>
        <p:spPr>
          <a:xfrm>
            <a:off x="4343400" y="2895600"/>
            <a:ext cx="624840" cy="609600"/>
          </a:xfrm>
          <a:prstGeom prst="ellipse">
            <a:avLst/>
          </a:prstGeom>
          <a:solidFill>
            <a:schemeClr val="lt1">
              <a:alpha val="0"/>
            </a:schemeClr>
          </a:solidFill>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TextBox 12" descr=" 56"/>
          <p:cNvSpPr txBox="1"/>
          <p:nvPr/>
        </p:nvSpPr>
        <p:spPr>
          <a:xfrm>
            <a:off x="152400" y="1524000"/>
            <a:ext cx="1524000" cy="830997"/>
          </a:xfrm>
          <a:prstGeom prst="rect">
            <a:avLst/>
          </a:prstGeom>
          <a:noFill/>
        </p:spPr>
        <p:txBody>
          <a:bodyPr wrap="square" rtlCol="0">
            <a:spAutoFit/>
          </a:bodyPr>
          <a:lstStyle/>
          <a:p>
            <a:r>
              <a:rPr lang="en-US" sz="2400" b="1" dirty="0" err="1" smtClean="0">
                <a:latin typeface="Arial" pitchFamily="34" charset="0"/>
                <a:cs typeface="Arial" pitchFamily="34" charset="0"/>
              </a:rPr>
              <a:t>WordNet</a:t>
            </a:r>
            <a:endParaRPr lang="en-US" sz="2400" b="1" dirty="0" smtClean="0">
              <a:latin typeface="Arial" pitchFamily="34" charset="0"/>
              <a:cs typeface="Arial" pitchFamily="34" charset="0"/>
            </a:endParaRPr>
          </a:p>
          <a:p>
            <a:r>
              <a:rPr lang="en-US" sz="2400" b="1" dirty="0" smtClean="0">
                <a:latin typeface="Arial" pitchFamily="34" charset="0"/>
                <a:cs typeface="Arial" pitchFamily="34" charset="0"/>
              </a:rPr>
              <a:t>+</a:t>
            </a:r>
            <a:endParaRPr lang="en-US" sz="2400" b="1" dirty="0">
              <a:latin typeface="Arial" pitchFamily="34" charset="0"/>
              <a:cs typeface="Arial" pitchFamily="34" charset="0"/>
            </a:endParaRPr>
          </a:p>
        </p:txBody>
      </p:sp>
      <p:pic>
        <p:nvPicPr>
          <p:cNvPr id="17" name="Picture 8" descr=" 2056"/>
          <p:cNvPicPr>
            <a:picLocks noChangeAspect="1" noChangeArrowheads="1"/>
          </p:cNvPicPr>
          <p:nvPr/>
        </p:nvPicPr>
        <p:blipFill>
          <a:blip r:embed="rId3" cstate="print"/>
          <a:srcRect l="40941" t="28546" r="49647" b="56467"/>
          <a:stretch>
            <a:fillRect/>
          </a:stretch>
        </p:blipFill>
        <p:spPr bwMode="auto">
          <a:xfrm>
            <a:off x="6781800" y="3810000"/>
            <a:ext cx="1524000" cy="1600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6" name="Picture 10" descr=" 2058"/>
          <p:cNvPicPr>
            <a:picLocks noChangeAspect="1" noChangeArrowheads="1"/>
          </p:cNvPicPr>
          <p:nvPr/>
        </p:nvPicPr>
        <p:blipFill>
          <a:blip r:embed="rId3" cstate="print"/>
          <a:srcRect l="32941" t="7850" r="57176" b="77877"/>
          <a:stretch>
            <a:fillRect/>
          </a:stretch>
        </p:blipFill>
        <p:spPr bwMode="auto">
          <a:xfrm>
            <a:off x="7239000" y="1600200"/>
            <a:ext cx="1600200" cy="1524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Picture 12" descr=" 2060"/>
          <p:cNvPicPr>
            <a:picLocks noChangeAspect="1" noChangeArrowheads="1"/>
          </p:cNvPicPr>
          <p:nvPr/>
        </p:nvPicPr>
        <p:blipFill>
          <a:blip r:embed="rId7" cstate="print"/>
          <a:srcRect/>
          <a:stretch>
            <a:fillRect/>
          </a:stretch>
        </p:blipFill>
        <p:spPr bwMode="auto">
          <a:xfrm>
            <a:off x="7620001" y="644548"/>
            <a:ext cx="1447799" cy="1002848"/>
          </a:xfrm>
          <a:prstGeom prst="rect">
            <a:avLst/>
          </a:prstGeom>
          <a:noFill/>
        </p:spPr>
      </p:pic>
      <p:pic>
        <p:nvPicPr>
          <p:cNvPr id="18" name="Picture 14" descr=" 2062"/>
          <p:cNvPicPr>
            <a:picLocks noChangeAspect="1" noChangeArrowheads="1"/>
          </p:cNvPicPr>
          <p:nvPr/>
        </p:nvPicPr>
        <p:blipFill>
          <a:blip r:embed="rId8" cstate="print"/>
          <a:srcRect/>
          <a:stretch>
            <a:fillRect/>
          </a:stretch>
        </p:blipFill>
        <p:spPr bwMode="auto">
          <a:xfrm>
            <a:off x="7391400" y="5029200"/>
            <a:ext cx="1676400" cy="838200"/>
          </a:xfrm>
          <a:prstGeom prst="rect">
            <a:avLst/>
          </a:prstGeom>
          <a:noFill/>
        </p:spPr>
      </p:pic>
      <p:sp>
        <p:nvSpPr>
          <p:cNvPr id="14" name="TextBox 13" descr=" 18"/>
          <p:cNvSpPr txBox="1"/>
          <p:nvPr/>
        </p:nvSpPr>
        <p:spPr>
          <a:xfrm>
            <a:off x="3276600" y="3581400"/>
            <a:ext cx="3429000" cy="830997"/>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pPr algn="ctr"/>
            <a:r>
              <a:rPr lang="en-US" sz="2400" b="1" dirty="0" smtClean="0"/>
              <a:t>YAGO2: 120 million facts on 10 million entities</a:t>
            </a:r>
            <a:endParaRPr lang="en-US" sz="2400" b="1" dirty="0"/>
          </a:p>
        </p:txBody>
      </p:sp>
      <p:sp>
        <p:nvSpPr>
          <p:cNvPr id="19" name="TextBox 18" descr=" 19"/>
          <p:cNvSpPr txBox="1"/>
          <p:nvPr/>
        </p:nvSpPr>
        <p:spPr>
          <a:xfrm>
            <a:off x="2590800" y="1219200"/>
            <a:ext cx="5334000" cy="2362200"/>
          </a:xfrm>
          <a:prstGeom prst="rect">
            <a:avLst/>
          </a:prstGeom>
          <a:solidFill>
            <a:schemeClr val="bg1"/>
          </a:solidFill>
          <a:effectLst>
            <a:outerShdw blurRad="63500" sx="102000" sy="102000" algn="ctr" rotWithShape="0">
              <a:prstClr val="black">
                <a:alpha val="40000"/>
              </a:prstClr>
            </a:outerShdw>
          </a:effectLst>
        </p:spPr>
        <p:txBody>
          <a:bodyPr wrap="square" rtlCol="0" anchor="ctr" anchorCtr="0">
            <a:noAutofit/>
          </a:bodyPr>
          <a:lstStyle/>
          <a:p>
            <a:pPr algn="ctr"/>
            <a:r>
              <a:rPr lang="en-US" sz="3500" b="1" dirty="0" smtClean="0"/>
              <a:t>LOD: &gt; 31 BILLION triples</a:t>
            </a:r>
            <a:endParaRPr lang="en-US" sz="3500" b="1" dirty="0"/>
          </a:p>
        </p:txBody>
      </p:sp>
    </p:spTree>
  </p:cSld>
  <p:clrMapOvr>
    <a:masterClrMapping/>
  </p:clrMapOvr>
  <p:transition>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Semantics Types</a:t>
            </a:r>
            <a:endParaRPr lang="en-US" dirty="0"/>
          </a:p>
        </p:txBody>
      </p:sp>
      <p:sp>
        <p:nvSpPr>
          <p:cNvPr id="3" name="Date Placeholder 2"/>
          <p:cNvSpPr>
            <a:spLocks noGrp="1"/>
          </p:cNvSpPr>
          <p:nvPr>
            <p:ph type="dt" sz="half" idx="10"/>
          </p:nvPr>
        </p:nvSpPr>
        <p:spPr/>
        <p:txBody>
          <a:bodyPr/>
          <a:lstStyle/>
          <a:p>
            <a:r>
              <a:rPr lang="en-US" dirty="0" smtClean="0"/>
              <a:t>EMNLP</a:t>
            </a:r>
          </a:p>
          <a:p>
            <a:r>
              <a:rPr lang="en-US" dirty="0" smtClean="0"/>
              <a:t>July 12, 2012</a:t>
            </a:r>
            <a:endParaRPr lang="en-US" dirty="0"/>
          </a:p>
        </p:txBody>
      </p:sp>
      <p:sp>
        <p:nvSpPr>
          <p:cNvPr id="4" name="Footer Placeholder 3"/>
          <p:cNvSpPr>
            <a:spLocks noGrp="1"/>
          </p:cNvSpPr>
          <p:nvPr>
            <p:ph type="ftr" sz="quarter" idx="11"/>
          </p:nvPr>
        </p:nvSpPr>
        <p:spPr/>
        <p:txBody>
          <a:bodyPr/>
          <a:lstStyle/>
          <a:p>
            <a:r>
              <a:rPr lang="en-US" smtClean="0"/>
              <a:t>Natural Language Questions for the Web of Data - Yahya et al.</a:t>
            </a:r>
            <a:endParaRPr lang="en-US"/>
          </a:p>
        </p:txBody>
      </p:sp>
      <p:sp>
        <p:nvSpPr>
          <p:cNvPr id="41" name="Slide Number Placeholder 4"/>
          <p:cNvSpPr>
            <a:spLocks noGrp="1"/>
          </p:cNvSpPr>
          <p:nvPr>
            <p:ph type="sldNum" sz="quarter" idx="12"/>
          </p:nvPr>
        </p:nvSpPr>
        <p:spPr/>
        <p:txBody>
          <a:bodyPr/>
          <a:lstStyle/>
          <a:p>
            <a:fld id="{D82A5394-5A80-41A2-8767-340FD9E3BCB0}" type="slidenum">
              <a:rPr lang="en-US" smtClean="0"/>
              <a:pPr/>
              <a:t>15</a:t>
            </a:fld>
            <a:endParaRPr lang="en-US"/>
          </a:p>
        </p:txBody>
      </p:sp>
      <p:pic>
        <p:nvPicPr>
          <p:cNvPr id="5" name="Picture 2" descr="http://upload.wikimedia.org/wikipedia/en/thumb/3/31/Watson%27s_avatar.jpg/220px-Watson%27s_avatar.jpg"/>
          <p:cNvPicPr>
            <a:picLocks noChangeAspect="1" noChangeArrowheads="1"/>
          </p:cNvPicPr>
          <p:nvPr/>
        </p:nvPicPr>
        <p:blipFill>
          <a:blip r:embed="rId3" cstate="print"/>
          <a:srcRect/>
          <a:stretch>
            <a:fillRect/>
          </a:stretch>
        </p:blipFill>
        <p:spPr bwMode="auto">
          <a:xfrm>
            <a:off x="457200" y="914400"/>
            <a:ext cx="1774658" cy="1685925"/>
          </a:xfrm>
          <a:prstGeom prst="rect">
            <a:avLst/>
          </a:prstGeom>
          <a:noFill/>
        </p:spPr>
      </p:pic>
      <p:graphicFrame>
        <p:nvGraphicFramePr>
          <p:cNvPr id="22" name="Table 21"/>
          <p:cNvGraphicFramePr>
            <a:graphicFrameLocks noGrp="1"/>
          </p:cNvGraphicFramePr>
          <p:nvPr/>
        </p:nvGraphicFramePr>
        <p:xfrm>
          <a:off x="3238500" y="914400"/>
          <a:ext cx="4610100" cy="3672840"/>
        </p:xfrm>
        <a:graphic>
          <a:graphicData uri="http://schemas.openxmlformats.org/drawingml/2006/table">
            <a:tbl>
              <a:tblPr firstRow="1" bandRow="1">
                <a:tableStyleId>{5C22544A-7EE6-4342-B048-85BDC9FD1C3A}</a:tableStyleId>
              </a:tblPr>
              <a:tblGrid>
                <a:gridCol w="4610100"/>
              </a:tblGrid>
              <a:tr h="1143000">
                <a:tc>
                  <a:txBody>
                    <a:bodyPr/>
                    <a:lstStyle/>
                    <a:p>
                      <a:pPr algn="ctr"/>
                      <a:r>
                        <a:rPr lang="en-US" sz="4000" dirty="0" smtClean="0">
                          <a:solidFill>
                            <a:schemeClr val="bg1">
                              <a:lumMod val="95000"/>
                            </a:schemeClr>
                          </a:solidFill>
                        </a:rPr>
                        <a:t>U.S. Cities</a:t>
                      </a:r>
                      <a:endParaRPr lang="en-US" sz="4000" dirty="0">
                        <a:solidFill>
                          <a:schemeClr val="bg1">
                            <a:lumMod val="95000"/>
                          </a:schemeClr>
                        </a:solidFill>
                      </a:endParaRPr>
                    </a:p>
                  </a:txBody>
                  <a:tcPr anchor="ctr">
                    <a:solidFill>
                      <a:srgbClr val="000099"/>
                    </a:solidFill>
                  </a:tcPr>
                </a:tc>
              </a:tr>
              <a:tr h="2056919">
                <a:tc>
                  <a:txBody>
                    <a:bodyPr/>
                    <a:lstStyle/>
                    <a:p>
                      <a:pPr algn="ctr"/>
                      <a:r>
                        <a:rPr lang="en-US" sz="3200" i="1" cap="all" baseline="0" dirty="0" smtClean="0">
                          <a:solidFill>
                            <a:schemeClr val="bg1">
                              <a:lumMod val="95000"/>
                            </a:schemeClr>
                          </a:solidFill>
                        </a:rPr>
                        <a:t>Its largest airport was named for a World War II hero; its second largest, for a World War II battle</a:t>
                      </a:r>
                      <a:endParaRPr lang="en-US" sz="3200" cap="all" baseline="0" dirty="0">
                        <a:solidFill>
                          <a:schemeClr val="bg1">
                            <a:lumMod val="95000"/>
                          </a:schemeClr>
                        </a:solidFill>
                      </a:endParaRPr>
                    </a:p>
                  </a:txBody>
                  <a:tcPr anchor="ctr">
                    <a:solidFill>
                      <a:srgbClr val="000099"/>
                    </a:solidFill>
                  </a:tcPr>
                </a:tc>
              </a:tr>
            </a:tbl>
          </a:graphicData>
        </a:graphic>
      </p:graphicFrame>
      <p:sp>
        <p:nvSpPr>
          <p:cNvPr id="23" name="TextBox 22"/>
          <p:cNvSpPr txBox="1"/>
          <p:nvPr/>
        </p:nvSpPr>
        <p:spPr>
          <a:xfrm>
            <a:off x="3790950" y="4772561"/>
            <a:ext cx="3505200" cy="1323439"/>
          </a:xfrm>
          <a:prstGeom prst="rect">
            <a:avLst/>
          </a:prstGeom>
          <a:noFill/>
        </p:spPr>
        <p:txBody>
          <a:bodyPr wrap="square" rtlCol="0">
            <a:spAutoFit/>
          </a:bodyPr>
          <a:lstStyle/>
          <a:p>
            <a:pPr algn="ctr"/>
            <a:r>
              <a:rPr lang="en-US" sz="4000" b="1" dirty="0" smtClean="0">
                <a:latin typeface="Lucida Handwriting" pitchFamily="66" charset="0"/>
              </a:rPr>
              <a:t>What is</a:t>
            </a:r>
          </a:p>
          <a:p>
            <a:pPr algn="ctr"/>
            <a:r>
              <a:rPr lang="en-US" sz="4000" b="1" dirty="0" smtClean="0">
                <a:latin typeface="Lucida Handwriting" pitchFamily="66" charset="0"/>
              </a:rPr>
              <a:t> Toronto???</a:t>
            </a:r>
            <a:endParaRPr lang="en-US" sz="4000" b="1" dirty="0">
              <a:latin typeface="Lucida Handwriting" pitchFamily="66"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a:bodyPr>
          <a:lstStyle/>
          <a:p>
            <a:r>
              <a:rPr lang="en-US" sz="3700" dirty="0" smtClean="0"/>
              <a:t>Crash Course: Querying the Web of Data</a:t>
            </a:r>
            <a:endParaRPr lang="en-US" sz="3700" dirty="0"/>
          </a:p>
        </p:txBody>
      </p:sp>
      <p:sp>
        <p:nvSpPr>
          <p:cNvPr id="3" name="Content Placeholder 2" descr=" 3"/>
          <p:cNvSpPr>
            <a:spLocks noGrp="1"/>
          </p:cNvSpPr>
          <p:nvPr>
            <p:ph idx="1"/>
          </p:nvPr>
        </p:nvSpPr>
        <p:spPr>
          <a:xfrm>
            <a:off x="457200" y="990600"/>
            <a:ext cx="8229600" cy="5257800"/>
          </a:xfrm>
        </p:spPr>
        <p:txBody>
          <a:bodyPr>
            <a:normAutofit fontScale="85000" lnSpcReduction="20000"/>
          </a:bodyPr>
          <a:lstStyle/>
          <a:p>
            <a:pPr>
              <a:buNone/>
            </a:pPr>
            <a:r>
              <a:rPr lang="en-US" sz="3500" b="1" dirty="0" smtClean="0"/>
              <a:t>“</a:t>
            </a:r>
            <a:r>
              <a:rPr lang="en-US" sz="3500" b="1" i="1" dirty="0" smtClean="0"/>
              <a:t>Who played in Casablanca and was married to a writer born in Rome?</a:t>
            </a:r>
            <a:r>
              <a:rPr lang="en-US" sz="3500" b="1" dirty="0" smtClean="0"/>
              <a:t>”</a:t>
            </a:r>
          </a:p>
          <a:p>
            <a:endParaRPr lang="en-US" dirty="0" smtClean="0"/>
          </a:p>
          <a:p>
            <a:endParaRPr lang="en-US" dirty="0" smtClean="0"/>
          </a:p>
          <a:p>
            <a:endParaRPr lang="en-US" dirty="0" smtClean="0"/>
          </a:p>
          <a:p>
            <a:endParaRPr lang="en-US" dirty="0" smtClean="0"/>
          </a:p>
          <a:p>
            <a:pPr>
              <a:buNone/>
            </a:pPr>
            <a:endParaRPr lang="en-US" dirty="0" smtClean="0"/>
          </a:p>
          <a:p>
            <a:pPr>
              <a:buNone/>
            </a:pPr>
            <a:endParaRPr lang="en-US" dirty="0" smtClean="0"/>
          </a:p>
          <a:p>
            <a:pPr>
              <a:buNone/>
            </a:pPr>
            <a:endParaRPr lang="en-US" dirty="0" smtClean="0"/>
          </a:p>
          <a:p>
            <a:pPr>
              <a:buChar char=" "/>
            </a:pPr>
            <a:r>
              <a:rPr lang="en-US" smtClean="0"/>
              <a:t>                </a:t>
            </a:r>
            <a:endParaRPr lang="en-US" dirty="0" smtClean="0"/>
          </a:p>
          <a:p>
            <a:pPr>
              <a:buChar char=" "/>
            </a:pPr>
            <a:r>
              <a:rPr lang="en-US" smtClean="0"/>
              <a:t>                             </a:t>
            </a:r>
            <a:endParaRPr lang="en-US" dirty="0" smtClean="0"/>
          </a:p>
          <a:p>
            <a:pPr>
              <a:buChar char=" "/>
            </a:pPr>
            <a:r>
              <a:rPr lang="en-US" smtClean="0"/>
              <a:t>              </a:t>
            </a:r>
            <a:r>
              <a:rPr lang="en-US" smtClean="0">
                <a:sym typeface="Wingdings" pitchFamily="2" charset="2"/>
              </a:rPr>
              <a:t> </a:t>
            </a:r>
            <a:r>
              <a:rPr lang="en-US" smtClean="0"/>
              <a:t>               </a:t>
            </a:r>
            <a:r>
              <a:rPr lang="en-US" smtClean="0">
                <a:solidFill>
                  <a:schemeClr val="accent6">
                    <a:lumMod val="75000"/>
                  </a:schemeClr>
                </a:solidFill>
              </a:rPr>
              <a:t>    </a:t>
            </a:r>
            <a:r>
              <a:rPr lang="en-US" smtClean="0"/>
              <a:t> </a:t>
            </a:r>
            <a:endParaRPr lang="en-US" dirty="0" smtClean="0"/>
          </a:p>
          <a:p>
            <a:endParaRPr lang="en-US" dirty="0"/>
          </a:p>
        </p:txBody>
      </p:sp>
      <p:sp>
        <p:nvSpPr>
          <p:cNvPr id="4" name="Date Placeholder 3" descr=" 4"/>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descr=" 5"/>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descr=" 6"/>
          <p:cNvSpPr>
            <a:spLocks noGrp="1"/>
          </p:cNvSpPr>
          <p:nvPr>
            <p:ph type="sldNum" sz="quarter" idx="12"/>
          </p:nvPr>
        </p:nvSpPr>
        <p:spPr/>
        <p:txBody>
          <a:bodyPr/>
          <a:lstStyle/>
          <a:p>
            <a:fld id="{D82A5394-5A80-41A2-8767-340FD9E3BCB0}" type="slidenum">
              <a:rPr lang="en-US" smtClean="0"/>
              <a:pPr/>
              <a:t>16</a:t>
            </a:fld>
            <a:endParaRPr lang="en-US" dirty="0"/>
          </a:p>
        </p:txBody>
      </p:sp>
    </p:spTree>
  </p:cSld>
  <p:clrMapOvr>
    <a:masterClrMapping/>
  </p:clrMapOvr>
  <p:transition>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a:bodyPr>
          <a:lstStyle/>
          <a:p>
            <a:r>
              <a:rPr lang="en-US" sz="3700" dirty="0" smtClean="0"/>
              <a:t>Crash Course: Querying the Web of Data</a:t>
            </a:r>
            <a:endParaRPr lang="en-US" sz="3700" dirty="0"/>
          </a:p>
        </p:txBody>
      </p:sp>
      <p:sp>
        <p:nvSpPr>
          <p:cNvPr id="3" name="Content Placeholder 2" descr=" 3"/>
          <p:cNvSpPr>
            <a:spLocks noGrp="1"/>
          </p:cNvSpPr>
          <p:nvPr>
            <p:ph idx="1"/>
          </p:nvPr>
        </p:nvSpPr>
        <p:spPr>
          <a:xfrm>
            <a:off x="457200" y="990600"/>
            <a:ext cx="8229600" cy="5257800"/>
          </a:xfrm>
        </p:spPr>
        <p:txBody>
          <a:bodyPr>
            <a:normAutofit fontScale="85000" lnSpcReduction="20000"/>
          </a:bodyPr>
          <a:lstStyle/>
          <a:p>
            <a:pPr>
              <a:buNone/>
            </a:pPr>
            <a:r>
              <a:rPr lang="en-US" sz="3500" b="1" dirty="0" smtClean="0"/>
              <a:t>“</a:t>
            </a:r>
            <a:r>
              <a:rPr lang="en-US" sz="3500" b="1" i="1" dirty="0" smtClean="0"/>
              <a:t>Who played in Casablanca and was married to a writer born in Rome?</a:t>
            </a:r>
            <a:r>
              <a:rPr lang="en-US" sz="3500" b="1" dirty="0" smtClean="0"/>
              <a:t>”</a:t>
            </a:r>
          </a:p>
          <a:p>
            <a:endParaRPr lang="en-US" dirty="0" smtClean="0"/>
          </a:p>
          <a:p>
            <a:endParaRPr lang="en-US" dirty="0" smtClean="0"/>
          </a:p>
          <a:p>
            <a:endParaRPr lang="en-US" dirty="0" smtClean="0"/>
          </a:p>
          <a:p>
            <a:endParaRPr lang="en-US" dirty="0" smtClean="0"/>
          </a:p>
          <a:p>
            <a:pPr>
              <a:buNone/>
            </a:pPr>
            <a:endParaRPr lang="en-US" dirty="0" smtClean="0"/>
          </a:p>
          <a:p>
            <a:pPr>
              <a:buNone/>
            </a:pPr>
            <a:endParaRPr lang="en-US" dirty="0" smtClean="0"/>
          </a:p>
          <a:p>
            <a:pPr>
              <a:buNone/>
            </a:pPr>
            <a:endParaRPr lang="en-US" dirty="0" smtClean="0"/>
          </a:p>
          <a:p>
            <a:pPr>
              <a:buChar char=" "/>
            </a:pPr>
            <a:r>
              <a:rPr lang="en-US" smtClean="0"/>
              <a:t>                </a:t>
            </a:r>
            <a:endParaRPr lang="en-US" dirty="0" smtClean="0"/>
          </a:p>
          <a:p>
            <a:pPr>
              <a:buChar char=" "/>
            </a:pPr>
            <a:r>
              <a:rPr lang="en-US" smtClean="0"/>
              <a:t>                             </a:t>
            </a:r>
            <a:endParaRPr lang="en-US" dirty="0" smtClean="0"/>
          </a:p>
          <a:p>
            <a:pPr>
              <a:buChar char=" "/>
            </a:pPr>
            <a:r>
              <a:rPr lang="en-US" smtClean="0"/>
              <a:t>              </a:t>
            </a:r>
            <a:r>
              <a:rPr lang="en-US" smtClean="0">
                <a:sym typeface="Wingdings" pitchFamily="2" charset="2"/>
              </a:rPr>
              <a:t> </a:t>
            </a:r>
            <a:r>
              <a:rPr lang="en-US" smtClean="0"/>
              <a:t>               </a:t>
            </a:r>
            <a:r>
              <a:rPr lang="en-US" smtClean="0">
                <a:solidFill>
                  <a:schemeClr val="accent6">
                    <a:lumMod val="75000"/>
                  </a:schemeClr>
                </a:solidFill>
              </a:rPr>
              <a:t>    </a:t>
            </a:r>
            <a:r>
              <a:rPr lang="en-US" smtClean="0"/>
              <a:t> </a:t>
            </a:r>
            <a:endParaRPr lang="en-US" dirty="0" smtClean="0"/>
          </a:p>
          <a:p>
            <a:endParaRPr lang="en-US" dirty="0"/>
          </a:p>
        </p:txBody>
      </p:sp>
      <p:sp>
        <p:nvSpPr>
          <p:cNvPr id="4" name="Date Placeholder 3" descr=" 4"/>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descr=" 5"/>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descr=" 6"/>
          <p:cNvSpPr>
            <a:spLocks noGrp="1"/>
          </p:cNvSpPr>
          <p:nvPr>
            <p:ph type="sldNum" sz="quarter" idx="12"/>
          </p:nvPr>
        </p:nvSpPr>
        <p:spPr/>
        <p:txBody>
          <a:bodyPr/>
          <a:lstStyle/>
          <a:p>
            <a:fld id="{D82A5394-5A80-41A2-8767-340FD9E3BCB0}" type="slidenum">
              <a:rPr lang="en-US" smtClean="0"/>
              <a:pPr/>
              <a:t>17</a:t>
            </a:fld>
            <a:endParaRPr lang="en-US" dirty="0"/>
          </a:p>
        </p:txBody>
      </p:sp>
      <p:sp>
        <p:nvSpPr>
          <p:cNvPr id="7" name="Rectangle 6" descr=" 7"/>
          <p:cNvSpPr/>
          <p:nvPr/>
        </p:nvSpPr>
        <p:spPr>
          <a:xfrm>
            <a:off x="838200" y="2209800"/>
            <a:ext cx="7391400" cy="24006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500" dirty="0" smtClean="0">
                <a:latin typeface="Lucida Console" pitchFamily="49" charset="0"/>
              </a:rPr>
              <a:t>SELECT ?p WHERE{</a:t>
            </a:r>
          </a:p>
          <a:p>
            <a:r>
              <a:rPr lang="en-US" sz="2500" dirty="0" smtClean="0">
                <a:latin typeface="Lucida Console" pitchFamily="49" charset="0"/>
              </a:rPr>
              <a:t>  ?p </a:t>
            </a:r>
            <a:r>
              <a:rPr lang="en-US" sz="2500" dirty="0" smtClean="0">
                <a:solidFill>
                  <a:srgbClr val="C00000"/>
                </a:solidFill>
                <a:latin typeface="Lucida Console" pitchFamily="49" charset="0"/>
              </a:rPr>
              <a:t>type</a:t>
            </a:r>
            <a:r>
              <a:rPr lang="en-US" sz="2500" dirty="0" smtClean="0">
                <a:latin typeface="Lucida Console" pitchFamily="49" charset="0"/>
              </a:rPr>
              <a:t> </a:t>
            </a:r>
            <a:r>
              <a:rPr lang="en-US" sz="2500" dirty="0" smtClean="0">
                <a:solidFill>
                  <a:srgbClr val="00B050"/>
                </a:solidFill>
                <a:latin typeface="Lucida Console" pitchFamily="49" charset="0"/>
              </a:rPr>
              <a:t>person </a:t>
            </a:r>
            <a:r>
              <a:rPr lang="en-US" sz="2500" dirty="0" smtClean="0">
                <a:latin typeface="Lucida Console" pitchFamily="49" charset="0"/>
              </a:rPr>
              <a:t>.</a:t>
            </a:r>
          </a:p>
          <a:p>
            <a:r>
              <a:rPr lang="en-US" sz="2500" dirty="0" smtClean="0">
                <a:latin typeface="Lucida Console" pitchFamily="49" charset="0"/>
              </a:rPr>
              <a:t>  ?p </a:t>
            </a:r>
            <a:r>
              <a:rPr lang="en-US" sz="2500" dirty="0" err="1" smtClean="0">
                <a:solidFill>
                  <a:srgbClr val="C00000"/>
                </a:solidFill>
                <a:latin typeface="Lucida Console" pitchFamily="49" charset="0"/>
              </a:rPr>
              <a:t>actedIn</a:t>
            </a:r>
            <a:r>
              <a:rPr lang="en-US" sz="2500" dirty="0" smtClean="0">
                <a:latin typeface="Lucida Console" pitchFamily="49" charset="0"/>
              </a:rPr>
              <a:t> </a:t>
            </a:r>
            <a:r>
              <a:rPr lang="en-US" sz="2500" dirty="0" smtClean="0">
                <a:solidFill>
                  <a:srgbClr val="0070C0"/>
                </a:solidFill>
                <a:latin typeface="Lucida Console" pitchFamily="49" charset="0"/>
              </a:rPr>
              <a:t>Casablanca_(film)</a:t>
            </a:r>
            <a:r>
              <a:rPr lang="en-US" sz="2500" dirty="0" smtClean="0">
                <a:latin typeface="Lucida Console" pitchFamily="49" charset="0"/>
              </a:rPr>
              <a:t>.</a:t>
            </a:r>
          </a:p>
          <a:p>
            <a:r>
              <a:rPr lang="en-US" sz="2500" dirty="0" smtClean="0">
                <a:latin typeface="Lucida Console" pitchFamily="49" charset="0"/>
              </a:rPr>
              <a:t>  ?p </a:t>
            </a:r>
            <a:r>
              <a:rPr lang="en-US" sz="2500" dirty="0" err="1" smtClean="0">
                <a:solidFill>
                  <a:srgbClr val="C00000"/>
                </a:solidFill>
                <a:latin typeface="Lucida Console" pitchFamily="49" charset="0"/>
              </a:rPr>
              <a:t>isMarriedTo</a:t>
            </a:r>
            <a:r>
              <a:rPr lang="en-US" sz="2500" dirty="0" smtClean="0">
                <a:latin typeface="Lucida Console" pitchFamily="49" charset="0"/>
              </a:rPr>
              <a:t> ?w .</a:t>
            </a:r>
          </a:p>
          <a:p>
            <a:r>
              <a:rPr lang="en-US" sz="2500" dirty="0" smtClean="0">
                <a:latin typeface="Lucida Console" pitchFamily="49" charset="0"/>
              </a:rPr>
              <a:t>  ?w </a:t>
            </a:r>
            <a:r>
              <a:rPr lang="en-US" sz="2500" dirty="0" smtClean="0">
                <a:solidFill>
                  <a:srgbClr val="C00000"/>
                </a:solidFill>
                <a:latin typeface="Lucida Console" pitchFamily="49" charset="0"/>
              </a:rPr>
              <a:t>type</a:t>
            </a:r>
            <a:r>
              <a:rPr lang="en-US" sz="2500" dirty="0" smtClean="0">
                <a:latin typeface="Lucida Console" pitchFamily="49" charset="0"/>
              </a:rPr>
              <a:t> </a:t>
            </a:r>
            <a:r>
              <a:rPr lang="en-US" sz="2500" dirty="0" smtClean="0">
                <a:solidFill>
                  <a:srgbClr val="00B050"/>
                </a:solidFill>
                <a:latin typeface="Lucida Console" pitchFamily="49" charset="0"/>
              </a:rPr>
              <a:t>writer</a:t>
            </a:r>
            <a:r>
              <a:rPr lang="en-US" sz="2500" dirty="0" smtClean="0">
                <a:solidFill>
                  <a:schemeClr val="accent2"/>
                </a:solidFill>
                <a:latin typeface="Lucida Console" pitchFamily="49" charset="0"/>
              </a:rPr>
              <a:t> </a:t>
            </a:r>
            <a:r>
              <a:rPr lang="en-US" sz="2500" dirty="0" smtClean="0">
                <a:latin typeface="Lucida Console" pitchFamily="49" charset="0"/>
              </a:rPr>
              <a:t>.</a:t>
            </a:r>
          </a:p>
          <a:p>
            <a:r>
              <a:rPr lang="en-US" sz="2500" dirty="0" smtClean="0">
                <a:latin typeface="Lucida Console" pitchFamily="49" charset="0"/>
              </a:rPr>
              <a:t>  ?w </a:t>
            </a:r>
            <a:r>
              <a:rPr lang="en-US" sz="2500" dirty="0" err="1" smtClean="0">
                <a:solidFill>
                  <a:srgbClr val="C00000"/>
                </a:solidFill>
                <a:latin typeface="Lucida Console" pitchFamily="49" charset="0"/>
              </a:rPr>
              <a:t>bornIn</a:t>
            </a:r>
            <a:r>
              <a:rPr lang="en-US" sz="2500" dirty="0" smtClean="0">
                <a:latin typeface="Lucida Console" pitchFamily="49" charset="0"/>
              </a:rPr>
              <a:t> </a:t>
            </a:r>
            <a:r>
              <a:rPr lang="en-US" sz="2500" dirty="0" smtClean="0">
                <a:solidFill>
                  <a:srgbClr val="0070C0"/>
                </a:solidFill>
                <a:latin typeface="Lucida Console" pitchFamily="49" charset="0"/>
              </a:rPr>
              <a:t>Rome </a:t>
            </a:r>
            <a:r>
              <a:rPr lang="en-US" sz="2500" dirty="0" smtClean="0"/>
              <a:t>}</a:t>
            </a:r>
            <a:endParaRPr lang="en-US" sz="2500" dirty="0" smtClean="0">
              <a:solidFill>
                <a:srgbClr val="0070C0"/>
              </a:solidFill>
              <a:latin typeface="Lucida Console" pitchFamily="49" charset="0"/>
            </a:endParaRPr>
          </a:p>
        </p:txBody>
      </p:sp>
      <p:sp>
        <p:nvSpPr>
          <p:cNvPr id="8" name="Rectangle 7" descr=" 8"/>
          <p:cNvSpPr/>
          <p:nvPr/>
        </p:nvSpPr>
        <p:spPr>
          <a:xfrm>
            <a:off x="6553200" y="22098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t>SPARQL</a:t>
            </a:r>
            <a:endParaRPr lang="en-US" sz="3000" dirty="0"/>
          </a:p>
        </p:txBody>
      </p:sp>
    </p:spTree>
  </p:cSld>
  <p:clrMapOvr>
    <a:masterClrMapping/>
  </p:clrMapOvr>
  <p:transition>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a:bodyPr>
          <a:lstStyle/>
          <a:p>
            <a:r>
              <a:rPr lang="en-US" sz="3700" dirty="0" smtClean="0"/>
              <a:t>Crash Course: Querying the Web of Data</a:t>
            </a:r>
            <a:endParaRPr lang="en-US" sz="3700" dirty="0"/>
          </a:p>
        </p:txBody>
      </p:sp>
      <p:sp>
        <p:nvSpPr>
          <p:cNvPr id="3" name="Content Placeholder 2" descr=" 3"/>
          <p:cNvSpPr>
            <a:spLocks noGrp="1"/>
          </p:cNvSpPr>
          <p:nvPr>
            <p:ph idx="1"/>
          </p:nvPr>
        </p:nvSpPr>
        <p:spPr>
          <a:xfrm>
            <a:off x="457200" y="990600"/>
            <a:ext cx="8229600" cy="5257800"/>
          </a:xfrm>
        </p:spPr>
        <p:txBody>
          <a:bodyPr>
            <a:normAutofit fontScale="85000" lnSpcReduction="20000"/>
          </a:bodyPr>
          <a:lstStyle/>
          <a:p>
            <a:pPr>
              <a:buNone/>
            </a:pPr>
            <a:r>
              <a:rPr lang="en-US" sz="3500" b="1" dirty="0" smtClean="0"/>
              <a:t>“</a:t>
            </a:r>
            <a:r>
              <a:rPr lang="en-US" sz="3500" b="1" i="1" dirty="0" smtClean="0"/>
              <a:t>Who played in Casablanca and was married to a writer born in Rome?</a:t>
            </a:r>
            <a:r>
              <a:rPr lang="en-US" sz="3500" b="1" dirty="0" smtClean="0"/>
              <a:t>”</a:t>
            </a:r>
          </a:p>
          <a:p>
            <a:endParaRPr lang="en-US" dirty="0" smtClean="0"/>
          </a:p>
          <a:p>
            <a:endParaRPr lang="en-US" dirty="0" smtClean="0"/>
          </a:p>
          <a:p>
            <a:endParaRPr lang="en-US" dirty="0" smtClean="0"/>
          </a:p>
          <a:p>
            <a:endParaRPr lang="en-US" dirty="0" smtClean="0"/>
          </a:p>
          <a:p>
            <a:pPr>
              <a:buNone/>
            </a:pPr>
            <a:endParaRPr lang="en-US" dirty="0" smtClean="0"/>
          </a:p>
          <a:p>
            <a:pPr>
              <a:buNone/>
            </a:pPr>
            <a:endParaRPr lang="en-US" dirty="0" smtClean="0"/>
          </a:p>
          <a:p>
            <a:pPr>
              <a:buNone/>
            </a:pPr>
            <a:endParaRPr lang="en-US" dirty="0" smtClean="0"/>
          </a:p>
          <a:p>
            <a:pPr>
              <a:buChar char=" "/>
            </a:pPr>
            <a:r>
              <a:rPr lang="en-US" smtClean="0"/>
              <a:t>                </a:t>
            </a:r>
            <a:endParaRPr lang="en-US" dirty="0" smtClean="0"/>
          </a:p>
          <a:p>
            <a:pPr>
              <a:buChar char=" "/>
            </a:pPr>
            <a:r>
              <a:rPr lang="en-US" smtClean="0"/>
              <a:t>                             </a:t>
            </a:r>
            <a:endParaRPr lang="en-US" dirty="0" smtClean="0"/>
          </a:p>
          <a:p>
            <a:pPr>
              <a:buChar char=" "/>
            </a:pPr>
            <a:r>
              <a:rPr lang="en-US" smtClean="0"/>
              <a:t>              </a:t>
            </a:r>
            <a:r>
              <a:rPr lang="en-US" smtClean="0">
                <a:sym typeface="Wingdings" pitchFamily="2" charset="2"/>
              </a:rPr>
              <a:t> </a:t>
            </a:r>
            <a:r>
              <a:rPr lang="en-US" smtClean="0"/>
              <a:t>               </a:t>
            </a:r>
            <a:r>
              <a:rPr lang="en-US" smtClean="0">
                <a:solidFill>
                  <a:schemeClr val="accent6">
                    <a:lumMod val="75000"/>
                  </a:schemeClr>
                </a:solidFill>
              </a:rPr>
              <a:t>    </a:t>
            </a:r>
            <a:r>
              <a:rPr lang="en-US" smtClean="0"/>
              <a:t> </a:t>
            </a:r>
            <a:endParaRPr lang="en-US" dirty="0" smtClean="0"/>
          </a:p>
          <a:p>
            <a:endParaRPr lang="en-US" dirty="0"/>
          </a:p>
        </p:txBody>
      </p:sp>
      <p:sp>
        <p:nvSpPr>
          <p:cNvPr id="4" name="Date Placeholder 3" descr=" 4"/>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descr=" 5"/>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descr=" 6"/>
          <p:cNvSpPr>
            <a:spLocks noGrp="1"/>
          </p:cNvSpPr>
          <p:nvPr>
            <p:ph type="sldNum" sz="quarter" idx="12"/>
          </p:nvPr>
        </p:nvSpPr>
        <p:spPr/>
        <p:txBody>
          <a:bodyPr/>
          <a:lstStyle/>
          <a:p>
            <a:fld id="{D82A5394-5A80-41A2-8767-340FD9E3BCB0}" type="slidenum">
              <a:rPr lang="en-US" smtClean="0"/>
              <a:pPr/>
              <a:t>18</a:t>
            </a:fld>
            <a:endParaRPr lang="en-US" dirty="0"/>
          </a:p>
        </p:txBody>
      </p:sp>
      <p:sp>
        <p:nvSpPr>
          <p:cNvPr id="7" name="Rectangle 6" descr=" 7"/>
          <p:cNvSpPr/>
          <p:nvPr/>
        </p:nvSpPr>
        <p:spPr>
          <a:xfrm>
            <a:off x="838200" y="2209800"/>
            <a:ext cx="7391400" cy="24006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500" dirty="0" smtClean="0">
                <a:latin typeface="Lucida Console" pitchFamily="49" charset="0"/>
              </a:rPr>
              <a:t>SELECT ?p WHERE{</a:t>
            </a:r>
          </a:p>
          <a:p>
            <a:r>
              <a:rPr lang="en-US" sz="2500" dirty="0" smtClean="0">
                <a:latin typeface="Lucida Console" pitchFamily="49" charset="0"/>
              </a:rPr>
              <a:t>  ?p </a:t>
            </a:r>
            <a:r>
              <a:rPr lang="en-US" sz="2500" dirty="0" smtClean="0">
                <a:solidFill>
                  <a:srgbClr val="C00000"/>
                </a:solidFill>
                <a:latin typeface="Lucida Console" pitchFamily="49" charset="0"/>
              </a:rPr>
              <a:t>type</a:t>
            </a:r>
            <a:r>
              <a:rPr lang="en-US" sz="2500" dirty="0" smtClean="0">
                <a:latin typeface="Lucida Console" pitchFamily="49" charset="0"/>
              </a:rPr>
              <a:t> </a:t>
            </a:r>
            <a:r>
              <a:rPr lang="en-US" sz="2500" dirty="0" smtClean="0">
                <a:solidFill>
                  <a:srgbClr val="00B050"/>
                </a:solidFill>
                <a:latin typeface="Lucida Console" pitchFamily="49" charset="0"/>
              </a:rPr>
              <a:t>person </a:t>
            </a:r>
            <a:r>
              <a:rPr lang="en-US" sz="2500" dirty="0" smtClean="0">
                <a:latin typeface="Lucida Console" pitchFamily="49" charset="0"/>
              </a:rPr>
              <a:t>.</a:t>
            </a:r>
          </a:p>
          <a:p>
            <a:r>
              <a:rPr lang="en-US" sz="2500" dirty="0" smtClean="0">
                <a:latin typeface="Lucida Console" pitchFamily="49" charset="0"/>
              </a:rPr>
              <a:t>  ?p </a:t>
            </a:r>
            <a:r>
              <a:rPr lang="en-US" sz="2500" dirty="0" err="1" smtClean="0">
                <a:solidFill>
                  <a:srgbClr val="C00000"/>
                </a:solidFill>
                <a:latin typeface="Lucida Console" pitchFamily="49" charset="0"/>
              </a:rPr>
              <a:t>actedIn</a:t>
            </a:r>
            <a:r>
              <a:rPr lang="en-US" sz="2500" dirty="0" smtClean="0">
                <a:latin typeface="Lucida Console" pitchFamily="49" charset="0"/>
              </a:rPr>
              <a:t> </a:t>
            </a:r>
            <a:r>
              <a:rPr lang="en-US" sz="2500" dirty="0" smtClean="0">
                <a:solidFill>
                  <a:srgbClr val="0070C0"/>
                </a:solidFill>
                <a:latin typeface="Lucida Console" pitchFamily="49" charset="0"/>
              </a:rPr>
              <a:t>Casablanca_(film)</a:t>
            </a:r>
            <a:r>
              <a:rPr lang="en-US" sz="2500" dirty="0" smtClean="0">
                <a:latin typeface="Lucida Console" pitchFamily="49" charset="0"/>
              </a:rPr>
              <a:t>.</a:t>
            </a:r>
          </a:p>
          <a:p>
            <a:r>
              <a:rPr lang="en-US" sz="2500" dirty="0" smtClean="0">
                <a:latin typeface="Lucida Console" pitchFamily="49" charset="0"/>
              </a:rPr>
              <a:t>  ?p </a:t>
            </a:r>
            <a:r>
              <a:rPr lang="en-US" sz="2500" dirty="0" err="1" smtClean="0">
                <a:solidFill>
                  <a:srgbClr val="C00000"/>
                </a:solidFill>
                <a:latin typeface="Lucida Console" pitchFamily="49" charset="0"/>
              </a:rPr>
              <a:t>isMarriedTo</a:t>
            </a:r>
            <a:r>
              <a:rPr lang="en-US" sz="2500" dirty="0" smtClean="0">
                <a:latin typeface="Lucida Console" pitchFamily="49" charset="0"/>
              </a:rPr>
              <a:t> ?w .</a:t>
            </a:r>
          </a:p>
          <a:p>
            <a:r>
              <a:rPr lang="en-US" sz="2500" dirty="0" smtClean="0">
                <a:latin typeface="Lucida Console" pitchFamily="49" charset="0"/>
              </a:rPr>
              <a:t>  ?w </a:t>
            </a:r>
            <a:r>
              <a:rPr lang="en-US" sz="2500" dirty="0" smtClean="0">
                <a:solidFill>
                  <a:srgbClr val="C00000"/>
                </a:solidFill>
                <a:latin typeface="Lucida Console" pitchFamily="49" charset="0"/>
              </a:rPr>
              <a:t>type</a:t>
            </a:r>
            <a:r>
              <a:rPr lang="en-US" sz="2500" dirty="0" smtClean="0">
                <a:latin typeface="Lucida Console" pitchFamily="49" charset="0"/>
              </a:rPr>
              <a:t> </a:t>
            </a:r>
            <a:r>
              <a:rPr lang="en-US" sz="2500" dirty="0" smtClean="0">
                <a:solidFill>
                  <a:srgbClr val="00B050"/>
                </a:solidFill>
                <a:latin typeface="Lucida Console" pitchFamily="49" charset="0"/>
              </a:rPr>
              <a:t>writer</a:t>
            </a:r>
            <a:r>
              <a:rPr lang="en-US" sz="2500" dirty="0" smtClean="0">
                <a:solidFill>
                  <a:schemeClr val="accent2"/>
                </a:solidFill>
                <a:latin typeface="Lucida Console" pitchFamily="49" charset="0"/>
              </a:rPr>
              <a:t> </a:t>
            </a:r>
            <a:r>
              <a:rPr lang="en-US" sz="2500" dirty="0" smtClean="0">
                <a:latin typeface="Lucida Console" pitchFamily="49" charset="0"/>
              </a:rPr>
              <a:t>.</a:t>
            </a:r>
          </a:p>
          <a:p>
            <a:r>
              <a:rPr lang="en-US" sz="2500" dirty="0" smtClean="0">
                <a:latin typeface="Lucida Console" pitchFamily="49" charset="0"/>
              </a:rPr>
              <a:t>  ?w </a:t>
            </a:r>
            <a:r>
              <a:rPr lang="en-US" sz="2500" dirty="0" err="1" smtClean="0">
                <a:solidFill>
                  <a:srgbClr val="C00000"/>
                </a:solidFill>
                <a:latin typeface="Lucida Console" pitchFamily="49" charset="0"/>
              </a:rPr>
              <a:t>bornIn</a:t>
            </a:r>
            <a:r>
              <a:rPr lang="en-US" sz="2500" dirty="0" smtClean="0">
                <a:latin typeface="Lucida Console" pitchFamily="49" charset="0"/>
              </a:rPr>
              <a:t> </a:t>
            </a:r>
            <a:r>
              <a:rPr lang="en-US" sz="2500" dirty="0" smtClean="0">
                <a:solidFill>
                  <a:srgbClr val="0070C0"/>
                </a:solidFill>
                <a:latin typeface="Lucida Console" pitchFamily="49" charset="0"/>
              </a:rPr>
              <a:t>Rome </a:t>
            </a:r>
            <a:r>
              <a:rPr lang="en-US" sz="2500" dirty="0" smtClean="0"/>
              <a:t>}</a:t>
            </a:r>
            <a:endParaRPr lang="en-US" sz="2500" dirty="0" smtClean="0">
              <a:solidFill>
                <a:srgbClr val="0070C0"/>
              </a:solidFill>
              <a:latin typeface="Lucida Console" pitchFamily="49" charset="0"/>
            </a:endParaRPr>
          </a:p>
        </p:txBody>
      </p:sp>
      <p:sp>
        <p:nvSpPr>
          <p:cNvPr id="8" name="Rectangle 7" descr=" 8"/>
          <p:cNvSpPr/>
          <p:nvPr/>
        </p:nvSpPr>
        <p:spPr>
          <a:xfrm>
            <a:off x="6553200" y="22098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t>SPARQL</a:t>
            </a:r>
            <a:endParaRPr lang="en-US" sz="3000" dirty="0"/>
          </a:p>
        </p:txBody>
      </p:sp>
      <p:sp>
        <p:nvSpPr>
          <p:cNvPr id="9" name="TextBox 8" descr=" 27"/>
          <p:cNvSpPr txBox="1"/>
          <p:nvPr/>
        </p:nvSpPr>
        <p:spPr>
          <a:xfrm>
            <a:off x="3352800" y="1748134"/>
            <a:ext cx="2590800" cy="461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solidFill>
                  <a:schemeClr val="accent6">
                    <a:lumMod val="75000"/>
                  </a:schemeClr>
                </a:solidFill>
              </a:rPr>
              <a:t>Projection</a:t>
            </a:r>
            <a:r>
              <a:rPr lang="en-US" sz="2400" dirty="0" smtClean="0"/>
              <a:t> Variable</a:t>
            </a:r>
            <a:endParaRPr lang="en-US" sz="2400" dirty="0"/>
          </a:p>
        </p:txBody>
      </p:sp>
      <p:cxnSp>
        <p:nvCxnSpPr>
          <p:cNvPr id="10" name="Straight Arrow Connector 9" descr=" 40"/>
          <p:cNvCxnSpPr/>
          <p:nvPr/>
        </p:nvCxnSpPr>
        <p:spPr>
          <a:xfrm flipH="1">
            <a:off x="2590800" y="1978967"/>
            <a:ext cx="762000" cy="3832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ransition>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a:bodyPr>
          <a:lstStyle/>
          <a:p>
            <a:r>
              <a:rPr lang="en-US" sz="3700" dirty="0" smtClean="0"/>
              <a:t>Crash Course: Querying the Web of Data</a:t>
            </a:r>
            <a:endParaRPr lang="en-US" sz="3700" dirty="0"/>
          </a:p>
        </p:txBody>
      </p:sp>
      <p:sp>
        <p:nvSpPr>
          <p:cNvPr id="3" name="Content Placeholder 2" descr=" 3"/>
          <p:cNvSpPr>
            <a:spLocks noGrp="1"/>
          </p:cNvSpPr>
          <p:nvPr>
            <p:ph idx="1"/>
          </p:nvPr>
        </p:nvSpPr>
        <p:spPr>
          <a:xfrm>
            <a:off x="457200" y="990600"/>
            <a:ext cx="8229600" cy="5257800"/>
          </a:xfrm>
        </p:spPr>
        <p:txBody>
          <a:bodyPr>
            <a:normAutofit fontScale="85000" lnSpcReduction="20000"/>
          </a:bodyPr>
          <a:lstStyle/>
          <a:p>
            <a:pPr>
              <a:buNone/>
            </a:pPr>
            <a:r>
              <a:rPr lang="en-US" sz="3500" b="1" dirty="0" smtClean="0"/>
              <a:t>“</a:t>
            </a:r>
            <a:r>
              <a:rPr lang="en-US" sz="3500" b="1" i="1" dirty="0" smtClean="0"/>
              <a:t>Who played in Casablanca and was married to a writer born in Rome?</a:t>
            </a:r>
            <a:r>
              <a:rPr lang="en-US" sz="3500" b="1" dirty="0" smtClean="0"/>
              <a:t>”</a:t>
            </a:r>
          </a:p>
          <a:p>
            <a:endParaRPr lang="en-US" dirty="0" smtClean="0"/>
          </a:p>
          <a:p>
            <a:endParaRPr lang="en-US" dirty="0" smtClean="0"/>
          </a:p>
          <a:p>
            <a:endParaRPr lang="en-US" dirty="0" smtClean="0"/>
          </a:p>
          <a:p>
            <a:endParaRPr lang="en-US" dirty="0" smtClean="0"/>
          </a:p>
          <a:p>
            <a:pPr>
              <a:buNone/>
            </a:pPr>
            <a:endParaRPr lang="en-US" dirty="0" smtClean="0"/>
          </a:p>
          <a:p>
            <a:pPr>
              <a:buNone/>
            </a:pPr>
            <a:endParaRPr lang="en-US" dirty="0" smtClean="0"/>
          </a:p>
          <a:p>
            <a:pPr>
              <a:buNone/>
            </a:pPr>
            <a:endParaRPr lang="en-US" dirty="0" smtClean="0"/>
          </a:p>
          <a:p>
            <a:pPr>
              <a:buChar char=" "/>
            </a:pPr>
            <a:r>
              <a:rPr lang="en-US" smtClean="0">
                <a:latin typeface="Calibri"/>
              </a:rPr>
              <a:t>Dot: conjunction</a:t>
            </a:r>
          </a:p>
          <a:p>
            <a:pPr>
              <a:buChar char=" "/>
            </a:pPr>
            <a:r>
              <a:rPr lang="en-US" smtClean="0"/>
              <a:t>                             </a:t>
            </a:r>
            <a:endParaRPr lang="en-US" dirty="0" smtClean="0"/>
          </a:p>
          <a:p>
            <a:pPr>
              <a:buChar char=" "/>
            </a:pPr>
            <a:r>
              <a:rPr lang="en-US" smtClean="0"/>
              <a:t>              </a:t>
            </a:r>
            <a:r>
              <a:rPr lang="en-US" smtClean="0">
                <a:sym typeface="Wingdings" pitchFamily="2" charset="2"/>
              </a:rPr>
              <a:t> </a:t>
            </a:r>
            <a:r>
              <a:rPr lang="en-US" smtClean="0"/>
              <a:t>               </a:t>
            </a:r>
            <a:r>
              <a:rPr lang="en-US" smtClean="0">
                <a:solidFill>
                  <a:schemeClr val="accent6">
                    <a:lumMod val="75000"/>
                  </a:schemeClr>
                </a:solidFill>
              </a:rPr>
              <a:t>    </a:t>
            </a:r>
            <a:r>
              <a:rPr lang="en-US" smtClean="0"/>
              <a:t> </a:t>
            </a:r>
            <a:endParaRPr lang="en-US" dirty="0" smtClean="0"/>
          </a:p>
          <a:p>
            <a:endParaRPr lang="en-US" dirty="0"/>
          </a:p>
        </p:txBody>
      </p:sp>
      <p:sp>
        <p:nvSpPr>
          <p:cNvPr id="4" name="Date Placeholder 3" descr=" 4"/>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descr=" 5"/>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descr=" 6"/>
          <p:cNvSpPr>
            <a:spLocks noGrp="1"/>
          </p:cNvSpPr>
          <p:nvPr>
            <p:ph type="sldNum" sz="quarter" idx="12"/>
          </p:nvPr>
        </p:nvSpPr>
        <p:spPr/>
        <p:txBody>
          <a:bodyPr/>
          <a:lstStyle/>
          <a:p>
            <a:fld id="{D82A5394-5A80-41A2-8767-340FD9E3BCB0}" type="slidenum">
              <a:rPr lang="en-US" smtClean="0"/>
              <a:pPr/>
              <a:t>19</a:t>
            </a:fld>
            <a:endParaRPr lang="en-US" dirty="0"/>
          </a:p>
        </p:txBody>
      </p:sp>
      <p:sp>
        <p:nvSpPr>
          <p:cNvPr id="7" name="Rectangle 6" descr=" 7"/>
          <p:cNvSpPr/>
          <p:nvPr/>
        </p:nvSpPr>
        <p:spPr>
          <a:xfrm>
            <a:off x="838200" y="2209800"/>
            <a:ext cx="7391400" cy="24006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500" dirty="0" smtClean="0">
                <a:latin typeface="Lucida Console" pitchFamily="49" charset="0"/>
              </a:rPr>
              <a:t>SELECT ?p WHERE{</a:t>
            </a:r>
          </a:p>
          <a:p>
            <a:r>
              <a:rPr lang="en-US" sz="2500" dirty="0" smtClean="0">
                <a:latin typeface="Lucida Console" pitchFamily="49" charset="0"/>
              </a:rPr>
              <a:t>  ?p </a:t>
            </a:r>
            <a:r>
              <a:rPr lang="en-US" sz="2500" dirty="0" smtClean="0">
                <a:solidFill>
                  <a:srgbClr val="C00000"/>
                </a:solidFill>
                <a:latin typeface="Lucida Console" pitchFamily="49" charset="0"/>
              </a:rPr>
              <a:t>type</a:t>
            </a:r>
            <a:r>
              <a:rPr lang="en-US" sz="2500" dirty="0" smtClean="0">
                <a:latin typeface="Lucida Console" pitchFamily="49" charset="0"/>
              </a:rPr>
              <a:t> </a:t>
            </a:r>
            <a:r>
              <a:rPr lang="en-US" sz="2500" dirty="0" smtClean="0">
                <a:solidFill>
                  <a:srgbClr val="00B050"/>
                </a:solidFill>
                <a:latin typeface="Lucida Console" pitchFamily="49" charset="0"/>
              </a:rPr>
              <a:t>person </a:t>
            </a:r>
            <a:r>
              <a:rPr lang="en-US" sz="2500" dirty="0" smtClean="0">
                <a:latin typeface="Lucida Console" pitchFamily="49" charset="0"/>
              </a:rPr>
              <a:t>.</a:t>
            </a:r>
          </a:p>
          <a:p>
            <a:r>
              <a:rPr lang="en-US" sz="2500" dirty="0" smtClean="0">
                <a:latin typeface="Lucida Console" pitchFamily="49" charset="0"/>
              </a:rPr>
              <a:t>  ?p </a:t>
            </a:r>
            <a:r>
              <a:rPr lang="en-US" sz="2500" dirty="0" err="1" smtClean="0">
                <a:solidFill>
                  <a:srgbClr val="C00000"/>
                </a:solidFill>
                <a:latin typeface="Lucida Console" pitchFamily="49" charset="0"/>
              </a:rPr>
              <a:t>actedIn</a:t>
            </a:r>
            <a:r>
              <a:rPr lang="en-US" sz="2500" dirty="0" smtClean="0">
                <a:latin typeface="Lucida Console" pitchFamily="49" charset="0"/>
              </a:rPr>
              <a:t> </a:t>
            </a:r>
            <a:r>
              <a:rPr lang="en-US" sz="2500" dirty="0" smtClean="0">
                <a:solidFill>
                  <a:srgbClr val="0070C0"/>
                </a:solidFill>
                <a:latin typeface="Lucida Console" pitchFamily="49" charset="0"/>
              </a:rPr>
              <a:t>Casablanca_(film)</a:t>
            </a:r>
            <a:r>
              <a:rPr lang="en-US" sz="2500" dirty="0" smtClean="0">
                <a:latin typeface="Lucida Console" pitchFamily="49" charset="0"/>
              </a:rPr>
              <a:t>.</a:t>
            </a:r>
          </a:p>
          <a:p>
            <a:r>
              <a:rPr lang="en-US" sz="2500" dirty="0" smtClean="0">
                <a:latin typeface="Lucida Console" pitchFamily="49" charset="0"/>
              </a:rPr>
              <a:t>  ?p </a:t>
            </a:r>
            <a:r>
              <a:rPr lang="en-US" sz="2500" dirty="0" err="1" smtClean="0">
                <a:solidFill>
                  <a:srgbClr val="C00000"/>
                </a:solidFill>
                <a:latin typeface="Lucida Console" pitchFamily="49" charset="0"/>
              </a:rPr>
              <a:t>isMarriedTo</a:t>
            </a:r>
            <a:r>
              <a:rPr lang="en-US" sz="2500" dirty="0" smtClean="0">
                <a:latin typeface="Lucida Console" pitchFamily="49" charset="0"/>
              </a:rPr>
              <a:t> ?w .</a:t>
            </a:r>
          </a:p>
          <a:p>
            <a:r>
              <a:rPr lang="en-US" sz="2500" dirty="0" smtClean="0">
                <a:latin typeface="Lucida Console" pitchFamily="49" charset="0"/>
              </a:rPr>
              <a:t>  ?w </a:t>
            </a:r>
            <a:r>
              <a:rPr lang="en-US" sz="2500" dirty="0" smtClean="0">
                <a:solidFill>
                  <a:srgbClr val="C00000"/>
                </a:solidFill>
                <a:latin typeface="Lucida Console" pitchFamily="49" charset="0"/>
              </a:rPr>
              <a:t>type</a:t>
            </a:r>
            <a:r>
              <a:rPr lang="en-US" sz="2500" dirty="0" smtClean="0">
                <a:latin typeface="Lucida Console" pitchFamily="49" charset="0"/>
              </a:rPr>
              <a:t> </a:t>
            </a:r>
            <a:r>
              <a:rPr lang="en-US" sz="2500" dirty="0" smtClean="0">
                <a:solidFill>
                  <a:srgbClr val="00B050"/>
                </a:solidFill>
                <a:latin typeface="Lucida Console" pitchFamily="49" charset="0"/>
              </a:rPr>
              <a:t>writer</a:t>
            </a:r>
            <a:r>
              <a:rPr lang="en-US" sz="2500" dirty="0" smtClean="0">
                <a:solidFill>
                  <a:schemeClr val="accent2"/>
                </a:solidFill>
                <a:latin typeface="Lucida Console" pitchFamily="49" charset="0"/>
              </a:rPr>
              <a:t> </a:t>
            </a:r>
            <a:r>
              <a:rPr lang="en-US" sz="2500" dirty="0" smtClean="0">
                <a:latin typeface="Lucida Console" pitchFamily="49" charset="0"/>
              </a:rPr>
              <a:t>.</a:t>
            </a:r>
          </a:p>
          <a:p>
            <a:r>
              <a:rPr lang="en-US" sz="2500" dirty="0" smtClean="0">
                <a:latin typeface="Lucida Console" pitchFamily="49" charset="0"/>
              </a:rPr>
              <a:t>  ?w </a:t>
            </a:r>
            <a:r>
              <a:rPr lang="en-US" sz="2500" dirty="0" err="1" smtClean="0">
                <a:solidFill>
                  <a:srgbClr val="C00000"/>
                </a:solidFill>
                <a:latin typeface="Lucida Console" pitchFamily="49" charset="0"/>
              </a:rPr>
              <a:t>bornIn</a:t>
            </a:r>
            <a:r>
              <a:rPr lang="en-US" sz="2500" dirty="0" smtClean="0">
                <a:latin typeface="Lucida Console" pitchFamily="49" charset="0"/>
              </a:rPr>
              <a:t> </a:t>
            </a:r>
            <a:r>
              <a:rPr lang="en-US" sz="2500" dirty="0" smtClean="0">
                <a:solidFill>
                  <a:srgbClr val="0070C0"/>
                </a:solidFill>
                <a:latin typeface="Lucida Console" pitchFamily="49" charset="0"/>
              </a:rPr>
              <a:t>Rome </a:t>
            </a:r>
            <a:r>
              <a:rPr lang="en-US" sz="2500" dirty="0" smtClean="0"/>
              <a:t>}</a:t>
            </a:r>
            <a:endParaRPr lang="en-US" sz="2500" dirty="0" smtClean="0">
              <a:solidFill>
                <a:srgbClr val="0070C0"/>
              </a:solidFill>
              <a:latin typeface="Lucida Console" pitchFamily="49" charset="0"/>
            </a:endParaRPr>
          </a:p>
        </p:txBody>
      </p:sp>
      <p:sp>
        <p:nvSpPr>
          <p:cNvPr id="8" name="Rectangle 7" descr=" 8"/>
          <p:cNvSpPr/>
          <p:nvPr/>
        </p:nvSpPr>
        <p:spPr>
          <a:xfrm>
            <a:off x="6553200" y="22098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t>SPARQL</a:t>
            </a:r>
            <a:endParaRPr lang="en-US" sz="3000" dirty="0"/>
          </a:p>
        </p:txBody>
      </p:sp>
      <p:sp>
        <p:nvSpPr>
          <p:cNvPr id="11" name="Rectangle 10" descr=" 17"/>
          <p:cNvSpPr/>
          <p:nvPr/>
        </p:nvSpPr>
        <p:spPr>
          <a:xfrm flipV="1">
            <a:off x="6629400" y="3428998"/>
            <a:ext cx="304800" cy="45718"/>
          </a:xfrm>
          <a:prstGeom prst="rect">
            <a:avLst/>
          </a:prstGeom>
          <a:solidFill>
            <a:schemeClr val="accent6">
              <a:lumMod val="75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descr=" 22"/>
          <p:cNvSpPr/>
          <p:nvPr/>
        </p:nvSpPr>
        <p:spPr>
          <a:xfrm flipV="1">
            <a:off x="4114800" y="3002281"/>
            <a:ext cx="304800" cy="45718"/>
          </a:xfrm>
          <a:prstGeom prst="rect">
            <a:avLst/>
          </a:prstGeom>
          <a:solidFill>
            <a:schemeClr val="accent6">
              <a:lumMod val="75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descr=" 23"/>
          <p:cNvSpPr/>
          <p:nvPr/>
        </p:nvSpPr>
        <p:spPr>
          <a:xfrm flipV="1">
            <a:off x="4724400" y="3764281"/>
            <a:ext cx="304800" cy="45718"/>
          </a:xfrm>
          <a:prstGeom prst="rect">
            <a:avLst/>
          </a:prstGeom>
          <a:solidFill>
            <a:schemeClr val="accent6">
              <a:lumMod val="75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descr=" 24"/>
          <p:cNvSpPr/>
          <p:nvPr/>
        </p:nvSpPr>
        <p:spPr>
          <a:xfrm flipV="1">
            <a:off x="4114800" y="4145281"/>
            <a:ext cx="304800" cy="45718"/>
          </a:xfrm>
          <a:prstGeom prst="rect">
            <a:avLst/>
          </a:prstGeom>
          <a:solidFill>
            <a:schemeClr val="accent6">
              <a:lumMod val="75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descr=" 27"/>
          <p:cNvSpPr txBox="1"/>
          <p:nvPr/>
        </p:nvSpPr>
        <p:spPr>
          <a:xfrm>
            <a:off x="3352800" y="1748134"/>
            <a:ext cx="2590800" cy="461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solidFill>
                  <a:schemeClr val="accent6">
                    <a:lumMod val="75000"/>
                  </a:schemeClr>
                </a:solidFill>
              </a:rPr>
              <a:t>Projection</a:t>
            </a:r>
            <a:r>
              <a:rPr lang="en-US" sz="2400" dirty="0" smtClean="0"/>
              <a:t> Variable</a:t>
            </a:r>
            <a:endParaRPr lang="en-US" sz="2400" dirty="0"/>
          </a:p>
        </p:txBody>
      </p:sp>
      <p:cxnSp>
        <p:nvCxnSpPr>
          <p:cNvPr id="10" name="Straight Arrow Connector 9" descr=" 40"/>
          <p:cNvCxnSpPr/>
          <p:nvPr/>
        </p:nvCxnSpPr>
        <p:spPr>
          <a:xfrm flipH="1">
            <a:off x="2590800" y="1978967"/>
            <a:ext cx="762000" cy="3832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descr=" 3"/>
          <p:cNvSpPr>
            <a:spLocks noGrp="1"/>
          </p:cNvSpPr>
          <p:nvPr>
            <p:ph idx="1"/>
          </p:nvPr>
        </p:nvSpPr>
        <p:spPr>
          <a:xfrm>
            <a:off x="457200" y="838200"/>
            <a:ext cx="8229600" cy="5370576"/>
          </a:xfrm>
        </p:spPr>
        <p:txBody>
          <a:bodyPr/>
          <a:lstStyle/>
          <a:p>
            <a:pPr>
              <a:buNone/>
            </a:pPr>
            <a:r>
              <a:rPr lang="en-US" b="1" dirty="0" smtClean="0"/>
              <a:t>“</a:t>
            </a:r>
            <a:r>
              <a:rPr lang="en-US" b="1" i="1" dirty="0" smtClean="0"/>
              <a:t>Who played in Casablanca and was married to a writer born in Rome?</a:t>
            </a:r>
            <a:r>
              <a:rPr lang="en-US" b="1" dirty="0" smtClean="0"/>
              <a:t>”</a:t>
            </a:r>
          </a:p>
          <a:p>
            <a:endParaRPr lang="en-US" dirty="0" smtClean="0"/>
          </a:p>
        </p:txBody>
      </p:sp>
      <p:sp>
        <p:nvSpPr>
          <p:cNvPr id="2" name="Title 1" descr=" 2"/>
          <p:cNvSpPr>
            <a:spLocks noGrp="1"/>
          </p:cNvSpPr>
          <p:nvPr>
            <p:ph type="title"/>
          </p:nvPr>
        </p:nvSpPr>
        <p:spPr/>
        <p:txBody>
          <a:bodyPr/>
          <a:lstStyle/>
          <a:p>
            <a:r>
              <a:rPr lang="en-US" dirty="0" smtClean="0"/>
              <a:t>“Classical” QA </a:t>
            </a:r>
            <a:endParaRPr lang="en-US" dirty="0"/>
          </a:p>
        </p:txBody>
      </p:sp>
      <p:sp>
        <p:nvSpPr>
          <p:cNvPr id="4" name="Date Placeholder 3" descr=" 4"/>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descr=" 5"/>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descr=" 6"/>
          <p:cNvSpPr>
            <a:spLocks noGrp="1"/>
          </p:cNvSpPr>
          <p:nvPr>
            <p:ph type="sldNum" sz="quarter" idx="12"/>
          </p:nvPr>
        </p:nvSpPr>
        <p:spPr/>
        <p:txBody>
          <a:bodyPr/>
          <a:lstStyle/>
          <a:p>
            <a:fld id="{D82A5394-5A80-41A2-8767-340FD9E3BCB0}" type="slidenum">
              <a:rPr lang="en-US" smtClean="0"/>
              <a:pPr/>
              <a:t>2</a:t>
            </a:fld>
            <a:endParaRPr lang="en-US" dirty="0"/>
          </a:p>
        </p:txBody>
      </p:sp>
    </p:spTree>
  </p:cSld>
  <p:clrMapOvr>
    <a:masterClrMapping/>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a:bodyPr>
          <a:lstStyle/>
          <a:p>
            <a:r>
              <a:rPr lang="en-US" sz="3700" dirty="0" smtClean="0"/>
              <a:t>Crash Course: Querying the Web of Data</a:t>
            </a:r>
            <a:endParaRPr lang="en-US" sz="3700" dirty="0"/>
          </a:p>
        </p:txBody>
      </p:sp>
      <p:sp>
        <p:nvSpPr>
          <p:cNvPr id="3" name="Content Placeholder 2" descr=" 3"/>
          <p:cNvSpPr>
            <a:spLocks noGrp="1"/>
          </p:cNvSpPr>
          <p:nvPr>
            <p:ph idx="1"/>
          </p:nvPr>
        </p:nvSpPr>
        <p:spPr>
          <a:xfrm>
            <a:off x="457200" y="990600"/>
            <a:ext cx="8229600" cy="5257800"/>
          </a:xfrm>
        </p:spPr>
        <p:txBody>
          <a:bodyPr>
            <a:normAutofit fontScale="85000" lnSpcReduction="20000"/>
          </a:bodyPr>
          <a:lstStyle/>
          <a:p>
            <a:pPr>
              <a:buNone/>
            </a:pPr>
            <a:r>
              <a:rPr lang="en-US" sz="3500" b="1" dirty="0" smtClean="0"/>
              <a:t>“</a:t>
            </a:r>
            <a:r>
              <a:rPr lang="en-US" sz="3500" b="1" i="1" dirty="0" smtClean="0"/>
              <a:t>Who played in Casablanca and was married to a writer born in Rome?</a:t>
            </a:r>
            <a:r>
              <a:rPr lang="en-US" sz="3500" b="1" dirty="0" smtClean="0"/>
              <a:t>”</a:t>
            </a:r>
          </a:p>
          <a:p>
            <a:endParaRPr lang="en-US" dirty="0" smtClean="0"/>
          </a:p>
          <a:p>
            <a:endParaRPr lang="en-US" dirty="0" smtClean="0"/>
          </a:p>
          <a:p>
            <a:endParaRPr lang="en-US" dirty="0" smtClean="0"/>
          </a:p>
          <a:p>
            <a:endParaRPr lang="en-US" dirty="0" smtClean="0"/>
          </a:p>
          <a:p>
            <a:pPr>
              <a:buNone/>
            </a:pPr>
            <a:endParaRPr lang="en-US" dirty="0" smtClean="0"/>
          </a:p>
          <a:p>
            <a:pPr>
              <a:buNone/>
            </a:pPr>
            <a:endParaRPr lang="en-US" dirty="0" smtClean="0"/>
          </a:p>
          <a:p>
            <a:pPr>
              <a:buNone/>
            </a:pPr>
            <a:endParaRPr lang="en-US" dirty="0" smtClean="0"/>
          </a:p>
          <a:p>
            <a:pPr>
              <a:buChar char=" "/>
            </a:pPr>
            <a:r>
              <a:rPr lang="en-US" smtClean="0">
                <a:latin typeface="Calibri"/>
              </a:rPr>
              <a:t>Dot: conjunction</a:t>
            </a:r>
          </a:p>
          <a:p>
            <a:pPr>
              <a:buChar char=" "/>
            </a:pPr>
            <a:r>
              <a:rPr lang="en-US" smtClean="0">
                <a:latin typeface="Calibri"/>
              </a:rPr>
              <a:t>?p, ?w: variables to be bound</a:t>
            </a:r>
          </a:p>
          <a:p>
            <a:pPr>
              <a:buChar char=" "/>
            </a:pPr>
            <a:r>
              <a:rPr lang="en-US" smtClean="0"/>
              <a:t>              </a:t>
            </a:r>
            <a:r>
              <a:rPr lang="en-US" smtClean="0">
                <a:sym typeface="Wingdings" pitchFamily="2" charset="2"/>
              </a:rPr>
              <a:t> </a:t>
            </a:r>
            <a:r>
              <a:rPr lang="en-US" smtClean="0"/>
              <a:t>               </a:t>
            </a:r>
            <a:r>
              <a:rPr lang="en-US" smtClean="0">
                <a:solidFill>
                  <a:schemeClr val="accent6">
                    <a:lumMod val="75000"/>
                  </a:schemeClr>
                </a:solidFill>
              </a:rPr>
              <a:t>    </a:t>
            </a:r>
            <a:r>
              <a:rPr lang="en-US" smtClean="0"/>
              <a:t> </a:t>
            </a:r>
            <a:endParaRPr lang="en-US" dirty="0" smtClean="0"/>
          </a:p>
          <a:p>
            <a:endParaRPr lang="en-US" dirty="0"/>
          </a:p>
        </p:txBody>
      </p:sp>
      <p:sp>
        <p:nvSpPr>
          <p:cNvPr id="4" name="Date Placeholder 3" descr=" 4"/>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descr=" 5"/>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descr=" 6"/>
          <p:cNvSpPr>
            <a:spLocks noGrp="1"/>
          </p:cNvSpPr>
          <p:nvPr>
            <p:ph type="sldNum" sz="quarter" idx="12"/>
          </p:nvPr>
        </p:nvSpPr>
        <p:spPr/>
        <p:txBody>
          <a:bodyPr/>
          <a:lstStyle/>
          <a:p>
            <a:fld id="{D82A5394-5A80-41A2-8767-340FD9E3BCB0}" type="slidenum">
              <a:rPr lang="en-US" smtClean="0"/>
              <a:pPr/>
              <a:t>20</a:t>
            </a:fld>
            <a:endParaRPr lang="en-US" dirty="0"/>
          </a:p>
        </p:txBody>
      </p:sp>
      <p:sp>
        <p:nvSpPr>
          <p:cNvPr id="7" name="Rectangle 6" descr=" 7"/>
          <p:cNvSpPr/>
          <p:nvPr/>
        </p:nvSpPr>
        <p:spPr>
          <a:xfrm>
            <a:off x="838200" y="2209800"/>
            <a:ext cx="7391400" cy="24006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500" dirty="0" smtClean="0">
                <a:latin typeface="Lucida Console" pitchFamily="49" charset="0"/>
              </a:rPr>
              <a:t>SELECT ?p WHERE{</a:t>
            </a:r>
          </a:p>
          <a:p>
            <a:r>
              <a:rPr lang="en-US" sz="2500" dirty="0" smtClean="0">
                <a:latin typeface="Lucida Console" pitchFamily="49" charset="0"/>
              </a:rPr>
              <a:t>  ?p </a:t>
            </a:r>
            <a:r>
              <a:rPr lang="en-US" sz="2500" dirty="0" smtClean="0">
                <a:solidFill>
                  <a:srgbClr val="C00000"/>
                </a:solidFill>
                <a:latin typeface="Lucida Console" pitchFamily="49" charset="0"/>
              </a:rPr>
              <a:t>type</a:t>
            </a:r>
            <a:r>
              <a:rPr lang="en-US" sz="2500" dirty="0" smtClean="0">
                <a:latin typeface="Lucida Console" pitchFamily="49" charset="0"/>
              </a:rPr>
              <a:t> </a:t>
            </a:r>
            <a:r>
              <a:rPr lang="en-US" sz="2500" dirty="0" smtClean="0">
                <a:solidFill>
                  <a:srgbClr val="00B050"/>
                </a:solidFill>
                <a:latin typeface="Lucida Console" pitchFamily="49" charset="0"/>
              </a:rPr>
              <a:t>person </a:t>
            </a:r>
            <a:r>
              <a:rPr lang="en-US" sz="2500" dirty="0" smtClean="0">
                <a:latin typeface="Lucida Console" pitchFamily="49" charset="0"/>
              </a:rPr>
              <a:t>.</a:t>
            </a:r>
          </a:p>
          <a:p>
            <a:r>
              <a:rPr lang="en-US" sz="2500" dirty="0" smtClean="0">
                <a:latin typeface="Lucida Console" pitchFamily="49" charset="0"/>
              </a:rPr>
              <a:t>  ?p </a:t>
            </a:r>
            <a:r>
              <a:rPr lang="en-US" sz="2500" dirty="0" err="1" smtClean="0">
                <a:solidFill>
                  <a:srgbClr val="C00000"/>
                </a:solidFill>
                <a:latin typeface="Lucida Console" pitchFamily="49" charset="0"/>
              </a:rPr>
              <a:t>actedIn</a:t>
            </a:r>
            <a:r>
              <a:rPr lang="en-US" sz="2500" dirty="0" smtClean="0">
                <a:latin typeface="Lucida Console" pitchFamily="49" charset="0"/>
              </a:rPr>
              <a:t> </a:t>
            </a:r>
            <a:r>
              <a:rPr lang="en-US" sz="2500" dirty="0" smtClean="0">
                <a:solidFill>
                  <a:srgbClr val="0070C0"/>
                </a:solidFill>
                <a:latin typeface="Lucida Console" pitchFamily="49" charset="0"/>
              </a:rPr>
              <a:t>Casablanca_(film)</a:t>
            </a:r>
            <a:r>
              <a:rPr lang="en-US" sz="2500" dirty="0" smtClean="0">
                <a:latin typeface="Lucida Console" pitchFamily="49" charset="0"/>
              </a:rPr>
              <a:t>.</a:t>
            </a:r>
          </a:p>
          <a:p>
            <a:r>
              <a:rPr lang="en-US" sz="2500" dirty="0" smtClean="0">
                <a:latin typeface="Lucida Console" pitchFamily="49" charset="0"/>
              </a:rPr>
              <a:t>  ?p </a:t>
            </a:r>
            <a:r>
              <a:rPr lang="en-US" sz="2500" dirty="0" err="1" smtClean="0">
                <a:solidFill>
                  <a:srgbClr val="C00000"/>
                </a:solidFill>
                <a:latin typeface="Lucida Console" pitchFamily="49" charset="0"/>
              </a:rPr>
              <a:t>isMarriedTo</a:t>
            </a:r>
            <a:r>
              <a:rPr lang="en-US" sz="2500" dirty="0" smtClean="0">
                <a:latin typeface="Lucida Console" pitchFamily="49" charset="0"/>
              </a:rPr>
              <a:t> ?w .</a:t>
            </a:r>
          </a:p>
          <a:p>
            <a:r>
              <a:rPr lang="en-US" sz="2500" dirty="0" smtClean="0">
                <a:latin typeface="Lucida Console" pitchFamily="49" charset="0"/>
              </a:rPr>
              <a:t>  ?w </a:t>
            </a:r>
            <a:r>
              <a:rPr lang="en-US" sz="2500" dirty="0" smtClean="0">
                <a:solidFill>
                  <a:srgbClr val="C00000"/>
                </a:solidFill>
                <a:latin typeface="Lucida Console" pitchFamily="49" charset="0"/>
              </a:rPr>
              <a:t>type</a:t>
            </a:r>
            <a:r>
              <a:rPr lang="en-US" sz="2500" dirty="0" smtClean="0">
                <a:latin typeface="Lucida Console" pitchFamily="49" charset="0"/>
              </a:rPr>
              <a:t> </a:t>
            </a:r>
            <a:r>
              <a:rPr lang="en-US" sz="2500" dirty="0" smtClean="0">
                <a:solidFill>
                  <a:srgbClr val="00B050"/>
                </a:solidFill>
                <a:latin typeface="Lucida Console" pitchFamily="49" charset="0"/>
              </a:rPr>
              <a:t>writer</a:t>
            </a:r>
            <a:r>
              <a:rPr lang="en-US" sz="2500" dirty="0" smtClean="0">
                <a:solidFill>
                  <a:schemeClr val="accent2"/>
                </a:solidFill>
                <a:latin typeface="Lucida Console" pitchFamily="49" charset="0"/>
              </a:rPr>
              <a:t> </a:t>
            </a:r>
            <a:r>
              <a:rPr lang="en-US" sz="2500" dirty="0" smtClean="0">
                <a:latin typeface="Lucida Console" pitchFamily="49" charset="0"/>
              </a:rPr>
              <a:t>.</a:t>
            </a:r>
          </a:p>
          <a:p>
            <a:r>
              <a:rPr lang="en-US" sz="2500" dirty="0" smtClean="0">
                <a:latin typeface="Lucida Console" pitchFamily="49" charset="0"/>
              </a:rPr>
              <a:t>  ?w </a:t>
            </a:r>
            <a:r>
              <a:rPr lang="en-US" sz="2500" dirty="0" err="1" smtClean="0">
                <a:solidFill>
                  <a:srgbClr val="C00000"/>
                </a:solidFill>
                <a:latin typeface="Lucida Console" pitchFamily="49" charset="0"/>
              </a:rPr>
              <a:t>bornIn</a:t>
            </a:r>
            <a:r>
              <a:rPr lang="en-US" sz="2500" dirty="0" smtClean="0">
                <a:latin typeface="Lucida Console" pitchFamily="49" charset="0"/>
              </a:rPr>
              <a:t> </a:t>
            </a:r>
            <a:r>
              <a:rPr lang="en-US" sz="2500" dirty="0" smtClean="0">
                <a:solidFill>
                  <a:srgbClr val="0070C0"/>
                </a:solidFill>
                <a:latin typeface="Lucida Console" pitchFamily="49" charset="0"/>
              </a:rPr>
              <a:t>Rome </a:t>
            </a:r>
            <a:r>
              <a:rPr lang="en-US" sz="2500" dirty="0" smtClean="0"/>
              <a:t>}</a:t>
            </a:r>
            <a:endParaRPr lang="en-US" sz="2500" dirty="0" smtClean="0">
              <a:solidFill>
                <a:srgbClr val="0070C0"/>
              </a:solidFill>
              <a:latin typeface="Lucida Console" pitchFamily="49" charset="0"/>
            </a:endParaRPr>
          </a:p>
        </p:txBody>
      </p:sp>
      <p:sp>
        <p:nvSpPr>
          <p:cNvPr id="8" name="Rectangle 7" descr=" 8"/>
          <p:cNvSpPr/>
          <p:nvPr/>
        </p:nvSpPr>
        <p:spPr>
          <a:xfrm>
            <a:off x="6553200" y="22098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t>SPARQL</a:t>
            </a:r>
            <a:endParaRPr lang="en-US" sz="3000" dirty="0"/>
          </a:p>
        </p:txBody>
      </p:sp>
      <p:sp>
        <p:nvSpPr>
          <p:cNvPr id="11" name="Rectangle 10" descr=" 17"/>
          <p:cNvSpPr/>
          <p:nvPr/>
        </p:nvSpPr>
        <p:spPr>
          <a:xfrm flipV="1">
            <a:off x="6629400" y="3428998"/>
            <a:ext cx="304800" cy="45718"/>
          </a:xfrm>
          <a:prstGeom prst="rect">
            <a:avLst/>
          </a:prstGeom>
          <a:solidFill>
            <a:schemeClr val="accent6">
              <a:lumMod val="75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descr=" 22"/>
          <p:cNvSpPr/>
          <p:nvPr/>
        </p:nvSpPr>
        <p:spPr>
          <a:xfrm flipV="1">
            <a:off x="4114800" y="3002281"/>
            <a:ext cx="304800" cy="45718"/>
          </a:xfrm>
          <a:prstGeom prst="rect">
            <a:avLst/>
          </a:prstGeom>
          <a:solidFill>
            <a:schemeClr val="accent6">
              <a:lumMod val="75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descr=" 23"/>
          <p:cNvSpPr/>
          <p:nvPr/>
        </p:nvSpPr>
        <p:spPr>
          <a:xfrm flipV="1">
            <a:off x="4724400" y="3764281"/>
            <a:ext cx="304800" cy="45718"/>
          </a:xfrm>
          <a:prstGeom prst="rect">
            <a:avLst/>
          </a:prstGeom>
          <a:solidFill>
            <a:schemeClr val="accent6">
              <a:lumMod val="75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descr=" 24"/>
          <p:cNvSpPr/>
          <p:nvPr/>
        </p:nvSpPr>
        <p:spPr>
          <a:xfrm flipV="1">
            <a:off x="4114800" y="4145281"/>
            <a:ext cx="304800" cy="45718"/>
          </a:xfrm>
          <a:prstGeom prst="rect">
            <a:avLst/>
          </a:prstGeom>
          <a:solidFill>
            <a:schemeClr val="accent6">
              <a:lumMod val="75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descr=" 27"/>
          <p:cNvSpPr txBox="1"/>
          <p:nvPr/>
        </p:nvSpPr>
        <p:spPr>
          <a:xfrm>
            <a:off x="3352800" y="1748134"/>
            <a:ext cx="2590800" cy="461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solidFill>
                  <a:schemeClr val="accent6">
                    <a:lumMod val="75000"/>
                  </a:schemeClr>
                </a:solidFill>
              </a:rPr>
              <a:t>Projection</a:t>
            </a:r>
            <a:r>
              <a:rPr lang="en-US" sz="2400" dirty="0" smtClean="0"/>
              <a:t> Variable</a:t>
            </a:r>
            <a:endParaRPr lang="en-US" sz="2400" dirty="0"/>
          </a:p>
        </p:txBody>
      </p:sp>
      <p:cxnSp>
        <p:nvCxnSpPr>
          <p:cNvPr id="10" name="Straight Arrow Connector 9" descr=" 40"/>
          <p:cNvCxnSpPr/>
          <p:nvPr/>
        </p:nvCxnSpPr>
        <p:spPr>
          <a:xfrm flipH="1">
            <a:off x="2590800" y="1978967"/>
            <a:ext cx="762000" cy="3832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ransition>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a:bodyPr>
          <a:lstStyle/>
          <a:p>
            <a:r>
              <a:rPr lang="en-US" sz="3700" dirty="0" smtClean="0"/>
              <a:t>Crash Course: Querying the Web of Data</a:t>
            </a:r>
            <a:endParaRPr lang="en-US" sz="3700" dirty="0"/>
          </a:p>
        </p:txBody>
      </p:sp>
      <p:sp>
        <p:nvSpPr>
          <p:cNvPr id="3" name="Content Placeholder 2" descr=" 3"/>
          <p:cNvSpPr>
            <a:spLocks noGrp="1"/>
          </p:cNvSpPr>
          <p:nvPr>
            <p:ph idx="1"/>
          </p:nvPr>
        </p:nvSpPr>
        <p:spPr>
          <a:xfrm>
            <a:off x="457200" y="990600"/>
            <a:ext cx="8229600" cy="5257800"/>
          </a:xfrm>
        </p:spPr>
        <p:txBody>
          <a:bodyPr>
            <a:normAutofit fontScale="85000" lnSpcReduction="20000"/>
          </a:bodyPr>
          <a:lstStyle/>
          <a:p>
            <a:pPr>
              <a:buNone/>
            </a:pPr>
            <a:r>
              <a:rPr lang="en-US" sz="3500" b="1" dirty="0" smtClean="0"/>
              <a:t>“</a:t>
            </a:r>
            <a:r>
              <a:rPr lang="en-US" sz="3500" b="1" i="1" dirty="0" smtClean="0"/>
              <a:t>Who played in Casablanca and was married to a writer born in Rome?</a:t>
            </a:r>
            <a:r>
              <a:rPr lang="en-US" sz="3500" b="1" dirty="0" smtClean="0"/>
              <a:t>”</a:t>
            </a:r>
          </a:p>
          <a:p>
            <a:endParaRPr lang="en-US" dirty="0" smtClean="0"/>
          </a:p>
          <a:p>
            <a:endParaRPr lang="en-US" dirty="0" smtClean="0"/>
          </a:p>
          <a:p>
            <a:endParaRPr lang="en-US" dirty="0" smtClean="0"/>
          </a:p>
          <a:p>
            <a:endParaRPr lang="en-US" dirty="0" smtClean="0"/>
          </a:p>
          <a:p>
            <a:pPr>
              <a:buNone/>
            </a:pPr>
            <a:endParaRPr lang="en-US" dirty="0" smtClean="0"/>
          </a:p>
          <a:p>
            <a:pPr>
              <a:buNone/>
            </a:pPr>
            <a:endParaRPr lang="en-US" dirty="0" smtClean="0"/>
          </a:p>
          <a:p>
            <a:pPr>
              <a:buNone/>
            </a:pPr>
            <a:endParaRPr lang="en-US" dirty="0" smtClean="0"/>
          </a:p>
          <a:p>
            <a:pPr>
              <a:buChar char=" "/>
            </a:pPr>
            <a:r>
              <a:rPr lang="en-US" smtClean="0">
                <a:latin typeface="Calibri"/>
              </a:rPr>
              <a:t>Dot: conjunction</a:t>
            </a:r>
          </a:p>
          <a:p>
            <a:pPr>
              <a:buChar char=" "/>
            </a:pPr>
            <a:r>
              <a:rPr lang="en-US" smtClean="0">
                <a:latin typeface="Calibri"/>
              </a:rPr>
              <a:t>?p, ?w: variables to be bound</a:t>
            </a:r>
          </a:p>
          <a:p>
            <a:pPr>
              <a:buChar char=" "/>
            </a:pPr>
            <a:r>
              <a:rPr lang="en-US" smtClean="0">
                <a:latin typeface="Calibri"/>
              </a:rPr>
              <a:t>Same variable </a:t>
            </a:r>
            <a:r>
              <a:rPr lang="en-US" smtClean="0">
                <a:latin typeface="Calibri"/>
                <a:sym typeface="Wingdings" pitchFamily="2" charset="2"/>
              </a:rPr>
              <a:t></a:t>
            </a:r>
            <a:r>
              <a:rPr lang="en-US" smtClean="0">
                <a:latin typeface="Calibri"/>
              </a:rPr>
              <a:t> same binding (</a:t>
            </a:r>
            <a:r>
              <a:rPr lang="en-US" smtClean="0">
                <a:solidFill>
                  <a:schemeClr val="accent6">
                    <a:lumMod val="75000"/>
                  </a:schemeClr>
                </a:solidFill>
                <a:latin typeface="Calibri"/>
              </a:rPr>
              <a:t>join</a:t>
            </a:r>
            <a:r>
              <a:rPr lang="en-US" smtClean="0">
                <a:latin typeface="Calibri"/>
              </a:rPr>
              <a:t>)</a:t>
            </a:r>
          </a:p>
          <a:p>
            <a:endParaRPr lang="en-US" dirty="0"/>
          </a:p>
        </p:txBody>
      </p:sp>
      <p:sp>
        <p:nvSpPr>
          <p:cNvPr id="4" name="Date Placeholder 3" descr=" 4"/>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descr=" 5"/>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descr=" 6"/>
          <p:cNvSpPr>
            <a:spLocks noGrp="1"/>
          </p:cNvSpPr>
          <p:nvPr>
            <p:ph type="sldNum" sz="quarter" idx="12"/>
          </p:nvPr>
        </p:nvSpPr>
        <p:spPr/>
        <p:txBody>
          <a:bodyPr/>
          <a:lstStyle/>
          <a:p>
            <a:fld id="{D82A5394-5A80-41A2-8767-340FD9E3BCB0}" type="slidenum">
              <a:rPr lang="en-US" smtClean="0"/>
              <a:pPr/>
              <a:t>21</a:t>
            </a:fld>
            <a:endParaRPr lang="en-US" dirty="0"/>
          </a:p>
        </p:txBody>
      </p:sp>
      <p:sp>
        <p:nvSpPr>
          <p:cNvPr id="7" name="Rectangle 6" descr=" 7"/>
          <p:cNvSpPr/>
          <p:nvPr/>
        </p:nvSpPr>
        <p:spPr>
          <a:xfrm>
            <a:off x="838200" y="2209800"/>
            <a:ext cx="7391400" cy="24006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500" dirty="0" smtClean="0">
                <a:latin typeface="Lucida Console" pitchFamily="49" charset="0"/>
              </a:rPr>
              <a:t>SELECT ?p WHERE{</a:t>
            </a:r>
          </a:p>
          <a:p>
            <a:r>
              <a:rPr lang="en-US" sz="2500" dirty="0" smtClean="0">
                <a:latin typeface="Lucida Console" pitchFamily="49" charset="0"/>
              </a:rPr>
              <a:t>  ?p </a:t>
            </a:r>
            <a:r>
              <a:rPr lang="en-US" sz="2500" dirty="0" smtClean="0">
                <a:solidFill>
                  <a:srgbClr val="C00000"/>
                </a:solidFill>
                <a:latin typeface="Lucida Console" pitchFamily="49" charset="0"/>
              </a:rPr>
              <a:t>type</a:t>
            </a:r>
            <a:r>
              <a:rPr lang="en-US" sz="2500" dirty="0" smtClean="0">
                <a:latin typeface="Lucida Console" pitchFamily="49" charset="0"/>
              </a:rPr>
              <a:t> </a:t>
            </a:r>
            <a:r>
              <a:rPr lang="en-US" sz="2500" dirty="0" smtClean="0">
                <a:solidFill>
                  <a:srgbClr val="00B050"/>
                </a:solidFill>
                <a:latin typeface="Lucida Console" pitchFamily="49" charset="0"/>
              </a:rPr>
              <a:t>person </a:t>
            </a:r>
            <a:r>
              <a:rPr lang="en-US" sz="2500" dirty="0" smtClean="0">
                <a:latin typeface="Lucida Console" pitchFamily="49" charset="0"/>
              </a:rPr>
              <a:t>.</a:t>
            </a:r>
          </a:p>
          <a:p>
            <a:r>
              <a:rPr lang="en-US" sz="2500" dirty="0" smtClean="0">
                <a:latin typeface="Lucida Console" pitchFamily="49" charset="0"/>
              </a:rPr>
              <a:t>  ?p </a:t>
            </a:r>
            <a:r>
              <a:rPr lang="en-US" sz="2500" dirty="0" err="1" smtClean="0">
                <a:solidFill>
                  <a:srgbClr val="C00000"/>
                </a:solidFill>
                <a:latin typeface="Lucida Console" pitchFamily="49" charset="0"/>
              </a:rPr>
              <a:t>actedIn</a:t>
            </a:r>
            <a:r>
              <a:rPr lang="en-US" sz="2500" dirty="0" smtClean="0">
                <a:latin typeface="Lucida Console" pitchFamily="49" charset="0"/>
              </a:rPr>
              <a:t> </a:t>
            </a:r>
            <a:r>
              <a:rPr lang="en-US" sz="2500" dirty="0" smtClean="0">
                <a:solidFill>
                  <a:srgbClr val="0070C0"/>
                </a:solidFill>
                <a:latin typeface="Lucida Console" pitchFamily="49" charset="0"/>
              </a:rPr>
              <a:t>Casablanca_(film)</a:t>
            </a:r>
            <a:r>
              <a:rPr lang="en-US" sz="2500" dirty="0" smtClean="0">
                <a:latin typeface="Lucida Console" pitchFamily="49" charset="0"/>
              </a:rPr>
              <a:t>.</a:t>
            </a:r>
          </a:p>
          <a:p>
            <a:r>
              <a:rPr lang="en-US" sz="2500" dirty="0" smtClean="0">
                <a:latin typeface="Lucida Console" pitchFamily="49" charset="0"/>
              </a:rPr>
              <a:t>  ?p </a:t>
            </a:r>
            <a:r>
              <a:rPr lang="en-US" sz="2500" dirty="0" err="1" smtClean="0">
                <a:solidFill>
                  <a:srgbClr val="C00000"/>
                </a:solidFill>
                <a:latin typeface="Lucida Console" pitchFamily="49" charset="0"/>
              </a:rPr>
              <a:t>isMarriedTo</a:t>
            </a:r>
            <a:r>
              <a:rPr lang="en-US" sz="2500" dirty="0" smtClean="0">
                <a:latin typeface="Lucida Console" pitchFamily="49" charset="0"/>
              </a:rPr>
              <a:t> ?w .</a:t>
            </a:r>
          </a:p>
          <a:p>
            <a:r>
              <a:rPr lang="en-US" sz="2500" dirty="0" smtClean="0">
                <a:latin typeface="Lucida Console" pitchFamily="49" charset="0"/>
              </a:rPr>
              <a:t>  ?w </a:t>
            </a:r>
            <a:r>
              <a:rPr lang="en-US" sz="2500" dirty="0" smtClean="0">
                <a:solidFill>
                  <a:srgbClr val="C00000"/>
                </a:solidFill>
                <a:latin typeface="Lucida Console" pitchFamily="49" charset="0"/>
              </a:rPr>
              <a:t>type</a:t>
            </a:r>
            <a:r>
              <a:rPr lang="en-US" sz="2500" dirty="0" smtClean="0">
                <a:latin typeface="Lucida Console" pitchFamily="49" charset="0"/>
              </a:rPr>
              <a:t> </a:t>
            </a:r>
            <a:r>
              <a:rPr lang="en-US" sz="2500" dirty="0" smtClean="0">
                <a:solidFill>
                  <a:srgbClr val="00B050"/>
                </a:solidFill>
                <a:latin typeface="Lucida Console" pitchFamily="49" charset="0"/>
              </a:rPr>
              <a:t>writer</a:t>
            </a:r>
            <a:r>
              <a:rPr lang="en-US" sz="2500" dirty="0" smtClean="0">
                <a:solidFill>
                  <a:schemeClr val="accent2"/>
                </a:solidFill>
                <a:latin typeface="Lucida Console" pitchFamily="49" charset="0"/>
              </a:rPr>
              <a:t> </a:t>
            </a:r>
            <a:r>
              <a:rPr lang="en-US" sz="2500" dirty="0" smtClean="0">
                <a:latin typeface="Lucida Console" pitchFamily="49" charset="0"/>
              </a:rPr>
              <a:t>.</a:t>
            </a:r>
          </a:p>
          <a:p>
            <a:r>
              <a:rPr lang="en-US" sz="2500" dirty="0" smtClean="0">
                <a:latin typeface="Lucida Console" pitchFamily="49" charset="0"/>
              </a:rPr>
              <a:t>  ?w </a:t>
            </a:r>
            <a:r>
              <a:rPr lang="en-US" sz="2500" dirty="0" err="1" smtClean="0">
                <a:solidFill>
                  <a:srgbClr val="C00000"/>
                </a:solidFill>
                <a:latin typeface="Lucida Console" pitchFamily="49" charset="0"/>
              </a:rPr>
              <a:t>bornIn</a:t>
            </a:r>
            <a:r>
              <a:rPr lang="en-US" sz="2500" dirty="0" smtClean="0">
                <a:latin typeface="Lucida Console" pitchFamily="49" charset="0"/>
              </a:rPr>
              <a:t> </a:t>
            </a:r>
            <a:r>
              <a:rPr lang="en-US" sz="2500" dirty="0" smtClean="0">
                <a:solidFill>
                  <a:srgbClr val="0070C0"/>
                </a:solidFill>
                <a:latin typeface="Lucida Console" pitchFamily="49" charset="0"/>
              </a:rPr>
              <a:t>Rome </a:t>
            </a:r>
            <a:r>
              <a:rPr lang="en-US" sz="2500" dirty="0" smtClean="0"/>
              <a:t>}</a:t>
            </a:r>
            <a:endParaRPr lang="en-US" sz="2500" dirty="0" smtClean="0">
              <a:solidFill>
                <a:srgbClr val="0070C0"/>
              </a:solidFill>
              <a:latin typeface="Lucida Console" pitchFamily="49" charset="0"/>
            </a:endParaRPr>
          </a:p>
        </p:txBody>
      </p:sp>
      <p:sp>
        <p:nvSpPr>
          <p:cNvPr id="8" name="Rectangle 7" descr=" 8"/>
          <p:cNvSpPr/>
          <p:nvPr/>
        </p:nvSpPr>
        <p:spPr>
          <a:xfrm>
            <a:off x="6553200" y="22098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t>SPARQL</a:t>
            </a:r>
            <a:endParaRPr lang="en-US" sz="3000" dirty="0"/>
          </a:p>
        </p:txBody>
      </p:sp>
      <p:sp>
        <p:nvSpPr>
          <p:cNvPr id="11" name="Rectangle 10" descr=" 17"/>
          <p:cNvSpPr/>
          <p:nvPr/>
        </p:nvSpPr>
        <p:spPr>
          <a:xfrm flipV="1">
            <a:off x="6629400" y="3428998"/>
            <a:ext cx="304800" cy="45718"/>
          </a:xfrm>
          <a:prstGeom prst="rect">
            <a:avLst/>
          </a:prstGeom>
          <a:solidFill>
            <a:schemeClr val="accent6">
              <a:lumMod val="75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descr=" 22"/>
          <p:cNvSpPr/>
          <p:nvPr/>
        </p:nvSpPr>
        <p:spPr>
          <a:xfrm flipV="1">
            <a:off x="4114800" y="3002281"/>
            <a:ext cx="304800" cy="45718"/>
          </a:xfrm>
          <a:prstGeom prst="rect">
            <a:avLst/>
          </a:prstGeom>
          <a:solidFill>
            <a:schemeClr val="accent6">
              <a:lumMod val="75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descr=" 23"/>
          <p:cNvSpPr/>
          <p:nvPr/>
        </p:nvSpPr>
        <p:spPr>
          <a:xfrm flipV="1">
            <a:off x="4724400" y="3764281"/>
            <a:ext cx="304800" cy="45718"/>
          </a:xfrm>
          <a:prstGeom prst="rect">
            <a:avLst/>
          </a:prstGeom>
          <a:solidFill>
            <a:schemeClr val="accent6">
              <a:lumMod val="75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descr=" 24"/>
          <p:cNvSpPr/>
          <p:nvPr/>
        </p:nvSpPr>
        <p:spPr>
          <a:xfrm flipV="1">
            <a:off x="4114800" y="4145281"/>
            <a:ext cx="304800" cy="45718"/>
          </a:xfrm>
          <a:prstGeom prst="rect">
            <a:avLst/>
          </a:prstGeom>
          <a:solidFill>
            <a:schemeClr val="accent6">
              <a:lumMod val="75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descr=" 27"/>
          <p:cNvSpPr txBox="1"/>
          <p:nvPr/>
        </p:nvSpPr>
        <p:spPr>
          <a:xfrm>
            <a:off x="3352800" y="1748134"/>
            <a:ext cx="2590800" cy="461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solidFill>
                  <a:schemeClr val="accent6">
                    <a:lumMod val="75000"/>
                  </a:schemeClr>
                </a:solidFill>
              </a:rPr>
              <a:t>Projection</a:t>
            </a:r>
            <a:r>
              <a:rPr lang="en-US" sz="2400" dirty="0" smtClean="0"/>
              <a:t> Variable</a:t>
            </a:r>
            <a:endParaRPr lang="en-US" sz="2400" dirty="0"/>
          </a:p>
        </p:txBody>
      </p:sp>
      <p:cxnSp>
        <p:nvCxnSpPr>
          <p:cNvPr id="10" name="Straight Arrow Connector 9" descr=" 40"/>
          <p:cNvCxnSpPr/>
          <p:nvPr/>
        </p:nvCxnSpPr>
        <p:spPr>
          <a:xfrm flipH="1">
            <a:off x="2590800" y="1978967"/>
            <a:ext cx="762000" cy="3832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a:bodyPr>
          <a:lstStyle/>
          <a:p>
            <a:r>
              <a:rPr lang="en-US" sz="3700" dirty="0" smtClean="0"/>
              <a:t>Crash Course: Querying the Web of Data</a:t>
            </a:r>
            <a:endParaRPr lang="en-US" sz="3700" dirty="0"/>
          </a:p>
        </p:txBody>
      </p:sp>
      <p:sp>
        <p:nvSpPr>
          <p:cNvPr id="3" name="Content Placeholder 2" descr=" 3"/>
          <p:cNvSpPr>
            <a:spLocks noGrp="1"/>
          </p:cNvSpPr>
          <p:nvPr>
            <p:ph idx="1"/>
          </p:nvPr>
        </p:nvSpPr>
        <p:spPr>
          <a:xfrm>
            <a:off x="457200" y="990600"/>
            <a:ext cx="8229600" cy="5257800"/>
          </a:xfrm>
        </p:spPr>
        <p:txBody>
          <a:bodyPr>
            <a:normAutofit fontScale="85000" lnSpcReduction="20000"/>
          </a:bodyPr>
          <a:lstStyle/>
          <a:p>
            <a:pPr>
              <a:buNone/>
            </a:pPr>
            <a:r>
              <a:rPr lang="en-US" sz="3500" b="1" dirty="0" smtClean="0"/>
              <a:t>“</a:t>
            </a:r>
            <a:r>
              <a:rPr lang="en-US" sz="3500" b="1" i="1" dirty="0" smtClean="0"/>
              <a:t>Who played in Casablanca and was married to a writer born in Rome?</a:t>
            </a:r>
            <a:r>
              <a:rPr lang="en-US" sz="3500" b="1" dirty="0" smtClean="0"/>
              <a:t>”</a:t>
            </a:r>
          </a:p>
          <a:p>
            <a:endParaRPr lang="en-US" dirty="0" smtClean="0"/>
          </a:p>
          <a:p>
            <a:endParaRPr lang="en-US" dirty="0" smtClean="0"/>
          </a:p>
          <a:p>
            <a:endParaRPr lang="en-US" dirty="0" smtClean="0"/>
          </a:p>
          <a:p>
            <a:endParaRPr lang="en-US" dirty="0" smtClean="0"/>
          </a:p>
          <a:p>
            <a:pPr>
              <a:buNone/>
            </a:pPr>
            <a:endParaRPr lang="en-US" dirty="0" smtClean="0"/>
          </a:p>
          <a:p>
            <a:pPr>
              <a:buNone/>
            </a:pPr>
            <a:endParaRPr lang="en-US" dirty="0" smtClean="0"/>
          </a:p>
          <a:p>
            <a:pPr>
              <a:buNone/>
            </a:pPr>
            <a:endParaRPr lang="en-US" dirty="0" smtClean="0"/>
          </a:p>
          <a:p>
            <a:pPr>
              <a:buChar char=" "/>
            </a:pPr>
            <a:r>
              <a:rPr lang="en-US" smtClean="0">
                <a:latin typeface="Calibri"/>
              </a:rPr>
              <a:t>Dot: conjunction</a:t>
            </a:r>
          </a:p>
          <a:p>
            <a:pPr>
              <a:buChar char=" "/>
            </a:pPr>
            <a:r>
              <a:rPr lang="en-US" smtClean="0">
                <a:latin typeface="Calibri"/>
              </a:rPr>
              <a:t>?p, ?w: variables to be bound</a:t>
            </a:r>
          </a:p>
          <a:p>
            <a:pPr>
              <a:buChar char=" "/>
            </a:pPr>
            <a:r>
              <a:rPr lang="en-US" smtClean="0">
                <a:latin typeface="Calibri"/>
              </a:rPr>
              <a:t>Same variable </a:t>
            </a:r>
            <a:r>
              <a:rPr lang="en-US" smtClean="0">
                <a:latin typeface="Calibri"/>
                <a:sym typeface="Wingdings" pitchFamily="2" charset="2"/>
              </a:rPr>
              <a:t></a:t>
            </a:r>
            <a:r>
              <a:rPr lang="en-US" smtClean="0">
                <a:latin typeface="Calibri"/>
              </a:rPr>
              <a:t> same binding (</a:t>
            </a:r>
            <a:r>
              <a:rPr lang="en-US" smtClean="0">
                <a:solidFill>
                  <a:schemeClr val="accent6">
                    <a:lumMod val="75000"/>
                  </a:schemeClr>
                </a:solidFill>
                <a:latin typeface="Calibri"/>
              </a:rPr>
              <a:t>join</a:t>
            </a:r>
            <a:r>
              <a:rPr lang="en-US" smtClean="0">
                <a:latin typeface="Calibri"/>
              </a:rPr>
              <a:t>)</a:t>
            </a:r>
          </a:p>
          <a:p>
            <a:endParaRPr lang="en-US" dirty="0"/>
          </a:p>
        </p:txBody>
      </p:sp>
      <p:sp>
        <p:nvSpPr>
          <p:cNvPr id="4" name="Date Placeholder 3" descr=" 4"/>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descr=" 5"/>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descr=" 6"/>
          <p:cNvSpPr>
            <a:spLocks noGrp="1"/>
          </p:cNvSpPr>
          <p:nvPr>
            <p:ph type="sldNum" sz="quarter" idx="12"/>
          </p:nvPr>
        </p:nvSpPr>
        <p:spPr/>
        <p:txBody>
          <a:bodyPr/>
          <a:lstStyle/>
          <a:p>
            <a:fld id="{D82A5394-5A80-41A2-8767-340FD9E3BCB0}" type="slidenum">
              <a:rPr lang="en-US" smtClean="0"/>
              <a:pPr/>
              <a:t>22</a:t>
            </a:fld>
            <a:endParaRPr lang="en-US" dirty="0"/>
          </a:p>
        </p:txBody>
      </p:sp>
      <p:sp>
        <p:nvSpPr>
          <p:cNvPr id="7" name="Rectangle 6" descr=" 7"/>
          <p:cNvSpPr/>
          <p:nvPr/>
        </p:nvSpPr>
        <p:spPr>
          <a:xfrm>
            <a:off x="838200" y="2209800"/>
            <a:ext cx="7391400" cy="24006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500" dirty="0" smtClean="0">
                <a:latin typeface="Lucida Console" pitchFamily="49" charset="0"/>
              </a:rPr>
              <a:t>SELECT ?p WHERE{</a:t>
            </a:r>
          </a:p>
          <a:p>
            <a:r>
              <a:rPr lang="en-US" sz="2500" dirty="0" smtClean="0">
                <a:latin typeface="Lucida Console" pitchFamily="49" charset="0"/>
              </a:rPr>
              <a:t>  ?p </a:t>
            </a:r>
            <a:r>
              <a:rPr lang="en-US" sz="2500" dirty="0" smtClean="0">
                <a:solidFill>
                  <a:srgbClr val="C00000"/>
                </a:solidFill>
                <a:latin typeface="Lucida Console" pitchFamily="49" charset="0"/>
              </a:rPr>
              <a:t>type</a:t>
            </a:r>
            <a:r>
              <a:rPr lang="en-US" sz="2500" dirty="0" smtClean="0">
                <a:latin typeface="Lucida Console" pitchFamily="49" charset="0"/>
              </a:rPr>
              <a:t> </a:t>
            </a:r>
            <a:r>
              <a:rPr lang="en-US" sz="2500" dirty="0" smtClean="0">
                <a:solidFill>
                  <a:srgbClr val="00B050"/>
                </a:solidFill>
                <a:latin typeface="Lucida Console" pitchFamily="49" charset="0"/>
              </a:rPr>
              <a:t>person </a:t>
            </a:r>
            <a:r>
              <a:rPr lang="en-US" sz="2500" dirty="0" smtClean="0">
                <a:latin typeface="Lucida Console" pitchFamily="49" charset="0"/>
              </a:rPr>
              <a:t>.</a:t>
            </a:r>
          </a:p>
          <a:p>
            <a:r>
              <a:rPr lang="en-US" sz="2500" dirty="0" smtClean="0">
                <a:latin typeface="Lucida Console" pitchFamily="49" charset="0"/>
              </a:rPr>
              <a:t>  ?p </a:t>
            </a:r>
            <a:r>
              <a:rPr lang="en-US" sz="2500" dirty="0" err="1" smtClean="0">
                <a:solidFill>
                  <a:srgbClr val="C00000"/>
                </a:solidFill>
                <a:latin typeface="Lucida Console" pitchFamily="49" charset="0"/>
              </a:rPr>
              <a:t>actedIn</a:t>
            </a:r>
            <a:r>
              <a:rPr lang="en-US" sz="2500" dirty="0" smtClean="0">
                <a:latin typeface="Lucida Console" pitchFamily="49" charset="0"/>
              </a:rPr>
              <a:t> </a:t>
            </a:r>
            <a:r>
              <a:rPr lang="en-US" sz="2500" dirty="0" smtClean="0">
                <a:solidFill>
                  <a:srgbClr val="0070C0"/>
                </a:solidFill>
                <a:latin typeface="Lucida Console" pitchFamily="49" charset="0"/>
              </a:rPr>
              <a:t>Casablanca_(film)</a:t>
            </a:r>
            <a:r>
              <a:rPr lang="en-US" sz="2500" dirty="0" smtClean="0">
                <a:latin typeface="Lucida Console" pitchFamily="49" charset="0"/>
              </a:rPr>
              <a:t>.</a:t>
            </a:r>
          </a:p>
          <a:p>
            <a:r>
              <a:rPr lang="en-US" sz="2500" dirty="0" smtClean="0">
                <a:latin typeface="Lucida Console" pitchFamily="49" charset="0"/>
              </a:rPr>
              <a:t>  ?p </a:t>
            </a:r>
            <a:r>
              <a:rPr lang="en-US" sz="2500" dirty="0" err="1" smtClean="0">
                <a:solidFill>
                  <a:srgbClr val="C00000"/>
                </a:solidFill>
                <a:latin typeface="Lucida Console" pitchFamily="49" charset="0"/>
              </a:rPr>
              <a:t>isMarriedTo</a:t>
            </a:r>
            <a:r>
              <a:rPr lang="en-US" sz="2500" dirty="0" smtClean="0">
                <a:latin typeface="Lucida Console" pitchFamily="49" charset="0"/>
              </a:rPr>
              <a:t> ?w .</a:t>
            </a:r>
          </a:p>
          <a:p>
            <a:r>
              <a:rPr lang="en-US" sz="2500" dirty="0" smtClean="0">
                <a:latin typeface="Lucida Console" pitchFamily="49" charset="0"/>
              </a:rPr>
              <a:t>  ?w </a:t>
            </a:r>
            <a:r>
              <a:rPr lang="en-US" sz="2500" dirty="0" smtClean="0">
                <a:solidFill>
                  <a:srgbClr val="C00000"/>
                </a:solidFill>
                <a:latin typeface="Lucida Console" pitchFamily="49" charset="0"/>
              </a:rPr>
              <a:t>type</a:t>
            </a:r>
            <a:r>
              <a:rPr lang="en-US" sz="2500" dirty="0" smtClean="0">
                <a:latin typeface="Lucida Console" pitchFamily="49" charset="0"/>
              </a:rPr>
              <a:t> </a:t>
            </a:r>
            <a:r>
              <a:rPr lang="en-US" sz="2500" dirty="0" smtClean="0">
                <a:solidFill>
                  <a:srgbClr val="00B050"/>
                </a:solidFill>
                <a:latin typeface="Lucida Console" pitchFamily="49" charset="0"/>
              </a:rPr>
              <a:t>writer</a:t>
            </a:r>
            <a:r>
              <a:rPr lang="en-US" sz="2500" dirty="0" smtClean="0">
                <a:solidFill>
                  <a:schemeClr val="accent2"/>
                </a:solidFill>
                <a:latin typeface="Lucida Console" pitchFamily="49" charset="0"/>
              </a:rPr>
              <a:t> </a:t>
            </a:r>
            <a:r>
              <a:rPr lang="en-US" sz="2500" dirty="0" smtClean="0">
                <a:latin typeface="Lucida Console" pitchFamily="49" charset="0"/>
              </a:rPr>
              <a:t>.</a:t>
            </a:r>
          </a:p>
          <a:p>
            <a:r>
              <a:rPr lang="en-US" sz="2500" dirty="0" smtClean="0">
                <a:latin typeface="Lucida Console" pitchFamily="49" charset="0"/>
              </a:rPr>
              <a:t>  ?w </a:t>
            </a:r>
            <a:r>
              <a:rPr lang="en-US" sz="2500" dirty="0" err="1" smtClean="0">
                <a:solidFill>
                  <a:srgbClr val="C00000"/>
                </a:solidFill>
                <a:latin typeface="Lucida Console" pitchFamily="49" charset="0"/>
              </a:rPr>
              <a:t>bornIn</a:t>
            </a:r>
            <a:r>
              <a:rPr lang="en-US" sz="2500" dirty="0" smtClean="0">
                <a:latin typeface="Lucida Console" pitchFamily="49" charset="0"/>
              </a:rPr>
              <a:t> </a:t>
            </a:r>
            <a:r>
              <a:rPr lang="en-US" sz="2500" dirty="0" smtClean="0">
                <a:solidFill>
                  <a:srgbClr val="0070C0"/>
                </a:solidFill>
                <a:latin typeface="Lucida Console" pitchFamily="49" charset="0"/>
              </a:rPr>
              <a:t>Rome </a:t>
            </a:r>
            <a:r>
              <a:rPr lang="en-US" sz="2500" dirty="0" smtClean="0"/>
              <a:t>}</a:t>
            </a:r>
            <a:endParaRPr lang="en-US" sz="2500" dirty="0" smtClean="0">
              <a:solidFill>
                <a:srgbClr val="0070C0"/>
              </a:solidFill>
              <a:latin typeface="Lucida Console" pitchFamily="49" charset="0"/>
            </a:endParaRPr>
          </a:p>
        </p:txBody>
      </p:sp>
      <p:sp>
        <p:nvSpPr>
          <p:cNvPr id="8" name="Rectangle 7" descr=" 8"/>
          <p:cNvSpPr/>
          <p:nvPr/>
        </p:nvSpPr>
        <p:spPr>
          <a:xfrm>
            <a:off x="6553200" y="22098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t>SPARQL</a:t>
            </a:r>
            <a:endParaRPr lang="en-US" sz="3000" dirty="0"/>
          </a:p>
        </p:txBody>
      </p:sp>
      <p:sp>
        <p:nvSpPr>
          <p:cNvPr id="11" name="Rectangle 10" descr=" 17"/>
          <p:cNvSpPr/>
          <p:nvPr/>
        </p:nvSpPr>
        <p:spPr>
          <a:xfrm flipV="1">
            <a:off x="6629400" y="3428998"/>
            <a:ext cx="304800" cy="45718"/>
          </a:xfrm>
          <a:prstGeom prst="rect">
            <a:avLst/>
          </a:prstGeom>
          <a:solidFill>
            <a:schemeClr val="accent6">
              <a:lumMod val="75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descr=" 19"/>
          <p:cNvPicPr>
            <a:picLocks noChangeAspect="1" noChangeArrowheads="1"/>
          </p:cNvPicPr>
          <p:nvPr/>
        </p:nvPicPr>
        <p:blipFill>
          <a:blip r:embed="rId3" cstate="print"/>
          <a:srcRect l="51030" t="17480" r="40938" b="54538"/>
          <a:stretch>
            <a:fillRect/>
          </a:stretch>
        </p:blipFill>
        <p:spPr bwMode="auto">
          <a:xfrm>
            <a:off x="6553200" y="4876801"/>
            <a:ext cx="1081506" cy="1412821"/>
          </a:xfrm>
          <a:prstGeom prst="rect">
            <a:avLst/>
          </a:prstGeom>
          <a:ln>
            <a:noFill/>
          </a:ln>
          <a:effectLst>
            <a:outerShdw blurRad="292100" dist="139700" dir="2700000" algn="tl" rotWithShape="0">
              <a:srgbClr val="333333">
                <a:alpha val="65000"/>
              </a:srgbClr>
            </a:outerShdw>
          </a:effectLst>
        </p:spPr>
      </p:pic>
      <p:pic>
        <p:nvPicPr>
          <p:cNvPr id="16" name="Picture 3" descr=" 20"/>
          <p:cNvPicPr>
            <a:picLocks noChangeAspect="1" noChangeArrowheads="1"/>
          </p:cNvPicPr>
          <p:nvPr/>
        </p:nvPicPr>
        <p:blipFill>
          <a:blip r:embed="rId4" cstate="print"/>
          <a:srcRect l="50437" t="18660" r="40822" b="51441"/>
          <a:stretch>
            <a:fillRect/>
          </a:stretch>
        </p:blipFill>
        <p:spPr bwMode="auto">
          <a:xfrm>
            <a:off x="7620000" y="4876800"/>
            <a:ext cx="1188132" cy="1524000"/>
          </a:xfrm>
          <a:prstGeom prst="rect">
            <a:avLst/>
          </a:prstGeom>
          <a:ln>
            <a:noFill/>
          </a:ln>
          <a:effectLst>
            <a:outerShdw blurRad="292100" dist="139700" dir="2700000" algn="tl" rotWithShape="0">
              <a:srgbClr val="333333">
                <a:alpha val="65000"/>
              </a:srgbClr>
            </a:outerShdw>
          </a:effectLst>
        </p:spPr>
      </p:pic>
      <p:sp>
        <p:nvSpPr>
          <p:cNvPr id="17" name="Rectangle 16" descr=" 21"/>
          <p:cNvSpPr/>
          <p:nvPr/>
        </p:nvSpPr>
        <p:spPr>
          <a:xfrm>
            <a:off x="6705600" y="4572000"/>
            <a:ext cx="1752600" cy="461664"/>
          </a:xfrm>
          <a:prstGeom prst="rect">
            <a:avLst/>
          </a:prstGeom>
        </p:spPr>
        <p:txBody>
          <a:bodyPr wrap="square">
            <a:spAutoFit/>
          </a:bodyPr>
          <a:lstStyle/>
          <a:p>
            <a:r>
              <a:rPr lang="en-US" sz="2400" dirty="0" smtClean="0"/>
              <a:t>?p             ?w</a:t>
            </a:r>
            <a:endParaRPr lang="en-US" sz="2400" dirty="0"/>
          </a:p>
        </p:txBody>
      </p:sp>
      <p:sp>
        <p:nvSpPr>
          <p:cNvPr id="12" name="Rectangle 11" descr=" 22"/>
          <p:cNvSpPr/>
          <p:nvPr/>
        </p:nvSpPr>
        <p:spPr>
          <a:xfrm flipV="1">
            <a:off x="4114800" y="3002281"/>
            <a:ext cx="304800" cy="45718"/>
          </a:xfrm>
          <a:prstGeom prst="rect">
            <a:avLst/>
          </a:prstGeom>
          <a:solidFill>
            <a:schemeClr val="accent6">
              <a:lumMod val="75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descr=" 23"/>
          <p:cNvSpPr/>
          <p:nvPr/>
        </p:nvSpPr>
        <p:spPr>
          <a:xfrm flipV="1">
            <a:off x="4724400" y="3764281"/>
            <a:ext cx="304800" cy="45718"/>
          </a:xfrm>
          <a:prstGeom prst="rect">
            <a:avLst/>
          </a:prstGeom>
          <a:solidFill>
            <a:schemeClr val="accent6">
              <a:lumMod val="75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descr=" 24"/>
          <p:cNvSpPr/>
          <p:nvPr/>
        </p:nvSpPr>
        <p:spPr>
          <a:xfrm flipV="1">
            <a:off x="4114800" y="4145281"/>
            <a:ext cx="304800" cy="45718"/>
          </a:xfrm>
          <a:prstGeom prst="rect">
            <a:avLst/>
          </a:prstGeom>
          <a:solidFill>
            <a:schemeClr val="accent6">
              <a:lumMod val="75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descr=" 27"/>
          <p:cNvSpPr txBox="1"/>
          <p:nvPr/>
        </p:nvSpPr>
        <p:spPr>
          <a:xfrm>
            <a:off x="3352800" y="1748134"/>
            <a:ext cx="2590800" cy="461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solidFill>
                  <a:schemeClr val="accent6">
                    <a:lumMod val="75000"/>
                  </a:schemeClr>
                </a:solidFill>
              </a:rPr>
              <a:t>Projection</a:t>
            </a:r>
            <a:r>
              <a:rPr lang="en-US" sz="2400" dirty="0" smtClean="0"/>
              <a:t> Variable</a:t>
            </a:r>
            <a:endParaRPr lang="en-US" sz="2400" dirty="0"/>
          </a:p>
        </p:txBody>
      </p:sp>
      <p:cxnSp>
        <p:nvCxnSpPr>
          <p:cNvPr id="10" name="Straight Arrow Connector 9" descr=" 40"/>
          <p:cNvCxnSpPr/>
          <p:nvPr/>
        </p:nvCxnSpPr>
        <p:spPr>
          <a:xfrm flipH="1">
            <a:off x="2590800" y="1978967"/>
            <a:ext cx="762000" cy="3832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ransition>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What is DEANNA?</a:t>
            </a:r>
            <a:endParaRPr lang="en-US" dirty="0"/>
          </a:p>
        </p:txBody>
      </p:sp>
      <p:sp>
        <p:nvSpPr>
          <p:cNvPr id="3" name="Date Placeholder 2" desc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descr=" 4"/>
          <p:cNvSpPr>
            <a:spLocks noGrp="1"/>
          </p:cNvSpPr>
          <p:nvPr>
            <p:ph type="ftr" sz="quarter" idx="11"/>
          </p:nvPr>
        </p:nvSpPr>
        <p:spPr/>
        <p:txBody>
          <a:bodyPr/>
          <a:lstStyle/>
          <a:p>
            <a:r>
              <a:rPr lang="en-US" smtClean="0"/>
              <a:t>Natural Language Questions for the Web of Data - Yahya et al.</a:t>
            </a:r>
            <a:endParaRPr lang="en-US"/>
          </a:p>
        </p:txBody>
      </p:sp>
      <p:sp>
        <p:nvSpPr>
          <p:cNvPr id="30" name="Rectangle 29" descr=" 30"/>
          <p:cNvSpPr/>
          <p:nvPr/>
        </p:nvSpPr>
        <p:spPr>
          <a:xfrm>
            <a:off x="3581400" y="1885499"/>
            <a:ext cx="1752600" cy="7566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000" dirty="0" smtClean="0">
                <a:solidFill>
                  <a:schemeClr val="bg1"/>
                </a:solidFill>
              </a:rPr>
              <a:t>DEANNA</a:t>
            </a:r>
            <a:endParaRPr lang="en-US" sz="3000" dirty="0">
              <a:solidFill>
                <a:schemeClr val="bg1"/>
              </a:solidFill>
            </a:endParaRPr>
          </a:p>
        </p:txBody>
      </p:sp>
      <p:sp>
        <p:nvSpPr>
          <p:cNvPr id="31" name="Right Arrow 30" descr=" 31"/>
          <p:cNvSpPr/>
          <p:nvPr/>
        </p:nvSpPr>
        <p:spPr>
          <a:xfrm rot="5400000">
            <a:off x="4251960" y="2835665"/>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feld 5" descr=" 32"/>
          <p:cNvSpPr txBox="1">
            <a:spLocks noChangeArrowheads="1"/>
          </p:cNvSpPr>
          <p:nvPr/>
        </p:nvSpPr>
        <p:spPr bwMode="auto">
          <a:xfrm>
            <a:off x="3733800" y="685800"/>
            <a:ext cx="1459951" cy="507831"/>
          </a:xfrm>
          <a:prstGeom prst="rect">
            <a:avLst/>
          </a:prstGeom>
          <a:noFill/>
          <a:ln w="9525">
            <a:noFill/>
            <a:miter lim="800000"/>
            <a:headEnd/>
            <a:tailEnd/>
          </a:ln>
        </p:spPr>
        <p:txBody>
          <a:bodyPr wrap="none">
            <a:spAutoFit/>
          </a:bodyPr>
          <a:lstStyle/>
          <a:p>
            <a:r>
              <a:rPr lang="de-DE" sz="2700" dirty="0">
                <a:latin typeface="Calibri" pitchFamily="34" charset="0"/>
              </a:rPr>
              <a:t>Q</a:t>
            </a:r>
            <a:r>
              <a:rPr lang="de-DE" sz="2700" dirty="0" smtClean="0">
                <a:latin typeface="Calibri" pitchFamily="34" charset="0"/>
              </a:rPr>
              <a:t>uestion</a:t>
            </a:r>
            <a:endParaRPr lang="de-DE" sz="2700" dirty="0">
              <a:latin typeface="Calibri" pitchFamily="34" charset="0"/>
            </a:endParaRPr>
          </a:p>
        </p:txBody>
      </p:sp>
      <p:sp>
        <p:nvSpPr>
          <p:cNvPr id="33" name="Textfeld 7" descr=" 33"/>
          <p:cNvSpPr txBox="1">
            <a:spLocks noChangeArrowheads="1"/>
          </p:cNvSpPr>
          <p:nvPr/>
        </p:nvSpPr>
        <p:spPr bwMode="auto">
          <a:xfrm>
            <a:off x="3827592" y="3333999"/>
            <a:ext cx="1260217"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SPARQL</a:t>
            </a:r>
            <a:endParaRPr lang="de-DE" sz="2700" dirty="0">
              <a:latin typeface="Calibri" pitchFamily="34" charset="0"/>
            </a:endParaRPr>
          </a:p>
        </p:txBody>
      </p:sp>
      <p:sp>
        <p:nvSpPr>
          <p:cNvPr id="34" name="Zylinder 25" descr=" 34"/>
          <p:cNvSpPr/>
          <p:nvPr/>
        </p:nvSpPr>
        <p:spPr>
          <a:xfrm>
            <a:off x="3848100" y="4353842"/>
            <a:ext cx="1219200" cy="1179512"/>
          </a:xfrm>
          <a:prstGeom prst="can">
            <a:avLst>
              <a:gd name="adj" fmla="val 20116"/>
            </a:avLst>
          </a:prstGeom>
          <a:solidFill>
            <a:srgbClr val="99FF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3000" dirty="0" smtClean="0">
                <a:solidFill>
                  <a:srgbClr val="1D1117"/>
                </a:solidFill>
              </a:rPr>
              <a:t>KB</a:t>
            </a:r>
            <a:endParaRPr lang="de-DE" sz="3000" dirty="0">
              <a:solidFill>
                <a:srgbClr val="1D1117"/>
              </a:solidFill>
            </a:endParaRPr>
          </a:p>
        </p:txBody>
      </p:sp>
      <p:sp>
        <p:nvSpPr>
          <p:cNvPr id="36" name="Right Arrow 35" descr=" 36"/>
          <p:cNvSpPr/>
          <p:nvPr/>
        </p:nvSpPr>
        <p:spPr>
          <a:xfrm rot="5400000">
            <a:off x="4251960" y="1387165"/>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ight Arrow 36" descr=" 37"/>
          <p:cNvSpPr/>
          <p:nvPr/>
        </p:nvSpPr>
        <p:spPr>
          <a:xfrm rot="5400000">
            <a:off x="4251960" y="3855508"/>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ight Arrow 37" descr=" 38"/>
          <p:cNvSpPr/>
          <p:nvPr/>
        </p:nvSpPr>
        <p:spPr>
          <a:xfrm rot="5400000">
            <a:off x="4251960" y="5726888"/>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feld 7" descr=" 40"/>
          <p:cNvSpPr txBox="1">
            <a:spLocks noChangeArrowheads="1"/>
          </p:cNvSpPr>
          <p:nvPr/>
        </p:nvSpPr>
        <p:spPr bwMode="auto">
          <a:xfrm>
            <a:off x="3818085" y="6225225"/>
            <a:ext cx="1363515"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Answers</a:t>
            </a:r>
            <a:endParaRPr lang="de-DE" sz="2700" dirty="0">
              <a:latin typeface="Calibri" pitchFamily="34" charset="0"/>
            </a:endParaRPr>
          </a:p>
        </p:txBody>
      </p:sp>
      <p:sp>
        <p:nvSpPr>
          <p:cNvPr id="41" name="Slide Number Placeholder 4" descr=" 41"/>
          <p:cNvSpPr>
            <a:spLocks noGrp="1"/>
          </p:cNvSpPr>
          <p:nvPr>
            <p:ph type="sldNum" sz="quarter" idx="12"/>
          </p:nvPr>
        </p:nvSpPr>
        <p:spPr>
          <a:xfrm>
            <a:off x="7924800" y="6492875"/>
            <a:ext cx="762000" cy="365125"/>
          </a:xfrm>
        </p:spPr>
        <p:txBody>
          <a:bodyPr/>
          <a:lstStyle/>
          <a:p>
            <a:fld id="{D82A5394-5A80-41A2-8767-340FD9E3BCB0}" type="slidenum">
              <a:rPr lang="en-US" smtClean="0"/>
              <a:pPr/>
              <a:t>23</a:t>
            </a:fld>
            <a:endParaRPr lang="en-US"/>
          </a:p>
        </p:txBody>
      </p:sp>
    </p:spTree>
  </p:cSld>
  <p:clrMapOvr>
    <a:masterClrMapping/>
  </p:clrMapOvr>
  <p:transition>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What is DEANNA?</a:t>
            </a:r>
            <a:endParaRPr lang="en-US" dirty="0"/>
          </a:p>
        </p:txBody>
      </p:sp>
      <p:sp>
        <p:nvSpPr>
          <p:cNvPr id="3" name="Date Placeholder 2" desc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descr=" 4"/>
          <p:cNvSpPr>
            <a:spLocks noGrp="1"/>
          </p:cNvSpPr>
          <p:nvPr>
            <p:ph type="ftr" sz="quarter" idx="11"/>
          </p:nvPr>
        </p:nvSpPr>
        <p:spPr/>
        <p:txBody>
          <a:bodyPr/>
          <a:lstStyle/>
          <a:p>
            <a:r>
              <a:rPr lang="en-US" smtClean="0"/>
              <a:t>Natural Language Questions for the Web of Data - Yahya et al.</a:t>
            </a:r>
            <a:endParaRPr lang="en-US"/>
          </a:p>
        </p:txBody>
      </p:sp>
      <p:sp>
        <p:nvSpPr>
          <p:cNvPr id="15" name="Right Brace 14" descr=" 79"/>
          <p:cNvSpPr/>
          <p:nvPr/>
        </p:nvSpPr>
        <p:spPr>
          <a:xfrm rot="10800000">
            <a:off x="5105400" y="838200"/>
            <a:ext cx="1295400" cy="762000"/>
          </a:xfrm>
          <a:prstGeom prst="rightBrace">
            <a:avLst>
              <a:gd name="adj1" fmla="val 0"/>
              <a:gd name="adj2" fmla="val 7105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Rectangle 15" descr=" 80"/>
          <p:cNvSpPr/>
          <p:nvPr/>
        </p:nvSpPr>
        <p:spPr>
          <a:xfrm>
            <a:off x="5638800" y="799237"/>
            <a:ext cx="3200400"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smtClean="0"/>
              <a:t>“Who played in Casablanca and was married to a writer born in Rome?”</a:t>
            </a:r>
            <a:endParaRPr lang="en-US" sz="2000" dirty="0"/>
          </a:p>
        </p:txBody>
      </p:sp>
      <p:sp>
        <p:nvSpPr>
          <p:cNvPr id="30" name="Rectangle 29" descr=" 30"/>
          <p:cNvSpPr/>
          <p:nvPr/>
        </p:nvSpPr>
        <p:spPr>
          <a:xfrm>
            <a:off x="3581400" y="1885499"/>
            <a:ext cx="1752600" cy="7566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000" dirty="0" smtClean="0">
                <a:solidFill>
                  <a:schemeClr val="bg1"/>
                </a:solidFill>
              </a:rPr>
              <a:t>DEANNA</a:t>
            </a:r>
            <a:endParaRPr lang="en-US" sz="3000" dirty="0">
              <a:solidFill>
                <a:schemeClr val="bg1"/>
              </a:solidFill>
            </a:endParaRPr>
          </a:p>
        </p:txBody>
      </p:sp>
      <p:sp>
        <p:nvSpPr>
          <p:cNvPr id="31" name="Right Arrow 30" descr=" 31"/>
          <p:cNvSpPr/>
          <p:nvPr/>
        </p:nvSpPr>
        <p:spPr>
          <a:xfrm rot="5400000">
            <a:off x="4251960" y="2835665"/>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feld 5" descr=" 32"/>
          <p:cNvSpPr txBox="1">
            <a:spLocks noChangeArrowheads="1"/>
          </p:cNvSpPr>
          <p:nvPr/>
        </p:nvSpPr>
        <p:spPr bwMode="auto">
          <a:xfrm>
            <a:off x="3733800" y="685800"/>
            <a:ext cx="1459951" cy="507831"/>
          </a:xfrm>
          <a:prstGeom prst="rect">
            <a:avLst/>
          </a:prstGeom>
          <a:noFill/>
          <a:ln w="9525">
            <a:noFill/>
            <a:miter lim="800000"/>
            <a:headEnd/>
            <a:tailEnd/>
          </a:ln>
        </p:spPr>
        <p:txBody>
          <a:bodyPr wrap="none">
            <a:spAutoFit/>
          </a:bodyPr>
          <a:lstStyle/>
          <a:p>
            <a:r>
              <a:rPr lang="de-DE" sz="2700" dirty="0">
                <a:latin typeface="Calibri" pitchFamily="34" charset="0"/>
              </a:rPr>
              <a:t>Q</a:t>
            </a:r>
            <a:r>
              <a:rPr lang="de-DE" sz="2700" dirty="0" smtClean="0">
                <a:latin typeface="Calibri" pitchFamily="34" charset="0"/>
              </a:rPr>
              <a:t>uestion</a:t>
            </a:r>
            <a:endParaRPr lang="de-DE" sz="2700" dirty="0">
              <a:latin typeface="Calibri" pitchFamily="34" charset="0"/>
            </a:endParaRPr>
          </a:p>
        </p:txBody>
      </p:sp>
      <p:sp>
        <p:nvSpPr>
          <p:cNvPr id="33" name="Textfeld 7" descr=" 33"/>
          <p:cNvSpPr txBox="1">
            <a:spLocks noChangeArrowheads="1"/>
          </p:cNvSpPr>
          <p:nvPr/>
        </p:nvSpPr>
        <p:spPr bwMode="auto">
          <a:xfrm>
            <a:off x="3827592" y="3333999"/>
            <a:ext cx="1260217"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SPARQL</a:t>
            </a:r>
            <a:endParaRPr lang="de-DE" sz="2700" dirty="0">
              <a:latin typeface="Calibri" pitchFamily="34" charset="0"/>
            </a:endParaRPr>
          </a:p>
        </p:txBody>
      </p:sp>
      <p:sp>
        <p:nvSpPr>
          <p:cNvPr id="34" name="Zylinder 25" descr=" 34"/>
          <p:cNvSpPr/>
          <p:nvPr/>
        </p:nvSpPr>
        <p:spPr>
          <a:xfrm>
            <a:off x="3848100" y="4353842"/>
            <a:ext cx="1219200" cy="1179512"/>
          </a:xfrm>
          <a:prstGeom prst="can">
            <a:avLst>
              <a:gd name="adj" fmla="val 20116"/>
            </a:avLst>
          </a:prstGeom>
          <a:solidFill>
            <a:srgbClr val="99FF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3000" dirty="0" smtClean="0">
                <a:solidFill>
                  <a:srgbClr val="1D1117"/>
                </a:solidFill>
              </a:rPr>
              <a:t>KB</a:t>
            </a:r>
            <a:endParaRPr lang="de-DE" sz="3000" dirty="0">
              <a:solidFill>
                <a:srgbClr val="1D1117"/>
              </a:solidFill>
            </a:endParaRPr>
          </a:p>
        </p:txBody>
      </p:sp>
      <p:sp>
        <p:nvSpPr>
          <p:cNvPr id="36" name="Right Arrow 35" descr=" 36"/>
          <p:cNvSpPr/>
          <p:nvPr/>
        </p:nvSpPr>
        <p:spPr>
          <a:xfrm rot="5400000">
            <a:off x="4251960" y="1387165"/>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ight Arrow 36" descr=" 37"/>
          <p:cNvSpPr/>
          <p:nvPr/>
        </p:nvSpPr>
        <p:spPr>
          <a:xfrm rot="5400000">
            <a:off x="4251960" y="3855508"/>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ight Arrow 37" descr=" 38"/>
          <p:cNvSpPr/>
          <p:nvPr/>
        </p:nvSpPr>
        <p:spPr>
          <a:xfrm rot="5400000">
            <a:off x="4251960" y="5726888"/>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feld 7" descr=" 40"/>
          <p:cNvSpPr txBox="1">
            <a:spLocks noChangeArrowheads="1"/>
          </p:cNvSpPr>
          <p:nvPr/>
        </p:nvSpPr>
        <p:spPr bwMode="auto">
          <a:xfrm>
            <a:off x="3818085" y="6225225"/>
            <a:ext cx="1363515"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Answers</a:t>
            </a:r>
            <a:endParaRPr lang="de-DE" sz="2700" dirty="0">
              <a:latin typeface="Calibri" pitchFamily="34" charset="0"/>
            </a:endParaRPr>
          </a:p>
        </p:txBody>
      </p:sp>
      <p:sp>
        <p:nvSpPr>
          <p:cNvPr id="41" name="Slide Number Placeholder 4" descr=" 41"/>
          <p:cNvSpPr>
            <a:spLocks noGrp="1"/>
          </p:cNvSpPr>
          <p:nvPr>
            <p:ph type="sldNum" sz="quarter" idx="12"/>
          </p:nvPr>
        </p:nvSpPr>
        <p:spPr>
          <a:xfrm>
            <a:off x="7924800" y="6492875"/>
            <a:ext cx="762000" cy="365125"/>
          </a:xfrm>
        </p:spPr>
        <p:txBody>
          <a:bodyPr/>
          <a:lstStyle/>
          <a:p>
            <a:fld id="{D82A5394-5A80-41A2-8767-340FD9E3BCB0}" type="slidenum">
              <a:rPr lang="en-US" smtClean="0"/>
              <a:pPr/>
              <a:t>24</a:t>
            </a:fld>
            <a:endParaRPr lang="en-US"/>
          </a:p>
        </p:txBody>
      </p:sp>
    </p:spTree>
  </p:cSld>
  <p:clrMapOvr>
    <a:masterClrMapping/>
  </p:clrMapOvr>
  <p:transition>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ight Brace 16" descr=" 55"/>
          <p:cNvSpPr/>
          <p:nvPr/>
        </p:nvSpPr>
        <p:spPr>
          <a:xfrm rot="10800000">
            <a:off x="5083150" y="2971799"/>
            <a:ext cx="1165249" cy="1066800"/>
          </a:xfrm>
          <a:prstGeom prst="rightBrace">
            <a:avLst>
              <a:gd name="adj1" fmla="val 0"/>
              <a:gd name="adj2" fmla="val 5555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 name="Title 1" descr=" 2"/>
          <p:cNvSpPr>
            <a:spLocks noGrp="1"/>
          </p:cNvSpPr>
          <p:nvPr>
            <p:ph type="title"/>
          </p:nvPr>
        </p:nvSpPr>
        <p:spPr/>
        <p:txBody>
          <a:bodyPr/>
          <a:lstStyle/>
          <a:p>
            <a:r>
              <a:rPr lang="en-US" dirty="0" smtClean="0"/>
              <a:t>What is DEANNA?</a:t>
            </a:r>
            <a:endParaRPr lang="en-US" dirty="0"/>
          </a:p>
        </p:txBody>
      </p:sp>
      <p:sp>
        <p:nvSpPr>
          <p:cNvPr id="3" name="Date Placeholder 2" desc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descr=" 4"/>
          <p:cNvSpPr>
            <a:spLocks noGrp="1"/>
          </p:cNvSpPr>
          <p:nvPr>
            <p:ph type="ftr" sz="quarter" idx="11"/>
          </p:nvPr>
        </p:nvSpPr>
        <p:spPr/>
        <p:txBody>
          <a:bodyPr/>
          <a:lstStyle/>
          <a:p>
            <a:r>
              <a:rPr lang="en-US" smtClean="0"/>
              <a:t>Natural Language Questions for the Web of Data - Yahya et al.</a:t>
            </a:r>
            <a:endParaRPr lang="en-US"/>
          </a:p>
        </p:txBody>
      </p:sp>
      <p:sp>
        <p:nvSpPr>
          <p:cNvPr id="18" name="Rectangle 17" descr=" 54"/>
          <p:cNvSpPr/>
          <p:nvPr/>
        </p:nvSpPr>
        <p:spPr>
          <a:xfrm>
            <a:off x="5486400" y="2819400"/>
            <a:ext cx="3505200" cy="12464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500" dirty="0" smtClean="0">
                <a:latin typeface="Lucida Console" pitchFamily="49" charset="0"/>
              </a:rPr>
              <a:t>?p </a:t>
            </a:r>
            <a:r>
              <a:rPr lang="en-US" sz="1500" dirty="0" smtClean="0">
                <a:solidFill>
                  <a:srgbClr val="C00000"/>
                </a:solidFill>
                <a:latin typeface="Lucida Console" pitchFamily="49" charset="0"/>
              </a:rPr>
              <a:t>type</a:t>
            </a:r>
            <a:r>
              <a:rPr lang="en-US" sz="1500" dirty="0" smtClean="0">
                <a:latin typeface="Lucida Console" pitchFamily="49" charset="0"/>
              </a:rPr>
              <a:t> </a:t>
            </a:r>
            <a:r>
              <a:rPr lang="en-US" sz="1500" dirty="0" smtClean="0">
                <a:solidFill>
                  <a:srgbClr val="00B050"/>
                </a:solidFill>
                <a:latin typeface="Lucida Console" pitchFamily="49" charset="0"/>
              </a:rPr>
              <a:t>person</a:t>
            </a:r>
            <a:r>
              <a:rPr lang="en-US" sz="1500" dirty="0" smtClean="0">
                <a:latin typeface="Lucida Console" pitchFamily="49" charset="0"/>
              </a:rPr>
              <a:t>.</a:t>
            </a:r>
          </a:p>
          <a:p>
            <a:r>
              <a:rPr lang="en-US" sz="1500" dirty="0" smtClean="0">
                <a:latin typeface="Lucida Console" pitchFamily="49" charset="0"/>
              </a:rPr>
              <a:t>?p </a:t>
            </a:r>
            <a:r>
              <a:rPr lang="en-US" sz="1500" dirty="0" err="1" smtClean="0">
                <a:solidFill>
                  <a:srgbClr val="C00000"/>
                </a:solidFill>
                <a:latin typeface="Lucida Console" pitchFamily="49" charset="0"/>
              </a:rPr>
              <a:t>actedIn</a:t>
            </a:r>
            <a:r>
              <a:rPr lang="en-US" sz="1500" dirty="0" smtClean="0">
                <a:latin typeface="Lucida Console" pitchFamily="49" charset="0"/>
              </a:rPr>
              <a:t> </a:t>
            </a:r>
            <a:r>
              <a:rPr lang="en-US" sz="1500" dirty="0" smtClean="0">
                <a:solidFill>
                  <a:srgbClr val="0070C0"/>
                </a:solidFill>
                <a:latin typeface="Lucida Console" pitchFamily="49" charset="0"/>
              </a:rPr>
              <a:t>Casablanca_(film)</a:t>
            </a:r>
            <a:r>
              <a:rPr lang="en-US" sz="1500" dirty="0" smtClean="0">
                <a:latin typeface="Lucida Console" pitchFamily="49" charset="0"/>
              </a:rPr>
              <a:t>.</a:t>
            </a:r>
          </a:p>
          <a:p>
            <a:r>
              <a:rPr lang="en-US" sz="1500" dirty="0" smtClean="0">
                <a:latin typeface="Lucida Console" pitchFamily="49" charset="0"/>
              </a:rPr>
              <a:t>?p </a:t>
            </a:r>
            <a:r>
              <a:rPr lang="en-US" sz="1500" dirty="0" err="1" smtClean="0">
                <a:solidFill>
                  <a:srgbClr val="C00000"/>
                </a:solidFill>
                <a:latin typeface="Lucida Console" pitchFamily="49" charset="0"/>
              </a:rPr>
              <a:t>isMarriedTo</a:t>
            </a:r>
            <a:r>
              <a:rPr lang="en-US" sz="1500" dirty="0" smtClean="0">
                <a:latin typeface="Lucida Console" pitchFamily="49" charset="0"/>
              </a:rPr>
              <a:t> ?w.</a:t>
            </a:r>
          </a:p>
          <a:p>
            <a:r>
              <a:rPr lang="en-US" sz="1500" dirty="0" smtClean="0">
                <a:latin typeface="Lucida Console" pitchFamily="49" charset="0"/>
              </a:rPr>
              <a:t>?w </a:t>
            </a:r>
            <a:r>
              <a:rPr lang="en-US" sz="1500" dirty="0" smtClean="0">
                <a:solidFill>
                  <a:srgbClr val="C00000"/>
                </a:solidFill>
                <a:latin typeface="Lucida Console" pitchFamily="49" charset="0"/>
              </a:rPr>
              <a:t>type</a:t>
            </a:r>
            <a:r>
              <a:rPr lang="en-US" sz="1500" dirty="0" smtClean="0">
                <a:latin typeface="Lucida Console" pitchFamily="49" charset="0"/>
              </a:rPr>
              <a:t> </a:t>
            </a:r>
            <a:r>
              <a:rPr lang="en-US" sz="1500" dirty="0" smtClean="0">
                <a:solidFill>
                  <a:srgbClr val="00B050"/>
                </a:solidFill>
                <a:latin typeface="Lucida Console" pitchFamily="49" charset="0"/>
              </a:rPr>
              <a:t>writer</a:t>
            </a:r>
            <a:r>
              <a:rPr lang="en-US" sz="1500" dirty="0" smtClean="0">
                <a:solidFill>
                  <a:schemeClr val="accent2"/>
                </a:solidFill>
                <a:latin typeface="Lucida Console" pitchFamily="49" charset="0"/>
              </a:rPr>
              <a:t> </a:t>
            </a:r>
            <a:r>
              <a:rPr lang="en-US" sz="1500" dirty="0" smtClean="0">
                <a:latin typeface="Lucida Console" pitchFamily="49" charset="0"/>
              </a:rPr>
              <a:t>.</a:t>
            </a:r>
          </a:p>
          <a:p>
            <a:r>
              <a:rPr lang="en-US" sz="1500" dirty="0" smtClean="0">
                <a:latin typeface="Lucida Console" pitchFamily="49" charset="0"/>
              </a:rPr>
              <a:t>?w </a:t>
            </a:r>
            <a:r>
              <a:rPr lang="en-US" sz="1500" dirty="0" err="1" smtClean="0">
                <a:solidFill>
                  <a:srgbClr val="C00000"/>
                </a:solidFill>
                <a:latin typeface="Lucida Console" pitchFamily="49" charset="0"/>
              </a:rPr>
              <a:t>bornIn</a:t>
            </a:r>
            <a:r>
              <a:rPr lang="en-US" sz="1500" dirty="0" smtClean="0">
                <a:latin typeface="Lucida Console" pitchFamily="49" charset="0"/>
              </a:rPr>
              <a:t> </a:t>
            </a:r>
            <a:r>
              <a:rPr lang="en-US" sz="1500" dirty="0" smtClean="0">
                <a:solidFill>
                  <a:srgbClr val="0070C0"/>
                </a:solidFill>
                <a:latin typeface="Lucida Console" pitchFamily="49" charset="0"/>
              </a:rPr>
              <a:t>Rome</a:t>
            </a:r>
            <a:r>
              <a:rPr lang="en-US" sz="1500" dirty="0" smtClean="0">
                <a:latin typeface="Lucida Console" pitchFamily="49" charset="0"/>
              </a:rPr>
              <a:t> .</a:t>
            </a:r>
            <a:endParaRPr lang="en-US" sz="1500" dirty="0"/>
          </a:p>
        </p:txBody>
      </p:sp>
      <p:sp>
        <p:nvSpPr>
          <p:cNvPr id="15" name="Right Brace 14" descr=" 79"/>
          <p:cNvSpPr/>
          <p:nvPr/>
        </p:nvSpPr>
        <p:spPr>
          <a:xfrm rot="10800000">
            <a:off x="5105400" y="838200"/>
            <a:ext cx="1295400" cy="762000"/>
          </a:xfrm>
          <a:prstGeom prst="rightBrace">
            <a:avLst>
              <a:gd name="adj1" fmla="val 0"/>
              <a:gd name="adj2" fmla="val 7105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Rectangle 15" descr=" 80"/>
          <p:cNvSpPr/>
          <p:nvPr/>
        </p:nvSpPr>
        <p:spPr>
          <a:xfrm>
            <a:off x="5638800" y="799237"/>
            <a:ext cx="3200400"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smtClean="0"/>
              <a:t>“Who played in Casablanca and was married to a writer born in Rome?”</a:t>
            </a:r>
            <a:endParaRPr lang="en-US" sz="2000" dirty="0"/>
          </a:p>
        </p:txBody>
      </p:sp>
      <p:sp>
        <p:nvSpPr>
          <p:cNvPr id="30" name="Rectangle 29" descr=" 30"/>
          <p:cNvSpPr/>
          <p:nvPr/>
        </p:nvSpPr>
        <p:spPr>
          <a:xfrm>
            <a:off x="3581400" y="1885499"/>
            <a:ext cx="1752600" cy="7566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000" dirty="0" smtClean="0">
                <a:solidFill>
                  <a:schemeClr val="bg1"/>
                </a:solidFill>
              </a:rPr>
              <a:t>DEANNA</a:t>
            </a:r>
            <a:endParaRPr lang="en-US" sz="3000" dirty="0">
              <a:solidFill>
                <a:schemeClr val="bg1"/>
              </a:solidFill>
            </a:endParaRPr>
          </a:p>
        </p:txBody>
      </p:sp>
      <p:sp>
        <p:nvSpPr>
          <p:cNvPr id="31" name="Right Arrow 30" descr=" 31"/>
          <p:cNvSpPr/>
          <p:nvPr/>
        </p:nvSpPr>
        <p:spPr>
          <a:xfrm rot="5400000">
            <a:off x="4251960" y="2835665"/>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feld 5" descr=" 32"/>
          <p:cNvSpPr txBox="1">
            <a:spLocks noChangeArrowheads="1"/>
          </p:cNvSpPr>
          <p:nvPr/>
        </p:nvSpPr>
        <p:spPr bwMode="auto">
          <a:xfrm>
            <a:off x="3733800" y="685800"/>
            <a:ext cx="1459951" cy="507831"/>
          </a:xfrm>
          <a:prstGeom prst="rect">
            <a:avLst/>
          </a:prstGeom>
          <a:noFill/>
          <a:ln w="9525">
            <a:noFill/>
            <a:miter lim="800000"/>
            <a:headEnd/>
            <a:tailEnd/>
          </a:ln>
        </p:spPr>
        <p:txBody>
          <a:bodyPr wrap="none">
            <a:spAutoFit/>
          </a:bodyPr>
          <a:lstStyle/>
          <a:p>
            <a:r>
              <a:rPr lang="de-DE" sz="2700" dirty="0">
                <a:latin typeface="Calibri" pitchFamily="34" charset="0"/>
              </a:rPr>
              <a:t>Q</a:t>
            </a:r>
            <a:r>
              <a:rPr lang="de-DE" sz="2700" dirty="0" smtClean="0">
                <a:latin typeface="Calibri" pitchFamily="34" charset="0"/>
              </a:rPr>
              <a:t>uestion</a:t>
            </a:r>
            <a:endParaRPr lang="de-DE" sz="2700" dirty="0">
              <a:latin typeface="Calibri" pitchFamily="34" charset="0"/>
            </a:endParaRPr>
          </a:p>
        </p:txBody>
      </p:sp>
      <p:sp>
        <p:nvSpPr>
          <p:cNvPr id="33" name="Textfeld 7" descr=" 33"/>
          <p:cNvSpPr txBox="1">
            <a:spLocks noChangeArrowheads="1"/>
          </p:cNvSpPr>
          <p:nvPr/>
        </p:nvSpPr>
        <p:spPr bwMode="auto">
          <a:xfrm>
            <a:off x="3827592" y="3333999"/>
            <a:ext cx="1260217"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SPARQL</a:t>
            </a:r>
            <a:endParaRPr lang="de-DE" sz="2700" dirty="0">
              <a:latin typeface="Calibri" pitchFamily="34" charset="0"/>
            </a:endParaRPr>
          </a:p>
        </p:txBody>
      </p:sp>
      <p:sp>
        <p:nvSpPr>
          <p:cNvPr id="34" name="Zylinder 25" descr=" 34"/>
          <p:cNvSpPr/>
          <p:nvPr/>
        </p:nvSpPr>
        <p:spPr>
          <a:xfrm>
            <a:off x="3848100" y="4353842"/>
            <a:ext cx="1219200" cy="1179512"/>
          </a:xfrm>
          <a:prstGeom prst="can">
            <a:avLst>
              <a:gd name="adj" fmla="val 20116"/>
            </a:avLst>
          </a:prstGeom>
          <a:solidFill>
            <a:srgbClr val="99FF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3000" dirty="0" smtClean="0">
                <a:solidFill>
                  <a:srgbClr val="1D1117"/>
                </a:solidFill>
              </a:rPr>
              <a:t>KB</a:t>
            </a:r>
            <a:endParaRPr lang="de-DE" sz="3000" dirty="0">
              <a:solidFill>
                <a:srgbClr val="1D1117"/>
              </a:solidFill>
            </a:endParaRPr>
          </a:p>
        </p:txBody>
      </p:sp>
      <p:sp>
        <p:nvSpPr>
          <p:cNvPr id="36" name="Right Arrow 35" descr=" 36"/>
          <p:cNvSpPr/>
          <p:nvPr/>
        </p:nvSpPr>
        <p:spPr>
          <a:xfrm rot="5400000">
            <a:off x="4251960" y="1387165"/>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ight Arrow 36" descr=" 37"/>
          <p:cNvSpPr/>
          <p:nvPr/>
        </p:nvSpPr>
        <p:spPr>
          <a:xfrm rot="5400000">
            <a:off x="4251960" y="3855508"/>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ight Arrow 37" descr=" 38"/>
          <p:cNvSpPr/>
          <p:nvPr/>
        </p:nvSpPr>
        <p:spPr>
          <a:xfrm rot="5400000">
            <a:off x="4251960" y="5726888"/>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feld 7" descr=" 40"/>
          <p:cNvSpPr txBox="1">
            <a:spLocks noChangeArrowheads="1"/>
          </p:cNvSpPr>
          <p:nvPr/>
        </p:nvSpPr>
        <p:spPr bwMode="auto">
          <a:xfrm>
            <a:off x="3818085" y="6225225"/>
            <a:ext cx="1363515"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Answers</a:t>
            </a:r>
            <a:endParaRPr lang="de-DE" sz="2700" dirty="0">
              <a:latin typeface="Calibri" pitchFamily="34" charset="0"/>
            </a:endParaRPr>
          </a:p>
        </p:txBody>
      </p:sp>
      <p:sp>
        <p:nvSpPr>
          <p:cNvPr id="41" name="Slide Number Placeholder 4" descr=" 41"/>
          <p:cNvSpPr>
            <a:spLocks noGrp="1"/>
          </p:cNvSpPr>
          <p:nvPr>
            <p:ph type="sldNum" sz="quarter" idx="12"/>
          </p:nvPr>
        </p:nvSpPr>
        <p:spPr>
          <a:xfrm>
            <a:off x="7924800" y="6492875"/>
            <a:ext cx="762000" cy="365125"/>
          </a:xfrm>
        </p:spPr>
        <p:txBody>
          <a:bodyPr/>
          <a:lstStyle/>
          <a:p>
            <a:fld id="{D82A5394-5A80-41A2-8767-340FD9E3BCB0}" type="slidenum">
              <a:rPr lang="en-US" smtClean="0"/>
              <a:pPr/>
              <a:t>25</a:t>
            </a:fld>
            <a:endParaRPr lang="en-US"/>
          </a:p>
        </p:txBody>
      </p:sp>
    </p:spTree>
  </p:cSld>
  <p:clrMapOvr>
    <a:masterClrMapping/>
  </p:clrMapOvr>
  <p:transition>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ight Brace 16" descr=" 55"/>
          <p:cNvSpPr/>
          <p:nvPr/>
        </p:nvSpPr>
        <p:spPr>
          <a:xfrm rot="10800000">
            <a:off x="5083150" y="2971799"/>
            <a:ext cx="1165249" cy="1066800"/>
          </a:xfrm>
          <a:prstGeom prst="rightBrace">
            <a:avLst>
              <a:gd name="adj1" fmla="val 0"/>
              <a:gd name="adj2" fmla="val 5555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 name="Title 1" descr=" 2"/>
          <p:cNvSpPr>
            <a:spLocks noGrp="1"/>
          </p:cNvSpPr>
          <p:nvPr>
            <p:ph type="title"/>
          </p:nvPr>
        </p:nvSpPr>
        <p:spPr/>
        <p:txBody>
          <a:bodyPr/>
          <a:lstStyle/>
          <a:p>
            <a:r>
              <a:rPr lang="en-US" dirty="0" smtClean="0"/>
              <a:t>What is DEANNA?</a:t>
            </a:r>
            <a:endParaRPr lang="en-US" dirty="0"/>
          </a:p>
        </p:txBody>
      </p:sp>
      <p:sp>
        <p:nvSpPr>
          <p:cNvPr id="3" name="Date Placeholder 2" desc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descr=" 4"/>
          <p:cNvSpPr>
            <a:spLocks noGrp="1"/>
          </p:cNvSpPr>
          <p:nvPr>
            <p:ph type="ftr" sz="quarter" idx="11"/>
          </p:nvPr>
        </p:nvSpPr>
        <p:spPr/>
        <p:txBody>
          <a:bodyPr/>
          <a:lstStyle/>
          <a:p>
            <a:r>
              <a:rPr lang="en-US" smtClean="0"/>
              <a:t>Natural Language Questions for the Web of Data - Yahya et al.</a:t>
            </a:r>
            <a:endParaRPr lang="en-US"/>
          </a:p>
        </p:txBody>
      </p:sp>
      <p:sp>
        <p:nvSpPr>
          <p:cNvPr id="18" name="Rectangle 17" descr=" 54"/>
          <p:cNvSpPr/>
          <p:nvPr/>
        </p:nvSpPr>
        <p:spPr>
          <a:xfrm>
            <a:off x="5486400" y="2819400"/>
            <a:ext cx="3505200" cy="12464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500" dirty="0" smtClean="0">
                <a:latin typeface="Lucida Console" pitchFamily="49" charset="0"/>
              </a:rPr>
              <a:t>?p </a:t>
            </a:r>
            <a:r>
              <a:rPr lang="en-US" sz="1500" dirty="0" smtClean="0">
                <a:solidFill>
                  <a:srgbClr val="C00000"/>
                </a:solidFill>
                <a:latin typeface="Lucida Console" pitchFamily="49" charset="0"/>
              </a:rPr>
              <a:t>type</a:t>
            </a:r>
            <a:r>
              <a:rPr lang="en-US" sz="1500" dirty="0" smtClean="0">
                <a:latin typeface="Lucida Console" pitchFamily="49" charset="0"/>
              </a:rPr>
              <a:t> </a:t>
            </a:r>
            <a:r>
              <a:rPr lang="en-US" sz="1500" dirty="0" smtClean="0">
                <a:solidFill>
                  <a:srgbClr val="00B050"/>
                </a:solidFill>
                <a:latin typeface="Lucida Console" pitchFamily="49" charset="0"/>
              </a:rPr>
              <a:t>person</a:t>
            </a:r>
            <a:r>
              <a:rPr lang="en-US" sz="1500" dirty="0" smtClean="0">
                <a:latin typeface="Lucida Console" pitchFamily="49" charset="0"/>
              </a:rPr>
              <a:t>.</a:t>
            </a:r>
          </a:p>
          <a:p>
            <a:r>
              <a:rPr lang="en-US" sz="1500" dirty="0" smtClean="0">
                <a:latin typeface="Lucida Console" pitchFamily="49" charset="0"/>
              </a:rPr>
              <a:t>?p </a:t>
            </a:r>
            <a:r>
              <a:rPr lang="en-US" sz="1500" dirty="0" err="1" smtClean="0">
                <a:solidFill>
                  <a:srgbClr val="C00000"/>
                </a:solidFill>
                <a:latin typeface="Lucida Console" pitchFamily="49" charset="0"/>
              </a:rPr>
              <a:t>actedIn</a:t>
            </a:r>
            <a:r>
              <a:rPr lang="en-US" sz="1500" dirty="0" smtClean="0">
                <a:latin typeface="Lucida Console" pitchFamily="49" charset="0"/>
              </a:rPr>
              <a:t> </a:t>
            </a:r>
            <a:r>
              <a:rPr lang="en-US" sz="1500" dirty="0" smtClean="0">
                <a:solidFill>
                  <a:srgbClr val="0070C0"/>
                </a:solidFill>
                <a:latin typeface="Lucida Console" pitchFamily="49" charset="0"/>
              </a:rPr>
              <a:t>Casablanca_(film)</a:t>
            </a:r>
            <a:r>
              <a:rPr lang="en-US" sz="1500" dirty="0" smtClean="0">
                <a:latin typeface="Lucida Console" pitchFamily="49" charset="0"/>
              </a:rPr>
              <a:t>.</a:t>
            </a:r>
          </a:p>
          <a:p>
            <a:r>
              <a:rPr lang="en-US" sz="1500" dirty="0" smtClean="0">
                <a:latin typeface="Lucida Console" pitchFamily="49" charset="0"/>
              </a:rPr>
              <a:t>?p </a:t>
            </a:r>
            <a:r>
              <a:rPr lang="en-US" sz="1500" dirty="0" err="1" smtClean="0">
                <a:solidFill>
                  <a:srgbClr val="C00000"/>
                </a:solidFill>
                <a:latin typeface="Lucida Console" pitchFamily="49" charset="0"/>
              </a:rPr>
              <a:t>isMarriedTo</a:t>
            </a:r>
            <a:r>
              <a:rPr lang="en-US" sz="1500" dirty="0" smtClean="0">
                <a:latin typeface="Lucida Console" pitchFamily="49" charset="0"/>
              </a:rPr>
              <a:t> ?w.</a:t>
            </a:r>
          </a:p>
          <a:p>
            <a:r>
              <a:rPr lang="en-US" sz="1500" dirty="0" smtClean="0">
                <a:latin typeface="Lucida Console" pitchFamily="49" charset="0"/>
              </a:rPr>
              <a:t>?w </a:t>
            </a:r>
            <a:r>
              <a:rPr lang="en-US" sz="1500" dirty="0" smtClean="0">
                <a:solidFill>
                  <a:srgbClr val="C00000"/>
                </a:solidFill>
                <a:latin typeface="Lucida Console" pitchFamily="49" charset="0"/>
              </a:rPr>
              <a:t>type</a:t>
            </a:r>
            <a:r>
              <a:rPr lang="en-US" sz="1500" dirty="0" smtClean="0">
                <a:latin typeface="Lucida Console" pitchFamily="49" charset="0"/>
              </a:rPr>
              <a:t> </a:t>
            </a:r>
            <a:r>
              <a:rPr lang="en-US" sz="1500" dirty="0" smtClean="0">
                <a:solidFill>
                  <a:srgbClr val="00B050"/>
                </a:solidFill>
                <a:latin typeface="Lucida Console" pitchFamily="49" charset="0"/>
              </a:rPr>
              <a:t>writer</a:t>
            </a:r>
            <a:r>
              <a:rPr lang="en-US" sz="1500" dirty="0" smtClean="0">
                <a:solidFill>
                  <a:schemeClr val="accent2"/>
                </a:solidFill>
                <a:latin typeface="Lucida Console" pitchFamily="49" charset="0"/>
              </a:rPr>
              <a:t> </a:t>
            </a:r>
            <a:r>
              <a:rPr lang="en-US" sz="1500" dirty="0" smtClean="0">
                <a:latin typeface="Lucida Console" pitchFamily="49" charset="0"/>
              </a:rPr>
              <a:t>.</a:t>
            </a:r>
          </a:p>
          <a:p>
            <a:r>
              <a:rPr lang="en-US" sz="1500" dirty="0" smtClean="0">
                <a:latin typeface="Lucida Console" pitchFamily="49" charset="0"/>
              </a:rPr>
              <a:t>?w </a:t>
            </a:r>
            <a:r>
              <a:rPr lang="en-US" sz="1500" dirty="0" err="1" smtClean="0">
                <a:solidFill>
                  <a:srgbClr val="C00000"/>
                </a:solidFill>
                <a:latin typeface="Lucida Console" pitchFamily="49" charset="0"/>
              </a:rPr>
              <a:t>bornIn</a:t>
            </a:r>
            <a:r>
              <a:rPr lang="en-US" sz="1500" dirty="0" smtClean="0">
                <a:latin typeface="Lucida Console" pitchFamily="49" charset="0"/>
              </a:rPr>
              <a:t> </a:t>
            </a:r>
            <a:r>
              <a:rPr lang="en-US" sz="1500" dirty="0" smtClean="0">
                <a:solidFill>
                  <a:srgbClr val="0070C0"/>
                </a:solidFill>
                <a:latin typeface="Lucida Console" pitchFamily="49" charset="0"/>
              </a:rPr>
              <a:t>Rome</a:t>
            </a:r>
            <a:r>
              <a:rPr lang="en-US" sz="1500" dirty="0" smtClean="0">
                <a:latin typeface="Lucida Console" pitchFamily="49" charset="0"/>
              </a:rPr>
              <a:t> .</a:t>
            </a:r>
            <a:endParaRPr lang="en-US" sz="1500" dirty="0"/>
          </a:p>
        </p:txBody>
      </p:sp>
      <p:sp>
        <p:nvSpPr>
          <p:cNvPr id="15" name="Right Brace 14" descr=" 79"/>
          <p:cNvSpPr/>
          <p:nvPr/>
        </p:nvSpPr>
        <p:spPr>
          <a:xfrm rot="10800000">
            <a:off x="5105400" y="838200"/>
            <a:ext cx="1295400" cy="762000"/>
          </a:xfrm>
          <a:prstGeom prst="rightBrace">
            <a:avLst>
              <a:gd name="adj1" fmla="val 0"/>
              <a:gd name="adj2" fmla="val 7105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Rectangle 15" descr=" 80"/>
          <p:cNvSpPr/>
          <p:nvPr/>
        </p:nvSpPr>
        <p:spPr>
          <a:xfrm>
            <a:off x="5638800" y="799237"/>
            <a:ext cx="3200400"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smtClean="0"/>
              <a:t>“Who played in Casablanca and was married to a writer born in Rome?”</a:t>
            </a:r>
            <a:endParaRPr lang="en-US" sz="2000" dirty="0"/>
          </a:p>
        </p:txBody>
      </p:sp>
      <p:sp>
        <p:nvSpPr>
          <p:cNvPr id="30" name="Rectangle 29" descr=" 30"/>
          <p:cNvSpPr/>
          <p:nvPr/>
        </p:nvSpPr>
        <p:spPr>
          <a:xfrm>
            <a:off x="3581400" y="1885499"/>
            <a:ext cx="1752600" cy="7566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000" dirty="0" smtClean="0">
                <a:solidFill>
                  <a:schemeClr val="bg1"/>
                </a:solidFill>
              </a:rPr>
              <a:t>DEANNA</a:t>
            </a:r>
            <a:endParaRPr lang="en-US" sz="3000" dirty="0">
              <a:solidFill>
                <a:schemeClr val="bg1"/>
              </a:solidFill>
            </a:endParaRPr>
          </a:p>
        </p:txBody>
      </p:sp>
      <p:sp>
        <p:nvSpPr>
          <p:cNvPr id="31" name="Right Arrow 30" descr=" 31"/>
          <p:cNvSpPr/>
          <p:nvPr/>
        </p:nvSpPr>
        <p:spPr>
          <a:xfrm rot="5400000">
            <a:off x="4251960" y="2835665"/>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feld 5" descr=" 32"/>
          <p:cNvSpPr txBox="1">
            <a:spLocks noChangeArrowheads="1"/>
          </p:cNvSpPr>
          <p:nvPr/>
        </p:nvSpPr>
        <p:spPr bwMode="auto">
          <a:xfrm>
            <a:off x="3733800" y="685800"/>
            <a:ext cx="1459951" cy="507831"/>
          </a:xfrm>
          <a:prstGeom prst="rect">
            <a:avLst/>
          </a:prstGeom>
          <a:noFill/>
          <a:ln w="9525">
            <a:noFill/>
            <a:miter lim="800000"/>
            <a:headEnd/>
            <a:tailEnd/>
          </a:ln>
        </p:spPr>
        <p:txBody>
          <a:bodyPr wrap="none">
            <a:spAutoFit/>
          </a:bodyPr>
          <a:lstStyle/>
          <a:p>
            <a:r>
              <a:rPr lang="de-DE" sz="2700" dirty="0">
                <a:latin typeface="Calibri" pitchFamily="34" charset="0"/>
              </a:rPr>
              <a:t>Q</a:t>
            </a:r>
            <a:r>
              <a:rPr lang="de-DE" sz="2700" dirty="0" smtClean="0">
                <a:latin typeface="Calibri" pitchFamily="34" charset="0"/>
              </a:rPr>
              <a:t>uestion</a:t>
            </a:r>
            <a:endParaRPr lang="de-DE" sz="2700" dirty="0">
              <a:latin typeface="Calibri" pitchFamily="34" charset="0"/>
            </a:endParaRPr>
          </a:p>
        </p:txBody>
      </p:sp>
      <p:sp>
        <p:nvSpPr>
          <p:cNvPr id="33" name="Textfeld 7" descr=" 33"/>
          <p:cNvSpPr txBox="1">
            <a:spLocks noChangeArrowheads="1"/>
          </p:cNvSpPr>
          <p:nvPr/>
        </p:nvSpPr>
        <p:spPr bwMode="auto">
          <a:xfrm>
            <a:off x="3827592" y="3333999"/>
            <a:ext cx="1260217"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SPARQL</a:t>
            </a:r>
            <a:endParaRPr lang="de-DE" sz="2700" dirty="0">
              <a:latin typeface="Calibri" pitchFamily="34" charset="0"/>
            </a:endParaRPr>
          </a:p>
        </p:txBody>
      </p:sp>
      <p:sp>
        <p:nvSpPr>
          <p:cNvPr id="34" name="Zylinder 25" descr=" 34"/>
          <p:cNvSpPr/>
          <p:nvPr/>
        </p:nvSpPr>
        <p:spPr>
          <a:xfrm>
            <a:off x="3848100" y="4353842"/>
            <a:ext cx="1219200" cy="1179512"/>
          </a:xfrm>
          <a:prstGeom prst="can">
            <a:avLst>
              <a:gd name="adj" fmla="val 20116"/>
            </a:avLst>
          </a:prstGeom>
          <a:solidFill>
            <a:srgbClr val="99FF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3000" dirty="0" smtClean="0">
                <a:solidFill>
                  <a:srgbClr val="1D1117"/>
                </a:solidFill>
              </a:rPr>
              <a:t>KB</a:t>
            </a:r>
            <a:endParaRPr lang="de-DE" sz="3000" dirty="0">
              <a:solidFill>
                <a:srgbClr val="1D1117"/>
              </a:solidFill>
            </a:endParaRPr>
          </a:p>
        </p:txBody>
      </p:sp>
      <p:sp>
        <p:nvSpPr>
          <p:cNvPr id="36" name="Right Arrow 35" descr=" 36"/>
          <p:cNvSpPr/>
          <p:nvPr/>
        </p:nvSpPr>
        <p:spPr>
          <a:xfrm rot="5400000">
            <a:off x="4251960" y="1387165"/>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ight Arrow 36" descr=" 37"/>
          <p:cNvSpPr/>
          <p:nvPr/>
        </p:nvSpPr>
        <p:spPr>
          <a:xfrm rot="5400000">
            <a:off x="4251960" y="3855508"/>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ight Arrow 37" descr=" 38"/>
          <p:cNvSpPr/>
          <p:nvPr/>
        </p:nvSpPr>
        <p:spPr>
          <a:xfrm rot="5400000">
            <a:off x="4251960" y="5726888"/>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feld 7" descr=" 40"/>
          <p:cNvSpPr txBox="1">
            <a:spLocks noChangeArrowheads="1"/>
          </p:cNvSpPr>
          <p:nvPr/>
        </p:nvSpPr>
        <p:spPr bwMode="auto">
          <a:xfrm>
            <a:off x="3818085" y="6225225"/>
            <a:ext cx="1363515"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Answers</a:t>
            </a:r>
            <a:endParaRPr lang="de-DE" sz="2700" dirty="0">
              <a:latin typeface="Calibri" pitchFamily="34" charset="0"/>
            </a:endParaRPr>
          </a:p>
        </p:txBody>
      </p:sp>
      <p:sp>
        <p:nvSpPr>
          <p:cNvPr id="41" name="Slide Number Placeholder 4" descr=" 41"/>
          <p:cNvSpPr>
            <a:spLocks noGrp="1"/>
          </p:cNvSpPr>
          <p:nvPr>
            <p:ph type="sldNum" sz="quarter" idx="12"/>
          </p:nvPr>
        </p:nvSpPr>
        <p:spPr>
          <a:xfrm>
            <a:off x="7924800" y="6492875"/>
            <a:ext cx="762000" cy="365125"/>
          </a:xfrm>
        </p:spPr>
        <p:txBody>
          <a:bodyPr/>
          <a:lstStyle/>
          <a:p>
            <a:fld id="{D82A5394-5A80-41A2-8767-340FD9E3BCB0}" type="slidenum">
              <a:rPr lang="en-US" smtClean="0"/>
              <a:pPr/>
              <a:t>26</a:t>
            </a:fld>
            <a:endParaRPr lang="en-US"/>
          </a:p>
        </p:txBody>
      </p:sp>
      <p:sp>
        <p:nvSpPr>
          <p:cNvPr id="21" name="Right Brace 20" descr=" 48"/>
          <p:cNvSpPr/>
          <p:nvPr/>
        </p:nvSpPr>
        <p:spPr>
          <a:xfrm>
            <a:off x="3200400" y="2971800"/>
            <a:ext cx="609600" cy="2438400"/>
          </a:xfrm>
          <a:prstGeom prst="rightBrace">
            <a:avLst>
              <a:gd name="adj1" fmla="val 0"/>
              <a:gd name="adj2" fmla="val 7018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Can 18" descr=" 42"/>
          <p:cNvSpPr/>
          <p:nvPr/>
        </p:nvSpPr>
        <p:spPr>
          <a:xfrm>
            <a:off x="252265" y="3198911"/>
            <a:ext cx="3024335" cy="2058888"/>
          </a:xfrm>
          <a:prstGeom prst="can">
            <a:avLst>
              <a:gd name="adj" fmla="val 10162"/>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rPr>
              <a:t>                            </a:t>
            </a:r>
            <a:endParaRPr lang="en-US" sz="3000" dirty="0">
              <a:solidFill>
                <a:srgbClr val="000000"/>
              </a:solidFill>
            </a:endParaRPr>
          </a:p>
        </p:txBody>
      </p:sp>
      <p:pic>
        <p:nvPicPr>
          <p:cNvPr id="20" name="Picture 2" descr=" 43"/>
          <p:cNvPicPr>
            <a:picLocks noChangeAspect="1" noChangeArrowheads="1"/>
          </p:cNvPicPr>
          <p:nvPr/>
        </p:nvPicPr>
        <p:blipFill>
          <a:blip r:embed="rId3" cstate="print"/>
          <a:srcRect/>
          <a:stretch>
            <a:fillRect/>
          </a:stretch>
        </p:blipFill>
        <p:spPr bwMode="auto">
          <a:xfrm>
            <a:off x="379559" y="3505200"/>
            <a:ext cx="2820840" cy="1600200"/>
          </a:xfrm>
          <a:prstGeom prst="rect">
            <a:avLst/>
          </a:prstGeom>
          <a:noFill/>
        </p:spPr>
      </p:pic>
    </p:spTree>
  </p:cSld>
  <p:clrMapOvr>
    <a:masterClrMapping/>
  </p:clrMapOvr>
  <p:transition>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ight Brace 22" descr=" 75"/>
          <p:cNvSpPr/>
          <p:nvPr/>
        </p:nvSpPr>
        <p:spPr>
          <a:xfrm rot="10800000">
            <a:off x="5105401" y="5105400"/>
            <a:ext cx="1371600" cy="1295400"/>
          </a:xfrm>
          <a:prstGeom prst="rightBrace">
            <a:avLst>
              <a:gd name="adj1" fmla="val 0"/>
              <a:gd name="adj2" fmla="val 9000"/>
            </a:avLst>
          </a:prstGeom>
          <a:ln w="1905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2" name="Picture 5" descr=" 74"/>
          <p:cNvPicPr>
            <a:picLocks noChangeAspect="1" noChangeArrowheads="1"/>
          </p:cNvPicPr>
          <p:nvPr/>
        </p:nvPicPr>
        <p:blipFill>
          <a:blip r:embed="rId3" cstate="print"/>
          <a:srcRect/>
          <a:stretch>
            <a:fillRect/>
          </a:stretch>
        </p:blipFill>
        <p:spPr bwMode="auto">
          <a:xfrm>
            <a:off x="5791201" y="5105401"/>
            <a:ext cx="1010778" cy="1327795"/>
          </a:xfrm>
          <a:prstGeom prst="rect">
            <a:avLst/>
          </a:prstGeom>
          <a:noFill/>
          <a:ln w="19050">
            <a:solidFill>
              <a:schemeClr val="accent1"/>
            </a:solidFill>
          </a:ln>
        </p:spPr>
      </p:pic>
      <p:sp>
        <p:nvSpPr>
          <p:cNvPr id="17" name="Right Brace 16" descr=" 55"/>
          <p:cNvSpPr/>
          <p:nvPr/>
        </p:nvSpPr>
        <p:spPr>
          <a:xfrm rot="10800000">
            <a:off x="5083150" y="2971799"/>
            <a:ext cx="1165249" cy="1066800"/>
          </a:xfrm>
          <a:prstGeom prst="rightBrace">
            <a:avLst>
              <a:gd name="adj1" fmla="val 0"/>
              <a:gd name="adj2" fmla="val 5555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 name="Title 1" descr=" 2"/>
          <p:cNvSpPr>
            <a:spLocks noGrp="1"/>
          </p:cNvSpPr>
          <p:nvPr>
            <p:ph type="title"/>
          </p:nvPr>
        </p:nvSpPr>
        <p:spPr/>
        <p:txBody>
          <a:bodyPr/>
          <a:lstStyle/>
          <a:p>
            <a:r>
              <a:rPr lang="en-US" dirty="0" smtClean="0"/>
              <a:t>What is DEANNA?</a:t>
            </a:r>
            <a:endParaRPr lang="en-US" dirty="0"/>
          </a:p>
        </p:txBody>
      </p:sp>
      <p:sp>
        <p:nvSpPr>
          <p:cNvPr id="3" name="Date Placeholder 2" desc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descr=" 4"/>
          <p:cNvSpPr>
            <a:spLocks noGrp="1"/>
          </p:cNvSpPr>
          <p:nvPr>
            <p:ph type="ftr" sz="quarter" idx="11"/>
          </p:nvPr>
        </p:nvSpPr>
        <p:spPr/>
        <p:txBody>
          <a:bodyPr/>
          <a:lstStyle/>
          <a:p>
            <a:r>
              <a:rPr lang="en-US" smtClean="0"/>
              <a:t>Natural Language Questions for the Web of Data - Yahya et al.</a:t>
            </a:r>
            <a:endParaRPr lang="en-US"/>
          </a:p>
        </p:txBody>
      </p:sp>
      <p:sp>
        <p:nvSpPr>
          <p:cNvPr id="18" name="Rectangle 17" descr=" 54"/>
          <p:cNvSpPr/>
          <p:nvPr/>
        </p:nvSpPr>
        <p:spPr>
          <a:xfrm>
            <a:off x="5486400" y="2819400"/>
            <a:ext cx="3505200" cy="12464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500" dirty="0" smtClean="0">
                <a:latin typeface="Lucida Console" pitchFamily="49" charset="0"/>
              </a:rPr>
              <a:t>?p </a:t>
            </a:r>
            <a:r>
              <a:rPr lang="en-US" sz="1500" dirty="0" smtClean="0">
                <a:solidFill>
                  <a:srgbClr val="C00000"/>
                </a:solidFill>
                <a:latin typeface="Lucida Console" pitchFamily="49" charset="0"/>
              </a:rPr>
              <a:t>type</a:t>
            </a:r>
            <a:r>
              <a:rPr lang="en-US" sz="1500" dirty="0" smtClean="0">
                <a:latin typeface="Lucida Console" pitchFamily="49" charset="0"/>
              </a:rPr>
              <a:t> </a:t>
            </a:r>
            <a:r>
              <a:rPr lang="en-US" sz="1500" dirty="0" smtClean="0">
                <a:solidFill>
                  <a:srgbClr val="00B050"/>
                </a:solidFill>
                <a:latin typeface="Lucida Console" pitchFamily="49" charset="0"/>
              </a:rPr>
              <a:t>person</a:t>
            </a:r>
            <a:r>
              <a:rPr lang="en-US" sz="1500" dirty="0" smtClean="0">
                <a:latin typeface="Lucida Console" pitchFamily="49" charset="0"/>
              </a:rPr>
              <a:t>.</a:t>
            </a:r>
          </a:p>
          <a:p>
            <a:r>
              <a:rPr lang="en-US" sz="1500" dirty="0" smtClean="0">
                <a:latin typeface="Lucida Console" pitchFamily="49" charset="0"/>
              </a:rPr>
              <a:t>?p </a:t>
            </a:r>
            <a:r>
              <a:rPr lang="en-US" sz="1500" dirty="0" err="1" smtClean="0">
                <a:solidFill>
                  <a:srgbClr val="C00000"/>
                </a:solidFill>
                <a:latin typeface="Lucida Console" pitchFamily="49" charset="0"/>
              </a:rPr>
              <a:t>actedIn</a:t>
            </a:r>
            <a:r>
              <a:rPr lang="en-US" sz="1500" dirty="0" smtClean="0">
                <a:latin typeface="Lucida Console" pitchFamily="49" charset="0"/>
              </a:rPr>
              <a:t> </a:t>
            </a:r>
            <a:r>
              <a:rPr lang="en-US" sz="1500" dirty="0" smtClean="0">
                <a:solidFill>
                  <a:srgbClr val="0070C0"/>
                </a:solidFill>
                <a:latin typeface="Lucida Console" pitchFamily="49" charset="0"/>
              </a:rPr>
              <a:t>Casablanca_(film)</a:t>
            </a:r>
            <a:r>
              <a:rPr lang="en-US" sz="1500" dirty="0" smtClean="0">
                <a:latin typeface="Lucida Console" pitchFamily="49" charset="0"/>
              </a:rPr>
              <a:t>.</a:t>
            </a:r>
          </a:p>
          <a:p>
            <a:r>
              <a:rPr lang="en-US" sz="1500" dirty="0" smtClean="0">
                <a:latin typeface="Lucida Console" pitchFamily="49" charset="0"/>
              </a:rPr>
              <a:t>?p </a:t>
            </a:r>
            <a:r>
              <a:rPr lang="en-US" sz="1500" dirty="0" err="1" smtClean="0">
                <a:solidFill>
                  <a:srgbClr val="C00000"/>
                </a:solidFill>
                <a:latin typeface="Lucida Console" pitchFamily="49" charset="0"/>
              </a:rPr>
              <a:t>isMarriedTo</a:t>
            </a:r>
            <a:r>
              <a:rPr lang="en-US" sz="1500" dirty="0" smtClean="0">
                <a:latin typeface="Lucida Console" pitchFamily="49" charset="0"/>
              </a:rPr>
              <a:t> ?w.</a:t>
            </a:r>
          </a:p>
          <a:p>
            <a:r>
              <a:rPr lang="en-US" sz="1500" dirty="0" smtClean="0">
                <a:latin typeface="Lucida Console" pitchFamily="49" charset="0"/>
              </a:rPr>
              <a:t>?w </a:t>
            </a:r>
            <a:r>
              <a:rPr lang="en-US" sz="1500" dirty="0" smtClean="0">
                <a:solidFill>
                  <a:srgbClr val="C00000"/>
                </a:solidFill>
                <a:latin typeface="Lucida Console" pitchFamily="49" charset="0"/>
              </a:rPr>
              <a:t>type</a:t>
            </a:r>
            <a:r>
              <a:rPr lang="en-US" sz="1500" dirty="0" smtClean="0">
                <a:latin typeface="Lucida Console" pitchFamily="49" charset="0"/>
              </a:rPr>
              <a:t> </a:t>
            </a:r>
            <a:r>
              <a:rPr lang="en-US" sz="1500" dirty="0" smtClean="0">
                <a:solidFill>
                  <a:srgbClr val="00B050"/>
                </a:solidFill>
                <a:latin typeface="Lucida Console" pitchFamily="49" charset="0"/>
              </a:rPr>
              <a:t>writer</a:t>
            </a:r>
            <a:r>
              <a:rPr lang="en-US" sz="1500" dirty="0" smtClean="0">
                <a:solidFill>
                  <a:schemeClr val="accent2"/>
                </a:solidFill>
                <a:latin typeface="Lucida Console" pitchFamily="49" charset="0"/>
              </a:rPr>
              <a:t> </a:t>
            </a:r>
            <a:r>
              <a:rPr lang="en-US" sz="1500" dirty="0" smtClean="0">
                <a:latin typeface="Lucida Console" pitchFamily="49" charset="0"/>
              </a:rPr>
              <a:t>.</a:t>
            </a:r>
          </a:p>
          <a:p>
            <a:r>
              <a:rPr lang="en-US" sz="1500" dirty="0" smtClean="0">
                <a:latin typeface="Lucida Console" pitchFamily="49" charset="0"/>
              </a:rPr>
              <a:t>?w </a:t>
            </a:r>
            <a:r>
              <a:rPr lang="en-US" sz="1500" dirty="0" err="1" smtClean="0">
                <a:solidFill>
                  <a:srgbClr val="C00000"/>
                </a:solidFill>
                <a:latin typeface="Lucida Console" pitchFamily="49" charset="0"/>
              </a:rPr>
              <a:t>bornIn</a:t>
            </a:r>
            <a:r>
              <a:rPr lang="en-US" sz="1500" dirty="0" smtClean="0">
                <a:latin typeface="Lucida Console" pitchFamily="49" charset="0"/>
              </a:rPr>
              <a:t> </a:t>
            </a:r>
            <a:r>
              <a:rPr lang="en-US" sz="1500" dirty="0" smtClean="0">
                <a:solidFill>
                  <a:srgbClr val="0070C0"/>
                </a:solidFill>
                <a:latin typeface="Lucida Console" pitchFamily="49" charset="0"/>
              </a:rPr>
              <a:t>Rome</a:t>
            </a:r>
            <a:r>
              <a:rPr lang="en-US" sz="1500" dirty="0" smtClean="0">
                <a:latin typeface="Lucida Console" pitchFamily="49" charset="0"/>
              </a:rPr>
              <a:t> .</a:t>
            </a:r>
            <a:endParaRPr lang="en-US" sz="1500" dirty="0"/>
          </a:p>
        </p:txBody>
      </p:sp>
      <p:sp>
        <p:nvSpPr>
          <p:cNvPr id="15" name="Right Brace 14" descr=" 79"/>
          <p:cNvSpPr/>
          <p:nvPr/>
        </p:nvSpPr>
        <p:spPr>
          <a:xfrm rot="10800000">
            <a:off x="5105400" y="838200"/>
            <a:ext cx="1295400" cy="762000"/>
          </a:xfrm>
          <a:prstGeom prst="rightBrace">
            <a:avLst>
              <a:gd name="adj1" fmla="val 0"/>
              <a:gd name="adj2" fmla="val 7105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Rectangle 15" descr=" 80"/>
          <p:cNvSpPr/>
          <p:nvPr/>
        </p:nvSpPr>
        <p:spPr>
          <a:xfrm>
            <a:off x="5638800" y="799237"/>
            <a:ext cx="3200400"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smtClean="0"/>
              <a:t>“Who played in Casablanca and was married to a writer born in Rome?”</a:t>
            </a:r>
            <a:endParaRPr lang="en-US" sz="2000" dirty="0"/>
          </a:p>
        </p:txBody>
      </p:sp>
      <p:sp>
        <p:nvSpPr>
          <p:cNvPr id="30" name="Rectangle 29" descr=" 30"/>
          <p:cNvSpPr/>
          <p:nvPr/>
        </p:nvSpPr>
        <p:spPr>
          <a:xfrm>
            <a:off x="3581400" y="1885499"/>
            <a:ext cx="1752600" cy="7566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000" dirty="0" smtClean="0">
                <a:solidFill>
                  <a:schemeClr val="bg1"/>
                </a:solidFill>
              </a:rPr>
              <a:t>DEANNA</a:t>
            </a:r>
            <a:endParaRPr lang="en-US" sz="3000" dirty="0">
              <a:solidFill>
                <a:schemeClr val="bg1"/>
              </a:solidFill>
            </a:endParaRPr>
          </a:p>
        </p:txBody>
      </p:sp>
      <p:sp>
        <p:nvSpPr>
          <p:cNvPr id="31" name="Right Arrow 30" descr=" 31"/>
          <p:cNvSpPr/>
          <p:nvPr/>
        </p:nvSpPr>
        <p:spPr>
          <a:xfrm rot="5400000">
            <a:off x="4251960" y="2835665"/>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feld 5" descr=" 32"/>
          <p:cNvSpPr txBox="1">
            <a:spLocks noChangeArrowheads="1"/>
          </p:cNvSpPr>
          <p:nvPr/>
        </p:nvSpPr>
        <p:spPr bwMode="auto">
          <a:xfrm>
            <a:off x="3733800" y="685800"/>
            <a:ext cx="1459951" cy="507831"/>
          </a:xfrm>
          <a:prstGeom prst="rect">
            <a:avLst/>
          </a:prstGeom>
          <a:noFill/>
          <a:ln w="9525">
            <a:noFill/>
            <a:miter lim="800000"/>
            <a:headEnd/>
            <a:tailEnd/>
          </a:ln>
        </p:spPr>
        <p:txBody>
          <a:bodyPr wrap="none">
            <a:spAutoFit/>
          </a:bodyPr>
          <a:lstStyle/>
          <a:p>
            <a:r>
              <a:rPr lang="de-DE" sz="2700" dirty="0">
                <a:latin typeface="Calibri" pitchFamily="34" charset="0"/>
              </a:rPr>
              <a:t>Q</a:t>
            </a:r>
            <a:r>
              <a:rPr lang="de-DE" sz="2700" dirty="0" smtClean="0">
                <a:latin typeface="Calibri" pitchFamily="34" charset="0"/>
              </a:rPr>
              <a:t>uestion</a:t>
            </a:r>
            <a:endParaRPr lang="de-DE" sz="2700" dirty="0">
              <a:latin typeface="Calibri" pitchFamily="34" charset="0"/>
            </a:endParaRPr>
          </a:p>
        </p:txBody>
      </p:sp>
      <p:sp>
        <p:nvSpPr>
          <p:cNvPr id="33" name="Textfeld 7" descr=" 33"/>
          <p:cNvSpPr txBox="1">
            <a:spLocks noChangeArrowheads="1"/>
          </p:cNvSpPr>
          <p:nvPr/>
        </p:nvSpPr>
        <p:spPr bwMode="auto">
          <a:xfrm>
            <a:off x="3827592" y="3333999"/>
            <a:ext cx="1260217"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SPARQL</a:t>
            </a:r>
            <a:endParaRPr lang="de-DE" sz="2700" dirty="0">
              <a:latin typeface="Calibri" pitchFamily="34" charset="0"/>
            </a:endParaRPr>
          </a:p>
        </p:txBody>
      </p:sp>
      <p:sp>
        <p:nvSpPr>
          <p:cNvPr id="34" name="Zylinder 25" descr=" 34"/>
          <p:cNvSpPr/>
          <p:nvPr/>
        </p:nvSpPr>
        <p:spPr>
          <a:xfrm>
            <a:off x="3848100" y="4353842"/>
            <a:ext cx="1219200" cy="1179512"/>
          </a:xfrm>
          <a:prstGeom prst="can">
            <a:avLst>
              <a:gd name="adj" fmla="val 20116"/>
            </a:avLst>
          </a:prstGeom>
          <a:solidFill>
            <a:srgbClr val="99FF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3000" dirty="0" smtClean="0">
                <a:solidFill>
                  <a:srgbClr val="1D1117"/>
                </a:solidFill>
              </a:rPr>
              <a:t>KB</a:t>
            </a:r>
            <a:endParaRPr lang="de-DE" sz="3000" dirty="0">
              <a:solidFill>
                <a:srgbClr val="1D1117"/>
              </a:solidFill>
            </a:endParaRPr>
          </a:p>
        </p:txBody>
      </p:sp>
      <p:sp>
        <p:nvSpPr>
          <p:cNvPr id="36" name="Right Arrow 35" descr=" 36"/>
          <p:cNvSpPr/>
          <p:nvPr/>
        </p:nvSpPr>
        <p:spPr>
          <a:xfrm rot="5400000">
            <a:off x="4251960" y="1387165"/>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ight Arrow 36" descr=" 37"/>
          <p:cNvSpPr/>
          <p:nvPr/>
        </p:nvSpPr>
        <p:spPr>
          <a:xfrm rot="5400000">
            <a:off x="4251960" y="3855508"/>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ight Arrow 37" descr=" 38"/>
          <p:cNvSpPr/>
          <p:nvPr/>
        </p:nvSpPr>
        <p:spPr>
          <a:xfrm rot="5400000">
            <a:off x="4251960" y="5726888"/>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feld 7" descr=" 40"/>
          <p:cNvSpPr txBox="1">
            <a:spLocks noChangeArrowheads="1"/>
          </p:cNvSpPr>
          <p:nvPr/>
        </p:nvSpPr>
        <p:spPr bwMode="auto">
          <a:xfrm>
            <a:off x="3818085" y="6225225"/>
            <a:ext cx="1363515"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Answers</a:t>
            </a:r>
            <a:endParaRPr lang="de-DE" sz="2700" dirty="0">
              <a:latin typeface="Calibri" pitchFamily="34" charset="0"/>
            </a:endParaRPr>
          </a:p>
        </p:txBody>
      </p:sp>
      <p:sp>
        <p:nvSpPr>
          <p:cNvPr id="41" name="Slide Number Placeholder 4" descr=" 41"/>
          <p:cNvSpPr>
            <a:spLocks noGrp="1"/>
          </p:cNvSpPr>
          <p:nvPr>
            <p:ph type="sldNum" sz="quarter" idx="12"/>
          </p:nvPr>
        </p:nvSpPr>
        <p:spPr>
          <a:xfrm>
            <a:off x="7924800" y="6492875"/>
            <a:ext cx="762000" cy="365125"/>
          </a:xfrm>
        </p:spPr>
        <p:txBody>
          <a:bodyPr/>
          <a:lstStyle/>
          <a:p>
            <a:fld id="{D82A5394-5A80-41A2-8767-340FD9E3BCB0}" type="slidenum">
              <a:rPr lang="en-US" smtClean="0"/>
              <a:pPr/>
              <a:t>27</a:t>
            </a:fld>
            <a:endParaRPr lang="en-US"/>
          </a:p>
        </p:txBody>
      </p:sp>
      <p:sp>
        <p:nvSpPr>
          <p:cNvPr id="21" name="Right Brace 20" descr=" 48"/>
          <p:cNvSpPr/>
          <p:nvPr/>
        </p:nvSpPr>
        <p:spPr>
          <a:xfrm>
            <a:off x="3200400" y="2971800"/>
            <a:ext cx="609600" cy="2438400"/>
          </a:xfrm>
          <a:prstGeom prst="rightBrace">
            <a:avLst>
              <a:gd name="adj1" fmla="val 0"/>
              <a:gd name="adj2" fmla="val 7018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Can 18" descr=" 42"/>
          <p:cNvSpPr/>
          <p:nvPr/>
        </p:nvSpPr>
        <p:spPr>
          <a:xfrm>
            <a:off x="252265" y="3198911"/>
            <a:ext cx="3024335" cy="2058888"/>
          </a:xfrm>
          <a:prstGeom prst="can">
            <a:avLst>
              <a:gd name="adj" fmla="val 10162"/>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rPr>
              <a:t>                            </a:t>
            </a:r>
            <a:endParaRPr lang="en-US" sz="3000" dirty="0">
              <a:solidFill>
                <a:srgbClr val="000000"/>
              </a:solidFill>
            </a:endParaRPr>
          </a:p>
        </p:txBody>
      </p:sp>
      <p:pic>
        <p:nvPicPr>
          <p:cNvPr id="20" name="Picture 2" descr=" 43"/>
          <p:cNvPicPr>
            <a:picLocks noChangeAspect="1" noChangeArrowheads="1"/>
          </p:cNvPicPr>
          <p:nvPr/>
        </p:nvPicPr>
        <p:blipFill>
          <a:blip r:embed="rId4" cstate="print"/>
          <a:srcRect/>
          <a:stretch>
            <a:fillRect/>
          </a:stretch>
        </p:blipFill>
        <p:spPr bwMode="auto">
          <a:xfrm>
            <a:off x="379559" y="3505200"/>
            <a:ext cx="2820840" cy="1600200"/>
          </a:xfrm>
          <a:prstGeom prst="rect">
            <a:avLst/>
          </a:prstGeom>
          <a:noFill/>
        </p:spPr>
      </p:pic>
    </p:spTree>
  </p:cSld>
  <p:clrMapOvr>
    <a:masterClrMapping/>
  </p:clrMapOvr>
  <p:transition>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Inside DEANNA</a:t>
            </a:r>
            <a:endParaRPr lang="en-US" dirty="0"/>
          </a:p>
        </p:txBody>
      </p:sp>
      <p:sp>
        <p:nvSpPr>
          <p:cNvPr id="3" name="Date Placeholder 2" desc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descr=" 4"/>
          <p:cNvSpPr>
            <a:spLocks noGrp="1"/>
          </p:cNvSpPr>
          <p:nvPr>
            <p:ph type="ftr" sz="quarter" idx="11"/>
          </p:nvPr>
        </p:nvSpPr>
        <p:spPr/>
        <p:txBody>
          <a:bodyPr/>
          <a:lstStyle/>
          <a:p>
            <a:r>
              <a:rPr lang="en-US" smtClean="0"/>
              <a:t>Natural Language Questions for the Web of Data - Yahya et al.</a:t>
            </a:r>
            <a:endParaRPr lang="en-US"/>
          </a:p>
        </p:txBody>
      </p:sp>
      <p:sp>
        <p:nvSpPr>
          <p:cNvPr id="5" name="Slide Number Placeholder 4" descr=" 5"/>
          <p:cNvSpPr>
            <a:spLocks noGrp="1"/>
          </p:cNvSpPr>
          <p:nvPr>
            <p:ph type="sldNum" sz="quarter" idx="12"/>
          </p:nvPr>
        </p:nvSpPr>
        <p:spPr/>
        <p:txBody>
          <a:bodyPr/>
          <a:lstStyle/>
          <a:p>
            <a:fld id="{D82A5394-5A80-41A2-8767-340FD9E3BCB0}" type="slidenum">
              <a:rPr lang="en-US" smtClean="0"/>
              <a:pPr/>
              <a:t>28</a:t>
            </a:fld>
            <a:endParaRPr lang="en-US"/>
          </a:p>
        </p:txBody>
      </p:sp>
      <p:sp>
        <p:nvSpPr>
          <p:cNvPr id="44" name="Rectangle 43" descr=" 44"/>
          <p:cNvSpPr/>
          <p:nvPr/>
        </p:nvSpPr>
        <p:spPr>
          <a:xfrm>
            <a:off x="6934200" y="1885499"/>
            <a:ext cx="1752600" cy="7566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000" dirty="0" smtClean="0">
                <a:solidFill>
                  <a:schemeClr val="bg1"/>
                </a:solidFill>
              </a:rPr>
              <a:t>DEANNA</a:t>
            </a:r>
            <a:endParaRPr lang="en-US" sz="3000" dirty="0">
              <a:solidFill>
                <a:schemeClr val="bg1"/>
              </a:solidFill>
            </a:endParaRPr>
          </a:p>
        </p:txBody>
      </p:sp>
      <p:sp>
        <p:nvSpPr>
          <p:cNvPr id="46" name="Right Arrow 45" descr=" 46"/>
          <p:cNvSpPr/>
          <p:nvPr/>
        </p:nvSpPr>
        <p:spPr>
          <a:xfrm rot="5400000">
            <a:off x="7604760" y="28356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feld 5" descr=" 47"/>
          <p:cNvSpPr txBox="1">
            <a:spLocks noChangeArrowheads="1"/>
          </p:cNvSpPr>
          <p:nvPr/>
        </p:nvSpPr>
        <p:spPr bwMode="auto">
          <a:xfrm>
            <a:off x="7086600" y="685800"/>
            <a:ext cx="1459951" cy="507831"/>
          </a:xfrm>
          <a:prstGeom prst="rect">
            <a:avLst/>
          </a:prstGeom>
          <a:noFill/>
          <a:ln w="9525">
            <a:noFill/>
            <a:miter lim="800000"/>
            <a:headEnd/>
            <a:tailEnd/>
          </a:ln>
        </p:spPr>
        <p:txBody>
          <a:bodyPr wrap="none">
            <a:spAutoFit/>
          </a:bodyPr>
          <a:lstStyle/>
          <a:p>
            <a:r>
              <a:rPr lang="de-DE" sz="2700" dirty="0">
                <a:latin typeface="Calibri" pitchFamily="34" charset="0"/>
              </a:rPr>
              <a:t>Q</a:t>
            </a:r>
            <a:r>
              <a:rPr lang="de-DE" sz="2700" dirty="0" smtClean="0">
                <a:latin typeface="Calibri" pitchFamily="34" charset="0"/>
              </a:rPr>
              <a:t>uestion</a:t>
            </a:r>
            <a:endParaRPr lang="de-DE" sz="2700" dirty="0">
              <a:latin typeface="Calibri" pitchFamily="34" charset="0"/>
            </a:endParaRPr>
          </a:p>
        </p:txBody>
      </p:sp>
      <p:sp>
        <p:nvSpPr>
          <p:cNvPr id="49" name="Textfeld 7" descr=" 49"/>
          <p:cNvSpPr txBox="1">
            <a:spLocks noChangeArrowheads="1"/>
          </p:cNvSpPr>
          <p:nvPr/>
        </p:nvSpPr>
        <p:spPr bwMode="auto">
          <a:xfrm>
            <a:off x="7180392" y="3333999"/>
            <a:ext cx="1260217"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SPARQL</a:t>
            </a:r>
            <a:endParaRPr lang="de-DE" sz="2700" dirty="0">
              <a:latin typeface="Calibri" pitchFamily="34" charset="0"/>
            </a:endParaRPr>
          </a:p>
        </p:txBody>
      </p:sp>
      <p:sp>
        <p:nvSpPr>
          <p:cNvPr id="52" name="Zylinder 25" descr=" 52"/>
          <p:cNvSpPr/>
          <p:nvPr/>
        </p:nvSpPr>
        <p:spPr>
          <a:xfrm>
            <a:off x="7200900" y="4353842"/>
            <a:ext cx="1219200" cy="1179512"/>
          </a:xfrm>
          <a:prstGeom prst="can">
            <a:avLst>
              <a:gd name="adj" fmla="val 20116"/>
            </a:avLst>
          </a:prstGeom>
          <a:solidFill>
            <a:srgbClr val="99FF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3000" dirty="0" smtClean="0">
                <a:solidFill>
                  <a:srgbClr val="1D1117"/>
                </a:solidFill>
              </a:rPr>
              <a:t>KB</a:t>
            </a:r>
            <a:endParaRPr lang="de-DE" sz="3000" dirty="0">
              <a:solidFill>
                <a:srgbClr val="1D1117"/>
              </a:solidFill>
            </a:endParaRPr>
          </a:p>
        </p:txBody>
      </p:sp>
      <p:sp>
        <p:nvSpPr>
          <p:cNvPr id="55" name="Textfeld 7" descr=" 55"/>
          <p:cNvSpPr txBox="1">
            <a:spLocks noChangeArrowheads="1"/>
          </p:cNvSpPr>
          <p:nvPr/>
        </p:nvSpPr>
        <p:spPr bwMode="auto">
          <a:xfrm>
            <a:off x="7162800" y="6225225"/>
            <a:ext cx="1363515"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Answers</a:t>
            </a:r>
            <a:endParaRPr lang="de-DE" sz="2700" dirty="0">
              <a:latin typeface="Calibri" pitchFamily="34" charset="0"/>
            </a:endParaRPr>
          </a:p>
        </p:txBody>
      </p:sp>
      <p:sp>
        <p:nvSpPr>
          <p:cNvPr id="58" name="Right Arrow 57" descr=" 58"/>
          <p:cNvSpPr/>
          <p:nvPr/>
        </p:nvSpPr>
        <p:spPr>
          <a:xfrm rot="5400000">
            <a:off x="7604760" y="13871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ight Arrow 40" descr=" 41"/>
          <p:cNvSpPr/>
          <p:nvPr/>
        </p:nvSpPr>
        <p:spPr>
          <a:xfrm rot="5400000">
            <a:off x="7604760" y="385550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ight Arrow 42" descr=" 43"/>
          <p:cNvSpPr/>
          <p:nvPr/>
        </p:nvSpPr>
        <p:spPr>
          <a:xfrm rot="5400000">
            <a:off x="7604760" y="572688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Inside DEANNA</a:t>
            </a:r>
            <a:endParaRPr lang="en-US" dirty="0"/>
          </a:p>
        </p:txBody>
      </p:sp>
      <p:sp>
        <p:nvSpPr>
          <p:cNvPr id="3" name="Date Placeholder 2" desc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descr=" 4"/>
          <p:cNvSpPr>
            <a:spLocks noGrp="1"/>
          </p:cNvSpPr>
          <p:nvPr>
            <p:ph type="ftr" sz="quarter" idx="11"/>
          </p:nvPr>
        </p:nvSpPr>
        <p:spPr/>
        <p:txBody>
          <a:bodyPr/>
          <a:lstStyle/>
          <a:p>
            <a:r>
              <a:rPr lang="en-US" smtClean="0"/>
              <a:t>Natural Language Questions for the Web of Data - Yahya et al.</a:t>
            </a:r>
            <a:endParaRPr lang="en-US"/>
          </a:p>
        </p:txBody>
      </p:sp>
      <p:sp>
        <p:nvSpPr>
          <p:cNvPr id="5" name="Slide Number Placeholder 4" descr=" 5"/>
          <p:cNvSpPr>
            <a:spLocks noGrp="1"/>
          </p:cNvSpPr>
          <p:nvPr>
            <p:ph type="sldNum" sz="quarter" idx="12"/>
          </p:nvPr>
        </p:nvSpPr>
        <p:spPr/>
        <p:txBody>
          <a:bodyPr/>
          <a:lstStyle/>
          <a:p>
            <a:fld id="{D82A5394-5A80-41A2-8767-340FD9E3BCB0}" type="slidenum">
              <a:rPr lang="en-US" smtClean="0"/>
              <a:pPr/>
              <a:t>29</a:t>
            </a:fld>
            <a:endParaRPr lang="en-US"/>
          </a:p>
        </p:txBody>
      </p:sp>
      <p:sp>
        <p:nvSpPr>
          <p:cNvPr id="44" name="Rectangle 43" descr=" 44"/>
          <p:cNvSpPr/>
          <p:nvPr/>
        </p:nvSpPr>
        <p:spPr>
          <a:xfrm>
            <a:off x="6934200" y="1885499"/>
            <a:ext cx="1752600" cy="7566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000" dirty="0" smtClean="0">
                <a:solidFill>
                  <a:schemeClr val="bg1"/>
                </a:solidFill>
              </a:rPr>
              <a:t>DEANNA</a:t>
            </a:r>
            <a:endParaRPr lang="en-US" sz="3000" dirty="0">
              <a:solidFill>
                <a:schemeClr val="bg1"/>
              </a:solidFill>
            </a:endParaRPr>
          </a:p>
        </p:txBody>
      </p:sp>
      <p:sp>
        <p:nvSpPr>
          <p:cNvPr id="46" name="Right Arrow 45" descr=" 46"/>
          <p:cNvSpPr/>
          <p:nvPr/>
        </p:nvSpPr>
        <p:spPr>
          <a:xfrm rot="5400000">
            <a:off x="7604760" y="28356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feld 5" descr=" 47"/>
          <p:cNvSpPr txBox="1">
            <a:spLocks noChangeArrowheads="1"/>
          </p:cNvSpPr>
          <p:nvPr/>
        </p:nvSpPr>
        <p:spPr bwMode="auto">
          <a:xfrm>
            <a:off x="7086600" y="685800"/>
            <a:ext cx="1459951" cy="507831"/>
          </a:xfrm>
          <a:prstGeom prst="rect">
            <a:avLst/>
          </a:prstGeom>
          <a:noFill/>
          <a:ln w="9525">
            <a:noFill/>
            <a:miter lim="800000"/>
            <a:headEnd/>
            <a:tailEnd/>
          </a:ln>
        </p:spPr>
        <p:txBody>
          <a:bodyPr wrap="none">
            <a:spAutoFit/>
          </a:bodyPr>
          <a:lstStyle/>
          <a:p>
            <a:r>
              <a:rPr lang="de-DE" sz="2700" dirty="0">
                <a:latin typeface="Calibri" pitchFamily="34" charset="0"/>
              </a:rPr>
              <a:t>Q</a:t>
            </a:r>
            <a:r>
              <a:rPr lang="de-DE" sz="2700" dirty="0" smtClean="0">
                <a:latin typeface="Calibri" pitchFamily="34" charset="0"/>
              </a:rPr>
              <a:t>uestion</a:t>
            </a:r>
            <a:endParaRPr lang="de-DE" sz="2700" dirty="0">
              <a:latin typeface="Calibri" pitchFamily="34" charset="0"/>
            </a:endParaRPr>
          </a:p>
        </p:txBody>
      </p:sp>
      <p:sp>
        <p:nvSpPr>
          <p:cNvPr id="49" name="Textfeld 7" descr=" 49"/>
          <p:cNvSpPr txBox="1">
            <a:spLocks noChangeArrowheads="1"/>
          </p:cNvSpPr>
          <p:nvPr/>
        </p:nvSpPr>
        <p:spPr bwMode="auto">
          <a:xfrm>
            <a:off x="7180392" y="3333999"/>
            <a:ext cx="1260217"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SPARQL</a:t>
            </a:r>
            <a:endParaRPr lang="de-DE" sz="2700" dirty="0">
              <a:latin typeface="Calibri" pitchFamily="34" charset="0"/>
            </a:endParaRPr>
          </a:p>
        </p:txBody>
      </p:sp>
      <p:sp>
        <p:nvSpPr>
          <p:cNvPr id="52" name="Zylinder 25" descr=" 52"/>
          <p:cNvSpPr/>
          <p:nvPr/>
        </p:nvSpPr>
        <p:spPr>
          <a:xfrm>
            <a:off x="7200900" y="4353842"/>
            <a:ext cx="1219200" cy="1179512"/>
          </a:xfrm>
          <a:prstGeom prst="can">
            <a:avLst>
              <a:gd name="adj" fmla="val 20116"/>
            </a:avLst>
          </a:prstGeom>
          <a:solidFill>
            <a:srgbClr val="99FF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3000" dirty="0" smtClean="0">
                <a:solidFill>
                  <a:srgbClr val="1D1117"/>
                </a:solidFill>
              </a:rPr>
              <a:t>KB</a:t>
            </a:r>
            <a:endParaRPr lang="de-DE" sz="3000" dirty="0">
              <a:solidFill>
                <a:srgbClr val="1D1117"/>
              </a:solidFill>
            </a:endParaRPr>
          </a:p>
        </p:txBody>
      </p:sp>
      <p:sp>
        <p:nvSpPr>
          <p:cNvPr id="55" name="Textfeld 7" descr=" 55"/>
          <p:cNvSpPr txBox="1">
            <a:spLocks noChangeArrowheads="1"/>
          </p:cNvSpPr>
          <p:nvPr/>
        </p:nvSpPr>
        <p:spPr bwMode="auto">
          <a:xfrm>
            <a:off x="7162800" y="6225225"/>
            <a:ext cx="1363515"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Answers</a:t>
            </a:r>
            <a:endParaRPr lang="de-DE" sz="2700" dirty="0">
              <a:latin typeface="Calibri" pitchFamily="34" charset="0"/>
            </a:endParaRPr>
          </a:p>
        </p:txBody>
      </p:sp>
      <p:sp>
        <p:nvSpPr>
          <p:cNvPr id="58" name="Right Arrow 57" descr=" 58"/>
          <p:cNvSpPr/>
          <p:nvPr/>
        </p:nvSpPr>
        <p:spPr>
          <a:xfrm rot="5400000">
            <a:off x="7604760" y="13871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descr=" 21"/>
          <p:cNvSpPr/>
          <p:nvPr/>
        </p:nvSpPr>
        <p:spPr>
          <a:xfrm>
            <a:off x="4724400" y="914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Phrase detection</a:t>
            </a:r>
            <a:endParaRPr lang="en-US" sz="2400" dirty="0">
              <a:solidFill>
                <a:schemeClr val="bg1"/>
              </a:solidFill>
            </a:endParaRPr>
          </a:p>
        </p:txBody>
      </p:sp>
      <p:sp>
        <p:nvSpPr>
          <p:cNvPr id="17" name="Rectangle 16" descr=" 22"/>
          <p:cNvSpPr/>
          <p:nvPr/>
        </p:nvSpPr>
        <p:spPr>
          <a:xfrm>
            <a:off x="4724400" y="2057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Phrase </a:t>
            </a:r>
          </a:p>
          <a:p>
            <a:pPr algn="ctr"/>
            <a:r>
              <a:rPr lang="en-US" sz="2400" dirty="0" smtClean="0">
                <a:solidFill>
                  <a:schemeClr val="bg1"/>
                </a:solidFill>
              </a:rPr>
              <a:t>mapping</a:t>
            </a:r>
            <a:endParaRPr lang="en-US" sz="2400" dirty="0">
              <a:solidFill>
                <a:schemeClr val="bg1"/>
              </a:solidFill>
            </a:endParaRPr>
          </a:p>
        </p:txBody>
      </p:sp>
      <p:sp>
        <p:nvSpPr>
          <p:cNvPr id="18" name="Rectangle 17" descr=" 23"/>
          <p:cNvSpPr/>
          <p:nvPr/>
        </p:nvSpPr>
        <p:spPr>
          <a:xfrm>
            <a:off x="4724400" y="3200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Dependency</a:t>
            </a:r>
          </a:p>
          <a:p>
            <a:pPr algn="ctr"/>
            <a:r>
              <a:rPr lang="en-US" sz="2400" dirty="0" smtClean="0">
                <a:solidFill>
                  <a:schemeClr val="bg1"/>
                </a:solidFill>
              </a:rPr>
              <a:t>detection</a:t>
            </a:r>
            <a:endParaRPr lang="en-US" sz="2400" dirty="0">
              <a:solidFill>
                <a:schemeClr val="bg1"/>
              </a:solidFill>
            </a:endParaRPr>
          </a:p>
        </p:txBody>
      </p:sp>
      <p:sp>
        <p:nvSpPr>
          <p:cNvPr id="19" name="Rectangle 18" descr=" 24"/>
          <p:cNvSpPr/>
          <p:nvPr/>
        </p:nvSpPr>
        <p:spPr>
          <a:xfrm>
            <a:off x="4724400" y="4343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i="1" dirty="0" smtClean="0">
                <a:solidFill>
                  <a:schemeClr val="bg1"/>
                </a:solidFill>
              </a:rPr>
              <a:t>Joint </a:t>
            </a:r>
          </a:p>
          <a:p>
            <a:pPr algn="ctr"/>
            <a:r>
              <a:rPr lang="en-US" sz="2400" b="1" i="1" dirty="0" err="1" smtClean="0">
                <a:solidFill>
                  <a:schemeClr val="bg1"/>
                </a:solidFill>
              </a:rPr>
              <a:t>Disambig</a:t>
            </a:r>
            <a:r>
              <a:rPr lang="en-US" sz="2400" b="1" i="1" dirty="0" smtClean="0">
                <a:solidFill>
                  <a:schemeClr val="bg1"/>
                </a:solidFill>
              </a:rPr>
              <a:t>.</a:t>
            </a:r>
            <a:endParaRPr lang="en-US" sz="2400" b="1" i="1" dirty="0">
              <a:solidFill>
                <a:schemeClr val="bg1"/>
              </a:solidFill>
            </a:endParaRPr>
          </a:p>
        </p:txBody>
      </p:sp>
      <p:sp>
        <p:nvSpPr>
          <p:cNvPr id="20" name="Rectangle 19" descr=" 25"/>
          <p:cNvSpPr/>
          <p:nvPr/>
        </p:nvSpPr>
        <p:spPr>
          <a:xfrm>
            <a:off x="4724400" y="5486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Query</a:t>
            </a:r>
          </a:p>
          <a:p>
            <a:pPr algn="ctr"/>
            <a:r>
              <a:rPr lang="en-US" sz="2400" dirty="0" smtClean="0">
                <a:solidFill>
                  <a:schemeClr val="bg1"/>
                </a:solidFill>
              </a:rPr>
              <a:t>Generation</a:t>
            </a:r>
            <a:endParaRPr lang="en-US" sz="2400" dirty="0">
              <a:solidFill>
                <a:schemeClr val="bg1"/>
              </a:solidFill>
            </a:endParaRPr>
          </a:p>
        </p:txBody>
      </p:sp>
      <p:sp>
        <p:nvSpPr>
          <p:cNvPr id="15" name="Right Brace 14" descr=" 68"/>
          <p:cNvSpPr/>
          <p:nvPr/>
        </p:nvSpPr>
        <p:spPr>
          <a:xfrm>
            <a:off x="6400800" y="838200"/>
            <a:ext cx="533400" cy="5562600"/>
          </a:xfrm>
          <a:prstGeom prst="rightBrace">
            <a:avLst>
              <a:gd name="adj1" fmla="val 0"/>
              <a:gd name="adj2" fmla="val 2289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Right Arrow 40" descr=" 41"/>
          <p:cNvSpPr/>
          <p:nvPr/>
        </p:nvSpPr>
        <p:spPr>
          <a:xfrm rot="5400000">
            <a:off x="7604760" y="385550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ight Arrow 42" descr=" 43"/>
          <p:cNvSpPr/>
          <p:nvPr/>
        </p:nvSpPr>
        <p:spPr>
          <a:xfrm rot="5400000">
            <a:off x="7604760" y="572688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Arrow Connector 20" descr=" 50"/>
          <p:cNvCxnSpPr/>
          <p:nvPr/>
        </p:nvCxnSpPr>
        <p:spPr>
          <a:xfrm>
            <a:off x="5638800" y="1737360"/>
            <a:ext cx="1587" cy="320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descr=" 53"/>
          <p:cNvCxnSpPr/>
          <p:nvPr/>
        </p:nvCxnSpPr>
        <p:spPr>
          <a:xfrm>
            <a:off x="5638800" y="2880360"/>
            <a:ext cx="1587" cy="320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descr=" 61"/>
          <p:cNvCxnSpPr/>
          <p:nvPr/>
        </p:nvCxnSpPr>
        <p:spPr>
          <a:xfrm>
            <a:off x="5638800" y="4023359"/>
            <a:ext cx="1587" cy="320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descr=" 65"/>
          <p:cNvCxnSpPr/>
          <p:nvPr/>
        </p:nvCxnSpPr>
        <p:spPr>
          <a:xfrm>
            <a:off x="5638800" y="5166359"/>
            <a:ext cx="1587" cy="320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descr=" 3"/>
          <p:cNvSpPr>
            <a:spLocks noGrp="1"/>
          </p:cNvSpPr>
          <p:nvPr>
            <p:ph idx="1"/>
          </p:nvPr>
        </p:nvSpPr>
        <p:spPr>
          <a:xfrm>
            <a:off x="457200" y="838200"/>
            <a:ext cx="8229600" cy="5370576"/>
          </a:xfrm>
        </p:spPr>
        <p:txBody>
          <a:bodyPr/>
          <a:lstStyle/>
          <a:p>
            <a:pPr>
              <a:buNone/>
            </a:pPr>
            <a:r>
              <a:rPr lang="en-US" b="1" dirty="0" smtClean="0"/>
              <a:t>“</a:t>
            </a:r>
            <a:r>
              <a:rPr lang="en-US" b="1" i="1" dirty="0" smtClean="0"/>
              <a:t>Who played in Casablanca and was married to a writer born in Rome?</a:t>
            </a:r>
            <a:r>
              <a:rPr lang="en-US" b="1" dirty="0" smtClean="0"/>
              <a:t>”</a:t>
            </a:r>
          </a:p>
          <a:p>
            <a:endParaRPr lang="en-US" dirty="0" smtClean="0"/>
          </a:p>
        </p:txBody>
      </p:sp>
      <p:sp>
        <p:nvSpPr>
          <p:cNvPr id="2" name="Title 1" descr=" 2"/>
          <p:cNvSpPr>
            <a:spLocks noGrp="1"/>
          </p:cNvSpPr>
          <p:nvPr>
            <p:ph type="title"/>
          </p:nvPr>
        </p:nvSpPr>
        <p:spPr/>
        <p:txBody>
          <a:bodyPr/>
          <a:lstStyle/>
          <a:p>
            <a:r>
              <a:rPr lang="en-US" dirty="0" smtClean="0"/>
              <a:t>“Classical” QA </a:t>
            </a:r>
            <a:endParaRPr lang="en-US" dirty="0"/>
          </a:p>
        </p:txBody>
      </p:sp>
      <p:sp>
        <p:nvSpPr>
          <p:cNvPr id="4" name="Date Placeholder 3" descr=" 4"/>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descr=" 5"/>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descr=" 6"/>
          <p:cNvSpPr>
            <a:spLocks noGrp="1"/>
          </p:cNvSpPr>
          <p:nvPr>
            <p:ph type="sldNum" sz="quarter" idx="12"/>
          </p:nvPr>
        </p:nvSpPr>
        <p:spPr/>
        <p:txBody>
          <a:bodyPr/>
          <a:lstStyle/>
          <a:p>
            <a:fld id="{D82A5394-5A80-41A2-8767-340FD9E3BCB0}" type="slidenum">
              <a:rPr lang="en-US" smtClean="0"/>
              <a:pPr/>
              <a:t>3</a:t>
            </a:fld>
            <a:endParaRPr lang="en-US" dirty="0"/>
          </a:p>
        </p:txBody>
      </p:sp>
      <p:sp>
        <p:nvSpPr>
          <p:cNvPr id="7" name="Rectangle 6" descr=" 12"/>
          <p:cNvSpPr/>
          <p:nvPr/>
        </p:nvSpPr>
        <p:spPr>
          <a:xfrm>
            <a:off x="228600" y="1986676"/>
            <a:ext cx="6172200" cy="2923876"/>
          </a:xfrm>
          <a:prstGeom prst="rect">
            <a:avLst/>
          </a:prstGeom>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sz="2000" b="1" dirty="0" smtClean="0">
                <a:solidFill>
                  <a:schemeClr val="tx1"/>
                </a:solidFill>
              </a:rPr>
              <a:t>Ingrid Bergman</a:t>
            </a:r>
            <a:r>
              <a:rPr lang="en-US" dirty="0" smtClean="0">
                <a:solidFill>
                  <a:schemeClr val="tx1"/>
                </a:solidFill>
              </a:rPr>
              <a:t> (29 August 1915 – 29 August 1982) was a Swedish actress who starred in a variety of European and American films. She won three Academy Awards, two Emmy Awards, and the Tony Award for Best Actress. She is ranked as the fourth greatest female star of American cinema of all time by the American Film Institute. She is best remembered for her </a:t>
            </a:r>
            <a:r>
              <a:rPr lang="en-US" sz="2000" b="1" dirty="0" smtClean="0">
                <a:solidFill>
                  <a:schemeClr val="tx1"/>
                </a:solidFill>
                <a:uFill>
                  <a:solidFill>
                    <a:srgbClr val="C00000"/>
                  </a:solidFill>
                </a:uFill>
              </a:rPr>
              <a:t>roles as </a:t>
            </a:r>
            <a:r>
              <a:rPr lang="en-US" sz="2000" b="1" dirty="0" err="1" smtClean="0">
                <a:solidFill>
                  <a:schemeClr val="tx1"/>
                </a:solidFill>
                <a:uFill>
                  <a:solidFill>
                    <a:srgbClr val="C00000"/>
                  </a:solidFill>
                </a:uFill>
              </a:rPr>
              <a:t>Ilsa</a:t>
            </a:r>
            <a:r>
              <a:rPr lang="en-US" sz="2000" b="1" dirty="0" smtClean="0">
                <a:solidFill>
                  <a:schemeClr val="tx1"/>
                </a:solidFill>
                <a:uFill>
                  <a:solidFill>
                    <a:srgbClr val="C00000"/>
                  </a:solidFill>
                </a:uFill>
              </a:rPr>
              <a:t> Lund in </a:t>
            </a:r>
            <a:r>
              <a:rPr lang="en-US" sz="2000" b="1" i="1" dirty="0" smtClean="0">
                <a:solidFill>
                  <a:schemeClr val="tx1"/>
                </a:solidFill>
                <a:uFill>
                  <a:solidFill>
                    <a:srgbClr val="C00000"/>
                  </a:solidFill>
                </a:uFill>
              </a:rPr>
              <a:t>Casablanca</a:t>
            </a:r>
            <a:r>
              <a:rPr lang="en-US" sz="2000" dirty="0" smtClean="0">
                <a:solidFill>
                  <a:schemeClr val="tx1"/>
                </a:solidFill>
                <a:uFill>
                  <a:solidFill>
                    <a:srgbClr val="C00000"/>
                  </a:solidFill>
                </a:uFill>
              </a:rPr>
              <a:t> </a:t>
            </a:r>
            <a:r>
              <a:rPr lang="en-US" dirty="0" smtClean="0">
                <a:solidFill>
                  <a:schemeClr val="tx1"/>
                </a:solidFill>
                <a:uFill>
                  <a:solidFill>
                    <a:srgbClr val="C00000"/>
                  </a:solidFill>
                </a:uFill>
              </a:rPr>
              <a:t>(1942)</a:t>
            </a:r>
            <a:r>
              <a:rPr lang="en-US" dirty="0" smtClean="0">
                <a:solidFill>
                  <a:schemeClr val="tx1"/>
                </a:solidFill>
              </a:rPr>
              <a:t>, a World War II drama co-starring Humphrey Bogart and as Alicia </a:t>
            </a:r>
            <a:r>
              <a:rPr lang="en-US" dirty="0" err="1" smtClean="0">
                <a:solidFill>
                  <a:schemeClr val="tx1"/>
                </a:solidFill>
              </a:rPr>
              <a:t>Huberman</a:t>
            </a:r>
            <a:r>
              <a:rPr lang="en-US" dirty="0" smtClean="0">
                <a:solidFill>
                  <a:schemeClr val="tx1"/>
                </a:solidFill>
              </a:rPr>
              <a:t> in </a:t>
            </a:r>
            <a:r>
              <a:rPr lang="en-US" i="1" dirty="0" smtClean="0">
                <a:solidFill>
                  <a:schemeClr val="tx1"/>
                </a:solidFill>
              </a:rPr>
              <a:t>Notorious</a:t>
            </a:r>
            <a:r>
              <a:rPr lang="en-US" dirty="0" smtClean="0">
                <a:solidFill>
                  <a:schemeClr val="tx1"/>
                </a:solidFill>
              </a:rPr>
              <a:t> (1946), an Alfred Hitchcock thriller co-starring Cary Grant.</a:t>
            </a:r>
            <a:endParaRPr lang="en-US" dirty="0">
              <a:solidFill>
                <a:schemeClr val="tx1"/>
              </a:solidFill>
            </a:endParaRPr>
          </a:p>
        </p:txBody>
      </p:sp>
    </p:spTree>
  </p:cSld>
  <p:clrMapOvr>
    <a:masterClrMapping/>
  </p:clrMapOvr>
  <p:transition>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Inside DEANNA</a:t>
            </a:r>
            <a:endParaRPr lang="en-US" dirty="0"/>
          </a:p>
        </p:txBody>
      </p:sp>
      <p:sp>
        <p:nvSpPr>
          <p:cNvPr id="3" name="Date Placeholder 2" desc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descr=" 4"/>
          <p:cNvSpPr>
            <a:spLocks noGrp="1"/>
          </p:cNvSpPr>
          <p:nvPr>
            <p:ph type="ftr" sz="quarter" idx="11"/>
          </p:nvPr>
        </p:nvSpPr>
        <p:spPr/>
        <p:txBody>
          <a:bodyPr/>
          <a:lstStyle/>
          <a:p>
            <a:r>
              <a:rPr lang="en-US" smtClean="0"/>
              <a:t>Natural Language Questions for the Web of Data - Yahya et al.</a:t>
            </a:r>
            <a:endParaRPr lang="en-US"/>
          </a:p>
        </p:txBody>
      </p:sp>
      <p:sp>
        <p:nvSpPr>
          <p:cNvPr id="5" name="Slide Number Placeholder 4" descr=" 5"/>
          <p:cNvSpPr>
            <a:spLocks noGrp="1"/>
          </p:cNvSpPr>
          <p:nvPr>
            <p:ph type="sldNum" sz="quarter" idx="12"/>
          </p:nvPr>
        </p:nvSpPr>
        <p:spPr/>
        <p:txBody>
          <a:bodyPr/>
          <a:lstStyle/>
          <a:p>
            <a:fld id="{D82A5394-5A80-41A2-8767-340FD9E3BCB0}" type="slidenum">
              <a:rPr lang="en-US" smtClean="0"/>
              <a:pPr/>
              <a:t>30</a:t>
            </a:fld>
            <a:endParaRPr lang="en-US"/>
          </a:p>
        </p:txBody>
      </p:sp>
      <p:sp>
        <p:nvSpPr>
          <p:cNvPr id="44" name="Rectangle 43" descr=" 44"/>
          <p:cNvSpPr/>
          <p:nvPr/>
        </p:nvSpPr>
        <p:spPr>
          <a:xfrm>
            <a:off x="6934200" y="1885499"/>
            <a:ext cx="1752600" cy="7566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000" dirty="0" smtClean="0">
                <a:solidFill>
                  <a:schemeClr val="bg1"/>
                </a:solidFill>
              </a:rPr>
              <a:t>DEANNA</a:t>
            </a:r>
            <a:endParaRPr lang="en-US" sz="3000" dirty="0">
              <a:solidFill>
                <a:schemeClr val="bg1"/>
              </a:solidFill>
            </a:endParaRPr>
          </a:p>
        </p:txBody>
      </p:sp>
      <p:sp>
        <p:nvSpPr>
          <p:cNvPr id="46" name="Right Arrow 45" descr=" 46"/>
          <p:cNvSpPr/>
          <p:nvPr/>
        </p:nvSpPr>
        <p:spPr>
          <a:xfrm rot="5400000">
            <a:off x="7604760" y="28356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feld 5" descr=" 47"/>
          <p:cNvSpPr txBox="1">
            <a:spLocks noChangeArrowheads="1"/>
          </p:cNvSpPr>
          <p:nvPr/>
        </p:nvSpPr>
        <p:spPr bwMode="auto">
          <a:xfrm>
            <a:off x="7086600" y="685800"/>
            <a:ext cx="1459951" cy="507831"/>
          </a:xfrm>
          <a:prstGeom prst="rect">
            <a:avLst/>
          </a:prstGeom>
          <a:noFill/>
          <a:ln w="9525">
            <a:noFill/>
            <a:miter lim="800000"/>
            <a:headEnd/>
            <a:tailEnd/>
          </a:ln>
        </p:spPr>
        <p:txBody>
          <a:bodyPr wrap="none">
            <a:spAutoFit/>
          </a:bodyPr>
          <a:lstStyle/>
          <a:p>
            <a:r>
              <a:rPr lang="de-DE" sz="2700" dirty="0">
                <a:latin typeface="Calibri" pitchFamily="34" charset="0"/>
              </a:rPr>
              <a:t>Q</a:t>
            </a:r>
            <a:r>
              <a:rPr lang="de-DE" sz="2700" dirty="0" smtClean="0">
                <a:latin typeface="Calibri" pitchFamily="34" charset="0"/>
              </a:rPr>
              <a:t>uestion</a:t>
            </a:r>
            <a:endParaRPr lang="de-DE" sz="2700" dirty="0">
              <a:latin typeface="Calibri" pitchFamily="34" charset="0"/>
            </a:endParaRPr>
          </a:p>
        </p:txBody>
      </p:sp>
      <p:sp>
        <p:nvSpPr>
          <p:cNvPr id="49" name="Textfeld 7" descr=" 49"/>
          <p:cNvSpPr txBox="1">
            <a:spLocks noChangeArrowheads="1"/>
          </p:cNvSpPr>
          <p:nvPr/>
        </p:nvSpPr>
        <p:spPr bwMode="auto">
          <a:xfrm>
            <a:off x="7180392" y="3333999"/>
            <a:ext cx="1260217"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SPARQL</a:t>
            </a:r>
            <a:endParaRPr lang="de-DE" sz="2700" dirty="0">
              <a:latin typeface="Calibri" pitchFamily="34" charset="0"/>
            </a:endParaRPr>
          </a:p>
        </p:txBody>
      </p:sp>
      <p:sp>
        <p:nvSpPr>
          <p:cNvPr id="52" name="Zylinder 25" descr=" 52"/>
          <p:cNvSpPr/>
          <p:nvPr/>
        </p:nvSpPr>
        <p:spPr>
          <a:xfrm>
            <a:off x="7200900" y="4353842"/>
            <a:ext cx="1219200" cy="1179512"/>
          </a:xfrm>
          <a:prstGeom prst="can">
            <a:avLst>
              <a:gd name="adj" fmla="val 20116"/>
            </a:avLst>
          </a:prstGeom>
          <a:solidFill>
            <a:srgbClr val="99FF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3000" dirty="0" smtClean="0">
                <a:solidFill>
                  <a:srgbClr val="1D1117"/>
                </a:solidFill>
              </a:rPr>
              <a:t>KB</a:t>
            </a:r>
            <a:endParaRPr lang="de-DE" sz="3000" dirty="0">
              <a:solidFill>
                <a:srgbClr val="1D1117"/>
              </a:solidFill>
            </a:endParaRPr>
          </a:p>
        </p:txBody>
      </p:sp>
      <p:sp>
        <p:nvSpPr>
          <p:cNvPr id="55" name="Textfeld 7" descr=" 55"/>
          <p:cNvSpPr txBox="1">
            <a:spLocks noChangeArrowheads="1"/>
          </p:cNvSpPr>
          <p:nvPr/>
        </p:nvSpPr>
        <p:spPr bwMode="auto">
          <a:xfrm>
            <a:off x="7162800" y="6225225"/>
            <a:ext cx="1363515"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Answers</a:t>
            </a:r>
            <a:endParaRPr lang="de-DE" sz="2700" dirty="0">
              <a:latin typeface="Calibri" pitchFamily="34" charset="0"/>
            </a:endParaRPr>
          </a:p>
        </p:txBody>
      </p:sp>
      <p:sp>
        <p:nvSpPr>
          <p:cNvPr id="58" name="Right Arrow 57" descr=" 58"/>
          <p:cNvSpPr/>
          <p:nvPr/>
        </p:nvSpPr>
        <p:spPr>
          <a:xfrm rot="5400000">
            <a:off x="7604760" y="13871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descr=" 21"/>
          <p:cNvSpPr/>
          <p:nvPr/>
        </p:nvSpPr>
        <p:spPr>
          <a:xfrm>
            <a:off x="4724400" y="914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Phrase detection</a:t>
            </a:r>
            <a:endParaRPr lang="en-US" sz="2400" dirty="0">
              <a:solidFill>
                <a:schemeClr val="bg1"/>
              </a:solidFill>
            </a:endParaRPr>
          </a:p>
        </p:txBody>
      </p:sp>
      <p:sp>
        <p:nvSpPr>
          <p:cNvPr id="17" name="Rectangle 16" descr=" 22"/>
          <p:cNvSpPr/>
          <p:nvPr/>
        </p:nvSpPr>
        <p:spPr>
          <a:xfrm>
            <a:off x="4724400" y="2057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Phrase </a:t>
            </a:r>
          </a:p>
          <a:p>
            <a:pPr algn="ctr"/>
            <a:r>
              <a:rPr lang="en-US" sz="2400" dirty="0" smtClean="0">
                <a:solidFill>
                  <a:schemeClr val="bg1"/>
                </a:solidFill>
              </a:rPr>
              <a:t>mapping</a:t>
            </a:r>
            <a:endParaRPr lang="en-US" sz="2400" dirty="0">
              <a:solidFill>
                <a:schemeClr val="bg1"/>
              </a:solidFill>
            </a:endParaRPr>
          </a:p>
        </p:txBody>
      </p:sp>
      <p:sp>
        <p:nvSpPr>
          <p:cNvPr id="18" name="Rectangle 17" descr=" 23"/>
          <p:cNvSpPr/>
          <p:nvPr/>
        </p:nvSpPr>
        <p:spPr>
          <a:xfrm>
            <a:off x="4724400" y="3200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Dependency</a:t>
            </a:r>
          </a:p>
          <a:p>
            <a:pPr algn="ctr"/>
            <a:r>
              <a:rPr lang="en-US" sz="2400" dirty="0" smtClean="0">
                <a:solidFill>
                  <a:schemeClr val="bg1"/>
                </a:solidFill>
              </a:rPr>
              <a:t>detection</a:t>
            </a:r>
            <a:endParaRPr lang="en-US" sz="2400" dirty="0">
              <a:solidFill>
                <a:schemeClr val="bg1"/>
              </a:solidFill>
            </a:endParaRPr>
          </a:p>
        </p:txBody>
      </p:sp>
      <p:sp>
        <p:nvSpPr>
          <p:cNvPr id="19" name="Rectangle 18" descr=" 24"/>
          <p:cNvSpPr/>
          <p:nvPr/>
        </p:nvSpPr>
        <p:spPr>
          <a:xfrm>
            <a:off x="4724400" y="4343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i="1" dirty="0" smtClean="0">
                <a:solidFill>
                  <a:schemeClr val="bg1"/>
                </a:solidFill>
              </a:rPr>
              <a:t>Joint </a:t>
            </a:r>
          </a:p>
          <a:p>
            <a:pPr algn="ctr"/>
            <a:r>
              <a:rPr lang="en-US" sz="2400" b="1" i="1" dirty="0" err="1" smtClean="0">
                <a:solidFill>
                  <a:schemeClr val="bg1"/>
                </a:solidFill>
              </a:rPr>
              <a:t>Disambig</a:t>
            </a:r>
            <a:r>
              <a:rPr lang="en-US" sz="2400" b="1" i="1" dirty="0" smtClean="0">
                <a:solidFill>
                  <a:schemeClr val="bg1"/>
                </a:solidFill>
              </a:rPr>
              <a:t>.</a:t>
            </a:r>
            <a:endParaRPr lang="en-US" sz="2400" b="1" i="1" dirty="0">
              <a:solidFill>
                <a:schemeClr val="bg1"/>
              </a:solidFill>
            </a:endParaRPr>
          </a:p>
        </p:txBody>
      </p:sp>
      <p:sp>
        <p:nvSpPr>
          <p:cNvPr id="20" name="Rectangle 19" descr=" 25"/>
          <p:cNvSpPr/>
          <p:nvPr/>
        </p:nvSpPr>
        <p:spPr>
          <a:xfrm>
            <a:off x="4724400" y="5486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Query</a:t>
            </a:r>
          </a:p>
          <a:p>
            <a:pPr algn="ctr"/>
            <a:r>
              <a:rPr lang="en-US" sz="2400" dirty="0" smtClean="0">
                <a:solidFill>
                  <a:schemeClr val="bg1"/>
                </a:solidFill>
              </a:rPr>
              <a:t>Generation</a:t>
            </a:r>
            <a:endParaRPr lang="en-US" sz="2400" dirty="0">
              <a:solidFill>
                <a:schemeClr val="bg1"/>
              </a:solidFill>
            </a:endParaRPr>
          </a:p>
        </p:txBody>
      </p:sp>
      <p:sp>
        <p:nvSpPr>
          <p:cNvPr id="15" name="Right Brace 14" descr=" 68"/>
          <p:cNvSpPr/>
          <p:nvPr/>
        </p:nvSpPr>
        <p:spPr>
          <a:xfrm>
            <a:off x="6400800" y="838200"/>
            <a:ext cx="533400" cy="5562600"/>
          </a:xfrm>
          <a:prstGeom prst="rightBrace">
            <a:avLst>
              <a:gd name="adj1" fmla="val 0"/>
              <a:gd name="adj2" fmla="val 2289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Right Arrow 40" descr=" 41"/>
          <p:cNvSpPr/>
          <p:nvPr/>
        </p:nvSpPr>
        <p:spPr>
          <a:xfrm rot="5400000">
            <a:off x="7604760" y="385550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ight Arrow 42" descr=" 43"/>
          <p:cNvSpPr/>
          <p:nvPr/>
        </p:nvSpPr>
        <p:spPr>
          <a:xfrm rot="5400000">
            <a:off x="7604760" y="572688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Arrow Connector 20" descr=" 50"/>
          <p:cNvCxnSpPr/>
          <p:nvPr/>
        </p:nvCxnSpPr>
        <p:spPr>
          <a:xfrm>
            <a:off x="5638800" y="1737360"/>
            <a:ext cx="1587" cy="320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5" name="Picture 3" descr=" 26"/>
          <p:cNvPicPr>
            <a:picLocks noChangeAspect="1" noChangeArrowheads="1"/>
          </p:cNvPicPr>
          <p:nvPr/>
        </p:nvPicPr>
        <p:blipFill>
          <a:blip r:embed="rId3" cstate="print"/>
          <a:srcRect l="24628" r="52192"/>
          <a:stretch>
            <a:fillRect/>
          </a:stretch>
        </p:blipFill>
        <p:spPr bwMode="auto">
          <a:xfrm>
            <a:off x="1295400" y="914400"/>
            <a:ext cx="1219200" cy="4217768"/>
          </a:xfrm>
          <a:prstGeom prst="rect">
            <a:avLst/>
          </a:prstGeom>
          <a:noFill/>
          <a:ln w="9525">
            <a:noFill/>
            <a:miter lim="800000"/>
            <a:headEnd/>
            <a:tailEnd/>
          </a:ln>
        </p:spPr>
      </p:pic>
      <p:cxnSp>
        <p:nvCxnSpPr>
          <p:cNvPr id="22" name="Straight Arrow Connector 21" descr=" 53"/>
          <p:cNvCxnSpPr/>
          <p:nvPr/>
        </p:nvCxnSpPr>
        <p:spPr>
          <a:xfrm>
            <a:off x="5638800" y="2880360"/>
            <a:ext cx="1587" cy="320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descr=" 61"/>
          <p:cNvCxnSpPr/>
          <p:nvPr/>
        </p:nvCxnSpPr>
        <p:spPr>
          <a:xfrm>
            <a:off x="5638800" y="4023359"/>
            <a:ext cx="1587" cy="320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descr=" 65"/>
          <p:cNvCxnSpPr/>
          <p:nvPr/>
        </p:nvCxnSpPr>
        <p:spPr>
          <a:xfrm>
            <a:off x="5638800" y="5166359"/>
            <a:ext cx="1587" cy="320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transition>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Inside DEANNA</a:t>
            </a:r>
            <a:endParaRPr lang="en-US" dirty="0"/>
          </a:p>
        </p:txBody>
      </p:sp>
      <p:sp>
        <p:nvSpPr>
          <p:cNvPr id="3" name="Date Placeholder 2" desc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descr=" 4"/>
          <p:cNvSpPr>
            <a:spLocks noGrp="1"/>
          </p:cNvSpPr>
          <p:nvPr>
            <p:ph type="ftr" sz="quarter" idx="11"/>
          </p:nvPr>
        </p:nvSpPr>
        <p:spPr/>
        <p:txBody>
          <a:bodyPr/>
          <a:lstStyle/>
          <a:p>
            <a:r>
              <a:rPr lang="en-US" smtClean="0"/>
              <a:t>Natural Language Questions for the Web of Data - Yahya et al.</a:t>
            </a:r>
            <a:endParaRPr lang="en-US"/>
          </a:p>
        </p:txBody>
      </p:sp>
      <p:sp>
        <p:nvSpPr>
          <p:cNvPr id="5" name="Slide Number Placeholder 4" descr=" 5"/>
          <p:cNvSpPr>
            <a:spLocks noGrp="1"/>
          </p:cNvSpPr>
          <p:nvPr>
            <p:ph type="sldNum" sz="quarter" idx="12"/>
          </p:nvPr>
        </p:nvSpPr>
        <p:spPr/>
        <p:txBody>
          <a:bodyPr/>
          <a:lstStyle/>
          <a:p>
            <a:fld id="{D82A5394-5A80-41A2-8767-340FD9E3BCB0}" type="slidenum">
              <a:rPr lang="en-US" smtClean="0"/>
              <a:pPr/>
              <a:t>31</a:t>
            </a:fld>
            <a:endParaRPr lang="en-US"/>
          </a:p>
        </p:txBody>
      </p:sp>
      <p:sp>
        <p:nvSpPr>
          <p:cNvPr id="44" name="Rectangle 43" descr=" 44"/>
          <p:cNvSpPr/>
          <p:nvPr/>
        </p:nvSpPr>
        <p:spPr>
          <a:xfrm>
            <a:off x="6934200" y="1885499"/>
            <a:ext cx="1752600" cy="7566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000" dirty="0" smtClean="0">
                <a:solidFill>
                  <a:schemeClr val="bg1"/>
                </a:solidFill>
              </a:rPr>
              <a:t>DEANNA</a:t>
            </a:r>
            <a:endParaRPr lang="en-US" sz="3000" dirty="0">
              <a:solidFill>
                <a:schemeClr val="bg1"/>
              </a:solidFill>
            </a:endParaRPr>
          </a:p>
        </p:txBody>
      </p:sp>
      <p:sp>
        <p:nvSpPr>
          <p:cNvPr id="46" name="Right Arrow 45" descr=" 46"/>
          <p:cNvSpPr/>
          <p:nvPr/>
        </p:nvSpPr>
        <p:spPr>
          <a:xfrm rot="5400000">
            <a:off x="7604760" y="28356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feld 5" descr=" 47"/>
          <p:cNvSpPr txBox="1">
            <a:spLocks noChangeArrowheads="1"/>
          </p:cNvSpPr>
          <p:nvPr/>
        </p:nvSpPr>
        <p:spPr bwMode="auto">
          <a:xfrm>
            <a:off x="7086600" y="685800"/>
            <a:ext cx="1459951" cy="507831"/>
          </a:xfrm>
          <a:prstGeom prst="rect">
            <a:avLst/>
          </a:prstGeom>
          <a:noFill/>
          <a:ln w="9525">
            <a:noFill/>
            <a:miter lim="800000"/>
            <a:headEnd/>
            <a:tailEnd/>
          </a:ln>
        </p:spPr>
        <p:txBody>
          <a:bodyPr wrap="none">
            <a:spAutoFit/>
          </a:bodyPr>
          <a:lstStyle/>
          <a:p>
            <a:r>
              <a:rPr lang="de-DE" sz="2700" dirty="0">
                <a:latin typeface="Calibri" pitchFamily="34" charset="0"/>
              </a:rPr>
              <a:t>Q</a:t>
            </a:r>
            <a:r>
              <a:rPr lang="de-DE" sz="2700" dirty="0" smtClean="0">
                <a:latin typeface="Calibri" pitchFamily="34" charset="0"/>
              </a:rPr>
              <a:t>uestion</a:t>
            </a:r>
            <a:endParaRPr lang="de-DE" sz="2700" dirty="0">
              <a:latin typeface="Calibri" pitchFamily="34" charset="0"/>
            </a:endParaRPr>
          </a:p>
        </p:txBody>
      </p:sp>
      <p:sp>
        <p:nvSpPr>
          <p:cNvPr id="49" name="Textfeld 7" descr=" 49"/>
          <p:cNvSpPr txBox="1">
            <a:spLocks noChangeArrowheads="1"/>
          </p:cNvSpPr>
          <p:nvPr/>
        </p:nvSpPr>
        <p:spPr bwMode="auto">
          <a:xfrm>
            <a:off x="7180392" y="3333999"/>
            <a:ext cx="1260217"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SPARQL</a:t>
            </a:r>
            <a:endParaRPr lang="de-DE" sz="2700" dirty="0">
              <a:latin typeface="Calibri" pitchFamily="34" charset="0"/>
            </a:endParaRPr>
          </a:p>
        </p:txBody>
      </p:sp>
      <p:sp>
        <p:nvSpPr>
          <p:cNvPr id="52" name="Zylinder 25" descr=" 52"/>
          <p:cNvSpPr/>
          <p:nvPr/>
        </p:nvSpPr>
        <p:spPr>
          <a:xfrm>
            <a:off x="7200900" y="4353842"/>
            <a:ext cx="1219200" cy="1179512"/>
          </a:xfrm>
          <a:prstGeom prst="can">
            <a:avLst>
              <a:gd name="adj" fmla="val 20116"/>
            </a:avLst>
          </a:prstGeom>
          <a:solidFill>
            <a:srgbClr val="99FF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3000" dirty="0" smtClean="0">
                <a:solidFill>
                  <a:srgbClr val="1D1117"/>
                </a:solidFill>
              </a:rPr>
              <a:t>KB</a:t>
            </a:r>
            <a:endParaRPr lang="de-DE" sz="3000" dirty="0">
              <a:solidFill>
                <a:srgbClr val="1D1117"/>
              </a:solidFill>
            </a:endParaRPr>
          </a:p>
        </p:txBody>
      </p:sp>
      <p:sp>
        <p:nvSpPr>
          <p:cNvPr id="55" name="Textfeld 7" descr=" 55"/>
          <p:cNvSpPr txBox="1">
            <a:spLocks noChangeArrowheads="1"/>
          </p:cNvSpPr>
          <p:nvPr/>
        </p:nvSpPr>
        <p:spPr bwMode="auto">
          <a:xfrm>
            <a:off x="7162800" y="6225225"/>
            <a:ext cx="1363515"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Answers</a:t>
            </a:r>
            <a:endParaRPr lang="de-DE" sz="2700" dirty="0">
              <a:latin typeface="Calibri" pitchFamily="34" charset="0"/>
            </a:endParaRPr>
          </a:p>
        </p:txBody>
      </p:sp>
      <p:sp>
        <p:nvSpPr>
          <p:cNvPr id="58" name="Right Arrow 57" descr=" 58"/>
          <p:cNvSpPr/>
          <p:nvPr/>
        </p:nvSpPr>
        <p:spPr>
          <a:xfrm rot="5400000">
            <a:off x="7604760" y="13871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descr=" 21"/>
          <p:cNvSpPr/>
          <p:nvPr/>
        </p:nvSpPr>
        <p:spPr>
          <a:xfrm>
            <a:off x="4724400" y="914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Phrase detection</a:t>
            </a:r>
            <a:endParaRPr lang="en-US" sz="2400" dirty="0">
              <a:solidFill>
                <a:schemeClr val="bg1"/>
              </a:solidFill>
            </a:endParaRPr>
          </a:p>
        </p:txBody>
      </p:sp>
      <p:sp>
        <p:nvSpPr>
          <p:cNvPr id="17" name="Rectangle 16" descr=" 22"/>
          <p:cNvSpPr/>
          <p:nvPr/>
        </p:nvSpPr>
        <p:spPr>
          <a:xfrm>
            <a:off x="4724400" y="2057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Phrase </a:t>
            </a:r>
          </a:p>
          <a:p>
            <a:pPr algn="ctr"/>
            <a:r>
              <a:rPr lang="en-US" sz="2400" dirty="0" smtClean="0">
                <a:solidFill>
                  <a:schemeClr val="bg1"/>
                </a:solidFill>
              </a:rPr>
              <a:t>mapping</a:t>
            </a:r>
            <a:endParaRPr lang="en-US" sz="2400" dirty="0">
              <a:solidFill>
                <a:schemeClr val="bg1"/>
              </a:solidFill>
            </a:endParaRPr>
          </a:p>
        </p:txBody>
      </p:sp>
      <p:sp>
        <p:nvSpPr>
          <p:cNvPr id="18" name="Rectangle 17" descr=" 23"/>
          <p:cNvSpPr/>
          <p:nvPr/>
        </p:nvSpPr>
        <p:spPr>
          <a:xfrm>
            <a:off x="4724400" y="3200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Dependency</a:t>
            </a:r>
          </a:p>
          <a:p>
            <a:pPr algn="ctr"/>
            <a:r>
              <a:rPr lang="en-US" sz="2400" dirty="0" smtClean="0">
                <a:solidFill>
                  <a:schemeClr val="bg1"/>
                </a:solidFill>
              </a:rPr>
              <a:t>detection</a:t>
            </a:r>
            <a:endParaRPr lang="en-US" sz="2400" dirty="0">
              <a:solidFill>
                <a:schemeClr val="bg1"/>
              </a:solidFill>
            </a:endParaRPr>
          </a:p>
        </p:txBody>
      </p:sp>
      <p:sp>
        <p:nvSpPr>
          <p:cNvPr id="19" name="Rectangle 18" descr=" 24"/>
          <p:cNvSpPr/>
          <p:nvPr/>
        </p:nvSpPr>
        <p:spPr>
          <a:xfrm>
            <a:off x="4724400" y="4343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i="1" dirty="0" smtClean="0">
                <a:solidFill>
                  <a:schemeClr val="bg1"/>
                </a:solidFill>
              </a:rPr>
              <a:t>Joint </a:t>
            </a:r>
          </a:p>
          <a:p>
            <a:pPr algn="ctr"/>
            <a:r>
              <a:rPr lang="en-US" sz="2400" b="1" i="1" dirty="0" err="1" smtClean="0">
                <a:solidFill>
                  <a:schemeClr val="bg1"/>
                </a:solidFill>
              </a:rPr>
              <a:t>Disambig</a:t>
            </a:r>
            <a:r>
              <a:rPr lang="en-US" sz="2400" b="1" i="1" dirty="0" smtClean="0">
                <a:solidFill>
                  <a:schemeClr val="bg1"/>
                </a:solidFill>
              </a:rPr>
              <a:t>.</a:t>
            </a:r>
            <a:endParaRPr lang="en-US" sz="2400" b="1" i="1" dirty="0">
              <a:solidFill>
                <a:schemeClr val="bg1"/>
              </a:solidFill>
            </a:endParaRPr>
          </a:p>
        </p:txBody>
      </p:sp>
      <p:sp>
        <p:nvSpPr>
          <p:cNvPr id="20" name="Rectangle 19" descr=" 25"/>
          <p:cNvSpPr/>
          <p:nvPr/>
        </p:nvSpPr>
        <p:spPr>
          <a:xfrm>
            <a:off x="4724400" y="5486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Query</a:t>
            </a:r>
          </a:p>
          <a:p>
            <a:pPr algn="ctr"/>
            <a:r>
              <a:rPr lang="en-US" sz="2400" dirty="0" smtClean="0">
                <a:solidFill>
                  <a:schemeClr val="bg1"/>
                </a:solidFill>
              </a:rPr>
              <a:t>Generation</a:t>
            </a:r>
            <a:endParaRPr lang="en-US" sz="2400" dirty="0">
              <a:solidFill>
                <a:schemeClr val="bg1"/>
              </a:solidFill>
            </a:endParaRPr>
          </a:p>
        </p:txBody>
      </p:sp>
      <p:sp>
        <p:nvSpPr>
          <p:cNvPr id="15" name="Right Brace 14" descr=" 68"/>
          <p:cNvSpPr/>
          <p:nvPr/>
        </p:nvSpPr>
        <p:spPr>
          <a:xfrm>
            <a:off x="6400800" y="838200"/>
            <a:ext cx="533400" cy="5562600"/>
          </a:xfrm>
          <a:prstGeom prst="rightBrace">
            <a:avLst>
              <a:gd name="adj1" fmla="val 0"/>
              <a:gd name="adj2" fmla="val 2289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Right Arrow 40" descr=" 41"/>
          <p:cNvSpPr/>
          <p:nvPr/>
        </p:nvSpPr>
        <p:spPr>
          <a:xfrm rot="5400000">
            <a:off x="7604760" y="385550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ight Arrow 42" descr=" 43"/>
          <p:cNvSpPr/>
          <p:nvPr/>
        </p:nvSpPr>
        <p:spPr>
          <a:xfrm rot="5400000">
            <a:off x="7604760" y="572688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Arrow Connector 20" descr=" 50"/>
          <p:cNvCxnSpPr/>
          <p:nvPr/>
        </p:nvCxnSpPr>
        <p:spPr>
          <a:xfrm>
            <a:off x="5638800" y="1737360"/>
            <a:ext cx="1587" cy="320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5" name="Picture 3" descr=" 26"/>
          <p:cNvPicPr>
            <a:picLocks noChangeAspect="1" noChangeArrowheads="1"/>
          </p:cNvPicPr>
          <p:nvPr/>
        </p:nvPicPr>
        <p:blipFill>
          <a:blip r:embed="rId3" cstate="print"/>
          <a:srcRect l="24628" r="52192"/>
          <a:stretch>
            <a:fillRect/>
          </a:stretch>
        </p:blipFill>
        <p:spPr bwMode="auto">
          <a:xfrm>
            <a:off x="1295400" y="914400"/>
            <a:ext cx="1219200" cy="4217768"/>
          </a:xfrm>
          <a:prstGeom prst="rect">
            <a:avLst/>
          </a:prstGeom>
          <a:noFill/>
          <a:ln w="9525">
            <a:noFill/>
            <a:miter lim="800000"/>
            <a:headEnd/>
            <a:tailEnd/>
          </a:ln>
        </p:spPr>
      </p:pic>
      <p:cxnSp>
        <p:nvCxnSpPr>
          <p:cNvPr id="22" name="Straight Arrow Connector 21" descr=" 53"/>
          <p:cNvCxnSpPr/>
          <p:nvPr/>
        </p:nvCxnSpPr>
        <p:spPr>
          <a:xfrm>
            <a:off x="5638800" y="2880360"/>
            <a:ext cx="1587" cy="320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descr=" 61"/>
          <p:cNvCxnSpPr/>
          <p:nvPr/>
        </p:nvCxnSpPr>
        <p:spPr>
          <a:xfrm>
            <a:off x="5638800" y="4023359"/>
            <a:ext cx="1587" cy="320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descr=" 65"/>
          <p:cNvCxnSpPr/>
          <p:nvPr/>
        </p:nvCxnSpPr>
        <p:spPr>
          <a:xfrm>
            <a:off x="5638800" y="5166359"/>
            <a:ext cx="1587" cy="320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6" name="Picture 3" descr=" 27"/>
          <p:cNvPicPr>
            <a:picLocks noChangeAspect="1" noChangeArrowheads="1"/>
          </p:cNvPicPr>
          <p:nvPr/>
        </p:nvPicPr>
        <p:blipFill>
          <a:blip r:embed="rId3" cstate="print"/>
          <a:srcRect l="24628" r="11628"/>
          <a:stretch>
            <a:fillRect/>
          </a:stretch>
        </p:blipFill>
        <p:spPr bwMode="auto">
          <a:xfrm>
            <a:off x="1295400" y="963830"/>
            <a:ext cx="3352800" cy="4217768"/>
          </a:xfrm>
          <a:prstGeom prst="rect">
            <a:avLst/>
          </a:prstGeom>
          <a:noFill/>
          <a:ln w="9525">
            <a:noFill/>
            <a:miter lim="800000"/>
            <a:headEnd/>
            <a:tailEnd/>
          </a:ln>
        </p:spPr>
      </p:pic>
    </p:spTree>
  </p:cSld>
  <p:clrMapOvr>
    <a:masterClrMapping/>
  </p:clrMapOvr>
  <p:transition>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Inside DEANNA</a:t>
            </a:r>
            <a:endParaRPr lang="en-US" dirty="0"/>
          </a:p>
        </p:txBody>
      </p:sp>
      <p:sp>
        <p:nvSpPr>
          <p:cNvPr id="3" name="Date Placeholder 2" desc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descr=" 4"/>
          <p:cNvSpPr>
            <a:spLocks noGrp="1"/>
          </p:cNvSpPr>
          <p:nvPr>
            <p:ph type="ftr" sz="quarter" idx="11"/>
          </p:nvPr>
        </p:nvSpPr>
        <p:spPr/>
        <p:txBody>
          <a:bodyPr/>
          <a:lstStyle/>
          <a:p>
            <a:r>
              <a:rPr lang="en-US" smtClean="0"/>
              <a:t>Natural Language Questions for the Web of Data - Yahya et al.</a:t>
            </a:r>
            <a:endParaRPr lang="en-US"/>
          </a:p>
        </p:txBody>
      </p:sp>
      <p:sp>
        <p:nvSpPr>
          <p:cNvPr id="5" name="Slide Number Placeholder 4" descr=" 5"/>
          <p:cNvSpPr>
            <a:spLocks noGrp="1"/>
          </p:cNvSpPr>
          <p:nvPr>
            <p:ph type="sldNum" sz="quarter" idx="12"/>
          </p:nvPr>
        </p:nvSpPr>
        <p:spPr/>
        <p:txBody>
          <a:bodyPr/>
          <a:lstStyle/>
          <a:p>
            <a:fld id="{D82A5394-5A80-41A2-8767-340FD9E3BCB0}" type="slidenum">
              <a:rPr lang="en-US" smtClean="0"/>
              <a:pPr/>
              <a:t>32</a:t>
            </a:fld>
            <a:endParaRPr lang="en-US"/>
          </a:p>
        </p:txBody>
      </p:sp>
      <p:sp>
        <p:nvSpPr>
          <p:cNvPr id="44" name="Rectangle 43" descr=" 44"/>
          <p:cNvSpPr/>
          <p:nvPr/>
        </p:nvSpPr>
        <p:spPr>
          <a:xfrm>
            <a:off x="6934200" y="1885499"/>
            <a:ext cx="1752600" cy="7566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000" dirty="0" smtClean="0">
                <a:solidFill>
                  <a:schemeClr val="bg1"/>
                </a:solidFill>
              </a:rPr>
              <a:t>DEANNA</a:t>
            </a:r>
            <a:endParaRPr lang="en-US" sz="3000" dirty="0">
              <a:solidFill>
                <a:schemeClr val="bg1"/>
              </a:solidFill>
            </a:endParaRPr>
          </a:p>
        </p:txBody>
      </p:sp>
      <p:sp>
        <p:nvSpPr>
          <p:cNvPr id="46" name="Right Arrow 45" descr=" 46"/>
          <p:cNvSpPr/>
          <p:nvPr/>
        </p:nvSpPr>
        <p:spPr>
          <a:xfrm rot="5400000">
            <a:off x="7604760" y="28356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feld 5" descr=" 47"/>
          <p:cNvSpPr txBox="1">
            <a:spLocks noChangeArrowheads="1"/>
          </p:cNvSpPr>
          <p:nvPr/>
        </p:nvSpPr>
        <p:spPr bwMode="auto">
          <a:xfrm>
            <a:off x="7086600" y="685800"/>
            <a:ext cx="1459951" cy="507831"/>
          </a:xfrm>
          <a:prstGeom prst="rect">
            <a:avLst/>
          </a:prstGeom>
          <a:noFill/>
          <a:ln w="9525">
            <a:noFill/>
            <a:miter lim="800000"/>
            <a:headEnd/>
            <a:tailEnd/>
          </a:ln>
        </p:spPr>
        <p:txBody>
          <a:bodyPr wrap="none">
            <a:spAutoFit/>
          </a:bodyPr>
          <a:lstStyle/>
          <a:p>
            <a:r>
              <a:rPr lang="de-DE" sz="2700" dirty="0">
                <a:latin typeface="Calibri" pitchFamily="34" charset="0"/>
              </a:rPr>
              <a:t>Q</a:t>
            </a:r>
            <a:r>
              <a:rPr lang="de-DE" sz="2700" dirty="0" smtClean="0">
                <a:latin typeface="Calibri" pitchFamily="34" charset="0"/>
              </a:rPr>
              <a:t>uestion</a:t>
            </a:r>
            <a:endParaRPr lang="de-DE" sz="2700" dirty="0">
              <a:latin typeface="Calibri" pitchFamily="34" charset="0"/>
            </a:endParaRPr>
          </a:p>
        </p:txBody>
      </p:sp>
      <p:sp>
        <p:nvSpPr>
          <p:cNvPr id="49" name="Textfeld 7" descr=" 49"/>
          <p:cNvSpPr txBox="1">
            <a:spLocks noChangeArrowheads="1"/>
          </p:cNvSpPr>
          <p:nvPr/>
        </p:nvSpPr>
        <p:spPr bwMode="auto">
          <a:xfrm>
            <a:off x="7180392" y="3333999"/>
            <a:ext cx="1260217"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SPARQL</a:t>
            </a:r>
            <a:endParaRPr lang="de-DE" sz="2700" dirty="0">
              <a:latin typeface="Calibri" pitchFamily="34" charset="0"/>
            </a:endParaRPr>
          </a:p>
        </p:txBody>
      </p:sp>
      <p:sp>
        <p:nvSpPr>
          <p:cNvPr id="52" name="Zylinder 25" descr=" 52"/>
          <p:cNvSpPr/>
          <p:nvPr/>
        </p:nvSpPr>
        <p:spPr>
          <a:xfrm>
            <a:off x="7200900" y="4353842"/>
            <a:ext cx="1219200" cy="1179512"/>
          </a:xfrm>
          <a:prstGeom prst="can">
            <a:avLst>
              <a:gd name="adj" fmla="val 20116"/>
            </a:avLst>
          </a:prstGeom>
          <a:solidFill>
            <a:srgbClr val="99FF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3000" dirty="0" smtClean="0">
                <a:solidFill>
                  <a:srgbClr val="1D1117"/>
                </a:solidFill>
              </a:rPr>
              <a:t>KB</a:t>
            </a:r>
            <a:endParaRPr lang="de-DE" sz="3000" dirty="0">
              <a:solidFill>
                <a:srgbClr val="1D1117"/>
              </a:solidFill>
            </a:endParaRPr>
          </a:p>
        </p:txBody>
      </p:sp>
      <p:sp>
        <p:nvSpPr>
          <p:cNvPr id="55" name="Textfeld 7" descr=" 55"/>
          <p:cNvSpPr txBox="1">
            <a:spLocks noChangeArrowheads="1"/>
          </p:cNvSpPr>
          <p:nvPr/>
        </p:nvSpPr>
        <p:spPr bwMode="auto">
          <a:xfrm>
            <a:off x="7162800" y="6225225"/>
            <a:ext cx="1363515"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Answers</a:t>
            </a:r>
            <a:endParaRPr lang="de-DE" sz="2700" dirty="0">
              <a:latin typeface="Calibri" pitchFamily="34" charset="0"/>
            </a:endParaRPr>
          </a:p>
        </p:txBody>
      </p:sp>
      <p:sp>
        <p:nvSpPr>
          <p:cNvPr id="58" name="Right Arrow 57" descr=" 58"/>
          <p:cNvSpPr/>
          <p:nvPr/>
        </p:nvSpPr>
        <p:spPr>
          <a:xfrm rot="5400000">
            <a:off x="7604760" y="13871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descr=" 21"/>
          <p:cNvSpPr/>
          <p:nvPr/>
        </p:nvSpPr>
        <p:spPr>
          <a:xfrm>
            <a:off x="4724400" y="914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Phrase detection</a:t>
            </a:r>
            <a:endParaRPr lang="en-US" sz="2400" dirty="0">
              <a:solidFill>
                <a:schemeClr val="bg1"/>
              </a:solidFill>
            </a:endParaRPr>
          </a:p>
        </p:txBody>
      </p:sp>
      <p:sp>
        <p:nvSpPr>
          <p:cNvPr id="17" name="Rectangle 16" descr=" 22"/>
          <p:cNvSpPr/>
          <p:nvPr/>
        </p:nvSpPr>
        <p:spPr>
          <a:xfrm>
            <a:off x="4724400" y="2057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Phrase </a:t>
            </a:r>
          </a:p>
          <a:p>
            <a:pPr algn="ctr"/>
            <a:r>
              <a:rPr lang="en-US" sz="2400" dirty="0" smtClean="0">
                <a:solidFill>
                  <a:schemeClr val="bg1"/>
                </a:solidFill>
              </a:rPr>
              <a:t>mapping</a:t>
            </a:r>
            <a:endParaRPr lang="en-US" sz="2400" dirty="0">
              <a:solidFill>
                <a:schemeClr val="bg1"/>
              </a:solidFill>
            </a:endParaRPr>
          </a:p>
        </p:txBody>
      </p:sp>
      <p:sp>
        <p:nvSpPr>
          <p:cNvPr id="18" name="Rectangle 17" descr=" 23"/>
          <p:cNvSpPr/>
          <p:nvPr/>
        </p:nvSpPr>
        <p:spPr>
          <a:xfrm>
            <a:off x="4724400" y="3200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Dependency</a:t>
            </a:r>
          </a:p>
          <a:p>
            <a:pPr algn="ctr"/>
            <a:r>
              <a:rPr lang="en-US" sz="2400" dirty="0" smtClean="0">
                <a:solidFill>
                  <a:schemeClr val="bg1"/>
                </a:solidFill>
              </a:rPr>
              <a:t>detection</a:t>
            </a:r>
            <a:endParaRPr lang="en-US" sz="2400" dirty="0">
              <a:solidFill>
                <a:schemeClr val="bg1"/>
              </a:solidFill>
            </a:endParaRPr>
          </a:p>
        </p:txBody>
      </p:sp>
      <p:sp>
        <p:nvSpPr>
          <p:cNvPr id="19" name="Rectangle 18" descr=" 24"/>
          <p:cNvSpPr/>
          <p:nvPr/>
        </p:nvSpPr>
        <p:spPr>
          <a:xfrm>
            <a:off x="4724400" y="4343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i="1" dirty="0" smtClean="0">
                <a:solidFill>
                  <a:schemeClr val="bg1"/>
                </a:solidFill>
              </a:rPr>
              <a:t>Joint </a:t>
            </a:r>
          </a:p>
          <a:p>
            <a:pPr algn="ctr"/>
            <a:r>
              <a:rPr lang="en-US" sz="2400" b="1" i="1" dirty="0" err="1" smtClean="0">
                <a:solidFill>
                  <a:schemeClr val="bg1"/>
                </a:solidFill>
              </a:rPr>
              <a:t>Disambig</a:t>
            </a:r>
            <a:r>
              <a:rPr lang="en-US" sz="2400" b="1" i="1" dirty="0" smtClean="0">
                <a:solidFill>
                  <a:schemeClr val="bg1"/>
                </a:solidFill>
              </a:rPr>
              <a:t>.</a:t>
            </a:r>
            <a:endParaRPr lang="en-US" sz="2400" b="1" i="1" dirty="0">
              <a:solidFill>
                <a:schemeClr val="bg1"/>
              </a:solidFill>
            </a:endParaRPr>
          </a:p>
        </p:txBody>
      </p:sp>
      <p:sp>
        <p:nvSpPr>
          <p:cNvPr id="20" name="Rectangle 19" descr=" 25"/>
          <p:cNvSpPr/>
          <p:nvPr/>
        </p:nvSpPr>
        <p:spPr>
          <a:xfrm>
            <a:off x="4724400" y="5486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Query</a:t>
            </a:r>
          </a:p>
          <a:p>
            <a:pPr algn="ctr"/>
            <a:r>
              <a:rPr lang="en-US" sz="2400" dirty="0" smtClean="0">
                <a:solidFill>
                  <a:schemeClr val="bg1"/>
                </a:solidFill>
              </a:rPr>
              <a:t>Generation</a:t>
            </a:r>
            <a:endParaRPr lang="en-US" sz="2400" dirty="0">
              <a:solidFill>
                <a:schemeClr val="bg1"/>
              </a:solidFill>
            </a:endParaRPr>
          </a:p>
        </p:txBody>
      </p:sp>
      <p:sp>
        <p:nvSpPr>
          <p:cNvPr id="15" name="Right Brace 14" descr=" 68"/>
          <p:cNvSpPr/>
          <p:nvPr/>
        </p:nvSpPr>
        <p:spPr>
          <a:xfrm>
            <a:off x="6400800" y="838200"/>
            <a:ext cx="533400" cy="5562600"/>
          </a:xfrm>
          <a:prstGeom prst="rightBrace">
            <a:avLst>
              <a:gd name="adj1" fmla="val 0"/>
              <a:gd name="adj2" fmla="val 2289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Right Arrow 40" descr=" 41"/>
          <p:cNvSpPr/>
          <p:nvPr/>
        </p:nvSpPr>
        <p:spPr>
          <a:xfrm rot="5400000">
            <a:off x="7604760" y="385550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ight Arrow 42" descr=" 43"/>
          <p:cNvSpPr/>
          <p:nvPr/>
        </p:nvSpPr>
        <p:spPr>
          <a:xfrm rot="5400000">
            <a:off x="7604760" y="572688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Arrow Connector 20" descr=" 50"/>
          <p:cNvCxnSpPr/>
          <p:nvPr/>
        </p:nvCxnSpPr>
        <p:spPr>
          <a:xfrm>
            <a:off x="5638800" y="1737360"/>
            <a:ext cx="1587" cy="320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5" name="Picture 3" descr=" 26"/>
          <p:cNvPicPr>
            <a:picLocks noChangeAspect="1" noChangeArrowheads="1"/>
          </p:cNvPicPr>
          <p:nvPr/>
        </p:nvPicPr>
        <p:blipFill>
          <a:blip r:embed="rId3" cstate="print"/>
          <a:srcRect l="24628" r="52192"/>
          <a:stretch>
            <a:fillRect/>
          </a:stretch>
        </p:blipFill>
        <p:spPr bwMode="auto">
          <a:xfrm>
            <a:off x="1295400" y="914400"/>
            <a:ext cx="1219200" cy="4217768"/>
          </a:xfrm>
          <a:prstGeom prst="rect">
            <a:avLst/>
          </a:prstGeom>
          <a:noFill/>
          <a:ln w="9525">
            <a:noFill/>
            <a:miter lim="800000"/>
            <a:headEnd/>
            <a:tailEnd/>
          </a:ln>
        </p:spPr>
      </p:pic>
      <p:cxnSp>
        <p:nvCxnSpPr>
          <p:cNvPr id="22" name="Straight Arrow Connector 21" descr=" 53"/>
          <p:cNvCxnSpPr/>
          <p:nvPr/>
        </p:nvCxnSpPr>
        <p:spPr>
          <a:xfrm>
            <a:off x="5638800" y="2880360"/>
            <a:ext cx="1587" cy="320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descr=" 61"/>
          <p:cNvCxnSpPr/>
          <p:nvPr/>
        </p:nvCxnSpPr>
        <p:spPr>
          <a:xfrm>
            <a:off x="5638800" y="4023359"/>
            <a:ext cx="1587" cy="320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descr=" 65"/>
          <p:cNvCxnSpPr/>
          <p:nvPr/>
        </p:nvCxnSpPr>
        <p:spPr>
          <a:xfrm>
            <a:off x="5638800" y="5166359"/>
            <a:ext cx="1587" cy="320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6" name="Picture 3" descr=" 27"/>
          <p:cNvPicPr>
            <a:picLocks noChangeAspect="1" noChangeArrowheads="1"/>
          </p:cNvPicPr>
          <p:nvPr/>
        </p:nvPicPr>
        <p:blipFill>
          <a:blip r:embed="rId3" cstate="print"/>
          <a:srcRect l="24628" r="11628"/>
          <a:stretch>
            <a:fillRect/>
          </a:stretch>
        </p:blipFill>
        <p:spPr bwMode="auto">
          <a:xfrm>
            <a:off x="1295400" y="963830"/>
            <a:ext cx="3352800" cy="4217768"/>
          </a:xfrm>
          <a:prstGeom prst="rect">
            <a:avLst/>
          </a:prstGeom>
          <a:noFill/>
          <a:ln w="9525">
            <a:noFill/>
            <a:miter lim="800000"/>
            <a:headEnd/>
            <a:tailEnd/>
          </a:ln>
        </p:spPr>
      </p:pic>
      <p:pic>
        <p:nvPicPr>
          <p:cNvPr id="27" name="Picture 3" descr=" 45"/>
          <p:cNvPicPr>
            <a:picLocks noChangeAspect="1" noChangeArrowheads="1"/>
          </p:cNvPicPr>
          <p:nvPr/>
        </p:nvPicPr>
        <p:blipFill>
          <a:blip r:embed="rId3" cstate="print"/>
          <a:srcRect r="11628"/>
          <a:stretch>
            <a:fillRect/>
          </a:stretch>
        </p:blipFill>
        <p:spPr bwMode="auto">
          <a:xfrm>
            <a:off x="0" y="963830"/>
            <a:ext cx="4648200" cy="4217768"/>
          </a:xfrm>
          <a:prstGeom prst="rect">
            <a:avLst/>
          </a:prstGeom>
          <a:noFill/>
          <a:ln w="9525">
            <a:noFill/>
            <a:miter lim="800000"/>
            <a:headEnd/>
            <a:tailEnd/>
          </a:ln>
        </p:spPr>
      </p:pic>
    </p:spTree>
  </p:cSld>
  <p:clrMapOvr>
    <a:masterClrMapping/>
  </p:clrMapOvr>
  <p:transition>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Inside DEANNA</a:t>
            </a:r>
            <a:endParaRPr lang="en-US" dirty="0"/>
          </a:p>
        </p:txBody>
      </p:sp>
      <p:sp>
        <p:nvSpPr>
          <p:cNvPr id="3" name="Date Placeholder 2" desc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descr=" 4"/>
          <p:cNvSpPr>
            <a:spLocks noGrp="1"/>
          </p:cNvSpPr>
          <p:nvPr>
            <p:ph type="ftr" sz="quarter" idx="11"/>
          </p:nvPr>
        </p:nvSpPr>
        <p:spPr/>
        <p:txBody>
          <a:bodyPr/>
          <a:lstStyle/>
          <a:p>
            <a:r>
              <a:rPr lang="en-US" smtClean="0"/>
              <a:t>Natural Language Questions for the Web of Data - Yahya et al.</a:t>
            </a:r>
            <a:endParaRPr lang="en-US"/>
          </a:p>
        </p:txBody>
      </p:sp>
      <p:sp>
        <p:nvSpPr>
          <p:cNvPr id="5" name="Slide Number Placeholder 4" descr=" 5"/>
          <p:cNvSpPr>
            <a:spLocks noGrp="1"/>
          </p:cNvSpPr>
          <p:nvPr>
            <p:ph type="sldNum" sz="quarter" idx="12"/>
          </p:nvPr>
        </p:nvSpPr>
        <p:spPr/>
        <p:txBody>
          <a:bodyPr/>
          <a:lstStyle/>
          <a:p>
            <a:fld id="{D82A5394-5A80-41A2-8767-340FD9E3BCB0}" type="slidenum">
              <a:rPr lang="en-US" smtClean="0"/>
              <a:pPr/>
              <a:t>33</a:t>
            </a:fld>
            <a:endParaRPr lang="en-US"/>
          </a:p>
        </p:txBody>
      </p:sp>
      <p:sp>
        <p:nvSpPr>
          <p:cNvPr id="44" name="Rectangle 43" descr=" 44"/>
          <p:cNvSpPr/>
          <p:nvPr/>
        </p:nvSpPr>
        <p:spPr>
          <a:xfrm>
            <a:off x="6934200" y="1885499"/>
            <a:ext cx="1752600" cy="7566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000" dirty="0" smtClean="0">
                <a:solidFill>
                  <a:schemeClr val="bg1"/>
                </a:solidFill>
              </a:rPr>
              <a:t>DEANNA</a:t>
            </a:r>
            <a:endParaRPr lang="en-US" sz="3000" dirty="0">
              <a:solidFill>
                <a:schemeClr val="bg1"/>
              </a:solidFill>
            </a:endParaRPr>
          </a:p>
        </p:txBody>
      </p:sp>
      <p:sp>
        <p:nvSpPr>
          <p:cNvPr id="46" name="Right Arrow 45" descr=" 46"/>
          <p:cNvSpPr/>
          <p:nvPr/>
        </p:nvSpPr>
        <p:spPr>
          <a:xfrm rot="5400000">
            <a:off x="7604760" y="28356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feld 5" descr=" 47"/>
          <p:cNvSpPr txBox="1">
            <a:spLocks noChangeArrowheads="1"/>
          </p:cNvSpPr>
          <p:nvPr/>
        </p:nvSpPr>
        <p:spPr bwMode="auto">
          <a:xfrm>
            <a:off x="7086600" y="685800"/>
            <a:ext cx="1459951" cy="507831"/>
          </a:xfrm>
          <a:prstGeom prst="rect">
            <a:avLst/>
          </a:prstGeom>
          <a:noFill/>
          <a:ln w="9525">
            <a:noFill/>
            <a:miter lim="800000"/>
            <a:headEnd/>
            <a:tailEnd/>
          </a:ln>
        </p:spPr>
        <p:txBody>
          <a:bodyPr wrap="none">
            <a:spAutoFit/>
          </a:bodyPr>
          <a:lstStyle/>
          <a:p>
            <a:r>
              <a:rPr lang="de-DE" sz="2700" dirty="0">
                <a:latin typeface="Calibri" pitchFamily="34" charset="0"/>
              </a:rPr>
              <a:t>Q</a:t>
            </a:r>
            <a:r>
              <a:rPr lang="de-DE" sz="2700" dirty="0" smtClean="0">
                <a:latin typeface="Calibri" pitchFamily="34" charset="0"/>
              </a:rPr>
              <a:t>uestion</a:t>
            </a:r>
            <a:endParaRPr lang="de-DE" sz="2700" dirty="0">
              <a:latin typeface="Calibri" pitchFamily="34" charset="0"/>
            </a:endParaRPr>
          </a:p>
        </p:txBody>
      </p:sp>
      <p:sp>
        <p:nvSpPr>
          <p:cNvPr id="49" name="Textfeld 7" descr=" 49"/>
          <p:cNvSpPr txBox="1">
            <a:spLocks noChangeArrowheads="1"/>
          </p:cNvSpPr>
          <p:nvPr/>
        </p:nvSpPr>
        <p:spPr bwMode="auto">
          <a:xfrm>
            <a:off x="7180392" y="3333999"/>
            <a:ext cx="1260217"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SPARQL</a:t>
            </a:r>
            <a:endParaRPr lang="de-DE" sz="2700" dirty="0">
              <a:latin typeface="Calibri" pitchFamily="34" charset="0"/>
            </a:endParaRPr>
          </a:p>
        </p:txBody>
      </p:sp>
      <p:sp>
        <p:nvSpPr>
          <p:cNvPr id="52" name="Zylinder 25" descr=" 52"/>
          <p:cNvSpPr/>
          <p:nvPr/>
        </p:nvSpPr>
        <p:spPr>
          <a:xfrm>
            <a:off x="7200900" y="4353842"/>
            <a:ext cx="1219200" cy="1179512"/>
          </a:xfrm>
          <a:prstGeom prst="can">
            <a:avLst>
              <a:gd name="adj" fmla="val 20116"/>
            </a:avLst>
          </a:prstGeom>
          <a:solidFill>
            <a:srgbClr val="99FF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3000" dirty="0" smtClean="0">
                <a:solidFill>
                  <a:srgbClr val="1D1117"/>
                </a:solidFill>
              </a:rPr>
              <a:t>KB</a:t>
            </a:r>
            <a:endParaRPr lang="de-DE" sz="3000" dirty="0">
              <a:solidFill>
                <a:srgbClr val="1D1117"/>
              </a:solidFill>
            </a:endParaRPr>
          </a:p>
        </p:txBody>
      </p:sp>
      <p:sp>
        <p:nvSpPr>
          <p:cNvPr id="55" name="Textfeld 7" descr=" 55"/>
          <p:cNvSpPr txBox="1">
            <a:spLocks noChangeArrowheads="1"/>
          </p:cNvSpPr>
          <p:nvPr/>
        </p:nvSpPr>
        <p:spPr bwMode="auto">
          <a:xfrm>
            <a:off x="7162800" y="6225225"/>
            <a:ext cx="1363515"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Answers</a:t>
            </a:r>
            <a:endParaRPr lang="de-DE" sz="2700" dirty="0">
              <a:latin typeface="Calibri" pitchFamily="34" charset="0"/>
            </a:endParaRPr>
          </a:p>
        </p:txBody>
      </p:sp>
      <p:sp>
        <p:nvSpPr>
          <p:cNvPr id="58" name="Right Arrow 57" descr=" 58"/>
          <p:cNvSpPr/>
          <p:nvPr/>
        </p:nvSpPr>
        <p:spPr>
          <a:xfrm rot="5400000">
            <a:off x="7604760" y="13871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descr=" 21"/>
          <p:cNvSpPr/>
          <p:nvPr/>
        </p:nvSpPr>
        <p:spPr>
          <a:xfrm>
            <a:off x="4724400" y="914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Phrase detection</a:t>
            </a:r>
            <a:endParaRPr lang="en-US" sz="2400" dirty="0">
              <a:solidFill>
                <a:schemeClr val="bg1"/>
              </a:solidFill>
            </a:endParaRPr>
          </a:p>
        </p:txBody>
      </p:sp>
      <p:sp>
        <p:nvSpPr>
          <p:cNvPr id="22" name="Rectangle 21" descr=" 22"/>
          <p:cNvSpPr/>
          <p:nvPr/>
        </p:nvSpPr>
        <p:spPr>
          <a:xfrm>
            <a:off x="4724400" y="2057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Phrase </a:t>
            </a:r>
          </a:p>
          <a:p>
            <a:pPr algn="ctr"/>
            <a:r>
              <a:rPr lang="en-US" sz="2400" dirty="0" smtClean="0">
                <a:solidFill>
                  <a:schemeClr val="bg1"/>
                </a:solidFill>
              </a:rPr>
              <a:t>mapping</a:t>
            </a:r>
            <a:endParaRPr lang="en-US" sz="2400" dirty="0">
              <a:solidFill>
                <a:schemeClr val="bg1"/>
              </a:solidFill>
            </a:endParaRPr>
          </a:p>
        </p:txBody>
      </p:sp>
      <p:sp>
        <p:nvSpPr>
          <p:cNvPr id="23" name="Rectangle 22" descr=" 23"/>
          <p:cNvSpPr/>
          <p:nvPr/>
        </p:nvSpPr>
        <p:spPr>
          <a:xfrm>
            <a:off x="4724400" y="3200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Dependency</a:t>
            </a:r>
          </a:p>
          <a:p>
            <a:pPr algn="ctr"/>
            <a:r>
              <a:rPr lang="en-US" sz="2400" dirty="0" smtClean="0">
                <a:solidFill>
                  <a:schemeClr val="bg1"/>
                </a:solidFill>
              </a:rPr>
              <a:t>detection</a:t>
            </a:r>
            <a:endParaRPr lang="en-US" sz="2400" dirty="0">
              <a:solidFill>
                <a:schemeClr val="bg1"/>
              </a:solidFill>
            </a:endParaRPr>
          </a:p>
        </p:txBody>
      </p:sp>
      <p:sp>
        <p:nvSpPr>
          <p:cNvPr id="24" name="Rectangle 23" descr=" 24"/>
          <p:cNvSpPr/>
          <p:nvPr/>
        </p:nvSpPr>
        <p:spPr>
          <a:xfrm>
            <a:off x="4724400" y="4343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i="1" dirty="0" smtClean="0">
                <a:solidFill>
                  <a:schemeClr val="bg1"/>
                </a:solidFill>
              </a:rPr>
              <a:t>Joint </a:t>
            </a:r>
          </a:p>
          <a:p>
            <a:pPr algn="ctr"/>
            <a:r>
              <a:rPr lang="en-US" sz="2400" b="1" i="1" dirty="0" err="1" smtClean="0">
                <a:solidFill>
                  <a:schemeClr val="bg1"/>
                </a:solidFill>
              </a:rPr>
              <a:t>Disambig</a:t>
            </a:r>
            <a:r>
              <a:rPr lang="en-US" sz="2400" b="1" i="1" dirty="0" smtClean="0">
                <a:solidFill>
                  <a:schemeClr val="bg1"/>
                </a:solidFill>
              </a:rPr>
              <a:t>.</a:t>
            </a:r>
            <a:endParaRPr lang="en-US" sz="2400" b="1" i="1" dirty="0">
              <a:solidFill>
                <a:schemeClr val="bg1"/>
              </a:solidFill>
            </a:endParaRPr>
          </a:p>
        </p:txBody>
      </p:sp>
      <p:sp>
        <p:nvSpPr>
          <p:cNvPr id="25" name="Rectangle 24" descr=" 25"/>
          <p:cNvSpPr/>
          <p:nvPr/>
        </p:nvSpPr>
        <p:spPr>
          <a:xfrm>
            <a:off x="4724400" y="5486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Query</a:t>
            </a:r>
          </a:p>
          <a:p>
            <a:pPr algn="ctr"/>
            <a:r>
              <a:rPr lang="en-US" sz="2400" dirty="0" smtClean="0">
                <a:solidFill>
                  <a:schemeClr val="bg1"/>
                </a:solidFill>
              </a:rPr>
              <a:t>Generation</a:t>
            </a:r>
            <a:endParaRPr lang="en-US" sz="2400" dirty="0">
              <a:solidFill>
                <a:schemeClr val="bg1"/>
              </a:solidFill>
            </a:endParaRPr>
          </a:p>
        </p:txBody>
      </p:sp>
      <p:sp>
        <p:nvSpPr>
          <p:cNvPr id="68" name="Right Brace 67" descr=" 68"/>
          <p:cNvSpPr/>
          <p:nvPr/>
        </p:nvSpPr>
        <p:spPr>
          <a:xfrm>
            <a:off x="6400800" y="838200"/>
            <a:ext cx="533400" cy="5562600"/>
          </a:xfrm>
          <a:prstGeom prst="rightBrace">
            <a:avLst>
              <a:gd name="adj1" fmla="val 0"/>
              <a:gd name="adj2" fmla="val 2289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Right Arrow 40" descr=" 41"/>
          <p:cNvSpPr/>
          <p:nvPr/>
        </p:nvSpPr>
        <p:spPr>
          <a:xfrm rot="5400000">
            <a:off x="7604760" y="385550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ight Arrow 42" descr=" 43"/>
          <p:cNvSpPr/>
          <p:nvPr/>
        </p:nvSpPr>
        <p:spPr>
          <a:xfrm rot="5400000">
            <a:off x="7604760" y="572688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 name="Straight Arrow Connector 49" descr=" 50"/>
          <p:cNvCxnSpPr>
            <a:stCxn id="21" idx="2"/>
            <a:endCxn id="22" idx="0"/>
          </p:cNvCxnSpPr>
          <p:nvPr/>
        </p:nvCxnSpPr>
        <p:spPr>
          <a:xfrm>
            <a:off x="5638800" y="1737360"/>
            <a:ext cx="0" cy="320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descr=" 53"/>
          <p:cNvCxnSpPr>
            <a:stCxn id="22" idx="2"/>
            <a:endCxn id="23" idx="0"/>
          </p:cNvCxnSpPr>
          <p:nvPr/>
        </p:nvCxnSpPr>
        <p:spPr>
          <a:xfrm>
            <a:off x="5638800" y="2880360"/>
            <a:ext cx="0" cy="320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1" name="Straight Arrow Connector 60" descr=" 61"/>
          <p:cNvCxnSpPr>
            <a:stCxn id="23" idx="2"/>
            <a:endCxn id="24" idx="0"/>
          </p:cNvCxnSpPr>
          <p:nvPr/>
        </p:nvCxnSpPr>
        <p:spPr>
          <a:xfrm>
            <a:off x="5638800" y="4023360"/>
            <a:ext cx="0" cy="320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5" name="Straight Arrow Connector 64" descr=" 65"/>
          <p:cNvCxnSpPr>
            <a:stCxn id="24" idx="2"/>
            <a:endCxn id="25" idx="0"/>
          </p:cNvCxnSpPr>
          <p:nvPr/>
        </p:nvCxnSpPr>
        <p:spPr>
          <a:xfrm>
            <a:off x="5638800" y="5166360"/>
            <a:ext cx="0" cy="320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77" name="Picture 3" descr=" 77"/>
          <p:cNvPicPr>
            <a:picLocks noChangeAspect="1" noChangeArrowheads="1"/>
          </p:cNvPicPr>
          <p:nvPr/>
        </p:nvPicPr>
        <p:blipFill>
          <a:blip r:embed="rId3" cstate="print"/>
          <a:srcRect/>
          <a:stretch>
            <a:fillRect/>
          </a:stretch>
        </p:blipFill>
        <p:spPr bwMode="auto">
          <a:xfrm>
            <a:off x="0" y="3657600"/>
            <a:ext cx="4533091" cy="2133600"/>
          </a:xfrm>
          <a:prstGeom prst="rect">
            <a:avLst/>
          </a:prstGeom>
          <a:noFill/>
          <a:ln w="9525">
            <a:noFill/>
            <a:miter lim="800000"/>
            <a:headEnd/>
            <a:tailEnd/>
          </a:ln>
        </p:spPr>
      </p:pic>
    </p:spTree>
  </p:cSld>
  <p:clrMapOvr>
    <a:masterClrMapping/>
  </p:clrMapOvr>
  <p:transition>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Inside DEANNA</a:t>
            </a:r>
            <a:endParaRPr lang="en-US" dirty="0"/>
          </a:p>
        </p:txBody>
      </p:sp>
      <p:sp>
        <p:nvSpPr>
          <p:cNvPr id="3" name="Date Placeholder 2" desc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descr=" 4"/>
          <p:cNvSpPr>
            <a:spLocks noGrp="1"/>
          </p:cNvSpPr>
          <p:nvPr>
            <p:ph type="ftr" sz="quarter" idx="11"/>
          </p:nvPr>
        </p:nvSpPr>
        <p:spPr/>
        <p:txBody>
          <a:bodyPr/>
          <a:lstStyle/>
          <a:p>
            <a:r>
              <a:rPr lang="en-US" smtClean="0"/>
              <a:t>Natural Language Questions for the Web of Data - Yahya et al.</a:t>
            </a:r>
            <a:endParaRPr lang="en-US"/>
          </a:p>
        </p:txBody>
      </p:sp>
      <p:sp>
        <p:nvSpPr>
          <p:cNvPr id="5" name="Slide Number Placeholder 4" descr=" 5"/>
          <p:cNvSpPr>
            <a:spLocks noGrp="1"/>
          </p:cNvSpPr>
          <p:nvPr>
            <p:ph type="sldNum" sz="quarter" idx="12"/>
          </p:nvPr>
        </p:nvSpPr>
        <p:spPr/>
        <p:txBody>
          <a:bodyPr/>
          <a:lstStyle/>
          <a:p>
            <a:fld id="{D82A5394-5A80-41A2-8767-340FD9E3BCB0}" type="slidenum">
              <a:rPr lang="en-US" smtClean="0"/>
              <a:pPr/>
              <a:t>34</a:t>
            </a:fld>
            <a:endParaRPr lang="en-US"/>
          </a:p>
        </p:txBody>
      </p:sp>
      <p:sp>
        <p:nvSpPr>
          <p:cNvPr id="44" name="Rectangle 43" descr=" 44"/>
          <p:cNvSpPr/>
          <p:nvPr/>
        </p:nvSpPr>
        <p:spPr>
          <a:xfrm>
            <a:off x="6934200" y="1885499"/>
            <a:ext cx="1752600" cy="7566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000" dirty="0" smtClean="0">
                <a:solidFill>
                  <a:schemeClr val="bg1"/>
                </a:solidFill>
              </a:rPr>
              <a:t>DEANNA</a:t>
            </a:r>
            <a:endParaRPr lang="en-US" sz="3000" dirty="0">
              <a:solidFill>
                <a:schemeClr val="bg1"/>
              </a:solidFill>
            </a:endParaRPr>
          </a:p>
        </p:txBody>
      </p:sp>
      <p:sp>
        <p:nvSpPr>
          <p:cNvPr id="46" name="Right Arrow 45" descr=" 46"/>
          <p:cNvSpPr/>
          <p:nvPr/>
        </p:nvSpPr>
        <p:spPr>
          <a:xfrm rot="5400000">
            <a:off x="7604760" y="28356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feld 5" descr=" 47"/>
          <p:cNvSpPr txBox="1">
            <a:spLocks noChangeArrowheads="1"/>
          </p:cNvSpPr>
          <p:nvPr/>
        </p:nvSpPr>
        <p:spPr bwMode="auto">
          <a:xfrm>
            <a:off x="7086600" y="685800"/>
            <a:ext cx="1459951" cy="507831"/>
          </a:xfrm>
          <a:prstGeom prst="rect">
            <a:avLst/>
          </a:prstGeom>
          <a:noFill/>
          <a:ln w="9525">
            <a:noFill/>
            <a:miter lim="800000"/>
            <a:headEnd/>
            <a:tailEnd/>
          </a:ln>
        </p:spPr>
        <p:txBody>
          <a:bodyPr wrap="none">
            <a:spAutoFit/>
          </a:bodyPr>
          <a:lstStyle/>
          <a:p>
            <a:r>
              <a:rPr lang="de-DE" sz="2700" dirty="0">
                <a:latin typeface="Calibri" pitchFamily="34" charset="0"/>
              </a:rPr>
              <a:t>Q</a:t>
            </a:r>
            <a:r>
              <a:rPr lang="de-DE" sz="2700" dirty="0" smtClean="0">
                <a:latin typeface="Calibri" pitchFamily="34" charset="0"/>
              </a:rPr>
              <a:t>uestion</a:t>
            </a:r>
            <a:endParaRPr lang="de-DE" sz="2700" dirty="0">
              <a:latin typeface="Calibri" pitchFamily="34" charset="0"/>
            </a:endParaRPr>
          </a:p>
        </p:txBody>
      </p:sp>
      <p:sp>
        <p:nvSpPr>
          <p:cNvPr id="49" name="Textfeld 7" descr=" 49"/>
          <p:cNvSpPr txBox="1">
            <a:spLocks noChangeArrowheads="1"/>
          </p:cNvSpPr>
          <p:nvPr/>
        </p:nvSpPr>
        <p:spPr bwMode="auto">
          <a:xfrm>
            <a:off x="7180392" y="3333999"/>
            <a:ext cx="1260217"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SPARQL</a:t>
            </a:r>
            <a:endParaRPr lang="de-DE" sz="2700" dirty="0">
              <a:latin typeface="Calibri" pitchFamily="34" charset="0"/>
            </a:endParaRPr>
          </a:p>
        </p:txBody>
      </p:sp>
      <p:sp>
        <p:nvSpPr>
          <p:cNvPr id="52" name="Zylinder 25" descr=" 52"/>
          <p:cNvSpPr/>
          <p:nvPr/>
        </p:nvSpPr>
        <p:spPr>
          <a:xfrm>
            <a:off x="7200900" y="4353842"/>
            <a:ext cx="1219200" cy="1179512"/>
          </a:xfrm>
          <a:prstGeom prst="can">
            <a:avLst>
              <a:gd name="adj" fmla="val 20116"/>
            </a:avLst>
          </a:prstGeom>
          <a:solidFill>
            <a:srgbClr val="99FF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3000" dirty="0" smtClean="0">
                <a:solidFill>
                  <a:srgbClr val="1D1117"/>
                </a:solidFill>
              </a:rPr>
              <a:t>KB</a:t>
            </a:r>
            <a:endParaRPr lang="de-DE" sz="3000" dirty="0">
              <a:solidFill>
                <a:srgbClr val="1D1117"/>
              </a:solidFill>
            </a:endParaRPr>
          </a:p>
        </p:txBody>
      </p:sp>
      <p:sp>
        <p:nvSpPr>
          <p:cNvPr id="55" name="Textfeld 7" descr=" 55"/>
          <p:cNvSpPr txBox="1">
            <a:spLocks noChangeArrowheads="1"/>
          </p:cNvSpPr>
          <p:nvPr/>
        </p:nvSpPr>
        <p:spPr bwMode="auto">
          <a:xfrm>
            <a:off x="7162800" y="6225225"/>
            <a:ext cx="1363515"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Answers</a:t>
            </a:r>
            <a:endParaRPr lang="de-DE" sz="2700" dirty="0">
              <a:latin typeface="Calibri" pitchFamily="34" charset="0"/>
            </a:endParaRPr>
          </a:p>
        </p:txBody>
      </p:sp>
      <p:sp>
        <p:nvSpPr>
          <p:cNvPr id="58" name="Right Arrow 57" descr=" 58"/>
          <p:cNvSpPr/>
          <p:nvPr/>
        </p:nvSpPr>
        <p:spPr>
          <a:xfrm rot="5400000">
            <a:off x="7604760" y="13871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descr=" 21"/>
          <p:cNvSpPr/>
          <p:nvPr/>
        </p:nvSpPr>
        <p:spPr>
          <a:xfrm>
            <a:off x="4724400" y="914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Phrase detection</a:t>
            </a:r>
            <a:endParaRPr lang="en-US" sz="2400" dirty="0">
              <a:solidFill>
                <a:schemeClr val="bg1"/>
              </a:solidFill>
            </a:endParaRPr>
          </a:p>
        </p:txBody>
      </p:sp>
      <p:sp>
        <p:nvSpPr>
          <p:cNvPr id="22" name="Rectangle 21" descr=" 22"/>
          <p:cNvSpPr/>
          <p:nvPr/>
        </p:nvSpPr>
        <p:spPr>
          <a:xfrm>
            <a:off x="4724400" y="2057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Phrase </a:t>
            </a:r>
          </a:p>
          <a:p>
            <a:pPr algn="ctr"/>
            <a:r>
              <a:rPr lang="en-US" sz="2400" dirty="0" smtClean="0">
                <a:solidFill>
                  <a:schemeClr val="bg1"/>
                </a:solidFill>
              </a:rPr>
              <a:t>mapping</a:t>
            </a:r>
            <a:endParaRPr lang="en-US" sz="2400" dirty="0">
              <a:solidFill>
                <a:schemeClr val="bg1"/>
              </a:solidFill>
            </a:endParaRPr>
          </a:p>
        </p:txBody>
      </p:sp>
      <p:sp>
        <p:nvSpPr>
          <p:cNvPr id="23" name="Rectangle 22" descr=" 23"/>
          <p:cNvSpPr/>
          <p:nvPr/>
        </p:nvSpPr>
        <p:spPr>
          <a:xfrm>
            <a:off x="4724400" y="3200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Dependency</a:t>
            </a:r>
          </a:p>
          <a:p>
            <a:pPr algn="ctr"/>
            <a:r>
              <a:rPr lang="en-US" sz="2400" dirty="0" smtClean="0">
                <a:solidFill>
                  <a:schemeClr val="bg1"/>
                </a:solidFill>
              </a:rPr>
              <a:t>detection</a:t>
            </a:r>
            <a:endParaRPr lang="en-US" sz="2400" dirty="0">
              <a:solidFill>
                <a:schemeClr val="bg1"/>
              </a:solidFill>
            </a:endParaRPr>
          </a:p>
        </p:txBody>
      </p:sp>
      <p:sp>
        <p:nvSpPr>
          <p:cNvPr id="24" name="Rectangle 23" descr=" 24"/>
          <p:cNvSpPr/>
          <p:nvPr/>
        </p:nvSpPr>
        <p:spPr>
          <a:xfrm>
            <a:off x="4724400" y="4343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i="1" dirty="0" smtClean="0">
                <a:solidFill>
                  <a:srgbClr val="FFFF00"/>
                </a:solidFill>
              </a:rPr>
              <a:t>Joint </a:t>
            </a:r>
          </a:p>
          <a:p>
            <a:pPr algn="ctr"/>
            <a:r>
              <a:rPr lang="en-US" sz="2400" b="1" i="1" dirty="0" err="1" smtClean="0">
                <a:solidFill>
                  <a:schemeClr val="bg1"/>
                </a:solidFill>
              </a:rPr>
              <a:t>Disambig</a:t>
            </a:r>
            <a:r>
              <a:rPr lang="en-US" sz="2400" b="1" i="1" dirty="0" smtClean="0">
                <a:solidFill>
                  <a:schemeClr val="bg1"/>
                </a:solidFill>
              </a:rPr>
              <a:t>.</a:t>
            </a:r>
            <a:endParaRPr lang="en-US" sz="2400" b="1" i="1" dirty="0">
              <a:solidFill>
                <a:schemeClr val="bg1"/>
              </a:solidFill>
            </a:endParaRPr>
          </a:p>
        </p:txBody>
      </p:sp>
      <p:sp>
        <p:nvSpPr>
          <p:cNvPr id="25" name="Rectangle 24" descr=" 25"/>
          <p:cNvSpPr/>
          <p:nvPr/>
        </p:nvSpPr>
        <p:spPr>
          <a:xfrm>
            <a:off x="4724400" y="5486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Query</a:t>
            </a:r>
          </a:p>
          <a:p>
            <a:pPr algn="ctr"/>
            <a:r>
              <a:rPr lang="en-US" sz="2400" dirty="0" smtClean="0">
                <a:solidFill>
                  <a:schemeClr val="bg1"/>
                </a:solidFill>
              </a:rPr>
              <a:t>Generation</a:t>
            </a:r>
            <a:endParaRPr lang="en-US" sz="2400" dirty="0">
              <a:solidFill>
                <a:schemeClr val="bg1"/>
              </a:solidFill>
            </a:endParaRPr>
          </a:p>
        </p:txBody>
      </p:sp>
      <p:sp>
        <p:nvSpPr>
          <p:cNvPr id="68" name="Right Brace 67" descr=" 68"/>
          <p:cNvSpPr/>
          <p:nvPr/>
        </p:nvSpPr>
        <p:spPr>
          <a:xfrm>
            <a:off x="6400800" y="838200"/>
            <a:ext cx="533400" cy="5562600"/>
          </a:xfrm>
          <a:prstGeom prst="rightBrace">
            <a:avLst>
              <a:gd name="adj1" fmla="val 0"/>
              <a:gd name="adj2" fmla="val 2289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Right Arrow 40" descr=" 41"/>
          <p:cNvSpPr/>
          <p:nvPr/>
        </p:nvSpPr>
        <p:spPr>
          <a:xfrm rot="5400000">
            <a:off x="7604760" y="385550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ight Arrow 42" descr=" 43"/>
          <p:cNvSpPr/>
          <p:nvPr/>
        </p:nvSpPr>
        <p:spPr>
          <a:xfrm rot="5400000">
            <a:off x="7604760" y="572688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 name="Straight Arrow Connector 49" descr=" 50"/>
          <p:cNvCxnSpPr>
            <a:stCxn id="21" idx="2"/>
            <a:endCxn id="22" idx="0"/>
          </p:cNvCxnSpPr>
          <p:nvPr/>
        </p:nvCxnSpPr>
        <p:spPr>
          <a:xfrm>
            <a:off x="5638800" y="1737360"/>
            <a:ext cx="0" cy="320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descr=" 53"/>
          <p:cNvCxnSpPr>
            <a:stCxn id="22" idx="2"/>
            <a:endCxn id="23" idx="0"/>
          </p:cNvCxnSpPr>
          <p:nvPr/>
        </p:nvCxnSpPr>
        <p:spPr>
          <a:xfrm>
            <a:off x="5638800" y="2880360"/>
            <a:ext cx="0" cy="320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1" name="Straight Arrow Connector 60" descr=" 61"/>
          <p:cNvCxnSpPr>
            <a:stCxn id="23" idx="2"/>
            <a:endCxn id="24" idx="0"/>
          </p:cNvCxnSpPr>
          <p:nvPr/>
        </p:nvCxnSpPr>
        <p:spPr>
          <a:xfrm>
            <a:off x="5638800" y="4023360"/>
            <a:ext cx="0" cy="320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5" name="Straight Arrow Connector 64" descr=" 65"/>
          <p:cNvCxnSpPr>
            <a:stCxn id="24" idx="2"/>
            <a:endCxn id="25" idx="0"/>
          </p:cNvCxnSpPr>
          <p:nvPr/>
        </p:nvCxnSpPr>
        <p:spPr>
          <a:xfrm>
            <a:off x="5638800" y="5166360"/>
            <a:ext cx="0" cy="320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77" name="Picture 3" descr=" 77"/>
          <p:cNvPicPr>
            <a:picLocks noChangeAspect="1" noChangeArrowheads="1"/>
          </p:cNvPicPr>
          <p:nvPr/>
        </p:nvPicPr>
        <p:blipFill>
          <a:blip r:embed="rId3" cstate="print"/>
          <a:srcRect/>
          <a:stretch>
            <a:fillRect/>
          </a:stretch>
        </p:blipFill>
        <p:spPr bwMode="auto">
          <a:xfrm>
            <a:off x="0" y="3657600"/>
            <a:ext cx="4533091" cy="2133600"/>
          </a:xfrm>
          <a:prstGeom prst="rect">
            <a:avLst/>
          </a:prstGeom>
          <a:noFill/>
          <a:ln w="9525">
            <a:noFill/>
            <a:miter lim="800000"/>
            <a:headEnd/>
            <a:tailEnd/>
          </a:ln>
        </p:spPr>
      </p:pic>
    </p:spTree>
  </p:cSld>
  <p:clrMapOvr>
    <a:masterClrMapping/>
  </p:clrMapOvr>
  <p:transition>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Query Generation</a:t>
            </a:r>
            <a:endParaRPr lang="en-US" dirty="0"/>
          </a:p>
        </p:txBody>
      </p:sp>
      <p:sp>
        <p:nvSpPr>
          <p:cNvPr id="3" name="Date Placeholder 2"/>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p:cNvSpPr>
            <a:spLocks noGrp="1"/>
          </p:cNvSpPr>
          <p:nvPr>
            <p:ph type="ftr" sz="quarter" idx="11"/>
          </p:nvPr>
        </p:nvSpPr>
        <p:spPr/>
        <p:txBody>
          <a:bodyPr/>
          <a:lstStyle/>
          <a:p>
            <a:r>
              <a:rPr lang="en-US" smtClean="0"/>
              <a:t>Natural Language Questions for the Web of Data - Yahya et al.</a:t>
            </a:r>
            <a:endParaRPr lang="en-US"/>
          </a:p>
        </p:txBody>
      </p:sp>
      <p:sp>
        <p:nvSpPr>
          <p:cNvPr id="5" name="Slide Number Placeholder 4"/>
          <p:cNvSpPr>
            <a:spLocks noGrp="1"/>
          </p:cNvSpPr>
          <p:nvPr>
            <p:ph type="sldNum" sz="quarter" idx="12"/>
          </p:nvPr>
        </p:nvSpPr>
        <p:spPr/>
        <p:txBody>
          <a:bodyPr/>
          <a:lstStyle/>
          <a:p>
            <a:fld id="{D82A5394-5A80-41A2-8767-340FD9E3BCB0}" type="slidenum">
              <a:rPr lang="en-US" smtClean="0"/>
              <a:pPr/>
              <a:t>35</a:t>
            </a:fld>
            <a:endParaRPr lang="en-US"/>
          </a:p>
        </p:txBody>
      </p:sp>
      <p:sp>
        <p:nvSpPr>
          <p:cNvPr id="6" name="Rectangle 5"/>
          <p:cNvSpPr/>
          <p:nvPr/>
        </p:nvSpPr>
        <p:spPr>
          <a:xfrm>
            <a:off x="323850" y="4114800"/>
            <a:ext cx="7143750" cy="2400657"/>
          </a:xfrm>
          <a:prstGeom prst="rect">
            <a:avLst/>
          </a:prstGeom>
        </p:spPr>
        <p:txBody>
          <a:bodyPr wrap="square">
            <a:spAutoFit/>
          </a:bodyPr>
          <a:lstStyle/>
          <a:p>
            <a:r>
              <a:rPr lang="en-US" sz="2500" dirty="0" smtClean="0">
                <a:latin typeface="Lucida Console" pitchFamily="49" charset="0"/>
              </a:rPr>
              <a:t>SELECT ?p WHERE {</a:t>
            </a:r>
          </a:p>
          <a:p>
            <a:r>
              <a:rPr lang="en-US" sz="2500" dirty="0" smtClean="0">
                <a:latin typeface="Lucida Console" pitchFamily="49" charset="0"/>
              </a:rPr>
              <a:t>    ?p </a:t>
            </a:r>
            <a:r>
              <a:rPr lang="en-US" sz="2500" dirty="0" smtClean="0">
                <a:solidFill>
                  <a:srgbClr val="C00000"/>
                </a:solidFill>
                <a:latin typeface="Lucida Console" pitchFamily="49" charset="0"/>
              </a:rPr>
              <a:t>type</a:t>
            </a:r>
            <a:r>
              <a:rPr lang="en-US" sz="2500" dirty="0" smtClean="0">
                <a:latin typeface="Lucida Console" pitchFamily="49" charset="0"/>
              </a:rPr>
              <a:t> </a:t>
            </a:r>
            <a:r>
              <a:rPr lang="en-US" sz="2500" dirty="0" smtClean="0">
                <a:solidFill>
                  <a:srgbClr val="00B050"/>
                </a:solidFill>
                <a:latin typeface="Lucida Console" pitchFamily="49" charset="0"/>
              </a:rPr>
              <a:t>person</a:t>
            </a:r>
            <a:r>
              <a:rPr lang="en-US" sz="2500" dirty="0" smtClean="0">
                <a:latin typeface="Lucida Console" pitchFamily="49" charset="0"/>
              </a:rPr>
              <a:t>.</a:t>
            </a:r>
          </a:p>
          <a:p>
            <a:r>
              <a:rPr lang="en-US" sz="2500" dirty="0" smtClean="0">
                <a:latin typeface="Lucida Console" pitchFamily="49" charset="0"/>
              </a:rPr>
              <a:t>    ?p </a:t>
            </a:r>
            <a:r>
              <a:rPr lang="en-US" sz="2500" dirty="0" err="1" smtClean="0">
                <a:solidFill>
                  <a:srgbClr val="C00000"/>
                </a:solidFill>
                <a:latin typeface="Lucida Console" pitchFamily="49" charset="0"/>
              </a:rPr>
              <a:t>actedIn</a:t>
            </a:r>
            <a:r>
              <a:rPr lang="en-US" sz="2500" dirty="0" smtClean="0">
                <a:latin typeface="Lucida Console" pitchFamily="49" charset="0"/>
              </a:rPr>
              <a:t> </a:t>
            </a:r>
            <a:r>
              <a:rPr lang="en-US" sz="2500" dirty="0" smtClean="0">
                <a:solidFill>
                  <a:srgbClr val="0070C0"/>
                </a:solidFill>
                <a:latin typeface="Lucida Console" pitchFamily="49" charset="0"/>
              </a:rPr>
              <a:t>Casablanca_(film)</a:t>
            </a:r>
            <a:r>
              <a:rPr lang="en-US" sz="2500" dirty="0" smtClean="0">
                <a:latin typeface="Lucida Console" pitchFamily="49" charset="0"/>
              </a:rPr>
              <a:t>.</a:t>
            </a:r>
          </a:p>
          <a:p>
            <a:r>
              <a:rPr lang="en-US" sz="2500" dirty="0" smtClean="0">
                <a:latin typeface="Lucida Console" pitchFamily="49" charset="0"/>
              </a:rPr>
              <a:t>    ?p </a:t>
            </a:r>
            <a:r>
              <a:rPr lang="en-US" sz="2500" dirty="0" err="1" smtClean="0">
                <a:solidFill>
                  <a:srgbClr val="C00000"/>
                </a:solidFill>
                <a:latin typeface="Lucida Console" pitchFamily="49" charset="0"/>
              </a:rPr>
              <a:t>isMarriedTo</a:t>
            </a:r>
            <a:r>
              <a:rPr lang="en-US" sz="2500" dirty="0" smtClean="0">
                <a:latin typeface="Lucida Console" pitchFamily="49" charset="0"/>
              </a:rPr>
              <a:t> ?w.</a:t>
            </a:r>
          </a:p>
          <a:p>
            <a:r>
              <a:rPr lang="en-US" sz="2500" dirty="0" smtClean="0">
                <a:latin typeface="Lucida Console" pitchFamily="49" charset="0"/>
              </a:rPr>
              <a:t>    ?w </a:t>
            </a:r>
            <a:r>
              <a:rPr lang="en-US" sz="2500" dirty="0" smtClean="0">
                <a:solidFill>
                  <a:srgbClr val="C00000"/>
                </a:solidFill>
                <a:latin typeface="Lucida Console" pitchFamily="49" charset="0"/>
              </a:rPr>
              <a:t>type</a:t>
            </a:r>
            <a:r>
              <a:rPr lang="en-US" sz="2500" dirty="0" smtClean="0">
                <a:latin typeface="Lucida Console" pitchFamily="49" charset="0"/>
              </a:rPr>
              <a:t> </a:t>
            </a:r>
            <a:r>
              <a:rPr lang="en-US" sz="2500" dirty="0" smtClean="0">
                <a:solidFill>
                  <a:srgbClr val="00B050"/>
                </a:solidFill>
                <a:latin typeface="Lucida Console" pitchFamily="49" charset="0"/>
              </a:rPr>
              <a:t>writer</a:t>
            </a:r>
            <a:r>
              <a:rPr lang="en-US" sz="2500" dirty="0" smtClean="0">
                <a:solidFill>
                  <a:schemeClr val="accent2"/>
                </a:solidFill>
                <a:latin typeface="Lucida Console" pitchFamily="49" charset="0"/>
              </a:rPr>
              <a:t> </a:t>
            </a:r>
            <a:r>
              <a:rPr lang="en-US" sz="2500" dirty="0" smtClean="0">
                <a:latin typeface="Lucida Console" pitchFamily="49" charset="0"/>
              </a:rPr>
              <a:t>.</a:t>
            </a:r>
          </a:p>
          <a:p>
            <a:r>
              <a:rPr lang="en-US" sz="2500" dirty="0" smtClean="0">
                <a:latin typeface="Lucida Console" pitchFamily="49" charset="0"/>
              </a:rPr>
              <a:t>    ?w </a:t>
            </a:r>
            <a:r>
              <a:rPr lang="en-US" sz="2500" dirty="0" err="1" smtClean="0">
                <a:solidFill>
                  <a:srgbClr val="C00000"/>
                </a:solidFill>
                <a:latin typeface="Lucida Console" pitchFamily="49" charset="0"/>
              </a:rPr>
              <a:t>bornIn</a:t>
            </a:r>
            <a:r>
              <a:rPr lang="en-US" sz="2500" dirty="0" smtClean="0">
                <a:latin typeface="Lucida Console" pitchFamily="49" charset="0"/>
              </a:rPr>
              <a:t> </a:t>
            </a:r>
            <a:r>
              <a:rPr lang="en-US" sz="2500" dirty="0" smtClean="0">
                <a:solidFill>
                  <a:srgbClr val="0070C0"/>
                </a:solidFill>
                <a:latin typeface="Lucida Console" pitchFamily="49" charset="0"/>
              </a:rPr>
              <a:t>Rome</a:t>
            </a:r>
            <a:r>
              <a:rPr lang="en-US" sz="2500" dirty="0" smtClean="0">
                <a:latin typeface="Lucida Console" pitchFamily="49" charset="0"/>
              </a:rPr>
              <a:t> }</a:t>
            </a:r>
          </a:p>
        </p:txBody>
      </p:sp>
      <p:sp>
        <p:nvSpPr>
          <p:cNvPr id="7" name="Oval 4"/>
          <p:cNvSpPr>
            <a:spLocks noChangeArrowheads="1"/>
          </p:cNvSpPr>
          <p:nvPr/>
        </p:nvSpPr>
        <p:spPr bwMode="auto">
          <a:xfrm>
            <a:off x="1297124" y="1479401"/>
            <a:ext cx="762000" cy="4572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q</a:t>
            </a:r>
            <a:r>
              <a:rPr lang="en-US" sz="1600" baseline="-25000">
                <a:latin typeface="+mn-lt"/>
                <a:cs typeface="Calibri" pitchFamily="34" charset="0"/>
              </a:rPr>
              <a:t>1</a:t>
            </a:r>
          </a:p>
        </p:txBody>
      </p:sp>
      <p:sp>
        <p:nvSpPr>
          <p:cNvPr id="8" name="Oval 6"/>
          <p:cNvSpPr>
            <a:spLocks noChangeArrowheads="1"/>
          </p:cNvSpPr>
          <p:nvPr/>
        </p:nvSpPr>
        <p:spPr bwMode="auto">
          <a:xfrm>
            <a:off x="1297124" y="2154585"/>
            <a:ext cx="762000" cy="4572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q</a:t>
            </a:r>
            <a:r>
              <a:rPr lang="en-US" sz="1600" baseline="-25000">
                <a:latin typeface="+mn-lt"/>
                <a:cs typeface="Calibri" pitchFamily="34" charset="0"/>
              </a:rPr>
              <a:t>2</a:t>
            </a:r>
          </a:p>
        </p:txBody>
      </p:sp>
      <p:sp>
        <p:nvSpPr>
          <p:cNvPr id="9" name="Oval 7"/>
          <p:cNvSpPr>
            <a:spLocks noChangeArrowheads="1"/>
          </p:cNvSpPr>
          <p:nvPr/>
        </p:nvSpPr>
        <p:spPr bwMode="auto">
          <a:xfrm>
            <a:off x="1297124" y="2874665"/>
            <a:ext cx="762000" cy="4572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q</a:t>
            </a:r>
            <a:r>
              <a:rPr lang="en-US" sz="1600" baseline="-25000">
                <a:latin typeface="+mn-lt"/>
                <a:cs typeface="Calibri" pitchFamily="34" charset="0"/>
              </a:rPr>
              <a:t>3</a:t>
            </a:r>
          </a:p>
        </p:txBody>
      </p:sp>
      <p:sp>
        <p:nvSpPr>
          <p:cNvPr id="10" name="Oval 10"/>
          <p:cNvSpPr>
            <a:spLocks noChangeArrowheads="1"/>
          </p:cNvSpPr>
          <p:nvPr/>
        </p:nvSpPr>
        <p:spPr bwMode="auto">
          <a:xfrm>
            <a:off x="3507346" y="1868041"/>
            <a:ext cx="1600200" cy="274637"/>
          </a:xfrm>
          <a:prstGeom prst="ellipse">
            <a:avLst/>
          </a:prstGeom>
          <a:solidFill>
            <a:srgbClr val="99CC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a writer</a:t>
            </a:r>
            <a:endParaRPr lang="en-US" sz="1600" baseline="-25000" dirty="0">
              <a:latin typeface="+mn-lt"/>
              <a:cs typeface="Calibri" pitchFamily="34" charset="0"/>
            </a:endParaRPr>
          </a:p>
        </p:txBody>
      </p:sp>
      <p:sp>
        <p:nvSpPr>
          <p:cNvPr id="11" name="Oval 10"/>
          <p:cNvSpPr>
            <a:spLocks noChangeArrowheads="1"/>
          </p:cNvSpPr>
          <p:nvPr/>
        </p:nvSpPr>
        <p:spPr bwMode="auto">
          <a:xfrm>
            <a:off x="3501988" y="2264085"/>
            <a:ext cx="1600200" cy="274637"/>
          </a:xfrm>
          <a:prstGeom prst="ellipse">
            <a:avLst/>
          </a:prstGeom>
          <a:solidFill>
            <a:srgbClr val="99CC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Casablanca</a:t>
            </a:r>
            <a:endParaRPr lang="en-US" sz="1600" baseline="-25000" dirty="0">
              <a:latin typeface="+mn-lt"/>
              <a:cs typeface="Calibri" pitchFamily="34" charset="0"/>
            </a:endParaRPr>
          </a:p>
        </p:txBody>
      </p:sp>
      <p:sp>
        <p:nvSpPr>
          <p:cNvPr id="12" name="Oval 11"/>
          <p:cNvSpPr>
            <a:spLocks noChangeArrowheads="1"/>
          </p:cNvSpPr>
          <p:nvPr/>
        </p:nvSpPr>
        <p:spPr bwMode="auto">
          <a:xfrm>
            <a:off x="3501988" y="2660129"/>
            <a:ext cx="1600200" cy="274637"/>
          </a:xfrm>
          <a:prstGeom prst="ellipse">
            <a:avLst/>
          </a:prstGeom>
          <a:solidFill>
            <a:srgbClr val="99CC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played in</a:t>
            </a:r>
            <a:endParaRPr lang="en-US" sz="1600" baseline="-25000" dirty="0">
              <a:latin typeface="+mn-lt"/>
              <a:cs typeface="Calibri" pitchFamily="34" charset="0"/>
            </a:endParaRPr>
          </a:p>
        </p:txBody>
      </p:sp>
      <p:sp>
        <p:nvSpPr>
          <p:cNvPr id="13" name="Oval 12"/>
          <p:cNvSpPr>
            <a:spLocks noChangeArrowheads="1"/>
          </p:cNvSpPr>
          <p:nvPr/>
        </p:nvSpPr>
        <p:spPr bwMode="auto">
          <a:xfrm>
            <a:off x="3501988" y="3185964"/>
            <a:ext cx="1600200" cy="274637"/>
          </a:xfrm>
          <a:prstGeom prst="ellipse">
            <a:avLst/>
          </a:prstGeom>
          <a:solidFill>
            <a:srgbClr val="99CC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Who</a:t>
            </a:r>
            <a:endParaRPr lang="en-US" sz="1600" baseline="-25000" dirty="0">
              <a:latin typeface="+mn-lt"/>
              <a:cs typeface="Calibri" pitchFamily="34" charset="0"/>
            </a:endParaRPr>
          </a:p>
        </p:txBody>
      </p:sp>
      <p:sp>
        <p:nvSpPr>
          <p:cNvPr id="14" name="Oval 13"/>
          <p:cNvSpPr>
            <a:spLocks noChangeArrowheads="1"/>
          </p:cNvSpPr>
          <p:nvPr/>
        </p:nvSpPr>
        <p:spPr bwMode="auto">
          <a:xfrm>
            <a:off x="3501988" y="3719364"/>
            <a:ext cx="1600200" cy="274637"/>
          </a:xfrm>
          <a:prstGeom prst="ellipse">
            <a:avLst/>
          </a:prstGeom>
          <a:solidFill>
            <a:srgbClr val="99CC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600" dirty="0" smtClean="0">
                <a:cs typeface="Calibri" pitchFamily="34" charset="0"/>
              </a:rPr>
              <a:t>was</a:t>
            </a:r>
            <a:r>
              <a:rPr lang="en-US" sz="1600" dirty="0" smtClean="0">
                <a:latin typeface="+mn-lt"/>
                <a:cs typeface="Calibri" pitchFamily="34" charset="0"/>
              </a:rPr>
              <a:t> </a:t>
            </a:r>
            <a:r>
              <a:rPr lang="en-US" sz="1600" dirty="0">
                <a:latin typeface="+mn-lt"/>
                <a:cs typeface="Calibri" pitchFamily="34" charset="0"/>
              </a:rPr>
              <a:t>married to</a:t>
            </a:r>
            <a:endParaRPr lang="en-US" sz="1600" baseline="-25000" dirty="0">
              <a:latin typeface="+mn-lt"/>
              <a:cs typeface="Calibri" pitchFamily="34" charset="0"/>
            </a:endParaRPr>
          </a:p>
        </p:txBody>
      </p:sp>
      <p:cxnSp>
        <p:nvCxnSpPr>
          <p:cNvPr id="15" name="AutoShape 34"/>
          <p:cNvCxnSpPr>
            <a:cxnSpLocks noChangeShapeType="1"/>
            <a:stCxn id="10" idx="6"/>
            <a:endCxn id="32" idx="1"/>
          </p:cNvCxnSpPr>
          <p:nvPr/>
        </p:nvCxnSpPr>
        <p:spPr bwMode="auto">
          <a:xfrm flipV="1">
            <a:off x="5107546" y="2005359"/>
            <a:ext cx="986730" cy="1"/>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6" name="AutoShape 37"/>
          <p:cNvCxnSpPr>
            <a:cxnSpLocks noChangeShapeType="1"/>
            <a:stCxn id="11" idx="6"/>
            <a:endCxn id="35" idx="1"/>
          </p:cNvCxnSpPr>
          <p:nvPr/>
        </p:nvCxnSpPr>
        <p:spPr bwMode="auto">
          <a:xfrm flipV="1">
            <a:off x="5102188" y="2401403"/>
            <a:ext cx="992088" cy="1"/>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7" name="AutoShape 40"/>
          <p:cNvCxnSpPr>
            <a:cxnSpLocks noChangeShapeType="1"/>
            <a:stCxn id="12" idx="6"/>
            <a:endCxn id="36" idx="1"/>
          </p:cNvCxnSpPr>
          <p:nvPr/>
        </p:nvCxnSpPr>
        <p:spPr bwMode="auto">
          <a:xfrm flipV="1">
            <a:off x="5102188" y="2797447"/>
            <a:ext cx="992088" cy="1"/>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8" name="AutoShape 49"/>
          <p:cNvCxnSpPr>
            <a:cxnSpLocks noChangeShapeType="1"/>
            <a:stCxn id="14" idx="6"/>
            <a:endCxn id="38" idx="1"/>
          </p:cNvCxnSpPr>
          <p:nvPr/>
        </p:nvCxnSpPr>
        <p:spPr bwMode="auto">
          <a:xfrm flipV="1">
            <a:off x="5102188" y="3856682"/>
            <a:ext cx="992088" cy="1"/>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9" name="AutoShape 50"/>
          <p:cNvCxnSpPr>
            <a:cxnSpLocks noChangeShapeType="1"/>
            <a:stCxn id="7" idx="6"/>
            <a:endCxn id="28" idx="2"/>
          </p:cNvCxnSpPr>
          <p:nvPr/>
        </p:nvCxnSpPr>
        <p:spPr bwMode="auto">
          <a:xfrm flipV="1">
            <a:off x="2059124" y="1544006"/>
            <a:ext cx="1467272" cy="163995"/>
          </a:xfrm>
          <a:prstGeom prst="straightConnector1">
            <a:avLst/>
          </a:prstGeom>
          <a:noFill/>
          <a:ln w="38100" cap="rnd">
            <a:solidFill>
              <a:srgbClr val="008000"/>
            </a:solidFill>
            <a:prstDash val="sysDot"/>
            <a:round/>
            <a:headEnd/>
            <a:tailEnd/>
          </a:ln>
          <a:effectLst/>
        </p:spPr>
      </p:cxnSp>
      <p:cxnSp>
        <p:nvCxnSpPr>
          <p:cNvPr id="20" name="AutoShape 53"/>
          <p:cNvCxnSpPr>
            <a:cxnSpLocks noChangeShapeType="1"/>
            <a:stCxn id="7" idx="6"/>
            <a:endCxn id="10" idx="2"/>
          </p:cNvCxnSpPr>
          <p:nvPr/>
        </p:nvCxnSpPr>
        <p:spPr bwMode="auto">
          <a:xfrm>
            <a:off x="2059124" y="1708001"/>
            <a:ext cx="1448222" cy="297359"/>
          </a:xfrm>
          <a:prstGeom prst="straightConnector1">
            <a:avLst/>
          </a:prstGeom>
          <a:noFill/>
          <a:ln w="38100">
            <a:solidFill>
              <a:schemeClr val="tx1"/>
            </a:solidFill>
            <a:round/>
            <a:headEnd/>
            <a:tailEnd/>
          </a:ln>
          <a:effectLst/>
        </p:spPr>
      </p:cxnSp>
      <p:cxnSp>
        <p:nvCxnSpPr>
          <p:cNvPr id="21" name="AutoShape 55"/>
          <p:cNvCxnSpPr>
            <a:cxnSpLocks noChangeShapeType="1"/>
            <a:stCxn id="8" idx="6"/>
            <a:endCxn id="12" idx="2"/>
          </p:cNvCxnSpPr>
          <p:nvPr/>
        </p:nvCxnSpPr>
        <p:spPr bwMode="auto">
          <a:xfrm>
            <a:off x="2059124" y="2383185"/>
            <a:ext cx="1442864" cy="414263"/>
          </a:xfrm>
          <a:prstGeom prst="straightConnector1">
            <a:avLst/>
          </a:prstGeom>
          <a:noFill/>
          <a:ln w="38100" cap="rnd">
            <a:solidFill>
              <a:srgbClr val="008000"/>
            </a:solidFill>
            <a:prstDash val="sysDot"/>
            <a:round/>
            <a:headEnd/>
            <a:tailEnd/>
          </a:ln>
          <a:effectLst/>
        </p:spPr>
      </p:cxnSp>
      <p:cxnSp>
        <p:nvCxnSpPr>
          <p:cNvPr id="22" name="AutoShape 59"/>
          <p:cNvCxnSpPr>
            <a:cxnSpLocks noChangeShapeType="1"/>
            <a:stCxn id="13" idx="6"/>
            <a:endCxn id="37" idx="1"/>
          </p:cNvCxnSpPr>
          <p:nvPr/>
        </p:nvCxnSpPr>
        <p:spPr bwMode="auto">
          <a:xfrm flipV="1">
            <a:off x="5102188" y="3323282"/>
            <a:ext cx="992088" cy="1"/>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23" name="AutoShape 61"/>
          <p:cNvCxnSpPr>
            <a:cxnSpLocks noChangeShapeType="1"/>
            <a:stCxn id="9" idx="6"/>
            <a:endCxn id="14" idx="2"/>
          </p:cNvCxnSpPr>
          <p:nvPr/>
        </p:nvCxnSpPr>
        <p:spPr bwMode="auto">
          <a:xfrm>
            <a:off x="2059124" y="3103265"/>
            <a:ext cx="1442864" cy="753418"/>
          </a:xfrm>
          <a:prstGeom prst="straightConnector1">
            <a:avLst/>
          </a:prstGeom>
          <a:noFill/>
          <a:ln w="38100" cap="rnd">
            <a:solidFill>
              <a:srgbClr val="008000"/>
            </a:solidFill>
            <a:prstDash val="sysDot"/>
            <a:round/>
            <a:headEnd/>
            <a:tailEnd/>
          </a:ln>
          <a:effectLst/>
        </p:spPr>
      </p:cxnSp>
      <p:cxnSp>
        <p:nvCxnSpPr>
          <p:cNvPr id="24" name="AutoShape 62"/>
          <p:cNvCxnSpPr>
            <a:cxnSpLocks noChangeShapeType="1"/>
            <a:stCxn id="9" idx="6"/>
            <a:endCxn id="13" idx="2"/>
          </p:cNvCxnSpPr>
          <p:nvPr/>
        </p:nvCxnSpPr>
        <p:spPr bwMode="auto">
          <a:xfrm>
            <a:off x="2059124" y="3103265"/>
            <a:ext cx="1442864" cy="220018"/>
          </a:xfrm>
          <a:prstGeom prst="straightConnector1">
            <a:avLst/>
          </a:prstGeom>
          <a:noFill/>
          <a:ln w="38100">
            <a:solidFill>
              <a:schemeClr val="tx1"/>
            </a:solidFill>
            <a:round/>
            <a:headEnd/>
            <a:tailEnd/>
          </a:ln>
          <a:effectLst/>
        </p:spPr>
      </p:cxnSp>
      <p:cxnSp>
        <p:nvCxnSpPr>
          <p:cNvPr id="25" name="AutoShape 63"/>
          <p:cNvCxnSpPr>
            <a:cxnSpLocks noChangeShapeType="1"/>
            <a:stCxn id="10" idx="2"/>
            <a:endCxn id="9" idx="6"/>
          </p:cNvCxnSpPr>
          <p:nvPr/>
        </p:nvCxnSpPr>
        <p:spPr bwMode="auto">
          <a:xfrm flipH="1">
            <a:off x="2059124" y="2005360"/>
            <a:ext cx="1448222" cy="1097905"/>
          </a:xfrm>
          <a:prstGeom prst="straightConnector1">
            <a:avLst/>
          </a:prstGeom>
          <a:ln w="38100">
            <a:headEnd/>
            <a:tailEnd/>
          </a:ln>
        </p:spPr>
        <p:style>
          <a:lnRef idx="2">
            <a:schemeClr val="accent4"/>
          </a:lnRef>
          <a:fillRef idx="0">
            <a:schemeClr val="accent4"/>
          </a:fillRef>
          <a:effectRef idx="1">
            <a:schemeClr val="accent4"/>
          </a:effectRef>
          <a:fontRef idx="minor">
            <a:schemeClr val="tx1"/>
          </a:fontRef>
        </p:style>
      </p:cxnSp>
      <p:cxnSp>
        <p:nvCxnSpPr>
          <p:cNvPr id="26" name="AutoShape 66"/>
          <p:cNvCxnSpPr>
            <a:cxnSpLocks noChangeShapeType="1"/>
            <a:stCxn id="8" idx="6"/>
            <a:endCxn id="11" idx="2"/>
          </p:cNvCxnSpPr>
          <p:nvPr/>
        </p:nvCxnSpPr>
        <p:spPr bwMode="auto">
          <a:xfrm>
            <a:off x="2059124" y="2383185"/>
            <a:ext cx="1442864" cy="18219"/>
          </a:xfrm>
          <a:prstGeom prst="straightConnector1">
            <a:avLst/>
          </a:prstGeom>
          <a:ln w="38100">
            <a:headEnd/>
            <a:tailEnd/>
          </a:ln>
        </p:spPr>
        <p:style>
          <a:lnRef idx="2">
            <a:schemeClr val="accent4"/>
          </a:lnRef>
          <a:fillRef idx="0">
            <a:schemeClr val="accent4"/>
          </a:fillRef>
          <a:effectRef idx="1">
            <a:schemeClr val="accent4"/>
          </a:effectRef>
          <a:fontRef idx="minor">
            <a:schemeClr val="tx1"/>
          </a:fontRef>
        </p:style>
      </p:cxnSp>
      <p:cxnSp>
        <p:nvCxnSpPr>
          <p:cNvPr id="27" name="AutoShape 67"/>
          <p:cNvCxnSpPr>
            <a:cxnSpLocks noChangeShapeType="1"/>
            <a:stCxn id="8" idx="6"/>
            <a:endCxn id="13" idx="2"/>
          </p:cNvCxnSpPr>
          <p:nvPr/>
        </p:nvCxnSpPr>
        <p:spPr bwMode="auto">
          <a:xfrm>
            <a:off x="2059124" y="2383185"/>
            <a:ext cx="1442864" cy="940098"/>
          </a:xfrm>
          <a:prstGeom prst="straightConnector1">
            <a:avLst/>
          </a:prstGeom>
          <a:noFill/>
          <a:ln w="38100">
            <a:solidFill>
              <a:schemeClr val="tx1"/>
            </a:solidFill>
            <a:round/>
            <a:headEnd/>
            <a:tailEnd/>
          </a:ln>
          <a:effectLst/>
        </p:spPr>
      </p:cxnSp>
      <p:sp>
        <p:nvSpPr>
          <p:cNvPr id="28" name="Oval 9"/>
          <p:cNvSpPr>
            <a:spLocks noChangeArrowheads="1"/>
          </p:cNvSpPr>
          <p:nvPr/>
        </p:nvSpPr>
        <p:spPr bwMode="auto">
          <a:xfrm>
            <a:off x="3526396" y="1406687"/>
            <a:ext cx="1600200" cy="274637"/>
          </a:xfrm>
          <a:prstGeom prst="ellipse">
            <a:avLst/>
          </a:prstGeom>
          <a:solidFill>
            <a:srgbClr val="99CC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was born</a:t>
            </a:r>
            <a:endParaRPr lang="en-US" sz="1600" baseline="-25000">
              <a:latin typeface="+mn-lt"/>
              <a:cs typeface="Calibri" pitchFamily="34" charset="0"/>
            </a:endParaRPr>
          </a:p>
        </p:txBody>
      </p:sp>
      <p:sp>
        <p:nvSpPr>
          <p:cNvPr id="29" name="Oval 73"/>
          <p:cNvSpPr>
            <a:spLocks noChangeArrowheads="1"/>
          </p:cNvSpPr>
          <p:nvPr/>
        </p:nvSpPr>
        <p:spPr bwMode="auto">
          <a:xfrm>
            <a:off x="3507346" y="914400"/>
            <a:ext cx="1600200" cy="274637"/>
          </a:xfrm>
          <a:prstGeom prst="ellipse">
            <a:avLst/>
          </a:prstGeom>
          <a:solidFill>
            <a:srgbClr val="99CC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Rome</a:t>
            </a:r>
            <a:endParaRPr lang="en-US" sz="1600" baseline="-25000" dirty="0">
              <a:latin typeface="+mn-lt"/>
              <a:cs typeface="Calibri" pitchFamily="34" charset="0"/>
            </a:endParaRPr>
          </a:p>
        </p:txBody>
      </p:sp>
      <p:cxnSp>
        <p:nvCxnSpPr>
          <p:cNvPr id="30" name="AutoShape 76"/>
          <p:cNvCxnSpPr>
            <a:cxnSpLocks noChangeShapeType="1"/>
            <a:stCxn id="29" idx="6"/>
            <a:endCxn id="34" idx="1"/>
          </p:cNvCxnSpPr>
          <p:nvPr/>
        </p:nvCxnSpPr>
        <p:spPr bwMode="auto">
          <a:xfrm flipV="1">
            <a:off x="5107546" y="1051718"/>
            <a:ext cx="986730" cy="1"/>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31" name="AutoShape 78"/>
          <p:cNvCxnSpPr>
            <a:cxnSpLocks noChangeShapeType="1"/>
            <a:stCxn id="7" idx="6"/>
            <a:endCxn id="29" idx="2"/>
          </p:cNvCxnSpPr>
          <p:nvPr/>
        </p:nvCxnSpPr>
        <p:spPr bwMode="auto">
          <a:xfrm flipV="1">
            <a:off x="2059124" y="1051719"/>
            <a:ext cx="1448222" cy="656282"/>
          </a:xfrm>
          <a:prstGeom prst="straightConnector1">
            <a:avLst/>
          </a:prstGeom>
          <a:ln w="38100">
            <a:headEnd/>
            <a:tailEnd/>
          </a:ln>
        </p:spPr>
        <p:style>
          <a:lnRef idx="2">
            <a:schemeClr val="accent4"/>
          </a:lnRef>
          <a:fillRef idx="0">
            <a:schemeClr val="accent4"/>
          </a:fillRef>
          <a:effectRef idx="1">
            <a:schemeClr val="accent4"/>
          </a:effectRef>
          <a:fontRef idx="minor">
            <a:schemeClr val="tx1"/>
          </a:fontRef>
        </p:style>
      </p:cxnSp>
      <p:sp>
        <p:nvSpPr>
          <p:cNvPr id="32" name="Rectangle 91"/>
          <p:cNvSpPr>
            <a:spLocks noChangeArrowheads="1"/>
          </p:cNvSpPr>
          <p:nvPr/>
        </p:nvSpPr>
        <p:spPr bwMode="auto">
          <a:xfrm>
            <a:off x="6094276" y="1891059"/>
            <a:ext cx="1828800" cy="228600"/>
          </a:xfrm>
          <a:prstGeom prst="rect">
            <a:avLst/>
          </a:prstGeom>
          <a:solidFill>
            <a:srgbClr val="CCE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c:writer</a:t>
            </a:r>
          </a:p>
        </p:txBody>
      </p:sp>
      <p:sp>
        <p:nvSpPr>
          <p:cNvPr id="33" name="Rectangle 92"/>
          <p:cNvSpPr>
            <a:spLocks noChangeArrowheads="1"/>
          </p:cNvSpPr>
          <p:nvPr/>
        </p:nvSpPr>
        <p:spPr bwMode="auto">
          <a:xfrm>
            <a:off x="6094276" y="1429705"/>
            <a:ext cx="1828800" cy="228600"/>
          </a:xfrm>
          <a:prstGeom prst="rect">
            <a:avLst/>
          </a:prstGeom>
          <a:solidFill>
            <a:srgbClr val="CCE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r:bornInPlace</a:t>
            </a:r>
          </a:p>
        </p:txBody>
      </p:sp>
      <p:sp>
        <p:nvSpPr>
          <p:cNvPr id="34" name="Rectangle 97"/>
          <p:cNvSpPr>
            <a:spLocks noChangeArrowheads="1"/>
          </p:cNvSpPr>
          <p:nvPr/>
        </p:nvSpPr>
        <p:spPr bwMode="auto">
          <a:xfrm>
            <a:off x="6094276" y="937418"/>
            <a:ext cx="1828800" cy="228600"/>
          </a:xfrm>
          <a:prstGeom prst="rect">
            <a:avLst/>
          </a:prstGeom>
          <a:solidFill>
            <a:srgbClr val="CCE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600" dirty="0" smtClean="0">
                <a:latin typeface="+mn-lt"/>
                <a:cs typeface="Arial" pitchFamily="34" charset="0"/>
              </a:rPr>
              <a:t>e:Rome</a:t>
            </a:r>
            <a:endParaRPr lang="en-US" sz="1600" dirty="0">
              <a:latin typeface="+mn-lt"/>
              <a:cs typeface="Arial" pitchFamily="34" charset="0"/>
            </a:endParaRPr>
          </a:p>
        </p:txBody>
      </p:sp>
      <p:sp>
        <p:nvSpPr>
          <p:cNvPr id="35" name="Rectangle 100"/>
          <p:cNvSpPr>
            <a:spLocks noChangeArrowheads="1"/>
          </p:cNvSpPr>
          <p:nvPr/>
        </p:nvSpPr>
        <p:spPr bwMode="auto">
          <a:xfrm>
            <a:off x="6094276" y="2287103"/>
            <a:ext cx="1828800" cy="228600"/>
          </a:xfrm>
          <a:prstGeom prst="rect">
            <a:avLst/>
          </a:prstGeom>
          <a:solidFill>
            <a:srgbClr val="CCE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e:Casablanca_(film)</a:t>
            </a:r>
          </a:p>
        </p:txBody>
      </p:sp>
      <p:sp>
        <p:nvSpPr>
          <p:cNvPr id="36" name="Rectangle 102"/>
          <p:cNvSpPr>
            <a:spLocks noChangeArrowheads="1"/>
          </p:cNvSpPr>
          <p:nvPr/>
        </p:nvSpPr>
        <p:spPr bwMode="auto">
          <a:xfrm>
            <a:off x="6094276" y="2683147"/>
            <a:ext cx="1828800" cy="228600"/>
          </a:xfrm>
          <a:prstGeom prst="rect">
            <a:avLst/>
          </a:prstGeom>
          <a:solidFill>
            <a:srgbClr val="CCE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r:actedIn</a:t>
            </a:r>
          </a:p>
        </p:txBody>
      </p:sp>
      <p:sp>
        <p:nvSpPr>
          <p:cNvPr id="37" name="Rectangle 104"/>
          <p:cNvSpPr>
            <a:spLocks noChangeArrowheads="1"/>
          </p:cNvSpPr>
          <p:nvPr/>
        </p:nvSpPr>
        <p:spPr bwMode="auto">
          <a:xfrm>
            <a:off x="6094276" y="3208982"/>
            <a:ext cx="1828800" cy="228600"/>
          </a:xfrm>
          <a:prstGeom prst="rect">
            <a:avLst/>
          </a:prstGeom>
          <a:solidFill>
            <a:srgbClr val="CCE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c:person</a:t>
            </a:r>
          </a:p>
        </p:txBody>
      </p:sp>
      <p:sp>
        <p:nvSpPr>
          <p:cNvPr id="38" name="Rectangle 107"/>
          <p:cNvSpPr>
            <a:spLocks noChangeArrowheads="1"/>
          </p:cNvSpPr>
          <p:nvPr/>
        </p:nvSpPr>
        <p:spPr bwMode="auto">
          <a:xfrm>
            <a:off x="6094276" y="3742382"/>
            <a:ext cx="1828800" cy="228600"/>
          </a:xfrm>
          <a:prstGeom prst="rect">
            <a:avLst/>
          </a:prstGeom>
          <a:solidFill>
            <a:srgbClr val="CCE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r:isMarriedTo</a:t>
            </a:r>
          </a:p>
        </p:txBody>
      </p:sp>
      <p:cxnSp>
        <p:nvCxnSpPr>
          <p:cNvPr id="39" name="Straight Connector 11"/>
          <p:cNvCxnSpPr>
            <a:stCxn id="28" idx="6"/>
            <a:endCxn id="33" idx="1"/>
          </p:cNvCxnSpPr>
          <p:nvPr/>
        </p:nvCxnSpPr>
        <p:spPr>
          <a:xfrm flipV="1">
            <a:off x="5126596" y="1544005"/>
            <a:ext cx="967680" cy="1"/>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Date Placeholder 2"/>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p:cNvSpPr>
            <a:spLocks noGrp="1"/>
          </p:cNvSpPr>
          <p:nvPr>
            <p:ph type="ftr" sz="quarter" idx="11"/>
          </p:nvPr>
        </p:nvSpPr>
        <p:spPr/>
        <p:txBody>
          <a:bodyPr/>
          <a:lstStyle/>
          <a:p>
            <a:r>
              <a:rPr lang="en-US" smtClean="0"/>
              <a:t>Natural Language Questions for the Web of Data - Yahya et al.</a:t>
            </a:r>
            <a:endParaRPr lang="en-US"/>
          </a:p>
        </p:txBody>
      </p:sp>
      <p:sp>
        <p:nvSpPr>
          <p:cNvPr id="5" name="Slide Number Placeholder 4"/>
          <p:cNvSpPr>
            <a:spLocks noGrp="1"/>
          </p:cNvSpPr>
          <p:nvPr>
            <p:ph type="sldNum" sz="quarter" idx="12"/>
          </p:nvPr>
        </p:nvSpPr>
        <p:spPr/>
        <p:txBody>
          <a:bodyPr/>
          <a:lstStyle/>
          <a:p>
            <a:fld id="{D82A5394-5A80-41A2-8767-340FD9E3BCB0}" type="slidenum">
              <a:rPr lang="en-US" smtClean="0"/>
              <a:pPr/>
              <a:t>36</a:t>
            </a:fld>
            <a:endParaRPr lang="en-US"/>
          </a:p>
        </p:txBody>
      </p:sp>
      <p:sp>
        <p:nvSpPr>
          <p:cNvPr id="22" name="Oval 21"/>
          <p:cNvSpPr/>
          <p:nvPr/>
        </p:nvSpPr>
        <p:spPr>
          <a:xfrm>
            <a:off x="400050" y="5937766"/>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5</a:t>
            </a:r>
          </a:p>
        </p:txBody>
      </p:sp>
      <p:sp>
        <p:nvSpPr>
          <p:cNvPr id="23" name="TextBox 22"/>
          <p:cNvSpPr txBox="1"/>
          <p:nvPr/>
        </p:nvSpPr>
        <p:spPr>
          <a:xfrm>
            <a:off x="685800" y="5867400"/>
            <a:ext cx="2286000" cy="369332"/>
          </a:xfrm>
          <a:prstGeom prst="rect">
            <a:avLst/>
          </a:prstGeom>
          <a:noFill/>
        </p:spPr>
        <p:txBody>
          <a:bodyPr wrap="square" rtlCol="0">
            <a:spAutoFit/>
          </a:bodyPr>
          <a:lstStyle/>
          <a:p>
            <a:r>
              <a:rPr lang="en-US" dirty="0" smtClean="0"/>
              <a:t>Experiments &amp; Results</a:t>
            </a:r>
            <a:endParaRPr lang="en-US" dirty="0"/>
          </a:p>
        </p:txBody>
      </p:sp>
      <p:sp>
        <p:nvSpPr>
          <p:cNvPr id="24" name="Right Brace 23"/>
          <p:cNvSpPr/>
          <p:nvPr/>
        </p:nvSpPr>
        <p:spPr>
          <a:xfrm rot="10800000">
            <a:off x="4191000" y="4267200"/>
            <a:ext cx="419100" cy="1143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1562100" y="2265402"/>
            <a:ext cx="2590800" cy="553998"/>
          </a:xfrm>
          <a:prstGeom prst="rect">
            <a:avLst/>
          </a:prstGeom>
          <a:noFill/>
        </p:spPr>
        <p:txBody>
          <a:bodyPr wrap="square" rtlCol="0">
            <a:spAutoFit/>
          </a:bodyPr>
          <a:lstStyle/>
          <a:p>
            <a:pPr algn="ctr"/>
            <a:r>
              <a:rPr lang="en-US" sz="1500" dirty="0" smtClean="0">
                <a:solidFill>
                  <a:schemeClr val="accent6">
                    <a:lumMod val="50000"/>
                  </a:schemeClr>
                </a:solidFill>
              </a:rPr>
              <a:t>Disambiguation graph </a:t>
            </a:r>
            <a:r>
              <a:rPr lang="en-US" sz="1500" dirty="0" smtClean="0"/>
              <a:t>construction</a:t>
            </a:r>
            <a:endParaRPr lang="en-US" sz="1500" dirty="0"/>
          </a:p>
        </p:txBody>
      </p:sp>
      <p:sp>
        <p:nvSpPr>
          <p:cNvPr id="26" name="Right Brace 25"/>
          <p:cNvSpPr/>
          <p:nvPr/>
        </p:nvSpPr>
        <p:spPr>
          <a:xfrm rot="10800000">
            <a:off x="4267200" y="914399"/>
            <a:ext cx="381000" cy="3276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1676400" y="4572000"/>
            <a:ext cx="2362200" cy="553998"/>
          </a:xfrm>
          <a:prstGeom prst="rect">
            <a:avLst/>
          </a:prstGeom>
          <a:noFill/>
        </p:spPr>
        <p:txBody>
          <a:bodyPr wrap="square" rtlCol="0">
            <a:spAutoFit/>
          </a:bodyPr>
          <a:lstStyle/>
          <a:p>
            <a:pPr algn="ctr"/>
            <a:r>
              <a:rPr lang="en-US" sz="1500" dirty="0" smtClean="0">
                <a:solidFill>
                  <a:schemeClr val="accent6">
                    <a:lumMod val="50000"/>
                  </a:schemeClr>
                </a:solidFill>
              </a:rPr>
              <a:t>Disambiguation graph </a:t>
            </a:r>
            <a:r>
              <a:rPr lang="en-US" sz="1500" dirty="0" smtClean="0"/>
              <a:t>processing</a:t>
            </a:r>
            <a:endParaRPr lang="en-US" sz="1500" dirty="0"/>
          </a:p>
        </p:txBody>
      </p:sp>
      <p:sp>
        <p:nvSpPr>
          <p:cNvPr id="29" name="Rectangle 28"/>
          <p:cNvSpPr/>
          <p:nvPr/>
        </p:nvSpPr>
        <p:spPr>
          <a:xfrm>
            <a:off x="6934200" y="1885499"/>
            <a:ext cx="1752600" cy="7566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000" dirty="0" smtClean="0">
                <a:solidFill>
                  <a:schemeClr val="bg1"/>
                </a:solidFill>
              </a:rPr>
              <a:t>DEANNA</a:t>
            </a:r>
            <a:endParaRPr lang="en-US" sz="3000" dirty="0">
              <a:solidFill>
                <a:schemeClr val="bg1"/>
              </a:solidFill>
            </a:endParaRPr>
          </a:p>
        </p:txBody>
      </p:sp>
      <p:sp>
        <p:nvSpPr>
          <p:cNvPr id="30" name="Right Arrow 29"/>
          <p:cNvSpPr/>
          <p:nvPr/>
        </p:nvSpPr>
        <p:spPr>
          <a:xfrm rot="5400000">
            <a:off x="7604760" y="28356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feld 5"/>
          <p:cNvSpPr txBox="1">
            <a:spLocks noChangeArrowheads="1"/>
          </p:cNvSpPr>
          <p:nvPr/>
        </p:nvSpPr>
        <p:spPr bwMode="auto">
          <a:xfrm>
            <a:off x="7086600" y="685800"/>
            <a:ext cx="1459951" cy="507831"/>
          </a:xfrm>
          <a:prstGeom prst="rect">
            <a:avLst/>
          </a:prstGeom>
          <a:noFill/>
          <a:ln w="9525">
            <a:noFill/>
            <a:miter lim="800000"/>
            <a:headEnd/>
            <a:tailEnd/>
          </a:ln>
        </p:spPr>
        <p:txBody>
          <a:bodyPr wrap="none">
            <a:spAutoFit/>
          </a:bodyPr>
          <a:lstStyle/>
          <a:p>
            <a:r>
              <a:rPr lang="de-DE" sz="2700" dirty="0">
                <a:latin typeface="Calibri" pitchFamily="34" charset="0"/>
              </a:rPr>
              <a:t>Q</a:t>
            </a:r>
            <a:r>
              <a:rPr lang="de-DE" sz="2700" dirty="0" smtClean="0">
                <a:latin typeface="Calibri" pitchFamily="34" charset="0"/>
              </a:rPr>
              <a:t>uestion</a:t>
            </a:r>
            <a:endParaRPr lang="de-DE" sz="2700" dirty="0">
              <a:latin typeface="Calibri" pitchFamily="34" charset="0"/>
            </a:endParaRPr>
          </a:p>
        </p:txBody>
      </p:sp>
      <p:sp>
        <p:nvSpPr>
          <p:cNvPr id="32" name="Textfeld 7"/>
          <p:cNvSpPr txBox="1">
            <a:spLocks noChangeArrowheads="1"/>
          </p:cNvSpPr>
          <p:nvPr/>
        </p:nvSpPr>
        <p:spPr bwMode="auto">
          <a:xfrm>
            <a:off x="7180392" y="3333999"/>
            <a:ext cx="1260217"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SPARQL</a:t>
            </a:r>
            <a:endParaRPr lang="de-DE" sz="2700" dirty="0">
              <a:latin typeface="Calibri" pitchFamily="34" charset="0"/>
            </a:endParaRPr>
          </a:p>
        </p:txBody>
      </p:sp>
      <p:sp>
        <p:nvSpPr>
          <p:cNvPr id="33" name="Zylinder 25"/>
          <p:cNvSpPr/>
          <p:nvPr/>
        </p:nvSpPr>
        <p:spPr>
          <a:xfrm>
            <a:off x="7200900" y="4353842"/>
            <a:ext cx="1219200" cy="1179512"/>
          </a:xfrm>
          <a:prstGeom prst="can">
            <a:avLst>
              <a:gd name="adj" fmla="val 20116"/>
            </a:avLst>
          </a:prstGeom>
          <a:solidFill>
            <a:srgbClr val="99FF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3000" dirty="0" smtClean="0">
                <a:solidFill>
                  <a:srgbClr val="1D1117"/>
                </a:solidFill>
              </a:rPr>
              <a:t>KB</a:t>
            </a:r>
            <a:endParaRPr lang="de-DE" sz="3000" dirty="0">
              <a:solidFill>
                <a:srgbClr val="1D1117"/>
              </a:solidFill>
            </a:endParaRPr>
          </a:p>
        </p:txBody>
      </p:sp>
      <p:sp>
        <p:nvSpPr>
          <p:cNvPr id="34" name="Right Arrow 33"/>
          <p:cNvSpPr/>
          <p:nvPr/>
        </p:nvSpPr>
        <p:spPr>
          <a:xfrm rot="5400000">
            <a:off x="7604760" y="13871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4724400" y="914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Phrase detection</a:t>
            </a:r>
            <a:endParaRPr lang="en-US" sz="2400" dirty="0">
              <a:solidFill>
                <a:schemeClr val="bg1"/>
              </a:solidFill>
            </a:endParaRPr>
          </a:p>
        </p:txBody>
      </p:sp>
      <p:sp>
        <p:nvSpPr>
          <p:cNvPr id="36" name="Rectangle 35"/>
          <p:cNvSpPr/>
          <p:nvPr/>
        </p:nvSpPr>
        <p:spPr>
          <a:xfrm>
            <a:off x="4724400" y="2057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Phrase </a:t>
            </a:r>
          </a:p>
          <a:p>
            <a:pPr algn="ctr"/>
            <a:r>
              <a:rPr lang="en-US" sz="2400" dirty="0" smtClean="0">
                <a:solidFill>
                  <a:schemeClr val="bg1"/>
                </a:solidFill>
              </a:rPr>
              <a:t>mapping</a:t>
            </a:r>
            <a:endParaRPr lang="en-US" sz="2400" dirty="0">
              <a:solidFill>
                <a:schemeClr val="bg1"/>
              </a:solidFill>
            </a:endParaRPr>
          </a:p>
        </p:txBody>
      </p:sp>
      <p:sp>
        <p:nvSpPr>
          <p:cNvPr id="37" name="Rectangle 36"/>
          <p:cNvSpPr/>
          <p:nvPr/>
        </p:nvSpPr>
        <p:spPr>
          <a:xfrm>
            <a:off x="4724400" y="3200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Dependency</a:t>
            </a:r>
          </a:p>
          <a:p>
            <a:pPr algn="ctr"/>
            <a:r>
              <a:rPr lang="en-US" sz="2400" dirty="0" smtClean="0">
                <a:solidFill>
                  <a:schemeClr val="bg1"/>
                </a:solidFill>
              </a:rPr>
              <a:t>detection</a:t>
            </a:r>
            <a:endParaRPr lang="en-US" sz="2400" dirty="0">
              <a:solidFill>
                <a:schemeClr val="bg1"/>
              </a:solidFill>
            </a:endParaRPr>
          </a:p>
        </p:txBody>
      </p:sp>
      <p:sp>
        <p:nvSpPr>
          <p:cNvPr id="38" name="Rectangle 37"/>
          <p:cNvSpPr/>
          <p:nvPr/>
        </p:nvSpPr>
        <p:spPr>
          <a:xfrm>
            <a:off x="4724400" y="4343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i="1" dirty="0" smtClean="0">
                <a:solidFill>
                  <a:schemeClr val="bg1"/>
                </a:solidFill>
              </a:rPr>
              <a:t>Joint </a:t>
            </a:r>
          </a:p>
          <a:p>
            <a:pPr algn="ctr"/>
            <a:r>
              <a:rPr lang="en-US" sz="2400" b="1" i="1" dirty="0" err="1" smtClean="0">
                <a:solidFill>
                  <a:schemeClr val="bg1"/>
                </a:solidFill>
              </a:rPr>
              <a:t>Disambig</a:t>
            </a:r>
            <a:r>
              <a:rPr lang="en-US" sz="2400" b="1" i="1" dirty="0" smtClean="0">
                <a:solidFill>
                  <a:schemeClr val="bg1"/>
                </a:solidFill>
              </a:rPr>
              <a:t>.</a:t>
            </a:r>
            <a:endParaRPr lang="en-US" sz="2400" b="1" i="1" dirty="0">
              <a:solidFill>
                <a:schemeClr val="bg1"/>
              </a:solidFill>
            </a:endParaRPr>
          </a:p>
        </p:txBody>
      </p:sp>
      <p:sp>
        <p:nvSpPr>
          <p:cNvPr id="39" name="Rectangle 38"/>
          <p:cNvSpPr/>
          <p:nvPr/>
        </p:nvSpPr>
        <p:spPr>
          <a:xfrm>
            <a:off x="4724400" y="5486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Query</a:t>
            </a:r>
          </a:p>
          <a:p>
            <a:pPr algn="ctr"/>
            <a:r>
              <a:rPr lang="en-US" sz="2400" dirty="0" smtClean="0">
                <a:solidFill>
                  <a:schemeClr val="bg1"/>
                </a:solidFill>
              </a:rPr>
              <a:t>Generation</a:t>
            </a:r>
            <a:endParaRPr lang="en-US" sz="2400" dirty="0">
              <a:solidFill>
                <a:schemeClr val="bg1"/>
              </a:solidFill>
            </a:endParaRPr>
          </a:p>
        </p:txBody>
      </p:sp>
      <p:sp>
        <p:nvSpPr>
          <p:cNvPr id="40" name="Right Brace 39"/>
          <p:cNvSpPr/>
          <p:nvPr/>
        </p:nvSpPr>
        <p:spPr>
          <a:xfrm>
            <a:off x="6400800" y="838200"/>
            <a:ext cx="533400" cy="5562600"/>
          </a:xfrm>
          <a:prstGeom prst="rightBrace">
            <a:avLst>
              <a:gd name="adj1" fmla="val 0"/>
              <a:gd name="adj2" fmla="val 2289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Right Arrow 40"/>
          <p:cNvSpPr/>
          <p:nvPr/>
        </p:nvSpPr>
        <p:spPr>
          <a:xfrm rot="5400000">
            <a:off x="7604760" y="385550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ight Arrow 41"/>
          <p:cNvSpPr/>
          <p:nvPr/>
        </p:nvSpPr>
        <p:spPr>
          <a:xfrm rot="5400000">
            <a:off x="7604760" y="572688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Arrow Connector 42"/>
          <p:cNvCxnSpPr>
            <a:stCxn id="35" idx="2"/>
            <a:endCxn id="36" idx="0"/>
          </p:cNvCxnSpPr>
          <p:nvPr/>
        </p:nvCxnSpPr>
        <p:spPr>
          <a:xfrm>
            <a:off x="5638800" y="1737360"/>
            <a:ext cx="0" cy="320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p:cNvCxnSpPr>
            <a:stCxn id="36" idx="2"/>
            <a:endCxn id="37" idx="0"/>
          </p:cNvCxnSpPr>
          <p:nvPr/>
        </p:nvCxnSpPr>
        <p:spPr>
          <a:xfrm>
            <a:off x="5638800" y="2880360"/>
            <a:ext cx="0" cy="320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p:cNvCxnSpPr>
            <a:stCxn id="37" idx="2"/>
            <a:endCxn id="38" idx="0"/>
          </p:cNvCxnSpPr>
          <p:nvPr/>
        </p:nvCxnSpPr>
        <p:spPr>
          <a:xfrm>
            <a:off x="5638800" y="4023360"/>
            <a:ext cx="0" cy="320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p:cNvCxnSpPr>
            <a:stCxn id="38" idx="2"/>
            <a:endCxn id="39" idx="0"/>
          </p:cNvCxnSpPr>
          <p:nvPr/>
        </p:nvCxnSpPr>
        <p:spPr>
          <a:xfrm>
            <a:off x="5638800" y="5166360"/>
            <a:ext cx="0" cy="320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7" name="Oval 46"/>
          <p:cNvSpPr/>
          <p:nvPr/>
        </p:nvSpPr>
        <p:spPr>
          <a:xfrm>
            <a:off x="4572000" y="11430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1</a:t>
            </a:r>
          </a:p>
        </p:txBody>
      </p:sp>
      <p:sp>
        <p:nvSpPr>
          <p:cNvPr id="48" name="Oval 47"/>
          <p:cNvSpPr/>
          <p:nvPr/>
        </p:nvSpPr>
        <p:spPr>
          <a:xfrm>
            <a:off x="4572000" y="22098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2</a:t>
            </a:r>
          </a:p>
        </p:txBody>
      </p:sp>
      <p:sp>
        <p:nvSpPr>
          <p:cNvPr id="49" name="Oval 48"/>
          <p:cNvSpPr/>
          <p:nvPr/>
        </p:nvSpPr>
        <p:spPr>
          <a:xfrm>
            <a:off x="4550834" y="33147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3</a:t>
            </a:r>
          </a:p>
        </p:txBody>
      </p:sp>
      <p:sp>
        <p:nvSpPr>
          <p:cNvPr id="50" name="Oval 49"/>
          <p:cNvSpPr/>
          <p:nvPr/>
        </p:nvSpPr>
        <p:spPr>
          <a:xfrm>
            <a:off x="4572000" y="44958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4</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Date Placeholder 2"/>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p:cNvSpPr>
            <a:spLocks noGrp="1"/>
          </p:cNvSpPr>
          <p:nvPr>
            <p:ph type="ftr" sz="quarter" idx="11"/>
          </p:nvPr>
        </p:nvSpPr>
        <p:spPr/>
        <p:txBody>
          <a:bodyPr/>
          <a:lstStyle/>
          <a:p>
            <a:r>
              <a:rPr lang="en-US" smtClean="0"/>
              <a:t>Natural Language Questions for the Web of Data - Yahya et al.</a:t>
            </a:r>
            <a:endParaRPr lang="en-US"/>
          </a:p>
        </p:txBody>
      </p:sp>
      <p:sp>
        <p:nvSpPr>
          <p:cNvPr id="5" name="Slide Number Placeholder 4"/>
          <p:cNvSpPr>
            <a:spLocks noGrp="1"/>
          </p:cNvSpPr>
          <p:nvPr>
            <p:ph type="sldNum" sz="quarter" idx="12"/>
          </p:nvPr>
        </p:nvSpPr>
        <p:spPr/>
        <p:txBody>
          <a:bodyPr/>
          <a:lstStyle/>
          <a:p>
            <a:fld id="{D82A5394-5A80-41A2-8767-340FD9E3BCB0}" type="slidenum">
              <a:rPr lang="en-US" smtClean="0"/>
              <a:pPr/>
              <a:t>37</a:t>
            </a:fld>
            <a:endParaRPr lang="en-US"/>
          </a:p>
        </p:txBody>
      </p:sp>
      <p:sp>
        <p:nvSpPr>
          <p:cNvPr id="6" name="Oval 5"/>
          <p:cNvSpPr/>
          <p:nvPr/>
        </p:nvSpPr>
        <p:spPr>
          <a:xfrm>
            <a:off x="400050" y="5937766"/>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5</a:t>
            </a:r>
          </a:p>
        </p:txBody>
      </p:sp>
      <p:sp>
        <p:nvSpPr>
          <p:cNvPr id="7" name="TextBox 6"/>
          <p:cNvSpPr txBox="1"/>
          <p:nvPr/>
        </p:nvSpPr>
        <p:spPr>
          <a:xfrm>
            <a:off x="685800" y="5867400"/>
            <a:ext cx="2286000" cy="369332"/>
          </a:xfrm>
          <a:prstGeom prst="rect">
            <a:avLst/>
          </a:prstGeom>
          <a:noFill/>
        </p:spPr>
        <p:txBody>
          <a:bodyPr wrap="square" rtlCol="0">
            <a:spAutoFit/>
          </a:bodyPr>
          <a:lstStyle/>
          <a:p>
            <a:r>
              <a:rPr lang="en-US" dirty="0" smtClean="0"/>
              <a:t>Experiments &amp; Results</a:t>
            </a:r>
            <a:endParaRPr lang="en-US" dirty="0"/>
          </a:p>
        </p:txBody>
      </p:sp>
      <p:sp>
        <p:nvSpPr>
          <p:cNvPr id="12" name="Rectangle 11"/>
          <p:cNvSpPr/>
          <p:nvPr/>
        </p:nvSpPr>
        <p:spPr>
          <a:xfrm>
            <a:off x="6934200" y="1885499"/>
            <a:ext cx="1752600" cy="7566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000" dirty="0" smtClean="0">
                <a:solidFill>
                  <a:schemeClr val="bg1"/>
                </a:solidFill>
              </a:rPr>
              <a:t>DEANNA</a:t>
            </a:r>
            <a:endParaRPr lang="en-US" sz="3000" dirty="0">
              <a:solidFill>
                <a:schemeClr val="bg1"/>
              </a:solidFill>
            </a:endParaRPr>
          </a:p>
        </p:txBody>
      </p:sp>
      <p:sp>
        <p:nvSpPr>
          <p:cNvPr id="13" name="Right Arrow 12"/>
          <p:cNvSpPr/>
          <p:nvPr/>
        </p:nvSpPr>
        <p:spPr>
          <a:xfrm rot="5400000">
            <a:off x="7604760" y="28356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feld 5"/>
          <p:cNvSpPr txBox="1">
            <a:spLocks noChangeArrowheads="1"/>
          </p:cNvSpPr>
          <p:nvPr/>
        </p:nvSpPr>
        <p:spPr bwMode="auto">
          <a:xfrm>
            <a:off x="7086600" y="685800"/>
            <a:ext cx="1459951" cy="507831"/>
          </a:xfrm>
          <a:prstGeom prst="rect">
            <a:avLst/>
          </a:prstGeom>
          <a:noFill/>
          <a:ln w="9525">
            <a:noFill/>
            <a:miter lim="800000"/>
            <a:headEnd/>
            <a:tailEnd/>
          </a:ln>
        </p:spPr>
        <p:txBody>
          <a:bodyPr wrap="none">
            <a:spAutoFit/>
          </a:bodyPr>
          <a:lstStyle/>
          <a:p>
            <a:r>
              <a:rPr lang="de-DE" sz="2700" dirty="0">
                <a:latin typeface="Calibri" pitchFamily="34" charset="0"/>
              </a:rPr>
              <a:t>Q</a:t>
            </a:r>
            <a:r>
              <a:rPr lang="de-DE" sz="2700" dirty="0" smtClean="0">
                <a:latin typeface="Calibri" pitchFamily="34" charset="0"/>
              </a:rPr>
              <a:t>uestion</a:t>
            </a:r>
            <a:endParaRPr lang="de-DE" sz="2700" dirty="0">
              <a:latin typeface="Calibri" pitchFamily="34" charset="0"/>
            </a:endParaRPr>
          </a:p>
        </p:txBody>
      </p:sp>
      <p:sp>
        <p:nvSpPr>
          <p:cNvPr id="15" name="Textfeld 7"/>
          <p:cNvSpPr txBox="1">
            <a:spLocks noChangeArrowheads="1"/>
          </p:cNvSpPr>
          <p:nvPr/>
        </p:nvSpPr>
        <p:spPr bwMode="auto">
          <a:xfrm>
            <a:off x="7180392" y="3333999"/>
            <a:ext cx="1260217"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SPARQL</a:t>
            </a:r>
            <a:endParaRPr lang="de-DE" sz="2700" dirty="0">
              <a:latin typeface="Calibri" pitchFamily="34" charset="0"/>
            </a:endParaRPr>
          </a:p>
        </p:txBody>
      </p:sp>
      <p:sp>
        <p:nvSpPr>
          <p:cNvPr id="16" name="Zylinder 25"/>
          <p:cNvSpPr/>
          <p:nvPr/>
        </p:nvSpPr>
        <p:spPr>
          <a:xfrm>
            <a:off x="7200900" y="4353842"/>
            <a:ext cx="1219200" cy="1179512"/>
          </a:xfrm>
          <a:prstGeom prst="can">
            <a:avLst>
              <a:gd name="adj" fmla="val 20116"/>
            </a:avLst>
          </a:prstGeom>
          <a:solidFill>
            <a:srgbClr val="99FF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3000" dirty="0" smtClean="0">
                <a:solidFill>
                  <a:srgbClr val="1D1117"/>
                </a:solidFill>
              </a:rPr>
              <a:t>KB</a:t>
            </a:r>
            <a:endParaRPr lang="de-DE" sz="3000" dirty="0">
              <a:solidFill>
                <a:srgbClr val="1D1117"/>
              </a:solidFill>
            </a:endParaRPr>
          </a:p>
        </p:txBody>
      </p:sp>
      <p:sp>
        <p:nvSpPr>
          <p:cNvPr id="17" name="Right Arrow 16"/>
          <p:cNvSpPr/>
          <p:nvPr/>
        </p:nvSpPr>
        <p:spPr>
          <a:xfrm rot="5400000">
            <a:off x="7604760" y="13871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724400" y="914400"/>
            <a:ext cx="1828800" cy="82296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smtClean="0">
                <a:solidFill>
                  <a:schemeClr val="bg1"/>
                </a:solidFill>
              </a:rPr>
              <a:t>Phrase detection</a:t>
            </a:r>
            <a:endParaRPr lang="en-US" sz="2400" dirty="0">
              <a:solidFill>
                <a:schemeClr val="bg1"/>
              </a:solidFill>
            </a:endParaRPr>
          </a:p>
        </p:txBody>
      </p:sp>
      <p:sp>
        <p:nvSpPr>
          <p:cNvPr id="19" name="Rectangle 18"/>
          <p:cNvSpPr/>
          <p:nvPr/>
        </p:nvSpPr>
        <p:spPr>
          <a:xfrm>
            <a:off x="4724400" y="2057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Phrase </a:t>
            </a:r>
          </a:p>
          <a:p>
            <a:pPr algn="ctr"/>
            <a:r>
              <a:rPr lang="en-US" sz="2400" dirty="0" smtClean="0">
                <a:solidFill>
                  <a:schemeClr val="bg1"/>
                </a:solidFill>
              </a:rPr>
              <a:t>mapping</a:t>
            </a:r>
            <a:endParaRPr lang="en-US" sz="2400" dirty="0">
              <a:solidFill>
                <a:schemeClr val="bg1"/>
              </a:solidFill>
            </a:endParaRPr>
          </a:p>
        </p:txBody>
      </p:sp>
      <p:sp>
        <p:nvSpPr>
          <p:cNvPr id="20" name="Rectangle 19"/>
          <p:cNvSpPr/>
          <p:nvPr/>
        </p:nvSpPr>
        <p:spPr>
          <a:xfrm>
            <a:off x="4724400" y="3200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Dependency</a:t>
            </a:r>
          </a:p>
          <a:p>
            <a:pPr algn="ctr"/>
            <a:r>
              <a:rPr lang="en-US" sz="2400" dirty="0" smtClean="0">
                <a:solidFill>
                  <a:schemeClr val="bg1"/>
                </a:solidFill>
              </a:rPr>
              <a:t>detection</a:t>
            </a:r>
            <a:endParaRPr lang="en-US" sz="2400" dirty="0">
              <a:solidFill>
                <a:schemeClr val="bg1"/>
              </a:solidFill>
            </a:endParaRPr>
          </a:p>
        </p:txBody>
      </p:sp>
      <p:sp>
        <p:nvSpPr>
          <p:cNvPr id="21" name="Rectangle 20"/>
          <p:cNvSpPr/>
          <p:nvPr/>
        </p:nvSpPr>
        <p:spPr>
          <a:xfrm>
            <a:off x="4724400" y="4343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i="1" dirty="0" smtClean="0">
                <a:solidFill>
                  <a:schemeClr val="bg1"/>
                </a:solidFill>
              </a:rPr>
              <a:t>Joint </a:t>
            </a:r>
          </a:p>
          <a:p>
            <a:pPr algn="ctr"/>
            <a:r>
              <a:rPr lang="en-US" sz="2400" b="1" i="1" dirty="0" err="1" smtClean="0">
                <a:solidFill>
                  <a:schemeClr val="bg1"/>
                </a:solidFill>
              </a:rPr>
              <a:t>Disambig</a:t>
            </a:r>
            <a:r>
              <a:rPr lang="en-US" sz="2400" b="1" i="1" dirty="0" smtClean="0">
                <a:solidFill>
                  <a:schemeClr val="bg1"/>
                </a:solidFill>
              </a:rPr>
              <a:t>.</a:t>
            </a:r>
            <a:endParaRPr lang="en-US" sz="2400" b="1" i="1" dirty="0">
              <a:solidFill>
                <a:schemeClr val="bg1"/>
              </a:solidFill>
            </a:endParaRPr>
          </a:p>
        </p:txBody>
      </p:sp>
      <p:sp>
        <p:nvSpPr>
          <p:cNvPr id="22" name="Rectangle 21"/>
          <p:cNvSpPr/>
          <p:nvPr/>
        </p:nvSpPr>
        <p:spPr>
          <a:xfrm>
            <a:off x="4724400" y="5486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Query</a:t>
            </a:r>
          </a:p>
          <a:p>
            <a:pPr algn="ctr"/>
            <a:r>
              <a:rPr lang="en-US" sz="2400" dirty="0" smtClean="0">
                <a:solidFill>
                  <a:schemeClr val="bg1"/>
                </a:solidFill>
              </a:rPr>
              <a:t>Generation</a:t>
            </a:r>
            <a:endParaRPr lang="en-US" sz="2400" dirty="0">
              <a:solidFill>
                <a:schemeClr val="bg1"/>
              </a:solidFill>
            </a:endParaRPr>
          </a:p>
        </p:txBody>
      </p:sp>
      <p:sp>
        <p:nvSpPr>
          <p:cNvPr id="23" name="Right Brace 22"/>
          <p:cNvSpPr/>
          <p:nvPr/>
        </p:nvSpPr>
        <p:spPr>
          <a:xfrm>
            <a:off x="6400800" y="838200"/>
            <a:ext cx="533400" cy="5562600"/>
          </a:xfrm>
          <a:prstGeom prst="rightBrace">
            <a:avLst>
              <a:gd name="adj1" fmla="val 0"/>
              <a:gd name="adj2" fmla="val 2289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Right Arrow 23"/>
          <p:cNvSpPr/>
          <p:nvPr/>
        </p:nvSpPr>
        <p:spPr>
          <a:xfrm rot="5400000">
            <a:off x="7604760" y="385550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ight Arrow 24"/>
          <p:cNvSpPr/>
          <p:nvPr/>
        </p:nvSpPr>
        <p:spPr>
          <a:xfrm rot="5400000">
            <a:off x="7604760" y="572688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Arrow Connector 25"/>
          <p:cNvCxnSpPr>
            <a:stCxn id="18" idx="2"/>
            <a:endCxn id="19" idx="0"/>
          </p:cNvCxnSpPr>
          <p:nvPr/>
        </p:nvCxnSpPr>
        <p:spPr>
          <a:xfrm>
            <a:off x="5638800" y="1737360"/>
            <a:ext cx="0" cy="320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19" idx="2"/>
            <a:endCxn id="20" idx="0"/>
          </p:cNvCxnSpPr>
          <p:nvPr/>
        </p:nvCxnSpPr>
        <p:spPr>
          <a:xfrm>
            <a:off x="5638800" y="2880360"/>
            <a:ext cx="0" cy="320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20" idx="2"/>
            <a:endCxn id="21" idx="0"/>
          </p:cNvCxnSpPr>
          <p:nvPr/>
        </p:nvCxnSpPr>
        <p:spPr>
          <a:xfrm>
            <a:off x="5638800" y="4023360"/>
            <a:ext cx="0" cy="320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21" idx="2"/>
            <a:endCxn id="22" idx="0"/>
          </p:cNvCxnSpPr>
          <p:nvPr/>
        </p:nvCxnSpPr>
        <p:spPr>
          <a:xfrm>
            <a:off x="5638800" y="5166360"/>
            <a:ext cx="0" cy="320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Oval 29"/>
          <p:cNvSpPr/>
          <p:nvPr/>
        </p:nvSpPr>
        <p:spPr>
          <a:xfrm>
            <a:off x="4572000" y="1143000"/>
            <a:ext cx="228600" cy="228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noAutofit/>
          </a:bodyPr>
          <a:lstStyle/>
          <a:p>
            <a:pPr algn="ctr"/>
            <a:r>
              <a:rPr lang="en-US" dirty="0" smtClean="0"/>
              <a:t>1</a:t>
            </a:r>
          </a:p>
        </p:txBody>
      </p:sp>
      <p:sp>
        <p:nvSpPr>
          <p:cNvPr id="31" name="Oval 30"/>
          <p:cNvSpPr/>
          <p:nvPr/>
        </p:nvSpPr>
        <p:spPr>
          <a:xfrm>
            <a:off x="4572000" y="22098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2</a:t>
            </a:r>
          </a:p>
        </p:txBody>
      </p:sp>
      <p:sp>
        <p:nvSpPr>
          <p:cNvPr id="32" name="Oval 31"/>
          <p:cNvSpPr/>
          <p:nvPr/>
        </p:nvSpPr>
        <p:spPr>
          <a:xfrm>
            <a:off x="4550834" y="33147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3</a:t>
            </a:r>
          </a:p>
        </p:txBody>
      </p:sp>
      <p:sp>
        <p:nvSpPr>
          <p:cNvPr id="33" name="Oval 32"/>
          <p:cNvSpPr/>
          <p:nvPr/>
        </p:nvSpPr>
        <p:spPr>
          <a:xfrm>
            <a:off x="4572000" y="44958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4</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Phrase Detection</a:t>
            </a:r>
            <a:endParaRPr lang="en-US" dirty="0"/>
          </a:p>
        </p:txBody>
      </p:sp>
      <p:sp>
        <p:nvSpPr>
          <p:cNvPr id="4" name="Date Placeholder 3" descr=" 4"/>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descr=" 5"/>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descr=" 6"/>
          <p:cNvSpPr>
            <a:spLocks noGrp="1"/>
          </p:cNvSpPr>
          <p:nvPr>
            <p:ph type="sldNum" sz="quarter" idx="12"/>
          </p:nvPr>
        </p:nvSpPr>
        <p:spPr/>
        <p:txBody>
          <a:bodyPr/>
          <a:lstStyle/>
          <a:p>
            <a:fld id="{D82A5394-5A80-41A2-8767-340FD9E3BCB0}" type="slidenum">
              <a:rPr lang="en-US" smtClean="0"/>
              <a:pPr/>
              <a:t>38</a:t>
            </a:fld>
            <a:endParaRPr lang="en-US" dirty="0"/>
          </a:p>
        </p:txBody>
      </p:sp>
      <p:cxnSp>
        <p:nvCxnSpPr>
          <p:cNvPr id="14" name="Straight Connector 13" descr=" 14"/>
          <p:cNvCxnSpPr/>
          <p:nvPr/>
        </p:nvCxnSpPr>
        <p:spPr>
          <a:xfrm>
            <a:off x="3657600" y="762000"/>
            <a:ext cx="0" cy="571500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5" name="TextBox 14" descr=" 15"/>
          <p:cNvSpPr txBox="1"/>
          <p:nvPr/>
        </p:nvSpPr>
        <p:spPr>
          <a:xfrm>
            <a:off x="3657600" y="838200"/>
            <a:ext cx="5486400" cy="5278368"/>
          </a:xfrm>
          <a:prstGeom prst="rect">
            <a:avLst/>
          </a:prstGeom>
          <a:noFill/>
        </p:spPr>
        <p:txBody>
          <a:bodyPr wrap="square" rtlCol="0">
            <a:spAutoFit/>
          </a:bodyPr>
          <a:lstStyle/>
          <a:p>
            <a:pPr>
              <a:buFont typeface="Arial" pitchFamily="34" charset="0"/>
              <a:buChar char="•"/>
            </a:pPr>
            <a:r>
              <a:rPr lang="en-US" sz="2400" b="1" dirty="0" smtClean="0"/>
              <a:t>  </a:t>
            </a:r>
            <a:r>
              <a:rPr lang="en-US" sz="2400" b="1" dirty="0" smtClean="0">
                <a:solidFill>
                  <a:schemeClr val="accent6">
                    <a:lumMod val="75000"/>
                  </a:schemeClr>
                </a:solidFill>
              </a:rPr>
              <a:t>Concepts</a:t>
            </a:r>
            <a:r>
              <a:rPr lang="en-US" sz="2400" b="1" dirty="0" smtClean="0"/>
              <a:t>:  entities &amp; classes: </a:t>
            </a:r>
            <a:r>
              <a:rPr lang="en-US" sz="2400" dirty="0" smtClean="0">
                <a:solidFill>
                  <a:schemeClr val="accent6">
                    <a:lumMod val="75000"/>
                  </a:schemeClr>
                </a:solidFill>
              </a:rPr>
              <a:t>Dictionary-based</a:t>
            </a:r>
          </a:p>
          <a:p>
            <a:pPr>
              <a:buFont typeface="Arial" pitchFamily="34" charset="0"/>
              <a:buChar char="•"/>
            </a:pPr>
            <a:endParaRPr lang="en-US" sz="2400" dirty="0" smtClean="0">
              <a:solidFill>
                <a:schemeClr val="accent6">
                  <a:lumMod val="75000"/>
                </a:schemeClr>
              </a:solidFill>
            </a:endParaRPr>
          </a:p>
          <a:p>
            <a:pPr>
              <a:buFont typeface="Arial" pitchFamily="34" charset="0"/>
              <a:buChar char="•"/>
            </a:pPr>
            <a:endParaRPr lang="en-US" sz="2400" dirty="0" smtClean="0"/>
          </a:p>
          <a:p>
            <a:endParaRPr lang="en-US" sz="2400" dirty="0" smtClean="0"/>
          </a:p>
          <a:p>
            <a:endParaRPr lang="en-US" sz="2400" dirty="0" smtClean="0"/>
          </a:p>
          <a:p>
            <a:pPr>
              <a:buFont typeface="Arial" pitchFamily="34" charset="0"/>
              <a:buChar char="•"/>
            </a:pPr>
            <a:endParaRPr lang="en-US" sz="2400" b="1" dirty="0" smtClean="0"/>
          </a:p>
          <a:p>
            <a:endParaRPr lang="en-US" sz="2400" b="1" dirty="0" smtClean="0"/>
          </a:p>
          <a:p>
            <a:endParaRPr lang="en-US" sz="2400" b="1" dirty="0" smtClean="0"/>
          </a:p>
          <a:p>
            <a:pPr>
              <a:buFont typeface="Arial" pitchFamily="34" charset="0"/>
              <a:buChar char="•"/>
            </a:pPr>
            <a:r>
              <a:rPr lang="en-US" sz="2400" b="1" dirty="0" smtClean="0"/>
              <a:t> </a:t>
            </a:r>
            <a:r>
              <a:rPr lang="en-US" sz="2400" b="1" dirty="0" smtClean="0">
                <a:solidFill>
                  <a:schemeClr val="accent6">
                    <a:lumMod val="75000"/>
                  </a:schemeClr>
                </a:solidFill>
              </a:rPr>
              <a:t>Relations</a:t>
            </a:r>
            <a:r>
              <a:rPr lang="en-US" sz="2400" b="1" dirty="0" smtClean="0"/>
              <a:t>:</a:t>
            </a:r>
            <a:endParaRPr lang="en-US" sz="2400" dirty="0" smtClean="0">
              <a:sym typeface="Wingdings" pitchFamily="2" charset="2"/>
            </a:endParaRPr>
          </a:p>
          <a:p>
            <a:r>
              <a:rPr lang="en-US" sz="2400" dirty="0" smtClean="0">
                <a:sym typeface="Wingdings" pitchFamily="2" charset="2"/>
              </a:rPr>
              <a:t>Mainly use </a:t>
            </a:r>
            <a:r>
              <a:rPr lang="en-US" sz="2400" dirty="0" smtClean="0">
                <a:solidFill>
                  <a:schemeClr val="accent6">
                    <a:lumMod val="75000"/>
                  </a:schemeClr>
                </a:solidFill>
                <a:sym typeface="Wingdings" pitchFamily="2" charset="2"/>
              </a:rPr>
              <a:t>Reverb</a:t>
            </a:r>
            <a:r>
              <a:rPr lang="en-US" sz="2400" dirty="0" smtClean="0">
                <a:sym typeface="Wingdings" pitchFamily="2" charset="2"/>
              </a:rPr>
              <a:t>  [Fader et al. EMNLP’11]: </a:t>
            </a:r>
            <a:r>
              <a:rPr lang="en-US" sz="2400" dirty="0" smtClean="0">
                <a:latin typeface="Courier New" pitchFamily="49" charset="0"/>
                <a:cs typeface="Courier New" pitchFamily="49" charset="0"/>
                <a:sym typeface="Wingdings" pitchFamily="2" charset="2"/>
              </a:rPr>
              <a:t>V | VP | VW*P</a:t>
            </a:r>
          </a:p>
          <a:p>
            <a:pPr algn="ctr"/>
            <a:r>
              <a:rPr lang="en-US" sz="2500" b="1" i="1" dirty="0" smtClean="0">
                <a:sym typeface="Wingdings" pitchFamily="2" charset="2"/>
              </a:rPr>
              <a:t>… was/VBD married/VBN to/TO a/DT…</a:t>
            </a:r>
            <a:r>
              <a:rPr lang="en-US" sz="2500" dirty="0" smtClean="0">
                <a:latin typeface="Courier New" pitchFamily="49" charset="0"/>
                <a:cs typeface="Courier New" pitchFamily="49" charset="0"/>
                <a:sym typeface="Wingdings" pitchFamily="2" charset="2"/>
              </a:rPr>
              <a:t>   </a:t>
            </a:r>
          </a:p>
          <a:p>
            <a:pPr algn="ctr"/>
            <a:endParaRPr lang="en-US" sz="2400" b="1" i="1" dirty="0" smtClean="0"/>
          </a:p>
        </p:txBody>
      </p:sp>
      <p:graphicFrame>
        <p:nvGraphicFramePr>
          <p:cNvPr id="45" name="Table 44" descr=" 45"/>
          <p:cNvGraphicFramePr>
            <a:graphicFrameLocks noGrp="1"/>
          </p:cNvGraphicFramePr>
          <p:nvPr/>
        </p:nvGraphicFramePr>
        <p:xfrm>
          <a:off x="3810000" y="1676400"/>
          <a:ext cx="4800600" cy="2225040"/>
        </p:xfrm>
        <a:graphic>
          <a:graphicData uri="http://schemas.openxmlformats.org/drawingml/2006/table">
            <a:tbl>
              <a:tblPr firstRow="1" bandRow="1">
                <a:tableStyleId>{5C22544A-7EE6-4342-B048-85BDC9FD1C3A}</a:tableStyleId>
              </a:tblPr>
              <a:tblGrid>
                <a:gridCol w="2590800"/>
                <a:gridCol w="2209800"/>
              </a:tblGrid>
              <a:tr h="370840">
                <a:tc>
                  <a:txBody>
                    <a:bodyPr/>
                    <a:lstStyle/>
                    <a:p>
                      <a:r>
                        <a:rPr lang="en-US" dirty="0" smtClean="0"/>
                        <a:t>Concept</a:t>
                      </a:r>
                      <a:endParaRPr lang="en-US" dirty="0"/>
                    </a:p>
                  </a:txBody>
                  <a:tcPr/>
                </a:tc>
                <a:tc>
                  <a:txBody>
                    <a:bodyPr/>
                    <a:lstStyle/>
                    <a:p>
                      <a:r>
                        <a:rPr lang="en-US" dirty="0" smtClean="0"/>
                        <a:t>Phrase</a:t>
                      </a:r>
                      <a:endParaRPr lang="en-US" dirty="0"/>
                    </a:p>
                  </a:txBody>
                  <a:tcPr/>
                </a:tc>
              </a:tr>
              <a:tr h="370840">
                <a:tc>
                  <a:txBody>
                    <a:bodyPr/>
                    <a:lstStyle/>
                    <a:p>
                      <a:r>
                        <a:rPr lang="en-US" b="1" dirty="0" smtClean="0">
                          <a:latin typeface="Courier New" pitchFamily="49" charset="0"/>
                          <a:cs typeface="Courier New" pitchFamily="49" charset="0"/>
                        </a:rPr>
                        <a:t>Casablanca</a:t>
                      </a:r>
                      <a:endParaRPr lang="en-US" b="1" dirty="0">
                        <a:latin typeface="Courier New" pitchFamily="49" charset="0"/>
                        <a:cs typeface="Courier New" pitchFamily="49" charset="0"/>
                      </a:endParaRPr>
                    </a:p>
                  </a:txBody>
                  <a:tcPr/>
                </a:tc>
                <a:tc>
                  <a:txBody>
                    <a:bodyPr/>
                    <a:lstStyle/>
                    <a:p>
                      <a:r>
                        <a:rPr lang="en-US" dirty="0" smtClean="0"/>
                        <a:t>Casablanca</a:t>
                      </a:r>
                      <a:endParaRPr lang="en-US" dirty="0"/>
                    </a:p>
                  </a:txBody>
                  <a:tcPr>
                    <a:solidFill>
                      <a:srgbClr val="FFC000"/>
                    </a:solidFill>
                  </a:tcPr>
                </a:tc>
              </a:tr>
              <a:tr h="370840">
                <a:tc>
                  <a:txBody>
                    <a:bodyPr/>
                    <a:lstStyle/>
                    <a:p>
                      <a:r>
                        <a:rPr lang="en-US" b="1" dirty="0" smtClean="0">
                          <a:latin typeface="Courier New" pitchFamily="49" charset="0"/>
                          <a:cs typeface="Courier New" pitchFamily="49" charset="0"/>
                        </a:rPr>
                        <a:t>Casablanca</a:t>
                      </a:r>
                      <a:endParaRPr lang="en-US" b="1" dirty="0">
                        <a:latin typeface="Courier New" pitchFamily="49" charset="0"/>
                        <a:cs typeface="Courier New" pitchFamily="49" charset="0"/>
                      </a:endParaRPr>
                    </a:p>
                  </a:txBody>
                  <a:tcPr/>
                </a:tc>
                <a:tc>
                  <a:txBody>
                    <a:bodyPr/>
                    <a:lstStyle/>
                    <a:p>
                      <a:r>
                        <a:rPr lang="en-US" dirty="0" smtClean="0"/>
                        <a:t>Casablanca</a:t>
                      </a:r>
                      <a:r>
                        <a:rPr lang="en-US" baseline="0" dirty="0" smtClean="0"/>
                        <a:t>, Morocco</a:t>
                      </a:r>
                      <a:endParaRPr lang="en-US" dirty="0"/>
                    </a:p>
                  </a:txBody>
                  <a:tcPr/>
                </a:tc>
              </a:tr>
              <a:tr h="370840">
                <a:tc>
                  <a:txBody>
                    <a:bodyPr/>
                    <a:lstStyle/>
                    <a:p>
                      <a:r>
                        <a:rPr lang="en-US" b="1" dirty="0" smtClean="0">
                          <a:latin typeface="Courier New" pitchFamily="49" charset="0"/>
                          <a:cs typeface="Courier New" pitchFamily="49" charset="0"/>
                        </a:rPr>
                        <a:t>Casablanca_(film)</a:t>
                      </a:r>
                      <a:endParaRPr lang="en-US" b="1" dirty="0">
                        <a:latin typeface="Courier New" pitchFamily="49" charset="0"/>
                        <a:cs typeface="Courier New" pitchFamily="49" charset="0"/>
                      </a:endParaRPr>
                    </a:p>
                  </a:txBody>
                  <a:tcPr/>
                </a:tc>
                <a:tc>
                  <a:txBody>
                    <a:bodyPr/>
                    <a:lstStyle/>
                    <a:p>
                      <a:r>
                        <a:rPr lang="en-US" dirty="0" smtClean="0"/>
                        <a:t>Casablanca</a:t>
                      </a:r>
                      <a:r>
                        <a:rPr lang="en-US" baseline="0" dirty="0" smtClean="0"/>
                        <a:t> the film</a:t>
                      </a:r>
                      <a:endParaRPr lang="en-US" dirty="0"/>
                    </a:p>
                  </a:txBody>
                  <a:tcPr/>
                </a:tc>
              </a:tr>
              <a:tr h="370840">
                <a:tc>
                  <a:txBody>
                    <a:bodyPr/>
                    <a:lstStyle/>
                    <a:p>
                      <a:r>
                        <a:rPr lang="en-US" b="1" dirty="0" smtClean="0">
                          <a:latin typeface="Courier New" pitchFamily="49" charset="0"/>
                          <a:cs typeface="Courier New" pitchFamily="49" charset="0"/>
                        </a:rPr>
                        <a:t>Casablanca_(film)</a:t>
                      </a:r>
                      <a:endParaRPr lang="en-US" b="1" dirty="0">
                        <a:latin typeface="Courier New" pitchFamily="49" charset="0"/>
                        <a:cs typeface="Courier New" pitchFamily="49" charset="0"/>
                      </a:endParaRPr>
                    </a:p>
                  </a:txBody>
                  <a:tcPr/>
                </a:tc>
                <a:tc>
                  <a:txBody>
                    <a:bodyPr/>
                    <a:lstStyle/>
                    <a:p>
                      <a:r>
                        <a:rPr lang="en-US" dirty="0" smtClean="0"/>
                        <a:t>Casablanca</a:t>
                      </a:r>
                      <a:endParaRPr lang="en-US" dirty="0"/>
                    </a:p>
                  </a:txBody>
                  <a:tcPr>
                    <a:solidFill>
                      <a:srgbClr val="FFC000"/>
                    </a:solidFill>
                  </a:tcPr>
                </a:tc>
              </a:tr>
              <a:tr h="370840">
                <a:tc>
                  <a:txBody>
                    <a:bodyPr/>
                    <a:lstStyle/>
                    <a:p>
                      <a:pPr algn="ct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txBody>
                  <a:tcPr/>
                </a:tc>
                <a:tc>
                  <a:txBody>
                    <a:bodyPr/>
                    <a:lstStyle/>
                    <a:p>
                      <a:pPr algn="ctr"/>
                      <a:r>
                        <a:rPr lang="en-US" dirty="0" smtClean="0"/>
                        <a:t>…</a:t>
                      </a:r>
                      <a:endParaRPr lang="en-US" dirty="0"/>
                    </a:p>
                  </a:txBody>
                  <a:tcPr/>
                </a:tc>
              </a:tr>
            </a:tbl>
          </a:graphicData>
        </a:graphic>
      </p:graphicFrame>
    </p:spTree>
  </p:cSld>
  <p:clrMapOvr>
    <a:masterClrMapping/>
  </p:clrMapOvr>
  <p:transition>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Phrase Detection</a:t>
            </a:r>
            <a:endParaRPr lang="en-US" dirty="0"/>
          </a:p>
        </p:txBody>
      </p:sp>
      <p:sp>
        <p:nvSpPr>
          <p:cNvPr id="4" name="Date Placeholder 3" descr=" 4"/>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descr=" 5"/>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descr=" 6"/>
          <p:cNvSpPr>
            <a:spLocks noGrp="1"/>
          </p:cNvSpPr>
          <p:nvPr>
            <p:ph type="sldNum" sz="quarter" idx="12"/>
          </p:nvPr>
        </p:nvSpPr>
        <p:spPr/>
        <p:txBody>
          <a:bodyPr/>
          <a:lstStyle/>
          <a:p>
            <a:fld id="{D82A5394-5A80-41A2-8767-340FD9E3BCB0}" type="slidenum">
              <a:rPr lang="en-US" smtClean="0"/>
              <a:pPr/>
              <a:t>39</a:t>
            </a:fld>
            <a:endParaRPr lang="en-US" dirty="0"/>
          </a:p>
        </p:txBody>
      </p:sp>
      <p:sp>
        <p:nvSpPr>
          <p:cNvPr id="9" name="Oval 14" descr=" 102"/>
          <p:cNvSpPr>
            <a:spLocks noChangeArrowheads="1"/>
          </p:cNvSpPr>
          <p:nvPr/>
        </p:nvSpPr>
        <p:spPr bwMode="auto">
          <a:xfrm>
            <a:off x="1752600" y="2286000"/>
            <a:ext cx="1600200" cy="274636"/>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Casablanca</a:t>
            </a:r>
            <a:endParaRPr lang="en-US" sz="1600" baseline="-25000">
              <a:latin typeface="+mn-lt"/>
              <a:cs typeface="Calibri" pitchFamily="34" charset="0"/>
            </a:endParaRPr>
          </a:p>
        </p:txBody>
      </p:sp>
      <p:sp>
        <p:nvSpPr>
          <p:cNvPr id="10" name="Oval 15" descr=" 103"/>
          <p:cNvSpPr>
            <a:spLocks noChangeArrowheads="1"/>
          </p:cNvSpPr>
          <p:nvPr/>
        </p:nvSpPr>
        <p:spPr bwMode="auto">
          <a:xfrm>
            <a:off x="1752600" y="2743200"/>
            <a:ext cx="1600200" cy="274636"/>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played</a:t>
            </a:r>
            <a:endParaRPr lang="en-US" sz="1600" baseline="-25000">
              <a:latin typeface="+mn-lt"/>
              <a:cs typeface="Calibri" pitchFamily="34" charset="0"/>
            </a:endParaRPr>
          </a:p>
        </p:txBody>
      </p:sp>
      <p:sp>
        <p:nvSpPr>
          <p:cNvPr id="11" name="Oval 16" descr=" 104"/>
          <p:cNvSpPr>
            <a:spLocks noChangeArrowheads="1"/>
          </p:cNvSpPr>
          <p:nvPr/>
        </p:nvSpPr>
        <p:spPr bwMode="auto">
          <a:xfrm>
            <a:off x="1752600" y="3124200"/>
            <a:ext cx="1600200" cy="274636"/>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played in</a:t>
            </a:r>
            <a:endParaRPr lang="en-US" sz="1600" baseline="-25000">
              <a:latin typeface="+mn-lt"/>
              <a:cs typeface="Calibri" pitchFamily="34" charset="0"/>
            </a:endParaRPr>
          </a:p>
        </p:txBody>
      </p:sp>
      <p:sp>
        <p:nvSpPr>
          <p:cNvPr id="12" name="Oval 17" descr=" 105"/>
          <p:cNvSpPr>
            <a:spLocks noChangeArrowheads="1"/>
          </p:cNvSpPr>
          <p:nvPr/>
        </p:nvSpPr>
        <p:spPr bwMode="auto">
          <a:xfrm>
            <a:off x="1752600" y="3581400"/>
            <a:ext cx="1600200" cy="274636"/>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Who</a:t>
            </a:r>
            <a:endParaRPr lang="en-US" sz="1600" baseline="-25000">
              <a:latin typeface="+mn-lt"/>
              <a:cs typeface="Calibri" pitchFamily="34" charset="0"/>
            </a:endParaRPr>
          </a:p>
        </p:txBody>
      </p:sp>
      <p:sp>
        <p:nvSpPr>
          <p:cNvPr id="13" name="Oval 18" descr=" 106"/>
          <p:cNvSpPr>
            <a:spLocks noChangeArrowheads="1"/>
          </p:cNvSpPr>
          <p:nvPr/>
        </p:nvSpPr>
        <p:spPr bwMode="auto">
          <a:xfrm>
            <a:off x="1752600" y="4114800"/>
            <a:ext cx="1600200" cy="274636"/>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married</a:t>
            </a:r>
            <a:endParaRPr lang="en-US" sz="1600" baseline="-25000">
              <a:latin typeface="+mn-lt"/>
              <a:cs typeface="Calibri" pitchFamily="34" charset="0"/>
            </a:endParaRPr>
          </a:p>
        </p:txBody>
      </p:sp>
      <p:sp>
        <p:nvSpPr>
          <p:cNvPr id="16" name="Oval 19" descr=" 107"/>
          <p:cNvSpPr>
            <a:spLocks noChangeArrowheads="1"/>
          </p:cNvSpPr>
          <p:nvPr/>
        </p:nvSpPr>
        <p:spPr bwMode="auto">
          <a:xfrm>
            <a:off x="1752600" y="4572000"/>
            <a:ext cx="1600200" cy="274636"/>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married to</a:t>
            </a:r>
            <a:endParaRPr lang="en-US" sz="1600" baseline="-25000">
              <a:latin typeface="+mn-lt"/>
              <a:cs typeface="Calibri" pitchFamily="34" charset="0"/>
            </a:endParaRPr>
          </a:p>
        </p:txBody>
      </p:sp>
      <p:sp>
        <p:nvSpPr>
          <p:cNvPr id="17" name="Oval 20" descr=" 108"/>
          <p:cNvSpPr>
            <a:spLocks noChangeArrowheads="1"/>
          </p:cNvSpPr>
          <p:nvPr/>
        </p:nvSpPr>
        <p:spPr bwMode="auto">
          <a:xfrm>
            <a:off x="1752600" y="5105400"/>
            <a:ext cx="1600200" cy="274636"/>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smtClean="0">
                <a:cs typeface="Calibri" pitchFamily="34" charset="0"/>
              </a:rPr>
              <a:t>was </a:t>
            </a:r>
            <a:r>
              <a:rPr lang="en-US" sz="1600" dirty="0" smtClean="0">
                <a:latin typeface="+mn-lt"/>
                <a:cs typeface="Calibri" pitchFamily="34" charset="0"/>
              </a:rPr>
              <a:t>married </a:t>
            </a:r>
            <a:r>
              <a:rPr lang="en-US" sz="1600" dirty="0">
                <a:latin typeface="+mn-lt"/>
                <a:cs typeface="Calibri" pitchFamily="34" charset="0"/>
              </a:rPr>
              <a:t>to</a:t>
            </a:r>
            <a:endParaRPr lang="en-US" sz="1600" baseline="-25000" dirty="0">
              <a:latin typeface="+mn-lt"/>
              <a:cs typeface="Calibri" pitchFamily="34" charset="0"/>
            </a:endParaRPr>
          </a:p>
        </p:txBody>
      </p:sp>
      <p:sp>
        <p:nvSpPr>
          <p:cNvPr id="18" name="Oval 10" descr=" 154"/>
          <p:cNvSpPr>
            <a:spLocks noChangeArrowheads="1"/>
          </p:cNvSpPr>
          <p:nvPr/>
        </p:nvSpPr>
        <p:spPr bwMode="auto">
          <a:xfrm>
            <a:off x="1733550" y="1905000"/>
            <a:ext cx="1600200" cy="274636"/>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a writer</a:t>
            </a:r>
            <a:endParaRPr lang="en-US" sz="1600" baseline="-25000" dirty="0">
              <a:latin typeface="+mn-lt"/>
              <a:cs typeface="Calibri" pitchFamily="34" charset="0"/>
            </a:endParaRPr>
          </a:p>
        </p:txBody>
      </p:sp>
      <p:cxnSp>
        <p:nvCxnSpPr>
          <p:cNvPr id="14" name="Straight Connector 13" descr=" 14"/>
          <p:cNvCxnSpPr/>
          <p:nvPr/>
        </p:nvCxnSpPr>
        <p:spPr>
          <a:xfrm>
            <a:off x="3657600" y="762000"/>
            <a:ext cx="0" cy="571500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5" name="TextBox 14" descr=" 15"/>
          <p:cNvSpPr txBox="1"/>
          <p:nvPr/>
        </p:nvSpPr>
        <p:spPr>
          <a:xfrm>
            <a:off x="3657600" y="838200"/>
            <a:ext cx="5486400" cy="5278368"/>
          </a:xfrm>
          <a:prstGeom prst="rect">
            <a:avLst/>
          </a:prstGeom>
          <a:noFill/>
        </p:spPr>
        <p:txBody>
          <a:bodyPr wrap="square" rtlCol="0">
            <a:spAutoFit/>
          </a:bodyPr>
          <a:lstStyle/>
          <a:p>
            <a:pPr>
              <a:buFont typeface="Arial" pitchFamily="34" charset="0"/>
              <a:buChar char="•"/>
            </a:pPr>
            <a:r>
              <a:rPr lang="en-US" sz="2400" b="1" dirty="0" smtClean="0"/>
              <a:t>  </a:t>
            </a:r>
            <a:r>
              <a:rPr lang="en-US" sz="2400" b="1" dirty="0" smtClean="0">
                <a:solidFill>
                  <a:schemeClr val="accent6">
                    <a:lumMod val="75000"/>
                  </a:schemeClr>
                </a:solidFill>
              </a:rPr>
              <a:t>Concepts</a:t>
            </a:r>
            <a:r>
              <a:rPr lang="en-US" sz="2400" b="1" dirty="0" smtClean="0"/>
              <a:t>:  entities &amp; classes: </a:t>
            </a:r>
            <a:r>
              <a:rPr lang="en-US" sz="2400" dirty="0" smtClean="0">
                <a:solidFill>
                  <a:schemeClr val="accent6">
                    <a:lumMod val="75000"/>
                  </a:schemeClr>
                </a:solidFill>
              </a:rPr>
              <a:t>Dictionary-based</a:t>
            </a:r>
          </a:p>
          <a:p>
            <a:pPr>
              <a:buFont typeface="Arial" pitchFamily="34" charset="0"/>
              <a:buChar char="•"/>
            </a:pPr>
            <a:endParaRPr lang="en-US" sz="2400" dirty="0" smtClean="0">
              <a:solidFill>
                <a:schemeClr val="accent6">
                  <a:lumMod val="75000"/>
                </a:schemeClr>
              </a:solidFill>
            </a:endParaRPr>
          </a:p>
          <a:p>
            <a:pPr>
              <a:buFont typeface="Arial" pitchFamily="34" charset="0"/>
              <a:buChar char="•"/>
            </a:pPr>
            <a:endParaRPr lang="en-US" sz="2400" dirty="0" smtClean="0"/>
          </a:p>
          <a:p>
            <a:endParaRPr lang="en-US" sz="2400" dirty="0" smtClean="0"/>
          </a:p>
          <a:p>
            <a:endParaRPr lang="en-US" sz="2400" dirty="0" smtClean="0"/>
          </a:p>
          <a:p>
            <a:pPr>
              <a:buFont typeface="Arial" pitchFamily="34" charset="0"/>
              <a:buChar char="•"/>
            </a:pPr>
            <a:endParaRPr lang="en-US" sz="2400" b="1" dirty="0" smtClean="0"/>
          </a:p>
          <a:p>
            <a:endParaRPr lang="en-US" sz="2400" b="1" dirty="0" smtClean="0"/>
          </a:p>
          <a:p>
            <a:endParaRPr lang="en-US" sz="2400" b="1" dirty="0" smtClean="0"/>
          </a:p>
          <a:p>
            <a:pPr>
              <a:buFont typeface="Arial" pitchFamily="34" charset="0"/>
              <a:buChar char="•"/>
            </a:pPr>
            <a:r>
              <a:rPr lang="en-US" sz="2400" b="1" dirty="0" smtClean="0"/>
              <a:t> </a:t>
            </a:r>
            <a:r>
              <a:rPr lang="en-US" sz="2400" b="1" dirty="0" smtClean="0">
                <a:solidFill>
                  <a:schemeClr val="accent6">
                    <a:lumMod val="75000"/>
                  </a:schemeClr>
                </a:solidFill>
              </a:rPr>
              <a:t>Relations</a:t>
            </a:r>
            <a:r>
              <a:rPr lang="en-US" sz="2400" b="1" dirty="0" smtClean="0"/>
              <a:t>:</a:t>
            </a:r>
            <a:endParaRPr lang="en-US" sz="2400" dirty="0" smtClean="0">
              <a:sym typeface="Wingdings" pitchFamily="2" charset="2"/>
            </a:endParaRPr>
          </a:p>
          <a:p>
            <a:r>
              <a:rPr lang="en-US" sz="2400" dirty="0" smtClean="0">
                <a:sym typeface="Wingdings" pitchFamily="2" charset="2"/>
              </a:rPr>
              <a:t>Mainly use </a:t>
            </a:r>
            <a:r>
              <a:rPr lang="en-US" sz="2400" dirty="0" smtClean="0">
                <a:solidFill>
                  <a:schemeClr val="accent6">
                    <a:lumMod val="75000"/>
                  </a:schemeClr>
                </a:solidFill>
                <a:sym typeface="Wingdings" pitchFamily="2" charset="2"/>
              </a:rPr>
              <a:t>Reverb</a:t>
            </a:r>
            <a:r>
              <a:rPr lang="en-US" sz="2400" dirty="0" smtClean="0">
                <a:sym typeface="Wingdings" pitchFamily="2" charset="2"/>
              </a:rPr>
              <a:t>  [Fader et al. EMNLP’11]: </a:t>
            </a:r>
            <a:r>
              <a:rPr lang="en-US" sz="2400" dirty="0" smtClean="0">
                <a:latin typeface="Courier New" pitchFamily="49" charset="0"/>
                <a:cs typeface="Courier New" pitchFamily="49" charset="0"/>
                <a:sym typeface="Wingdings" pitchFamily="2" charset="2"/>
              </a:rPr>
              <a:t>V | VP | VW*P</a:t>
            </a:r>
          </a:p>
          <a:p>
            <a:pPr algn="ctr"/>
            <a:r>
              <a:rPr lang="en-US" sz="2500" b="1" i="1" dirty="0" smtClean="0">
                <a:sym typeface="Wingdings" pitchFamily="2" charset="2"/>
              </a:rPr>
              <a:t>… was/VBD married/VBN to/TO a/DT…</a:t>
            </a:r>
            <a:r>
              <a:rPr lang="en-US" sz="2500" dirty="0" smtClean="0">
                <a:latin typeface="Courier New" pitchFamily="49" charset="0"/>
                <a:cs typeface="Courier New" pitchFamily="49" charset="0"/>
                <a:sym typeface="Wingdings" pitchFamily="2" charset="2"/>
              </a:rPr>
              <a:t>   </a:t>
            </a:r>
          </a:p>
          <a:p>
            <a:pPr algn="ctr"/>
            <a:endParaRPr lang="en-US" sz="2400" b="1" i="1" dirty="0" smtClean="0"/>
          </a:p>
        </p:txBody>
      </p:sp>
      <p:graphicFrame>
        <p:nvGraphicFramePr>
          <p:cNvPr id="45" name="Table 44" descr=" 45"/>
          <p:cNvGraphicFramePr>
            <a:graphicFrameLocks noGrp="1"/>
          </p:cNvGraphicFramePr>
          <p:nvPr/>
        </p:nvGraphicFramePr>
        <p:xfrm>
          <a:off x="3810000" y="1676400"/>
          <a:ext cx="4800600" cy="2225040"/>
        </p:xfrm>
        <a:graphic>
          <a:graphicData uri="http://schemas.openxmlformats.org/drawingml/2006/table">
            <a:tbl>
              <a:tblPr firstRow="1" bandRow="1">
                <a:tableStyleId>{5C22544A-7EE6-4342-B048-85BDC9FD1C3A}</a:tableStyleId>
              </a:tblPr>
              <a:tblGrid>
                <a:gridCol w="2590800"/>
                <a:gridCol w="2209800"/>
              </a:tblGrid>
              <a:tr h="370840">
                <a:tc>
                  <a:txBody>
                    <a:bodyPr/>
                    <a:lstStyle/>
                    <a:p>
                      <a:r>
                        <a:rPr lang="en-US" dirty="0" smtClean="0"/>
                        <a:t>Concept</a:t>
                      </a:r>
                      <a:endParaRPr lang="en-US" dirty="0"/>
                    </a:p>
                  </a:txBody>
                  <a:tcPr/>
                </a:tc>
                <a:tc>
                  <a:txBody>
                    <a:bodyPr/>
                    <a:lstStyle/>
                    <a:p>
                      <a:r>
                        <a:rPr lang="en-US" dirty="0" smtClean="0"/>
                        <a:t>Phrase</a:t>
                      </a:r>
                      <a:endParaRPr lang="en-US" dirty="0"/>
                    </a:p>
                  </a:txBody>
                  <a:tcPr/>
                </a:tc>
              </a:tr>
              <a:tr h="370840">
                <a:tc>
                  <a:txBody>
                    <a:bodyPr/>
                    <a:lstStyle/>
                    <a:p>
                      <a:r>
                        <a:rPr lang="en-US" b="1" dirty="0" smtClean="0">
                          <a:latin typeface="Courier New" pitchFamily="49" charset="0"/>
                          <a:cs typeface="Courier New" pitchFamily="49" charset="0"/>
                        </a:rPr>
                        <a:t>Casablanca</a:t>
                      </a:r>
                      <a:endParaRPr lang="en-US" b="1" dirty="0">
                        <a:latin typeface="Courier New" pitchFamily="49" charset="0"/>
                        <a:cs typeface="Courier New" pitchFamily="49" charset="0"/>
                      </a:endParaRPr>
                    </a:p>
                  </a:txBody>
                  <a:tcPr/>
                </a:tc>
                <a:tc>
                  <a:txBody>
                    <a:bodyPr/>
                    <a:lstStyle/>
                    <a:p>
                      <a:r>
                        <a:rPr lang="en-US" dirty="0" smtClean="0"/>
                        <a:t>Casablanca</a:t>
                      </a:r>
                      <a:endParaRPr lang="en-US" dirty="0"/>
                    </a:p>
                  </a:txBody>
                  <a:tcPr>
                    <a:solidFill>
                      <a:srgbClr val="FFC000"/>
                    </a:solidFill>
                  </a:tcPr>
                </a:tc>
              </a:tr>
              <a:tr h="370840">
                <a:tc>
                  <a:txBody>
                    <a:bodyPr/>
                    <a:lstStyle/>
                    <a:p>
                      <a:r>
                        <a:rPr lang="en-US" b="1" dirty="0" smtClean="0">
                          <a:latin typeface="Courier New" pitchFamily="49" charset="0"/>
                          <a:cs typeface="Courier New" pitchFamily="49" charset="0"/>
                        </a:rPr>
                        <a:t>Casablanca</a:t>
                      </a:r>
                      <a:endParaRPr lang="en-US" b="1" dirty="0">
                        <a:latin typeface="Courier New" pitchFamily="49" charset="0"/>
                        <a:cs typeface="Courier New" pitchFamily="49" charset="0"/>
                      </a:endParaRPr>
                    </a:p>
                  </a:txBody>
                  <a:tcPr/>
                </a:tc>
                <a:tc>
                  <a:txBody>
                    <a:bodyPr/>
                    <a:lstStyle/>
                    <a:p>
                      <a:r>
                        <a:rPr lang="en-US" dirty="0" smtClean="0"/>
                        <a:t>Casablanca</a:t>
                      </a:r>
                      <a:r>
                        <a:rPr lang="en-US" baseline="0" dirty="0" smtClean="0"/>
                        <a:t>, Morocco</a:t>
                      </a:r>
                      <a:endParaRPr lang="en-US" dirty="0"/>
                    </a:p>
                  </a:txBody>
                  <a:tcPr/>
                </a:tc>
              </a:tr>
              <a:tr h="370840">
                <a:tc>
                  <a:txBody>
                    <a:bodyPr/>
                    <a:lstStyle/>
                    <a:p>
                      <a:r>
                        <a:rPr lang="en-US" b="1" dirty="0" smtClean="0">
                          <a:latin typeface="Courier New" pitchFamily="49" charset="0"/>
                          <a:cs typeface="Courier New" pitchFamily="49" charset="0"/>
                        </a:rPr>
                        <a:t>Casablanca_(film)</a:t>
                      </a:r>
                      <a:endParaRPr lang="en-US" b="1" dirty="0">
                        <a:latin typeface="Courier New" pitchFamily="49" charset="0"/>
                        <a:cs typeface="Courier New" pitchFamily="49" charset="0"/>
                      </a:endParaRPr>
                    </a:p>
                  </a:txBody>
                  <a:tcPr/>
                </a:tc>
                <a:tc>
                  <a:txBody>
                    <a:bodyPr/>
                    <a:lstStyle/>
                    <a:p>
                      <a:r>
                        <a:rPr lang="en-US" dirty="0" smtClean="0"/>
                        <a:t>Casablanca</a:t>
                      </a:r>
                      <a:r>
                        <a:rPr lang="en-US" baseline="0" dirty="0" smtClean="0"/>
                        <a:t> the film</a:t>
                      </a:r>
                      <a:endParaRPr lang="en-US" dirty="0"/>
                    </a:p>
                  </a:txBody>
                  <a:tcPr/>
                </a:tc>
              </a:tr>
              <a:tr h="370840">
                <a:tc>
                  <a:txBody>
                    <a:bodyPr/>
                    <a:lstStyle/>
                    <a:p>
                      <a:r>
                        <a:rPr lang="en-US" b="1" dirty="0" smtClean="0">
                          <a:latin typeface="Courier New" pitchFamily="49" charset="0"/>
                          <a:cs typeface="Courier New" pitchFamily="49" charset="0"/>
                        </a:rPr>
                        <a:t>Casablanca_(film)</a:t>
                      </a:r>
                      <a:endParaRPr lang="en-US" b="1" dirty="0">
                        <a:latin typeface="Courier New" pitchFamily="49" charset="0"/>
                        <a:cs typeface="Courier New" pitchFamily="49" charset="0"/>
                      </a:endParaRPr>
                    </a:p>
                  </a:txBody>
                  <a:tcPr/>
                </a:tc>
                <a:tc>
                  <a:txBody>
                    <a:bodyPr/>
                    <a:lstStyle/>
                    <a:p>
                      <a:r>
                        <a:rPr lang="en-US" dirty="0" smtClean="0"/>
                        <a:t>Casablanca</a:t>
                      </a:r>
                      <a:endParaRPr lang="en-US" dirty="0"/>
                    </a:p>
                  </a:txBody>
                  <a:tcPr>
                    <a:solidFill>
                      <a:srgbClr val="FFC000"/>
                    </a:solidFill>
                  </a:tcPr>
                </a:tc>
              </a:tr>
              <a:tr h="370840">
                <a:tc>
                  <a:txBody>
                    <a:bodyPr/>
                    <a:lstStyle/>
                    <a:p>
                      <a:pPr algn="ct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txBody>
                  <a:tcPr/>
                </a:tc>
                <a:tc>
                  <a:txBody>
                    <a:bodyPr/>
                    <a:lstStyle/>
                    <a:p>
                      <a:pPr algn="ctr"/>
                      <a:r>
                        <a:rPr lang="en-US" dirty="0" smtClean="0"/>
                        <a:t>…</a:t>
                      </a:r>
                      <a:endParaRPr lang="en-US" dirty="0"/>
                    </a:p>
                  </a:txBody>
                  <a:tcPr/>
                </a:tc>
              </a:tr>
            </a:tbl>
          </a:graphicData>
        </a:graphic>
      </p:graphicFrame>
    </p:spTree>
  </p:cSld>
  <p:clrMapOvr>
    <a:masterClrMapping/>
  </p:clrMapOvr>
  <p:transition>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descr=" 3"/>
          <p:cNvSpPr>
            <a:spLocks noGrp="1"/>
          </p:cNvSpPr>
          <p:nvPr>
            <p:ph idx="1"/>
          </p:nvPr>
        </p:nvSpPr>
        <p:spPr>
          <a:xfrm>
            <a:off x="457200" y="838200"/>
            <a:ext cx="8229600" cy="5370576"/>
          </a:xfrm>
        </p:spPr>
        <p:txBody>
          <a:bodyPr/>
          <a:lstStyle/>
          <a:p>
            <a:pPr>
              <a:buNone/>
            </a:pPr>
            <a:r>
              <a:rPr lang="en-US" b="1" dirty="0" smtClean="0"/>
              <a:t>“</a:t>
            </a:r>
            <a:r>
              <a:rPr lang="en-US" b="1" i="1" dirty="0" smtClean="0"/>
              <a:t>Who played in Casablanca and was married to a writer born in Rome?</a:t>
            </a:r>
            <a:r>
              <a:rPr lang="en-US" b="1" dirty="0" smtClean="0"/>
              <a:t>”</a:t>
            </a:r>
          </a:p>
          <a:p>
            <a:endParaRPr lang="en-US" dirty="0" smtClean="0"/>
          </a:p>
        </p:txBody>
      </p:sp>
      <p:sp>
        <p:nvSpPr>
          <p:cNvPr id="2" name="Title 1" descr=" 2"/>
          <p:cNvSpPr>
            <a:spLocks noGrp="1"/>
          </p:cNvSpPr>
          <p:nvPr>
            <p:ph type="title"/>
          </p:nvPr>
        </p:nvSpPr>
        <p:spPr/>
        <p:txBody>
          <a:bodyPr/>
          <a:lstStyle/>
          <a:p>
            <a:r>
              <a:rPr lang="en-US" dirty="0" smtClean="0"/>
              <a:t>“Classical” QA </a:t>
            </a:r>
            <a:endParaRPr lang="en-US" dirty="0"/>
          </a:p>
        </p:txBody>
      </p:sp>
      <p:sp>
        <p:nvSpPr>
          <p:cNvPr id="4" name="Date Placeholder 3" descr=" 4"/>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descr=" 5"/>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descr=" 6"/>
          <p:cNvSpPr>
            <a:spLocks noGrp="1"/>
          </p:cNvSpPr>
          <p:nvPr>
            <p:ph type="sldNum" sz="quarter" idx="12"/>
          </p:nvPr>
        </p:nvSpPr>
        <p:spPr/>
        <p:txBody>
          <a:bodyPr/>
          <a:lstStyle/>
          <a:p>
            <a:fld id="{D82A5394-5A80-41A2-8767-340FD9E3BCB0}" type="slidenum">
              <a:rPr lang="en-US" smtClean="0"/>
              <a:pPr/>
              <a:t>4</a:t>
            </a:fld>
            <a:endParaRPr lang="en-US" dirty="0"/>
          </a:p>
        </p:txBody>
      </p:sp>
      <p:sp>
        <p:nvSpPr>
          <p:cNvPr id="7" name="Rectangle 6" descr=" 12"/>
          <p:cNvSpPr/>
          <p:nvPr/>
        </p:nvSpPr>
        <p:spPr>
          <a:xfrm>
            <a:off x="228600" y="1986676"/>
            <a:ext cx="6172200" cy="2923876"/>
          </a:xfrm>
          <a:prstGeom prst="rect">
            <a:avLst/>
          </a:prstGeom>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sz="2000" b="1" dirty="0" smtClean="0">
                <a:solidFill>
                  <a:schemeClr val="tx1"/>
                </a:solidFill>
              </a:rPr>
              <a:t>Ingrid Bergman</a:t>
            </a:r>
            <a:r>
              <a:rPr lang="en-US" dirty="0" smtClean="0">
                <a:solidFill>
                  <a:schemeClr val="tx1"/>
                </a:solidFill>
              </a:rPr>
              <a:t> (29 August 1915 – 29 August 1982) was a Swedish actress who starred in a variety of European and American films. She won three Academy Awards, two Emmy Awards, and the Tony Award for Best Actress. She is ranked as the fourth greatest female star of American cinema of all time by the American Film Institute. She is best remembered for her </a:t>
            </a:r>
            <a:r>
              <a:rPr lang="en-US" sz="2000" b="1" dirty="0" smtClean="0">
                <a:solidFill>
                  <a:schemeClr val="tx1"/>
                </a:solidFill>
                <a:uFill>
                  <a:solidFill>
                    <a:srgbClr val="C00000"/>
                  </a:solidFill>
                </a:uFill>
              </a:rPr>
              <a:t>roles as </a:t>
            </a:r>
            <a:r>
              <a:rPr lang="en-US" sz="2000" b="1" dirty="0" err="1" smtClean="0">
                <a:solidFill>
                  <a:schemeClr val="tx1"/>
                </a:solidFill>
                <a:uFill>
                  <a:solidFill>
                    <a:srgbClr val="C00000"/>
                  </a:solidFill>
                </a:uFill>
              </a:rPr>
              <a:t>Ilsa</a:t>
            </a:r>
            <a:r>
              <a:rPr lang="en-US" sz="2000" b="1" dirty="0" smtClean="0">
                <a:solidFill>
                  <a:schemeClr val="tx1"/>
                </a:solidFill>
                <a:uFill>
                  <a:solidFill>
                    <a:srgbClr val="C00000"/>
                  </a:solidFill>
                </a:uFill>
              </a:rPr>
              <a:t> Lund in </a:t>
            </a:r>
            <a:r>
              <a:rPr lang="en-US" sz="2000" b="1" i="1" dirty="0" smtClean="0">
                <a:solidFill>
                  <a:schemeClr val="tx1"/>
                </a:solidFill>
                <a:uFill>
                  <a:solidFill>
                    <a:srgbClr val="C00000"/>
                  </a:solidFill>
                </a:uFill>
              </a:rPr>
              <a:t>Casablanca</a:t>
            </a:r>
            <a:r>
              <a:rPr lang="en-US" sz="2000" dirty="0" smtClean="0">
                <a:solidFill>
                  <a:schemeClr val="tx1"/>
                </a:solidFill>
                <a:uFill>
                  <a:solidFill>
                    <a:srgbClr val="C00000"/>
                  </a:solidFill>
                </a:uFill>
              </a:rPr>
              <a:t> </a:t>
            </a:r>
            <a:r>
              <a:rPr lang="en-US" dirty="0" smtClean="0">
                <a:solidFill>
                  <a:schemeClr val="tx1"/>
                </a:solidFill>
                <a:uFill>
                  <a:solidFill>
                    <a:srgbClr val="C00000"/>
                  </a:solidFill>
                </a:uFill>
              </a:rPr>
              <a:t>(1942)</a:t>
            </a:r>
            <a:r>
              <a:rPr lang="en-US" dirty="0" smtClean="0">
                <a:solidFill>
                  <a:schemeClr val="tx1"/>
                </a:solidFill>
              </a:rPr>
              <a:t>, a World War II drama co-starring Humphrey Bogart and as Alicia </a:t>
            </a:r>
            <a:r>
              <a:rPr lang="en-US" dirty="0" err="1" smtClean="0">
                <a:solidFill>
                  <a:schemeClr val="tx1"/>
                </a:solidFill>
              </a:rPr>
              <a:t>Huberman</a:t>
            </a:r>
            <a:r>
              <a:rPr lang="en-US" dirty="0" smtClean="0">
                <a:solidFill>
                  <a:schemeClr val="tx1"/>
                </a:solidFill>
              </a:rPr>
              <a:t> in </a:t>
            </a:r>
            <a:r>
              <a:rPr lang="en-US" i="1" dirty="0" smtClean="0">
                <a:solidFill>
                  <a:schemeClr val="tx1"/>
                </a:solidFill>
              </a:rPr>
              <a:t>Notorious</a:t>
            </a:r>
            <a:r>
              <a:rPr lang="en-US" dirty="0" smtClean="0">
                <a:solidFill>
                  <a:schemeClr val="tx1"/>
                </a:solidFill>
              </a:rPr>
              <a:t> (1946), an Alfred Hitchcock thriller co-starring Cary Grant.</a:t>
            </a:r>
            <a:endParaRPr lang="en-US" dirty="0">
              <a:solidFill>
                <a:schemeClr val="tx1"/>
              </a:solidFill>
            </a:endParaRPr>
          </a:p>
        </p:txBody>
      </p:sp>
      <p:sp>
        <p:nvSpPr>
          <p:cNvPr id="8" name="Rectangle 7" descr=" 13"/>
          <p:cNvSpPr/>
          <p:nvPr/>
        </p:nvSpPr>
        <p:spPr>
          <a:xfrm>
            <a:off x="990600" y="4089498"/>
            <a:ext cx="6781800" cy="2616100"/>
          </a:xfrm>
          <a:prstGeom prst="rect">
            <a:avLst/>
          </a:prstGeom>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dirty="0" smtClean="0"/>
              <a:t>In 1950, after a decade of stardom in American films, she starred in the Italian film </a:t>
            </a:r>
            <a:r>
              <a:rPr lang="en-US" i="1" dirty="0" smtClean="0"/>
              <a:t>Stromboli</a:t>
            </a:r>
            <a:r>
              <a:rPr lang="en-US" dirty="0" smtClean="0"/>
              <a:t>, which led to a love affair with director Roberto Rossellini while they were both already married. The affair and then </a:t>
            </a:r>
            <a:r>
              <a:rPr lang="en-US" sz="2000" b="1" dirty="0" smtClean="0">
                <a:uFill>
                  <a:solidFill>
                    <a:srgbClr val="C00000"/>
                  </a:solidFill>
                </a:uFill>
              </a:rPr>
              <a:t>marriage with Rossellini </a:t>
            </a:r>
            <a:r>
              <a:rPr lang="en-US" dirty="0" smtClean="0"/>
              <a:t>created a scandal that forced her to remain in Europe until 1956, when she made a successful Hollywood return in </a:t>
            </a:r>
            <a:r>
              <a:rPr lang="en-US" i="1" dirty="0" smtClean="0"/>
              <a:t>Anastasia</a:t>
            </a:r>
            <a:r>
              <a:rPr lang="en-US" dirty="0" smtClean="0"/>
              <a:t>, for which she won her second Academy Award, as well as the forgiveness of her fans. Many of her personal and film documents can be seen in the Wesleyan University Cinema Archives.</a:t>
            </a:r>
            <a:r>
              <a:rPr lang="en-US" baseline="30000" dirty="0" smtClean="0">
                <a:hlinkClick r:id="rId3"/>
              </a:rPr>
              <a:t>[4]</a:t>
            </a:r>
            <a:endParaRPr lang="en-US" dirty="0" smtClean="0"/>
          </a:p>
        </p:txBody>
      </p:sp>
    </p:spTree>
  </p:cSld>
  <p:clrMapOvr>
    <a:masterClrMapping/>
  </p:clrMapOvr>
  <p:transition>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Phrase Detection</a:t>
            </a:r>
            <a:endParaRPr lang="en-US" dirty="0"/>
          </a:p>
        </p:txBody>
      </p:sp>
      <p:sp>
        <p:nvSpPr>
          <p:cNvPr id="4" name="Date Placeholder 3" descr=" 4"/>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descr=" 5"/>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descr=" 6"/>
          <p:cNvSpPr>
            <a:spLocks noGrp="1"/>
          </p:cNvSpPr>
          <p:nvPr>
            <p:ph type="sldNum" sz="quarter" idx="12"/>
          </p:nvPr>
        </p:nvSpPr>
        <p:spPr/>
        <p:txBody>
          <a:bodyPr/>
          <a:lstStyle/>
          <a:p>
            <a:fld id="{D82A5394-5A80-41A2-8767-340FD9E3BCB0}" type="slidenum">
              <a:rPr lang="en-US" smtClean="0"/>
              <a:pPr/>
              <a:t>40</a:t>
            </a:fld>
            <a:endParaRPr lang="en-US" dirty="0"/>
          </a:p>
        </p:txBody>
      </p:sp>
      <p:sp>
        <p:nvSpPr>
          <p:cNvPr id="9" name="Oval 14" descr=" 102"/>
          <p:cNvSpPr>
            <a:spLocks noChangeArrowheads="1"/>
          </p:cNvSpPr>
          <p:nvPr/>
        </p:nvSpPr>
        <p:spPr bwMode="auto">
          <a:xfrm>
            <a:off x="1752600" y="2286000"/>
            <a:ext cx="1600200" cy="274636"/>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Casablanca</a:t>
            </a:r>
            <a:endParaRPr lang="en-US" sz="1600" baseline="-25000">
              <a:latin typeface="+mn-lt"/>
              <a:cs typeface="Calibri" pitchFamily="34" charset="0"/>
            </a:endParaRPr>
          </a:p>
        </p:txBody>
      </p:sp>
      <p:sp>
        <p:nvSpPr>
          <p:cNvPr id="10" name="Oval 15" descr=" 103"/>
          <p:cNvSpPr>
            <a:spLocks noChangeArrowheads="1"/>
          </p:cNvSpPr>
          <p:nvPr/>
        </p:nvSpPr>
        <p:spPr bwMode="auto">
          <a:xfrm>
            <a:off x="1752600" y="2743200"/>
            <a:ext cx="1600200" cy="274636"/>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played</a:t>
            </a:r>
            <a:endParaRPr lang="en-US" sz="1600" baseline="-25000">
              <a:latin typeface="+mn-lt"/>
              <a:cs typeface="Calibri" pitchFamily="34" charset="0"/>
            </a:endParaRPr>
          </a:p>
        </p:txBody>
      </p:sp>
      <p:sp>
        <p:nvSpPr>
          <p:cNvPr id="11" name="Oval 16" descr=" 104"/>
          <p:cNvSpPr>
            <a:spLocks noChangeArrowheads="1"/>
          </p:cNvSpPr>
          <p:nvPr/>
        </p:nvSpPr>
        <p:spPr bwMode="auto">
          <a:xfrm>
            <a:off x="1752600" y="3124200"/>
            <a:ext cx="1600200" cy="274636"/>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played in</a:t>
            </a:r>
            <a:endParaRPr lang="en-US" sz="1600" baseline="-25000">
              <a:latin typeface="+mn-lt"/>
              <a:cs typeface="Calibri" pitchFamily="34" charset="0"/>
            </a:endParaRPr>
          </a:p>
        </p:txBody>
      </p:sp>
      <p:sp>
        <p:nvSpPr>
          <p:cNvPr id="12" name="Oval 17" descr=" 105"/>
          <p:cNvSpPr>
            <a:spLocks noChangeArrowheads="1"/>
          </p:cNvSpPr>
          <p:nvPr/>
        </p:nvSpPr>
        <p:spPr bwMode="auto">
          <a:xfrm>
            <a:off x="1752600" y="3581400"/>
            <a:ext cx="1600200" cy="274636"/>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Who</a:t>
            </a:r>
            <a:endParaRPr lang="en-US" sz="1600" baseline="-25000">
              <a:latin typeface="+mn-lt"/>
              <a:cs typeface="Calibri" pitchFamily="34" charset="0"/>
            </a:endParaRPr>
          </a:p>
        </p:txBody>
      </p:sp>
      <p:sp>
        <p:nvSpPr>
          <p:cNvPr id="13" name="Oval 18" descr=" 106"/>
          <p:cNvSpPr>
            <a:spLocks noChangeArrowheads="1"/>
          </p:cNvSpPr>
          <p:nvPr/>
        </p:nvSpPr>
        <p:spPr bwMode="auto">
          <a:xfrm>
            <a:off x="1752600" y="4114800"/>
            <a:ext cx="1600200" cy="274636"/>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married</a:t>
            </a:r>
            <a:endParaRPr lang="en-US" sz="1600" baseline="-25000">
              <a:latin typeface="+mn-lt"/>
              <a:cs typeface="Calibri" pitchFamily="34" charset="0"/>
            </a:endParaRPr>
          </a:p>
        </p:txBody>
      </p:sp>
      <p:sp>
        <p:nvSpPr>
          <p:cNvPr id="16" name="Oval 19" descr=" 107"/>
          <p:cNvSpPr>
            <a:spLocks noChangeArrowheads="1"/>
          </p:cNvSpPr>
          <p:nvPr/>
        </p:nvSpPr>
        <p:spPr bwMode="auto">
          <a:xfrm>
            <a:off x="1752600" y="4572000"/>
            <a:ext cx="1600200" cy="274636"/>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married to</a:t>
            </a:r>
            <a:endParaRPr lang="en-US" sz="1600" baseline="-25000">
              <a:latin typeface="+mn-lt"/>
              <a:cs typeface="Calibri" pitchFamily="34" charset="0"/>
            </a:endParaRPr>
          </a:p>
        </p:txBody>
      </p:sp>
      <p:sp>
        <p:nvSpPr>
          <p:cNvPr id="17" name="Oval 20" descr=" 108"/>
          <p:cNvSpPr>
            <a:spLocks noChangeArrowheads="1"/>
          </p:cNvSpPr>
          <p:nvPr/>
        </p:nvSpPr>
        <p:spPr bwMode="auto">
          <a:xfrm>
            <a:off x="1752600" y="5105400"/>
            <a:ext cx="1600200" cy="274636"/>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smtClean="0">
                <a:cs typeface="Calibri" pitchFamily="34" charset="0"/>
              </a:rPr>
              <a:t>was </a:t>
            </a:r>
            <a:r>
              <a:rPr lang="en-US" sz="1600" dirty="0" smtClean="0">
                <a:latin typeface="+mn-lt"/>
                <a:cs typeface="Calibri" pitchFamily="34" charset="0"/>
              </a:rPr>
              <a:t>married </a:t>
            </a:r>
            <a:r>
              <a:rPr lang="en-US" sz="1600" dirty="0">
                <a:latin typeface="+mn-lt"/>
                <a:cs typeface="Calibri" pitchFamily="34" charset="0"/>
              </a:rPr>
              <a:t>to</a:t>
            </a:r>
            <a:endParaRPr lang="en-US" sz="1600" baseline="-25000" dirty="0">
              <a:latin typeface="+mn-lt"/>
              <a:cs typeface="Calibri" pitchFamily="34" charset="0"/>
            </a:endParaRPr>
          </a:p>
        </p:txBody>
      </p:sp>
      <p:sp>
        <p:nvSpPr>
          <p:cNvPr id="18" name="Oval 10" descr=" 154"/>
          <p:cNvSpPr>
            <a:spLocks noChangeArrowheads="1"/>
          </p:cNvSpPr>
          <p:nvPr/>
        </p:nvSpPr>
        <p:spPr bwMode="auto">
          <a:xfrm>
            <a:off x="1733550" y="1905000"/>
            <a:ext cx="1600200" cy="274636"/>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a writer</a:t>
            </a:r>
            <a:endParaRPr lang="en-US" sz="1600" baseline="-25000" dirty="0">
              <a:latin typeface="+mn-lt"/>
              <a:cs typeface="Calibri" pitchFamily="34" charset="0"/>
            </a:endParaRPr>
          </a:p>
        </p:txBody>
      </p:sp>
      <p:cxnSp>
        <p:nvCxnSpPr>
          <p:cNvPr id="14" name="Straight Connector 13" descr=" 14"/>
          <p:cNvCxnSpPr/>
          <p:nvPr/>
        </p:nvCxnSpPr>
        <p:spPr>
          <a:xfrm>
            <a:off x="3657600" y="762000"/>
            <a:ext cx="0" cy="571500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5" name="TextBox 14" descr=" 15"/>
          <p:cNvSpPr txBox="1"/>
          <p:nvPr/>
        </p:nvSpPr>
        <p:spPr>
          <a:xfrm>
            <a:off x="3657600" y="838200"/>
            <a:ext cx="5486400" cy="5278368"/>
          </a:xfrm>
          <a:prstGeom prst="rect">
            <a:avLst/>
          </a:prstGeom>
          <a:noFill/>
        </p:spPr>
        <p:txBody>
          <a:bodyPr wrap="square" rtlCol="0">
            <a:spAutoFit/>
          </a:bodyPr>
          <a:lstStyle/>
          <a:p>
            <a:pPr>
              <a:buFont typeface="Arial" pitchFamily="34" charset="0"/>
              <a:buChar char="•"/>
            </a:pPr>
            <a:r>
              <a:rPr lang="en-US" sz="2400" b="1" dirty="0" smtClean="0"/>
              <a:t>  </a:t>
            </a:r>
            <a:r>
              <a:rPr lang="en-US" sz="2400" b="1" dirty="0" smtClean="0">
                <a:solidFill>
                  <a:schemeClr val="accent6">
                    <a:lumMod val="75000"/>
                  </a:schemeClr>
                </a:solidFill>
              </a:rPr>
              <a:t>Concepts</a:t>
            </a:r>
            <a:r>
              <a:rPr lang="en-US" sz="2400" b="1" dirty="0" smtClean="0"/>
              <a:t>:  entities &amp; classes: </a:t>
            </a:r>
            <a:r>
              <a:rPr lang="en-US" sz="2400" dirty="0" smtClean="0">
                <a:solidFill>
                  <a:schemeClr val="accent6">
                    <a:lumMod val="75000"/>
                  </a:schemeClr>
                </a:solidFill>
              </a:rPr>
              <a:t>Dictionary-based</a:t>
            </a:r>
          </a:p>
          <a:p>
            <a:pPr>
              <a:buFont typeface="Arial" pitchFamily="34" charset="0"/>
              <a:buChar char="•"/>
            </a:pPr>
            <a:endParaRPr lang="en-US" sz="2400" dirty="0" smtClean="0">
              <a:solidFill>
                <a:schemeClr val="accent6">
                  <a:lumMod val="75000"/>
                </a:schemeClr>
              </a:solidFill>
            </a:endParaRPr>
          </a:p>
          <a:p>
            <a:pPr>
              <a:buFont typeface="Arial" pitchFamily="34" charset="0"/>
              <a:buChar char="•"/>
            </a:pPr>
            <a:endParaRPr lang="en-US" sz="2400" dirty="0" smtClean="0"/>
          </a:p>
          <a:p>
            <a:endParaRPr lang="en-US" sz="2400" dirty="0" smtClean="0"/>
          </a:p>
          <a:p>
            <a:endParaRPr lang="en-US" sz="2400" dirty="0" smtClean="0"/>
          </a:p>
          <a:p>
            <a:pPr>
              <a:buFont typeface="Arial" pitchFamily="34" charset="0"/>
              <a:buChar char="•"/>
            </a:pPr>
            <a:endParaRPr lang="en-US" sz="2400" b="1" dirty="0" smtClean="0"/>
          </a:p>
          <a:p>
            <a:endParaRPr lang="en-US" sz="2400" b="1" dirty="0" smtClean="0"/>
          </a:p>
          <a:p>
            <a:endParaRPr lang="en-US" sz="2400" b="1" dirty="0" smtClean="0"/>
          </a:p>
          <a:p>
            <a:pPr>
              <a:buFont typeface="Arial" pitchFamily="34" charset="0"/>
              <a:buChar char="•"/>
            </a:pPr>
            <a:r>
              <a:rPr lang="en-US" sz="2400" b="1" dirty="0" smtClean="0"/>
              <a:t> </a:t>
            </a:r>
            <a:r>
              <a:rPr lang="en-US" sz="2400" b="1" dirty="0" smtClean="0">
                <a:solidFill>
                  <a:schemeClr val="accent6">
                    <a:lumMod val="75000"/>
                  </a:schemeClr>
                </a:solidFill>
              </a:rPr>
              <a:t>Relations</a:t>
            </a:r>
            <a:r>
              <a:rPr lang="en-US" sz="2400" b="1" dirty="0" smtClean="0"/>
              <a:t>:</a:t>
            </a:r>
            <a:endParaRPr lang="en-US" sz="2400" dirty="0" smtClean="0">
              <a:sym typeface="Wingdings" pitchFamily="2" charset="2"/>
            </a:endParaRPr>
          </a:p>
          <a:p>
            <a:r>
              <a:rPr lang="en-US" sz="2400" dirty="0" smtClean="0">
                <a:sym typeface="Wingdings" pitchFamily="2" charset="2"/>
              </a:rPr>
              <a:t>Mainly use </a:t>
            </a:r>
            <a:r>
              <a:rPr lang="en-US" sz="2400" dirty="0" smtClean="0">
                <a:solidFill>
                  <a:schemeClr val="accent6">
                    <a:lumMod val="75000"/>
                  </a:schemeClr>
                </a:solidFill>
                <a:sym typeface="Wingdings" pitchFamily="2" charset="2"/>
              </a:rPr>
              <a:t>Reverb</a:t>
            </a:r>
            <a:r>
              <a:rPr lang="en-US" sz="2400" dirty="0" smtClean="0">
                <a:sym typeface="Wingdings" pitchFamily="2" charset="2"/>
              </a:rPr>
              <a:t>  [Fader et al. EMNLP’11]: </a:t>
            </a:r>
            <a:r>
              <a:rPr lang="en-US" sz="2400" dirty="0" smtClean="0">
                <a:latin typeface="Courier New" pitchFamily="49" charset="0"/>
                <a:cs typeface="Courier New" pitchFamily="49" charset="0"/>
                <a:sym typeface="Wingdings" pitchFamily="2" charset="2"/>
              </a:rPr>
              <a:t>V | VP | VW*P</a:t>
            </a:r>
          </a:p>
          <a:p>
            <a:pPr algn="ctr"/>
            <a:r>
              <a:rPr lang="en-US" sz="2500" b="1" i="1" dirty="0" smtClean="0">
                <a:sym typeface="Wingdings" pitchFamily="2" charset="2"/>
              </a:rPr>
              <a:t>… was/VBD married/VBN to/TO a/DT…</a:t>
            </a:r>
            <a:r>
              <a:rPr lang="en-US" sz="2500" dirty="0" smtClean="0">
                <a:latin typeface="Courier New" pitchFamily="49" charset="0"/>
                <a:cs typeface="Courier New" pitchFamily="49" charset="0"/>
                <a:sym typeface="Wingdings" pitchFamily="2" charset="2"/>
              </a:rPr>
              <a:t>   </a:t>
            </a:r>
          </a:p>
          <a:p>
            <a:pPr algn="ctr"/>
            <a:endParaRPr lang="en-US" sz="2400" b="1" i="1" dirty="0" smtClean="0"/>
          </a:p>
        </p:txBody>
      </p:sp>
      <p:graphicFrame>
        <p:nvGraphicFramePr>
          <p:cNvPr id="45" name="Table 44" descr=" 45"/>
          <p:cNvGraphicFramePr>
            <a:graphicFrameLocks noGrp="1"/>
          </p:cNvGraphicFramePr>
          <p:nvPr/>
        </p:nvGraphicFramePr>
        <p:xfrm>
          <a:off x="3810000" y="1676400"/>
          <a:ext cx="4800600" cy="2225040"/>
        </p:xfrm>
        <a:graphic>
          <a:graphicData uri="http://schemas.openxmlformats.org/drawingml/2006/table">
            <a:tbl>
              <a:tblPr firstRow="1" bandRow="1">
                <a:tableStyleId>{5C22544A-7EE6-4342-B048-85BDC9FD1C3A}</a:tableStyleId>
              </a:tblPr>
              <a:tblGrid>
                <a:gridCol w="2590800"/>
                <a:gridCol w="2209800"/>
              </a:tblGrid>
              <a:tr h="370840">
                <a:tc>
                  <a:txBody>
                    <a:bodyPr/>
                    <a:lstStyle/>
                    <a:p>
                      <a:r>
                        <a:rPr lang="en-US" dirty="0" smtClean="0"/>
                        <a:t>Concept</a:t>
                      </a:r>
                      <a:endParaRPr lang="en-US" dirty="0"/>
                    </a:p>
                  </a:txBody>
                  <a:tcPr/>
                </a:tc>
                <a:tc>
                  <a:txBody>
                    <a:bodyPr/>
                    <a:lstStyle/>
                    <a:p>
                      <a:r>
                        <a:rPr lang="en-US" dirty="0" smtClean="0"/>
                        <a:t>Phrase</a:t>
                      </a:r>
                      <a:endParaRPr lang="en-US" dirty="0"/>
                    </a:p>
                  </a:txBody>
                  <a:tcPr/>
                </a:tc>
              </a:tr>
              <a:tr h="370840">
                <a:tc>
                  <a:txBody>
                    <a:bodyPr/>
                    <a:lstStyle/>
                    <a:p>
                      <a:r>
                        <a:rPr lang="en-US" b="1" dirty="0" smtClean="0">
                          <a:latin typeface="Courier New" pitchFamily="49" charset="0"/>
                          <a:cs typeface="Courier New" pitchFamily="49" charset="0"/>
                        </a:rPr>
                        <a:t>Casablanca</a:t>
                      </a:r>
                      <a:endParaRPr lang="en-US" b="1" dirty="0">
                        <a:latin typeface="Courier New" pitchFamily="49" charset="0"/>
                        <a:cs typeface="Courier New" pitchFamily="49" charset="0"/>
                      </a:endParaRPr>
                    </a:p>
                  </a:txBody>
                  <a:tcPr/>
                </a:tc>
                <a:tc>
                  <a:txBody>
                    <a:bodyPr/>
                    <a:lstStyle/>
                    <a:p>
                      <a:r>
                        <a:rPr lang="en-US" dirty="0" smtClean="0"/>
                        <a:t>Casablanca</a:t>
                      </a:r>
                      <a:endParaRPr lang="en-US" dirty="0"/>
                    </a:p>
                  </a:txBody>
                  <a:tcPr>
                    <a:solidFill>
                      <a:srgbClr val="FFC000"/>
                    </a:solidFill>
                  </a:tcPr>
                </a:tc>
              </a:tr>
              <a:tr h="370840">
                <a:tc>
                  <a:txBody>
                    <a:bodyPr/>
                    <a:lstStyle/>
                    <a:p>
                      <a:r>
                        <a:rPr lang="en-US" b="1" dirty="0" smtClean="0">
                          <a:latin typeface="Courier New" pitchFamily="49" charset="0"/>
                          <a:cs typeface="Courier New" pitchFamily="49" charset="0"/>
                        </a:rPr>
                        <a:t>Casablanca</a:t>
                      </a:r>
                      <a:endParaRPr lang="en-US" b="1" dirty="0">
                        <a:latin typeface="Courier New" pitchFamily="49" charset="0"/>
                        <a:cs typeface="Courier New" pitchFamily="49" charset="0"/>
                      </a:endParaRPr>
                    </a:p>
                  </a:txBody>
                  <a:tcPr/>
                </a:tc>
                <a:tc>
                  <a:txBody>
                    <a:bodyPr/>
                    <a:lstStyle/>
                    <a:p>
                      <a:r>
                        <a:rPr lang="en-US" dirty="0" smtClean="0"/>
                        <a:t>Casablanca</a:t>
                      </a:r>
                      <a:r>
                        <a:rPr lang="en-US" baseline="0" dirty="0" smtClean="0"/>
                        <a:t>, Morocco</a:t>
                      </a:r>
                      <a:endParaRPr lang="en-US" dirty="0"/>
                    </a:p>
                  </a:txBody>
                  <a:tcPr/>
                </a:tc>
              </a:tr>
              <a:tr h="370840">
                <a:tc>
                  <a:txBody>
                    <a:bodyPr/>
                    <a:lstStyle/>
                    <a:p>
                      <a:r>
                        <a:rPr lang="en-US" b="1" dirty="0" smtClean="0">
                          <a:latin typeface="Courier New" pitchFamily="49" charset="0"/>
                          <a:cs typeface="Courier New" pitchFamily="49" charset="0"/>
                        </a:rPr>
                        <a:t>Casablanca_(film)</a:t>
                      </a:r>
                      <a:endParaRPr lang="en-US" b="1" dirty="0">
                        <a:latin typeface="Courier New" pitchFamily="49" charset="0"/>
                        <a:cs typeface="Courier New" pitchFamily="49" charset="0"/>
                      </a:endParaRPr>
                    </a:p>
                  </a:txBody>
                  <a:tcPr/>
                </a:tc>
                <a:tc>
                  <a:txBody>
                    <a:bodyPr/>
                    <a:lstStyle/>
                    <a:p>
                      <a:r>
                        <a:rPr lang="en-US" dirty="0" smtClean="0"/>
                        <a:t>Casablanca</a:t>
                      </a:r>
                      <a:r>
                        <a:rPr lang="en-US" baseline="0" dirty="0" smtClean="0"/>
                        <a:t> the film</a:t>
                      </a:r>
                      <a:endParaRPr lang="en-US" dirty="0"/>
                    </a:p>
                  </a:txBody>
                  <a:tcPr/>
                </a:tc>
              </a:tr>
              <a:tr h="370840">
                <a:tc>
                  <a:txBody>
                    <a:bodyPr/>
                    <a:lstStyle/>
                    <a:p>
                      <a:r>
                        <a:rPr lang="en-US" b="1" dirty="0" smtClean="0">
                          <a:latin typeface="Courier New" pitchFamily="49" charset="0"/>
                          <a:cs typeface="Courier New" pitchFamily="49" charset="0"/>
                        </a:rPr>
                        <a:t>Casablanca_(film)</a:t>
                      </a:r>
                      <a:endParaRPr lang="en-US" b="1" dirty="0">
                        <a:latin typeface="Courier New" pitchFamily="49" charset="0"/>
                        <a:cs typeface="Courier New" pitchFamily="49" charset="0"/>
                      </a:endParaRPr>
                    </a:p>
                  </a:txBody>
                  <a:tcPr/>
                </a:tc>
                <a:tc>
                  <a:txBody>
                    <a:bodyPr/>
                    <a:lstStyle/>
                    <a:p>
                      <a:r>
                        <a:rPr lang="en-US" dirty="0" smtClean="0"/>
                        <a:t>Casablanca</a:t>
                      </a:r>
                      <a:endParaRPr lang="en-US" dirty="0"/>
                    </a:p>
                  </a:txBody>
                  <a:tcPr>
                    <a:solidFill>
                      <a:srgbClr val="FFC000"/>
                    </a:solidFill>
                  </a:tcPr>
                </a:tc>
              </a:tr>
              <a:tr h="370840">
                <a:tc>
                  <a:txBody>
                    <a:bodyPr/>
                    <a:lstStyle/>
                    <a:p>
                      <a:pPr algn="ct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txBody>
                  <a:tcPr/>
                </a:tc>
                <a:tc>
                  <a:txBody>
                    <a:bodyPr/>
                    <a:lstStyle/>
                    <a:p>
                      <a:pPr algn="ctr"/>
                      <a:r>
                        <a:rPr lang="en-US" dirty="0" smtClean="0"/>
                        <a:t>…</a:t>
                      </a:r>
                      <a:endParaRPr lang="en-US" dirty="0"/>
                    </a:p>
                  </a:txBody>
                  <a:tcPr/>
                </a:tc>
              </a:tr>
            </a:tbl>
          </a:graphicData>
        </a:graphic>
      </p:graphicFrame>
      <p:sp>
        <p:nvSpPr>
          <p:cNvPr id="19" name="Rectangle 18" descr=" 17"/>
          <p:cNvSpPr/>
          <p:nvPr/>
        </p:nvSpPr>
        <p:spPr>
          <a:xfrm>
            <a:off x="4038600" y="5257800"/>
            <a:ext cx="4038600" cy="457200"/>
          </a:xfrm>
          <a:prstGeom prst="rect">
            <a:avLst/>
          </a:prstGeom>
          <a:solidFill>
            <a:schemeClr val="lt1">
              <a:alpha val="0"/>
            </a:schemeClr>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ransition>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Date Placeholder 2"/>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p:cNvSpPr>
            <a:spLocks noGrp="1"/>
          </p:cNvSpPr>
          <p:nvPr>
            <p:ph type="ftr" sz="quarter" idx="11"/>
          </p:nvPr>
        </p:nvSpPr>
        <p:spPr/>
        <p:txBody>
          <a:bodyPr/>
          <a:lstStyle/>
          <a:p>
            <a:r>
              <a:rPr lang="en-US" smtClean="0"/>
              <a:t>Natural Language Questions for the Web of Data - Yahya et al.</a:t>
            </a:r>
            <a:endParaRPr lang="en-US"/>
          </a:p>
        </p:txBody>
      </p:sp>
      <p:sp>
        <p:nvSpPr>
          <p:cNvPr id="5" name="Slide Number Placeholder 4"/>
          <p:cNvSpPr>
            <a:spLocks noGrp="1"/>
          </p:cNvSpPr>
          <p:nvPr>
            <p:ph type="sldNum" sz="quarter" idx="12"/>
          </p:nvPr>
        </p:nvSpPr>
        <p:spPr/>
        <p:txBody>
          <a:bodyPr/>
          <a:lstStyle/>
          <a:p>
            <a:fld id="{D82A5394-5A80-41A2-8767-340FD9E3BCB0}" type="slidenum">
              <a:rPr lang="en-US" smtClean="0"/>
              <a:pPr/>
              <a:t>41</a:t>
            </a:fld>
            <a:endParaRPr lang="en-US"/>
          </a:p>
        </p:txBody>
      </p:sp>
      <p:sp>
        <p:nvSpPr>
          <p:cNvPr id="6" name="Oval 5"/>
          <p:cNvSpPr/>
          <p:nvPr/>
        </p:nvSpPr>
        <p:spPr>
          <a:xfrm>
            <a:off x="400050" y="5937766"/>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5</a:t>
            </a:r>
          </a:p>
        </p:txBody>
      </p:sp>
      <p:sp>
        <p:nvSpPr>
          <p:cNvPr id="7" name="TextBox 6"/>
          <p:cNvSpPr txBox="1"/>
          <p:nvPr/>
        </p:nvSpPr>
        <p:spPr>
          <a:xfrm>
            <a:off x="685800" y="5867400"/>
            <a:ext cx="2286000" cy="369332"/>
          </a:xfrm>
          <a:prstGeom prst="rect">
            <a:avLst/>
          </a:prstGeom>
          <a:noFill/>
        </p:spPr>
        <p:txBody>
          <a:bodyPr wrap="square" rtlCol="0">
            <a:spAutoFit/>
          </a:bodyPr>
          <a:lstStyle/>
          <a:p>
            <a:r>
              <a:rPr lang="en-US" dirty="0" smtClean="0"/>
              <a:t>Experiments &amp; Results</a:t>
            </a:r>
            <a:endParaRPr lang="en-US" dirty="0"/>
          </a:p>
        </p:txBody>
      </p:sp>
      <p:sp>
        <p:nvSpPr>
          <p:cNvPr id="12" name="Rectangle 11"/>
          <p:cNvSpPr/>
          <p:nvPr/>
        </p:nvSpPr>
        <p:spPr>
          <a:xfrm>
            <a:off x="6934200" y="1885499"/>
            <a:ext cx="1752600" cy="7566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000" dirty="0" smtClean="0">
                <a:solidFill>
                  <a:schemeClr val="bg1"/>
                </a:solidFill>
              </a:rPr>
              <a:t>DEANNA</a:t>
            </a:r>
            <a:endParaRPr lang="en-US" sz="3000" dirty="0">
              <a:solidFill>
                <a:schemeClr val="bg1"/>
              </a:solidFill>
            </a:endParaRPr>
          </a:p>
        </p:txBody>
      </p:sp>
      <p:sp>
        <p:nvSpPr>
          <p:cNvPr id="13" name="Right Arrow 12"/>
          <p:cNvSpPr/>
          <p:nvPr/>
        </p:nvSpPr>
        <p:spPr>
          <a:xfrm rot="5400000">
            <a:off x="7604760" y="28356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feld 5"/>
          <p:cNvSpPr txBox="1">
            <a:spLocks noChangeArrowheads="1"/>
          </p:cNvSpPr>
          <p:nvPr/>
        </p:nvSpPr>
        <p:spPr bwMode="auto">
          <a:xfrm>
            <a:off x="7086600" y="685800"/>
            <a:ext cx="1459951" cy="507831"/>
          </a:xfrm>
          <a:prstGeom prst="rect">
            <a:avLst/>
          </a:prstGeom>
          <a:noFill/>
          <a:ln w="9525">
            <a:noFill/>
            <a:miter lim="800000"/>
            <a:headEnd/>
            <a:tailEnd/>
          </a:ln>
        </p:spPr>
        <p:txBody>
          <a:bodyPr wrap="none">
            <a:spAutoFit/>
          </a:bodyPr>
          <a:lstStyle/>
          <a:p>
            <a:r>
              <a:rPr lang="de-DE" sz="2700" dirty="0">
                <a:latin typeface="Calibri" pitchFamily="34" charset="0"/>
              </a:rPr>
              <a:t>Q</a:t>
            </a:r>
            <a:r>
              <a:rPr lang="de-DE" sz="2700" dirty="0" smtClean="0">
                <a:latin typeface="Calibri" pitchFamily="34" charset="0"/>
              </a:rPr>
              <a:t>uestion</a:t>
            </a:r>
            <a:endParaRPr lang="de-DE" sz="2700" dirty="0">
              <a:latin typeface="Calibri" pitchFamily="34" charset="0"/>
            </a:endParaRPr>
          </a:p>
        </p:txBody>
      </p:sp>
      <p:sp>
        <p:nvSpPr>
          <p:cNvPr id="15" name="Textfeld 7"/>
          <p:cNvSpPr txBox="1">
            <a:spLocks noChangeArrowheads="1"/>
          </p:cNvSpPr>
          <p:nvPr/>
        </p:nvSpPr>
        <p:spPr bwMode="auto">
          <a:xfrm>
            <a:off x="7180392" y="3333999"/>
            <a:ext cx="1260217"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SPARQL</a:t>
            </a:r>
            <a:endParaRPr lang="de-DE" sz="2700" dirty="0">
              <a:latin typeface="Calibri" pitchFamily="34" charset="0"/>
            </a:endParaRPr>
          </a:p>
        </p:txBody>
      </p:sp>
      <p:sp>
        <p:nvSpPr>
          <p:cNvPr id="16" name="Zylinder 25"/>
          <p:cNvSpPr/>
          <p:nvPr/>
        </p:nvSpPr>
        <p:spPr>
          <a:xfrm>
            <a:off x="7200900" y="4353842"/>
            <a:ext cx="1219200" cy="1179512"/>
          </a:xfrm>
          <a:prstGeom prst="can">
            <a:avLst>
              <a:gd name="adj" fmla="val 20116"/>
            </a:avLst>
          </a:prstGeom>
          <a:solidFill>
            <a:srgbClr val="99FF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3000" dirty="0" smtClean="0">
                <a:solidFill>
                  <a:srgbClr val="1D1117"/>
                </a:solidFill>
              </a:rPr>
              <a:t>KB</a:t>
            </a:r>
            <a:endParaRPr lang="de-DE" sz="3000" dirty="0">
              <a:solidFill>
                <a:srgbClr val="1D1117"/>
              </a:solidFill>
            </a:endParaRPr>
          </a:p>
        </p:txBody>
      </p:sp>
      <p:sp>
        <p:nvSpPr>
          <p:cNvPr id="17" name="Right Arrow 16"/>
          <p:cNvSpPr/>
          <p:nvPr/>
        </p:nvSpPr>
        <p:spPr>
          <a:xfrm rot="5400000">
            <a:off x="7604760" y="13871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724400" y="914400"/>
            <a:ext cx="1828800" cy="82296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smtClean="0">
                <a:solidFill>
                  <a:schemeClr val="bg1"/>
                </a:solidFill>
              </a:rPr>
              <a:t>Phrase detection</a:t>
            </a:r>
            <a:endParaRPr lang="en-US" sz="2400" dirty="0">
              <a:solidFill>
                <a:schemeClr val="bg1"/>
              </a:solidFill>
            </a:endParaRPr>
          </a:p>
        </p:txBody>
      </p:sp>
      <p:sp>
        <p:nvSpPr>
          <p:cNvPr id="19" name="Rectangle 18"/>
          <p:cNvSpPr/>
          <p:nvPr/>
        </p:nvSpPr>
        <p:spPr>
          <a:xfrm>
            <a:off x="4724400" y="199644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Phrase </a:t>
            </a:r>
          </a:p>
          <a:p>
            <a:pPr algn="ctr"/>
            <a:r>
              <a:rPr lang="en-US" sz="2400" dirty="0" smtClean="0">
                <a:solidFill>
                  <a:schemeClr val="bg1"/>
                </a:solidFill>
              </a:rPr>
              <a:t>mapping</a:t>
            </a:r>
            <a:endParaRPr lang="en-US" sz="2400" dirty="0">
              <a:solidFill>
                <a:schemeClr val="bg1"/>
              </a:solidFill>
            </a:endParaRPr>
          </a:p>
        </p:txBody>
      </p:sp>
      <p:sp>
        <p:nvSpPr>
          <p:cNvPr id="20" name="Rectangle 19"/>
          <p:cNvSpPr/>
          <p:nvPr/>
        </p:nvSpPr>
        <p:spPr>
          <a:xfrm>
            <a:off x="4724400" y="3078480"/>
            <a:ext cx="1828800" cy="10668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Dependency</a:t>
            </a:r>
          </a:p>
          <a:p>
            <a:pPr algn="ctr"/>
            <a:r>
              <a:rPr lang="en-US" sz="2400" dirty="0" smtClean="0">
                <a:solidFill>
                  <a:schemeClr val="bg1"/>
                </a:solidFill>
              </a:rPr>
              <a:t>detection</a:t>
            </a:r>
            <a:endParaRPr lang="en-US" sz="2400" dirty="0">
              <a:solidFill>
                <a:schemeClr val="bg1"/>
              </a:solidFill>
            </a:endParaRPr>
          </a:p>
        </p:txBody>
      </p:sp>
      <p:sp>
        <p:nvSpPr>
          <p:cNvPr id="21" name="Rectangle 20"/>
          <p:cNvSpPr/>
          <p:nvPr/>
        </p:nvSpPr>
        <p:spPr>
          <a:xfrm>
            <a:off x="4724400" y="440436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i="1" dirty="0" smtClean="0">
                <a:solidFill>
                  <a:schemeClr val="bg1"/>
                </a:solidFill>
              </a:rPr>
              <a:t>Joint </a:t>
            </a:r>
          </a:p>
          <a:p>
            <a:pPr algn="ctr"/>
            <a:r>
              <a:rPr lang="en-US" sz="2400" b="1" i="1" dirty="0" err="1" smtClean="0">
                <a:solidFill>
                  <a:schemeClr val="bg1"/>
                </a:solidFill>
              </a:rPr>
              <a:t>Disambig</a:t>
            </a:r>
            <a:r>
              <a:rPr lang="en-US" sz="2400" b="1" i="1" dirty="0" smtClean="0">
                <a:solidFill>
                  <a:schemeClr val="bg1"/>
                </a:solidFill>
              </a:rPr>
              <a:t>.</a:t>
            </a:r>
            <a:endParaRPr lang="en-US" sz="2400" b="1" i="1" dirty="0">
              <a:solidFill>
                <a:schemeClr val="bg1"/>
              </a:solidFill>
            </a:endParaRPr>
          </a:p>
        </p:txBody>
      </p:sp>
      <p:sp>
        <p:nvSpPr>
          <p:cNvPr id="22" name="Rectangle 21"/>
          <p:cNvSpPr/>
          <p:nvPr/>
        </p:nvSpPr>
        <p:spPr>
          <a:xfrm>
            <a:off x="4724400" y="5486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Query</a:t>
            </a:r>
          </a:p>
          <a:p>
            <a:pPr algn="ctr"/>
            <a:r>
              <a:rPr lang="en-US" sz="2400" dirty="0" smtClean="0">
                <a:solidFill>
                  <a:schemeClr val="bg1"/>
                </a:solidFill>
              </a:rPr>
              <a:t>Generation</a:t>
            </a:r>
            <a:endParaRPr lang="en-US" sz="2400" dirty="0">
              <a:solidFill>
                <a:schemeClr val="bg1"/>
              </a:solidFill>
            </a:endParaRPr>
          </a:p>
        </p:txBody>
      </p:sp>
      <p:sp>
        <p:nvSpPr>
          <p:cNvPr id="23" name="Right Brace 22"/>
          <p:cNvSpPr/>
          <p:nvPr/>
        </p:nvSpPr>
        <p:spPr>
          <a:xfrm>
            <a:off x="6400800" y="838200"/>
            <a:ext cx="533400" cy="5562600"/>
          </a:xfrm>
          <a:prstGeom prst="rightBrace">
            <a:avLst>
              <a:gd name="adj1" fmla="val 0"/>
              <a:gd name="adj2" fmla="val 2289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Right Arrow 23"/>
          <p:cNvSpPr/>
          <p:nvPr/>
        </p:nvSpPr>
        <p:spPr>
          <a:xfrm rot="5400000">
            <a:off x="7604760" y="385550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ight Arrow 24"/>
          <p:cNvSpPr/>
          <p:nvPr/>
        </p:nvSpPr>
        <p:spPr>
          <a:xfrm rot="5400000">
            <a:off x="7604760" y="572688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Arrow Connector 25"/>
          <p:cNvCxnSpPr>
            <a:stCxn id="18" idx="2"/>
            <a:endCxn id="19" idx="0"/>
          </p:cNvCxnSpPr>
          <p:nvPr/>
        </p:nvCxnSpPr>
        <p:spPr>
          <a:xfrm>
            <a:off x="5638800" y="173736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19" idx="2"/>
            <a:endCxn id="20" idx="0"/>
          </p:cNvCxnSpPr>
          <p:nvPr/>
        </p:nvCxnSpPr>
        <p:spPr>
          <a:xfrm>
            <a:off x="5638800" y="281940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20" idx="2"/>
            <a:endCxn id="21" idx="0"/>
          </p:cNvCxnSpPr>
          <p:nvPr/>
        </p:nvCxnSpPr>
        <p:spPr>
          <a:xfrm>
            <a:off x="5638800" y="414528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21" idx="2"/>
            <a:endCxn id="22" idx="0"/>
          </p:cNvCxnSpPr>
          <p:nvPr/>
        </p:nvCxnSpPr>
        <p:spPr>
          <a:xfrm>
            <a:off x="5638800" y="522732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Oval 29"/>
          <p:cNvSpPr/>
          <p:nvPr/>
        </p:nvSpPr>
        <p:spPr>
          <a:xfrm>
            <a:off x="4572000" y="1143000"/>
            <a:ext cx="228600" cy="228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noAutofit/>
          </a:bodyPr>
          <a:lstStyle/>
          <a:p>
            <a:pPr algn="ctr"/>
            <a:r>
              <a:rPr lang="en-US" dirty="0" smtClean="0"/>
              <a:t>1</a:t>
            </a:r>
          </a:p>
        </p:txBody>
      </p:sp>
      <p:sp>
        <p:nvSpPr>
          <p:cNvPr id="31" name="Oval 30"/>
          <p:cNvSpPr/>
          <p:nvPr/>
        </p:nvSpPr>
        <p:spPr>
          <a:xfrm>
            <a:off x="4572000" y="22098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2</a:t>
            </a:r>
          </a:p>
        </p:txBody>
      </p:sp>
      <p:sp>
        <p:nvSpPr>
          <p:cNvPr id="32" name="Oval 31"/>
          <p:cNvSpPr/>
          <p:nvPr/>
        </p:nvSpPr>
        <p:spPr>
          <a:xfrm>
            <a:off x="4550834" y="33147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3</a:t>
            </a:r>
          </a:p>
        </p:txBody>
      </p:sp>
      <p:sp>
        <p:nvSpPr>
          <p:cNvPr id="33" name="Oval 32"/>
          <p:cNvSpPr/>
          <p:nvPr/>
        </p:nvSpPr>
        <p:spPr>
          <a:xfrm>
            <a:off x="4572000" y="44958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4</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Date Placeholder 2"/>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p:cNvSpPr>
            <a:spLocks noGrp="1"/>
          </p:cNvSpPr>
          <p:nvPr>
            <p:ph type="ftr" sz="quarter" idx="11"/>
          </p:nvPr>
        </p:nvSpPr>
        <p:spPr/>
        <p:txBody>
          <a:bodyPr/>
          <a:lstStyle/>
          <a:p>
            <a:r>
              <a:rPr lang="en-US" smtClean="0"/>
              <a:t>Natural Language Questions for the Web of Data - Yahya et al.</a:t>
            </a:r>
            <a:endParaRPr lang="en-US"/>
          </a:p>
        </p:txBody>
      </p:sp>
      <p:sp>
        <p:nvSpPr>
          <p:cNvPr id="5" name="Slide Number Placeholder 4"/>
          <p:cNvSpPr>
            <a:spLocks noGrp="1"/>
          </p:cNvSpPr>
          <p:nvPr>
            <p:ph type="sldNum" sz="quarter" idx="12"/>
          </p:nvPr>
        </p:nvSpPr>
        <p:spPr/>
        <p:txBody>
          <a:bodyPr/>
          <a:lstStyle/>
          <a:p>
            <a:fld id="{D82A5394-5A80-41A2-8767-340FD9E3BCB0}" type="slidenum">
              <a:rPr lang="en-US" smtClean="0"/>
              <a:pPr/>
              <a:t>42</a:t>
            </a:fld>
            <a:endParaRPr lang="en-US"/>
          </a:p>
        </p:txBody>
      </p:sp>
      <p:sp>
        <p:nvSpPr>
          <p:cNvPr id="6" name="Oval 5"/>
          <p:cNvSpPr/>
          <p:nvPr/>
        </p:nvSpPr>
        <p:spPr>
          <a:xfrm>
            <a:off x="400050" y="5937766"/>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5</a:t>
            </a:r>
          </a:p>
        </p:txBody>
      </p:sp>
      <p:sp>
        <p:nvSpPr>
          <p:cNvPr id="7" name="TextBox 6"/>
          <p:cNvSpPr txBox="1"/>
          <p:nvPr/>
        </p:nvSpPr>
        <p:spPr>
          <a:xfrm>
            <a:off x="685800" y="5867400"/>
            <a:ext cx="2286000" cy="369332"/>
          </a:xfrm>
          <a:prstGeom prst="rect">
            <a:avLst/>
          </a:prstGeom>
          <a:noFill/>
        </p:spPr>
        <p:txBody>
          <a:bodyPr wrap="square" rtlCol="0">
            <a:spAutoFit/>
          </a:bodyPr>
          <a:lstStyle/>
          <a:p>
            <a:r>
              <a:rPr lang="en-US" dirty="0" smtClean="0"/>
              <a:t>Experiments &amp; Results</a:t>
            </a:r>
            <a:endParaRPr lang="en-US" dirty="0"/>
          </a:p>
        </p:txBody>
      </p:sp>
      <p:sp>
        <p:nvSpPr>
          <p:cNvPr id="12" name="Rectangle 11"/>
          <p:cNvSpPr/>
          <p:nvPr/>
        </p:nvSpPr>
        <p:spPr>
          <a:xfrm>
            <a:off x="6934200" y="1885499"/>
            <a:ext cx="1752600" cy="7566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000" dirty="0" smtClean="0">
                <a:solidFill>
                  <a:schemeClr val="bg1"/>
                </a:solidFill>
              </a:rPr>
              <a:t>DEANNA</a:t>
            </a:r>
            <a:endParaRPr lang="en-US" sz="3000" dirty="0">
              <a:solidFill>
                <a:schemeClr val="bg1"/>
              </a:solidFill>
            </a:endParaRPr>
          </a:p>
        </p:txBody>
      </p:sp>
      <p:sp>
        <p:nvSpPr>
          <p:cNvPr id="13" name="Right Arrow 12"/>
          <p:cNvSpPr/>
          <p:nvPr/>
        </p:nvSpPr>
        <p:spPr>
          <a:xfrm rot="5400000">
            <a:off x="7604760" y="28356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feld 5"/>
          <p:cNvSpPr txBox="1">
            <a:spLocks noChangeArrowheads="1"/>
          </p:cNvSpPr>
          <p:nvPr/>
        </p:nvSpPr>
        <p:spPr bwMode="auto">
          <a:xfrm>
            <a:off x="7086600" y="685800"/>
            <a:ext cx="1459951" cy="507831"/>
          </a:xfrm>
          <a:prstGeom prst="rect">
            <a:avLst/>
          </a:prstGeom>
          <a:noFill/>
          <a:ln w="9525">
            <a:noFill/>
            <a:miter lim="800000"/>
            <a:headEnd/>
            <a:tailEnd/>
          </a:ln>
        </p:spPr>
        <p:txBody>
          <a:bodyPr wrap="none">
            <a:spAutoFit/>
          </a:bodyPr>
          <a:lstStyle/>
          <a:p>
            <a:r>
              <a:rPr lang="de-DE" sz="2700" dirty="0">
                <a:latin typeface="Calibri" pitchFamily="34" charset="0"/>
              </a:rPr>
              <a:t>Q</a:t>
            </a:r>
            <a:r>
              <a:rPr lang="de-DE" sz="2700" dirty="0" smtClean="0">
                <a:latin typeface="Calibri" pitchFamily="34" charset="0"/>
              </a:rPr>
              <a:t>uestion</a:t>
            </a:r>
            <a:endParaRPr lang="de-DE" sz="2700" dirty="0">
              <a:latin typeface="Calibri" pitchFamily="34" charset="0"/>
            </a:endParaRPr>
          </a:p>
        </p:txBody>
      </p:sp>
      <p:sp>
        <p:nvSpPr>
          <p:cNvPr id="15" name="Textfeld 7"/>
          <p:cNvSpPr txBox="1">
            <a:spLocks noChangeArrowheads="1"/>
          </p:cNvSpPr>
          <p:nvPr/>
        </p:nvSpPr>
        <p:spPr bwMode="auto">
          <a:xfrm>
            <a:off x="7180392" y="3333999"/>
            <a:ext cx="1260217"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SPARQL</a:t>
            </a:r>
            <a:endParaRPr lang="de-DE" sz="2700" dirty="0">
              <a:latin typeface="Calibri" pitchFamily="34" charset="0"/>
            </a:endParaRPr>
          </a:p>
        </p:txBody>
      </p:sp>
      <p:sp>
        <p:nvSpPr>
          <p:cNvPr id="16" name="Zylinder 25"/>
          <p:cNvSpPr/>
          <p:nvPr/>
        </p:nvSpPr>
        <p:spPr>
          <a:xfrm>
            <a:off x="7200900" y="4353842"/>
            <a:ext cx="1219200" cy="1179512"/>
          </a:xfrm>
          <a:prstGeom prst="can">
            <a:avLst>
              <a:gd name="adj" fmla="val 20116"/>
            </a:avLst>
          </a:prstGeom>
          <a:solidFill>
            <a:srgbClr val="99FF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3000" dirty="0" smtClean="0">
                <a:solidFill>
                  <a:srgbClr val="1D1117"/>
                </a:solidFill>
              </a:rPr>
              <a:t>KB</a:t>
            </a:r>
            <a:endParaRPr lang="de-DE" sz="3000" dirty="0">
              <a:solidFill>
                <a:srgbClr val="1D1117"/>
              </a:solidFill>
            </a:endParaRPr>
          </a:p>
        </p:txBody>
      </p:sp>
      <p:sp>
        <p:nvSpPr>
          <p:cNvPr id="17" name="Right Arrow 16"/>
          <p:cNvSpPr/>
          <p:nvPr/>
        </p:nvSpPr>
        <p:spPr>
          <a:xfrm rot="5400000">
            <a:off x="7604760" y="13871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724400" y="914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Phrase detection</a:t>
            </a:r>
            <a:endParaRPr lang="en-US" sz="2400" dirty="0">
              <a:solidFill>
                <a:schemeClr val="bg1"/>
              </a:solidFill>
            </a:endParaRPr>
          </a:p>
        </p:txBody>
      </p:sp>
      <p:sp>
        <p:nvSpPr>
          <p:cNvPr id="19" name="Rectangle 18"/>
          <p:cNvSpPr/>
          <p:nvPr/>
        </p:nvSpPr>
        <p:spPr>
          <a:xfrm>
            <a:off x="4724400" y="1996440"/>
            <a:ext cx="1828800" cy="82296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smtClean="0">
                <a:solidFill>
                  <a:schemeClr val="bg1"/>
                </a:solidFill>
              </a:rPr>
              <a:t>Phrase </a:t>
            </a:r>
          </a:p>
          <a:p>
            <a:pPr algn="ctr"/>
            <a:r>
              <a:rPr lang="en-US" sz="2400" dirty="0" smtClean="0">
                <a:solidFill>
                  <a:schemeClr val="bg1"/>
                </a:solidFill>
              </a:rPr>
              <a:t>mapping</a:t>
            </a:r>
            <a:endParaRPr lang="en-US" sz="2400" dirty="0">
              <a:solidFill>
                <a:schemeClr val="bg1"/>
              </a:solidFill>
            </a:endParaRPr>
          </a:p>
        </p:txBody>
      </p:sp>
      <p:sp>
        <p:nvSpPr>
          <p:cNvPr id="20" name="Rectangle 19"/>
          <p:cNvSpPr/>
          <p:nvPr/>
        </p:nvSpPr>
        <p:spPr>
          <a:xfrm>
            <a:off x="4724400" y="3078480"/>
            <a:ext cx="1828800" cy="10668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Dependency</a:t>
            </a:r>
          </a:p>
          <a:p>
            <a:pPr algn="ctr"/>
            <a:r>
              <a:rPr lang="en-US" sz="2400" dirty="0" smtClean="0">
                <a:solidFill>
                  <a:schemeClr val="bg1"/>
                </a:solidFill>
              </a:rPr>
              <a:t>detection</a:t>
            </a:r>
            <a:endParaRPr lang="en-US" sz="2400" dirty="0">
              <a:solidFill>
                <a:schemeClr val="bg1"/>
              </a:solidFill>
            </a:endParaRPr>
          </a:p>
        </p:txBody>
      </p:sp>
      <p:sp>
        <p:nvSpPr>
          <p:cNvPr id="21" name="Rectangle 20"/>
          <p:cNvSpPr/>
          <p:nvPr/>
        </p:nvSpPr>
        <p:spPr>
          <a:xfrm>
            <a:off x="4724400" y="440436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i="1" dirty="0" smtClean="0">
                <a:solidFill>
                  <a:schemeClr val="bg1"/>
                </a:solidFill>
              </a:rPr>
              <a:t>Joint </a:t>
            </a:r>
          </a:p>
          <a:p>
            <a:pPr algn="ctr"/>
            <a:r>
              <a:rPr lang="en-US" sz="2400" b="1" i="1" dirty="0" err="1" smtClean="0">
                <a:solidFill>
                  <a:schemeClr val="bg1"/>
                </a:solidFill>
              </a:rPr>
              <a:t>Disambig</a:t>
            </a:r>
            <a:r>
              <a:rPr lang="en-US" sz="2400" b="1" i="1" dirty="0" smtClean="0">
                <a:solidFill>
                  <a:schemeClr val="bg1"/>
                </a:solidFill>
              </a:rPr>
              <a:t>.</a:t>
            </a:r>
            <a:endParaRPr lang="en-US" sz="2400" b="1" i="1" dirty="0">
              <a:solidFill>
                <a:schemeClr val="bg1"/>
              </a:solidFill>
            </a:endParaRPr>
          </a:p>
        </p:txBody>
      </p:sp>
      <p:sp>
        <p:nvSpPr>
          <p:cNvPr id="22" name="Rectangle 21"/>
          <p:cNvSpPr/>
          <p:nvPr/>
        </p:nvSpPr>
        <p:spPr>
          <a:xfrm>
            <a:off x="4724400" y="5486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Query</a:t>
            </a:r>
          </a:p>
          <a:p>
            <a:pPr algn="ctr"/>
            <a:r>
              <a:rPr lang="en-US" sz="2400" dirty="0" smtClean="0">
                <a:solidFill>
                  <a:schemeClr val="bg1"/>
                </a:solidFill>
              </a:rPr>
              <a:t>Generation</a:t>
            </a:r>
            <a:endParaRPr lang="en-US" sz="2400" dirty="0">
              <a:solidFill>
                <a:schemeClr val="bg1"/>
              </a:solidFill>
            </a:endParaRPr>
          </a:p>
        </p:txBody>
      </p:sp>
      <p:sp>
        <p:nvSpPr>
          <p:cNvPr id="23" name="Right Brace 22"/>
          <p:cNvSpPr/>
          <p:nvPr/>
        </p:nvSpPr>
        <p:spPr>
          <a:xfrm>
            <a:off x="6400800" y="838200"/>
            <a:ext cx="533400" cy="5562600"/>
          </a:xfrm>
          <a:prstGeom prst="rightBrace">
            <a:avLst>
              <a:gd name="adj1" fmla="val 0"/>
              <a:gd name="adj2" fmla="val 2289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Right Arrow 23"/>
          <p:cNvSpPr/>
          <p:nvPr/>
        </p:nvSpPr>
        <p:spPr>
          <a:xfrm rot="5400000">
            <a:off x="7604760" y="385550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ight Arrow 24"/>
          <p:cNvSpPr/>
          <p:nvPr/>
        </p:nvSpPr>
        <p:spPr>
          <a:xfrm rot="5400000">
            <a:off x="7604760" y="572688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Arrow Connector 25"/>
          <p:cNvCxnSpPr>
            <a:stCxn id="18" idx="2"/>
            <a:endCxn id="19" idx="0"/>
          </p:cNvCxnSpPr>
          <p:nvPr/>
        </p:nvCxnSpPr>
        <p:spPr>
          <a:xfrm>
            <a:off x="5638800" y="173736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19" idx="2"/>
            <a:endCxn id="20" idx="0"/>
          </p:cNvCxnSpPr>
          <p:nvPr/>
        </p:nvCxnSpPr>
        <p:spPr>
          <a:xfrm>
            <a:off x="5638800" y="281940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20" idx="2"/>
            <a:endCxn id="21" idx="0"/>
          </p:cNvCxnSpPr>
          <p:nvPr/>
        </p:nvCxnSpPr>
        <p:spPr>
          <a:xfrm>
            <a:off x="5638800" y="414528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21" idx="2"/>
            <a:endCxn id="22" idx="0"/>
          </p:cNvCxnSpPr>
          <p:nvPr/>
        </p:nvCxnSpPr>
        <p:spPr>
          <a:xfrm>
            <a:off x="5638800" y="522732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Oval 29"/>
          <p:cNvSpPr/>
          <p:nvPr/>
        </p:nvSpPr>
        <p:spPr>
          <a:xfrm>
            <a:off x="4572000" y="11430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1</a:t>
            </a:r>
          </a:p>
        </p:txBody>
      </p:sp>
      <p:sp>
        <p:nvSpPr>
          <p:cNvPr id="31" name="Oval 30"/>
          <p:cNvSpPr/>
          <p:nvPr/>
        </p:nvSpPr>
        <p:spPr>
          <a:xfrm>
            <a:off x="4572000" y="2209800"/>
            <a:ext cx="228600" cy="228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noAutofit/>
          </a:bodyPr>
          <a:lstStyle/>
          <a:p>
            <a:pPr algn="ctr"/>
            <a:r>
              <a:rPr lang="en-US" dirty="0" smtClean="0"/>
              <a:t>2</a:t>
            </a:r>
          </a:p>
        </p:txBody>
      </p:sp>
      <p:sp>
        <p:nvSpPr>
          <p:cNvPr id="32" name="Oval 31"/>
          <p:cNvSpPr/>
          <p:nvPr/>
        </p:nvSpPr>
        <p:spPr>
          <a:xfrm>
            <a:off x="4550834" y="33147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3</a:t>
            </a:r>
          </a:p>
        </p:txBody>
      </p:sp>
      <p:sp>
        <p:nvSpPr>
          <p:cNvPr id="33" name="Oval 32"/>
          <p:cNvSpPr/>
          <p:nvPr/>
        </p:nvSpPr>
        <p:spPr>
          <a:xfrm>
            <a:off x="4572000" y="44958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4</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Phrase Mapping</a:t>
            </a:r>
            <a:endParaRPr lang="en-US" dirty="0"/>
          </a:p>
        </p:txBody>
      </p:sp>
      <p:sp>
        <p:nvSpPr>
          <p:cNvPr id="4" name="Date Placeholder 3" descr=" 4"/>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descr=" 5"/>
          <p:cNvSpPr>
            <a:spLocks noGrp="1"/>
          </p:cNvSpPr>
          <p:nvPr>
            <p:ph type="ftr" sz="quarter" idx="11"/>
          </p:nvPr>
        </p:nvSpPr>
        <p:spPr/>
        <p:txBody>
          <a:bodyPr/>
          <a:lstStyle/>
          <a:p>
            <a:r>
              <a:rPr lang="en-US" smtClean="0"/>
              <a:t>Natural Language Questions for the Web of Data - Yahya et al.</a:t>
            </a:r>
            <a:endParaRPr lang="en-US"/>
          </a:p>
        </p:txBody>
      </p:sp>
      <p:sp>
        <p:nvSpPr>
          <p:cNvPr id="138" name="Oval 14" descr=" 138"/>
          <p:cNvSpPr>
            <a:spLocks noChangeArrowheads="1"/>
          </p:cNvSpPr>
          <p:nvPr/>
        </p:nvSpPr>
        <p:spPr bwMode="auto">
          <a:xfrm>
            <a:off x="171450" y="2286000"/>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Casablanca</a:t>
            </a:r>
            <a:endParaRPr lang="en-US" sz="1600" baseline="-25000">
              <a:latin typeface="+mn-lt"/>
              <a:cs typeface="Calibri" pitchFamily="34" charset="0"/>
            </a:endParaRPr>
          </a:p>
        </p:txBody>
      </p:sp>
      <p:sp>
        <p:nvSpPr>
          <p:cNvPr id="139" name="Oval 15" descr=" 139"/>
          <p:cNvSpPr>
            <a:spLocks noChangeArrowheads="1"/>
          </p:cNvSpPr>
          <p:nvPr/>
        </p:nvSpPr>
        <p:spPr bwMode="auto">
          <a:xfrm>
            <a:off x="171450" y="2743200"/>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played</a:t>
            </a:r>
            <a:endParaRPr lang="en-US" sz="1600" baseline="-25000">
              <a:latin typeface="+mn-lt"/>
              <a:cs typeface="Calibri" pitchFamily="34" charset="0"/>
            </a:endParaRPr>
          </a:p>
        </p:txBody>
      </p:sp>
      <p:sp>
        <p:nvSpPr>
          <p:cNvPr id="140" name="Oval 16" descr=" 140"/>
          <p:cNvSpPr>
            <a:spLocks noChangeArrowheads="1"/>
          </p:cNvSpPr>
          <p:nvPr/>
        </p:nvSpPr>
        <p:spPr bwMode="auto">
          <a:xfrm>
            <a:off x="171450" y="3124200"/>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played in</a:t>
            </a:r>
            <a:endParaRPr lang="en-US" sz="1600" baseline="-25000">
              <a:latin typeface="+mn-lt"/>
              <a:cs typeface="Calibri" pitchFamily="34" charset="0"/>
            </a:endParaRPr>
          </a:p>
        </p:txBody>
      </p:sp>
      <p:sp>
        <p:nvSpPr>
          <p:cNvPr id="189" name="Slide Number Placeholder 5" descr=" 189"/>
          <p:cNvSpPr>
            <a:spLocks noGrp="1"/>
          </p:cNvSpPr>
          <p:nvPr>
            <p:ph type="sldNum" sz="quarter" idx="12"/>
          </p:nvPr>
        </p:nvSpPr>
        <p:spPr>
          <a:xfrm>
            <a:off x="7924800" y="6477000"/>
            <a:ext cx="762000" cy="365125"/>
          </a:xfrm>
        </p:spPr>
        <p:txBody>
          <a:bodyPr/>
          <a:lstStyle/>
          <a:p>
            <a:fld id="{D82A5394-5A80-41A2-8767-340FD9E3BCB0}" type="slidenum">
              <a:rPr lang="en-US" smtClean="0"/>
              <a:pPr/>
              <a:t>43</a:t>
            </a:fld>
            <a:endParaRPr lang="en-US" dirty="0"/>
          </a:p>
        </p:txBody>
      </p:sp>
      <p:cxnSp>
        <p:nvCxnSpPr>
          <p:cNvPr id="44" name="Straight Connector 43" descr=" 44"/>
          <p:cNvCxnSpPr/>
          <p:nvPr/>
        </p:nvCxnSpPr>
        <p:spPr>
          <a:xfrm>
            <a:off x="4343400" y="762000"/>
            <a:ext cx="0" cy="571500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45" name="TextBox 44" descr=" 45"/>
          <p:cNvSpPr txBox="1"/>
          <p:nvPr/>
        </p:nvSpPr>
        <p:spPr>
          <a:xfrm>
            <a:off x="4343400" y="838200"/>
            <a:ext cx="4343400" cy="3785652"/>
          </a:xfrm>
          <a:prstGeom prst="rect">
            <a:avLst/>
          </a:prstGeom>
          <a:noFill/>
        </p:spPr>
        <p:txBody>
          <a:bodyPr wrap="square" rtlCol="0">
            <a:spAutoFit/>
          </a:bodyPr>
          <a:lstStyle/>
          <a:p>
            <a:pPr>
              <a:buFont typeface="Arial" pitchFamily="34" charset="0"/>
              <a:buChar char=" "/>
            </a:pPr>
            <a:r>
              <a:rPr lang="en-US" sz="2400" b="1" smtClean="0"/>
              <a:t>  </a:t>
            </a:r>
            <a:r>
              <a:rPr lang="en-US" sz="2400" b="1" smtClean="0">
                <a:solidFill>
                  <a:schemeClr val="accent6">
                    <a:lumMod val="75000"/>
                  </a:schemeClr>
                </a:solidFill>
              </a:rPr>
              <a:t>        </a:t>
            </a:r>
            <a:r>
              <a:rPr lang="en-US" sz="2400" b="1" smtClean="0"/>
              <a:t>                       </a:t>
            </a:r>
            <a:br>
              <a:rPr lang="en-US" sz="2400" b="1" smtClean="0"/>
            </a:br>
            <a:r>
              <a:rPr lang="en-US" sz="2400" smtClean="0">
                <a:solidFill>
                  <a:schemeClr val="accent6">
                    <a:lumMod val="75000"/>
                  </a:schemeClr>
                </a:solidFill>
              </a:rPr>
              <a:t>                </a:t>
            </a:r>
            <a:endParaRPr lang="en-US" sz="2400" dirty="0" smtClean="0">
              <a:solidFill>
                <a:schemeClr val="accent6">
                  <a:lumMod val="75000"/>
                </a:schemeClr>
              </a:solidFill>
            </a:endParaRPr>
          </a:p>
          <a:p>
            <a:pPr>
              <a:buFont typeface="Arial" pitchFamily="34" charset="0"/>
              <a:buChar char="•"/>
            </a:pPr>
            <a:endParaRPr lang="en-US" sz="2400" dirty="0" smtClean="0">
              <a:solidFill>
                <a:schemeClr val="accent6">
                  <a:lumMod val="75000"/>
                </a:schemeClr>
              </a:solidFill>
            </a:endParaRPr>
          </a:p>
          <a:p>
            <a:pPr>
              <a:buFont typeface="Arial" pitchFamily="34" charset="0"/>
              <a:buChar char="•"/>
            </a:pPr>
            <a:endParaRPr lang="en-US" sz="2400" dirty="0" smtClean="0">
              <a:solidFill>
                <a:schemeClr val="accent6">
                  <a:lumMod val="75000"/>
                </a:schemeClr>
              </a:solidFill>
            </a:endParaRPr>
          </a:p>
          <a:p>
            <a:pPr>
              <a:buFont typeface="Arial" pitchFamily="34" charset="0"/>
              <a:buChar char="•"/>
            </a:pPr>
            <a:endParaRPr lang="en-US" sz="2400" dirty="0" smtClean="0"/>
          </a:p>
          <a:p>
            <a:endParaRPr lang="en-US" sz="2400" dirty="0" smtClean="0"/>
          </a:p>
          <a:p>
            <a:endParaRPr lang="en-US" sz="2400" dirty="0" smtClean="0"/>
          </a:p>
          <a:p>
            <a:endParaRPr lang="en-US" sz="2400" b="1" dirty="0" smtClean="0"/>
          </a:p>
          <a:p>
            <a:endParaRPr lang="en-US" sz="2400" b="1" dirty="0" smtClean="0"/>
          </a:p>
          <a:p>
            <a:pPr>
              <a:buFont typeface="Arial" pitchFamily="34" charset="0"/>
              <a:buChar char=" "/>
            </a:pPr>
            <a:r>
              <a:rPr lang="en-US" sz="2400" b="1" smtClean="0"/>
              <a:t> </a:t>
            </a:r>
            <a:r>
              <a:rPr lang="en-US" sz="2400" b="1" smtClean="0">
                <a:solidFill>
                  <a:schemeClr val="accent6">
                    <a:lumMod val="75000"/>
                  </a:schemeClr>
                </a:solidFill>
              </a:rPr>
              <a:t>         </a:t>
            </a:r>
            <a:r>
              <a:rPr lang="en-US" sz="2400" b="1" smtClean="0"/>
              <a:t>                   </a:t>
            </a:r>
            <a:endParaRPr lang="en-US" sz="2400" dirty="0" smtClean="0"/>
          </a:p>
        </p:txBody>
      </p:sp>
    </p:spTree>
  </p:cSld>
  <p:clrMapOvr>
    <a:masterClrMapping/>
  </p:clrMapOvr>
  <p:transition>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Phrase Mapping</a:t>
            </a:r>
            <a:endParaRPr lang="en-US" dirty="0"/>
          </a:p>
        </p:txBody>
      </p:sp>
      <p:sp>
        <p:nvSpPr>
          <p:cNvPr id="4" name="Date Placeholder 3" descr=" 4"/>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descr=" 5"/>
          <p:cNvSpPr>
            <a:spLocks noGrp="1"/>
          </p:cNvSpPr>
          <p:nvPr>
            <p:ph type="ftr" sz="quarter" idx="11"/>
          </p:nvPr>
        </p:nvSpPr>
        <p:spPr/>
        <p:txBody>
          <a:bodyPr/>
          <a:lstStyle/>
          <a:p>
            <a:r>
              <a:rPr lang="en-US" smtClean="0"/>
              <a:t>Natural Language Questions for the Web of Data - Yahya et al.</a:t>
            </a:r>
            <a:endParaRPr lang="en-US"/>
          </a:p>
        </p:txBody>
      </p:sp>
      <p:sp>
        <p:nvSpPr>
          <p:cNvPr id="138" name="Oval 14" descr=" 138"/>
          <p:cNvSpPr>
            <a:spLocks noChangeArrowheads="1"/>
          </p:cNvSpPr>
          <p:nvPr/>
        </p:nvSpPr>
        <p:spPr bwMode="auto">
          <a:xfrm>
            <a:off x="171450" y="2286000"/>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Casablanca</a:t>
            </a:r>
            <a:endParaRPr lang="en-US" sz="1600" baseline="-25000">
              <a:latin typeface="+mn-lt"/>
              <a:cs typeface="Calibri" pitchFamily="34" charset="0"/>
            </a:endParaRPr>
          </a:p>
        </p:txBody>
      </p:sp>
      <p:sp>
        <p:nvSpPr>
          <p:cNvPr id="139" name="Oval 15" descr=" 139"/>
          <p:cNvSpPr>
            <a:spLocks noChangeArrowheads="1"/>
          </p:cNvSpPr>
          <p:nvPr/>
        </p:nvSpPr>
        <p:spPr bwMode="auto">
          <a:xfrm>
            <a:off x="171450" y="2743200"/>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played</a:t>
            </a:r>
            <a:endParaRPr lang="en-US" sz="1600" baseline="-25000">
              <a:latin typeface="+mn-lt"/>
              <a:cs typeface="Calibri" pitchFamily="34" charset="0"/>
            </a:endParaRPr>
          </a:p>
        </p:txBody>
      </p:sp>
      <p:sp>
        <p:nvSpPr>
          <p:cNvPr id="140" name="Oval 16" descr=" 140"/>
          <p:cNvSpPr>
            <a:spLocks noChangeArrowheads="1"/>
          </p:cNvSpPr>
          <p:nvPr/>
        </p:nvSpPr>
        <p:spPr bwMode="auto">
          <a:xfrm>
            <a:off x="171450" y="3124200"/>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played in</a:t>
            </a:r>
            <a:endParaRPr lang="en-US" sz="1600" baseline="-25000">
              <a:latin typeface="+mn-lt"/>
              <a:cs typeface="Calibri" pitchFamily="34" charset="0"/>
            </a:endParaRPr>
          </a:p>
        </p:txBody>
      </p:sp>
      <p:sp>
        <p:nvSpPr>
          <p:cNvPr id="189" name="Slide Number Placeholder 5" descr=" 189"/>
          <p:cNvSpPr>
            <a:spLocks noGrp="1"/>
          </p:cNvSpPr>
          <p:nvPr>
            <p:ph type="sldNum" sz="quarter" idx="12"/>
          </p:nvPr>
        </p:nvSpPr>
        <p:spPr>
          <a:xfrm>
            <a:off x="7924800" y="6477000"/>
            <a:ext cx="762000" cy="365125"/>
          </a:xfrm>
        </p:spPr>
        <p:txBody>
          <a:bodyPr/>
          <a:lstStyle/>
          <a:p>
            <a:fld id="{D82A5394-5A80-41A2-8767-340FD9E3BCB0}" type="slidenum">
              <a:rPr lang="en-US" smtClean="0"/>
              <a:pPr/>
              <a:t>44</a:t>
            </a:fld>
            <a:endParaRPr lang="en-US" dirty="0"/>
          </a:p>
        </p:txBody>
      </p:sp>
      <p:cxnSp>
        <p:nvCxnSpPr>
          <p:cNvPr id="44" name="Straight Connector 43" descr=" 44"/>
          <p:cNvCxnSpPr/>
          <p:nvPr/>
        </p:nvCxnSpPr>
        <p:spPr>
          <a:xfrm>
            <a:off x="4343400" y="762000"/>
            <a:ext cx="0" cy="571500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45" name="TextBox 44" descr=" 45"/>
          <p:cNvSpPr txBox="1"/>
          <p:nvPr/>
        </p:nvSpPr>
        <p:spPr>
          <a:xfrm>
            <a:off x="4343400" y="838201"/>
            <a:ext cx="4343400" cy="3785651"/>
          </a:xfrm>
          <a:prstGeom prst="rect">
            <a:avLst/>
          </a:prstGeom>
          <a:noFill/>
        </p:spPr>
        <p:txBody>
          <a:bodyPr wrap="square" rtlCol="0">
            <a:spAutoFit/>
          </a:bodyPr>
          <a:lstStyle/>
          <a:p>
            <a:pPr>
              <a:buFont typeface="Arial" pitchFamily="34" charset="0"/>
              <a:buChar char=" "/>
            </a:pPr>
            <a:r>
              <a:rPr lang="en-US" sz="2400" b="1" smtClean="0">
                <a:latin typeface="Calibri"/>
              </a:rPr>
              <a:t>  </a:t>
            </a:r>
            <a:r>
              <a:rPr lang="en-US" sz="2400" b="1" smtClean="0">
                <a:solidFill>
                  <a:schemeClr val="accent6">
                    <a:lumMod val="75000"/>
                  </a:schemeClr>
                </a:solidFill>
                <a:latin typeface="Calibri"/>
              </a:rPr>
              <a:t>Concepts</a:t>
            </a:r>
            <a:r>
              <a:rPr lang="en-US" sz="2400" b="1" smtClean="0">
                <a:latin typeface="Calibri"/>
              </a:rPr>
              <a:t>:  entities &amp; classes: </a:t>
            </a:r>
            <a:r>
              <a:rPr lang="en-US" sz="2400" smtClean="0">
                <a:latin typeface="Calibri"/>
              </a:rPr>
              <a:t>D</a:t>
            </a:r>
            <a:r>
              <a:rPr lang="en-US" sz="2400" smtClean="0">
                <a:solidFill>
                  <a:schemeClr val="accent6">
                    <a:lumMod val="75000"/>
                  </a:schemeClr>
                </a:solidFill>
                <a:latin typeface="Calibri"/>
              </a:rPr>
              <a:t>ictionary-based</a:t>
            </a:r>
          </a:p>
          <a:p>
            <a:pPr>
              <a:buFont typeface="Arial" pitchFamily="34" charset="0"/>
              <a:buChar char=" "/>
            </a:pPr>
            <a:endParaRPr lang="en-US" sz="2400" dirty="0" smtClean="0">
              <a:solidFill>
                <a:schemeClr val="accent6">
                  <a:lumMod val="75000"/>
                </a:schemeClr>
              </a:solidFill>
            </a:endParaRPr>
          </a:p>
          <a:p>
            <a:pPr>
              <a:buFont typeface="Arial" pitchFamily="34" charset="0"/>
              <a:buChar char="•"/>
            </a:pPr>
            <a:endParaRPr lang="en-US" sz="2400" dirty="0" smtClean="0">
              <a:solidFill>
                <a:schemeClr val="accent6">
                  <a:lumMod val="75000"/>
                </a:schemeClr>
              </a:solidFill>
            </a:endParaRPr>
          </a:p>
          <a:p>
            <a:pPr>
              <a:buFont typeface="Arial" pitchFamily="34" charset="0"/>
              <a:buChar char="•"/>
            </a:pPr>
            <a:endParaRPr lang="en-US" sz="2400" dirty="0" smtClean="0">
              <a:solidFill>
                <a:schemeClr val="accent6">
                  <a:lumMod val="75000"/>
                </a:schemeClr>
              </a:solidFill>
            </a:endParaRPr>
          </a:p>
          <a:p>
            <a:pPr>
              <a:buFont typeface="Arial" pitchFamily="34" charset="0"/>
              <a:buChar char="•"/>
            </a:pPr>
            <a:endParaRPr lang="en-US" sz="2400" dirty="0" smtClean="0"/>
          </a:p>
          <a:p>
            <a:endParaRPr lang="en-US" sz="2400" dirty="0" smtClean="0"/>
          </a:p>
          <a:p>
            <a:endParaRPr lang="en-US" sz="2400" dirty="0" smtClean="0"/>
          </a:p>
          <a:p>
            <a:endParaRPr lang="en-US" sz="2400" b="1" dirty="0" smtClean="0"/>
          </a:p>
          <a:p>
            <a:endParaRPr lang="en-US" sz="2400" b="1" dirty="0" smtClean="0"/>
          </a:p>
          <a:p>
            <a:pPr>
              <a:buFont typeface="Arial" pitchFamily="34" charset="0"/>
              <a:buChar char=" "/>
            </a:pPr>
            <a:r>
              <a:rPr lang="en-US" sz="2400" b="1" smtClean="0"/>
              <a:t> </a:t>
            </a:r>
            <a:r>
              <a:rPr lang="en-US" sz="2400" b="1" smtClean="0">
                <a:solidFill>
                  <a:schemeClr val="accent6">
                    <a:lumMod val="75000"/>
                  </a:schemeClr>
                </a:solidFill>
              </a:rPr>
              <a:t>         </a:t>
            </a:r>
            <a:r>
              <a:rPr lang="en-US" sz="2400" b="1" smtClean="0"/>
              <a:t>                   </a:t>
            </a:r>
            <a:endParaRPr lang="en-US" sz="2400" dirty="0" smtClean="0"/>
          </a:p>
        </p:txBody>
      </p:sp>
      <p:graphicFrame>
        <p:nvGraphicFramePr>
          <p:cNvPr id="11" name="Table 10" descr=" 48"/>
          <p:cNvGraphicFramePr>
            <a:graphicFrameLocks noGrp="1"/>
          </p:cNvGraphicFramePr>
          <p:nvPr/>
        </p:nvGraphicFramePr>
        <p:xfrm>
          <a:off x="4419600" y="1752600"/>
          <a:ext cx="4724400" cy="2194560"/>
        </p:xfrm>
        <a:graphic>
          <a:graphicData uri="http://schemas.openxmlformats.org/drawingml/2006/table">
            <a:tbl>
              <a:tblPr firstRow="1" bandRow="1">
                <a:tableStyleId>{5C22544A-7EE6-4342-B048-85BDC9FD1C3A}</a:tableStyleId>
              </a:tblPr>
              <a:tblGrid>
                <a:gridCol w="2549676"/>
                <a:gridCol w="2174724"/>
              </a:tblGrid>
              <a:tr h="365760">
                <a:tc>
                  <a:txBody>
                    <a:bodyPr/>
                    <a:lstStyle/>
                    <a:p>
                      <a:r>
                        <a:rPr lang="en-US" dirty="0" smtClean="0"/>
                        <a:t>Concept</a:t>
                      </a:r>
                      <a:endParaRPr lang="en-US" dirty="0"/>
                    </a:p>
                  </a:txBody>
                  <a:tcPr/>
                </a:tc>
                <a:tc>
                  <a:txBody>
                    <a:bodyPr/>
                    <a:lstStyle/>
                    <a:p>
                      <a:r>
                        <a:rPr lang="en-US" dirty="0" smtClean="0"/>
                        <a:t>Phrase</a:t>
                      </a:r>
                      <a:endParaRPr lang="en-US" dirty="0"/>
                    </a:p>
                  </a:txBody>
                  <a:tcPr/>
                </a:tc>
              </a:tr>
              <a:tr h="365760">
                <a:tc>
                  <a:txBody>
                    <a:bodyPr/>
                    <a:lstStyle/>
                    <a:p>
                      <a:r>
                        <a:rPr lang="en-US" b="1" dirty="0" smtClean="0">
                          <a:latin typeface="Courier New" pitchFamily="49" charset="0"/>
                          <a:cs typeface="Courier New" pitchFamily="49" charset="0"/>
                        </a:rPr>
                        <a:t>Casablanca</a:t>
                      </a:r>
                      <a:endParaRPr lang="en-US" b="1" dirty="0">
                        <a:latin typeface="Courier New" pitchFamily="49" charset="0"/>
                        <a:cs typeface="Courier New" pitchFamily="49" charset="0"/>
                      </a:endParaRPr>
                    </a:p>
                  </a:txBody>
                  <a:tcPr>
                    <a:solidFill>
                      <a:srgbClr val="FFC000"/>
                    </a:solidFill>
                  </a:tcPr>
                </a:tc>
                <a:tc>
                  <a:txBody>
                    <a:bodyPr/>
                    <a:lstStyle/>
                    <a:p>
                      <a:r>
                        <a:rPr lang="en-US" dirty="0" smtClean="0"/>
                        <a:t>Casablanca</a:t>
                      </a:r>
                      <a:endParaRPr lang="en-US" dirty="0"/>
                    </a:p>
                  </a:txBody>
                  <a:tcPr>
                    <a:solidFill>
                      <a:srgbClr val="FFC000"/>
                    </a:solidFill>
                  </a:tcPr>
                </a:tc>
              </a:tr>
              <a:tr h="365760">
                <a:tc>
                  <a:txBody>
                    <a:bodyPr/>
                    <a:lstStyle/>
                    <a:p>
                      <a:r>
                        <a:rPr lang="en-US" b="1" dirty="0" smtClean="0">
                          <a:latin typeface="Courier New" pitchFamily="49" charset="0"/>
                          <a:cs typeface="Courier New" pitchFamily="49" charset="0"/>
                        </a:rPr>
                        <a:t>Casablanca</a:t>
                      </a:r>
                      <a:endParaRPr lang="en-US" b="1" dirty="0">
                        <a:latin typeface="Courier New" pitchFamily="49" charset="0"/>
                        <a:cs typeface="Courier New" pitchFamily="49" charset="0"/>
                      </a:endParaRPr>
                    </a:p>
                  </a:txBody>
                  <a:tcPr/>
                </a:tc>
                <a:tc>
                  <a:txBody>
                    <a:bodyPr/>
                    <a:lstStyle/>
                    <a:p>
                      <a:r>
                        <a:rPr lang="en-US" dirty="0" smtClean="0"/>
                        <a:t>Casablanca</a:t>
                      </a:r>
                      <a:r>
                        <a:rPr lang="en-US" baseline="0" dirty="0" smtClean="0"/>
                        <a:t>, Morocco</a:t>
                      </a:r>
                      <a:endParaRPr lang="en-US" dirty="0"/>
                    </a:p>
                  </a:txBody>
                  <a:tcPr/>
                </a:tc>
              </a:tr>
              <a:tr h="365760">
                <a:tc>
                  <a:txBody>
                    <a:bodyPr/>
                    <a:lstStyle/>
                    <a:p>
                      <a:r>
                        <a:rPr lang="en-US" b="1" dirty="0" smtClean="0">
                          <a:latin typeface="Courier New" pitchFamily="49" charset="0"/>
                          <a:cs typeface="Courier New" pitchFamily="49" charset="0"/>
                        </a:rPr>
                        <a:t>Casablanca_(film)</a:t>
                      </a:r>
                      <a:endParaRPr lang="en-US" b="1" dirty="0">
                        <a:latin typeface="Courier New" pitchFamily="49" charset="0"/>
                        <a:cs typeface="Courier New" pitchFamily="49" charset="0"/>
                      </a:endParaRPr>
                    </a:p>
                  </a:txBody>
                  <a:tcPr/>
                </a:tc>
                <a:tc>
                  <a:txBody>
                    <a:bodyPr/>
                    <a:lstStyle/>
                    <a:p>
                      <a:r>
                        <a:rPr lang="en-US" dirty="0" smtClean="0"/>
                        <a:t>Casablanca</a:t>
                      </a:r>
                      <a:r>
                        <a:rPr lang="en-US" baseline="0" dirty="0" smtClean="0"/>
                        <a:t> the film</a:t>
                      </a:r>
                      <a:endParaRPr lang="en-US" dirty="0"/>
                    </a:p>
                  </a:txBody>
                  <a:tcPr/>
                </a:tc>
              </a:tr>
              <a:tr h="365760">
                <a:tc>
                  <a:txBody>
                    <a:bodyPr/>
                    <a:lstStyle/>
                    <a:p>
                      <a:r>
                        <a:rPr lang="en-US" b="1" dirty="0" smtClean="0">
                          <a:latin typeface="Courier New" pitchFamily="49" charset="0"/>
                          <a:cs typeface="Courier New" pitchFamily="49" charset="0"/>
                        </a:rPr>
                        <a:t>Casablanca_(film)</a:t>
                      </a:r>
                      <a:endParaRPr lang="en-US" b="1" dirty="0">
                        <a:latin typeface="Courier New" pitchFamily="49" charset="0"/>
                        <a:cs typeface="Courier New" pitchFamily="49" charset="0"/>
                      </a:endParaRPr>
                    </a:p>
                  </a:txBody>
                  <a:tcPr>
                    <a:solidFill>
                      <a:srgbClr val="FFC000"/>
                    </a:solidFill>
                  </a:tcPr>
                </a:tc>
                <a:tc>
                  <a:txBody>
                    <a:bodyPr/>
                    <a:lstStyle/>
                    <a:p>
                      <a:r>
                        <a:rPr lang="en-US" dirty="0" smtClean="0"/>
                        <a:t>Casablanca</a:t>
                      </a:r>
                      <a:endParaRPr lang="en-US" dirty="0"/>
                    </a:p>
                  </a:txBody>
                  <a:tcPr>
                    <a:solidFill>
                      <a:srgbClr val="FFC000"/>
                    </a:solidFill>
                  </a:tcPr>
                </a:tc>
              </a:tr>
              <a:tr h="365760">
                <a:tc>
                  <a:txBody>
                    <a:bodyPr/>
                    <a:lstStyle/>
                    <a:p>
                      <a:pPr algn="l"/>
                      <a:r>
                        <a:rPr lang="en-US" b="1" dirty="0" smtClean="0">
                          <a:latin typeface="Courier New" pitchFamily="49" charset="0"/>
                          <a:cs typeface="Courier New" pitchFamily="49" charset="0"/>
                        </a:rPr>
                        <a:t>Played_(film)</a:t>
                      </a:r>
                      <a:endParaRPr lang="en-US" b="1" dirty="0">
                        <a:latin typeface="Courier New" pitchFamily="49" charset="0"/>
                        <a:cs typeface="Courier New" pitchFamily="49" charset="0"/>
                      </a:endParaRPr>
                    </a:p>
                  </a:txBody>
                  <a:tcPr>
                    <a:solidFill>
                      <a:srgbClr val="FFC000"/>
                    </a:solidFill>
                  </a:tcPr>
                </a:tc>
                <a:tc>
                  <a:txBody>
                    <a:bodyPr/>
                    <a:lstStyle/>
                    <a:p>
                      <a:pPr algn="l"/>
                      <a:r>
                        <a:rPr lang="en-US" dirty="0" smtClean="0"/>
                        <a:t>Played</a:t>
                      </a:r>
                      <a:endParaRPr lang="en-US" dirty="0"/>
                    </a:p>
                  </a:txBody>
                  <a:tcPr>
                    <a:solidFill>
                      <a:srgbClr val="FFC000"/>
                    </a:solidFill>
                  </a:tcPr>
                </a:tc>
              </a:tr>
            </a:tbl>
          </a:graphicData>
        </a:graphic>
      </p:graphicFrame>
    </p:spTree>
  </p:cSld>
  <p:clrMapOvr>
    <a:masterClrMapping/>
  </p:clrMapOvr>
  <p:transition>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Phrase Mapping</a:t>
            </a:r>
            <a:endParaRPr lang="en-US" dirty="0"/>
          </a:p>
        </p:txBody>
      </p:sp>
      <p:sp>
        <p:nvSpPr>
          <p:cNvPr id="4" name="Date Placeholder 3" descr=" 4"/>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descr=" 5"/>
          <p:cNvSpPr>
            <a:spLocks noGrp="1"/>
          </p:cNvSpPr>
          <p:nvPr>
            <p:ph type="ftr" sz="quarter" idx="11"/>
          </p:nvPr>
        </p:nvSpPr>
        <p:spPr/>
        <p:txBody>
          <a:bodyPr/>
          <a:lstStyle/>
          <a:p>
            <a:r>
              <a:rPr lang="en-US" smtClean="0"/>
              <a:t>Natural Language Questions for the Web of Data - Yahya et al.</a:t>
            </a:r>
            <a:endParaRPr lang="en-US"/>
          </a:p>
        </p:txBody>
      </p:sp>
      <p:sp>
        <p:nvSpPr>
          <p:cNvPr id="138" name="Oval 14" descr=" 138"/>
          <p:cNvSpPr>
            <a:spLocks noChangeArrowheads="1"/>
          </p:cNvSpPr>
          <p:nvPr/>
        </p:nvSpPr>
        <p:spPr bwMode="auto">
          <a:xfrm>
            <a:off x="171450" y="2286000"/>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Casablanca</a:t>
            </a:r>
            <a:endParaRPr lang="en-US" sz="1600" baseline="-25000">
              <a:latin typeface="+mn-lt"/>
              <a:cs typeface="Calibri" pitchFamily="34" charset="0"/>
            </a:endParaRPr>
          </a:p>
        </p:txBody>
      </p:sp>
      <p:sp>
        <p:nvSpPr>
          <p:cNvPr id="139" name="Oval 15" descr=" 139"/>
          <p:cNvSpPr>
            <a:spLocks noChangeArrowheads="1"/>
          </p:cNvSpPr>
          <p:nvPr/>
        </p:nvSpPr>
        <p:spPr bwMode="auto">
          <a:xfrm>
            <a:off x="171450" y="2743200"/>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played</a:t>
            </a:r>
            <a:endParaRPr lang="en-US" sz="1600" baseline="-25000">
              <a:latin typeface="+mn-lt"/>
              <a:cs typeface="Calibri" pitchFamily="34" charset="0"/>
            </a:endParaRPr>
          </a:p>
        </p:txBody>
      </p:sp>
      <p:sp>
        <p:nvSpPr>
          <p:cNvPr id="140" name="Oval 16" descr=" 140"/>
          <p:cNvSpPr>
            <a:spLocks noChangeArrowheads="1"/>
          </p:cNvSpPr>
          <p:nvPr/>
        </p:nvSpPr>
        <p:spPr bwMode="auto">
          <a:xfrm>
            <a:off x="171450" y="3124200"/>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played in</a:t>
            </a:r>
            <a:endParaRPr lang="en-US" sz="1600" baseline="-25000">
              <a:latin typeface="+mn-lt"/>
              <a:cs typeface="Calibri" pitchFamily="34" charset="0"/>
            </a:endParaRPr>
          </a:p>
        </p:txBody>
      </p:sp>
      <p:cxnSp>
        <p:nvCxnSpPr>
          <p:cNvPr id="19" name="AutoShape 33" descr=" 146"/>
          <p:cNvCxnSpPr>
            <a:cxnSpLocks noChangeShapeType="1"/>
          </p:cNvCxnSpPr>
          <p:nvPr/>
        </p:nvCxnSpPr>
        <p:spPr bwMode="auto">
          <a:xfrm>
            <a:off x="1771650" y="2881312"/>
            <a:ext cx="609600" cy="509587"/>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2" name="AutoShape 35" descr=" 147"/>
          <p:cNvCxnSpPr>
            <a:cxnSpLocks noChangeShapeType="1"/>
          </p:cNvCxnSpPr>
          <p:nvPr/>
        </p:nvCxnSpPr>
        <p:spPr bwMode="auto">
          <a:xfrm>
            <a:off x="1771650" y="2423318"/>
            <a:ext cx="609600" cy="357981"/>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3" name="AutoShape 36" descr=" 148"/>
          <p:cNvCxnSpPr>
            <a:cxnSpLocks noChangeShapeType="1"/>
          </p:cNvCxnSpPr>
          <p:nvPr/>
        </p:nvCxnSpPr>
        <p:spPr bwMode="auto">
          <a:xfrm>
            <a:off x="1771650" y="2423318"/>
            <a:ext cx="609600" cy="53181"/>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4" name="AutoShape 37" descr=" 149"/>
          <p:cNvCxnSpPr>
            <a:cxnSpLocks noChangeShapeType="1"/>
          </p:cNvCxnSpPr>
          <p:nvPr/>
        </p:nvCxnSpPr>
        <p:spPr bwMode="auto">
          <a:xfrm>
            <a:off x="1771650" y="2423318"/>
            <a:ext cx="609600" cy="662781"/>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sp>
        <p:nvSpPr>
          <p:cNvPr id="15" name="Rectangle 98" descr=" 167"/>
          <p:cNvSpPr>
            <a:spLocks noChangeArrowheads="1"/>
          </p:cNvSpPr>
          <p:nvPr/>
        </p:nvSpPr>
        <p:spPr bwMode="auto">
          <a:xfrm>
            <a:off x="2381250" y="2362200"/>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e:White_House</a:t>
            </a:r>
          </a:p>
        </p:txBody>
      </p:sp>
      <p:sp>
        <p:nvSpPr>
          <p:cNvPr id="16" name="Rectangle 99" descr=" 168"/>
          <p:cNvSpPr>
            <a:spLocks noChangeArrowheads="1"/>
          </p:cNvSpPr>
          <p:nvPr/>
        </p:nvSpPr>
        <p:spPr bwMode="auto">
          <a:xfrm>
            <a:off x="2381250" y="2667000"/>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e:Casablanca</a:t>
            </a:r>
          </a:p>
        </p:txBody>
      </p:sp>
      <p:sp>
        <p:nvSpPr>
          <p:cNvPr id="17" name="Rectangle 100" descr=" 169"/>
          <p:cNvSpPr>
            <a:spLocks noChangeArrowheads="1"/>
          </p:cNvSpPr>
          <p:nvPr/>
        </p:nvSpPr>
        <p:spPr bwMode="auto">
          <a:xfrm>
            <a:off x="2381250" y="2971800"/>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e:Casablanca_(film)</a:t>
            </a:r>
          </a:p>
        </p:txBody>
      </p:sp>
      <p:sp>
        <p:nvSpPr>
          <p:cNvPr id="18" name="Rectangle 101" descr=" 170"/>
          <p:cNvSpPr>
            <a:spLocks noChangeArrowheads="1"/>
          </p:cNvSpPr>
          <p:nvPr/>
        </p:nvSpPr>
        <p:spPr bwMode="auto">
          <a:xfrm>
            <a:off x="2381250" y="3276600"/>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e:Played_(film)</a:t>
            </a:r>
          </a:p>
        </p:txBody>
      </p:sp>
      <p:sp>
        <p:nvSpPr>
          <p:cNvPr id="189" name="Slide Number Placeholder 5" descr=" 189"/>
          <p:cNvSpPr>
            <a:spLocks noGrp="1"/>
          </p:cNvSpPr>
          <p:nvPr>
            <p:ph type="sldNum" sz="quarter" idx="12"/>
          </p:nvPr>
        </p:nvSpPr>
        <p:spPr>
          <a:xfrm>
            <a:off x="7924800" y="6477000"/>
            <a:ext cx="762000" cy="365125"/>
          </a:xfrm>
        </p:spPr>
        <p:txBody>
          <a:bodyPr/>
          <a:lstStyle/>
          <a:p>
            <a:fld id="{D82A5394-5A80-41A2-8767-340FD9E3BCB0}" type="slidenum">
              <a:rPr lang="en-US" smtClean="0"/>
              <a:pPr/>
              <a:t>45</a:t>
            </a:fld>
            <a:endParaRPr lang="en-US" dirty="0"/>
          </a:p>
        </p:txBody>
      </p:sp>
      <p:cxnSp>
        <p:nvCxnSpPr>
          <p:cNvPr id="44" name="Straight Connector 43" descr=" 44"/>
          <p:cNvCxnSpPr/>
          <p:nvPr/>
        </p:nvCxnSpPr>
        <p:spPr>
          <a:xfrm>
            <a:off x="4343400" y="762000"/>
            <a:ext cx="0" cy="571500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45" name="TextBox 44" descr=" 45"/>
          <p:cNvSpPr txBox="1"/>
          <p:nvPr/>
        </p:nvSpPr>
        <p:spPr>
          <a:xfrm>
            <a:off x="4343400" y="838201"/>
            <a:ext cx="4343400" cy="3785651"/>
          </a:xfrm>
          <a:prstGeom prst="rect">
            <a:avLst/>
          </a:prstGeom>
          <a:noFill/>
        </p:spPr>
        <p:txBody>
          <a:bodyPr wrap="square" rtlCol="0">
            <a:spAutoFit/>
          </a:bodyPr>
          <a:lstStyle/>
          <a:p>
            <a:pPr>
              <a:buFont typeface="Arial" pitchFamily="34" charset="0"/>
              <a:buChar char=" "/>
            </a:pPr>
            <a:r>
              <a:rPr lang="en-US" sz="2400" b="1" smtClean="0">
                <a:latin typeface="Calibri"/>
              </a:rPr>
              <a:t>  </a:t>
            </a:r>
            <a:r>
              <a:rPr lang="en-US" sz="2400" b="1" smtClean="0">
                <a:solidFill>
                  <a:schemeClr val="accent6">
                    <a:lumMod val="75000"/>
                  </a:schemeClr>
                </a:solidFill>
                <a:latin typeface="Calibri"/>
              </a:rPr>
              <a:t>Concepts</a:t>
            </a:r>
            <a:r>
              <a:rPr lang="en-US" sz="2400" b="1" smtClean="0">
                <a:latin typeface="Calibri"/>
              </a:rPr>
              <a:t>:  entities &amp; classes: </a:t>
            </a:r>
            <a:r>
              <a:rPr lang="en-US" sz="2400" smtClean="0">
                <a:latin typeface="Calibri"/>
              </a:rPr>
              <a:t>D</a:t>
            </a:r>
            <a:r>
              <a:rPr lang="en-US" sz="2400" smtClean="0">
                <a:solidFill>
                  <a:schemeClr val="accent6">
                    <a:lumMod val="75000"/>
                  </a:schemeClr>
                </a:solidFill>
                <a:latin typeface="Calibri"/>
              </a:rPr>
              <a:t>ictionary-based</a:t>
            </a:r>
          </a:p>
          <a:p>
            <a:pPr>
              <a:buFont typeface="Arial" pitchFamily="34" charset="0"/>
              <a:buChar char=" "/>
            </a:pPr>
            <a:endParaRPr lang="en-US" sz="2400" dirty="0" smtClean="0">
              <a:solidFill>
                <a:schemeClr val="accent6">
                  <a:lumMod val="75000"/>
                </a:schemeClr>
              </a:solidFill>
            </a:endParaRPr>
          </a:p>
          <a:p>
            <a:pPr>
              <a:buFont typeface="Arial" pitchFamily="34" charset="0"/>
              <a:buChar char="•"/>
            </a:pPr>
            <a:endParaRPr lang="en-US" sz="2400" dirty="0" smtClean="0">
              <a:solidFill>
                <a:schemeClr val="accent6">
                  <a:lumMod val="75000"/>
                </a:schemeClr>
              </a:solidFill>
            </a:endParaRPr>
          </a:p>
          <a:p>
            <a:pPr>
              <a:buFont typeface="Arial" pitchFamily="34" charset="0"/>
              <a:buChar char="•"/>
            </a:pPr>
            <a:endParaRPr lang="en-US" sz="2400" dirty="0" smtClean="0">
              <a:solidFill>
                <a:schemeClr val="accent6">
                  <a:lumMod val="75000"/>
                </a:schemeClr>
              </a:solidFill>
            </a:endParaRPr>
          </a:p>
          <a:p>
            <a:pPr>
              <a:buFont typeface="Arial" pitchFamily="34" charset="0"/>
              <a:buChar char="•"/>
            </a:pPr>
            <a:endParaRPr lang="en-US" sz="2400" dirty="0" smtClean="0"/>
          </a:p>
          <a:p>
            <a:endParaRPr lang="en-US" sz="2400" dirty="0" smtClean="0"/>
          </a:p>
          <a:p>
            <a:endParaRPr lang="en-US" sz="2400" dirty="0" smtClean="0"/>
          </a:p>
          <a:p>
            <a:endParaRPr lang="en-US" sz="2400" b="1" dirty="0" smtClean="0"/>
          </a:p>
          <a:p>
            <a:endParaRPr lang="en-US" sz="2400" b="1" dirty="0" smtClean="0"/>
          </a:p>
          <a:p>
            <a:pPr>
              <a:buFont typeface="Arial" pitchFamily="34" charset="0"/>
              <a:buChar char=" "/>
            </a:pPr>
            <a:r>
              <a:rPr lang="en-US" sz="2400" b="1" smtClean="0"/>
              <a:t> </a:t>
            </a:r>
            <a:r>
              <a:rPr lang="en-US" sz="2400" b="1" smtClean="0">
                <a:solidFill>
                  <a:schemeClr val="accent6">
                    <a:lumMod val="75000"/>
                  </a:schemeClr>
                </a:solidFill>
              </a:rPr>
              <a:t>         </a:t>
            </a:r>
            <a:r>
              <a:rPr lang="en-US" sz="2400" b="1" smtClean="0"/>
              <a:t>                   </a:t>
            </a:r>
            <a:endParaRPr lang="en-US" sz="2400" dirty="0" smtClean="0"/>
          </a:p>
        </p:txBody>
      </p:sp>
      <p:graphicFrame>
        <p:nvGraphicFramePr>
          <p:cNvPr id="11" name="Table 10" descr=" 48"/>
          <p:cNvGraphicFramePr>
            <a:graphicFrameLocks noGrp="1"/>
          </p:cNvGraphicFramePr>
          <p:nvPr/>
        </p:nvGraphicFramePr>
        <p:xfrm>
          <a:off x="4419600" y="1752600"/>
          <a:ext cx="4724400" cy="2194560"/>
        </p:xfrm>
        <a:graphic>
          <a:graphicData uri="http://schemas.openxmlformats.org/drawingml/2006/table">
            <a:tbl>
              <a:tblPr firstRow="1" bandRow="1">
                <a:tableStyleId>{5C22544A-7EE6-4342-B048-85BDC9FD1C3A}</a:tableStyleId>
              </a:tblPr>
              <a:tblGrid>
                <a:gridCol w="2549676"/>
                <a:gridCol w="2174724"/>
              </a:tblGrid>
              <a:tr h="365760">
                <a:tc>
                  <a:txBody>
                    <a:bodyPr/>
                    <a:lstStyle/>
                    <a:p>
                      <a:r>
                        <a:rPr lang="en-US" dirty="0" smtClean="0"/>
                        <a:t>Concept</a:t>
                      </a:r>
                      <a:endParaRPr lang="en-US" dirty="0"/>
                    </a:p>
                  </a:txBody>
                  <a:tcPr/>
                </a:tc>
                <a:tc>
                  <a:txBody>
                    <a:bodyPr/>
                    <a:lstStyle/>
                    <a:p>
                      <a:r>
                        <a:rPr lang="en-US" dirty="0" smtClean="0"/>
                        <a:t>Phrase</a:t>
                      </a:r>
                      <a:endParaRPr lang="en-US" dirty="0"/>
                    </a:p>
                  </a:txBody>
                  <a:tcPr/>
                </a:tc>
              </a:tr>
              <a:tr h="365760">
                <a:tc>
                  <a:txBody>
                    <a:bodyPr/>
                    <a:lstStyle/>
                    <a:p>
                      <a:r>
                        <a:rPr lang="en-US" b="1" dirty="0" smtClean="0">
                          <a:latin typeface="Courier New" pitchFamily="49" charset="0"/>
                          <a:cs typeface="Courier New" pitchFamily="49" charset="0"/>
                        </a:rPr>
                        <a:t>Casablanca</a:t>
                      </a:r>
                      <a:endParaRPr lang="en-US" b="1" dirty="0">
                        <a:latin typeface="Courier New" pitchFamily="49" charset="0"/>
                        <a:cs typeface="Courier New" pitchFamily="49" charset="0"/>
                      </a:endParaRPr>
                    </a:p>
                  </a:txBody>
                  <a:tcPr>
                    <a:solidFill>
                      <a:srgbClr val="FFC000"/>
                    </a:solidFill>
                  </a:tcPr>
                </a:tc>
                <a:tc>
                  <a:txBody>
                    <a:bodyPr/>
                    <a:lstStyle/>
                    <a:p>
                      <a:r>
                        <a:rPr lang="en-US" dirty="0" smtClean="0"/>
                        <a:t>Casablanca</a:t>
                      </a:r>
                      <a:endParaRPr lang="en-US" dirty="0"/>
                    </a:p>
                  </a:txBody>
                  <a:tcPr>
                    <a:solidFill>
                      <a:srgbClr val="FFC000"/>
                    </a:solidFill>
                  </a:tcPr>
                </a:tc>
              </a:tr>
              <a:tr h="365760">
                <a:tc>
                  <a:txBody>
                    <a:bodyPr/>
                    <a:lstStyle/>
                    <a:p>
                      <a:r>
                        <a:rPr lang="en-US" b="1" dirty="0" smtClean="0">
                          <a:latin typeface="Courier New" pitchFamily="49" charset="0"/>
                          <a:cs typeface="Courier New" pitchFamily="49" charset="0"/>
                        </a:rPr>
                        <a:t>Casablanca</a:t>
                      </a:r>
                      <a:endParaRPr lang="en-US" b="1" dirty="0">
                        <a:latin typeface="Courier New" pitchFamily="49" charset="0"/>
                        <a:cs typeface="Courier New" pitchFamily="49" charset="0"/>
                      </a:endParaRPr>
                    </a:p>
                  </a:txBody>
                  <a:tcPr/>
                </a:tc>
                <a:tc>
                  <a:txBody>
                    <a:bodyPr/>
                    <a:lstStyle/>
                    <a:p>
                      <a:r>
                        <a:rPr lang="en-US" dirty="0" smtClean="0"/>
                        <a:t>Casablanca</a:t>
                      </a:r>
                      <a:r>
                        <a:rPr lang="en-US" baseline="0" dirty="0" smtClean="0"/>
                        <a:t>, Morocco</a:t>
                      </a:r>
                      <a:endParaRPr lang="en-US" dirty="0"/>
                    </a:p>
                  </a:txBody>
                  <a:tcPr/>
                </a:tc>
              </a:tr>
              <a:tr h="365760">
                <a:tc>
                  <a:txBody>
                    <a:bodyPr/>
                    <a:lstStyle/>
                    <a:p>
                      <a:r>
                        <a:rPr lang="en-US" b="1" dirty="0" smtClean="0">
                          <a:latin typeface="Courier New" pitchFamily="49" charset="0"/>
                          <a:cs typeface="Courier New" pitchFamily="49" charset="0"/>
                        </a:rPr>
                        <a:t>Casablanca_(film)</a:t>
                      </a:r>
                      <a:endParaRPr lang="en-US" b="1" dirty="0">
                        <a:latin typeface="Courier New" pitchFamily="49" charset="0"/>
                        <a:cs typeface="Courier New" pitchFamily="49" charset="0"/>
                      </a:endParaRPr>
                    </a:p>
                  </a:txBody>
                  <a:tcPr/>
                </a:tc>
                <a:tc>
                  <a:txBody>
                    <a:bodyPr/>
                    <a:lstStyle/>
                    <a:p>
                      <a:r>
                        <a:rPr lang="en-US" dirty="0" smtClean="0"/>
                        <a:t>Casablanca</a:t>
                      </a:r>
                      <a:r>
                        <a:rPr lang="en-US" baseline="0" dirty="0" smtClean="0"/>
                        <a:t> the film</a:t>
                      </a:r>
                      <a:endParaRPr lang="en-US" dirty="0"/>
                    </a:p>
                  </a:txBody>
                  <a:tcPr/>
                </a:tc>
              </a:tr>
              <a:tr h="365760">
                <a:tc>
                  <a:txBody>
                    <a:bodyPr/>
                    <a:lstStyle/>
                    <a:p>
                      <a:r>
                        <a:rPr lang="en-US" b="1" dirty="0" smtClean="0">
                          <a:latin typeface="Courier New" pitchFamily="49" charset="0"/>
                          <a:cs typeface="Courier New" pitchFamily="49" charset="0"/>
                        </a:rPr>
                        <a:t>Casablanca_(film)</a:t>
                      </a:r>
                      <a:endParaRPr lang="en-US" b="1" dirty="0">
                        <a:latin typeface="Courier New" pitchFamily="49" charset="0"/>
                        <a:cs typeface="Courier New" pitchFamily="49" charset="0"/>
                      </a:endParaRPr>
                    </a:p>
                  </a:txBody>
                  <a:tcPr>
                    <a:solidFill>
                      <a:srgbClr val="FFC000"/>
                    </a:solidFill>
                  </a:tcPr>
                </a:tc>
                <a:tc>
                  <a:txBody>
                    <a:bodyPr/>
                    <a:lstStyle/>
                    <a:p>
                      <a:r>
                        <a:rPr lang="en-US" dirty="0" smtClean="0"/>
                        <a:t>Casablanca</a:t>
                      </a:r>
                      <a:endParaRPr lang="en-US" dirty="0"/>
                    </a:p>
                  </a:txBody>
                  <a:tcPr>
                    <a:solidFill>
                      <a:srgbClr val="FFC000"/>
                    </a:solidFill>
                  </a:tcPr>
                </a:tc>
              </a:tr>
              <a:tr h="365760">
                <a:tc>
                  <a:txBody>
                    <a:bodyPr/>
                    <a:lstStyle/>
                    <a:p>
                      <a:pPr algn="l"/>
                      <a:r>
                        <a:rPr lang="en-US" b="1" dirty="0" smtClean="0">
                          <a:latin typeface="Courier New" pitchFamily="49" charset="0"/>
                          <a:cs typeface="Courier New" pitchFamily="49" charset="0"/>
                        </a:rPr>
                        <a:t>Played_(film)</a:t>
                      </a:r>
                      <a:endParaRPr lang="en-US" b="1" dirty="0">
                        <a:latin typeface="Courier New" pitchFamily="49" charset="0"/>
                        <a:cs typeface="Courier New" pitchFamily="49" charset="0"/>
                      </a:endParaRPr>
                    </a:p>
                  </a:txBody>
                  <a:tcPr>
                    <a:solidFill>
                      <a:srgbClr val="FFC000"/>
                    </a:solidFill>
                  </a:tcPr>
                </a:tc>
                <a:tc>
                  <a:txBody>
                    <a:bodyPr/>
                    <a:lstStyle/>
                    <a:p>
                      <a:pPr algn="l"/>
                      <a:r>
                        <a:rPr lang="en-US" dirty="0" smtClean="0"/>
                        <a:t>Played</a:t>
                      </a:r>
                      <a:endParaRPr lang="en-US" dirty="0"/>
                    </a:p>
                  </a:txBody>
                  <a:tcPr>
                    <a:solidFill>
                      <a:srgbClr val="FFC000"/>
                    </a:solidFill>
                  </a:tcPr>
                </a:tc>
              </a:tr>
            </a:tbl>
          </a:graphicData>
        </a:graphic>
      </p:graphicFrame>
    </p:spTree>
  </p:cSld>
  <p:clrMapOvr>
    <a:masterClrMapping/>
  </p:clrMapOvr>
  <p:transition>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Phrase Mapping</a:t>
            </a:r>
            <a:endParaRPr lang="en-US" dirty="0"/>
          </a:p>
        </p:txBody>
      </p:sp>
      <p:sp>
        <p:nvSpPr>
          <p:cNvPr id="4" name="Date Placeholder 3" descr=" 4"/>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descr=" 5"/>
          <p:cNvSpPr>
            <a:spLocks noGrp="1"/>
          </p:cNvSpPr>
          <p:nvPr>
            <p:ph type="ftr" sz="quarter" idx="11"/>
          </p:nvPr>
        </p:nvSpPr>
        <p:spPr/>
        <p:txBody>
          <a:bodyPr/>
          <a:lstStyle/>
          <a:p>
            <a:r>
              <a:rPr lang="en-US" smtClean="0"/>
              <a:t>Natural Language Questions for the Web of Data - Yahya et al.</a:t>
            </a:r>
            <a:endParaRPr lang="en-US"/>
          </a:p>
        </p:txBody>
      </p:sp>
      <p:sp>
        <p:nvSpPr>
          <p:cNvPr id="138" name="Oval 14" descr=" 138"/>
          <p:cNvSpPr>
            <a:spLocks noChangeArrowheads="1"/>
          </p:cNvSpPr>
          <p:nvPr/>
        </p:nvSpPr>
        <p:spPr bwMode="auto">
          <a:xfrm>
            <a:off x="171450" y="2286000"/>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Casablanca</a:t>
            </a:r>
            <a:endParaRPr lang="en-US" sz="1600" baseline="-25000">
              <a:latin typeface="+mn-lt"/>
              <a:cs typeface="Calibri" pitchFamily="34" charset="0"/>
            </a:endParaRPr>
          </a:p>
        </p:txBody>
      </p:sp>
      <p:sp>
        <p:nvSpPr>
          <p:cNvPr id="139" name="Oval 15" descr=" 139"/>
          <p:cNvSpPr>
            <a:spLocks noChangeArrowheads="1"/>
          </p:cNvSpPr>
          <p:nvPr/>
        </p:nvSpPr>
        <p:spPr bwMode="auto">
          <a:xfrm>
            <a:off x="171450" y="2743200"/>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played</a:t>
            </a:r>
            <a:endParaRPr lang="en-US" sz="1600" baseline="-25000">
              <a:latin typeface="+mn-lt"/>
              <a:cs typeface="Calibri" pitchFamily="34" charset="0"/>
            </a:endParaRPr>
          </a:p>
        </p:txBody>
      </p:sp>
      <p:sp>
        <p:nvSpPr>
          <p:cNvPr id="140" name="Oval 16" descr=" 140"/>
          <p:cNvSpPr>
            <a:spLocks noChangeArrowheads="1"/>
          </p:cNvSpPr>
          <p:nvPr/>
        </p:nvSpPr>
        <p:spPr bwMode="auto">
          <a:xfrm>
            <a:off x="171450" y="3124200"/>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played in</a:t>
            </a:r>
            <a:endParaRPr lang="en-US" sz="1600" baseline="-25000">
              <a:latin typeface="+mn-lt"/>
              <a:cs typeface="Calibri" pitchFamily="34" charset="0"/>
            </a:endParaRPr>
          </a:p>
        </p:txBody>
      </p:sp>
      <p:cxnSp>
        <p:nvCxnSpPr>
          <p:cNvPr id="19" name="AutoShape 33" descr=" 146"/>
          <p:cNvCxnSpPr>
            <a:cxnSpLocks noChangeShapeType="1"/>
          </p:cNvCxnSpPr>
          <p:nvPr/>
        </p:nvCxnSpPr>
        <p:spPr bwMode="auto">
          <a:xfrm>
            <a:off x="1771650" y="2881312"/>
            <a:ext cx="609600" cy="509587"/>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2" name="AutoShape 35" descr=" 147"/>
          <p:cNvCxnSpPr>
            <a:cxnSpLocks noChangeShapeType="1"/>
          </p:cNvCxnSpPr>
          <p:nvPr/>
        </p:nvCxnSpPr>
        <p:spPr bwMode="auto">
          <a:xfrm>
            <a:off x="1771650" y="2423318"/>
            <a:ext cx="609600" cy="357981"/>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3" name="AutoShape 36" descr=" 148"/>
          <p:cNvCxnSpPr>
            <a:cxnSpLocks noChangeShapeType="1"/>
          </p:cNvCxnSpPr>
          <p:nvPr/>
        </p:nvCxnSpPr>
        <p:spPr bwMode="auto">
          <a:xfrm>
            <a:off x="1771650" y="2423318"/>
            <a:ext cx="609600" cy="53181"/>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4" name="AutoShape 37" descr=" 149"/>
          <p:cNvCxnSpPr>
            <a:cxnSpLocks noChangeShapeType="1"/>
          </p:cNvCxnSpPr>
          <p:nvPr/>
        </p:nvCxnSpPr>
        <p:spPr bwMode="auto">
          <a:xfrm>
            <a:off x="1771650" y="2423318"/>
            <a:ext cx="609600" cy="662781"/>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sp>
        <p:nvSpPr>
          <p:cNvPr id="15" name="Rectangle 98" descr=" 167"/>
          <p:cNvSpPr>
            <a:spLocks noChangeArrowheads="1"/>
          </p:cNvSpPr>
          <p:nvPr/>
        </p:nvSpPr>
        <p:spPr bwMode="auto">
          <a:xfrm>
            <a:off x="2381250" y="2362200"/>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e:White_House</a:t>
            </a:r>
          </a:p>
        </p:txBody>
      </p:sp>
      <p:sp>
        <p:nvSpPr>
          <p:cNvPr id="16" name="Rectangle 99" descr=" 168"/>
          <p:cNvSpPr>
            <a:spLocks noChangeArrowheads="1"/>
          </p:cNvSpPr>
          <p:nvPr/>
        </p:nvSpPr>
        <p:spPr bwMode="auto">
          <a:xfrm>
            <a:off x="2381250" y="2667000"/>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e:Casablanca</a:t>
            </a:r>
          </a:p>
        </p:txBody>
      </p:sp>
      <p:sp>
        <p:nvSpPr>
          <p:cNvPr id="17" name="Rectangle 100" descr=" 169"/>
          <p:cNvSpPr>
            <a:spLocks noChangeArrowheads="1"/>
          </p:cNvSpPr>
          <p:nvPr/>
        </p:nvSpPr>
        <p:spPr bwMode="auto">
          <a:xfrm>
            <a:off x="2381250" y="2971800"/>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e:Casablanca_(film)</a:t>
            </a:r>
          </a:p>
        </p:txBody>
      </p:sp>
      <p:sp>
        <p:nvSpPr>
          <p:cNvPr id="18" name="Rectangle 101" descr=" 170"/>
          <p:cNvSpPr>
            <a:spLocks noChangeArrowheads="1"/>
          </p:cNvSpPr>
          <p:nvPr/>
        </p:nvSpPr>
        <p:spPr bwMode="auto">
          <a:xfrm>
            <a:off x="2381250" y="3276600"/>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e:Played_(film)</a:t>
            </a:r>
          </a:p>
        </p:txBody>
      </p:sp>
      <p:sp>
        <p:nvSpPr>
          <p:cNvPr id="189" name="Slide Number Placeholder 5" descr=" 189"/>
          <p:cNvSpPr>
            <a:spLocks noGrp="1"/>
          </p:cNvSpPr>
          <p:nvPr>
            <p:ph type="sldNum" sz="quarter" idx="12"/>
          </p:nvPr>
        </p:nvSpPr>
        <p:spPr>
          <a:xfrm>
            <a:off x="7924800" y="6477000"/>
            <a:ext cx="762000" cy="365125"/>
          </a:xfrm>
        </p:spPr>
        <p:txBody>
          <a:bodyPr/>
          <a:lstStyle/>
          <a:p>
            <a:fld id="{D82A5394-5A80-41A2-8767-340FD9E3BCB0}" type="slidenum">
              <a:rPr lang="en-US" smtClean="0"/>
              <a:pPr/>
              <a:t>46</a:t>
            </a:fld>
            <a:endParaRPr lang="en-US" dirty="0"/>
          </a:p>
        </p:txBody>
      </p:sp>
      <p:cxnSp>
        <p:nvCxnSpPr>
          <p:cNvPr id="44" name="Straight Connector 43" descr=" 44"/>
          <p:cNvCxnSpPr/>
          <p:nvPr/>
        </p:nvCxnSpPr>
        <p:spPr>
          <a:xfrm>
            <a:off x="4343400" y="762000"/>
            <a:ext cx="0" cy="571500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45" name="TextBox 44" descr=" 45"/>
          <p:cNvSpPr txBox="1"/>
          <p:nvPr/>
        </p:nvSpPr>
        <p:spPr>
          <a:xfrm>
            <a:off x="4343400" y="838201"/>
            <a:ext cx="4343400" cy="4154983"/>
          </a:xfrm>
          <a:prstGeom prst="rect">
            <a:avLst/>
          </a:prstGeom>
          <a:noFill/>
        </p:spPr>
        <p:txBody>
          <a:bodyPr wrap="square" rtlCol="0">
            <a:spAutoFit/>
          </a:bodyPr>
          <a:lstStyle/>
          <a:p>
            <a:pPr>
              <a:buFont typeface="Arial" pitchFamily="34" charset="0"/>
              <a:buChar char=" "/>
            </a:pPr>
            <a:r>
              <a:rPr lang="en-US" sz="2400" b="1" smtClean="0">
                <a:latin typeface="Calibri"/>
              </a:rPr>
              <a:t>  </a:t>
            </a:r>
            <a:r>
              <a:rPr lang="en-US" sz="2400" b="1" smtClean="0">
                <a:solidFill>
                  <a:schemeClr val="accent6">
                    <a:lumMod val="75000"/>
                  </a:schemeClr>
                </a:solidFill>
                <a:latin typeface="Calibri"/>
              </a:rPr>
              <a:t>Concepts</a:t>
            </a:r>
            <a:r>
              <a:rPr lang="en-US" sz="2400" b="1" smtClean="0">
                <a:latin typeface="Calibri"/>
              </a:rPr>
              <a:t>:  entities &amp; classes: </a:t>
            </a:r>
            <a:r>
              <a:rPr lang="en-US" sz="2400" smtClean="0">
                <a:latin typeface="Calibri"/>
              </a:rPr>
              <a:t>D</a:t>
            </a:r>
            <a:r>
              <a:rPr lang="en-US" sz="2400" smtClean="0">
                <a:solidFill>
                  <a:schemeClr val="accent6">
                    <a:lumMod val="75000"/>
                  </a:schemeClr>
                </a:solidFill>
                <a:latin typeface="Calibri"/>
              </a:rPr>
              <a:t>ictionary-based</a:t>
            </a:r>
          </a:p>
          <a:p>
            <a:pPr>
              <a:buFont typeface="Arial" pitchFamily="34" charset="0"/>
              <a:buChar char=" "/>
            </a:pPr>
            <a:endParaRPr lang="en-US" sz="2400" dirty="0" smtClean="0">
              <a:solidFill>
                <a:schemeClr val="accent6">
                  <a:lumMod val="75000"/>
                </a:schemeClr>
              </a:solidFill>
            </a:endParaRPr>
          </a:p>
          <a:p>
            <a:pPr>
              <a:buFont typeface="Arial" pitchFamily="34" charset="0"/>
              <a:buChar char="•"/>
            </a:pPr>
            <a:endParaRPr lang="en-US" sz="2400" dirty="0" smtClean="0">
              <a:solidFill>
                <a:schemeClr val="accent6">
                  <a:lumMod val="75000"/>
                </a:schemeClr>
              </a:solidFill>
            </a:endParaRPr>
          </a:p>
          <a:p>
            <a:pPr>
              <a:buFont typeface="Arial" pitchFamily="34" charset="0"/>
              <a:buChar char="•"/>
            </a:pPr>
            <a:endParaRPr lang="en-US" sz="2400" dirty="0" smtClean="0">
              <a:solidFill>
                <a:schemeClr val="accent6">
                  <a:lumMod val="75000"/>
                </a:schemeClr>
              </a:solidFill>
            </a:endParaRPr>
          </a:p>
          <a:p>
            <a:pPr>
              <a:buFont typeface="Arial" pitchFamily="34" charset="0"/>
              <a:buChar char="•"/>
            </a:pPr>
            <a:endParaRPr lang="en-US" sz="2400" dirty="0" smtClean="0"/>
          </a:p>
          <a:p>
            <a:endParaRPr lang="en-US" sz="2400" dirty="0" smtClean="0"/>
          </a:p>
          <a:p>
            <a:endParaRPr lang="en-US" sz="2400" dirty="0" smtClean="0"/>
          </a:p>
          <a:p>
            <a:endParaRPr lang="en-US" sz="2400" b="1" dirty="0" smtClean="0"/>
          </a:p>
          <a:p>
            <a:pPr>
              <a:buChar char="•"/>
            </a:pPr>
            <a:r>
              <a:rPr lang="en-US" sz="2400" b="1" smtClean="0"/>
              <a:t> </a:t>
            </a:r>
            <a:endParaRPr lang="en-US" sz="2400" b="1" dirty="0" smtClean="0">
              <a:latin typeface="Calibri"/>
            </a:endParaRPr>
          </a:p>
          <a:p>
            <a:pPr>
              <a:buFont typeface="Arial" pitchFamily="34" charset="0"/>
              <a:buChar char=" "/>
            </a:pPr>
            <a:r>
              <a:rPr lang="en-US" sz="2400" b="1" smtClean="0">
                <a:latin typeface="Calibri"/>
              </a:rPr>
              <a:t>Relations: Dictionary -based</a:t>
            </a:r>
          </a:p>
          <a:p>
            <a:pPr>
              <a:buFont typeface="Arial" pitchFamily="34" charset="0"/>
              <a:buChar char=" "/>
            </a:pPr>
            <a:r>
              <a:rPr lang="en-US" sz="2400" b="1" smtClean="0"/>
              <a:t> </a:t>
            </a:r>
            <a:r>
              <a:rPr lang="en-US" sz="2400" b="1" smtClean="0">
                <a:solidFill>
                  <a:schemeClr val="accent6">
                    <a:lumMod val="75000"/>
                  </a:schemeClr>
                </a:solidFill>
              </a:rPr>
              <a:t>         </a:t>
            </a:r>
            <a:r>
              <a:rPr lang="en-US" sz="2400" b="1" smtClean="0"/>
              <a:t>                   </a:t>
            </a:r>
            <a:endParaRPr lang="en-US" sz="2400" dirty="0" smtClean="0"/>
          </a:p>
        </p:txBody>
      </p:sp>
      <p:graphicFrame>
        <p:nvGraphicFramePr>
          <p:cNvPr id="11" name="Table 10" descr=" 48"/>
          <p:cNvGraphicFramePr>
            <a:graphicFrameLocks noGrp="1"/>
          </p:cNvGraphicFramePr>
          <p:nvPr/>
        </p:nvGraphicFramePr>
        <p:xfrm>
          <a:off x="4419600" y="1752600"/>
          <a:ext cx="4724400" cy="2194560"/>
        </p:xfrm>
        <a:graphic>
          <a:graphicData uri="http://schemas.openxmlformats.org/drawingml/2006/table">
            <a:tbl>
              <a:tblPr firstRow="1" bandRow="1">
                <a:tableStyleId>{5C22544A-7EE6-4342-B048-85BDC9FD1C3A}</a:tableStyleId>
              </a:tblPr>
              <a:tblGrid>
                <a:gridCol w="2549676"/>
                <a:gridCol w="2174724"/>
              </a:tblGrid>
              <a:tr h="365760">
                <a:tc>
                  <a:txBody>
                    <a:bodyPr/>
                    <a:lstStyle/>
                    <a:p>
                      <a:r>
                        <a:rPr lang="en-US" dirty="0" smtClean="0"/>
                        <a:t>Concept</a:t>
                      </a:r>
                      <a:endParaRPr lang="en-US" dirty="0"/>
                    </a:p>
                  </a:txBody>
                  <a:tcPr/>
                </a:tc>
                <a:tc>
                  <a:txBody>
                    <a:bodyPr/>
                    <a:lstStyle/>
                    <a:p>
                      <a:r>
                        <a:rPr lang="en-US" dirty="0" smtClean="0"/>
                        <a:t>Phrase</a:t>
                      </a:r>
                      <a:endParaRPr lang="en-US" dirty="0"/>
                    </a:p>
                  </a:txBody>
                  <a:tcPr/>
                </a:tc>
              </a:tr>
              <a:tr h="365760">
                <a:tc>
                  <a:txBody>
                    <a:bodyPr/>
                    <a:lstStyle/>
                    <a:p>
                      <a:r>
                        <a:rPr lang="en-US" b="1" dirty="0" smtClean="0">
                          <a:latin typeface="Courier New" pitchFamily="49" charset="0"/>
                          <a:cs typeface="Courier New" pitchFamily="49" charset="0"/>
                        </a:rPr>
                        <a:t>Casablanca</a:t>
                      </a:r>
                      <a:endParaRPr lang="en-US" b="1" dirty="0">
                        <a:latin typeface="Courier New" pitchFamily="49" charset="0"/>
                        <a:cs typeface="Courier New" pitchFamily="49" charset="0"/>
                      </a:endParaRPr>
                    </a:p>
                  </a:txBody>
                  <a:tcPr>
                    <a:solidFill>
                      <a:srgbClr val="FFC000"/>
                    </a:solidFill>
                  </a:tcPr>
                </a:tc>
                <a:tc>
                  <a:txBody>
                    <a:bodyPr/>
                    <a:lstStyle/>
                    <a:p>
                      <a:r>
                        <a:rPr lang="en-US" dirty="0" smtClean="0"/>
                        <a:t>Casablanca</a:t>
                      </a:r>
                      <a:endParaRPr lang="en-US" dirty="0"/>
                    </a:p>
                  </a:txBody>
                  <a:tcPr>
                    <a:solidFill>
                      <a:srgbClr val="FFC000"/>
                    </a:solidFill>
                  </a:tcPr>
                </a:tc>
              </a:tr>
              <a:tr h="365760">
                <a:tc>
                  <a:txBody>
                    <a:bodyPr/>
                    <a:lstStyle/>
                    <a:p>
                      <a:r>
                        <a:rPr lang="en-US" b="1" dirty="0" smtClean="0">
                          <a:latin typeface="Courier New" pitchFamily="49" charset="0"/>
                          <a:cs typeface="Courier New" pitchFamily="49" charset="0"/>
                        </a:rPr>
                        <a:t>Casablanca</a:t>
                      </a:r>
                      <a:endParaRPr lang="en-US" b="1" dirty="0">
                        <a:latin typeface="Courier New" pitchFamily="49" charset="0"/>
                        <a:cs typeface="Courier New" pitchFamily="49" charset="0"/>
                      </a:endParaRPr>
                    </a:p>
                  </a:txBody>
                  <a:tcPr/>
                </a:tc>
                <a:tc>
                  <a:txBody>
                    <a:bodyPr/>
                    <a:lstStyle/>
                    <a:p>
                      <a:r>
                        <a:rPr lang="en-US" dirty="0" smtClean="0"/>
                        <a:t>Casablanca</a:t>
                      </a:r>
                      <a:r>
                        <a:rPr lang="en-US" baseline="0" dirty="0" smtClean="0"/>
                        <a:t>, Morocco</a:t>
                      </a:r>
                      <a:endParaRPr lang="en-US" dirty="0"/>
                    </a:p>
                  </a:txBody>
                  <a:tcPr/>
                </a:tc>
              </a:tr>
              <a:tr h="365760">
                <a:tc>
                  <a:txBody>
                    <a:bodyPr/>
                    <a:lstStyle/>
                    <a:p>
                      <a:r>
                        <a:rPr lang="en-US" b="1" dirty="0" smtClean="0">
                          <a:latin typeface="Courier New" pitchFamily="49" charset="0"/>
                          <a:cs typeface="Courier New" pitchFamily="49" charset="0"/>
                        </a:rPr>
                        <a:t>Casablanca_(film)</a:t>
                      </a:r>
                      <a:endParaRPr lang="en-US" b="1" dirty="0">
                        <a:latin typeface="Courier New" pitchFamily="49" charset="0"/>
                        <a:cs typeface="Courier New" pitchFamily="49" charset="0"/>
                      </a:endParaRPr>
                    </a:p>
                  </a:txBody>
                  <a:tcPr/>
                </a:tc>
                <a:tc>
                  <a:txBody>
                    <a:bodyPr/>
                    <a:lstStyle/>
                    <a:p>
                      <a:r>
                        <a:rPr lang="en-US" dirty="0" smtClean="0"/>
                        <a:t>Casablanca</a:t>
                      </a:r>
                      <a:r>
                        <a:rPr lang="en-US" baseline="0" dirty="0" smtClean="0"/>
                        <a:t> the film</a:t>
                      </a:r>
                      <a:endParaRPr lang="en-US" dirty="0"/>
                    </a:p>
                  </a:txBody>
                  <a:tcPr/>
                </a:tc>
              </a:tr>
              <a:tr h="365760">
                <a:tc>
                  <a:txBody>
                    <a:bodyPr/>
                    <a:lstStyle/>
                    <a:p>
                      <a:r>
                        <a:rPr lang="en-US" b="1" dirty="0" smtClean="0">
                          <a:latin typeface="Courier New" pitchFamily="49" charset="0"/>
                          <a:cs typeface="Courier New" pitchFamily="49" charset="0"/>
                        </a:rPr>
                        <a:t>Casablanca_(film)</a:t>
                      </a:r>
                      <a:endParaRPr lang="en-US" b="1" dirty="0">
                        <a:latin typeface="Courier New" pitchFamily="49" charset="0"/>
                        <a:cs typeface="Courier New" pitchFamily="49" charset="0"/>
                      </a:endParaRPr>
                    </a:p>
                  </a:txBody>
                  <a:tcPr>
                    <a:solidFill>
                      <a:srgbClr val="FFC000"/>
                    </a:solidFill>
                  </a:tcPr>
                </a:tc>
                <a:tc>
                  <a:txBody>
                    <a:bodyPr/>
                    <a:lstStyle/>
                    <a:p>
                      <a:r>
                        <a:rPr lang="en-US" dirty="0" smtClean="0"/>
                        <a:t>Casablanca</a:t>
                      </a:r>
                      <a:endParaRPr lang="en-US" dirty="0"/>
                    </a:p>
                  </a:txBody>
                  <a:tcPr>
                    <a:solidFill>
                      <a:srgbClr val="FFC000"/>
                    </a:solidFill>
                  </a:tcPr>
                </a:tc>
              </a:tr>
              <a:tr h="365760">
                <a:tc>
                  <a:txBody>
                    <a:bodyPr/>
                    <a:lstStyle/>
                    <a:p>
                      <a:pPr algn="l"/>
                      <a:r>
                        <a:rPr lang="en-US" b="1" dirty="0" smtClean="0">
                          <a:latin typeface="Courier New" pitchFamily="49" charset="0"/>
                          <a:cs typeface="Courier New" pitchFamily="49" charset="0"/>
                        </a:rPr>
                        <a:t>Played_(film)</a:t>
                      </a:r>
                      <a:endParaRPr lang="en-US" b="1" dirty="0">
                        <a:latin typeface="Courier New" pitchFamily="49" charset="0"/>
                        <a:cs typeface="Courier New" pitchFamily="49" charset="0"/>
                      </a:endParaRPr>
                    </a:p>
                  </a:txBody>
                  <a:tcPr>
                    <a:solidFill>
                      <a:srgbClr val="FFC000"/>
                    </a:solidFill>
                  </a:tcPr>
                </a:tc>
                <a:tc>
                  <a:txBody>
                    <a:bodyPr/>
                    <a:lstStyle/>
                    <a:p>
                      <a:pPr algn="l"/>
                      <a:r>
                        <a:rPr lang="en-US" dirty="0" smtClean="0"/>
                        <a:t>Played</a:t>
                      </a:r>
                      <a:endParaRPr lang="en-US" dirty="0"/>
                    </a:p>
                  </a:txBody>
                  <a:tcPr>
                    <a:solidFill>
                      <a:srgbClr val="FFC000"/>
                    </a:solidFill>
                  </a:tcPr>
                </a:tc>
              </a:tr>
            </a:tbl>
          </a:graphicData>
        </a:graphic>
      </p:graphicFrame>
      <p:graphicFrame>
        <p:nvGraphicFramePr>
          <p:cNvPr id="20" name="Table 19" descr=" 60"/>
          <p:cNvGraphicFramePr>
            <a:graphicFrameLocks noGrp="1"/>
          </p:cNvGraphicFramePr>
          <p:nvPr/>
        </p:nvGraphicFramePr>
        <p:xfrm>
          <a:off x="4419600" y="4572000"/>
          <a:ext cx="4724400" cy="1828800"/>
        </p:xfrm>
        <a:graphic>
          <a:graphicData uri="http://schemas.openxmlformats.org/drawingml/2006/table">
            <a:tbl>
              <a:tblPr firstRow="1" bandRow="1">
                <a:tableStyleId>{5C22544A-7EE6-4342-B048-85BDC9FD1C3A}</a:tableStyleId>
              </a:tblPr>
              <a:tblGrid>
                <a:gridCol w="2549676"/>
                <a:gridCol w="2174724"/>
              </a:tblGrid>
              <a:tr h="302260">
                <a:tc>
                  <a:txBody>
                    <a:bodyPr/>
                    <a:lstStyle/>
                    <a:p>
                      <a:r>
                        <a:rPr lang="en-US" dirty="0" smtClean="0"/>
                        <a:t>Relation</a:t>
                      </a:r>
                      <a:endParaRPr lang="en-US" dirty="0"/>
                    </a:p>
                  </a:txBody>
                  <a:tcPr/>
                </a:tc>
                <a:tc>
                  <a:txBody>
                    <a:bodyPr/>
                    <a:lstStyle/>
                    <a:p>
                      <a:r>
                        <a:rPr lang="en-US" dirty="0" smtClean="0"/>
                        <a:t>Phrase</a:t>
                      </a:r>
                      <a:endParaRPr lang="en-US" dirty="0"/>
                    </a:p>
                  </a:txBody>
                  <a:tcPr/>
                </a:tc>
              </a:tr>
              <a:tr h="302260">
                <a:tc>
                  <a:txBody>
                    <a:bodyPr/>
                    <a:lstStyle/>
                    <a:p>
                      <a:r>
                        <a:rPr lang="en-US" b="1" dirty="0" err="1" smtClean="0">
                          <a:latin typeface="Courier New" pitchFamily="49" charset="0"/>
                          <a:cs typeface="Courier New" pitchFamily="49" charset="0"/>
                        </a:rPr>
                        <a:t>actedIn</a:t>
                      </a:r>
                      <a:endParaRPr lang="en-US" b="1" dirty="0">
                        <a:latin typeface="Courier New" pitchFamily="49" charset="0"/>
                        <a:cs typeface="Courier New" pitchFamily="49" charset="0"/>
                      </a:endParaRPr>
                    </a:p>
                  </a:txBody>
                  <a:tcPr/>
                </a:tc>
                <a:tc>
                  <a:txBody>
                    <a:bodyPr/>
                    <a:lstStyle/>
                    <a:p>
                      <a:r>
                        <a:rPr lang="en-US" dirty="0" smtClean="0"/>
                        <a:t>acted in</a:t>
                      </a:r>
                      <a:endParaRPr lang="en-US" dirty="0"/>
                    </a:p>
                  </a:txBody>
                  <a:tcPr/>
                </a:tc>
              </a:tr>
              <a:tr h="302260">
                <a:tc>
                  <a:txBody>
                    <a:bodyPr/>
                    <a:lstStyle/>
                    <a:p>
                      <a:r>
                        <a:rPr lang="en-US" b="1" dirty="0" err="1" smtClean="0">
                          <a:latin typeface="Courier New" pitchFamily="49" charset="0"/>
                          <a:cs typeface="Courier New" pitchFamily="49" charset="0"/>
                        </a:rPr>
                        <a:t>actedIn</a:t>
                      </a:r>
                      <a:endParaRPr lang="en-US" b="1" dirty="0">
                        <a:latin typeface="Courier New" pitchFamily="49" charset="0"/>
                        <a:cs typeface="Courier New" pitchFamily="49" charset="0"/>
                      </a:endParaRPr>
                    </a:p>
                  </a:txBody>
                  <a:tcPr>
                    <a:solidFill>
                      <a:srgbClr val="FFC000"/>
                    </a:solidFill>
                  </a:tcPr>
                </a:tc>
                <a:tc>
                  <a:txBody>
                    <a:bodyPr/>
                    <a:lstStyle/>
                    <a:p>
                      <a:r>
                        <a:rPr lang="en-US" dirty="0" smtClean="0"/>
                        <a:t>played</a:t>
                      </a:r>
                      <a:r>
                        <a:rPr lang="en-US" baseline="0" dirty="0" smtClean="0"/>
                        <a:t> in</a:t>
                      </a:r>
                      <a:endParaRPr lang="en-US" dirty="0"/>
                    </a:p>
                  </a:txBody>
                  <a:tcPr>
                    <a:solidFill>
                      <a:srgbClr val="FFC000"/>
                    </a:solidFill>
                  </a:tcPr>
                </a:tc>
              </a:tr>
              <a:tr h="302260">
                <a:tc>
                  <a:txBody>
                    <a:bodyPr/>
                    <a:lstStyle/>
                    <a:p>
                      <a:r>
                        <a:rPr lang="en-US" b="1" dirty="0" err="1" smtClean="0">
                          <a:latin typeface="Courier New" pitchFamily="49" charset="0"/>
                          <a:cs typeface="Courier New" pitchFamily="49" charset="0"/>
                        </a:rPr>
                        <a:t>hasMusicalRole</a:t>
                      </a:r>
                      <a:endParaRPr lang="en-US" b="1" dirty="0">
                        <a:latin typeface="Courier New" pitchFamily="49" charset="0"/>
                        <a:cs typeface="Courier New" pitchFamily="49" charset="0"/>
                      </a:endParaRPr>
                    </a:p>
                  </a:txBody>
                  <a:tcPr>
                    <a:solidFill>
                      <a:srgbClr val="FFC000"/>
                    </a:solidFill>
                  </a:tcPr>
                </a:tc>
                <a:tc>
                  <a:txBody>
                    <a:bodyPr/>
                    <a:lstStyle/>
                    <a:p>
                      <a:r>
                        <a:rPr lang="en-US" dirty="0" smtClean="0"/>
                        <a:t>plays</a:t>
                      </a:r>
                      <a:endParaRPr lang="en-US" dirty="0"/>
                    </a:p>
                  </a:txBody>
                  <a:tcPr>
                    <a:solidFill>
                      <a:srgbClr val="FFC000"/>
                    </a:solidFill>
                  </a:tcPr>
                </a:tc>
              </a:tr>
              <a:tr h="302260">
                <a:tc>
                  <a:txBody>
                    <a:bodyPr/>
                    <a:lstStyle/>
                    <a:p>
                      <a:r>
                        <a:rPr lang="en-US" b="1" dirty="0" err="1" smtClean="0">
                          <a:latin typeface="Courier New" pitchFamily="49" charset="0"/>
                          <a:cs typeface="Courier New" pitchFamily="49" charset="0"/>
                        </a:rPr>
                        <a:t>hasMusicalRole</a:t>
                      </a:r>
                      <a:endParaRPr lang="en-US" b="1" dirty="0">
                        <a:latin typeface="Courier New" pitchFamily="49" charset="0"/>
                        <a:cs typeface="Courier New" pitchFamily="49" charset="0"/>
                      </a:endParaRPr>
                    </a:p>
                  </a:txBody>
                  <a:tcPr/>
                </a:tc>
                <a:tc>
                  <a:txBody>
                    <a:bodyPr/>
                    <a:lstStyle/>
                    <a:p>
                      <a:r>
                        <a:rPr lang="en-US" dirty="0" smtClean="0"/>
                        <a:t>mastered</a:t>
                      </a:r>
                      <a:endParaRPr lang="en-US" dirty="0"/>
                    </a:p>
                  </a:txBody>
                  <a:tcPr/>
                </a:tc>
              </a:tr>
            </a:tbl>
          </a:graphicData>
        </a:graphic>
      </p:graphicFrame>
    </p:spTree>
  </p:cSld>
  <p:clrMapOvr>
    <a:masterClrMapping/>
  </p:clrMapOvr>
  <p:transition>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Phrase Mapping</a:t>
            </a:r>
            <a:endParaRPr lang="en-US" dirty="0"/>
          </a:p>
        </p:txBody>
      </p:sp>
      <p:sp>
        <p:nvSpPr>
          <p:cNvPr id="4" name="Date Placeholder 3" descr=" 4"/>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descr=" 5"/>
          <p:cNvSpPr>
            <a:spLocks noGrp="1"/>
          </p:cNvSpPr>
          <p:nvPr>
            <p:ph type="ftr" sz="quarter" idx="11"/>
          </p:nvPr>
        </p:nvSpPr>
        <p:spPr/>
        <p:txBody>
          <a:bodyPr/>
          <a:lstStyle/>
          <a:p>
            <a:r>
              <a:rPr lang="en-US" smtClean="0"/>
              <a:t>Natural Language Questions for the Web of Data - Yahya et al.</a:t>
            </a:r>
            <a:endParaRPr lang="en-US"/>
          </a:p>
        </p:txBody>
      </p:sp>
      <p:sp>
        <p:nvSpPr>
          <p:cNvPr id="138" name="Oval 14" descr=" 138"/>
          <p:cNvSpPr>
            <a:spLocks noChangeArrowheads="1"/>
          </p:cNvSpPr>
          <p:nvPr/>
        </p:nvSpPr>
        <p:spPr bwMode="auto">
          <a:xfrm>
            <a:off x="171450" y="2286000"/>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Casablanca</a:t>
            </a:r>
            <a:endParaRPr lang="en-US" sz="1600" baseline="-25000">
              <a:latin typeface="+mn-lt"/>
              <a:cs typeface="Calibri" pitchFamily="34" charset="0"/>
            </a:endParaRPr>
          </a:p>
        </p:txBody>
      </p:sp>
      <p:sp>
        <p:nvSpPr>
          <p:cNvPr id="139" name="Oval 15" descr=" 139"/>
          <p:cNvSpPr>
            <a:spLocks noChangeArrowheads="1"/>
          </p:cNvSpPr>
          <p:nvPr/>
        </p:nvSpPr>
        <p:spPr bwMode="auto">
          <a:xfrm>
            <a:off x="171450" y="2743200"/>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played</a:t>
            </a:r>
            <a:endParaRPr lang="en-US" sz="1600" baseline="-25000">
              <a:latin typeface="+mn-lt"/>
              <a:cs typeface="Calibri" pitchFamily="34" charset="0"/>
            </a:endParaRPr>
          </a:p>
        </p:txBody>
      </p:sp>
      <p:sp>
        <p:nvSpPr>
          <p:cNvPr id="140" name="Oval 16" descr=" 140"/>
          <p:cNvSpPr>
            <a:spLocks noChangeArrowheads="1"/>
          </p:cNvSpPr>
          <p:nvPr/>
        </p:nvSpPr>
        <p:spPr bwMode="auto">
          <a:xfrm>
            <a:off x="171450" y="3124200"/>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played in</a:t>
            </a:r>
            <a:endParaRPr lang="en-US" sz="1600" baseline="-25000">
              <a:latin typeface="+mn-lt"/>
              <a:cs typeface="Calibri" pitchFamily="34" charset="0"/>
            </a:endParaRPr>
          </a:p>
        </p:txBody>
      </p:sp>
      <p:cxnSp>
        <p:nvCxnSpPr>
          <p:cNvPr id="26" name="AutoShape 32" descr=" 145"/>
          <p:cNvCxnSpPr>
            <a:cxnSpLocks noChangeShapeType="1"/>
          </p:cNvCxnSpPr>
          <p:nvPr/>
        </p:nvCxnSpPr>
        <p:spPr bwMode="auto">
          <a:xfrm>
            <a:off x="1771650" y="2880518"/>
            <a:ext cx="590550" cy="1272380"/>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9" name="AutoShape 33" descr=" 146"/>
          <p:cNvCxnSpPr>
            <a:cxnSpLocks noChangeShapeType="1"/>
          </p:cNvCxnSpPr>
          <p:nvPr/>
        </p:nvCxnSpPr>
        <p:spPr bwMode="auto">
          <a:xfrm>
            <a:off x="1771650" y="2881312"/>
            <a:ext cx="609600" cy="509587"/>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2" name="AutoShape 35" descr=" 147"/>
          <p:cNvCxnSpPr>
            <a:cxnSpLocks noChangeShapeType="1"/>
          </p:cNvCxnSpPr>
          <p:nvPr/>
        </p:nvCxnSpPr>
        <p:spPr bwMode="auto">
          <a:xfrm>
            <a:off x="1771650" y="2423318"/>
            <a:ext cx="609600" cy="357981"/>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3" name="AutoShape 36" descr=" 148"/>
          <p:cNvCxnSpPr>
            <a:cxnSpLocks noChangeShapeType="1"/>
          </p:cNvCxnSpPr>
          <p:nvPr/>
        </p:nvCxnSpPr>
        <p:spPr bwMode="auto">
          <a:xfrm>
            <a:off x="1771650" y="2423318"/>
            <a:ext cx="609600" cy="53181"/>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4" name="AutoShape 37" descr=" 149"/>
          <p:cNvCxnSpPr>
            <a:cxnSpLocks noChangeShapeType="1"/>
          </p:cNvCxnSpPr>
          <p:nvPr/>
        </p:nvCxnSpPr>
        <p:spPr bwMode="auto">
          <a:xfrm>
            <a:off x="1771650" y="2423318"/>
            <a:ext cx="609600" cy="662781"/>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25" name="AutoShape 38" descr=" 150"/>
          <p:cNvCxnSpPr>
            <a:cxnSpLocks noChangeShapeType="1"/>
          </p:cNvCxnSpPr>
          <p:nvPr/>
        </p:nvCxnSpPr>
        <p:spPr bwMode="auto">
          <a:xfrm>
            <a:off x="1771650" y="2880518"/>
            <a:ext cx="609600" cy="891380"/>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24" name="AutoShape 40" descr=" 151"/>
          <p:cNvCxnSpPr>
            <a:cxnSpLocks noChangeShapeType="1"/>
          </p:cNvCxnSpPr>
          <p:nvPr/>
        </p:nvCxnSpPr>
        <p:spPr bwMode="auto">
          <a:xfrm>
            <a:off x="1771650" y="3261519"/>
            <a:ext cx="609600" cy="510381"/>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23" name="AutoShape 41" descr=" 152"/>
          <p:cNvCxnSpPr>
            <a:cxnSpLocks noChangeShapeType="1"/>
          </p:cNvCxnSpPr>
          <p:nvPr/>
        </p:nvCxnSpPr>
        <p:spPr bwMode="auto">
          <a:xfrm>
            <a:off x="1771650" y="3261519"/>
            <a:ext cx="590550" cy="891380"/>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sp>
        <p:nvSpPr>
          <p:cNvPr id="15" name="Rectangle 98" descr=" 167"/>
          <p:cNvSpPr>
            <a:spLocks noChangeArrowheads="1"/>
          </p:cNvSpPr>
          <p:nvPr/>
        </p:nvSpPr>
        <p:spPr bwMode="auto">
          <a:xfrm>
            <a:off x="2381250" y="2362200"/>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e:White_House</a:t>
            </a:r>
          </a:p>
        </p:txBody>
      </p:sp>
      <p:sp>
        <p:nvSpPr>
          <p:cNvPr id="16" name="Rectangle 99" descr=" 168"/>
          <p:cNvSpPr>
            <a:spLocks noChangeArrowheads="1"/>
          </p:cNvSpPr>
          <p:nvPr/>
        </p:nvSpPr>
        <p:spPr bwMode="auto">
          <a:xfrm>
            <a:off x="2381250" y="2667000"/>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e:Casablanca</a:t>
            </a:r>
          </a:p>
        </p:txBody>
      </p:sp>
      <p:sp>
        <p:nvSpPr>
          <p:cNvPr id="17" name="Rectangle 100" descr=" 169"/>
          <p:cNvSpPr>
            <a:spLocks noChangeArrowheads="1"/>
          </p:cNvSpPr>
          <p:nvPr/>
        </p:nvSpPr>
        <p:spPr bwMode="auto">
          <a:xfrm>
            <a:off x="2381250" y="2971800"/>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e:Casablanca_(film)</a:t>
            </a:r>
          </a:p>
        </p:txBody>
      </p:sp>
      <p:sp>
        <p:nvSpPr>
          <p:cNvPr id="18" name="Rectangle 101" descr=" 170"/>
          <p:cNvSpPr>
            <a:spLocks noChangeArrowheads="1"/>
          </p:cNvSpPr>
          <p:nvPr/>
        </p:nvSpPr>
        <p:spPr bwMode="auto">
          <a:xfrm>
            <a:off x="2381250" y="3276600"/>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e:Played_(film)</a:t>
            </a:r>
          </a:p>
        </p:txBody>
      </p:sp>
      <p:sp>
        <p:nvSpPr>
          <p:cNvPr id="21" name="Rectangle 102" descr=" 171"/>
          <p:cNvSpPr>
            <a:spLocks noChangeArrowheads="1"/>
          </p:cNvSpPr>
          <p:nvPr/>
        </p:nvSpPr>
        <p:spPr bwMode="auto">
          <a:xfrm>
            <a:off x="2381250" y="3657600"/>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r:actedIn</a:t>
            </a:r>
          </a:p>
        </p:txBody>
      </p:sp>
      <p:sp>
        <p:nvSpPr>
          <p:cNvPr id="22" name="Rectangle 103" descr=" 172"/>
          <p:cNvSpPr>
            <a:spLocks noChangeArrowheads="1"/>
          </p:cNvSpPr>
          <p:nvPr/>
        </p:nvSpPr>
        <p:spPr bwMode="auto">
          <a:xfrm>
            <a:off x="2362200" y="4038600"/>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r:hasMusicalRole</a:t>
            </a:r>
          </a:p>
        </p:txBody>
      </p:sp>
      <p:sp>
        <p:nvSpPr>
          <p:cNvPr id="189" name="Slide Number Placeholder 5" descr=" 189"/>
          <p:cNvSpPr>
            <a:spLocks noGrp="1"/>
          </p:cNvSpPr>
          <p:nvPr>
            <p:ph type="sldNum" sz="quarter" idx="12"/>
          </p:nvPr>
        </p:nvSpPr>
        <p:spPr>
          <a:xfrm>
            <a:off x="7924800" y="6477000"/>
            <a:ext cx="762000" cy="365125"/>
          </a:xfrm>
        </p:spPr>
        <p:txBody>
          <a:bodyPr/>
          <a:lstStyle/>
          <a:p>
            <a:fld id="{D82A5394-5A80-41A2-8767-340FD9E3BCB0}" type="slidenum">
              <a:rPr lang="en-US" smtClean="0"/>
              <a:pPr/>
              <a:t>47</a:t>
            </a:fld>
            <a:endParaRPr lang="en-US" dirty="0"/>
          </a:p>
        </p:txBody>
      </p:sp>
      <p:cxnSp>
        <p:nvCxnSpPr>
          <p:cNvPr id="44" name="Straight Connector 43" descr=" 44"/>
          <p:cNvCxnSpPr/>
          <p:nvPr/>
        </p:nvCxnSpPr>
        <p:spPr>
          <a:xfrm>
            <a:off x="4343400" y="762000"/>
            <a:ext cx="0" cy="571500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45" name="TextBox 44" descr=" 45"/>
          <p:cNvSpPr txBox="1"/>
          <p:nvPr/>
        </p:nvSpPr>
        <p:spPr>
          <a:xfrm>
            <a:off x="4343400" y="838201"/>
            <a:ext cx="4343400" cy="4154983"/>
          </a:xfrm>
          <a:prstGeom prst="rect">
            <a:avLst/>
          </a:prstGeom>
          <a:noFill/>
        </p:spPr>
        <p:txBody>
          <a:bodyPr wrap="square" rtlCol="0">
            <a:spAutoFit/>
          </a:bodyPr>
          <a:lstStyle/>
          <a:p>
            <a:pPr>
              <a:buFont typeface="Arial" pitchFamily="34" charset="0"/>
              <a:buChar char=" "/>
            </a:pPr>
            <a:r>
              <a:rPr lang="en-US" sz="2400" b="1" smtClean="0">
                <a:latin typeface="Calibri"/>
              </a:rPr>
              <a:t>  </a:t>
            </a:r>
            <a:r>
              <a:rPr lang="en-US" sz="2400" b="1" smtClean="0">
                <a:solidFill>
                  <a:schemeClr val="accent6">
                    <a:lumMod val="75000"/>
                  </a:schemeClr>
                </a:solidFill>
                <a:latin typeface="Calibri"/>
              </a:rPr>
              <a:t>Concepts</a:t>
            </a:r>
            <a:r>
              <a:rPr lang="en-US" sz="2400" b="1" smtClean="0">
                <a:latin typeface="Calibri"/>
              </a:rPr>
              <a:t>:  entities &amp; classes: </a:t>
            </a:r>
            <a:r>
              <a:rPr lang="en-US" sz="2400" smtClean="0">
                <a:latin typeface="Calibri"/>
              </a:rPr>
              <a:t>D</a:t>
            </a:r>
            <a:r>
              <a:rPr lang="en-US" sz="2400" smtClean="0">
                <a:solidFill>
                  <a:schemeClr val="accent6">
                    <a:lumMod val="75000"/>
                  </a:schemeClr>
                </a:solidFill>
                <a:latin typeface="Calibri"/>
              </a:rPr>
              <a:t>ictionary-based</a:t>
            </a:r>
          </a:p>
          <a:p>
            <a:pPr>
              <a:buFont typeface="Arial" pitchFamily="34" charset="0"/>
              <a:buChar char=" "/>
            </a:pPr>
            <a:endParaRPr lang="en-US" sz="2400" dirty="0" smtClean="0">
              <a:solidFill>
                <a:schemeClr val="accent6">
                  <a:lumMod val="75000"/>
                </a:schemeClr>
              </a:solidFill>
            </a:endParaRPr>
          </a:p>
          <a:p>
            <a:pPr>
              <a:buFont typeface="Arial" pitchFamily="34" charset="0"/>
              <a:buChar char="•"/>
            </a:pPr>
            <a:endParaRPr lang="en-US" sz="2400" dirty="0" smtClean="0">
              <a:solidFill>
                <a:schemeClr val="accent6">
                  <a:lumMod val="75000"/>
                </a:schemeClr>
              </a:solidFill>
            </a:endParaRPr>
          </a:p>
          <a:p>
            <a:pPr>
              <a:buFont typeface="Arial" pitchFamily="34" charset="0"/>
              <a:buChar char="•"/>
            </a:pPr>
            <a:endParaRPr lang="en-US" sz="2400" dirty="0" smtClean="0">
              <a:solidFill>
                <a:schemeClr val="accent6">
                  <a:lumMod val="75000"/>
                </a:schemeClr>
              </a:solidFill>
            </a:endParaRPr>
          </a:p>
          <a:p>
            <a:pPr>
              <a:buFont typeface="Arial" pitchFamily="34" charset="0"/>
              <a:buChar char="•"/>
            </a:pPr>
            <a:endParaRPr lang="en-US" sz="2400" dirty="0" smtClean="0"/>
          </a:p>
          <a:p>
            <a:endParaRPr lang="en-US" sz="2400" dirty="0" smtClean="0"/>
          </a:p>
          <a:p>
            <a:endParaRPr lang="en-US" sz="2400" dirty="0" smtClean="0"/>
          </a:p>
          <a:p>
            <a:endParaRPr lang="en-US" sz="2400" b="1" dirty="0" smtClean="0"/>
          </a:p>
          <a:p>
            <a:pPr>
              <a:buChar char="•"/>
            </a:pPr>
            <a:r>
              <a:rPr lang="en-US" sz="2400" b="1" smtClean="0"/>
              <a:t> </a:t>
            </a:r>
            <a:endParaRPr lang="en-US" sz="2400" b="1" dirty="0" smtClean="0">
              <a:latin typeface="Calibri"/>
            </a:endParaRPr>
          </a:p>
          <a:p>
            <a:pPr>
              <a:buFont typeface="Arial" pitchFamily="34" charset="0"/>
              <a:buChar char=" "/>
            </a:pPr>
            <a:r>
              <a:rPr lang="en-US" sz="2400" b="1" smtClean="0">
                <a:latin typeface="Calibri"/>
              </a:rPr>
              <a:t>Relations: Dictionary -based</a:t>
            </a:r>
          </a:p>
          <a:p>
            <a:pPr>
              <a:buFont typeface="Arial" pitchFamily="34" charset="0"/>
              <a:buChar char=" "/>
            </a:pPr>
            <a:r>
              <a:rPr lang="en-US" sz="2400" b="1" smtClean="0"/>
              <a:t> </a:t>
            </a:r>
            <a:r>
              <a:rPr lang="en-US" sz="2400" b="1" smtClean="0">
                <a:solidFill>
                  <a:schemeClr val="accent6">
                    <a:lumMod val="75000"/>
                  </a:schemeClr>
                </a:solidFill>
              </a:rPr>
              <a:t>         </a:t>
            </a:r>
            <a:r>
              <a:rPr lang="en-US" sz="2400" b="1" smtClean="0"/>
              <a:t>                   </a:t>
            </a:r>
            <a:endParaRPr lang="en-US" sz="2400" dirty="0" smtClean="0"/>
          </a:p>
        </p:txBody>
      </p:sp>
      <p:graphicFrame>
        <p:nvGraphicFramePr>
          <p:cNvPr id="11" name="Table 10" descr=" 48"/>
          <p:cNvGraphicFramePr>
            <a:graphicFrameLocks noGrp="1"/>
          </p:cNvGraphicFramePr>
          <p:nvPr/>
        </p:nvGraphicFramePr>
        <p:xfrm>
          <a:off x="4419600" y="1752600"/>
          <a:ext cx="4724400" cy="2194560"/>
        </p:xfrm>
        <a:graphic>
          <a:graphicData uri="http://schemas.openxmlformats.org/drawingml/2006/table">
            <a:tbl>
              <a:tblPr firstRow="1" bandRow="1">
                <a:tableStyleId>{5C22544A-7EE6-4342-B048-85BDC9FD1C3A}</a:tableStyleId>
              </a:tblPr>
              <a:tblGrid>
                <a:gridCol w="2549676"/>
                <a:gridCol w="2174724"/>
              </a:tblGrid>
              <a:tr h="365760">
                <a:tc>
                  <a:txBody>
                    <a:bodyPr/>
                    <a:lstStyle/>
                    <a:p>
                      <a:r>
                        <a:rPr lang="en-US" dirty="0" smtClean="0"/>
                        <a:t>Concept</a:t>
                      </a:r>
                      <a:endParaRPr lang="en-US" dirty="0"/>
                    </a:p>
                  </a:txBody>
                  <a:tcPr/>
                </a:tc>
                <a:tc>
                  <a:txBody>
                    <a:bodyPr/>
                    <a:lstStyle/>
                    <a:p>
                      <a:r>
                        <a:rPr lang="en-US" dirty="0" smtClean="0"/>
                        <a:t>Phrase</a:t>
                      </a:r>
                      <a:endParaRPr lang="en-US" dirty="0"/>
                    </a:p>
                  </a:txBody>
                  <a:tcPr/>
                </a:tc>
              </a:tr>
              <a:tr h="365760">
                <a:tc>
                  <a:txBody>
                    <a:bodyPr/>
                    <a:lstStyle/>
                    <a:p>
                      <a:r>
                        <a:rPr lang="en-US" b="1" dirty="0" smtClean="0">
                          <a:latin typeface="Courier New" pitchFamily="49" charset="0"/>
                          <a:cs typeface="Courier New" pitchFamily="49" charset="0"/>
                        </a:rPr>
                        <a:t>Casablanca</a:t>
                      </a:r>
                      <a:endParaRPr lang="en-US" b="1" dirty="0">
                        <a:latin typeface="Courier New" pitchFamily="49" charset="0"/>
                        <a:cs typeface="Courier New" pitchFamily="49" charset="0"/>
                      </a:endParaRPr>
                    </a:p>
                  </a:txBody>
                  <a:tcPr>
                    <a:solidFill>
                      <a:srgbClr val="FFC000"/>
                    </a:solidFill>
                  </a:tcPr>
                </a:tc>
                <a:tc>
                  <a:txBody>
                    <a:bodyPr/>
                    <a:lstStyle/>
                    <a:p>
                      <a:r>
                        <a:rPr lang="en-US" dirty="0" smtClean="0"/>
                        <a:t>Casablanca</a:t>
                      </a:r>
                      <a:endParaRPr lang="en-US" dirty="0"/>
                    </a:p>
                  </a:txBody>
                  <a:tcPr>
                    <a:solidFill>
                      <a:srgbClr val="FFC000"/>
                    </a:solidFill>
                  </a:tcPr>
                </a:tc>
              </a:tr>
              <a:tr h="365760">
                <a:tc>
                  <a:txBody>
                    <a:bodyPr/>
                    <a:lstStyle/>
                    <a:p>
                      <a:r>
                        <a:rPr lang="en-US" b="1" dirty="0" smtClean="0">
                          <a:latin typeface="Courier New" pitchFamily="49" charset="0"/>
                          <a:cs typeface="Courier New" pitchFamily="49" charset="0"/>
                        </a:rPr>
                        <a:t>Casablanca</a:t>
                      </a:r>
                      <a:endParaRPr lang="en-US" b="1" dirty="0">
                        <a:latin typeface="Courier New" pitchFamily="49" charset="0"/>
                        <a:cs typeface="Courier New" pitchFamily="49" charset="0"/>
                      </a:endParaRPr>
                    </a:p>
                  </a:txBody>
                  <a:tcPr/>
                </a:tc>
                <a:tc>
                  <a:txBody>
                    <a:bodyPr/>
                    <a:lstStyle/>
                    <a:p>
                      <a:r>
                        <a:rPr lang="en-US" dirty="0" smtClean="0"/>
                        <a:t>Casablanca</a:t>
                      </a:r>
                      <a:r>
                        <a:rPr lang="en-US" baseline="0" dirty="0" smtClean="0"/>
                        <a:t>, Morocco</a:t>
                      </a:r>
                      <a:endParaRPr lang="en-US" dirty="0"/>
                    </a:p>
                  </a:txBody>
                  <a:tcPr/>
                </a:tc>
              </a:tr>
              <a:tr h="365760">
                <a:tc>
                  <a:txBody>
                    <a:bodyPr/>
                    <a:lstStyle/>
                    <a:p>
                      <a:r>
                        <a:rPr lang="en-US" b="1" dirty="0" smtClean="0">
                          <a:latin typeface="Courier New" pitchFamily="49" charset="0"/>
                          <a:cs typeface="Courier New" pitchFamily="49" charset="0"/>
                        </a:rPr>
                        <a:t>Casablanca_(film)</a:t>
                      </a:r>
                      <a:endParaRPr lang="en-US" b="1" dirty="0">
                        <a:latin typeface="Courier New" pitchFamily="49" charset="0"/>
                        <a:cs typeface="Courier New" pitchFamily="49" charset="0"/>
                      </a:endParaRPr>
                    </a:p>
                  </a:txBody>
                  <a:tcPr/>
                </a:tc>
                <a:tc>
                  <a:txBody>
                    <a:bodyPr/>
                    <a:lstStyle/>
                    <a:p>
                      <a:r>
                        <a:rPr lang="en-US" dirty="0" smtClean="0"/>
                        <a:t>Casablanca</a:t>
                      </a:r>
                      <a:r>
                        <a:rPr lang="en-US" baseline="0" dirty="0" smtClean="0"/>
                        <a:t> the film</a:t>
                      </a:r>
                      <a:endParaRPr lang="en-US" dirty="0"/>
                    </a:p>
                  </a:txBody>
                  <a:tcPr/>
                </a:tc>
              </a:tr>
              <a:tr h="365760">
                <a:tc>
                  <a:txBody>
                    <a:bodyPr/>
                    <a:lstStyle/>
                    <a:p>
                      <a:r>
                        <a:rPr lang="en-US" b="1" dirty="0" smtClean="0">
                          <a:latin typeface="Courier New" pitchFamily="49" charset="0"/>
                          <a:cs typeface="Courier New" pitchFamily="49" charset="0"/>
                        </a:rPr>
                        <a:t>Casablanca_(film)</a:t>
                      </a:r>
                      <a:endParaRPr lang="en-US" b="1" dirty="0">
                        <a:latin typeface="Courier New" pitchFamily="49" charset="0"/>
                        <a:cs typeface="Courier New" pitchFamily="49" charset="0"/>
                      </a:endParaRPr>
                    </a:p>
                  </a:txBody>
                  <a:tcPr>
                    <a:solidFill>
                      <a:srgbClr val="FFC000"/>
                    </a:solidFill>
                  </a:tcPr>
                </a:tc>
                <a:tc>
                  <a:txBody>
                    <a:bodyPr/>
                    <a:lstStyle/>
                    <a:p>
                      <a:r>
                        <a:rPr lang="en-US" dirty="0" smtClean="0"/>
                        <a:t>Casablanca</a:t>
                      </a:r>
                      <a:endParaRPr lang="en-US" dirty="0"/>
                    </a:p>
                  </a:txBody>
                  <a:tcPr>
                    <a:solidFill>
                      <a:srgbClr val="FFC000"/>
                    </a:solidFill>
                  </a:tcPr>
                </a:tc>
              </a:tr>
              <a:tr h="365760">
                <a:tc>
                  <a:txBody>
                    <a:bodyPr/>
                    <a:lstStyle/>
                    <a:p>
                      <a:pPr algn="l"/>
                      <a:r>
                        <a:rPr lang="en-US" b="1" dirty="0" smtClean="0">
                          <a:latin typeface="Courier New" pitchFamily="49" charset="0"/>
                          <a:cs typeface="Courier New" pitchFamily="49" charset="0"/>
                        </a:rPr>
                        <a:t>Played_(film)</a:t>
                      </a:r>
                      <a:endParaRPr lang="en-US" b="1" dirty="0">
                        <a:latin typeface="Courier New" pitchFamily="49" charset="0"/>
                        <a:cs typeface="Courier New" pitchFamily="49" charset="0"/>
                      </a:endParaRPr>
                    </a:p>
                  </a:txBody>
                  <a:tcPr>
                    <a:solidFill>
                      <a:srgbClr val="FFC000"/>
                    </a:solidFill>
                  </a:tcPr>
                </a:tc>
                <a:tc>
                  <a:txBody>
                    <a:bodyPr/>
                    <a:lstStyle/>
                    <a:p>
                      <a:pPr algn="l"/>
                      <a:r>
                        <a:rPr lang="en-US" dirty="0" smtClean="0"/>
                        <a:t>Played</a:t>
                      </a:r>
                      <a:endParaRPr lang="en-US" dirty="0"/>
                    </a:p>
                  </a:txBody>
                  <a:tcPr>
                    <a:solidFill>
                      <a:srgbClr val="FFC000"/>
                    </a:solidFill>
                  </a:tcPr>
                </a:tc>
              </a:tr>
            </a:tbl>
          </a:graphicData>
        </a:graphic>
      </p:graphicFrame>
      <p:graphicFrame>
        <p:nvGraphicFramePr>
          <p:cNvPr id="20" name="Table 19" descr=" 60"/>
          <p:cNvGraphicFramePr>
            <a:graphicFrameLocks noGrp="1"/>
          </p:cNvGraphicFramePr>
          <p:nvPr/>
        </p:nvGraphicFramePr>
        <p:xfrm>
          <a:off x="4419600" y="4572000"/>
          <a:ext cx="4724400" cy="1828800"/>
        </p:xfrm>
        <a:graphic>
          <a:graphicData uri="http://schemas.openxmlformats.org/drawingml/2006/table">
            <a:tbl>
              <a:tblPr firstRow="1" bandRow="1">
                <a:tableStyleId>{5C22544A-7EE6-4342-B048-85BDC9FD1C3A}</a:tableStyleId>
              </a:tblPr>
              <a:tblGrid>
                <a:gridCol w="2549676"/>
                <a:gridCol w="2174724"/>
              </a:tblGrid>
              <a:tr h="302260">
                <a:tc>
                  <a:txBody>
                    <a:bodyPr/>
                    <a:lstStyle/>
                    <a:p>
                      <a:r>
                        <a:rPr lang="en-US" dirty="0" smtClean="0"/>
                        <a:t>Relation</a:t>
                      </a:r>
                      <a:endParaRPr lang="en-US" dirty="0"/>
                    </a:p>
                  </a:txBody>
                  <a:tcPr/>
                </a:tc>
                <a:tc>
                  <a:txBody>
                    <a:bodyPr/>
                    <a:lstStyle/>
                    <a:p>
                      <a:r>
                        <a:rPr lang="en-US" dirty="0" smtClean="0"/>
                        <a:t>Phrase</a:t>
                      </a:r>
                      <a:endParaRPr lang="en-US" dirty="0"/>
                    </a:p>
                  </a:txBody>
                  <a:tcPr/>
                </a:tc>
              </a:tr>
              <a:tr h="302260">
                <a:tc>
                  <a:txBody>
                    <a:bodyPr/>
                    <a:lstStyle/>
                    <a:p>
                      <a:r>
                        <a:rPr lang="en-US" b="1" dirty="0" err="1" smtClean="0">
                          <a:latin typeface="Courier New" pitchFamily="49" charset="0"/>
                          <a:cs typeface="Courier New" pitchFamily="49" charset="0"/>
                        </a:rPr>
                        <a:t>actedIn</a:t>
                      </a:r>
                      <a:endParaRPr lang="en-US" b="1" dirty="0">
                        <a:latin typeface="Courier New" pitchFamily="49" charset="0"/>
                        <a:cs typeface="Courier New" pitchFamily="49" charset="0"/>
                      </a:endParaRPr>
                    </a:p>
                  </a:txBody>
                  <a:tcPr/>
                </a:tc>
                <a:tc>
                  <a:txBody>
                    <a:bodyPr/>
                    <a:lstStyle/>
                    <a:p>
                      <a:r>
                        <a:rPr lang="en-US" dirty="0" smtClean="0"/>
                        <a:t>acted in</a:t>
                      </a:r>
                      <a:endParaRPr lang="en-US" dirty="0"/>
                    </a:p>
                  </a:txBody>
                  <a:tcPr/>
                </a:tc>
              </a:tr>
              <a:tr h="302260">
                <a:tc>
                  <a:txBody>
                    <a:bodyPr/>
                    <a:lstStyle/>
                    <a:p>
                      <a:r>
                        <a:rPr lang="en-US" b="1" dirty="0" err="1" smtClean="0">
                          <a:latin typeface="Courier New" pitchFamily="49" charset="0"/>
                          <a:cs typeface="Courier New" pitchFamily="49" charset="0"/>
                        </a:rPr>
                        <a:t>actedIn</a:t>
                      </a:r>
                      <a:endParaRPr lang="en-US" b="1" dirty="0">
                        <a:latin typeface="Courier New" pitchFamily="49" charset="0"/>
                        <a:cs typeface="Courier New" pitchFamily="49" charset="0"/>
                      </a:endParaRPr>
                    </a:p>
                  </a:txBody>
                  <a:tcPr>
                    <a:solidFill>
                      <a:srgbClr val="FFC000"/>
                    </a:solidFill>
                  </a:tcPr>
                </a:tc>
                <a:tc>
                  <a:txBody>
                    <a:bodyPr/>
                    <a:lstStyle/>
                    <a:p>
                      <a:r>
                        <a:rPr lang="en-US" dirty="0" smtClean="0"/>
                        <a:t>played</a:t>
                      </a:r>
                      <a:r>
                        <a:rPr lang="en-US" baseline="0" dirty="0" smtClean="0"/>
                        <a:t> in</a:t>
                      </a:r>
                      <a:endParaRPr lang="en-US" dirty="0"/>
                    </a:p>
                  </a:txBody>
                  <a:tcPr>
                    <a:solidFill>
                      <a:srgbClr val="FFC000"/>
                    </a:solidFill>
                  </a:tcPr>
                </a:tc>
              </a:tr>
              <a:tr h="302260">
                <a:tc>
                  <a:txBody>
                    <a:bodyPr/>
                    <a:lstStyle/>
                    <a:p>
                      <a:r>
                        <a:rPr lang="en-US" b="1" dirty="0" err="1" smtClean="0">
                          <a:latin typeface="Courier New" pitchFamily="49" charset="0"/>
                          <a:cs typeface="Courier New" pitchFamily="49" charset="0"/>
                        </a:rPr>
                        <a:t>hasMusicalRole</a:t>
                      </a:r>
                      <a:endParaRPr lang="en-US" b="1" dirty="0">
                        <a:latin typeface="Courier New" pitchFamily="49" charset="0"/>
                        <a:cs typeface="Courier New" pitchFamily="49" charset="0"/>
                      </a:endParaRPr>
                    </a:p>
                  </a:txBody>
                  <a:tcPr>
                    <a:solidFill>
                      <a:srgbClr val="FFC000"/>
                    </a:solidFill>
                  </a:tcPr>
                </a:tc>
                <a:tc>
                  <a:txBody>
                    <a:bodyPr/>
                    <a:lstStyle/>
                    <a:p>
                      <a:r>
                        <a:rPr lang="en-US" dirty="0" smtClean="0"/>
                        <a:t>plays</a:t>
                      </a:r>
                      <a:endParaRPr lang="en-US" dirty="0"/>
                    </a:p>
                  </a:txBody>
                  <a:tcPr>
                    <a:solidFill>
                      <a:srgbClr val="FFC000"/>
                    </a:solidFill>
                  </a:tcPr>
                </a:tc>
              </a:tr>
              <a:tr h="302260">
                <a:tc>
                  <a:txBody>
                    <a:bodyPr/>
                    <a:lstStyle/>
                    <a:p>
                      <a:r>
                        <a:rPr lang="en-US" b="1" dirty="0" err="1" smtClean="0">
                          <a:latin typeface="Courier New" pitchFamily="49" charset="0"/>
                          <a:cs typeface="Courier New" pitchFamily="49" charset="0"/>
                        </a:rPr>
                        <a:t>hasMusicalRole</a:t>
                      </a:r>
                      <a:endParaRPr lang="en-US" b="1" dirty="0">
                        <a:latin typeface="Courier New" pitchFamily="49" charset="0"/>
                        <a:cs typeface="Courier New" pitchFamily="49" charset="0"/>
                      </a:endParaRPr>
                    </a:p>
                  </a:txBody>
                  <a:tcPr/>
                </a:tc>
                <a:tc>
                  <a:txBody>
                    <a:bodyPr/>
                    <a:lstStyle/>
                    <a:p>
                      <a:r>
                        <a:rPr lang="en-US" dirty="0" smtClean="0"/>
                        <a:t>mastered</a:t>
                      </a:r>
                      <a:endParaRPr lang="en-US" dirty="0"/>
                    </a:p>
                  </a:txBody>
                  <a:tcPr/>
                </a:tc>
              </a:tr>
            </a:tbl>
          </a:graphicData>
        </a:graphic>
      </p:graphicFrame>
    </p:spTree>
  </p:cSld>
  <p:clrMapOvr>
    <a:masterClrMapping/>
  </p:clrMapOvr>
  <p:transition>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Date Placeholder 2"/>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p:cNvSpPr>
            <a:spLocks noGrp="1"/>
          </p:cNvSpPr>
          <p:nvPr>
            <p:ph type="ftr" sz="quarter" idx="11"/>
          </p:nvPr>
        </p:nvSpPr>
        <p:spPr/>
        <p:txBody>
          <a:bodyPr/>
          <a:lstStyle/>
          <a:p>
            <a:r>
              <a:rPr lang="en-US" smtClean="0"/>
              <a:t>Natural Language Questions for the Web of Data - Yahya et al.</a:t>
            </a:r>
            <a:endParaRPr lang="en-US"/>
          </a:p>
        </p:txBody>
      </p:sp>
      <p:sp>
        <p:nvSpPr>
          <p:cNvPr id="5" name="Slide Number Placeholder 4"/>
          <p:cNvSpPr>
            <a:spLocks noGrp="1"/>
          </p:cNvSpPr>
          <p:nvPr>
            <p:ph type="sldNum" sz="quarter" idx="12"/>
          </p:nvPr>
        </p:nvSpPr>
        <p:spPr/>
        <p:txBody>
          <a:bodyPr/>
          <a:lstStyle/>
          <a:p>
            <a:fld id="{D82A5394-5A80-41A2-8767-340FD9E3BCB0}" type="slidenum">
              <a:rPr lang="en-US" smtClean="0"/>
              <a:pPr/>
              <a:t>48</a:t>
            </a:fld>
            <a:endParaRPr lang="en-US"/>
          </a:p>
        </p:txBody>
      </p:sp>
      <p:sp>
        <p:nvSpPr>
          <p:cNvPr id="6" name="Oval 5"/>
          <p:cNvSpPr/>
          <p:nvPr/>
        </p:nvSpPr>
        <p:spPr>
          <a:xfrm>
            <a:off x="400050" y="5937766"/>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5</a:t>
            </a:r>
          </a:p>
        </p:txBody>
      </p:sp>
      <p:sp>
        <p:nvSpPr>
          <p:cNvPr id="7" name="TextBox 6"/>
          <p:cNvSpPr txBox="1"/>
          <p:nvPr/>
        </p:nvSpPr>
        <p:spPr>
          <a:xfrm>
            <a:off x="685800" y="5867400"/>
            <a:ext cx="2286000" cy="369332"/>
          </a:xfrm>
          <a:prstGeom prst="rect">
            <a:avLst/>
          </a:prstGeom>
          <a:noFill/>
        </p:spPr>
        <p:txBody>
          <a:bodyPr wrap="square" rtlCol="0">
            <a:spAutoFit/>
          </a:bodyPr>
          <a:lstStyle/>
          <a:p>
            <a:r>
              <a:rPr lang="en-US" dirty="0" smtClean="0"/>
              <a:t>Experiments &amp; Results</a:t>
            </a:r>
            <a:endParaRPr lang="en-US" dirty="0"/>
          </a:p>
        </p:txBody>
      </p:sp>
      <p:sp>
        <p:nvSpPr>
          <p:cNvPr id="12" name="Rectangle 11"/>
          <p:cNvSpPr/>
          <p:nvPr/>
        </p:nvSpPr>
        <p:spPr>
          <a:xfrm>
            <a:off x="6934200" y="1885499"/>
            <a:ext cx="1752600" cy="7566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000" dirty="0" smtClean="0">
                <a:solidFill>
                  <a:schemeClr val="bg1"/>
                </a:solidFill>
              </a:rPr>
              <a:t>DEANNA</a:t>
            </a:r>
            <a:endParaRPr lang="en-US" sz="3000" dirty="0">
              <a:solidFill>
                <a:schemeClr val="bg1"/>
              </a:solidFill>
            </a:endParaRPr>
          </a:p>
        </p:txBody>
      </p:sp>
      <p:sp>
        <p:nvSpPr>
          <p:cNvPr id="13" name="Right Arrow 12"/>
          <p:cNvSpPr/>
          <p:nvPr/>
        </p:nvSpPr>
        <p:spPr>
          <a:xfrm rot="5400000">
            <a:off x="7604760" y="28356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feld 5"/>
          <p:cNvSpPr txBox="1">
            <a:spLocks noChangeArrowheads="1"/>
          </p:cNvSpPr>
          <p:nvPr/>
        </p:nvSpPr>
        <p:spPr bwMode="auto">
          <a:xfrm>
            <a:off x="7086600" y="685800"/>
            <a:ext cx="1459951" cy="507831"/>
          </a:xfrm>
          <a:prstGeom prst="rect">
            <a:avLst/>
          </a:prstGeom>
          <a:noFill/>
          <a:ln w="9525">
            <a:noFill/>
            <a:miter lim="800000"/>
            <a:headEnd/>
            <a:tailEnd/>
          </a:ln>
        </p:spPr>
        <p:txBody>
          <a:bodyPr wrap="none">
            <a:spAutoFit/>
          </a:bodyPr>
          <a:lstStyle/>
          <a:p>
            <a:r>
              <a:rPr lang="de-DE" sz="2700" dirty="0">
                <a:latin typeface="Calibri" pitchFamily="34" charset="0"/>
              </a:rPr>
              <a:t>Q</a:t>
            </a:r>
            <a:r>
              <a:rPr lang="de-DE" sz="2700" dirty="0" smtClean="0">
                <a:latin typeface="Calibri" pitchFamily="34" charset="0"/>
              </a:rPr>
              <a:t>uestion</a:t>
            </a:r>
            <a:endParaRPr lang="de-DE" sz="2700" dirty="0">
              <a:latin typeface="Calibri" pitchFamily="34" charset="0"/>
            </a:endParaRPr>
          </a:p>
        </p:txBody>
      </p:sp>
      <p:sp>
        <p:nvSpPr>
          <p:cNvPr id="15" name="Textfeld 7"/>
          <p:cNvSpPr txBox="1">
            <a:spLocks noChangeArrowheads="1"/>
          </p:cNvSpPr>
          <p:nvPr/>
        </p:nvSpPr>
        <p:spPr bwMode="auto">
          <a:xfrm>
            <a:off x="7180392" y="3333999"/>
            <a:ext cx="1260217"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SPARQL</a:t>
            </a:r>
            <a:endParaRPr lang="de-DE" sz="2700" dirty="0">
              <a:latin typeface="Calibri" pitchFamily="34" charset="0"/>
            </a:endParaRPr>
          </a:p>
        </p:txBody>
      </p:sp>
      <p:sp>
        <p:nvSpPr>
          <p:cNvPr id="16" name="Zylinder 25"/>
          <p:cNvSpPr/>
          <p:nvPr/>
        </p:nvSpPr>
        <p:spPr>
          <a:xfrm>
            <a:off x="7200900" y="4353842"/>
            <a:ext cx="1219200" cy="1179512"/>
          </a:xfrm>
          <a:prstGeom prst="can">
            <a:avLst>
              <a:gd name="adj" fmla="val 20116"/>
            </a:avLst>
          </a:prstGeom>
          <a:solidFill>
            <a:srgbClr val="99FF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3000" dirty="0" smtClean="0">
                <a:solidFill>
                  <a:srgbClr val="1D1117"/>
                </a:solidFill>
              </a:rPr>
              <a:t>KB</a:t>
            </a:r>
            <a:endParaRPr lang="de-DE" sz="3000" dirty="0">
              <a:solidFill>
                <a:srgbClr val="1D1117"/>
              </a:solidFill>
            </a:endParaRPr>
          </a:p>
        </p:txBody>
      </p:sp>
      <p:sp>
        <p:nvSpPr>
          <p:cNvPr id="17" name="Right Arrow 16"/>
          <p:cNvSpPr/>
          <p:nvPr/>
        </p:nvSpPr>
        <p:spPr>
          <a:xfrm rot="5400000">
            <a:off x="7604760" y="13871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724400" y="914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Phrase detection</a:t>
            </a:r>
            <a:endParaRPr lang="en-US" sz="2400" dirty="0">
              <a:solidFill>
                <a:schemeClr val="bg1"/>
              </a:solidFill>
            </a:endParaRPr>
          </a:p>
        </p:txBody>
      </p:sp>
      <p:sp>
        <p:nvSpPr>
          <p:cNvPr id="19" name="Rectangle 18"/>
          <p:cNvSpPr/>
          <p:nvPr/>
        </p:nvSpPr>
        <p:spPr>
          <a:xfrm>
            <a:off x="4724400" y="1996440"/>
            <a:ext cx="1828800" cy="82296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smtClean="0">
                <a:solidFill>
                  <a:schemeClr val="bg1"/>
                </a:solidFill>
              </a:rPr>
              <a:t>Phrase </a:t>
            </a:r>
          </a:p>
          <a:p>
            <a:pPr algn="ctr"/>
            <a:r>
              <a:rPr lang="en-US" sz="2400" dirty="0" smtClean="0">
                <a:solidFill>
                  <a:schemeClr val="bg1"/>
                </a:solidFill>
              </a:rPr>
              <a:t>mapping</a:t>
            </a:r>
            <a:endParaRPr lang="en-US" sz="2400" dirty="0">
              <a:solidFill>
                <a:schemeClr val="bg1"/>
              </a:solidFill>
            </a:endParaRPr>
          </a:p>
        </p:txBody>
      </p:sp>
      <p:sp>
        <p:nvSpPr>
          <p:cNvPr id="20" name="Rectangle 19"/>
          <p:cNvSpPr/>
          <p:nvPr/>
        </p:nvSpPr>
        <p:spPr>
          <a:xfrm>
            <a:off x="4724400" y="3078480"/>
            <a:ext cx="1828800" cy="10668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Dependency</a:t>
            </a:r>
          </a:p>
          <a:p>
            <a:pPr algn="ctr"/>
            <a:r>
              <a:rPr lang="en-US" sz="2400" dirty="0" smtClean="0">
                <a:solidFill>
                  <a:schemeClr val="bg1"/>
                </a:solidFill>
              </a:rPr>
              <a:t>detection</a:t>
            </a:r>
            <a:endParaRPr lang="en-US" sz="2400" dirty="0">
              <a:solidFill>
                <a:schemeClr val="bg1"/>
              </a:solidFill>
            </a:endParaRPr>
          </a:p>
        </p:txBody>
      </p:sp>
      <p:sp>
        <p:nvSpPr>
          <p:cNvPr id="21" name="Rectangle 20"/>
          <p:cNvSpPr/>
          <p:nvPr/>
        </p:nvSpPr>
        <p:spPr>
          <a:xfrm>
            <a:off x="4724400" y="440436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i="1" dirty="0" smtClean="0">
                <a:solidFill>
                  <a:schemeClr val="bg1"/>
                </a:solidFill>
              </a:rPr>
              <a:t>Joint </a:t>
            </a:r>
          </a:p>
          <a:p>
            <a:pPr algn="ctr"/>
            <a:r>
              <a:rPr lang="en-US" sz="2400" b="1" i="1" dirty="0" err="1" smtClean="0">
                <a:solidFill>
                  <a:schemeClr val="bg1"/>
                </a:solidFill>
              </a:rPr>
              <a:t>Disambig</a:t>
            </a:r>
            <a:r>
              <a:rPr lang="en-US" sz="2400" b="1" i="1" dirty="0" smtClean="0">
                <a:solidFill>
                  <a:schemeClr val="bg1"/>
                </a:solidFill>
              </a:rPr>
              <a:t>.</a:t>
            </a:r>
            <a:endParaRPr lang="en-US" sz="2400" b="1" i="1" dirty="0">
              <a:solidFill>
                <a:schemeClr val="bg1"/>
              </a:solidFill>
            </a:endParaRPr>
          </a:p>
        </p:txBody>
      </p:sp>
      <p:sp>
        <p:nvSpPr>
          <p:cNvPr id="22" name="Rectangle 21"/>
          <p:cNvSpPr/>
          <p:nvPr/>
        </p:nvSpPr>
        <p:spPr>
          <a:xfrm>
            <a:off x="4724400" y="5486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Query</a:t>
            </a:r>
          </a:p>
          <a:p>
            <a:pPr algn="ctr"/>
            <a:r>
              <a:rPr lang="en-US" sz="2400" dirty="0" smtClean="0">
                <a:solidFill>
                  <a:schemeClr val="bg1"/>
                </a:solidFill>
              </a:rPr>
              <a:t>Generation</a:t>
            </a:r>
            <a:endParaRPr lang="en-US" sz="2400" dirty="0">
              <a:solidFill>
                <a:schemeClr val="bg1"/>
              </a:solidFill>
            </a:endParaRPr>
          </a:p>
        </p:txBody>
      </p:sp>
      <p:sp>
        <p:nvSpPr>
          <p:cNvPr id="23" name="Right Brace 22"/>
          <p:cNvSpPr/>
          <p:nvPr/>
        </p:nvSpPr>
        <p:spPr>
          <a:xfrm>
            <a:off x="6400800" y="838200"/>
            <a:ext cx="533400" cy="5562600"/>
          </a:xfrm>
          <a:prstGeom prst="rightBrace">
            <a:avLst>
              <a:gd name="adj1" fmla="val 0"/>
              <a:gd name="adj2" fmla="val 2289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Right Arrow 23"/>
          <p:cNvSpPr/>
          <p:nvPr/>
        </p:nvSpPr>
        <p:spPr>
          <a:xfrm rot="5400000">
            <a:off x="7604760" y="385550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ight Arrow 24"/>
          <p:cNvSpPr/>
          <p:nvPr/>
        </p:nvSpPr>
        <p:spPr>
          <a:xfrm rot="5400000">
            <a:off x="7604760" y="572688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Arrow Connector 25"/>
          <p:cNvCxnSpPr>
            <a:stCxn id="18" idx="2"/>
            <a:endCxn id="19" idx="0"/>
          </p:cNvCxnSpPr>
          <p:nvPr/>
        </p:nvCxnSpPr>
        <p:spPr>
          <a:xfrm>
            <a:off x="5638800" y="173736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19" idx="2"/>
            <a:endCxn id="20" idx="0"/>
          </p:cNvCxnSpPr>
          <p:nvPr/>
        </p:nvCxnSpPr>
        <p:spPr>
          <a:xfrm>
            <a:off x="5638800" y="281940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20" idx="2"/>
            <a:endCxn id="21" idx="0"/>
          </p:cNvCxnSpPr>
          <p:nvPr/>
        </p:nvCxnSpPr>
        <p:spPr>
          <a:xfrm>
            <a:off x="5638800" y="414528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21" idx="2"/>
            <a:endCxn id="22" idx="0"/>
          </p:cNvCxnSpPr>
          <p:nvPr/>
        </p:nvCxnSpPr>
        <p:spPr>
          <a:xfrm>
            <a:off x="5638800" y="522732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Oval 29"/>
          <p:cNvSpPr/>
          <p:nvPr/>
        </p:nvSpPr>
        <p:spPr>
          <a:xfrm>
            <a:off x="4572000" y="11430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1</a:t>
            </a:r>
          </a:p>
        </p:txBody>
      </p:sp>
      <p:sp>
        <p:nvSpPr>
          <p:cNvPr id="31" name="Oval 30"/>
          <p:cNvSpPr/>
          <p:nvPr/>
        </p:nvSpPr>
        <p:spPr>
          <a:xfrm>
            <a:off x="4572000" y="2209800"/>
            <a:ext cx="228600" cy="228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noAutofit/>
          </a:bodyPr>
          <a:lstStyle/>
          <a:p>
            <a:pPr algn="ctr"/>
            <a:r>
              <a:rPr lang="en-US" dirty="0" smtClean="0"/>
              <a:t>2</a:t>
            </a:r>
          </a:p>
        </p:txBody>
      </p:sp>
      <p:sp>
        <p:nvSpPr>
          <p:cNvPr id="32" name="Oval 31"/>
          <p:cNvSpPr/>
          <p:nvPr/>
        </p:nvSpPr>
        <p:spPr>
          <a:xfrm>
            <a:off x="4550834" y="33147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3</a:t>
            </a:r>
          </a:p>
        </p:txBody>
      </p:sp>
      <p:sp>
        <p:nvSpPr>
          <p:cNvPr id="33" name="Oval 32"/>
          <p:cNvSpPr/>
          <p:nvPr/>
        </p:nvSpPr>
        <p:spPr>
          <a:xfrm>
            <a:off x="4572000" y="44958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4</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Date Placeholder 2"/>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p:cNvSpPr>
            <a:spLocks noGrp="1"/>
          </p:cNvSpPr>
          <p:nvPr>
            <p:ph type="ftr" sz="quarter" idx="11"/>
          </p:nvPr>
        </p:nvSpPr>
        <p:spPr/>
        <p:txBody>
          <a:bodyPr/>
          <a:lstStyle/>
          <a:p>
            <a:r>
              <a:rPr lang="en-US" smtClean="0"/>
              <a:t>Natural Language Questions for the Web of Data - Yahya et al.</a:t>
            </a:r>
            <a:endParaRPr lang="en-US"/>
          </a:p>
        </p:txBody>
      </p:sp>
      <p:sp>
        <p:nvSpPr>
          <p:cNvPr id="5" name="Slide Number Placeholder 4"/>
          <p:cNvSpPr>
            <a:spLocks noGrp="1"/>
          </p:cNvSpPr>
          <p:nvPr>
            <p:ph type="sldNum" sz="quarter" idx="12"/>
          </p:nvPr>
        </p:nvSpPr>
        <p:spPr/>
        <p:txBody>
          <a:bodyPr/>
          <a:lstStyle/>
          <a:p>
            <a:fld id="{D82A5394-5A80-41A2-8767-340FD9E3BCB0}" type="slidenum">
              <a:rPr lang="en-US" smtClean="0"/>
              <a:pPr/>
              <a:t>49</a:t>
            </a:fld>
            <a:endParaRPr lang="en-US"/>
          </a:p>
        </p:txBody>
      </p:sp>
      <p:sp>
        <p:nvSpPr>
          <p:cNvPr id="6" name="Oval 5"/>
          <p:cNvSpPr/>
          <p:nvPr/>
        </p:nvSpPr>
        <p:spPr>
          <a:xfrm>
            <a:off x="400050" y="5937766"/>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5</a:t>
            </a:r>
          </a:p>
        </p:txBody>
      </p:sp>
      <p:sp>
        <p:nvSpPr>
          <p:cNvPr id="7" name="TextBox 6"/>
          <p:cNvSpPr txBox="1"/>
          <p:nvPr/>
        </p:nvSpPr>
        <p:spPr>
          <a:xfrm>
            <a:off x="685800" y="5867400"/>
            <a:ext cx="2286000" cy="369332"/>
          </a:xfrm>
          <a:prstGeom prst="rect">
            <a:avLst/>
          </a:prstGeom>
          <a:noFill/>
        </p:spPr>
        <p:txBody>
          <a:bodyPr wrap="square" rtlCol="0">
            <a:spAutoFit/>
          </a:bodyPr>
          <a:lstStyle/>
          <a:p>
            <a:r>
              <a:rPr lang="en-US" dirty="0" smtClean="0"/>
              <a:t>Experiments &amp; Results</a:t>
            </a:r>
            <a:endParaRPr lang="en-US" dirty="0"/>
          </a:p>
        </p:txBody>
      </p:sp>
      <p:sp>
        <p:nvSpPr>
          <p:cNvPr id="12" name="Rectangle 11"/>
          <p:cNvSpPr/>
          <p:nvPr/>
        </p:nvSpPr>
        <p:spPr>
          <a:xfrm>
            <a:off x="6934200" y="1885499"/>
            <a:ext cx="1752600" cy="7566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000" dirty="0" smtClean="0">
                <a:solidFill>
                  <a:schemeClr val="bg1"/>
                </a:solidFill>
              </a:rPr>
              <a:t>DEANNA</a:t>
            </a:r>
            <a:endParaRPr lang="en-US" sz="3000" dirty="0">
              <a:solidFill>
                <a:schemeClr val="bg1"/>
              </a:solidFill>
            </a:endParaRPr>
          </a:p>
        </p:txBody>
      </p:sp>
      <p:sp>
        <p:nvSpPr>
          <p:cNvPr id="13" name="Right Arrow 12"/>
          <p:cNvSpPr/>
          <p:nvPr/>
        </p:nvSpPr>
        <p:spPr>
          <a:xfrm rot="5400000">
            <a:off x="7604760" y="28356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feld 5"/>
          <p:cNvSpPr txBox="1">
            <a:spLocks noChangeArrowheads="1"/>
          </p:cNvSpPr>
          <p:nvPr/>
        </p:nvSpPr>
        <p:spPr bwMode="auto">
          <a:xfrm>
            <a:off x="7086600" y="685800"/>
            <a:ext cx="1459951" cy="507831"/>
          </a:xfrm>
          <a:prstGeom prst="rect">
            <a:avLst/>
          </a:prstGeom>
          <a:noFill/>
          <a:ln w="9525">
            <a:noFill/>
            <a:miter lim="800000"/>
            <a:headEnd/>
            <a:tailEnd/>
          </a:ln>
        </p:spPr>
        <p:txBody>
          <a:bodyPr wrap="none">
            <a:spAutoFit/>
          </a:bodyPr>
          <a:lstStyle/>
          <a:p>
            <a:r>
              <a:rPr lang="de-DE" sz="2700" dirty="0">
                <a:latin typeface="Calibri" pitchFamily="34" charset="0"/>
              </a:rPr>
              <a:t>Q</a:t>
            </a:r>
            <a:r>
              <a:rPr lang="de-DE" sz="2700" dirty="0" smtClean="0">
                <a:latin typeface="Calibri" pitchFamily="34" charset="0"/>
              </a:rPr>
              <a:t>uestion</a:t>
            </a:r>
            <a:endParaRPr lang="de-DE" sz="2700" dirty="0">
              <a:latin typeface="Calibri" pitchFamily="34" charset="0"/>
            </a:endParaRPr>
          </a:p>
        </p:txBody>
      </p:sp>
      <p:sp>
        <p:nvSpPr>
          <p:cNvPr id="15" name="Textfeld 7"/>
          <p:cNvSpPr txBox="1">
            <a:spLocks noChangeArrowheads="1"/>
          </p:cNvSpPr>
          <p:nvPr/>
        </p:nvSpPr>
        <p:spPr bwMode="auto">
          <a:xfrm>
            <a:off x="7180392" y="3333999"/>
            <a:ext cx="1260217"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SPARQL</a:t>
            </a:r>
            <a:endParaRPr lang="de-DE" sz="2700" dirty="0">
              <a:latin typeface="Calibri" pitchFamily="34" charset="0"/>
            </a:endParaRPr>
          </a:p>
        </p:txBody>
      </p:sp>
      <p:sp>
        <p:nvSpPr>
          <p:cNvPr id="16" name="Zylinder 25"/>
          <p:cNvSpPr/>
          <p:nvPr/>
        </p:nvSpPr>
        <p:spPr>
          <a:xfrm>
            <a:off x="7200900" y="4353842"/>
            <a:ext cx="1219200" cy="1179512"/>
          </a:xfrm>
          <a:prstGeom prst="can">
            <a:avLst>
              <a:gd name="adj" fmla="val 20116"/>
            </a:avLst>
          </a:prstGeom>
          <a:solidFill>
            <a:srgbClr val="99FF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3000" dirty="0" smtClean="0">
                <a:solidFill>
                  <a:srgbClr val="1D1117"/>
                </a:solidFill>
              </a:rPr>
              <a:t>KB</a:t>
            </a:r>
            <a:endParaRPr lang="de-DE" sz="3000" dirty="0">
              <a:solidFill>
                <a:srgbClr val="1D1117"/>
              </a:solidFill>
            </a:endParaRPr>
          </a:p>
        </p:txBody>
      </p:sp>
      <p:sp>
        <p:nvSpPr>
          <p:cNvPr id="17" name="Right Arrow 16"/>
          <p:cNvSpPr/>
          <p:nvPr/>
        </p:nvSpPr>
        <p:spPr>
          <a:xfrm rot="5400000">
            <a:off x="7604760" y="13871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724400" y="914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Phrase detection</a:t>
            </a:r>
            <a:endParaRPr lang="en-US" sz="2400" dirty="0">
              <a:solidFill>
                <a:schemeClr val="bg1"/>
              </a:solidFill>
            </a:endParaRPr>
          </a:p>
        </p:txBody>
      </p:sp>
      <p:sp>
        <p:nvSpPr>
          <p:cNvPr id="19" name="Rectangle 18"/>
          <p:cNvSpPr/>
          <p:nvPr/>
        </p:nvSpPr>
        <p:spPr>
          <a:xfrm>
            <a:off x="4724400" y="199644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Phrase </a:t>
            </a:r>
          </a:p>
          <a:p>
            <a:pPr algn="ctr"/>
            <a:r>
              <a:rPr lang="en-US" sz="2400" dirty="0" smtClean="0">
                <a:solidFill>
                  <a:schemeClr val="bg1"/>
                </a:solidFill>
              </a:rPr>
              <a:t>mapping</a:t>
            </a:r>
            <a:endParaRPr lang="en-US" sz="2400" dirty="0">
              <a:solidFill>
                <a:schemeClr val="bg1"/>
              </a:solidFill>
            </a:endParaRPr>
          </a:p>
        </p:txBody>
      </p:sp>
      <p:sp>
        <p:nvSpPr>
          <p:cNvPr id="20" name="Rectangle 19"/>
          <p:cNvSpPr/>
          <p:nvPr/>
        </p:nvSpPr>
        <p:spPr>
          <a:xfrm>
            <a:off x="4724400" y="3078480"/>
            <a:ext cx="1828800" cy="10668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smtClean="0">
                <a:solidFill>
                  <a:schemeClr val="bg1"/>
                </a:solidFill>
              </a:rPr>
              <a:t>Dependency</a:t>
            </a:r>
          </a:p>
          <a:p>
            <a:pPr algn="ctr"/>
            <a:r>
              <a:rPr lang="en-US" sz="2400" dirty="0" smtClean="0">
                <a:solidFill>
                  <a:schemeClr val="bg1"/>
                </a:solidFill>
              </a:rPr>
              <a:t>detection</a:t>
            </a:r>
            <a:endParaRPr lang="en-US" sz="2400" dirty="0">
              <a:solidFill>
                <a:schemeClr val="bg1"/>
              </a:solidFill>
            </a:endParaRPr>
          </a:p>
        </p:txBody>
      </p:sp>
      <p:sp>
        <p:nvSpPr>
          <p:cNvPr id="21" name="Rectangle 20"/>
          <p:cNvSpPr/>
          <p:nvPr/>
        </p:nvSpPr>
        <p:spPr>
          <a:xfrm>
            <a:off x="4724400" y="440436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i="1" dirty="0" smtClean="0">
                <a:solidFill>
                  <a:schemeClr val="bg1"/>
                </a:solidFill>
              </a:rPr>
              <a:t>Joint </a:t>
            </a:r>
          </a:p>
          <a:p>
            <a:pPr algn="ctr"/>
            <a:r>
              <a:rPr lang="en-US" sz="2400" b="1" i="1" dirty="0" err="1" smtClean="0">
                <a:solidFill>
                  <a:schemeClr val="bg1"/>
                </a:solidFill>
              </a:rPr>
              <a:t>Disambig</a:t>
            </a:r>
            <a:r>
              <a:rPr lang="en-US" sz="2400" b="1" i="1" dirty="0" smtClean="0">
                <a:solidFill>
                  <a:schemeClr val="bg1"/>
                </a:solidFill>
              </a:rPr>
              <a:t>.</a:t>
            </a:r>
            <a:endParaRPr lang="en-US" sz="2400" b="1" i="1" dirty="0">
              <a:solidFill>
                <a:schemeClr val="bg1"/>
              </a:solidFill>
            </a:endParaRPr>
          </a:p>
        </p:txBody>
      </p:sp>
      <p:sp>
        <p:nvSpPr>
          <p:cNvPr id="22" name="Rectangle 21"/>
          <p:cNvSpPr/>
          <p:nvPr/>
        </p:nvSpPr>
        <p:spPr>
          <a:xfrm>
            <a:off x="4724400" y="5486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Query</a:t>
            </a:r>
          </a:p>
          <a:p>
            <a:pPr algn="ctr"/>
            <a:r>
              <a:rPr lang="en-US" sz="2400" dirty="0" smtClean="0">
                <a:solidFill>
                  <a:schemeClr val="bg1"/>
                </a:solidFill>
              </a:rPr>
              <a:t>Generation</a:t>
            </a:r>
            <a:endParaRPr lang="en-US" sz="2400" dirty="0">
              <a:solidFill>
                <a:schemeClr val="bg1"/>
              </a:solidFill>
            </a:endParaRPr>
          </a:p>
        </p:txBody>
      </p:sp>
      <p:sp>
        <p:nvSpPr>
          <p:cNvPr id="23" name="Right Brace 22"/>
          <p:cNvSpPr/>
          <p:nvPr/>
        </p:nvSpPr>
        <p:spPr>
          <a:xfrm>
            <a:off x="6400800" y="838200"/>
            <a:ext cx="533400" cy="5562600"/>
          </a:xfrm>
          <a:prstGeom prst="rightBrace">
            <a:avLst>
              <a:gd name="adj1" fmla="val 0"/>
              <a:gd name="adj2" fmla="val 2289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Right Arrow 23"/>
          <p:cNvSpPr/>
          <p:nvPr/>
        </p:nvSpPr>
        <p:spPr>
          <a:xfrm rot="5400000">
            <a:off x="7604760" y="385550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ight Arrow 24"/>
          <p:cNvSpPr/>
          <p:nvPr/>
        </p:nvSpPr>
        <p:spPr>
          <a:xfrm rot="5400000">
            <a:off x="7604760" y="572688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Arrow Connector 25"/>
          <p:cNvCxnSpPr>
            <a:stCxn id="18" idx="2"/>
            <a:endCxn id="19" idx="0"/>
          </p:cNvCxnSpPr>
          <p:nvPr/>
        </p:nvCxnSpPr>
        <p:spPr>
          <a:xfrm>
            <a:off x="5638800" y="173736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19" idx="2"/>
            <a:endCxn id="20" idx="0"/>
          </p:cNvCxnSpPr>
          <p:nvPr/>
        </p:nvCxnSpPr>
        <p:spPr>
          <a:xfrm>
            <a:off x="5638800" y="281940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20" idx="2"/>
            <a:endCxn id="21" idx="0"/>
          </p:cNvCxnSpPr>
          <p:nvPr/>
        </p:nvCxnSpPr>
        <p:spPr>
          <a:xfrm>
            <a:off x="5638800" y="414528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21" idx="2"/>
            <a:endCxn id="22" idx="0"/>
          </p:cNvCxnSpPr>
          <p:nvPr/>
        </p:nvCxnSpPr>
        <p:spPr>
          <a:xfrm>
            <a:off x="5638800" y="522732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Oval 29"/>
          <p:cNvSpPr/>
          <p:nvPr/>
        </p:nvSpPr>
        <p:spPr>
          <a:xfrm>
            <a:off x="4572000" y="11430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1</a:t>
            </a:r>
          </a:p>
        </p:txBody>
      </p:sp>
      <p:sp>
        <p:nvSpPr>
          <p:cNvPr id="31" name="Oval 30"/>
          <p:cNvSpPr/>
          <p:nvPr/>
        </p:nvSpPr>
        <p:spPr>
          <a:xfrm>
            <a:off x="4572000" y="22098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2</a:t>
            </a:r>
          </a:p>
        </p:txBody>
      </p:sp>
      <p:sp>
        <p:nvSpPr>
          <p:cNvPr id="32" name="Oval 31"/>
          <p:cNvSpPr/>
          <p:nvPr/>
        </p:nvSpPr>
        <p:spPr>
          <a:xfrm>
            <a:off x="4550834" y="3314700"/>
            <a:ext cx="228600" cy="228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noAutofit/>
          </a:bodyPr>
          <a:lstStyle/>
          <a:p>
            <a:pPr algn="ctr"/>
            <a:r>
              <a:rPr lang="en-US" dirty="0" smtClean="0"/>
              <a:t>3</a:t>
            </a:r>
          </a:p>
        </p:txBody>
      </p:sp>
      <p:sp>
        <p:nvSpPr>
          <p:cNvPr id="33" name="Oval 32"/>
          <p:cNvSpPr/>
          <p:nvPr/>
        </p:nvSpPr>
        <p:spPr>
          <a:xfrm>
            <a:off x="4572000" y="44958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4</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descr=" 3"/>
          <p:cNvSpPr>
            <a:spLocks noGrp="1"/>
          </p:cNvSpPr>
          <p:nvPr>
            <p:ph idx="1"/>
          </p:nvPr>
        </p:nvSpPr>
        <p:spPr>
          <a:xfrm>
            <a:off x="457200" y="838200"/>
            <a:ext cx="8229600" cy="5370576"/>
          </a:xfrm>
        </p:spPr>
        <p:txBody>
          <a:bodyPr/>
          <a:lstStyle/>
          <a:p>
            <a:pPr>
              <a:buNone/>
            </a:pPr>
            <a:r>
              <a:rPr lang="en-US" b="1" dirty="0" smtClean="0"/>
              <a:t>“</a:t>
            </a:r>
            <a:r>
              <a:rPr lang="en-US" b="1" i="1" dirty="0" smtClean="0"/>
              <a:t>Who played in Casablanca and was married to a writer born in Rome?</a:t>
            </a:r>
            <a:r>
              <a:rPr lang="en-US" b="1" dirty="0" smtClean="0"/>
              <a:t>”</a:t>
            </a:r>
          </a:p>
          <a:p>
            <a:endParaRPr lang="en-US" dirty="0" smtClean="0"/>
          </a:p>
        </p:txBody>
      </p:sp>
      <p:sp>
        <p:nvSpPr>
          <p:cNvPr id="2" name="Title 1" descr=" 2"/>
          <p:cNvSpPr>
            <a:spLocks noGrp="1"/>
          </p:cNvSpPr>
          <p:nvPr>
            <p:ph type="title"/>
          </p:nvPr>
        </p:nvSpPr>
        <p:spPr/>
        <p:txBody>
          <a:bodyPr/>
          <a:lstStyle/>
          <a:p>
            <a:r>
              <a:rPr lang="en-US" dirty="0" smtClean="0"/>
              <a:t>“Classical” QA </a:t>
            </a:r>
            <a:endParaRPr lang="en-US" dirty="0"/>
          </a:p>
        </p:txBody>
      </p:sp>
      <p:sp>
        <p:nvSpPr>
          <p:cNvPr id="4" name="Date Placeholder 3" descr=" 4"/>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descr=" 5"/>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descr=" 6"/>
          <p:cNvSpPr>
            <a:spLocks noGrp="1"/>
          </p:cNvSpPr>
          <p:nvPr>
            <p:ph type="sldNum" sz="quarter" idx="12"/>
          </p:nvPr>
        </p:nvSpPr>
        <p:spPr/>
        <p:txBody>
          <a:bodyPr/>
          <a:lstStyle/>
          <a:p>
            <a:fld id="{D82A5394-5A80-41A2-8767-340FD9E3BCB0}" type="slidenum">
              <a:rPr lang="en-US" smtClean="0"/>
              <a:pPr/>
              <a:t>5</a:t>
            </a:fld>
            <a:endParaRPr lang="en-US" dirty="0"/>
          </a:p>
        </p:txBody>
      </p:sp>
      <p:sp>
        <p:nvSpPr>
          <p:cNvPr id="7" name="Rectangle 6" descr=" 12"/>
          <p:cNvSpPr/>
          <p:nvPr/>
        </p:nvSpPr>
        <p:spPr>
          <a:xfrm>
            <a:off x="228600" y="1986676"/>
            <a:ext cx="6172200" cy="2923876"/>
          </a:xfrm>
          <a:prstGeom prst="rect">
            <a:avLst/>
          </a:prstGeom>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sz="2000" b="1" dirty="0" smtClean="0">
                <a:solidFill>
                  <a:schemeClr val="tx1"/>
                </a:solidFill>
              </a:rPr>
              <a:t>Ingrid Bergman</a:t>
            </a:r>
            <a:r>
              <a:rPr lang="en-US" dirty="0" smtClean="0">
                <a:solidFill>
                  <a:schemeClr val="tx1"/>
                </a:solidFill>
              </a:rPr>
              <a:t> (29 August 1915 – 29 August 1982) was a Swedish actress who starred in a variety of European and American films. She won three Academy Awards, two Emmy Awards, and the Tony Award for Best Actress. She is ranked as the fourth greatest female star of American cinema of all time by the American Film Institute. She is best remembered for her </a:t>
            </a:r>
            <a:r>
              <a:rPr lang="en-US" sz="2000" b="1" dirty="0" smtClean="0">
                <a:solidFill>
                  <a:schemeClr val="tx1"/>
                </a:solidFill>
                <a:uFill>
                  <a:solidFill>
                    <a:srgbClr val="C00000"/>
                  </a:solidFill>
                </a:uFill>
              </a:rPr>
              <a:t>roles as </a:t>
            </a:r>
            <a:r>
              <a:rPr lang="en-US" sz="2000" b="1" dirty="0" err="1" smtClean="0">
                <a:solidFill>
                  <a:schemeClr val="tx1"/>
                </a:solidFill>
                <a:uFill>
                  <a:solidFill>
                    <a:srgbClr val="C00000"/>
                  </a:solidFill>
                </a:uFill>
              </a:rPr>
              <a:t>Ilsa</a:t>
            </a:r>
            <a:r>
              <a:rPr lang="en-US" sz="2000" b="1" dirty="0" smtClean="0">
                <a:solidFill>
                  <a:schemeClr val="tx1"/>
                </a:solidFill>
                <a:uFill>
                  <a:solidFill>
                    <a:srgbClr val="C00000"/>
                  </a:solidFill>
                </a:uFill>
              </a:rPr>
              <a:t> Lund in </a:t>
            </a:r>
            <a:r>
              <a:rPr lang="en-US" sz="2000" b="1" i="1" dirty="0" smtClean="0">
                <a:solidFill>
                  <a:schemeClr val="tx1"/>
                </a:solidFill>
                <a:uFill>
                  <a:solidFill>
                    <a:srgbClr val="C00000"/>
                  </a:solidFill>
                </a:uFill>
              </a:rPr>
              <a:t>Casablanca</a:t>
            </a:r>
            <a:r>
              <a:rPr lang="en-US" sz="2000" dirty="0" smtClean="0">
                <a:solidFill>
                  <a:schemeClr val="tx1"/>
                </a:solidFill>
                <a:uFill>
                  <a:solidFill>
                    <a:srgbClr val="C00000"/>
                  </a:solidFill>
                </a:uFill>
              </a:rPr>
              <a:t> </a:t>
            </a:r>
            <a:r>
              <a:rPr lang="en-US" dirty="0" smtClean="0">
                <a:solidFill>
                  <a:schemeClr val="tx1"/>
                </a:solidFill>
                <a:uFill>
                  <a:solidFill>
                    <a:srgbClr val="C00000"/>
                  </a:solidFill>
                </a:uFill>
              </a:rPr>
              <a:t>(1942)</a:t>
            </a:r>
            <a:r>
              <a:rPr lang="en-US" dirty="0" smtClean="0">
                <a:solidFill>
                  <a:schemeClr val="tx1"/>
                </a:solidFill>
              </a:rPr>
              <a:t>, a World War II drama co-starring Humphrey Bogart and as Alicia </a:t>
            </a:r>
            <a:r>
              <a:rPr lang="en-US" dirty="0" err="1" smtClean="0">
                <a:solidFill>
                  <a:schemeClr val="tx1"/>
                </a:solidFill>
              </a:rPr>
              <a:t>Huberman</a:t>
            </a:r>
            <a:r>
              <a:rPr lang="en-US" dirty="0" smtClean="0">
                <a:solidFill>
                  <a:schemeClr val="tx1"/>
                </a:solidFill>
              </a:rPr>
              <a:t> in </a:t>
            </a:r>
            <a:r>
              <a:rPr lang="en-US" i="1" dirty="0" smtClean="0">
                <a:solidFill>
                  <a:schemeClr val="tx1"/>
                </a:solidFill>
              </a:rPr>
              <a:t>Notorious</a:t>
            </a:r>
            <a:r>
              <a:rPr lang="en-US" dirty="0" smtClean="0">
                <a:solidFill>
                  <a:schemeClr val="tx1"/>
                </a:solidFill>
              </a:rPr>
              <a:t> (1946), an Alfred Hitchcock thriller co-starring Cary Grant.</a:t>
            </a:r>
            <a:endParaRPr lang="en-US" dirty="0">
              <a:solidFill>
                <a:schemeClr val="tx1"/>
              </a:solidFill>
            </a:endParaRPr>
          </a:p>
        </p:txBody>
      </p:sp>
      <p:sp>
        <p:nvSpPr>
          <p:cNvPr id="8" name="Rectangle 7" descr=" 13"/>
          <p:cNvSpPr/>
          <p:nvPr/>
        </p:nvSpPr>
        <p:spPr>
          <a:xfrm>
            <a:off x="990600" y="4089498"/>
            <a:ext cx="6781800" cy="2616100"/>
          </a:xfrm>
          <a:prstGeom prst="rect">
            <a:avLst/>
          </a:prstGeom>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dirty="0" smtClean="0"/>
              <a:t>In 1950, after a decade of stardom in American films, she starred in the Italian film </a:t>
            </a:r>
            <a:r>
              <a:rPr lang="en-US" i="1" dirty="0" smtClean="0"/>
              <a:t>Stromboli</a:t>
            </a:r>
            <a:r>
              <a:rPr lang="en-US" dirty="0" smtClean="0"/>
              <a:t>, which led to a love affair with director Roberto Rossellini while they were both already married. The affair and then </a:t>
            </a:r>
            <a:r>
              <a:rPr lang="en-US" sz="2000" b="1" dirty="0" smtClean="0">
                <a:uFill>
                  <a:solidFill>
                    <a:srgbClr val="C00000"/>
                  </a:solidFill>
                </a:uFill>
              </a:rPr>
              <a:t>marriage with Rossellini </a:t>
            </a:r>
            <a:r>
              <a:rPr lang="en-US" dirty="0" smtClean="0"/>
              <a:t>created a scandal that forced her to remain in Europe until 1956, when she made a successful Hollywood return in </a:t>
            </a:r>
            <a:r>
              <a:rPr lang="en-US" i="1" dirty="0" smtClean="0"/>
              <a:t>Anastasia</a:t>
            </a:r>
            <a:r>
              <a:rPr lang="en-US" dirty="0" smtClean="0"/>
              <a:t>, for which she won her second Academy Award, as well as the forgiveness of her fans. Many of her personal and film documents can be seen in the Wesleyan University Cinema Archives.</a:t>
            </a:r>
            <a:r>
              <a:rPr lang="en-US" baseline="30000" dirty="0" smtClean="0">
                <a:hlinkClick r:id="rId3"/>
              </a:rPr>
              <a:t>[4]</a:t>
            </a:r>
            <a:endParaRPr lang="en-US" dirty="0" smtClean="0"/>
          </a:p>
        </p:txBody>
      </p:sp>
      <p:sp>
        <p:nvSpPr>
          <p:cNvPr id="9" name="Rectangle 8" descr=" 10"/>
          <p:cNvSpPr/>
          <p:nvPr/>
        </p:nvSpPr>
        <p:spPr>
          <a:xfrm>
            <a:off x="2209800" y="5550694"/>
            <a:ext cx="6781800" cy="1261884"/>
          </a:xfrm>
          <a:prstGeom prst="rect">
            <a:avLst/>
          </a:prstGeom>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sz="2000" b="1" dirty="0" smtClean="0"/>
              <a:t>Roberto </a:t>
            </a:r>
            <a:r>
              <a:rPr lang="en-US" sz="2000" b="1" dirty="0" err="1" smtClean="0"/>
              <a:t>Gastone</a:t>
            </a:r>
            <a:r>
              <a:rPr lang="en-US" sz="2000" b="1" dirty="0" smtClean="0"/>
              <a:t> </a:t>
            </a:r>
            <a:r>
              <a:rPr lang="en-US" sz="2000" b="1" dirty="0" err="1" smtClean="0"/>
              <a:t>Zeffiro</a:t>
            </a:r>
            <a:r>
              <a:rPr lang="en-US" sz="2000" b="1" dirty="0" smtClean="0"/>
              <a:t> Rossellini</a:t>
            </a:r>
            <a:r>
              <a:rPr lang="en-US" dirty="0" smtClean="0"/>
              <a:t> (8 May 1906 – 3 June 1977) was an Italian film director and </a:t>
            </a:r>
            <a:r>
              <a:rPr lang="en-US" sz="2000" b="1" dirty="0" smtClean="0">
                <a:uFill>
                  <a:solidFill>
                    <a:srgbClr val="C00000"/>
                  </a:solidFill>
                </a:uFill>
              </a:rPr>
              <a:t>screenwriter</a:t>
            </a:r>
            <a:r>
              <a:rPr lang="en-US" dirty="0" smtClean="0"/>
              <a:t>. Rossellini was one of the directors of the Italian neorealist cinema, contributing films such as </a:t>
            </a:r>
            <a:r>
              <a:rPr lang="en-US" i="1" dirty="0" smtClean="0"/>
              <a:t>Roma </a:t>
            </a:r>
            <a:r>
              <a:rPr lang="en-US" i="1" dirty="0" err="1" smtClean="0"/>
              <a:t>città</a:t>
            </a:r>
            <a:r>
              <a:rPr lang="en-US" i="1" dirty="0" smtClean="0"/>
              <a:t> </a:t>
            </a:r>
            <a:r>
              <a:rPr lang="en-US" i="1" dirty="0" err="1" smtClean="0"/>
              <a:t>aperta</a:t>
            </a:r>
            <a:r>
              <a:rPr lang="en-US" dirty="0" smtClean="0"/>
              <a:t> (</a:t>
            </a:r>
            <a:r>
              <a:rPr lang="en-US" i="1" dirty="0" smtClean="0"/>
              <a:t>Rome, Open City</a:t>
            </a:r>
            <a:r>
              <a:rPr lang="en-US" dirty="0" smtClean="0"/>
              <a:t> 1945) to the movement.</a:t>
            </a:r>
            <a:endParaRPr lang="en-US" dirty="0"/>
          </a:p>
        </p:txBody>
      </p:sp>
    </p:spTree>
  </p:cSld>
  <p:clrMapOvr>
    <a:masterClrMapping/>
  </p:clrMapOvr>
  <p:transition>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Straight Connector 68" descr=" 69"/>
          <p:cNvCxnSpPr/>
          <p:nvPr/>
        </p:nvCxnSpPr>
        <p:spPr>
          <a:xfrm>
            <a:off x="6324600" y="762000"/>
            <a:ext cx="0" cy="571500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 name="Title 1" descr=" 2"/>
          <p:cNvSpPr>
            <a:spLocks noGrp="1"/>
          </p:cNvSpPr>
          <p:nvPr>
            <p:ph type="title"/>
          </p:nvPr>
        </p:nvSpPr>
        <p:spPr/>
        <p:txBody>
          <a:bodyPr/>
          <a:lstStyle/>
          <a:p>
            <a:r>
              <a:rPr lang="en-US" dirty="0" smtClean="0"/>
              <a:t>Dependency Detection</a:t>
            </a:r>
            <a:endParaRPr lang="en-US" dirty="0"/>
          </a:p>
        </p:txBody>
      </p:sp>
      <p:sp>
        <p:nvSpPr>
          <p:cNvPr id="4" name="Date Placeholder 3" descr=" 4"/>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descr=" 5"/>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descr=" 6"/>
          <p:cNvSpPr>
            <a:spLocks noGrp="1"/>
          </p:cNvSpPr>
          <p:nvPr>
            <p:ph type="sldNum" sz="quarter" idx="12"/>
          </p:nvPr>
        </p:nvSpPr>
        <p:spPr/>
        <p:txBody>
          <a:bodyPr/>
          <a:lstStyle/>
          <a:p>
            <a:fld id="{D82A5394-5A80-41A2-8767-340FD9E3BCB0}" type="slidenum">
              <a:rPr lang="en-US" smtClean="0"/>
              <a:pPr/>
              <a:t>50</a:t>
            </a:fld>
            <a:endParaRPr lang="en-US" dirty="0"/>
          </a:p>
        </p:txBody>
      </p:sp>
      <p:sp>
        <p:nvSpPr>
          <p:cNvPr id="70" name="TextBox 69" descr=" 70"/>
          <p:cNvSpPr txBox="1"/>
          <p:nvPr/>
        </p:nvSpPr>
        <p:spPr>
          <a:xfrm>
            <a:off x="6324600" y="990600"/>
            <a:ext cx="2667000" cy="1938992"/>
          </a:xfrm>
          <a:prstGeom prst="rect">
            <a:avLst/>
          </a:prstGeom>
          <a:noFill/>
        </p:spPr>
        <p:txBody>
          <a:bodyPr wrap="square" rtlCol="0">
            <a:spAutoFit/>
          </a:bodyPr>
          <a:lstStyle/>
          <a:p>
            <a:r>
              <a:rPr lang="en-US" sz="2400" dirty="0" smtClean="0"/>
              <a:t>Look for specific patterns in </a:t>
            </a:r>
            <a:r>
              <a:rPr lang="en-US" sz="2400" dirty="0" smtClean="0">
                <a:solidFill>
                  <a:schemeClr val="accent6">
                    <a:lumMod val="75000"/>
                  </a:schemeClr>
                </a:solidFill>
              </a:rPr>
              <a:t>dependency parses </a:t>
            </a:r>
          </a:p>
          <a:p>
            <a:r>
              <a:rPr lang="en-US" sz="2400" dirty="0" smtClean="0"/>
              <a:t>[de </a:t>
            </a:r>
            <a:r>
              <a:rPr lang="en-US" sz="2400" dirty="0" err="1" smtClean="0"/>
              <a:t>Marneffe</a:t>
            </a:r>
            <a:r>
              <a:rPr lang="en-US" sz="2400" dirty="0" smtClean="0"/>
              <a:t> et al. LREC’06]</a:t>
            </a:r>
            <a:endParaRPr lang="en-US" sz="2400" dirty="0"/>
          </a:p>
        </p:txBody>
      </p:sp>
      <p:pic>
        <p:nvPicPr>
          <p:cNvPr id="62" name="Picture 9" descr=" 62"/>
          <p:cNvPicPr>
            <a:picLocks noChangeAspect="1" noChangeArrowheads="1"/>
          </p:cNvPicPr>
          <p:nvPr/>
        </p:nvPicPr>
        <p:blipFill>
          <a:blip r:embed="rId3" cstate="print"/>
          <a:srcRect/>
          <a:stretch>
            <a:fillRect/>
          </a:stretch>
        </p:blipFill>
        <p:spPr bwMode="auto">
          <a:xfrm>
            <a:off x="6368902" y="3048000"/>
            <a:ext cx="2775098" cy="2209800"/>
          </a:xfrm>
          <a:prstGeom prst="rect">
            <a:avLst/>
          </a:prstGeom>
          <a:ln>
            <a:noFill/>
          </a:ln>
          <a:effectLst>
            <a:outerShdw blurRad="63500" sx="102000" sy="102000" algn="ctr" rotWithShape="0">
              <a:prstClr val="black">
                <a:alpha val="40000"/>
              </a:prstClr>
            </a:outerShdw>
          </a:effectLst>
        </p:spPr>
      </p:pic>
      <p:sp>
        <p:nvSpPr>
          <p:cNvPr id="90" name="Oval 10" descr=" 90"/>
          <p:cNvSpPr>
            <a:spLocks noChangeArrowheads="1"/>
          </p:cNvSpPr>
          <p:nvPr/>
        </p:nvSpPr>
        <p:spPr bwMode="auto">
          <a:xfrm>
            <a:off x="1813198" y="3987155"/>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a writer</a:t>
            </a:r>
            <a:endParaRPr lang="en-US" sz="1600" baseline="-25000">
              <a:latin typeface="+mn-lt"/>
              <a:cs typeface="Calibri" pitchFamily="34" charset="0"/>
            </a:endParaRPr>
          </a:p>
        </p:txBody>
      </p:sp>
      <p:cxnSp>
        <p:nvCxnSpPr>
          <p:cNvPr id="91" name="AutoShape 31" descr=" 91"/>
          <p:cNvCxnSpPr>
            <a:cxnSpLocks noChangeShapeType="1"/>
            <a:stCxn id="96" idx="6"/>
            <a:endCxn id="107" idx="1"/>
          </p:cNvCxnSpPr>
          <p:nvPr/>
        </p:nvCxnSpPr>
        <p:spPr bwMode="auto">
          <a:xfrm flipV="1">
            <a:off x="3413398" y="2958455"/>
            <a:ext cx="1009650" cy="100012"/>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92" name="AutoShape 34" descr=" 92"/>
          <p:cNvCxnSpPr>
            <a:cxnSpLocks noChangeShapeType="1"/>
          </p:cNvCxnSpPr>
          <p:nvPr/>
        </p:nvCxnSpPr>
        <p:spPr bwMode="auto">
          <a:xfrm>
            <a:off x="3413398" y="4125267"/>
            <a:ext cx="1009650" cy="128588"/>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sp>
        <p:nvSpPr>
          <p:cNvPr id="95" name="Oval 9" descr=" 95"/>
          <p:cNvSpPr>
            <a:spLocks noChangeArrowheads="1"/>
          </p:cNvSpPr>
          <p:nvPr/>
        </p:nvSpPr>
        <p:spPr bwMode="auto">
          <a:xfrm>
            <a:off x="1832248" y="3453755"/>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was born</a:t>
            </a:r>
            <a:endParaRPr lang="en-US" sz="1600" baseline="-25000">
              <a:latin typeface="+mn-lt"/>
              <a:cs typeface="Calibri" pitchFamily="34" charset="0"/>
            </a:endParaRPr>
          </a:p>
        </p:txBody>
      </p:sp>
      <p:sp>
        <p:nvSpPr>
          <p:cNvPr id="96" name="Oval 68" descr=" 96"/>
          <p:cNvSpPr>
            <a:spLocks noChangeArrowheads="1"/>
          </p:cNvSpPr>
          <p:nvPr/>
        </p:nvSpPr>
        <p:spPr bwMode="auto">
          <a:xfrm>
            <a:off x="1813198" y="2920355"/>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born</a:t>
            </a:r>
            <a:endParaRPr lang="en-US" sz="1600" baseline="-25000">
              <a:latin typeface="+mn-lt"/>
              <a:cs typeface="Calibri" pitchFamily="34" charset="0"/>
            </a:endParaRPr>
          </a:p>
        </p:txBody>
      </p:sp>
      <p:cxnSp>
        <p:nvCxnSpPr>
          <p:cNvPr id="97" name="AutoShape 71" descr=" 97"/>
          <p:cNvCxnSpPr>
            <a:cxnSpLocks noChangeShapeType="1"/>
            <a:stCxn id="96" idx="6"/>
            <a:endCxn id="106" idx="1"/>
          </p:cNvCxnSpPr>
          <p:nvPr/>
        </p:nvCxnSpPr>
        <p:spPr bwMode="auto">
          <a:xfrm>
            <a:off x="3413398" y="3058467"/>
            <a:ext cx="1009650" cy="204788"/>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sp>
        <p:nvSpPr>
          <p:cNvPr id="99" name="Oval 73" descr=" 99"/>
          <p:cNvSpPr>
            <a:spLocks noChangeArrowheads="1"/>
          </p:cNvSpPr>
          <p:nvPr/>
        </p:nvSpPr>
        <p:spPr bwMode="auto">
          <a:xfrm>
            <a:off x="1813198" y="2386955"/>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Rome</a:t>
            </a:r>
            <a:endParaRPr lang="en-US" sz="1600" baseline="-25000" dirty="0">
              <a:latin typeface="+mn-lt"/>
              <a:cs typeface="Calibri" pitchFamily="34" charset="0"/>
            </a:endParaRPr>
          </a:p>
        </p:txBody>
      </p:sp>
      <p:cxnSp>
        <p:nvCxnSpPr>
          <p:cNvPr id="100" name="AutoShape 76" descr=" 100"/>
          <p:cNvCxnSpPr>
            <a:cxnSpLocks noChangeShapeType="1"/>
            <a:stCxn id="99" idx="6"/>
            <a:endCxn id="109" idx="1"/>
          </p:cNvCxnSpPr>
          <p:nvPr/>
        </p:nvCxnSpPr>
        <p:spPr bwMode="auto">
          <a:xfrm flipV="1">
            <a:off x="3413398" y="2272655"/>
            <a:ext cx="1009650" cy="251619"/>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01" name="AutoShape 77" descr=" 101"/>
          <p:cNvCxnSpPr>
            <a:cxnSpLocks noChangeShapeType="1"/>
            <a:stCxn id="99" idx="6"/>
            <a:endCxn id="108" idx="1"/>
          </p:cNvCxnSpPr>
          <p:nvPr/>
        </p:nvCxnSpPr>
        <p:spPr bwMode="auto">
          <a:xfrm>
            <a:off x="3413398" y="2525067"/>
            <a:ext cx="1009650" cy="52388"/>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sp>
        <p:nvSpPr>
          <p:cNvPr id="103" name="Rectangle 91" descr=" 103"/>
          <p:cNvSpPr>
            <a:spLocks noChangeArrowheads="1"/>
          </p:cNvSpPr>
          <p:nvPr/>
        </p:nvSpPr>
        <p:spPr bwMode="auto">
          <a:xfrm>
            <a:off x="4423048" y="4139555"/>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c:writer</a:t>
            </a:r>
          </a:p>
        </p:txBody>
      </p:sp>
      <p:sp>
        <p:nvSpPr>
          <p:cNvPr id="104" name="Rectangle 92" descr=" 104"/>
          <p:cNvSpPr>
            <a:spLocks noChangeArrowheads="1"/>
          </p:cNvSpPr>
          <p:nvPr/>
        </p:nvSpPr>
        <p:spPr bwMode="auto">
          <a:xfrm>
            <a:off x="4423048" y="3834755"/>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r:bornInPlace</a:t>
            </a:r>
          </a:p>
        </p:txBody>
      </p:sp>
      <p:sp>
        <p:nvSpPr>
          <p:cNvPr id="105" name="Rectangle 93" descr=" 105"/>
          <p:cNvSpPr>
            <a:spLocks noChangeArrowheads="1"/>
          </p:cNvSpPr>
          <p:nvPr/>
        </p:nvSpPr>
        <p:spPr bwMode="auto">
          <a:xfrm>
            <a:off x="4423048" y="3529955"/>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r:bornOnDate</a:t>
            </a:r>
          </a:p>
        </p:txBody>
      </p:sp>
      <p:sp>
        <p:nvSpPr>
          <p:cNvPr id="106" name="Rectangle 94" descr=" 106"/>
          <p:cNvSpPr>
            <a:spLocks noChangeArrowheads="1"/>
          </p:cNvSpPr>
          <p:nvPr/>
        </p:nvSpPr>
        <p:spPr bwMode="auto">
          <a:xfrm>
            <a:off x="4423048" y="3148955"/>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e:Max_Born</a:t>
            </a:r>
          </a:p>
        </p:txBody>
      </p:sp>
      <p:sp>
        <p:nvSpPr>
          <p:cNvPr id="107" name="Rectangle 95" descr=" 107"/>
          <p:cNvSpPr>
            <a:spLocks noChangeArrowheads="1"/>
          </p:cNvSpPr>
          <p:nvPr/>
        </p:nvSpPr>
        <p:spPr bwMode="auto">
          <a:xfrm>
            <a:off x="4423048" y="2844155"/>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e:Born_(film)</a:t>
            </a:r>
          </a:p>
        </p:txBody>
      </p:sp>
      <p:sp>
        <p:nvSpPr>
          <p:cNvPr id="108" name="Rectangle 96" descr=" 108"/>
          <p:cNvSpPr>
            <a:spLocks noChangeArrowheads="1"/>
          </p:cNvSpPr>
          <p:nvPr/>
        </p:nvSpPr>
        <p:spPr bwMode="auto">
          <a:xfrm>
            <a:off x="4423048" y="2463155"/>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e:Sydne_Rome</a:t>
            </a:r>
          </a:p>
        </p:txBody>
      </p:sp>
      <p:sp>
        <p:nvSpPr>
          <p:cNvPr id="109" name="Rectangle 97" descr=" 109"/>
          <p:cNvSpPr>
            <a:spLocks noChangeArrowheads="1"/>
          </p:cNvSpPr>
          <p:nvPr/>
        </p:nvSpPr>
        <p:spPr bwMode="auto">
          <a:xfrm>
            <a:off x="4423048" y="2158355"/>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smtClean="0">
                <a:latin typeface="+mn-lt"/>
                <a:cs typeface="Arial" pitchFamily="34" charset="0"/>
              </a:rPr>
              <a:t>e:Rome</a:t>
            </a:r>
            <a:endParaRPr lang="en-US" sz="1600" dirty="0">
              <a:latin typeface="+mn-lt"/>
              <a:cs typeface="Arial" pitchFamily="34" charset="0"/>
            </a:endParaRPr>
          </a:p>
        </p:txBody>
      </p:sp>
      <p:cxnSp>
        <p:nvCxnSpPr>
          <p:cNvPr id="112" name="Straight Connector 111" descr=" 112"/>
          <p:cNvCxnSpPr>
            <a:stCxn id="96" idx="6"/>
            <a:endCxn id="105" idx="1"/>
          </p:cNvCxnSpPr>
          <p:nvPr/>
        </p:nvCxnSpPr>
        <p:spPr>
          <a:xfrm>
            <a:off x="3432448" y="3575992"/>
            <a:ext cx="990600" cy="68263"/>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13" name="Straight Connector 11" descr=" 113"/>
          <p:cNvCxnSpPr>
            <a:stCxn id="96" idx="6"/>
            <a:endCxn id="105" idx="1"/>
          </p:cNvCxnSpPr>
          <p:nvPr/>
        </p:nvCxnSpPr>
        <p:spPr>
          <a:xfrm>
            <a:off x="3432448" y="3575992"/>
            <a:ext cx="990600" cy="381000"/>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ransition>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Straight Connector 68" descr=" 69"/>
          <p:cNvCxnSpPr/>
          <p:nvPr/>
        </p:nvCxnSpPr>
        <p:spPr>
          <a:xfrm>
            <a:off x="6324600" y="762000"/>
            <a:ext cx="0" cy="571500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 name="Title 1" descr=" 2"/>
          <p:cNvSpPr>
            <a:spLocks noGrp="1"/>
          </p:cNvSpPr>
          <p:nvPr>
            <p:ph type="title"/>
          </p:nvPr>
        </p:nvSpPr>
        <p:spPr/>
        <p:txBody>
          <a:bodyPr/>
          <a:lstStyle/>
          <a:p>
            <a:r>
              <a:rPr lang="en-US" dirty="0" smtClean="0"/>
              <a:t>Dependency Detection</a:t>
            </a:r>
            <a:endParaRPr lang="en-US" dirty="0"/>
          </a:p>
        </p:txBody>
      </p:sp>
      <p:sp>
        <p:nvSpPr>
          <p:cNvPr id="4" name="Date Placeholder 3" descr=" 4"/>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descr=" 5"/>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descr=" 6"/>
          <p:cNvSpPr>
            <a:spLocks noGrp="1"/>
          </p:cNvSpPr>
          <p:nvPr>
            <p:ph type="sldNum" sz="quarter" idx="12"/>
          </p:nvPr>
        </p:nvSpPr>
        <p:spPr/>
        <p:txBody>
          <a:bodyPr/>
          <a:lstStyle/>
          <a:p>
            <a:fld id="{D82A5394-5A80-41A2-8767-340FD9E3BCB0}" type="slidenum">
              <a:rPr lang="en-US" smtClean="0"/>
              <a:pPr/>
              <a:t>51</a:t>
            </a:fld>
            <a:endParaRPr lang="en-US" dirty="0"/>
          </a:p>
        </p:txBody>
      </p:sp>
      <p:sp>
        <p:nvSpPr>
          <p:cNvPr id="70" name="TextBox 69" descr=" 70"/>
          <p:cNvSpPr txBox="1"/>
          <p:nvPr/>
        </p:nvSpPr>
        <p:spPr>
          <a:xfrm>
            <a:off x="6324600" y="990600"/>
            <a:ext cx="2667000" cy="1938992"/>
          </a:xfrm>
          <a:prstGeom prst="rect">
            <a:avLst/>
          </a:prstGeom>
          <a:noFill/>
        </p:spPr>
        <p:txBody>
          <a:bodyPr wrap="square" rtlCol="0">
            <a:spAutoFit/>
          </a:bodyPr>
          <a:lstStyle/>
          <a:p>
            <a:r>
              <a:rPr lang="en-US" sz="2400" dirty="0" smtClean="0"/>
              <a:t>Look for specific patterns in </a:t>
            </a:r>
            <a:r>
              <a:rPr lang="en-US" sz="2400" dirty="0" smtClean="0">
                <a:solidFill>
                  <a:schemeClr val="accent6">
                    <a:lumMod val="75000"/>
                  </a:schemeClr>
                </a:solidFill>
              </a:rPr>
              <a:t>dependency parses </a:t>
            </a:r>
          </a:p>
          <a:p>
            <a:r>
              <a:rPr lang="en-US" sz="2400" dirty="0" smtClean="0"/>
              <a:t>[de </a:t>
            </a:r>
            <a:r>
              <a:rPr lang="en-US" sz="2400" dirty="0" err="1" smtClean="0"/>
              <a:t>Marneffe</a:t>
            </a:r>
            <a:r>
              <a:rPr lang="en-US" sz="2400" dirty="0" smtClean="0"/>
              <a:t> et al. LREC’06]</a:t>
            </a:r>
            <a:endParaRPr lang="en-US" sz="2400" dirty="0"/>
          </a:p>
        </p:txBody>
      </p:sp>
      <p:pic>
        <p:nvPicPr>
          <p:cNvPr id="62" name="Picture 9" descr=" 62"/>
          <p:cNvPicPr>
            <a:picLocks noChangeAspect="1" noChangeArrowheads="1"/>
          </p:cNvPicPr>
          <p:nvPr/>
        </p:nvPicPr>
        <p:blipFill>
          <a:blip r:embed="rId3" cstate="print"/>
          <a:srcRect/>
          <a:stretch>
            <a:fillRect/>
          </a:stretch>
        </p:blipFill>
        <p:spPr bwMode="auto">
          <a:xfrm>
            <a:off x="6368902" y="3048000"/>
            <a:ext cx="2775098" cy="2209800"/>
          </a:xfrm>
          <a:prstGeom prst="rect">
            <a:avLst/>
          </a:prstGeom>
          <a:ln>
            <a:noFill/>
          </a:ln>
          <a:effectLst>
            <a:outerShdw blurRad="63500" sx="102000" sy="102000" algn="ctr" rotWithShape="0">
              <a:prstClr val="black">
                <a:alpha val="40000"/>
              </a:prstClr>
            </a:outerShdw>
          </a:effectLst>
        </p:spPr>
      </p:pic>
      <p:sp>
        <p:nvSpPr>
          <p:cNvPr id="27" name="Oval 26" descr=" 88"/>
          <p:cNvSpPr/>
          <p:nvPr/>
        </p:nvSpPr>
        <p:spPr>
          <a:xfrm rot="20884499">
            <a:off x="7561530" y="3801685"/>
            <a:ext cx="838200" cy="173426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0" name="Oval 10" descr=" 90"/>
          <p:cNvSpPr>
            <a:spLocks noChangeArrowheads="1"/>
          </p:cNvSpPr>
          <p:nvPr/>
        </p:nvSpPr>
        <p:spPr bwMode="auto">
          <a:xfrm>
            <a:off x="1813198" y="3987155"/>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a writer</a:t>
            </a:r>
            <a:endParaRPr lang="en-US" sz="1600" baseline="-25000">
              <a:latin typeface="+mn-lt"/>
              <a:cs typeface="Calibri" pitchFamily="34" charset="0"/>
            </a:endParaRPr>
          </a:p>
        </p:txBody>
      </p:sp>
      <p:cxnSp>
        <p:nvCxnSpPr>
          <p:cNvPr id="91" name="AutoShape 31" descr=" 91"/>
          <p:cNvCxnSpPr>
            <a:cxnSpLocks noChangeShapeType="1"/>
            <a:stCxn id="96" idx="6"/>
            <a:endCxn id="107" idx="1"/>
          </p:cNvCxnSpPr>
          <p:nvPr/>
        </p:nvCxnSpPr>
        <p:spPr bwMode="auto">
          <a:xfrm flipV="1">
            <a:off x="3413398" y="2958455"/>
            <a:ext cx="1009650" cy="100012"/>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92" name="AutoShape 34" descr=" 92"/>
          <p:cNvCxnSpPr>
            <a:cxnSpLocks noChangeShapeType="1"/>
          </p:cNvCxnSpPr>
          <p:nvPr/>
        </p:nvCxnSpPr>
        <p:spPr bwMode="auto">
          <a:xfrm>
            <a:off x="3413398" y="4125267"/>
            <a:ext cx="1009650" cy="128588"/>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sp>
        <p:nvSpPr>
          <p:cNvPr id="95" name="Oval 9" descr=" 95"/>
          <p:cNvSpPr>
            <a:spLocks noChangeArrowheads="1"/>
          </p:cNvSpPr>
          <p:nvPr/>
        </p:nvSpPr>
        <p:spPr bwMode="auto">
          <a:xfrm>
            <a:off x="1832248" y="3453755"/>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was born</a:t>
            </a:r>
            <a:endParaRPr lang="en-US" sz="1600" baseline="-25000">
              <a:latin typeface="+mn-lt"/>
              <a:cs typeface="Calibri" pitchFamily="34" charset="0"/>
            </a:endParaRPr>
          </a:p>
        </p:txBody>
      </p:sp>
      <p:sp>
        <p:nvSpPr>
          <p:cNvPr id="96" name="Oval 68" descr=" 96"/>
          <p:cNvSpPr>
            <a:spLocks noChangeArrowheads="1"/>
          </p:cNvSpPr>
          <p:nvPr/>
        </p:nvSpPr>
        <p:spPr bwMode="auto">
          <a:xfrm>
            <a:off x="1813198" y="2920355"/>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born</a:t>
            </a:r>
            <a:endParaRPr lang="en-US" sz="1600" baseline="-25000">
              <a:latin typeface="+mn-lt"/>
              <a:cs typeface="Calibri" pitchFamily="34" charset="0"/>
            </a:endParaRPr>
          </a:p>
        </p:txBody>
      </p:sp>
      <p:cxnSp>
        <p:nvCxnSpPr>
          <p:cNvPr id="97" name="AutoShape 71" descr=" 97"/>
          <p:cNvCxnSpPr>
            <a:cxnSpLocks noChangeShapeType="1"/>
            <a:stCxn id="96" idx="6"/>
            <a:endCxn id="106" idx="1"/>
          </p:cNvCxnSpPr>
          <p:nvPr/>
        </p:nvCxnSpPr>
        <p:spPr bwMode="auto">
          <a:xfrm>
            <a:off x="3413398" y="3058467"/>
            <a:ext cx="1009650" cy="204788"/>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sp>
        <p:nvSpPr>
          <p:cNvPr id="99" name="Oval 73" descr=" 99"/>
          <p:cNvSpPr>
            <a:spLocks noChangeArrowheads="1"/>
          </p:cNvSpPr>
          <p:nvPr/>
        </p:nvSpPr>
        <p:spPr bwMode="auto">
          <a:xfrm>
            <a:off x="1813198" y="2386955"/>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Rome</a:t>
            </a:r>
            <a:endParaRPr lang="en-US" sz="1600" baseline="-25000" dirty="0">
              <a:latin typeface="+mn-lt"/>
              <a:cs typeface="Calibri" pitchFamily="34" charset="0"/>
            </a:endParaRPr>
          </a:p>
        </p:txBody>
      </p:sp>
      <p:cxnSp>
        <p:nvCxnSpPr>
          <p:cNvPr id="100" name="AutoShape 76" descr=" 100"/>
          <p:cNvCxnSpPr>
            <a:cxnSpLocks noChangeShapeType="1"/>
            <a:stCxn id="99" idx="6"/>
            <a:endCxn id="109" idx="1"/>
          </p:cNvCxnSpPr>
          <p:nvPr/>
        </p:nvCxnSpPr>
        <p:spPr bwMode="auto">
          <a:xfrm flipV="1">
            <a:off x="3413398" y="2272655"/>
            <a:ext cx="1009650" cy="251619"/>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01" name="AutoShape 77" descr=" 101"/>
          <p:cNvCxnSpPr>
            <a:cxnSpLocks noChangeShapeType="1"/>
            <a:stCxn id="99" idx="6"/>
            <a:endCxn id="108" idx="1"/>
          </p:cNvCxnSpPr>
          <p:nvPr/>
        </p:nvCxnSpPr>
        <p:spPr bwMode="auto">
          <a:xfrm>
            <a:off x="3413398" y="2525067"/>
            <a:ext cx="1009650" cy="52388"/>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sp>
        <p:nvSpPr>
          <p:cNvPr id="103" name="Rectangle 91" descr=" 103"/>
          <p:cNvSpPr>
            <a:spLocks noChangeArrowheads="1"/>
          </p:cNvSpPr>
          <p:nvPr/>
        </p:nvSpPr>
        <p:spPr bwMode="auto">
          <a:xfrm>
            <a:off x="4423048" y="4139555"/>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c:writer</a:t>
            </a:r>
          </a:p>
        </p:txBody>
      </p:sp>
      <p:sp>
        <p:nvSpPr>
          <p:cNvPr id="104" name="Rectangle 92" descr=" 104"/>
          <p:cNvSpPr>
            <a:spLocks noChangeArrowheads="1"/>
          </p:cNvSpPr>
          <p:nvPr/>
        </p:nvSpPr>
        <p:spPr bwMode="auto">
          <a:xfrm>
            <a:off x="4423048" y="3834755"/>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r:bornInPlace</a:t>
            </a:r>
          </a:p>
        </p:txBody>
      </p:sp>
      <p:sp>
        <p:nvSpPr>
          <p:cNvPr id="105" name="Rectangle 93" descr=" 105"/>
          <p:cNvSpPr>
            <a:spLocks noChangeArrowheads="1"/>
          </p:cNvSpPr>
          <p:nvPr/>
        </p:nvSpPr>
        <p:spPr bwMode="auto">
          <a:xfrm>
            <a:off x="4423048" y="3529955"/>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r:bornOnDate</a:t>
            </a:r>
          </a:p>
        </p:txBody>
      </p:sp>
      <p:sp>
        <p:nvSpPr>
          <p:cNvPr id="106" name="Rectangle 94" descr=" 106"/>
          <p:cNvSpPr>
            <a:spLocks noChangeArrowheads="1"/>
          </p:cNvSpPr>
          <p:nvPr/>
        </p:nvSpPr>
        <p:spPr bwMode="auto">
          <a:xfrm>
            <a:off x="4423048" y="3148955"/>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e:Max_Born</a:t>
            </a:r>
          </a:p>
        </p:txBody>
      </p:sp>
      <p:sp>
        <p:nvSpPr>
          <p:cNvPr id="107" name="Rectangle 95" descr=" 107"/>
          <p:cNvSpPr>
            <a:spLocks noChangeArrowheads="1"/>
          </p:cNvSpPr>
          <p:nvPr/>
        </p:nvSpPr>
        <p:spPr bwMode="auto">
          <a:xfrm>
            <a:off x="4423048" y="2844155"/>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e:Born_(film)</a:t>
            </a:r>
          </a:p>
        </p:txBody>
      </p:sp>
      <p:sp>
        <p:nvSpPr>
          <p:cNvPr id="108" name="Rectangle 96" descr=" 108"/>
          <p:cNvSpPr>
            <a:spLocks noChangeArrowheads="1"/>
          </p:cNvSpPr>
          <p:nvPr/>
        </p:nvSpPr>
        <p:spPr bwMode="auto">
          <a:xfrm>
            <a:off x="4423048" y="2463155"/>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e:Sydne_Rome</a:t>
            </a:r>
          </a:p>
        </p:txBody>
      </p:sp>
      <p:sp>
        <p:nvSpPr>
          <p:cNvPr id="109" name="Rectangle 97" descr=" 109"/>
          <p:cNvSpPr>
            <a:spLocks noChangeArrowheads="1"/>
          </p:cNvSpPr>
          <p:nvPr/>
        </p:nvSpPr>
        <p:spPr bwMode="auto">
          <a:xfrm>
            <a:off x="4423048" y="2158355"/>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smtClean="0">
                <a:latin typeface="+mn-lt"/>
                <a:cs typeface="Arial" pitchFamily="34" charset="0"/>
              </a:rPr>
              <a:t>e:Rome</a:t>
            </a:r>
            <a:endParaRPr lang="en-US" sz="1600" dirty="0">
              <a:latin typeface="+mn-lt"/>
              <a:cs typeface="Arial" pitchFamily="34" charset="0"/>
            </a:endParaRPr>
          </a:p>
        </p:txBody>
      </p:sp>
      <p:cxnSp>
        <p:nvCxnSpPr>
          <p:cNvPr id="112" name="Straight Connector 111" descr=" 112"/>
          <p:cNvCxnSpPr>
            <a:stCxn id="96" idx="6"/>
            <a:endCxn id="105" idx="1"/>
          </p:cNvCxnSpPr>
          <p:nvPr/>
        </p:nvCxnSpPr>
        <p:spPr>
          <a:xfrm>
            <a:off x="3432448" y="3575992"/>
            <a:ext cx="990600" cy="68263"/>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13" name="Straight Connector 11" descr=" 113"/>
          <p:cNvCxnSpPr>
            <a:stCxn id="96" idx="6"/>
            <a:endCxn id="105" idx="1"/>
          </p:cNvCxnSpPr>
          <p:nvPr/>
        </p:nvCxnSpPr>
        <p:spPr>
          <a:xfrm>
            <a:off x="3432448" y="3575992"/>
            <a:ext cx="990600" cy="381000"/>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ransition>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Straight Connector 68" descr=" 69"/>
          <p:cNvCxnSpPr/>
          <p:nvPr/>
        </p:nvCxnSpPr>
        <p:spPr>
          <a:xfrm>
            <a:off x="6324600" y="762000"/>
            <a:ext cx="0" cy="571500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 name="Title 1" descr=" 2"/>
          <p:cNvSpPr>
            <a:spLocks noGrp="1"/>
          </p:cNvSpPr>
          <p:nvPr>
            <p:ph type="title"/>
          </p:nvPr>
        </p:nvSpPr>
        <p:spPr/>
        <p:txBody>
          <a:bodyPr/>
          <a:lstStyle/>
          <a:p>
            <a:r>
              <a:rPr lang="en-US" dirty="0" smtClean="0"/>
              <a:t>Dependency Detection</a:t>
            </a:r>
            <a:endParaRPr lang="en-US" dirty="0"/>
          </a:p>
        </p:txBody>
      </p:sp>
      <p:sp>
        <p:nvSpPr>
          <p:cNvPr id="4" name="Date Placeholder 3" descr=" 4"/>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descr=" 5"/>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descr=" 6"/>
          <p:cNvSpPr>
            <a:spLocks noGrp="1"/>
          </p:cNvSpPr>
          <p:nvPr>
            <p:ph type="sldNum" sz="quarter" idx="12"/>
          </p:nvPr>
        </p:nvSpPr>
        <p:spPr/>
        <p:txBody>
          <a:bodyPr/>
          <a:lstStyle/>
          <a:p>
            <a:fld id="{D82A5394-5A80-41A2-8767-340FD9E3BCB0}" type="slidenum">
              <a:rPr lang="en-US" smtClean="0"/>
              <a:pPr/>
              <a:t>52</a:t>
            </a:fld>
            <a:endParaRPr lang="en-US" dirty="0"/>
          </a:p>
        </p:txBody>
      </p:sp>
      <p:sp>
        <p:nvSpPr>
          <p:cNvPr id="70" name="TextBox 69" descr=" 70"/>
          <p:cNvSpPr txBox="1"/>
          <p:nvPr/>
        </p:nvSpPr>
        <p:spPr>
          <a:xfrm>
            <a:off x="6324600" y="990600"/>
            <a:ext cx="2667000" cy="1938992"/>
          </a:xfrm>
          <a:prstGeom prst="rect">
            <a:avLst/>
          </a:prstGeom>
          <a:noFill/>
        </p:spPr>
        <p:txBody>
          <a:bodyPr wrap="square" rtlCol="0">
            <a:spAutoFit/>
          </a:bodyPr>
          <a:lstStyle/>
          <a:p>
            <a:r>
              <a:rPr lang="en-US" sz="2400" dirty="0" smtClean="0"/>
              <a:t>Look for specific patterns in </a:t>
            </a:r>
            <a:r>
              <a:rPr lang="en-US" sz="2400" dirty="0" smtClean="0">
                <a:solidFill>
                  <a:schemeClr val="accent6">
                    <a:lumMod val="75000"/>
                  </a:schemeClr>
                </a:solidFill>
              </a:rPr>
              <a:t>dependency parses </a:t>
            </a:r>
          </a:p>
          <a:p>
            <a:r>
              <a:rPr lang="en-US" sz="2400" dirty="0" smtClean="0"/>
              <a:t>[de </a:t>
            </a:r>
            <a:r>
              <a:rPr lang="en-US" sz="2400" dirty="0" err="1" smtClean="0"/>
              <a:t>Marneffe</a:t>
            </a:r>
            <a:r>
              <a:rPr lang="en-US" sz="2400" dirty="0" smtClean="0"/>
              <a:t> et al. LREC’06]</a:t>
            </a:r>
            <a:endParaRPr lang="en-US" sz="2400" dirty="0"/>
          </a:p>
        </p:txBody>
      </p:sp>
      <p:pic>
        <p:nvPicPr>
          <p:cNvPr id="62" name="Picture 9" descr=" 62"/>
          <p:cNvPicPr>
            <a:picLocks noChangeAspect="1" noChangeArrowheads="1"/>
          </p:cNvPicPr>
          <p:nvPr/>
        </p:nvPicPr>
        <p:blipFill>
          <a:blip r:embed="rId3" cstate="print"/>
          <a:srcRect/>
          <a:stretch>
            <a:fillRect/>
          </a:stretch>
        </p:blipFill>
        <p:spPr bwMode="auto">
          <a:xfrm>
            <a:off x="6368902" y="3048000"/>
            <a:ext cx="2775098" cy="2209800"/>
          </a:xfrm>
          <a:prstGeom prst="rect">
            <a:avLst/>
          </a:prstGeom>
          <a:ln>
            <a:noFill/>
          </a:ln>
          <a:effectLst>
            <a:outerShdw blurRad="63500" sx="102000" sy="102000" algn="ctr" rotWithShape="0">
              <a:prstClr val="black">
                <a:alpha val="40000"/>
              </a:prstClr>
            </a:outerShdw>
          </a:effectLst>
        </p:spPr>
      </p:pic>
      <p:sp>
        <p:nvSpPr>
          <p:cNvPr id="27" name="Oval 26" descr=" 88"/>
          <p:cNvSpPr/>
          <p:nvPr/>
        </p:nvSpPr>
        <p:spPr>
          <a:xfrm rot="20884499">
            <a:off x="7561530" y="3801685"/>
            <a:ext cx="838200" cy="173426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28" name="Group 86" descr=" 87"/>
          <p:cNvGrpSpPr/>
          <p:nvPr/>
        </p:nvGrpSpPr>
        <p:grpSpPr>
          <a:xfrm>
            <a:off x="6629400" y="3429000"/>
            <a:ext cx="2286000" cy="2971800"/>
            <a:chOff x="6629400" y="3048000"/>
            <a:chExt cx="2286000" cy="2971800"/>
          </a:xfrm>
          <a:effectLst>
            <a:outerShdw blurRad="63500" sx="102000" sy="102000" algn="ctr" rotWithShape="0">
              <a:prstClr val="black">
                <a:alpha val="40000"/>
              </a:prstClr>
            </a:outerShdw>
          </a:effectLst>
        </p:grpSpPr>
        <p:sp>
          <p:nvSpPr>
            <p:cNvPr id="29" name="Rectangle 28"/>
            <p:cNvSpPr/>
            <p:nvPr/>
          </p:nvSpPr>
          <p:spPr>
            <a:xfrm>
              <a:off x="6629400" y="3048000"/>
              <a:ext cx="2286000" cy="2971800"/>
            </a:xfrm>
            <a:prstGeom prst="rect">
              <a:avLst/>
            </a:prstGeom>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p:cNvSpPr/>
            <p:nvPr/>
          </p:nvSpPr>
          <p:spPr>
            <a:xfrm>
              <a:off x="6781800" y="3200400"/>
              <a:ext cx="11430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writer</a:t>
              </a:r>
              <a:endParaRPr lang="en-US" dirty="0"/>
            </a:p>
          </p:txBody>
        </p:sp>
        <p:sp>
          <p:nvSpPr>
            <p:cNvPr id="31" name="Oval 30"/>
            <p:cNvSpPr/>
            <p:nvPr/>
          </p:nvSpPr>
          <p:spPr>
            <a:xfrm>
              <a:off x="7543800" y="4876800"/>
              <a:ext cx="11430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in</a:t>
              </a:r>
              <a:endParaRPr lang="en-US" dirty="0"/>
            </a:p>
          </p:txBody>
        </p:sp>
        <p:sp>
          <p:nvSpPr>
            <p:cNvPr id="32" name="Oval 31"/>
            <p:cNvSpPr/>
            <p:nvPr/>
          </p:nvSpPr>
          <p:spPr>
            <a:xfrm>
              <a:off x="7543800" y="4191000"/>
              <a:ext cx="11430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born</a:t>
              </a:r>
              <a:endParaRPr lang="en-US" dirty="0"/>
            </a:p>
          </p:txBody>
        </p:sp>
        <p:sp>
          <p:nvSpPr>
            <p:cNvPr id="33" name="Oval 32"/>
            <p:cNvSpPr/>
            <p:nvPr/>
          </p:nvSpPr>
          <p:spPr>
            <a:xfrm>
              <a:off x="7543800" y="5486400"/>
              <a:ext cx="11430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Rome</a:t>
              </a:r>
              <a:endParaRPr lang="en-US" dirty="0"/>
            </a:p>
          </p:txBody>
        </p:sp>
        <p:cxnSp>
          <p:nvCxnSpPr>
            <p:cNvPr id="34" name="Straight Arrow Connector 33"/>
            <p:cNvCxnSpPr>
              <a:stCxn id="30" idx="5"/>
              <a:endCxn id="32" idx="0"/>
            </p:cNvCxnSpPr>
            <p:nvPr/>
          </p:nvCxnSpPr>
          <p:spPr>
            <a:xfrm>
              <a:off x="7757411" y="3460563"/>
              <a:ext cx="357889" cy="7304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32" idx="4"/>
              <a:endCxn id="31" idx="0"/>
            </p:cNvCxnSpPr>
            <p:nvPr/>
          </p:nvCxnSpPr>
          <p:spPr>
            <a:xfrm>
              <a:off x="8115300" y="4495800"/>
              <a:ext cx="0" cy="381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p:cNvCxnSpPr>
              <a:stCxn id="31" idx="4"/>
              <a:endCxn id="33" idx="0"/>
            </p:cNvCxnSpPr>
            <p:nvPr/>
          </p:nvCxnSpPr>
          <p:spPr>
            <a:xfrm>
              <a:off x="8115300" y="5181600"/>
              <a:ext cx="0" cy="3048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7848600" y="3429000"/>
              <a:ext cx="1066800" cy="369332"/>
            </a:xfrm>
            <a:prstGeom prst="rect">
              <a:avLst/>
            </a:prstGeom>
            <a:noFill/>
          </p:spPr>
          <p:txBody>
            <a:bodyPr wrap="square" rtlCol="0">
              <a:spAutoFit/>
            </a:bodyPr>
            <a:lstStyle/>
            <a:p>
              <a:r>
                <a:rPr lang="en-US" dirty="0" err="1" smtClean="0"/>
                <a:t>partmod</a:t>
              </a:r>
              <a:endParaRPr lang="en-US" dirty="0"/>
            </a:p>
          </p:txBody>
        </p:sp>
        <p:sp>
          <p:nvSpPr>
            <p:cNvPr id="38" name="TextBox 37"/>
            <p:cNvSpPr txBox="1"/>
            <p:nvPr/>
          </p:nvSpPr>
          <p:spPr>
            <a:xfrm>
              <a:off x="8077200" y="4419600"/>
              <a:ext cx="838200" cy="369332"/>
            </a:xfrm>
            <a:prstGeom prst="rect">
              <a:avLst/>
            </a:prstGeom>
            <a:noFill/>
          </p:spPr>
          <p:txBody>
            <a:bodyPr wrap="square" rtlCol="0">
              <a:spAutoFit/>
            </a:bodyPr>
            <a:lstStyle/>
            <a:p>
              <a:r>
                <a:rPr lang="en-US" dirty="0" smtClean="0"/>
                <a:t>prep</a:t>
              </a:r>
              <a:endParaRPr lang="en-US" dirty="0"/>
            </a:p>
          </p:txBody>
        </p:sp>
        <p:sp>
          <p:nvSpPr>
            <p:cNvPr id="39" name="TextBox 38"/>
            <p:cNvSpPr txBox="1"/>
            <p:nvPr/>
          </p:nvSpPr>
          <p:spPr>
            <a:xfrm>
              <a:off x="8077200" y="5117068"/>
              <a:ext cx="838200" cy="369332"/>
            </a:xfrm>
            <a:prstGeom prst="rect">
              <a:avLst/>
            </a:prstGeom>
            <a:noFill/>
          </p:spPr>
          <p:txBody>
            <a:bodyPr wrap="square" rtlCol="0">
              <a:spAutoFit/>
            </a:bodyPr>
            <a:lstStyle/>
            <a:p>
              <a:r>
                <a:rPr lang="en-US" dirty="0" err="1" smtClean="0"/>
                <a:t>pobj</a:t>
              </a:r>
              <a:endParaRPr lang="en-US" dirty="0"/>
            </a:p>
          </p:txBody>
        </p:sp>
      </p:grpSp>
      <p:sp>
        <p:nvSpPr>
          <p:cNvPr id="90" name="Oval 10" descr=" 90"/>
          <p:cNvSpPr>
            <a:spLocks noChangeArrowheads="1"/>
          </p:cNvSpPr>
          <p:nvPr/>
        </p:nvSpPr>
        <p:spPr bwMode="auto">
          <a:xfrm>
            <a:off x="1813198" y="3987155"/>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a writer</a:t>
            </a:r>
            <a:endParaRPr lang="en-US" sz="1600" baseline="-25000">
              <a:latin typeface="+mn-lt"/>
              <a:cs typeface="Calibri" pitchFamily="34" charset="0"/>
            </a:endParaRPr>
          </a:p>
        </p:txBody>
      </p:sp>
      <p:cxnSp>
        <p:nvCxnSpPr>
          <p:cNvPr id="91" name="AutoShape 31" descr=" 91"/>
          <p:cNvCxnSpPr>
            <a:cxnSpLocks noChangeShapeType="1"/>
            <a:stCxn id="96" idx="6"/>
            <a:endCxn id="107" idx="1"/>
          </p:cNvCxnSpPr>
          <p:nvPr/>
        </p:nvCxnSpPr>
        <p:spPr bwMode="auto">
          <a:xfrm flipV="1">
            <a:off x="3413398" y="2958455"/>
            <a:ext cx="1009650" cy="100012"/>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92" name="AutoShape 34" descr=" 92"/>
          <p:cNvCxnSpPr>
            <a:cxnSpLocks noChangeShapeType="1"/>
          </p:cNvCxnSpPr>
          <p:nvPr/>
        </p:nvCxnSpPr>
        <p:spPr bwMode="auto">
          <a:xfrm>
            <a:off x="3413398" y="4125267"/>
            <a:ext cx="1009650" cy="128588"/>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sp>
        <p:nvSpPr>
          <p:cNvPr id="95" name="Oval 9" descr=" 95"/>
          <p:cNvSpPr>
            <a:spLocks noChangeArrowheads="1"/>
          </p:cNvSpPr>
          <p:nvPr/>
        </p:nvSpPr>
        <p:spPr bwMode="auto">
          <a:xfrm>
            <a:off x="1832248" y="3453755"/>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was born</a:t>
            </a:r>
            <a:endParaRPr lang="en-US" sz="1600" baseline="-25000">
              <a:latin typeface="+mn-lt"/>
              <a:cs typeface="Calibri" pitchFamily="34" charset="0"/>
            </a:endParaRPr>
          </a:p>
        </p:txBody>
      </p:sp>
      <p:sp>
        <p:nvSpPr>
          <p:cNvPr id="96" name="Oval 68" descr=" 96"/>
          <p:cNvSpPr>
            <a:spLocks noChangeArrowheads="1"/>
          </p:cNvSpPr>
          <p:nvPr/>
        </p:nvSpPr>
        <p:spPr bwMode="auto">
          <a:xfrm>
            <a:off x="1813198" y="2920355"/>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born</a:t>
            </a:r>
            <a:endParaRPr lang="en-US" sz="1600" baseline="-25000">
              <a:latin typeface="+mn-lt"/>
              <a:cs typeface="Calibri" pitchFamily="34" charset="0"/>
            </a:endParaRPr>
          </a:p>
        </p:txBody>
      </p:sp>
      <p:cxnSp>
        <p:nvCxnSpPr>
          <p:cNvPr id="97" name="AutoShape 71" descr=" 97"/>
          <p:cNvCxnSpPr>
            <a:cxnSpLocks noChangeShapeType="1"/>
            <a:stCxn id="96" idx="6"/>
            <a:endCxn id="106" idx="1"/>
          </p:cNvCxnSpPr>
          <p:nvPr/>
        </p:nvCxnSpPr>
        <p:spPr bwMode="auto">
          <a:xfrm>
            <a:off x="3413398" y="3058467"/>
            <a:ext cx="1009650" cy="204788"/>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sp>
        <p:nvSpPr>
          <p:cNvPr id="99" name="Oval 73" descr=" 99"/>
          <p:cNvSpPr>
            <a:spLocks noChangeArrowheads="1"/>
          </p:cNvSpPr>
          <p:nvPr/>
        </p:nvSpPr>
        <p:spPr bwMode="auto">
          <a:xfrm>
            <a:off x="1813198" y="2386955"/>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Rome</a:t>
            </a:r>
            <a:endParaRPr lang="en-US" sz="1600" baseline="-25000" dirty="0">
              <a:latin typeface="+mn-lt"/>
              <a:cs typeface="Calibri" pitchFamily="34" charset="0"/>
            </a:endParaRPr>
          </a:p>
        </p:txBody>
      </p:sp>
      <p:cxnSp>
        <p:nvCxnSpPr>
          <p:cNvPr id="100" name="AutoShape 76" descr=" 100"/>
          <p:cNvCxnSpPr>
            <a:cxnSpLocks noChangeShapeType="1"/>
            <a:stCxn id="99" idx="6"/>
            <a:endCxn id="109" idx="1"/>
          </p:cNvCxnSpPr>
          <p:nvPr/>
        </p:nvCxnSpPr>
        <p:spPr bwMode="auto">
          <a:xfrm flipV="1">
            <a:off x="3413398" y="2272655"/>
            <a:ext cx="1009650" cy="251619"/>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01" name="AutoShape 77" descr=" 101"/>
          <p:cNvCxnSpPr>
            <a:cxnSpLocks noChangeShapeType="1"/>
            <a:stCxn id="99" idx="6"/>
            <a:endCxn id="108" idx="1"/>
          </p:cNvCxnSpPr>
          <p:nvPr/>
        </p:nvCxnSpPr>
        <p:spPr bwMode="auto">
          <a:xfrm>
            <a:off x="3413398" y="2525067"/>
            <a:ext cx="1009650" cy="52388"/>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sp>
        <p:nvSpPr>
          <p:cNvPr id="103" name="Rectangle 91" descr=" 103"/>
          <p:cNvSpPr>
            <a:spLocks noChangeArrowheads="1"/>
          </p:cNvSpPr>
          <p:nvPr/>
        </p:nvSpPr>
        <p:spPr bwMode="auto">
          <a:xfrm>
            <a:off x="4423048" y="4139555"/>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c:writer</a:t>
            </a:r>
          </a:p>
        </p:txBody>
      </p:sp>
      <p:sp>
        <p:nvSpPr>
          <p:cNvPr id="104" name="Rectangle 92" descr=" 104"/>
          <p:cNvSpPr>
            <a:spLocks noChangeArrowheads="1"/>
          </p:cNvSpPr>
          <p:nvPr/>
        </p:nvSpPr>
        <p:spPr bwMode="auto">
          <a:xfrm>
            <a:off x="4423048" y="3834755"/>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r:bornInPlace</a:t>
            </a:r>
          </a:p>
        </p:txBody>
      </p:sp>
      <p:sp>
        <p:nvSpPr>
          <p:cNvPr id="105" name="Rectangle 93" descr=" 105"/>
          <p:cNvSpPr>
            <a:spLocks noChangeArrowheads="1"/>
          </p:cNvSpPr>
          <p:nvPr/>
        </p:nvSpPr>
        <p:spPr bwMode="auto">
          <a:xfrm>
            <a:off x="4423048" y="3529955"/>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r:bornOnDate</a:t>
            </a:r>
          </a:p>
        </p:txBody>
      </p:sp>
      <p:sp>
        <p:nvSpPr>
          <p:cNvPr id="106" name="Rectangle 94" descr=" 106"/>
          <p:cNvSpPr>
            <a:spLocks noChangeArrowheads="1"/>
          </p:cNvSpPr>
          <p:nvPr/>
        </p:nvSpPr>
        <p:spPr bwMode="auto">
          <a:xfrm>
            <a:off x="4423048" y="3148955"/>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e:Max_Born</a:t>
            </a:r>
          </a:p>
        </p:txBody>
      </p:sp>
      <p:sp>
        <p:nvSpPr>
          <p:cNvPr id="107" name="Rectangle 95" descr=" 107"/>
          <p:cNvSpPr>
            <a:spLocks noChangeArrowheads="1"/>
          </p:cNvSpPr>
          <p:nvPr/>
        </p:nvSpPr>
        <p:spPr bwMode="auto">
          <a:xfrm>
            <a:off x="4423048" y="2844155"/>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e:Born_(film)</a:t>
            </a:r>
          </a:p>
        </p:txBody>
      </p:sp>
      <p:sp>
        <p:nvSpPr>
          <p:cNvPr id="108" name="Rectangle 96" descr=" 108"/>
          <p:cNvSpPr>
            <a:spLocks noChangeArrowheads="1"/>
          </p:cNvSpPr>
          <p:nvPr/>
        </p:nvSpPr>
        <p:spPr bwMode="auto">
          <a:xfrm>
            <a:off x="4423048" y="2463155"/>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e:Sydne_Rome</a:t>
            </a:r>
          </a:p>
        </p:txBody>
      </p:sp>
      <p:sp>
        <p:nvSpPr>
          <p:cNvPr id="109" name="Rectangle 97" descr=" 109"/>
          <p:cNvSpPr>
            <a:spLocks noChangeArrowheads="1"/>
          </p:cNvSpPr>
          <p:nvPr/>
        </p:nvSpPr>
        <p:spPr bwMode="auto">
          <a:xfrm>
            <a:off x="4423048" y="2158355"/>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smtClean="0">
                <a:latin typeface="+mn-lt"/>
                <a:cs typeface="Arial" pitchFamily="34" charset="0"/>
              </a:rPr>
              <a:t>e:Rome</a:t>
            </a:r>
            <a:endParaRPr lang="en-US" sz="1600" dirty="0">
              <a:latin typeface="+mn-lt"/>
              <a:cs typeface="Arial" pitchFamily="34" charset="0"/>
            </a:endParaRPr>
          </a:p>
        </p:txBody>
      </p:sp>
      <p:cxnSp>
        <p:nvCxnSpPr>
          <p:cNvPr id="112" name="Straight Connector 111" descr=" 112"/>
          <p:cNvCxnSpPr>
            <a:stCxn id="96" idx="6"/>
            <a:endCxn id="105" idx="1"/>
          </p:cNvCxnSpPr>
          <p:nvPr/>
        </p:nvCxnSpPr>
        <p:spPr>
          <a:xfrm>
            <a:off x="3432448" y="3575992"/>
            <a:ext cx="990600" cy="68263"/>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13" name="Straight Connector 11" descr=" 113"/>
          <p:cNvCxnSpPr>
            <a:stCxn id="96" idx="6"/>
            <a:endCxn id="105" idx="1"/>
          </p:cNvCxnSpPr>
          <p:nvPr/>
        </p:nvCxnSpPr>
        <p:spPr>
          <a:xfrm>
            <a:off x="3432448" y="3575992"/>
            <a:ext cx="990600" cy="381000"/>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ransition>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Straight Connector 68" descr=" 69"/>
          <p:cNvCxnSpPr/>
          <p:nvPr/>
        </p:nvCxnSpPr>
        <p:spPr>
          <a:xfrm>
            <a:off x="6324600" y="762000"/>
            <a:ext cx="0" cy="571500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 name="Title 1" descr=" 2"/>
          <p:cNvSpPr>
            <a:spLocks noGrp="1"/>
          </p:cNvSpPr>
          <p:nvPr>
            <p:ph type="title"/>
          </p:nvPr>
        </p:nvSpPr>
        <p:spPr/>
        <p:txBody>
          <a:bodyPr/>
          <a:lstStyle/>
          <a:p>
            <a:r>
              <a:rPr lang="en-US" dirty="0" smtClean="0"/>
              <a:t>Dependency Detection</a:t>
            </a:r>
            <a:endParaRPr lang="en-US" dirty="0"/>
          </a:p>
        </p:txBody>
      </p:sp>
      <p:sp>
        <p:nvSpPr>
          <p:cNvPr id="4" name="Date Placeholder 3" descr=" 4"/>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descr=" 5"/>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descr=" 6"/>
          <p:cNvSpPr>
            <a:spLocks noGrp="1"/>
          </p:cNvSpPr>
          <p:nvPr>
            <p:ph type="sldNum" sz="quarter" idx="12"/>
          </p:nvPr>
        </p:nvSpPr>
        <p:spPr/>
        <p:txBody>
          <a:bodyPr/>
          <a:lstStyle/>
          <a:p>
            <a:fld id="{D82A5394-5A80-41A2-8767-340FD9E3BCB0}" type="slidenum">
              <a:rPr lang="en-US" smtClean="0"/>
              <a:pPr/>
              <a:t>53</a:t>
            </a:fld>
            <a:endParaRPr lang="en-US" dirty="0"/>
          </a:p>
        </p:txBody>
      </p:sp>
      <p:sp>
        <p:nvSpPr>
          <p:cNvPr id="70" name="TextBox 69" descr=" 70"/>
          <p:cNvSpPr txBox="1"/>
          <p:nvPr/>
        </p:nvSpPr>
        <p:spPr>
          <a:xfrm>
            <a:off x="6324600" y="990600"/>
            <a:ext cx="2667000" cy="1938992"/>
          </a:xfrm>
          <a:prstGeom prst="rect">
            <a:avLst/>
          </a:prstGeom>
          <a:noFill/>
        </p:spPr>
        <p:txBody>
          <a:bodyPr wrap="square" rtlCol="0">
            <a:spAutoFit/>
          </a:bodyPr>
          <a:lstStyle/>
          <a:p>
            <a:r>
              <a:rPr lang="en-US" sz="2400" dirty="0" smtClean="0"/>
              <a:t>Look for specific patterns in </a:t>
            </a:r>
            <a:r>
              <a:rPr lang="en-US" sz="2400" dirty="0" smtClean="0">
                <a:solidFill>
                  <a:schemeClr val="accent6">
                    <a:lumMod val="75000"/>
                  </a:schemeClr>
                </a:solidFill>
              </a:rPr>
              <a:t>dependency parses </a:t>
            </a:r>
          </a:p>
          <a:p>
            <a:r>
              <a:rPr lang="en-US" sz="2400" dirty="0" smtClean="0"/>
              <a:t>[de </a:t>
            </a:r>
            <a:r>
              <a:rPr lang="en-US" sz="2400" dirty="0" err="1" smtClean="0"/>
              <a:t>Marneffe</a:t>
            </a:r>
            <a:r>
              <a:rPr lang="en-US" sz="2400" dirty="0" smtClean="0"/>
              <a:t> et al. LREC’06]</a:t>
            </a:r>
            <a:endParaRPr lang="en-US" sz="2400" dirty="0"/>
          </a:p>
        </p:txBody>
      </p:sp>
      <p:pic>
        <p:nvPicPr>
          <p:cNvPr id="62" name="Picture 9" descr=" 62"/>
          <p:cNvPicPr>
            <a:picLocks noChangeAspect="1" noChangeArrowheads="1"/>
          </p:cNvPicPr>
          <p:nvPr/>
        </p:nvPicPr>
        <p:blipFill>
          <a:blip r:embed="rId3" cstate="print"/>
          <a:srcRect/>
          <a:stretch>
            <a:fillRect/>
          </a:stretch>
        </p:blipFill>
        <p:spPr bwMode="auto">
          <a:xfrm>
            <a:off x="6368902" y="3048000"/>
            <a:ext cx="2775098" cy="2209800"/>
          </a:xfrm>
          <a:prstGeom prst="rect">
            <a:avLst/>
          </a:prstGeom>
          <a:ln>
            <a:noFill/>
          </a:ln>
          <a:effectLst>
            <a:outerShdw blurRad="63500" sx="102000" sy="102000" algn="ctr" rotWithShape="0">
              <a:prstClr val="black">
                <a:alpha val="40000"/>
              </a:prstClr>
            </a:outerShdw>
          </a:effectLst>
        </p:spPr>
      </p:pic>
      <p:sp>
        <p:nvSpPr>
          <p:cNvPr id="27" name="Oval 26" descr=" 88"/>
          <p:cNvSpPr/>
          <p:nvPr/>
        </p:nvSpPr>
        <p:spPr>
          <a:xfrm rot="20884499">
            <a:off x="7561530" y="3801685"/>
            <a:ext cx="838200" cy="173426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3" name="Group 86" descr=" 87"/>
          <p:cNvGrpSpPr/>
          <p:nvPr/>
        </p:nvGrpSpPr>
        <p:grpSpPr>
          <a:xfrm>
            <a:off x="6629400" y="3429000"/>
            <a:ext cx="2286000" cy="2971800"/>
            <a:chOff x="6629400" y="3048000"/>
            <a:chExt cx="2286000" cy="2971800"/>
          </a:xfrm>
          <a:effectLst>
            <a:outerShdw blurRad="63500" sx="102000" sy="102000" algn="ctr" rotWithShape="0">
              <a:prstClr val="black">
                <a:alpha val="40000"/>
              </a:prstClr>
            </a:outerShdw>
          </a:effectLst>
        </p:grpSpPr>
        <p:sp>
          <p:nvSpPr>
            <p:cNvPr id="29" name="Rectangle 28"/>
            <p:cNvSpPr/>
            <p:nvPr/>
          </p:nvSpPr>
          <p:spPr>
            <a:xfrm>
              <a:off x="6629400" y="3048000"/>
              <a:ext cx="2286000" cy="2971800"/>
            </a:xfrm>
            <a:prstGeom prst="rect">
              <a:avLst/>
            </a:prstGeom>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p:cNvSpPr/>
            <p:nvPr/>
          </p:nvSpPr>
          <p:spPr>
            <a:xfrm>
              <a:off x="6781800" y="3200400"/>
              <a:ext cx="11430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writer</a:t>
              </a:r>
              <a:endParaRPr lang="en-US" dirty="0"/>
            </a:p>
          </p:txBody>
        </p:sp>
        <p:sp>
          <p:nvSpPr>
            <p:cNvPr id="31" name="Oval 30"/>
            <p:cNvSpPr/>
            <p:nvPr/>
          </p:nvSpPr>
          <p:spPr>
            <a:xfrm>
              <a:off x="7543800" y="4876800"/>
              <a:ext cx="11430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in</a:t>
              </a:r>
              <a:endParaRPr lang="en-US" dirty="0"/>
            </a:p>
          </p:txBody>
        </p:sp>
        <p:sp>
          <p:nvSpPr>
            <p:cNvPr id="32" name="Oval 31"/>
            <p:cNvSpPr/>
            <p:nvPr/>
          </p:nvSpPr>
          <p:spPr>
            <a:xfrm>
              <a:off x="7543800" y="4191000"/>
              <a:ext cx="11430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born</a:t>
              </a:r>
              <a:endParaRPr lang="en-US" dirty="0"/>
            </a:p>
          </p:txBody>
        </p:sp>
        <p:sp>
          <p:nvSpPr>
            <p:cNvPr id="33" name="Oval 32"/>
            <p:cNvSpPr/>
            <p:nvPr/>
          </p:nvSpPr>
          <p:spPr>
            <a:xfrm>
              <a:off x="7543800" y="5486400"/>
              <a:ext cx="11430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Rome</a:t>
              </a:r>
              <a:endParaRPr lang="en-US" dirty="0"/>
            </a:p>
          </p:txBody>
        </p:sp>
        <p:cxnSp>
          <p:nvCxnSpPr>
            <p:cNvPr id="34" name="Straight Arrow Connector 33"/>
            <p:cNvCxnSpPr>
              <a:stCxn id="30" idx="5"/>
              <a:endCxn id="32" idx="0"/>
            </p:cNvCxnSpPr>
            <p:nvPr/>
          </p:nvCxnSpPr>
          <p:spPr>
            <a:xfrm>
              <a:off x="7757411" y="3460563"/>
              <a:ext cx="357889" cy="7304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32" idx="4"/>
              <a:endCxn id="31" idx="0"/>
            </p:cNvCxnSpPr>
            <p:nvPr/>
          </p:nvCxnSpPr>
          <p:spPr>
            <a:xfrm>
              <a:off x="8115300" y="4495800"/>
              <a:ext cx="0" cy="381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p:cNvCxnSpPr>
              <a:stCxn id="31" idx="4"/>
              <a:endCxn id="33" idx="0"/>
            </p:cNvCxnSpPr>
            <p:nvPr/>
          </p:nvCxnSpPr>
          <p:spPr>
            <a:xfrm>
              <a:off x="8115300" y="5181600"/>
              <a:ext cx="0" cy="3048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7848600" y="3429000"/>
              <a:ext cx="1066800" cy="369332"/>
            </a:xfrm>
            <a:prstGeom prst="rect">
              <a:avLst/>
            </a:prstGeom>
            <a:noFill/>
          </p:spPr>
          <p:txBody>
            <a:bodyPr wrap="square" rtlCol="0">
              <a:spAutoFit/>
            </a:bodyPr>
            <a:lstStyle/>
            <a:p>
              <a:r>
                <a:rPr lang="en-US" dirty="0" err="1" smtClean="0"/>
                <a:t>partmod</a:t>
              </a:r>
              <a:endParaRPr lang="en-US" dirty="0"/>
            </a:p>
          </p:txBody>
        </p:sp>
        <p:sp>
          <p:nvSpPr>
            <p:cNvPr id="38" name="TextBox 37"/>
            <p:cNvSpPr txBox="1"/>
            <p:nvPr/>
          </p:nvSpPr>
          <p:spPr>
            <a:xfrm>
              <a:off x="8077200" y="4419600"/>
              <a:ext cx="838200" cy="369332"/>
            </a:xfrm>
            <a:prstGeom prst="rect">
              <a:avLst/>
            </a:prstGeom>
            <a:noFill/>
          </p:spPr>
          <p:txBody>
            <a:bodyPr wrap="square" rtlCol="0">
              <a:spAutoFit/>
            </a:bodyPr>
            <a:lstStyle/>
            <a:p>
              <a:r>
                <a:rPr lang="en-US" dirty="0" smtClean="0"/>
                <a:t>prep</a:t>
              </a:r>
              <a:endParaRPr lang="en-US" dirty="0"/>
            </a:p>
          </p:txBody>
        </p:sp>
        <p:sp>
          <p:nvSpPr>
            <p:cNvPr id="39" name="TextBox 38"/>
            <p:cNvSpPr txBox="1"/>
            <p:nvPr/>
          </p:nvSpPr>
          <p:spPr>
            <a:xfrm>
              <a:off x="8077200" y="5117068"/>
              <a:ext cx="838200" cy="369332"/>
            </a:xfrm>
            <a:prstGeom prst="rect">
              <a:avLst/>
            </a:prstGeom>
            <a:noFill/>
          </p:spPr>
          <p:txBody>
            <a:bodyPr wrap="square" rtlCol="0">
              <a:spAutoFit/>
            </a:bodyPr>
            <a:lstStyle/>
            <a:p>
              <a:r>
                <a:rPr lang="en-US" dirty="0" err="1" smtClean="0"/>
                <a:t>pobj</a:t>
              </a:r>
              <a:endParaRPr lang="en-US" dirty="0"/>
            </a:p>
          </p:txBody>
        </p:sp>
      </p:grpSp>
      <p:sp>
        <p:nvSpPr>
          <p:cNvPr id="44" name="Oval 4" descr=" 89"/>
          <p:cNvSpPr>
            <a:spLocks noChangeArrowheads="1"/>
          </p:cNvSpPr>
          <p:nvPr/>
        </p:nvSpPr>
        <p:spPr bwMode="auto">
          <a:xfrm>
            <a:off x="79648" y="3271192"/>
            <a:ext cx="7620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q</a:t>
            </a:r>
            <a:r>
              <a:rPr lang="en-US" sz="1600" baseline="-25000">
                <a:latin typeface="+mn-lt"/>
                <a:cs typeface="Calibri" pitchFamily="34" charset="0"/>
              </a:rPr>
              <a:t>1</a:t>
            </a:r>
          </a:p>
        </p:txBody>
      </p:sp>
      <p:sp>
        <p:nvSpPr>
          <p:cNvPr id="90" name="Oval 10" descr=" 90"/>
          <p:cNvSpPr>
            <a:spLocks noChangeArrowheads="1"/>
          </p:cNvSpPr>
          <p:nvPr/>
        </p:nvSpPr>
        <p:spPr bwMode="auto">
          <a:xfrm>
            <a:off x="1813198" y="3987155"/>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a writer</a:t>
            </a:r>
            <a:endParaRPr lang="en-US" sz="1600" baseline="-25000">
              <a:latin typeface="+mn-lt"/>
              <a:cs typeface="Calibri" pitchFamily="34" charset="0"/>
            </a:endParaRPr>
          </a:p>
        </p:txBody>
      </p:sp>
      <p:cxnSp>
        <p:nvCxnSpPr>
          <p:cNvPr id="91" name="AutoShape 31" descr=" 91"/>
          <p:cNvCxnSpPr>
            <a:cxnSpLocks noChangeShapeType="1"/>
            <a:stCxn id="96" idx="6"/>
            <a:endCxn id="107" idx="1"/>
          </p:cNvCxnSpPr>
          <p:nvPr/>
        </p:nvCxnSpPr>
        <p:spPr bwMode="auto">
          <a:xfrm flipV="1">
            <a:off x="3413398" y="2958455"/>
            <a:ext cx="1009650" cy="100012"/>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92" name="AutoShape 34" descr=" 92"/>
          <p:cNvCxnSpPr>
            <a:cxnSpLocks noChangeShapeType="1"/>
          </p:cNvCxnSpPr>
          <p:nvPr/>
        </p:nvCxnSpPr>
        <p:spPr bwMode="auto">
          <a:xfrm>
            <a:off x="3413398" y="4125267"/>
            <a:ext cx="1009650" cy="128588"/>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42" name="AutoShape 50" descr=" 93"/>
          <p:cNvCxnSpPr>
            <a:cxnSpLocks noChangeShapeType="1"/>
          </p:cNvCxnSpPr>
          <p:nvPr/>
        </p:nvCxnSpPr>
        <p:spPr bwMode="auto">
          <a:xfrm>
            <a:off x="841648" y="3499792"/>
            <a:ext cx="990600" cy="92075"/>
          </a:xfrm>
          <a:prstGeom prst="straightConnector1">
            <a:avLst/>
          </a:prstGeom>
          <a:noFill/>
          <a:ln w="38100" cap="rnd">
            <a:solidFill>
              <a:srgbClr val="008000"/>
            </a:solidFill>
            <a:prstDash val="sysDot"/>
            <a:round/>
            <a:headEnd/>
            <a:tailEnd/>
          </a:ln>
          <a:effectLst/>
        </p:spPr>
      </p:cxnSp>
      <p:cxnSp>
        <p:nvCxnSpPr>
          <p:cNvPr id="43" name="AutoShape 53" descr=" 94"/>
          <p:cNvCxnSpPr>
            <a:cxnSpLocks noChangeShapeType="1"/>
          </p:cNvCxnSpPr>
          <p:nvPr/>
        </p:nvCxnSpPr>
        <p:spPr bwMode="auto">
          <a:xfrm>
            <a:off x="841648" y="3499792"/>
            <a:ext cx="971550" cy="625475"/>
          </a:xfrm>
          <a:prstGeom prst="straightConnector1">
            <a:avLst/>
          </a:prstGeom>
          <a:noFill/>
          <a:ln w="38100">
            <a:solidFill>
              <a:schemeClr val="tx1"/>
            </a:solidFill>
            <a:round/>
            <a:headEnd/>
            <a:tailEnd/>
          </a:ln>
          <a:effectLst/>
        </p:spPr>
      </p:cxnSp>
      <p:sp>
        <p:nvSpPr>
          <p:cNvPr id="95" name="Oval 9" descr=" 95"/>
          <p:cNvSpPr>
            <a:spLocks noChangeArrowheads="1"/>
          </p:cNvSpPr>
          <p:nvPr/>
        </p:nvSpPr>
        <p:spPr bwMode="auto">
          <a:xfrm>
            <a:off x="1832248" y="3453755"/>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was born</a:t>
            </a:r>
            <a:endParaRPr lang="en-US" sz="1600" baseline="-25000">
              <a:latin typeface="+mn-lt"/>
              <a:cs typeface="Calibri" pitchFamily="34" charset="0"/>
            </a:endParaRPr>
          </a:p>
        </p:txBody>
      </p:sp>
      <p:sp>
        <p:nvSpPr>
          <p:cNvPr id="96" name="Oval 68" descr=" 96"/>
          <p:cNvSpPr>
            <a:spLocks noChangeArrowheads="1"/>
          </p:cNvSpPr>
          <p:nvPr/>
        </p:nvSpPr>
        <p:spPr bwMode="auto">
          <a:xfrm>
            <a:off x="1813198" y="2920355"/>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born</a:t>
            </a:r>
            <a:endParaRPr lang="en-US" sz="1600" baseline="-25000">
              <a:latin typeface="+mn-lt"/>
              <a:cs typeface="Calibri" pitchFamily="34" charset="0"/>
            </a:endParaRPr>
          </a:p>
        </p:txBody>
      </p:sp>
      <p:cxnSp>
        <p:nvCxnSpPr>
          <p:cNvPr id="97" name="AutoShape 71" descr=" 97"/>
          <p:cNvCxnSpPr>
            <a:cxnSpLocks noChangeShapeType="1"/>
            <a:stCxn id="96" idx="6"/>
            <a:endCxn id="106" idx="1"/>
          </p:cNvCxnSpPr>
          <p:nvPr/>
        </p:nvCxnSpPr>
        <p:spPr bwMode="auto">
          <a:xfrm>
            <a:off x="3413398" y="3058467"/>
            <a:ext cx="1009650" cy="204788"/>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40" name="AutoShape 72" descr=" 98"/>
          <p:cNvCxnSpPr>
            <a:cxnSpLocks noChangeShapeType="1"/>
          </p:cNvCxnSpPr>
          <p:nvPr/>
        </p:nvCxnSpPr>
        <p:spPr bwMode="auto">
          <a:xfrm flipV="1">
            <a:off x="841648" y="3058466"/>
            <a:ext cx="971550" cy="441325"/>
          </a:xfrm>
          <a:prstGeom prst="straightConnector1">
            <a:avLst/>
          </a:prstGeom>
          <a:noFill/>
          <a:ln w="38100" cap="rnd">
            <a:solidFill>
              <a:srgbClr val="008000"/>
            </a:solidFill>
            <a:prstDash val="sysDot"/>
            <a:round/>
            <a:headEnd/>
            <a:tailEnd/>
          </a:ln>
          <a:effectLst/>
        </p:spPr>
      </p:cxnSp>
      <p:sp>
        <p:nvSpPr>
          <p:cNvPr id="99" name="Oval 73" descr=" 99"/>
          <p:cNvSpPr>
            <a:spLocks noChangeArrowheads="1"/>
          </p:cNvSpPr>
          <p:nvPr/>
        </p:nvSpPr>
        <p:spPr bwMode="auto">
          <a:xfrm>
            <a:off x="1813198" y="2386955"/>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Rome</a:t>
            </a:r>
            <a:endParaRPr lang="en-US" sz="1600" baseline="-25000" dirty="0">
              <a:latin typeface="+mn-lt"/>
              <a:cs typeface="Calibri" pitchFamily="34" charset="0"/>
            </a:endParaRPr>
          </a:p>
        </p:txBody>
      </p:sp>
      <p:cxnSp>
        <p:nvCxnSpPr>
          <p:cNvPr id="100" name="AutoShape 76" descr=" 100"/>
          <p:cNvCxnSpPr>
            <a:cxnSpLocks noChangeShapeType="1"/>
            <a:stCxn id="99" idx="6"/>
            <a:endCxn id="109" idx="1"/>
          </p:cNvCxnSpPr>
          <p:nvPr/>
        </p:nvCxnSpPr>
        <p:spPr bwMode="auto">
          <a:xfrm flipV="1">
            <a:off x="3413398" y="2272655"/>
            <a:ext cx="1009650" cy="251619"/>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01" name="AutoShape 77" descr=" 101"/>
          <p:cNvCxnSpPr>
            <a:cxnSpLocks noChangeShapeType="1"/>
            <a:stCxn id="99" idx="6"/>
            <a:endCxn id="108" idx="1"/>
          </p:cNvCxnSpPr>
          <p:nvPr/>
        </p:nvCxnSpPr>
        <p:spPr bwMode="auto">
          <a:xfrm>
            <a:off x="3413398" y="2525067"/>
            <a:ext cx="1009650" cy="52388"/>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41" name="AutoShape 78" descr=" 102"/>
          <p:cNvCxnSpPr>
            <a:cxnSpLocks noChangeShapeType="1"/>
          </p:cNvCxnSpPr>
          <p:nvPr/>
        </p:nvCxnSpPr>
        <p:spPr bwMode="auto">
          <a:xfrm flipV="1">
            <a:off x="841648" y="2525066"/>
            <a:ext cx="971550" cy="974725"/>
          </a:xfrm>
          <a:prstGeom prst="straightConnector1">
            <a:avLst/>
          </a:prstGeom>
          <a:ln w="38100">
            <a:headEnd/>
            <a:tailEnd/>
          </a:ln>
        </p:spPr>
        <p:style>
          <a:lnRef idx="2">
            <a:schemeClr val="accent4"/>
          </a:lnRef>
          <a:fillRef idx="0">
            <a:schemeClr val="accent4"/>
          </a:fillRef>
          <a:effectRef idx="1">
            <a:schemeClr val="accent4"/>
          </a:effectRef>
          <a:fontRef idx="minor">
            <a:schemeClr val="tx1"/>
          </a:fontRef>
        </p:style>
      </p:cxnSp>
      <p:sp>
        <p:nvSpPr>
          <p:cNvPr id="103" name="Rectangle 91" descr=" 103"/>
          <p:cNvSpPr>
            <a:spLocks noChangeArrowheads="1"/>
          </p:cNvSpPr>
          <p:nvPr/>
        </p:nvSpPr>
        <p:spPr bwMode="auto">
          <a:xfrm>
            <a:off x="4423048" y="4139555"/>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c:writer</a:t>
            </a:r>
          </a:p>
        </p:txBody>
      </p:sp>
      <p:sp>
        <p:nvSpPr>
          <p:cNvPr id="104" name="Rectangle 92" descr=" 104"/>
          <p:cNvSpPr>
            <a:spLocks noChangeArrowheads="1"/>
          </p:cNvSpPr>
          <p:nvPr/>
        </p:nvSpPr>
        <p:spPr bwMode="auto">
          <a:xfrm>
            <a:off x="4423048" y="3834755"/>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r:bornInPlace</a:t>
            </a:r>
          </a:p>
        </p:txBody>
      </p:sp>
      <p:sp>
        <p:nvSpPr>
          <p:cNvPr id="105" name="Rectangle 93" descr=" 105"/>
          <p:cNvSpPr>
            <a:spLocks noChangeArrowheads="1"/>
          </p:cNvSpPr>
          <p:nvPr/>
        </p:nvSpPr>
        <p:spPr bwMode="auto">
          <a:xfrm>
            <a:off x="4423048" y="3529955"/>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r:bornOnDate</a:t>
            </a:r>
          </a:p>
        </p:txBody>
      </p:sp>
      <p:sp>
        <p:nvSpPr>
          <p:cNvPr id="106" name="Rectangle 94" descr=" 106"/>
          <p:cNvSpPr>
            <a:spLocks noChangeArrowheads="1"/>
          </p:cNvSpPr>
          <p:nvPr/>
        </p:nvSpPr>
        <p:spPr bwMode="auto">
          <a:xfrm>
            <a:off x="4423048" y="3148955"/>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e:Max_Born</a:t>
            </a:r>
          </a:p>
        </p:txBody>
      </p:sp>
      <p:sp>
        <p:nvSpPr>
          <p:cNvPr id="107" name="Rectangle 95" descr=" 107"/>
          <p:cNvSpPr>
            <a:spLocks noChangeArrowheads="1"/>
          </p:cNvSpPr>
          <p:nvPr/>
        </p:nvSpPr>
        <p:spPr bwMode="auto">
          <a:xfrm>
            <a:off x="4423048" y="2844155"/>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e:Born_(film)</a:t>
            </a:r>
          </a:p>
        </p:txBody>
      </p:sp>
      <p:sp>
        <p:nvSpPr>
          <p:cNvPr id="108" name="Rectangle 96" descr=" 108"/>
          <p:cNvSpPr>
            <a:spLocks noChangeArrowheads="1"/>
          </p:cNvSpPr>
          <p:nvPr/>
        </p:nvSpPr>
        <p:spPr bwMode="auto">
          <a:xfrm>
            <a:off x="4423048" y="2463155"/>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e:Sydne_Rome</a:t>
            </a:r>
          </a:p>
        </p:txBody>
      </p:sp>
      <p:sp>
        <p:nvSpPr>
          <p:cNvPr id="109" name="Rectangle 97" descr=" 109"/>
          <p:cNvSpPr>
            <a:spLocks noChangeArrowheads="1"/>
          </p:cNvSpPr>
          <p:nvPr/>
        </p:nvSpPr>
        <p:spPr bwMode="auto">
          <a:xfrm>
            <a:off x="4423048" y="2158355"/>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smtClean="0">
                <a:latin typeface="+mn-lt"/>
                <a:cs typeface="Arial" pitchFamily="34" charset="0"/>
              </a:rPr>
              <a:t>e:Rome</a:t>
            </a:r>
            <a:endParaRPr lang="en-US" sz="1600" dirty="0">
              <a:latin typeface="+mn-lt"/>
              <a:cs typeface="Arial" pitchFamily="34" charset="0"/>
            </a:endParaRPr>
          </a:p>
        </p:txBody>
      </p:sp>
      <p:cxnSp>
        <p:nvCxnSpPr>
          <p:cNvPr id="112" name="Straight Connector 111" descr=" 112"/>
          <p:cNvCxnSpPr>
            <a:stCxn id="96" idx="6"/>
            <a:endCxn id="105" idx="1"/>
          </p:cNvCxnSpPr>
          <p:nvPr/>
        </p:nvCxnSpPr>
        <p:spPr>
          <a:xfrm>
            <a:off x="3432448" y="3575992"/>
            <a:ext cx="990600" cy="68263"/>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13" name="Straight Connector 11" descr=" 113"/>
          <p:cNvCxnSpPr>
            <a:stCxn id="96" idx="6"/>
            <a:endCxn id="105" idx="1"/>
          </p:cNvCxnSpPr>
          <p:nvPr/>
        </p:nvCxnSpPr>
        <p:spPr>
          <a:xfrm>
            <a:off x="3432448" y="3575992"/>
            <a:ext cx="990600" cy="381000"/>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ransition>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p:cNvSpPr>
            <a:spLocks noGrp="1"/>
          </p:cNvSpPr>
          <p:nvPr>
            <p:ph type="sldNum" sz="quarter" idx="12"/>
          </p:nvPr>
        </p:nvSpPr>
        <p:spPr/>
        <p:txBody>
          <a:bodyPr/>
          <a:lstStyle/>
          <a:p>
            <a:fld id="{D82A5394-5A80-41A2-8767-340FD9E3BCB0}"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Disambiguation Graph</a:t>
            </a:r>
            <a:endParaRPr lang="en-US" dirty="0"/>
          </a:p>
        </p:txBody>
      </p:sp>
      <p:sp>
        <p:nvSpPr>
          <p:cNvPr id="3" name="Date Placeholder 2"/>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p:cNvSpPr>
            <a:spLocks noGrp="1"/>
          </p:cNvSpPr>
          <p:nvPr>
            <p:ph type="ftr" sz="quarter" idx="11"/>
          </p:nvPr>
        </p:nvSpPr>
        <p:spPr/>
        <p:txBody>
          <a:bodyPr/>
          <a:lstStyle/>
          <a:p>
            <a:r>
              <a:rPr lang="en-US" smtClean="0"/>
              <a:t>Natural Language Questions for the Web of Data - Yahya et al.</a:t>
            </a:r>
            <a:endParaRPr lang="en-US"/>
          </a:p>
        </p:txBody>
      </p:sp>
      <p:sp>
        <p:nvSpPr>
          <p:cNvPr id="5" name="Slide Number Placeholder 4"/>
          <p:cNvSpPr>
            <a:spLocks noGrp="1"/>
          </p:cNvSpPr>
          <p:nvPr>
            <p:ph type="sldNum" sz="quarter" idx="12"/>
          </p:nvPr>
        </p:nvSpPr>
        <p:spPr/>
        <p:txBody>
          <a:bodyPr/>
          <a:lstStyle/>
          <a:p>
            <a:fld id="{D82A5394-5A80-41A2-8767-340FD9E3BCB0}" type="slidenum">
              <a:rPr lang="en-US" smtClean="0"/>
              <a:pPr/>
              <a:t>55</a:t>
            </a:fld>
            <a:endParaRPr lang="en-US"/>
          </a:p>
        </p:txBody>
      </p:sp>
      <p:sp>
        <p:nvSpPr>
          <p:cNvPr id="6" name="Oval 4"/>
          <p:cNvSpPr>
            <a:spLocks noChangeArrowheads="1"/>
          </p:cNvSpPr>
          <p:nvPr/>
        </p:nvSpPr>
        <p:spPr bwMode="auto">
          <a:xfrm>
            <a:off x="917848" y="2057400"/>
            <a:ext cx="7620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q</a:t>
            </a:r>
            <a:r>
              <a:rPr lang="en-US" sz="1600" baseline="-25000">
                <a:latin typeface="+mn-lt"/>
                <a:cs typeface="Calibri" pitchFamily="34" charset="0"/>
              </a:rPr>
              <a:t>1</a:t>
            </a:r>
          </a:p>
        </p:txBody>
      </p:sp>
      <p:sp>
        <p:nvSpPr>
          <p:cNvPr id="7" name="Oval 6"/>
          <p:cNvSpPr>
            <a:spLocks noChangeArrowheads="1"/>
          </p:cNvSpPr>
          <p:nvPr/>
        </p:nvSpPr>
        <p:spPr bwMode="auto">
          <a:xfrm>
            <a:off x="917848" y="3810000"/>
            <a:ext cx="7620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q</a:t>
            </a:r>
            <a:r>
              <a:rPr lang="en-US" sz="1600" baseline="-25000">
                <a:latin typeface="+mn-lt"/>
                <a:cs typeface="Calibri" pitchFamily="34" charset="0"/>
              </a:rPr>
              <a:t>2</a:t>
            </a:r>
          </a:p>
        </p:txBody>
      </p:sp>
      <p:sp>
        <p:nvSpPr>
          <p:cNvPr id="8" name="Oval 7"/>
          <p:cNvSpPr>
            <a:spLocks noChangeArrowheads="1"/>
          </p:cNvSpPr>
          <p:nvPr/>
        </p:nvSpPr>
        <p:spPr bwMode="auto">
          <a:xfrm>
            <a:off x="917848" y="5562600"/>
            <a:ext cx="7620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q</a:t>
            </a:r>
            <a:r>
              <a:rPr lang="en-US" sz="1600" baseline="-25000">
                <a:latin typeface="+mn-lt"/>
                <a:cs typeface="Calibri" pitchFamily="34" charset="0"/>
              </a:rPr>
              <a:t>3</a:t>
            </a:r>
          </a:p>
        </p:txBody>
      </p:sp>
      <p:sp>
        <p:nvSpPr>
          <p:cNvPr id="9" name="Oval 10"/>
          <p:cNvSpPr>
            <a:spLocks noChangeArrowheads="1"/>
          </p:cNvSpPr>
          <p:nvPr/>
        </p:nvSpPr>
        <p:spPr bwMode="auto">
          <a:xfrm>
            <a:off x="2651398" y="2773363"/>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a writer</a:t>
            </a:r>
            <a:endParaRPr lang="en-US" sz="1600" baseline="-25000">
              <a:latin typeface="+mn-lt"/>
              <a:cs typeface="Calibri" pitchFamily="34" charset="0"/>
            </a:endParaRPr>
          </a:p>
        </p:txBody>
      </p:sp>
      <p:sp>
        <p:nvSpPr>
          <p:cNvPr id="10" name="Oval 14"/>
          <p:cNvSpPr>
            <a:spLocks noChangeArrowheads="1"/>
          </p:cNvSpPr>
          <p:nvPr/>
        </p:nvSpPr>
        <p:spPr bwMode="auto">
          <a:xfrm>
            <a:off x="2651398" y="3230563"/>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Casablanca</a:t>
            </a:r>
            <a:endParaRPr lang="en-US" sz="1600" baseline="-25000" dirty="0">
              <a:latin typeface="+mn-lt"/>
              <a:cs typeface="Calibri" pitchFamily="34" charset="0"/>
            </a:endParaRPr>
          </a:p>
        </p:txBody>
      </p:sp>
      <p:sp>
        <p:nvSpPr>
          <p:cNvPr id="11" name="Oval 15"/>
          <p:cNvSpPr>
            <a:spLocks noChangeArrowheads="1"/>
          </p:cNvSpPr>
          <p:nvPr/>
        </p:nvSpPr>
        <p:spPr bwMode="auto">
          <a:xfrm>
            <a:off x="2651398" y="3687763"/>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played</a:t>
            </a:r>
            <a:endParaRPr lang="en-US" sz="1600" baseline="-25000">
              <a:latin typeface="+mn-lt"/>
              <a:cs typeface="Calibri" pitchFamily="34" charset="0"/>
            </a:endParaRPr>
          </a:p>
        </p:txBody>
      </p:sp>
      <p:sp>
        <p:nvSpPr>
          <p:cNvPr id="12" name="Oval 16"/>
          <p:cNvSpPr>
            <a:spLocks noChangeArrowheads="1"/>
          </p:cNvSpPr>
          <p:nvPr/>
        </p:nvSpPr>
        <p:spPr bwMode="auto">
          <a:xfrm>
            <a:off x="2651398" y="4068763"/>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played in</a:t>
            </a:r>
            <a:endParaRPr lang="en-US" sz="1600" baseline="-25000">
              <a:latin typeface="+mn-lt"/>
              <a:cs typeface="Calibri" pitchFamily="34" charset="0"/>
            </a:endParaRPr>
          </a:p>
        </p:txBody>
      </p:sp>
      <p:sp>
        <p:nvSpPr>
          <p:cNvPr id="13" name="Oval 17"/>
          <p:cNvSpPr>
            <a:spLocks noChangeArrowheads="1"/>
          </p:cNvSpPr>
          <p:nvPr/>
        </p:nvSpPr>
        <p:spPr bwMode="auto">
          <a:xfrm>
            <a:off x="2651398" y="4525963"/>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Who</a:t>
            </a:r>
            <a:endParaRPr lang="en-US" sz="1600" baseline="-25000">
              <a:latin typeface="+mn-lt"/>
              <a:cs typeface="Calibri" pitchFamily="34" charset="0"/>
            </a:endParaRPr>
          </a:p>
        </p:txBody>
      </p:sp>
      <p:sp>
        <p:nvSpPr>
          <p:cNvPr id="14" name="Oval 18"/>
          <p:cNvSpPr>
            <a:spLocks noChangeArrowheads="1"/>
          </p:cNvSpPr>
          <p:nvPr/>
        </p:nvSpPr>
        <p:spPr bwMode="auto">
          <a:xfrm>
            <a:off x="2651398" y="5059363"/>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married</a:t>
            </a:r>
            <a:endParaRPr lang="en-US" sz="1600" baseline="-25000">
              <a:latin typeface="+mn-lt"/>
              <a:cs typeface="Calibri" pitchFamily="34" charset="0"/>
            </a:endParaRPr>
          </a:p>
        </p:txBody>
      </p:sp>
      <p:sp>
        <p:nvSpPr>
          <p:cNvPr id="15" name="Oval 19"/>
          <p:cNvSpPr>
            <a:spLocks noChangeArrowheads="1"/>
          </p:cNvSpPr>
          <p:nvPr/>
        </p:nvSpPr>
        <p:spPr bwMode="auto">
          <a:xfrm>
            <a:off x="2651398" y="5516563"/>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married to</a:t>
            </a:r>
            <a:endParaRPr lang="en-US" sz="1600" baseline="-25000">
              <a:latin typeface="+mn-lt"/>
              <a:cs typeface="Calibri" pitchFamily="34" charset="0"/>
            </a:endParaRPr>
          </a:p>
        </p:txBody>
      </p:sp>
      <p:sp>
        <p:nvSpPr>
          <p:cNvPr id="16" name="Oval 20"/>
          <p:cNvSpPr>
            <a:spLocks noChangeArrowheads="1"/>
          </p:cNvSpPr>
          <p:nvPr/>
        </p:nvSpPr>
        <p:spPr bwMode="auto">
          <a:xfrm>
            <a:off x="2651398" y="6049963"/>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smtClean="0">
                <a:cs typeface="Calibri" pitchFamily="34" charset="0"/>
              </a:rPr>
              <a:t>was </a:t>
            </a:r>
            <a:r>
              <a:rPr lang="en-US" sz="1600" dirty="0" smtClean="0">
                <a:latin typeface="+mn-lt"/>
                <a:cs typeface="Calibri" pitchFamily="34" charset="0"/>
              </a:rPr>
              <a:t>married </a:t>
            </a:r>
            <a:r>
              <a:rPr lang="en-US" sz="1600" dirty="0">
                <a:latin typeface="+mn-lt"/>
                <a:cs typeface="Calibri" pitchFamily="34" charset="0"/>
              </a:rPr>
              <a:t>to</a:t>
            </a:r>
            <a:endParaRPr lang="en-US" sz="1600" baseline="-25000" dirty="0">
              <a:latin typeface="+mn-lt"/>
              <a:cs typeface="Calibri" pitchFamily="34" charset="0"/>
            </a:endParaRPr>
          </a:p>
        </p:txBody>
      </p:sp>
      <p:cxnSp>
        <p:nvCxnSpPr>
          <p:cNvPr id="17" name="AutoShape 31"/>
          <p:cNvCxnSpPr>
            <a:cxnSpLocks noChangeShapeType="1"/>
            <a:stCxn id="45" idx="6"/>
            <a:endCxn id="56" idx="1"/>
          </p:cNvCxnSpPr>
          <p:nvPr/>
        </p:nvCxnSpPr>
        <p:spPr bwMode="auto">
          <a:xfrm flipV="1">
            <a:off x="4251598" y="1744663"/>
            <a:ext cx="1009650" cy="100012"/>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8" name="AutoShape 32"/>
          <p:cNvCxnSpPr>
            <a:cxnSpLocks noChangeShapeType="1"/>
          </p:cNvCxnSpPr>
          <p:nvPr/>
        </p:nvCxnSpPr>
        <p:spPr bwMode="auto">
          <a:xfrm>
            <a:off x="4251598" y="3825875"/>
            <a:ext cx="1009650" cy="509588"/>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9" name="AutoShape 33"/>
          <p:cNvCxnSpPr>
            <a:cxnSpLocks noChangeShapeType="1"/>
          </p:cNvCxnSpPr>
          <p:nvPr/>
        </p:nvCxnSpPr>
        <p:spPr bwMode="auto">
          <a:xfrm>
            <a:off x="4251598" y="3825875"/>
            <a:ext cx="1009650" cy="509588"/>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20" name="AutoShape 34"/>
          <p:cNvCxnSpPr>
            <a:cxnSpLocks noChangeShapeType="1"/>
          </p:cNvCxnSpPr>
          <p:nvPr/>
        </p:nvCxnSpPr>
        <p:spPr bwMode="auto">
          <a:xfrm>
            <a:off x="4251598" y="2911475"/>
            <a:ext cx="1009650" cy="128588"/>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21" name="AutoShape 35"/>
          <p:cNvCxnSpPr>
            <a:cxnSpLocks noChangeShapeType="1"/>
          </p:cNvCxnSpPr>
          <p:nvPr/>
        </p:nvCxnSpPr>
        <p:spPr bwMode="auto">
          <a:xfrm>
            <a:off x="4251598" y="3368675"/>
            <a:ext cx="1009650" cy="357188"/>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22" name="AutoShape 36"/>
          <p:cNvCxnSpPr>
            <a:cxnSpLocks noChangeShapeType="1"/>
          </p:cNvCxnSpPr>
          <p:nvPr/>
        </p:nvCxnSpPr>
        <p:spPr bwMode="auto">
          <a:xfrm>
            <a:off x="4251598" y="3368675"/>
            <a:ext cx="1009650" cy="52388"/>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23" name="AutoShape 37"/>
          <p:cNvCxnSpPr>
            <a:cxnSpLocks noChangeShapeType="1"/>
          </p:cNvCxnSpPr>
          <p:nvPr/>
        </p:nvCxnSpPr>
        <p:spPr bwMode="auto">
          <a:xfrm>
            <a:off x="4251598" y="3368675"/>
            <a:ext cx="1009650" cy="661988"/>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24" name="AutoShape 38"/>
          <p:cNvCxnSpPr>
            <a:cxnSpLocks noChangeShapeType="1"/>
          </p:cNvCxnSpPr>
          <p:nvPr/>
        </p:nvCxnSpPr>
        <p:spPr bwMode="auto">
          <a:xfrm>
            <a:off x="4251598" y="3825875"/>
            <a:ext cx="1009650" cy="509588"/>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25" name="AutoShape 40"/>
          <p:cNvCxnSpPr>
            <a:cxnSpLocks noChangeShapeType="1"/>
            <a:stCxn id="12" idx="6"/>
            <a:endCxn id="63" idx="1"/>
          </p:cNvCxnSpPr>
          <p:nvPr/>
        </p:nvCxnSpPr>
        <p:spPr bwMode="auto">
          <a:xfrm>
            <a:off x="4251598" y="4206875"/>
            <a:ext cx="1009650" cy="509588"/>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26" name="AutoShape 41"/>
          <p:cNvCxnSpPr>
            <a:cxnSpLocks noChangeShapeType="1"/>
            <a:stCxn id="12" idx="6"/>
            <a:endCxn id="64" idx="1"/>
          </p:cNvCxnSpPr>
          <p:nvPr/>
        </p:nvCxnSpPr>
        <p:spPr bwMode="auto">
          <a:xfrm>
            <a:off x="4251598" y="4206875"/>
            <a:ext cx="1009650" cy="814388"/>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27" name="AutoShape 45"/>
          <p:cNvCxnSpPr>
            <a:cxnSpLocks noChangeShapeType="1"/>
            <a:stCxn id="16" idx="6"/>
            <a:endCxn id="67" idx="1"/>
          </p:cNvCxnSpPr>
          <p:nvPr/>
        </p:nvCxnSpPr>
        <p:spPr bwMode="auto">
          <a:xfrm flipV="1">
            <a:off x="4251598" y="6057900"/>
            <a:ext cx="1009650" cy="130175"/>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28" name="AutoShape 46"/>
          <p:cNvCxnSpPr>
            <a:cxnSpLocks noChangeShapeType="1"/>
            <a:stCxn id="14" idx="6"/>
            <a:endCxn id="66" idx="1"/>
          </p:cNvCxnSpPr>
          <p:nvPr/>
        </p:nvCxnSpPr>
        <p:spPr bwMode="auto">
          <a:xfrm>
            <a:off x="4251598" y="5197475"/>
            <a:ext cx="1009650" cy="479425"/>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29" name="AutoShape 47"/>
          <p:cNvCxnSpPr>
            <a:cxnSpLocks noChangeShapeType="1"/>
            <a:stCxn id="15" idx="6"/>
            <a:endCxn id="67" idx="1"/>
          </p:cNvCxnSpPr>
          <p:nvPr/>
        </p:nvCxnSpPr>
        <p:spPr bwMode="auto">
          <a:xfrm>
            <a:off x="4251598" y="5654675"/>
            <a:ext cx="1009650" cy="403225"/>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30" name="AutoShape 49"/>
          <p:cNvCxnSpPr>
            <a:cxnSpLocks noChangeShapeType="1"/>
            <a:stCxn id="16" idx="6"/>
            <a:endCxn id="68" idx="1"/>
          </p:cNvCxnSpPr>
          <p:nvPr/>
        </p:nvCxnSpPr>
        <p:spPr bwMode="auto">
          <a:xfrm>
            <a:off x="4251598" y="6188075"/>
            <a:ext cx="1009650" cy="174625"/>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31" name="AutoShape 50"/>
          <p:cNvCxnSpPr>
            <a:cxnSpLocks noChangeShapeType="1"/>
            <a:stCxn id="6" idx="6"/>
            <a:endCxn id="44" idx="2"/>
          </p:cNvCxnSpPr>
          <p:nvPr/>
        </p:nvCxnSpPr>
        <p:spPr bwMode="auto">
          <a:xfrm>
            <a:off x="1679848" y="2286000"/>
            <a:ext cx="990600" cy="92075"/>
          </a:xfrm>
          <a:prstGeom prst="straightConnector1">
            <a:avLst/>
          </a:prstGeom>
          <a:noFill/>
          <a:ln w="38100" cap="rnd">
            <a:solidFill>
              <a:srgbClr val="008000"/>
            </a:solidFill>
            <a:prstDash val="sysDot"/>
            <a:round/>
            <a:headEnd/>
            <a:tailEnd/>
          </a:ln>
          <a:effectLst/>
        </p:spPr>
      </p:cxnSp>
      <p:cxnSp>
        <p:nvCxnSpPr>
          <p:cNvPr id="32" name="AutoShape 53"/>
          <p:cNvCxnSpPr>
            <a:cxnSpLocks noChangeShapeType="1"/>
            <a:stCxn id="6" idx="6"/>
            <a:endCxn id="9" idx="2"/>
          </p:cNvCxnSpPr>
          <p:nvPr/>
        </p:nvCxnSpPr>
        <p:spPr bwMode="auto">
          <a:xfrm>
            <a:off x="1679848" y="2286000"/>
            <a:ext cx="971550" cy="625475"/>
          </a:xfrm>
          <a:prstGeom prst="straightConnector1">
            <a:avLst/>
          </a:prstGeom>
          <a:noFill/>
          <a:ln w="38100">
            <a:solidFill>
              <a:schemeClr val="tx1"/>
            </a:solidFill>
            <a:round/>
            <a:headEnd/>
            <a:tailEnd/>
          </a:ln>
          <a:effectLst/>
        </p:spPr>
      </p:cxnSp>
      <p:cxnSp>
        <p:nvCxnSpPr>
          <p:cNvPr id="33" name="AutoShape 54"/>
          <p:cNvCxnSpPr>
            <a:cxnSpLocks noChangeShapeType="1"/>
            <a:stCxn id="7" idx="6"/>
            <a:endCxn id="11" idx="2"/>
          </p:cNvCxnSpPr>
          <p:nvPr/>
        </p:nvCxnSpPr>
        <p:spPr bwMode="auto">
          <a:xfrm flipV="1">
            <a:off x="1679848" y="3825875"/>
            <a:ext cx="971550" cy="212725"/>
          </a:xfrm>
          <a:prstGeom prst="straightConnector1">
            <a:avLst/>
          </a:prstGeom>
          <a:noFill/>
          <a:ln w="38100" cap="rnd">
            <a:solidFill>
              <a:srgbClr val="008000"/>
            </a:solidFill>
            <a:prstDash val="sysDot"/>
            <a:round/>
            <a:headEnd/>
            <a:tailEnd/>
          </a:ln>
          <a:effectLst/>
        </p:spPr>
      </p:cxnSp>
      <p:cxnSp>
        <p:nvCxnSpPr>
          <p:cNvPr id="34" name="AutoShape 55"/>
          <p:cNvCxnSpPr>
            <a:cxnSpLocks noChangeShapeType="1"/>
            <a:stCxn id="7" idx="6"/>
            <a:endCxn id="12" idx="2"/>
          </p:cNvCxnSpPr>
          <p:nvPr/>
        </p:nvCxnSpPr>
        <p:spPr bwMode="auto">
          <a:xfrm>
            <a:off x="1679848" y="4038600"/>
            <a:ext cx="971550" cy="168275"/>
          </a:xfrm>
          <a:prstGeom prst="straightConnector1">
            <a:avLst/>
          </a:prstGeom>
          <a:noFill/>
          <a:ln w="38100" cap="rnd">
            <a:solidFill>
              <a:srgbClr val="008000"/>
            </a:solidFill>
            <a:prstDash val="sysDot"/>
            <a:round/>
            <a:headEnd/>
            <a:tailEnd/>
          </a:ln>
          <a:effectLst/>
        </p:spPr>
      </p:cxnSp>
      <p:cxnSp>
        <p:nvCxnSpPr>
          <p:cNvPr id="35" name="AutoShape 56"/>
          <p:cNvCxnSpPr>
            <a:cxnSpLocks noChangeShapeType="1"/>
            <a:stCxn id="8" idx="6"/>
            <a:endCxn id="14" idx="2"/>
          </p:cNvCxnSpPr>
          <p:nvPr/>
        </p:nvCxnSpPr>
        <p:spPr bwMode="auto">
          <a:xfrm flipV="1">
            <a:off x="1679848" y="5197475"/>
            <a:ext cx="971550" cy="593725"/>
          </a:xfrm>
          <a:prstGeom prst="straightConnector1">
            <a:avLst/>
          </a:prstGeom>
          <a:noFill/>
          <a:ln w="38100" cap="rnd">
            <a:solidFill>
              <a:srgbClr val="008000"/>
            </a:solidFill>
            <a:prstDash val="sysDot"/>
            <a:round/>
            <a:headEnd/>
            <a:tailEnd/>
          </a:ln>
          <a:effectLst/>
        </p:spPr>
      </p:cxnSp>
      <p:cxnSp>
        <p:nvCxnSpPr>
          <p:cNvPr id="36" name="AutoShape 57"/>
          <p:cNvCxnSpPr>
            <a:cxnSpLocks noChangeShapeType="1"/>
            <a:stCxn id="15" idx="6"/>
            <a:endCxn id="68" idx="1"/>
          </p:cNvCxnSpPr>
          <p:nvPr/>
        </p:nvCxnSpPr>
        <p:spPr bwMode="auto">
          <a:xfrm>
            <a:off x="4251598" y="5654675"/>
            <a:ext cx="1009650" cy="708025"/>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37" name="AutoShape 59"/>
          <p:cNvCxnSpPr>
            <a:cxnSpLocks noChangeShapeType="1"/>
            <a:stCxn id="13" idx="6"/>
            <a:endCxn id="65" idx="1"/>
          </p:cNvCxnSpPr>
          <p:nvPr/>
        </p:nvCxnSpPr>
        <p:spPr bwMode="auto">
          <a:xfrm>
            <a:off x="4251598" y="4664075"/>
            <a:ext cx="1009650" cy="661988"/>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38" name="AutoShape 60"/>
          <p:cNvCxnSpPr>
            <a:cxnSpLocks noChangeShapeType="1"/>
            <a:stCxn id="8" idx="6"/>
            <a:endCxn id="15" idx="2"/>
          </p:cNvCxnSpPr>
          <p:nvPr/>
        </p:nvCxnSpPr>
        <p:spPr bwMode="auto">
          <a:xfrm flipV="1">
            <a:off x="1679848" y="5654675"/>
            <a:ext cx="971550" cy="136525"/>
          </a:xfrm>
          <a:prstGeom prst="straightConnector1">
            <a:avLst/>
          </a:prstGeom>
          <a:noFill/>
          <a:ln w="38100" cap="rnd">
            <a:solidFill>
              <a:srgbClr val="008000"/>
            </a:solidFill>
            <a:prstDash val="sysDot"/>
            <a:round/>
            <a:headEnd/>
            <a:tailEnd/>
          </a:ln>
          <a:effectLst/>
        </p:spPr>
      </p:cxnSp>
      <p:cxnSp>
        <p:nvCxnSpPr>
          <p:cNvPr id="39" name="AutoShape 61"/>
          <p:cNvCxnSpPr>
            <a:cxnSpLocks noChangeShapeType="1"/>
            <a:stCxn id="8" idx="6"/>
            <a:endCxn id="16" idx="2"/>
          </p:cNvCxnSpPr>
          <p:nvPr/>
        </p:nvCxnSpPr>
        <p:spPr bwMode="auto">
          <a:xfrm>
            <a:off x="1679848" y="5791200"/>
            <a:ext cx="971550" cy="396875"/>
          </a:xfrm>
          <a:prstGeom prst="straightConnector1">
            <a:avLst/>
          </a:prstGeom>
          <a:noFill/>
          <a:ln w="38100" cap="rnd">
            <a:solidFill>
              <a:srgbClr val="008000"/>
            </a:solidFill>
            <a:prstDash val="sysDot"/>
            <a:round/>
            <a:headEnd/>
            <a:tailEnd/>
          </a:ln>
          <a:effectLst/>
        </p:spPr>
      </p:cxnSp>
      <p:cxnSp>
        <p:nvCxnSpPr>
          <p:cNvPr id="40" name="AutoShape 62"/>
          <p:cNvCxnSpPr>
            <a:cxnSpLocks noChangeShapeType="1"/>
            <a:stCxn id="8" idx="6"/>
            <a:endCxn id="13" idx="2"/>
          </p:cNvCxnSpPr>
          <p:nvPr/>
        </p:nvCxnSpPr>
        <p:spPr bwMode="auto">
          <a:xfrm flipV="1">
            <a:off x="1679848" y="4664075"/>
            <a:ext cx="971550" cy="1127125"/>
          </a:xfrm>
          <a:prstGeom prst="straightConnector1">
            <a:avLst/>
          </a:prstGeom>
          <a:noFill/>
          <a:ln w="38100">
            <a:solidFill>
              <a:schemeClr val="tx1"/>
            </a:solidFill>
            <a:round/>
            <a:headEnd/>
            <a:tailEnd/>
          </a:ln>
          <a:effectLst/>
        </p:spPr>
      </p:cxnSp>
      <p:cxnSp>
        <p:nvCxnSpPr>
          <p:cNvPr id="41" name="AutoShape 63"/>
          <p:cNvCxnSpPr>
            <a:cxnSpLocks noChangeShapeType="1"/>
            <a:stCxn id="9" idx="2"/>
          </p:cNvCxnSpPr>
          <p:nvPr/>
        </p:nvCxnSpPr>
        <p:spPr bwMode="auto">
          <a:xfrm flipH="1">
            <a:off x="1679848" y="2911475"/>
            <a:ext cx="971550" cy="2879725"/>
          </a:xfrm>
          <a:prstGeom prst="straightConnector1">
            <a:avLst/>
          </a:prstGeom>
          <a:ln w="38100">
            <a:headEnd/>
            <a:tailEnd/>
          </a:ln>
        </p:spPr>
        <p:style>
          <a:lnRef idx="2">
            <a:schemeClr val="accent4"/>
          </a:lnRef>
          <a:fillRef idx="0">
            <a:schemeClr val="accent4"/>
          </a:fillRef>
          <a:effectRef idx="1">
            <a:schemeClr val="accent4"/>
          </a:effectRef>
          <a:fontRef idx="minor">
            <a:schemeClr val="tx1"/>
          </a:fontRef>
        </p:style>
      </p:cxnSp>
      <p:cxnSp>
        <p:nvCxnSpPr>
          <p:cNvPr id="42" name="AutoShape 66"/>
          <p:cNvCxnSpPr>
            <a:cxnSpLocks noChangeShapeType="1"/>
            <a:stCxn id="7" idx="6"/>
            <a:endCxn id="10" idx="2"/>
          </p:cNvCxnSpPr>
          <p:nvPr/>
        </p:nvCxnSpPr>
        <p:spPr bwMode="auto">
          <a:xfrm flipV="1">
            <a:off x="1679848" y="3368675"/>
            <a:ext cx="971550" cy="669925"/>
          </a:xfrm>
          <a:prstGeom prst="straightConnector1">
            <a:avLst/>
          </a:prstGeom>
          <a:ln w="38100">
            <a:headEnd/>
            <a:tailEnd/>
          </a:ln>
        </p:spPr>
        <p:style>
          <a:lnRef idx="2">
            <a:schemeClr val="accent4"/>
          </a:lnRef>
          <a:fillRef idx="0">
            <a:schemeClr val="accent4"/>
          </a:fillRef>
          <a:effectRef idx="1">
            <a:schemeClr val="accent4"/>
          </a:effectRef>
          <a:fontRef idx="minor">
            <a:schemeClr val="tx1"/>
          </a:fontRef>
        </p:style>
      </p:cxnSp>
      <p:cxnSp>
        <p:nvCxnSpPr>
          <p:cNvPr id="43" name="AutoShape 67"/>
          <p:cNvCxnSpPr>
            <a:cxnSpLocks noChangeShapeType="1"/>
            <a:stCxn id="7" idx="6"/>
            <a:endCxn id="13" idx="2"/>
          </p:cNvCxnSpPr>
          <p:nvPr/>
        </p:nvCxnSpPr>
        <p:spPr bwMode="auto">
          <a:xfrm>
            <a:off x="1679848" y="4038600"/>
            <a:ext cx="971550" cy="625475"/>
          </a:xfrm>
          <a:prstGeom prst="straightConnector1">
            <a:avLst/>
          </a:prstGeom>
          <a:noFill/>
          <a:ln w="38100">
            <a:solidFill>
              <a:schemeClr val="tx1"/>
            </a:solidFill>
            <a:round/>
            <a:headEnd/>
            <a:tailEnd/>
          </a:ln>
          <a:effectLst/>
        </p:spPr>
      </p:cxnSp>
      <p:sp>
        <p:nvSpPr>
          <p:cNvPr id="44" name="Oval 9"/>
          <p:cNvSpPr>
            <a:spLocks noChangeArrowheads="1"/>
          </p:cNvSpPr>
          <p:nvPr/>
        </p:nvSpPr>
        <p:spPr bwMode="auto">
          <a:xfrm>
            <a:off x="2670448" y="2239963"/>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was born</a:t>
            </a:r>
            <a:endParaRPr lang="en-US" sz="1600" baseline="-25000">
              <a:latin typeface="+mn-lt"/>
              <a:cs typeface="Calibri" pitchFamily="34" charset="0"/>
            </a:endParaRPr>
          </a:p>
        </p:txBody>
      </p:sp>
      <p:sp>
        <p:nvSpPr>
          <p:cNvPr id="45" name="Oval 68"/>
          <p:cNvSpPr>
            <a:spLocks noChangeArrowheads="1"/>
          </p:cNvSpPr>
          <p:nvPr/>
        </p:nvSpPr>
        <p:spPr bwMode="auto">
          <a:xfrm>
            <a:off x="2651398" y="1706563"/>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born</a:t>
            </a:r>
            <a:endParaRPr lang="en-US" sz="1600" baseline="-25000">
              <a:latin typeface="+mn-lt"/>
              <a:cs typeface="Calibri" pitchFamily="34" charset="0"/>
            </a:endParaRPr>
          </a:p>
        </p:txBody>
      </p:sp>
      <p:cxnSp>
        <p:nvCxnSpPr>
          <p:cNvPr id="46" name="AutoShape 71"/>
          <p:cNvCxnSpPr>
            <a:cxnSpLocks noChangeShapeType="1"/>
            <a:stCxn id="45" idx="6"/>
            <a:endCxn id="55" idx="1"/>
          </p:cNvCxnSpPr>
          <p:nvPr/>
        </p:nvCxnSpPr>
        <p:spPr bwMode="auto">
          <a:xfrm>
            <a:off x="4251598" y="1844675"/>
            <a:ext cx="1009650" cy="204788"/>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47" name="AutoShape 72"/>
          <p:cNvCxnSpPr>
            <a:cxnSpLocks noChangeShapeType="1"/>
            <a:stCxn id="6" idx="6"/>
            <a:endCxn id="45" idx="2"/>
          </p:cNvCxnSpPr>
          <p:nvPr/>
        </p:nvCxnSpPr>
        <p:spPr bwMode="auto">
          <a:xfrm flipV="1">
            <a:off x="1679848" y="1844675"/>
            <a:ext cx="971550" cy="441325"/>
          </a:xfrm>
          <a:prstGeom prst="straightConnector1">
            <a:avLst/>
          </a:prstGeom>
          <a:noFill/>
          <a:ln w="38100" cap="rnd">
            <a:solidFill>
              <a:srgbClr val="008000"/>
            </a:solidFill>
            <a:prstDash val="sysDot"/>
            <a:round/>
            <a:headEnd/>
            <a:tailEnd/>
          </a:ln>
          <a:effectLst/>
        </p:spPr>
      </p:cxnSp>
      <p:sp>
        <p:nvSpPr>
          <p:cNvPr id="48" name="Oval 73"/>
          <p:cNvSpPr>
            <a:spLocks noChangeArrowheads="1"/>
          </p:cNvSpPr>
          <p:nvPr/>
        </p:nvSpPr>
        <p:spPr bwMode="auto">
          <a:xfrm>
            <a:off x="2651398" y="1173163"/>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Rome</a:t>
            </a:r>
            <a:endParaRPr lang="en-US" sz="1600" baseline="-25000" dirty="0">
              <a:latin typeface="+mn-lt"/>
              <a:cs typeface="Calibri" pitchFamily="34" charset="0"/>
            </a:endParaRPr>
          </a:p>
        </p:txBody>
      </p:sp>
      <p:cxnSp>
        <p:nvCxnSpPr>
          <p:cNvPr id="49" name="AutoShape 76"/>
          <p:cNvCxnSpPr>
            <a:cxnSpLocks noChangeShapeType="1"/>
            <a:stCxn id="48" idx="6"/>
            <a:endCxn id="58" idx="1"/>
          </p:cNvCxnSpPr>
          <p:nvPr/>
        </p:nvCxnSpPr>
        <p:spPr bwMode="auto">
          <a:xfrm flipV="1">
            <a:off x="4251598" y="1058863"/>
            <a:ext cx="1009650" cy="251619"/>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50" name="AutoShape 77"/>
          <p:cNvCxnSpPr>
            <a:cxnSpLocks noChangeShapeType="1"/>
            <a:stCxn id="48" idx="6"/>
            <a:endCxn id="57" idx="1"/>
          </p:cNvCxnSpPr>
          <p:nvPr/>
        </p:nvCxnSpPr>
        <p:spPr bwMode="auto">
          <a:xfrm>
            <a:off x="4251598" y="1311275"/>
            <a:ext cx="1009650" cy="52388"/>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51" name="AutoShape 78"/>
          <p:cNvCxnSpPr>
            <a:cxnSpLocks noChangeShapeType="1"/>
            <a:stCxn id="6" idx="6"/>
            <a:endCxn id="48" idx="2"/>
          </p:cNvCxnSpPr>
          <p:nvPr/>
        </p:nvCxnSpPr>
        <p:spPr bwMode="auto">
          <a:xfrm flipV="1">
            <a:off x="1679848" y="1311275"/>
            <a:ext cx="971550" cy="974725"/>
          </a:xfrm>
          <a:prstGeom prst="straightConnector1">
            <a:avLst/>
          </a:prstGeom>
          <a:ln w="38100">
            <a:headEnd/>
            <a:tailEnd/>
          </a:ln>
        </p:spPr>
        <p:style>
          <a:lnRef idx="2">
            <a:schemeClr val="accent4"/>
          </a:lnRef>
          <a:fillRef idx="0">
            <a:schemeClr val="accent4"/>
          </a:fillRef>
          <a:effectRef idx="1">
            <a:schemeClr val="accent4"/>
          </a:effectRef>
          <a:fontRef idx="minor">
            <a:schemeClr val="tx1"/>
          </a:fontRef>
        </p:style>
      </p:cxnSp>
      <p:sp>
        <p:nvSpPr>
          <p:cNvPr id="52" name="Rectangle 91"/>
          <p:cNvSpPr>
            <a:spLocks noChangeArrowheads="1"/>
          </p:cNvSpPr>
          <p:nvPr/>
        </p:nvSpPr>
        <p:spPr bwMode="auto">
          <a:xfrm>
            <a:off x="5261248" y="2925763"/>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c:writer</a:t>
            </a:r>
          </a:p>
        </p:txBody>
      </p:sp>
      <p:sp>
        <p:nvSpPr>
          <p:cNvPr id="53" name="Rectangle 92"/>
          <p:cNvSpPr>
            <a:spLocks noChangeArrowheads="1"/>
          </p:cNvSpPr>
          <p:nvPr/>
        </p:nvSpPr>
        <p:spPr bwMode="auto">
          <a:xfrm>
            <a:off x="5261248" y="2620963"/>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r:bornInPlace</a:t>
            </a:r>
          </a:p>
        </p:txBody>
      </p:sp>
      <p:sp>
        <p:nvSpPr>
          <p:cNvPr id="54" name="Rectangle 93"/>
          <p:cNvSpPr>
            <a:spLocks noChangeArrowheads="1"/>
          </p:cNvSpPr>
          <p:nvPr/>
        </p:nvSpPr>
        <p:spPr bwMode="auto">
          <a:xfrm>
            <a:off x="5261248" y="2316163"/>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r:bornOnDate</a:t>
            </a:r>
          </a:p>
        </p:txBody>
      </p:sp>
      <p:sp>
        <p:nvSpPr>
          <p:cNvPr id="55" name="Rectangle 94"/>
          <p:cNvSpPr>
            <a:spLocks noChangeArrowheads="1"/>
          </p:cNvSpPr>
          <p:nvPr/>
        </p:nvSpPr>
        <p:spPr bwMode="auto">
          <a:xfrm>
            <a:off x="5261248" y="1935163"/>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e:Max_Born</a:t>
            </a:r>
          </a:p>
        </p:txBody>
      </p:sp>
      <p:sp>
        <p:nvSpPr>
          <p:cNvPr id="56" name="Rectangle 95"/>
          <p:cNvSpPr>
            <a:spLocks noChangeArrowheads="1"/>
          </p:cNvSpPr>
          <p:nvPr/>
        </p:nvSpPr>
        <p:spPr bwMode="auto">
          <a:xfrm>
            <a:off x="5261248" y="1630363"/>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e:Born_(film)</a:t>
            </a:r>
          </a:p>
        </p:txBody>
      </p:sp>
      <p:sp>
        <p:nvSpPr>
          <p:cNvPr id="57" name="Rectangle 96"/>
          <p:cNvSpPr>
            <a:spLocks noChangeArrowheads="1"/>
          </p:cNvSpPr>
          <p:nvPr/>
        </p:nvSpPr>
        <p:spPr bwMode="auto">
          <a:xfrm>
            <a:off x="5261248" y="1249363"/>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e:Sydne_Rome</a:t>
            </a:r>
          </a:p>
        </p:txBody>
      </p:sp>
      <p:sp>
        <p:nvSpPr>
          <p:cNvPr id="58" name="Rectangle 97"/>
          <p:cNvSpPr>
            <a:spLocks noChangeArrowheads="1"/>
          </p:cNvSpPr>
          <p:nvPr/>
        </p:nvSpPr>
        <p:spPr bwMode="auto">
          <a:xfrm>
            <a:off x="5261248" y="944563"/>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smtClean="0">
                <a:latin typeface="+mn-lt"/>
                <a:cs typeface="Arial" pitchFamily="34" charset="0"/>
              </a:rPr>
              <a:t>e:Rome</a:t>
            </a:r>
            <a:endParaRPr lang="en-US" sz="1600" dirty="0">
              <a:latin typeface="+mn-lt"/>
              <a:cs typeface="Arial" pitchFamily="34" charset="0"/>
            </a:endParaRPr>
          </a:p>
        </p:txBody>
      </p:sp>
      <p:sp>
        <p:nvSpPr>
          <p:cNvPr id="59" name="Rectangle 98"/>
          <p:cNvSpPr>
            <a:spLocks noChangeArrowheads="1"/>
          </p:cNvSpPr>
          <p:nvPr/>
        </p:nvSpPr>
        <p:spPr bwMode="auto">
          <a:xfrm>
            <a:off x="5261248" y="3306763"/>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e:White_House</a:t>
            </a:r>
          </a:p>
        </p:txBody>
      </p:sp>
      <p:sp>
        <p:nvSpPr>
          <p:cNvPr id="60" name="Rectangle 99"/>
          <p:cNvSpPr>
            <a:spLocks noChangeArrowheads="1"/>
          </p:cNvSpPr>
          <p:nvPr/>
        </p:nvSpPr>
        <p:spPr bwMode="auto">
          <a:xfrm>
            <a:off x="5261248" y="3611563"/>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e:Casablanca</a:t>
            </a:r>
          </a:p>
        </p:txBody>
      </p:sp>
      <p:sp>
        <p:nvSpPr>
          <p:cNvPr id="61" name="Rectangle 100"/>
          <p:cNvSpPr>
            <a:spLocks noChangeArrowheads="1"/>
          </p:cNvSpPr>
          <p:nvPr/>
        </p:nvSpPr>
        <p:spPr bwMode="auto">
          <a:xfrm>
            <a:off x="5261248" y="3916363"/>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e:Casablanca_(film)</a:t>
            </a:r>
          </a:p>
        </p:txBody>
      </p:sp>
      <p:sp>
        <p:nvSpPr>
          <p:cNvPr id="62" name="Rectangle 101"/>
          <p:cNvSpPr>
            <a:spLocks noChangeArrowheads="1"/>
          </p:cNvSpPr>
          <p:nvPr/>
        </p:nvSpPr>
        <p:spPr bwMode="auto">
          <a:xfrm>
            <a:off x="5261248" y="4221163"/>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e:Played_(film)</a:t>
            </a:r>
          </a:p>
        </p:txBody>
      </p:sp>
      <p:sp>
        <p:nvSpPr>
          <p:cNvPr id="63" name="Rectangle 102"/>
          <p:cNvSpPr>
            <a:spLocks noChangeArrowheads="1"/>
          </p:cNvSpPr>
          <p:nvPr/>
        </p:nvSpPr>
        <p:spPr bwMode="auto">
          <a:xfrm>
            <a:off x="5261248" y="4602163"/>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r:actedIn</a:t>
            </a:r>
          </a:p>
        </p:txBody>
      </p:sp>
      <p:sp>
        <p:nvSpPr>
          <p:cNvPr id="64" name="Rectangle 103"/>
          <p:cNvSpPr>
            <a:spLocks noChangeArrowheads="1"/>
          </p:cNvSpPr>
          <p:nvPr/>
        </p:nvSpPr>
        <p:spPr bwMode="auto">
          <a:xfrm>
            <a:off x="5261248" y="4906963"/>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r:hasMusicalRole</a:t>
            </a:r>
          </a:p>
        </p:txBody>
      </p:sp>
      <p:sp>
        <p:nvSpPr>
          <p:cNvPr id="65" name="Rectangle 104"/>
          <p:cNvSpPr>
            <a:spLocks noChangeArrowheads="1"/>
          </p:cNvSpPr>
          <p:nvPr/>
        </p:nvSpPr>
        <p:spPr bwMode="auto">
          <a:xfrm>
            <a:off x="5261248" y="5211763"/>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c:person</a:t>
            </a:r>
          </a:p>
        </p:txBody>
      </p:sp>
      <p:sp>
        <p:nvSpPr>
          <p:cNvPr id="66" name="Rectangle 105"/>
          <p:cNvSpPr>
            <a:spLocks noChangeArrowheads="1"/>
          </p:cNvSpPr>
          <p:nvPr/>
        </p:nvSpPr>
        <p:spPr bwMode="auto">
          <a:xfrm>
            <a:off x="5261248" y="5562600"/>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e:Married_(series)</a:t>
            </a:r>
          </a:p>
        </p:txBody>
      </p:sp>
      <p:sp>
        <p:nvSpPr>
          <p:cNvPr id="67" name="Rectangle 106"/>
          <p:cNvSpPr>
            <a:spLocks noChangeArrowheads="1"/>
          </p:cNvSpPr>
          <p:nvPr/>
        </p:nvSpPr>
        <p:spPr bwMode="auto">
          <a:xfrm>
            <a:off x="5261248" y="5943600"/>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c: </a:t>
            </a:r>
            <a:r>
              <a:rPr lang="en-US" sz="1600" dirty="0" err="1">
                <a:latin typeface="+mn-lt"/>
                <a:cs typeface="Calibri" pitchFamily="34" charset="0"/>
              </a:rPr>
              <a:t>married_person</a:t>
            </a:r>
            <a:endParaRPr lang="en-US" sz="1600" dirty="0">
              <a:latin typeface="+mn-lt"/>
              <a:cs typeface="Calibri" pitchFamily="34" charset="0"/>
            </a:endParaRPr>
          </a:p>
        </p:txBody>
      </p:sp>
      <p:sp>
        <p:nvSpPr>
          <p:cNvPr id="68" name="Rectangle 107"/>
          <p:cNvSpPr>
            <a:spLocks noChangeArrowheads="1"/>
          </p:cNvSpPr>
          <p:nvPr/>
        </p:nvSpPr>
        <p:spPr bwMode="auto">
          <a:xfrm>
            <a:off x="5261248" y="6248400"/>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r:isMarriedTo</a:t>
            </a:r>
          </a:p>
        </p:txBody>
      </p:sp>
      <p:sp>
        <p:nvSpPr>
          <p:cNvPr id="69" name="Text Box 108"/>
          <p:cNvSpPr txBox="1">
            <a:spLocks noChangeArrowheads="1"/>
          </p:cNvSpPr>
          <p:nvPr/>
        </p:nvSpPr>
        <p:spPr bwMode="auto">
          <a:xfrm>
            <a:off x="838200" y="1711152"/>
            <a:ext cx="990600" cy="304800"/>
          </a:xfrm>
          <a:prstGeom prst="rect">
            <a:avLst/>
          </a:prstGeom>
          <a:noFill/>
          <a:ln w="9525">
            <a:noFill/>
            <a:miter lim="800000"/>
            <a:headEnd/>
            <a:tailEnd/>
          </a:ln>
          <a:effectLst/>
        </p:spPr>
        <p:txBody>
          <a:bodyPr>
            <a:spAutoFit/>
          </a:bodyPr>
          <a:lstStyle/>
          <a:p>
            <a:pPr algn="ctr">
              <a:spcBef>
                <a:spcPct val="50000"/>
              </a:spcBef>
            </a:pPr>
            <a:r>
              <a:rPr lang="en-US" sz="1400" dirty="0"/>
              <a:t>q-nodes</a:t>
            </a:r>
          </a:p>
        </p:txBody>
      </p:sp>
      <p:sp>
        <p:nvSpPr>
          <p:cNvPr id="70" name="Text Box 109"/>
          <p:cNvSpPr txBox="1">
            <a:spLocks noChangeArrowheads="1"/>
          </p:cNvSpPr>
          <p:nvPr/>
        </p:nvSpPr>
        <p:spPr bwMode="auto">
          <a:xfrm>
            <a:off x="2841898" y="843608"/>
            <a:ext cx="1219200" cy="304800"/>
          </a:xfrm>
          <a:prstGeom prst="rect">
            <a:avLst/>
          </a:prstGeom>
          <a:noFill/>
          <a:ln w="9525">
            <a:noFill/>
            <a:miter lim="800000"/>
            <a:headEnd/>
            <a:tailEnd/>
          </a:ln>
          <a:effectLst/>
        </p:spPr>
        <p:txBody>
          <a:bodyPr>
            <a:spAutoFit/>
          </a:bodyPr>
          <a:lstStyle/>
          <a:p>
            <a:pPr algn="ctr">
              <a:spcBef>
                <a:spcPct val="50000"/>
              </a:spcBef>
            </a:pPr>
            <a:r>
              <a:rPr lang="en-US" sz="1400" dirty="0" smtClean="0"/>
              <a:t>Phrase-nodes</a:t>
            </a:r>
            <a:endParaRPr lang="en-US" sz="1400" dirty="0"/>
          </a:p>
        </p:txBody>
      </p:sp>
      <p:cxnSp>
        <p:nvCxnSpPr>
          <p:cNvPr id="71" name="Straight Connector 70"/>
          <p:cNvCxnSpPr>
            <a:stCxn id="14" idx="6"/>
            <a:endCxn id="67" idx="1"/>
          </p:cNvCxnSpPr>
          <p:nvPr/>
        </p:nvCxnSpPr>
        <p:spPr>
          <a:xfrm>
            <a:off x="4251598" y="5197475"/>
            <a:ext cx="1009650" cy="860425"/>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72" name="Straight Connector 71"/>
          <p:cNvCxnSpPr>
            <a:stCxn id="45" idx="6"/>
            <a:endCxn id="54" idx="1"/>
          </p:cNvCxnSpPr>
          <p:nvPr/>
        </p:nvCxnSpPr>
        <p:spPr>
          <a:xfrm>
            <a:off x="4270648" y="2362200"/>
            <a:ext cx="990600" cy="68263"/>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73" name="Straight Connector 11"/>
          <p:cNvCxnSpPr>
            <a:stCxn id="45" idx="6"/>
            <a:endCxn id="54" idx="1"/>
          </p:cNvCxnSpPr>
          <p:nvPr/>
        </p:nvCxnSpPr>
        <p:spPr>
          <a:xfrm>
            <a:off x="4270648" y="2362200"/>
            <a:ext cx="990600" cy="381000"/>
          </a:xfrm>
          <a:prstGeom prst="line">
            <a:avLst/>
          </a:prstGeom>
          <a:ln/>
        </p:spPr>
        <p:style>
          <a:lnRef idx="3">
            <a:schemeClr val="accent2"/>
          </a:lnRef>
          <a:fillRef idx="0">
            <a:schemeClr val="accent2"/>
          </a:fillRef>
          <a:effectRef idx="2">
            <a:schemeClr val="accent2"/>
          </a:effectRef>
          <a:fontRef idx="minor">
            <a:schemeClr val="tx1"/>
          </a:fontRef>
        </p:style>
      </p:cxnSp>
      <p:sp>
        <p:nvSpPr>
          <p:cNvPr id="76" name="Text Box 109"/>
          <p:cNvSpPr txBox="1">
            <a:spLocks noChangeArrowheads="1"/>
          </p:cNvSpPr>
          <p:nvPr/>
        </p:nvSpPr>
        <p:spPr bwMode="auto">
          <a:xfrm>
            <a:off x="5410200" y="685800"/>
            <a:ext cx="1371600" cy="307777"/>
          </a:xfrm>
          <a:prstGeom prst="rect">
            <a:avLst/>
          </a:prstGeom>
          <a:noFill/>
          <a:ln w="9525">
            <a:noFill/>
            <a:miter lim="800000"/>
            <a:headEnd/>
            <a:tailEnd/>
          </a:ln>
          <a:effectLst/>
        </p:spPr>
        <p:txBody>
          <a:bodyPr wrap="square">
            <a:spAutoFit/>
          </a:bodyPr>
          <a:lstStyle/>
          <a:p>
            <a:pPr algn="ctr">
              <a:spcBef>
                <a:spcPct val="50000"/>
              </a:spcBef>
            </a:pPr>
            <a:r>
              <a:rPr lang="en-US" sz="1400" dirty="0" smtClean="0"/>
              <a:t>Semantic nodes</a:t>
            </a:r>
            <a:endParaRPr lang="en-US" sz="14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Date Placeholder 2"/>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p:cNvSpPr>
            <a:spLocks noGrp="1"/>
          </p:cNvSpPr>
          <p:nvPr>
            <p:ph type="ftr" sz="quarter" idx="11"/>
          </p:nvPr>
        </p:nvSpPr>
        <p:spPr/>
        <p:txBody>
          <a:bodyPr/>
          <a:lstStyle/>
          <a:p>
            <a:r>
              <a:rPr lang="en-US" smtClean="0"/>
              <a:t>Natural Language Questions for the Web of Data - Yahya et al.</a:t>
            </a:r>
            <a:endParaRPr lang="en-US"/>
          </a:p>
        </p:txBody>
      </p:sp>
      <p:sp>
        <p:nvSpPr>
          <p:cNvPr id="5" name="Slide Number Placeholder 4"/>
          <p:cNvSpPr>
            <a:spLocks noGrp="1"/>
          </p:cNvSpPr>
          <p:nvPr>
            <p:ph type="sldNum" sz="quarter" idx="12"/>
          </p:nvPr>
        </p:nvSpPr>
        <p:spPr/>
        <p:txBody>
          <a:bodyPr/>
          <a:lstStyle/>
          <a:p>
            <a:fld id="{D82A5394-5A80-41A2-8767-340FD9E3BCB0}" type="slidenum">
              <a:rPr lang="en-US" smtClean="0"/>
              <a:pPr/>
              <a:t>56</a:t>
            </a:fld>
            <a:endParaRPr lang="en-US"/>
          </a:p>
        </p:txBody>
      </p:sp>
      <p:sp>
        <p:nvSpPr>
          <p:cNvPr id="6" name="Oval 5"/>
          <p:cNvSpPr/>
          <p:nvPr/>
        </p:nvSpPr>
        <p:spPr>
          <a:xfrm>
            <a:off x="400050" y="5937766"/>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5</a:t>
            </a:r>
          </a:p>
        </p:txBody>
      </p:sp>
      <p:sp>
        <p:nvSpPr>
          <p:cNvPr id="7" name="TextBox 6"/>
          <p:cNvSpPr txBox="1"/>
          <p:nvPr/>
        </p:nvSpPr>
        <p:spPr>
          <a:xfrm>
            <a:off x="685800" y="5867400"/>
            <a:ext cx="2286000" cy="369332"/>
          </a:xfrm>
          <a:prstGeom prst="rect">
            <a:avLst/>
          </a:prstGeom>
          <a:noFill/>
        </p:spPr>
        <p:txBody>
          <a:bodyPr wrap="square" rtlCol="0">
            <a:spAutoFit/>
          </a:bodyPr>
          <a:lstStyle/>
          <a:p>
            <a:r>
              <a:rPr lang="en-US" dirty="0" smtClean="0"/>
              <a:t>Experiments &amp; Results</a:t>
            </a:r>
            <a:endParaRPr lang="en-US" dirty="0"/>
          </a:p>
        </p:txBody>
      </p:sp>
      <p:sp>
        <p:nvSpPr>
          <p:cNvPr id="12" name="Rectangle 11"/>
          <p:cNvSpPr/>
          <p:nvPr/>
        </p:nvSpPr>
        <p:spPr>
          <a:xfrm>
            <a:off x="6934200" y="1885499"/>
            <a:ext cx="1752600" cy="7566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000" dirty="0" smtClean="0">
                <a:solidFill>
                  <a:schemeClr val="bg1"/>
                </a:solidFill>
              </a:rPr>
              <a:t>DEANNA</a:t>
            </a:r>
            <a:endParaRPr lang="en-US" sz="3000" dirty="0">
              <a:solidFill>
                <a:schemeClr val="bg1"/>
              </a:solidFill>
            </a:endParaRPr>
          </a:p>
        </p:txBody>
      </p:sp>
      <p:sp>
        <p:nvSpPr>
          <p:cNvPr id="13" name="Right Arrow 12"/>
          <p:cNvSpPr/>
          <p:nvPr/>
        </p:nvSpPr>
        <p:spPr>
          <a:xfrm rot="5400000">
            <a:off x="7604760" y="28356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feld 5"/>
          <p:cNvSpPr txBox="1">
            <a:spLocks noChangeArrowheads="1"/>
          </p:cNvSpPr>
          <p:nvPr/>
        </p:nvSpPr>
        <p:spPr bwMode="auto">
          <a:xfrm>
            <a:off x="7086600" y="685800"/>
            <a:ext cx="1459951" cy="507831"/>
          </a:xfrm>
          <a:prstGeom prst="rect">
            <a:avLst/>
          </a:prstGeom>
          <a:noFill/>
          <a:ln w="9525">
            <a:noFill/>
            <a:miter lim="800000"/>
            <a:headEnd/>
            <a:tailEnd/>
          </a:ln>
        </p:spPr>
        <p:txBody>
          <a:bodyPr wrap="none">
            <a:spAutoFit/>
          </a:bodyPr>
          <a:lstStyle/>
          <a:p>
            <a:r>
              <a:rPr lang="de-DE" sz="2700" dirty="0">
                <a:latin typeface="Calibri" pitchFamily="34" charset="0"/>
              </a:rPr>
              <a:t>Q</a:t>
            </a:r>
            <a:r>
              <a:rPr lang="de-DE" sz="2700" dirty="0" smtClean="0">
                <a:latin typeface="Calibri" pitchFamily="34" charset="0"/>
              </a:rPr>
              <a:t>uestion</a:t>
            </a:r>
            <a:endParaRPr lang="de-DE" sz="2700" dirty="0">
              <a:latin typeface="Calibri" pitchFamily="34" charset="0"/>
            </a:endParaRPr>
          </a:p>
        </p:txBody>
      </p:sp>
      <p:sp>
        <p:nvSpPr>
          <p:cNvPr id="15" name="Textfeld 7"/>
          <p:cNvSpPr txBox="1">
            <a:spLocks noChangeArrowheads="1"/>
          </p:cNvSpPr>
          <p:nvPr/>
        </p:nvSpPr>
        <p:spPr bwMode="auto">
          <a:xfrm>
            <a:off x="7180392" y="3333999"/>
            <a:ext cx="1260217"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SPARQL</a:t>
            </a:r>
            <a:endParaRPr lang="de-DE" sz="2700" dirty="0">
              <a:latin typeface="Calibri" pitchFamily="34" charset="0"/>
            </a:endParaRPr>
          </a:p>
        </p:txBody>
      </p:sp>
      <p:sp>
        <p:nvSpPr>
          <p:cNvPr id="16" name="Zylinder 25"/>
          <p:cNvSpPr/>
          <p:nvPr/>
        </p:nvSpPr>
        <p:spPr>
          <a:xfrm>
            <a:off x="7200900" y="4353842"/>
            <a:ext cx="1219200" cy="1179512"/>
          </a:xfrm>
          <a:prstGeom prst="can">
            <a:avLst>
              <a:gd name="adj" fmla="val 20116"/>
            </a:avLst>
          </a:prstGeom>
          <a:solidFill>
            <a:srgbClr val="99FF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3000" dirty="0" smtClean="0">
                <a:solidFill>
                  <a:srgbClr val="1D1117"/>
                </a:solidFill>
              </a:rPr>
              <a:t>KB</a:t>
            </a:r>
            <a:endParaRPr lang="de-DE" sz="3000" dirty="0">
              <a:solidFill>
                <a:srgbClr val="1D1117"/>
              </a:solidFill>
            </a:endParaRPr>
          </a:p>
        </p:txBody>
      </p:sp>
      <p:sp>
        <p:nvSpPr>
          <p:cNvPr id="17" name="Right Arrow 16"/>
          <p:cNvSpPr/>
          <p:nvPr/>
        </p:nvSpPr>
        <p:spPr>
          <a:xfrm rot="5400000">
            <a:off x="7604760" y="13871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724400" y="914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Phrase detection</a:t>
            </a:r>
            <a:endParaRPr lang="en-US" sz="2400" dirty="0">
              <a:solidFill>
                <a:schemeClr val="bg1"/>
              </a:solidFill>
            </a:endParaRPr>
          </a:p>
        </p:txBody>
      </p:sp>
      <p:sp>
        <p:nvSpPr>
          <p:cNvPr id="19" name="Rectangle 18"/>
          <p:cNvSpPr/>
          <p:nvPr/>
        </p:nvSpPr>
        <p:spPr>
          <a:xfrm>
            <a:off x="4724400" y="199644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Phrase </a:t>
            </a:r>
          </a:p>
          <a:p>
            <a:pPr algn="ctr"/>
            <a:r>
              <a:rPr lang="en-US" sz="2400" dirty="0" smtClean="0">
                <a:solidFill>
                  <a:schemeClr val="bg1"/>
                </a:solidFill>
              </a:rPr>
              <a:t>mapping</a:t>
            </a:r>
            <a:endParaRPr lang="en-US" sz="2400" dirty="0">
              <a:solidFill>
                <a:schemeClr val="bg1"/>
              </a:solidFill>
            </a:endParaRPr>
          </a:p>
        </p:txBody>
      </p:sp>
      <p:sp>
        <p:nvSpPr>
          <p:cNvPr id="20" name="Rectangle 19"/>
          <p:cNvSpPr/>
          <p:nvPr/>
        </p:nvSpPr>
        <p:spPr>
          <a:xfrm>
            <a:off x="4724400" y="3078480"/>
            <a:ext cx="1828800" cy="10668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smtClean="0">
                <a:solidFill>
                  <a:schemeClr val="bg1"/>
                </a:solidFill>
              </a:rPr>
              <a:t>Dependency</a:t>
            </a:r>
          </a:p>
          <a:p>
            <a:pPr algn="ctr"/>
            <a:r>
              <a:rPr lang="en-US" sz="2400" dirty="0" smtClean="0">
                <a:solidFill>
                  <a:schemeClr val="bg1"/>
                </a:solidFill>
              </a:rPr>
              <a:t>detection</a:t>
            </a:r>
            <a:endParaRPr lang="en-US" sz="2400" dirty="0">
              <a:solidFill>
                <a:schemeClr val="bg1"/>
              </a:solidFill>
            </a:endParaRPr>
          </a:p>
        </p:txBody>
      </p:sp>
      <p:sp>
        <p:nvSpPr>
          <p:cNvPr id="21" name="Rectangle 20"/>
          <p:cNvSpPr/>
          <p:nvPr/>
        </p:nvSpPr>
        <p:spPr>
          <a:xfrm>
            <a:off x="4724400" y="440436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i="1" dirty="0" smtClean="0">
                <a:solidFill>
                  <a:schemeClr val="bg1"/>
                </a:solidFill>
              </a:rPr>
              <a:t>Joint </a:t>
            </a:r>
          </a:p>
          <a:p>
            <a:pPr algn="ctr"/>
            <a:r>
              <a:rPr lang="en-US" sz="2400" b="1" i="1" dirty="0" err="1" smtClean="0">
                <a:solidFill>
                  <a:schemeClr val="bg1"/>
                </a:solidFill>
              </a:rPr>
              <a:t>Disambig</a:t>
            </a:r>
            <a:r>
              <a:rPr lang="en-US" sz="2400" b="1" i="1" dirty="0" smtClean="0">
                <a:solidFill>
                  <a:schemeClr val="bg1"/>
                </a:solidFill>
              </a:rPr>
              <a:t>.</a:t>
            </a:r>
            <a:endParaRPr lang="en-US" sz="2400" b="1" i="1" dirty="0">
              <a:solidFill>
                <a:schemeClr val="bg1"/>
              </a:solidFill>
            </a:endParaRPr>
          </a:p>
        </p:txBody>
      </p:sp>
      <p:sp>
        <p:nvSpPr>
          <p:cNvPr id="22" name="Rectangle 21"/>
          <p:cNvSpPr/>
          <p:nvPr/>
        </p:nvSpPr>
        <p:spPr>
          <a:xfrm>
            <a:off x="4724400" y="5486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Query</a:t>
            </a:r>
          </a:p>
          <a:p>
            <a:pPr algn="ctr"/>
            <a:r>
              <a:rPr lang="en-US" sz="2400" dirty="0" smtClean="0">
                <a:solidFill>
                  <a:schemeClr val="bg1"/>
                </a:solidFill>
              </a:rPr>
              <a:t>Generation</a:t>
            </a:r>
            <a:endParaRPr lang="en-US" sz="2400" dirty="0">
              <a:solidFill>
                <a:schemeClr val="bg1"/>
              </a:solidFill>
            </a:endParaRPr>
          </a:p>
        </p:txBody>
      </p:sp>
      <p:sp>
        <p:nvSpPr>
          <p:cNvPr id="23" name="Right Brace 22"/>
          <p:cNvSpPr/>
          <p:nvPr/>
        </p:nvSpPr>
        <p:spPr>
          <a:xfrm>
            <a:off x="6400800" y="838200"/>
            <a:ext cx="533400" cy="5562600"/>
          </a:xfrm>
          <a:prstGeom prst="rightBrace">
            <a:avLst>
              <a:gd name="adj1" fmla="val 0"/>
              <a:gd name="adj2" fmla="val 2289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Right Arrow 23"/>
          <p:cNvSpPr/>
          <p:nvPr/>
        </p:nvSpPr>
        <p:spPr>
          <a:xfrm rot="5400000">
            <a:off x="7604760" y="385550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ight Arrow 24"/>
          <p:cNvSpPr/>
          <p:nvPr/>
        </p:nvSpPr>
        <p:spPr>
          <a:xfrm rot="5400000">
            <a:off x="7604760" y="572688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Arrow Connector 25"/>
          <p:cNvCxnSpPr>
            <a:stCxn id="18" idx="2"/>
            <a:endCxn id="19" idx="0"/>
          </p:cNvCxnSpPr>
          <p:nvPr/>
        </p:nvCxnSpPr>
        <p:spPr>
          <a:xfrm>
            <a:off x="5638800" y="173736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19" idx="2"/>
            <a:endCxn id="20" idx="0"/>
          </p:cNvCxnSpPr>
          <p:nvPr/>
        </p:nvCxnSpPr>
        <p:spPr>
          <a:xfrm>
            <a:off x="5638800" y="281940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20" idx="2"/>
            <a:endCxn id="21" idx="0"/>
          </p:cNvCxnSpPr>
          <p:nvPr/>
        </p:nvCxnSpPr>
        <p:spPr>
          <a:xfrm>
            <a:off x="5638800" y="414528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21" idx="2"/>
            <a:endCxn id="22" idx="0"/>
          </p:cNvCxnSpPr>
          <p:nvPr/>
        </p:nvCxnSpPr>
        <p:spPr>
          <a:xfrm>
            <a:off x="5638800" y="522732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Oval 29"/>
          <p:cNvSpPr/>
          <p:nvPr/>
        </p:nvSpPr>
        <p:spPr>
          <a:xfrm>
            <a:off x="4572000" y="11430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1</a:t>
            </a:r>
          </a:p>
        </p:txBody>
      </p:sp>
      <p:sp>
        <p:nvSpPr>
          <p:cNvPr id="31" name="Oval 30"/>
          <p:cNvSpPr/>
          <p:nvPr/>
        </p:nvSpPr>
        <p:spPr>
          <a:xfrm>
            <a:off x="4572000" y="22098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2</a:t>
            </a:r>
          </a:p>
        </p:txBody>
      </p:sp>
      <p:sp>
        <p:nvSpPr>
          <p:cNvPr id="32" name="Oval 31"/>
          <p:cNvSpPr/>
          <p:nvPr/>
        </p:nvSpPr>
        <p:spPr>
          <a:xfrm>
            <a:off x="4550834" y="3314700"/>
            <a:ext cx="228600" cy="228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noAutofit/>
          </a:bodyPr>
          <a:lstStyle/>
          <a:p>
            <a:pPr algn="ctr"/>
            <a:r>
              <a:rPr lang="en-US" dirty="0" smtClean="0"/>
              <a:t>3</a:t>
            </a:r>
          </a:p>
        </p:txBody>
      </p:sp>
      <p:sp>
        <p:nvSpPr>
          <p:cNvPr id="33" name="Oval 32"/>
          <p:cNvSpPr/>
          <p:nvPr/>
        </p:nvSpPr>
        <p:spPr>
          <a:xfrm>
            <a:off x="4572000" y="44958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4</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Outline</a:t>
            </a:r>
            <a:endParaRPr lang="en-US" dirty="0"/>
          </a:p>
        </p:txBody>
      </p:sp>
      <p:sp>
        <p:nvSpPr>
          <p:cNvPr id="3" name="Date Placeholder 2" desc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descr=" 4"/>
          <p:cNvSpPr>
            <a:spLocks noGrp="1"/>
          </p:cNvSpPr>
          <p:nvPr>
            <p:ph type="ftr" sz="quarter" idx="11"/>
          </p:nvPr>
        </p:nvSpPr>
        <p:spPr/>
        <p:txBody>
          <a:bodyPr/>
          <a:lstStyle/>
          <a:p>
            <a:r>
              <a:rPr lang="en-US" smtClean="0"/>
              <a:t>Natural Language Questions for the Web of Data - Yahya et al.</a:t>
            </a:r>
            <a:endParaRPr lang="en-US"/>
          </a:p>
        </p:txBody>
      </p:sp>
      <p:sp>
        <p:nvSpPr>
          <p:cNvPr id="5" name="Slide Number Placeholder 4" descr=" 5"/>
          <p:cNvSpPr>
            <a:spLocks noGrp="1"/>
          </p:cNvSpPr>
          <p:nvPr>
            <p:ph type="sldNum" sz="quarter" idx="12"/>
          </p:nvPr>
        </p:nvSpPr>
        <p:spPr/>
        <p:txBody>
          <a:bodyPr/>
          <a:lstStyle/>
          <a:p>
            <a:fld id="{D82A5394-5A80-41A2-8767-340FD9E3BCB0}" type="slidenum">
              <a:rPr lang="en-US" smtClean="0"/>
              <a:pPr/>
              <a:t>57</a:t>
            </a:fld>
            <a:endParaRPr lang="en-US"/>
          </a:p>
        </p:txBody>
      </p:sp>
      <p:sp>
        <p:nvSpPr>
          <p:cNvPr id="6" name="Oval 5" descr=" 6"/>
          <p:cNvSpPr/>
          <p:nvPr/>
        </p:nvSpPr>
        <p:spPr>
          <a:xfrm>
            <a:off x="400050" y="5937766"/>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5</a:t>
            </a:r>
          </a:p>
        </p:txBody>
      </p:sp>
      <p:sp>
        <p:nvSpPr>
          <p:cNvPr id="7" name="TextBox 6" descr=" 7"/>
          <p:cNvSpPr txBox="1"/>
          <p:nvPr/>
        </p:nvSpPr>
        <p:spPr>
          <a:xfrm>
            <a:off x="685800" y="5867400"/>
            <a:ext cx="2286000" cy="369332"/>
          </a:xfrm>
          <a:prstGeom prst="rect">
            <a:avLst/>
          </a:prstGeom>
          <a:noFill/>
        </p:spPr>
        <p:txBody>
          <a:bodyPr wrap="square" rtlCol="0">
            <a:spAutoFit/>
          </a:bodyPr>
          <a:lstStyle/>
          <a:p>
            <a:r>
              <a:rPr lang="en-US" dirty="0" smtClean="0"/>
              <a:t>Experiments &amp; Results</a:t>
            </a:r>
            <a:endParaRPr lang="en-US" dirty="0"/>
          </a:p>
        </p:txBody>
      </p:sp>
      <p:sp>
        <p:nvSpPr>
          <p:cNvPr id="12" name="Rectangle 11" descr=" 12"/>
          <p:cNvSpPr/>
          <p:nvPr/>
        </p:nvSpPr>
        <p:spPr>
          <a:xfrm>
            <a:off x="6934200" y="1885499"/>
            <a:ext cx="1752600" cy="7566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000" dirty="0" smtClean="0">
                <a:solidFill>
                  <a:schemeClr val="bg1"/>
                </a:solidFill>
              </a:rPr>
              <a:t>DEANNA</a:t>
            </a:r>
            <a:endParaRPr lang="en-US" sz="3000" dirty="0">
              <a:solidFill>
                <a:schemeClr val="bg1"/>
              </a:solidFill>
            </a:endParaRPr>
          </a:p>
        </p:txBody>
      </p:sp>
      <p:sp>
        <p:nvSpPr>
          <p:cNvPr id="13" name="Right Arrow 12" descr=" 13"/>
          <p:cNvSpPr/>
          <p:nvPr/>
        </p:nvSpPr>
        <p:spPr>
          <a:xfrm rot="5400000">
            <a:off x="7604760" y="28356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feld 5" descr=" 14"/>
          <p:cNvSpPr txBox="1">
            <a:spLocks noChangeArrowheads="1"/>
          </p:cNvSpPr>
          <p:nvPr/>
        </p:nvSpPr>
        <p:spPr bwMode="auto">
          <a:xfrm>
            <a:off x="7086600" y="685800"/>
            <a:ext cx="1459951" cy="507831"/>
          </a:xfrm>
          <a:prstGeom prst="rect">
            <a:avLst/>
          </a:prstGeom>
          <a:noFill/>
          <a:ln w="9525">
            <a:noFill/>
            <a:miter lim="800000"/>
            <a:headEnd/>
            <a:tailEnd/>
          </a:ln>
        </p:spPr>
        <p:txBody>
          <a:bodyPr wrap="none">
            <a:spAutoFit/>
          </a:bodyPr>
          <a:lstStyle/>
          <a:p>
            <a:r>
              <a:rPr lang="de-DE" sz="2700" dirty="0">
                <a:latin typeface="Calibri" pitchFamily="34" charset="0"/>
              </a:rPr>
              <a:t>Q</a:t>
            </a:r>
            <a:r>
              <a:rPr lang="de-DE" sz="2700" dirty="0" smtClean="0">
                <a:latin typeface="Calibri" pitchFamily="34" charset="0"/>
              </a:rPr>
              <a:t>uestion</a:t>
            </a:r>
            <a:endParaRPr lang="de-DE" sz="2700" dirty="0">
              <a:latin typeface="Calibri" pitchFamily="34" charset="0"/>
            </a:endParaRPr>
          </a:p>
        </p:txBody>
      </p:sp>
      <p:sp>
        <p:nvSpPr>
          <p:cNvPr id="15" name="Textfeld 7" descr=" 15"/>
          <p:cNvSpPr txBox="1">
            <a:spLocks noChangeArrowheads="1"/>
          </p:cNvSpPr>
          <p:nvPr/>
        </p:nvSpPr>
        <p:spPr bwMode="auto">
          <a:xfrm>
            <a:off x="7180392" y="3333999"/>
            <a:ext cx="1260217"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SPARQL</a:t>
            </a:r>
            <a:endParaRPr lang="de-DE" sz="2700" dirty="0">
              <a:latin typeface="Calibri" pitchFamily="34" charset="0"/>
            </a:endParaRPr>
          </a:p>
        </p:txBody>
      </p:sp>
      <p:sp>
        <p:nvSpPr>
          <p:cNvPr id="16" name="Zylinder 25" descr=" 16"/>
          <p:cNvSpPr/>
          <p:nvPr/>
        </p:nvSpPr>
        <p:spPr>
          <a:xfrm>
            <a:off x="7200900" y="4353842"/>
            <a:ext cx="1219200" cy="1179512"/>
          </a:xfrm>
          <a:prstGeom prst="can">
            <a:avLst>
              <a:gd name="adj" fmla="val 20116"/>
            </a:avLst>
          </a:prstGeom>
          <a:solidFill>
            <a:srgbClr val="99FF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3000" dirty="0" smtClean="0">
                <a:solidFill>
                  <a:srgbClr val="1D1117"/>
                </a:solidFill>
              </a:rPr>
              <a:t>KB</a:t>
            </a:r>
            <a:endParaRPr lang="de-DE" sz="3000" dirty="0">
              <a:solidFill>
                <a:srgbClr val="1D1117"/>
              </a:solidFill>
            </a:endParaRPr>
          </a:p>
        </p:txBody>
      </p:sp>
      <p:sp>
        <p:nvSpPr>
          <p:cNvPr id="17" name="Right Arrow 16" descr=" 17"/>
          <p:cNvSpPr/>
          <p:nvPr/>
        </p:nvSpPr>
        <p:spPr>
          <a:xfrm rot="5400000">
            <a:off x="7604760" y="13871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descr=" 18"/>
          <p:cNvSpPr/>
          <p:nvPr/>
        </p:nvSpPr>
        <p:spPr>
          <a:xfrm>
            <a:off x="4724400" y="914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Phrase detection</a:t>
            </a:r>
            <a:endParaRPr lang="en-US" sz="2400" dirty="0">
              <a:solidFill>
                <a:schemeClr val="bg1"/>
              </a:solidFill>
            </a:endParaRPr>
          </a:p>
        </p:txBody>
      </p:sp>
      <p:sp>
        <p:nvSpPr>
          <p:cNvPr id="19" name="Rectangle 18" descr=" 19"/>
          <p:cNvSpPr/>
          <p:nvPr/>
        </p:nvSpPr>
        <p:spPr>
          <a:xfrm>
            <a:off x="4724400" y="199644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Phrase </a:t>
            </a:r>
          </a:p>
          <a:p>
            <a:pPr algn="ctr"/>
            <a:r>
              <a:rPr lang="en-US" sz="2400" dirty="0" smtClean="0">
                <a:solidFill>
                  <a:schemeClr val="bg1"/>
                </a:solidFill>
              </a:rPr>
              <a:t>mapping</a:t>
            </a:r>
            <a:endParaRPr lang="en-US" sz="2400" dirty="0">
              <a:solidFill>
                <a:schemeClr val="bg1"/>
              </a:solidFill>
            </a:endParaRPr>
          </a:p>
        </p:txBody>
      </p:sp>
      <p:sp>
        <p:nvSpPr>
          <p:cNvPr id="20" name="Rectangle 19" descr=" 20"/>
          <p:cNvSpPr/>
          <p:nvPr/>
        </p:nvSpPr>
        <p:spPr>
          <a:xfrm>
            <a:off x="4724400" y="3078480"/>
            <a:ext cx="1828800" cy="10668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Dependency</a:t>
            </a:r>
          </a:p>
          <a:p>
            <a:pPr algn="ctr"/>
            <a:r>
              <a:rPr lang="en-US" sz="2400" dirty="0" smtClean="0">
                <a:solidFill>
                  <a:schemeClr val="bg1"/>
                </a:solidFill>
              </a:rPr>
              <a:t>detection</a:t>
            </a:r>
            <a:endParaRPr lang="en-US" sz="2400" dirty="0">
              <a:solidFill>
                <a:schemeClr val="bg1"/>
              </a:solidFill>
            </a:endParaRPr>
          </a:p>
        </p:txBody>
      </p:sp>
      <p:sp>
        <p:nvSpPr>
          <p:cNvPr id="21" name="Rectangle 20" descr=" 21"/>
          <p:cNvSpPr/>
          <p:nvPr/>
        </p:nvSpPr>
        <p:spPr>
          <a:xfrm>
            <a:off x="4724400" y="4404360"/>
            <a:ext cx="1828800" cy="82296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b="1" i="1" dirty="0" smtClean="0">
                <a:solidFill>
                  <a:schemeClr val="bg1"/>
                </a:solidFill>
              </a:rPr>
              <a:t>Joint </a:t>
            </a:r>
          </a:p>
          <a:p>
            <a:pPr algn="ctr"/>
            <a:r>
              <a:rPr lang="en-US" sz="2400" b="1" i="1" dirty="0" err="1" smtClean="0">
                <a:solidFill>
                  <a:schemeClr val="bg1"/>
                </a:solidFill>
              </a:rPr>
              <a:t>Disambig</a:t>
            </a:r>
            <a:r>
              <a:rPr lang="en-US" sz="2400" b="1" i="1" dirty="0" smtClean="0">
                <a:solidFill>
                  <a:schemeClr val="bg1"/>
                </a:solidFill>
              </a:rPr>
              <a:t>.</a:t>
            </a:r>
            <a:endParaRPr lang="en-US" sz="2400" b="1" i="1" dirty="0">
              <a:solidFill>
                <a:schemeClr val="bg1"/>
              </a:solidFill>
            </a:endParaRPr>
          </a:p>
        </p:txBody>
      </p:sp>
      <p:sp>
        <p:nvSpPr>
          <p:cNvPr id="22" name="Rectangle 21" descr=" 22"/>
          <p:cNvSpPr/>
          <p:nvPr/>
        </p:nvSpPr>
        <p:spPr>
          <a:xfrm>
            <a:off x="4724400" y="5486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Query</a:t>
            </a:r>
          </a:p>
          <a:p>
            <a:pPr algn="ctr"/>
            <a:r>
              <a:rPr lang="en-US" sz="2400" dirty="0" smtClean="0">
                <a:solidFill>
                  <a:schemeClr val="bg1"/>
                </a:solidFill>
              </a:rPr>
              <a:t>Generation</a:t>
            </a:r>
            <a:endParaRPr lang="en-US" sz="2400" dirty="0">
              <a:solidFill>
                <a:schemeClr val="bg1"/>
              </a:solidFill>
            </a:endParaRPr>
          </a:p>
        </p:txBody>
      </p:sp>
      <p:sp>
        <p:nvSpPr>
          <p:cNvPr id="23" name="Right Brace 22" descr=" 23"/>
          <p:cNvSpPr/>
          <p:nvPr/>
        </p:nvSpPr>
        <p:spPr>
          <a:xfrm>
            <a:off x="6400800" y="838200"/>
            <a:ext cx="533400" cy="5562600"/>
          </a:xfrm>
          <a:prstGeom prst="rightBrace">
            <a:avLst>
              <a:gd name="adj1" fmla="val 0"/>
              <a:gd name="adj2" fmla="val 2289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Right Arrow 23" descr=" 24"/>
          <p:cNvSpPr/>
          <p:nvPr/>
        </p:nvSpPr>
        <p:spPr>
          <a:xfrm rot="5400000">
            <a:off x="7604760" y="385550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ight Arrow 24" descr=" 25"/>
          <p:cNvSpPr/>
          <p:nvPr/>
        </p:nvSpPr>
        <p:spPr>
          <a:xfrm rot="5400000">
            <a:off x="7604760" y="572688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Arrow Connector 25" descr=" 26"/>
          <p:cNvCxnSpPr>
            <a:stCxn id="18" idx="2"/>
            <a:endCxn id="19" idx="0"/>
          </p:cNvCxnSpPr>
          <p:nvPr/>
        </p:nvCxnSpPr>
        <p:spPr>
          <a:xfrm>
            <a:off x="5638800" y="173736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descr=" 27"/>
          <p:cNvCxnSpPr>
            <a:stCxn id="19" idx="2"/>
            <a:endCxn id="20" idx="0"/>
          </p:cNvCxnSpPr>
          <p:nvPr/>
        </p:nvCxnSpPr>
        <p:spPr>
          <a:xfrm>
            <a:off x="5638800" y="281940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descr=" 28"/>
          <p:cNvCxnSpPr>
            <a:stCxn id="20" idx="2"/>
            <a:endCxn id="21" idx="0"/>
          </p:cNvCxnSpPr>
          <p:nvPr/>
        </p:nvCxnSpPr>
        <p:spPr>
          <a:xfrm>
            <a:off x="5638800" y="414528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descr=" 29"/>
          <p:cNvCxnSpPr>
            <a:stCxn id="21" idx="2"/>
            <a:endCxn id="22" idx="0"/>
          </p:cNvCxnSpPr>
          <p:nvPr/>
        </p:nvCxnSpPr>
        <p:spPr>
          <a:xfrm>
            <a:off x="5638800" y="522732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Oval 29" descr=" 30"/>
          <p:cNvSpPr/>
          <p:nvPr/>
        </p:nvSpPr>
        <p:spPr>
          <a:xfrm>
            <a:off x="4572000" y="11430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1</a:t>
            </a:r>
          </a:p>
        </p:txBody>
      </p:sp>
      <p:sp>
        <p:nvSpPr>
          <p:cNvPr id="31" name="Oval 30" descr=" 31"/>
          <p:cNvSpPr/>
          <p:nvPr/>
        </p:nvSpPr>
        <p:spPr>
          <a:xfrm>
            <a:off x="4572000" y="22098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2</a:t>
            </a:r>
          </a:p>
        </p:txBody>
      </p:sp>
      <p:sp>
        <p:nvSpPr>
          <p:cNvPr id="32" name="Oval 31" descr=" 32"/>
          <p:cNvSpPr/>
          <p:nvPr/>
        </p:nvSpPr>
        <p:spPr>
          <a:xfrm>
            <a:off x="4550834" y="33147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3</a:t>
            </a:r>
          </a:p>
        </p:txBody>
      </p:sp>
      <p:sp>
        <p:nvSpPr>
          <p:cNvPr id="33" name="Oval 32" descr=" 33"/>
          <p:cNvSpPr/>
          <p:nvPr/>
        </p:nvSpPr>
        <p:spPr>
          <a:xfrm>
            <a:off x="4572000" y="4495800"/>
            <a:ext cx="228600" cy="228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noAutofit/>
          </a:bodyPr>
          <a:lstStyle/>
          <a:p>
            <a:pPr algn="ctr"/>
            <a:r>
              <a:rPr lang="en-US" dirty="0" smtClean="0"/>
              <a:t>4</a:t>
            </a:r>
          </a:p>
        </p:txBody>
      </p:sp>
    </p:spTree>
  </p:cSld>
  <p:clrMapOvr>
    <a:masterClrMapping/>
  </p:clrMapOvr>
  <p:transition>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Outline</a:t>
            </a:r>
            <a:endParaRPr lang="en-US" dirty="0"/>
          </a:p>
        </p:txBody>
      </p:sp>
      <p:sp>
        <p:nvSpPr>
          <p:cNvPr id="3" name="Date Placeholder 2" desc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descr=" 4"/>
          <p:cNvSpPr>
            <a:spLocks noGrp="1"/>
          </p:cNvSpPr>
          <p:nvPr>
            <p:ph type="ftr" sz="quarter" idx="11"/>
          </p:nvPr>
        </p:nvSpPr>
        <p:spPr/>
        <p:txBody>
          <a:bodyPr/>
          <a:lstStyle/>
          <a:p>
            <a:r>
              <a:rPr lang="en-US" smtClean="0"/>
              <a:t>Natural Language Questions for the Web of Data - Yahya et al.</a:t>
            </a:r>
            <a:endParaRPr lang="en-US"/>
          </a:p>
        </p:txBody>
      </p:sp>
      <p:sp>
        <p:nvSpPr>
          <p:cNvPr id="5" name="Slide Number Placeholder 4" descr=" 5"/>
          <p:cNvSpPr>
            <a:spLocks noGrp="1"/>
          </p:cNvSpPr>
          <p:nvPr>
            <p:ph type="sldNum" sz="quarter" idx="12"/>
          </p:nvPr>
        </p:nvSpPr>
        <p:spPr/>
        <p:txBody>
          <a:bodyPr/>
          <a:lstStyle/>
          <a:p>
            <a:fld id="{D82A5394-5A80-41A2-8767-340FD9E3BCB0}" type="slidenum">
              <a:rPr lang="en-US" smtClean="0"/>
              <a:pPr/>
              <a:t>58</a:t>
            </a:fld>
            <a:endParaRPr lang="en-US"/>
          </a:p>
        </p:txBody>
      </p:sp>
      <p:sp>
        <p:nvSpPr>
          <p:cNvPr id="6" name="Oval 5" descr=" 6"/>
          <p:cNvSpPr/>
          <p:nvPr/>
        </p:nvSpPr>
        <p:spPr>
          <a:xfrm>
            <a:off x="400050" y="5937766"/>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5</a:t>
            </a:r>
          </a:p>
        </p:txBody>
      </p:sp>
      <p:sp>
        <p:nvSpPr>
          <p:cNvPr id="7" name="TextBox 6" descr=" 7"/>
          <p:cNvSpPr txBox="1"/>
          <p:nvPr/>
        </p:nvSpPr>
        <p:spPr>
          <a:xfrm>
            <a:off x="685800" y="5867400"/>
            <a:ext cx="2286000" cy="369332"/>
          </a:xfrm>
          <a:prstGeom prst="rect">
            <a:avLst/>
          </a:prstGeom>
          <a:noFill/>
        </p:spPr>
        <p:txBody>
          <a:bodyPr wrap="square" rtlCol="0">
            <a:spAutoFit/>
          </a:bodyPr>
          <a:lstStyle/>
          <a:p>
            <a:r>
              <a:rPr lang="en-US" dirty="0" smtClean="0"/>
              <a:t>Experiments &amp; Results</a:t>
            </a:r>
            <a:endParaRPr lang="en-US" dirty="0"/>
          </a:p>
        </p:txBody>
      </p:sp>
      <p:sp>
        <p:nvSpPr>
          <p:cNvPr id="12" name="Rectangle 11" descr=" 12"/>
          <p:cNvSpPr/>
          <p:nvPr/>
        </p:nvSpPr>
        <p:spPr>
          <a:xfrm>
            <a:off x="6934200" y="1885499"/>
            <a:ext cx="1752600" cy="7566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000" dirty="0" smtClean="0">
                <a:solidFill>
                  <a:schemeClr val="bg1"/>
                </a:solidFill>
              </a:rPr>
              <a:t>DEANNA</a:t>
            </a:r>
            <a:endParaRPr lang="en-US" sz="3000" dirty="0">
              <a:solidFill>
                <a:schemeClr val="bg1"/>
              </a:solidFill>
            </a:endParaRPr>
          </a:p>
        </p:txBody>
      </p:sp>
      <p:sp>
        <p:nvSpPr>
          <p:cNvPr id="13" name="Right Arrow 12" descr=" 13"/>
          <p:cNvSpPr/>
          <p:nvPr/>
        </p:nvSpPr>
        <p:spPr>
          <a:xfrm rot="5400000">
            <a:off x="7604760" y="28356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feld 5" descr=" 14"/>
          <p:cNvSpPr txBox="1">
            <a:spLocks noChangeArrowheads="1"/>
          </p:cNvSpPr>
          <p:nvPr/>
        </p:nvSpPr>
        <p:spPr bwMode="auto">
          <a:xfrm>
            <a:off x="7086600" y="685800"/>
            <a:ext cx="1459951" cy="507831"/>
          </a:xfrm>
          <a:prstGeom prst="rect">
            <a:avLst/>
          </a:prstGeom>
          <a:noFill/>
          <a:ln w="9525">
            <a:noFill/>
            <a:miter lim="800000"/>
            <a:headEnd/>
            <a:tailEnd/>
          </a:ln>
        </p:spPr>
        <p:txBody>
          <a:bodyPr wrap="none">
            <a:spAutoFit/>
          </a:bodyPr>
          <a:lstStyle/>
          <a:p>
            <a:r>
              <a:rPr lang="de-DE" sz="2700" dirty="0">
                <a:latin typeface="Calibri" pitchFamily="34" charset="0"/>
              </a:rPr>
              <a:t>Q</a:t>
            </a:r>
            <a:r>
              <a:rPr lang="de-DE" sz="2700" dirty="0" smtClean="0">
                <a:latin typeface="Calibri" pitchFamily="34" charset="0"/>
              </a:rPr>
              <a:t>uestion</a:t>
            </a:r>
            <a:endParaRPr lang="de-DE" sz="2700" dirty="0">
              <a:latin typeface="Calibri" pitchFamily="34" charset="0"/>
            </a:endParaRPr>
          </a:p>
        </p:txBody>
      </p:sp>
      <p:sp>
        <p:nvSpPr>
          <p:cNvPr id="15" name="Textfeld 7" descr=" 15"/>
          <p:cNvSpPr txBox="1">
            <a:spLocks noChangeArrowheads="1"/>
          </p:cNvSpPr>
          <p:nvPr/>
        </p:nvSpPr>
        <p:spPr bwMode="auto">
          <a:xfrm>
            <a:off x="7180392" y="3333999"/>
            <a:ext cx="1260217"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SPARQL</a:t>
            </a:r>
            <a:endParaRPr lang="de-DE" sz="2700" dirty="0">
              <a:latin typeface="Calibri" pitchFamily="34" charset="0"/>
            </a:endParaRPr>
          </a:p>
        </p:txBody>
      </p:sp>
      <p:sp>
        <p:nvSpPr>
          <p:cNvPr id="16" name="Zylinder 25" descr=" 16"/>
          <p:cNvSpPr/>
          <p:nvPr/>
        </p:nvSpPr>
        <p:spPr>
          <a:xfrm>
            <a:off x="7200900" y="4353842"/>
            <a:ext cx="1219200" cy="1179512"/>
          </a:xfrm>
          <a:prstGeom prst="can">
            <a:avLst>
              <a:gd name="adj" fmla="val 20116"/>
            </a:avLst>
          </a:prstGeom>
          <a:solidFill>
            <a:srgbClr val="99FF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3000" dirty="0" smtClean="0">
                <a:solidFill>
                  <a:srgbClr val="1D1117"/>
                </a:solidFill>
              </a:rPr>
              <a:t>KB</a:t>
            </a:r>
            <a:endParaRPr lang="de-DE" sz="3000" dirty="0">
              <a:solidFill>
                <a:srgbClr val="1D1117"/>
              </a:solidFill>
            </a:endParaRPr>
          </a:p>
        </p:txBody>
      </p:sp>
      <p:sp>
        <p:nvSpPr>
          <p:cNvPr id="17" name="Right Arrow 16" descr=" 17"/>
          <p:cNvSpPr/>
          <p:nvPr/>
        </p:nvSpPr>
        <p:spPr>
          <a:xfrm rot="5400000">
            <a:off x="7604760" y="13871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descr=" 18"/>
          <p:cNvSpPr/>
          <p:nvPr/>
        </p:nvSpPr>
        <p:spPr>
          <a:xfrm>
            <a:off x="4724400" y="914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Phrase detection</a:t>
            </a:r>
            <a:endParaRPr lang="en-US" sz="2400" dirty="0">
              <a:solidFill>
                <a:schemeClr val="bg1"/>
              </a:solidFill>
            </a:endParaRPr>
          </a:p>
        </p:txBody>
      </p:sp>
      <p:sp>
        <p:nvSpPr>
          <p:cNvPr id="19" name="Rectangle 18" descr=" 19"/>
          <p:cNvSpPr/>
          <p:nvPr/>
        </p:nvSpPr>
        <p:spPr>
          <a:xfrm>
            <a:off x="4724400" y="199644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Phrase </a:t>
            </a:r>
          </a:p>
          <a:p>
            <a:pPr algn="ctr"/>
            <a:r>
              <a:rPr lang="en-US" sz="2400" dirty="0" smtClean="0">
                <a:solidFill>
                  <a:schemeClr val="bg1"/>
                </a:solidFill>
              </a:rPr>
              <a:t>mapping</a:t>
            </a:r>
            <a:endParaRPr lang="en-US" sz="2400" dirty="0">
              <a:solidFill>
                <a:schemeClr val="bg1"/>
              </a:solidFill>
            </a:endParaRPr>
          </a:p>
        </p:txBody>
      </p:sp>
      <p:sp>
        <p:nvSpPr>
          <p:cNvPr id="20" name="Rectangle 19" descr=" 20"/>
          <p:cNvSpPr/>
          <p:nvPr/>
        </p:nvSpPr>
        <p:spPr>
          <a:xfrm>
            <a:off x="4724400" y="3078480"/>
            <a:ext cx="1828800" cy="10668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Dependency</a:t>
            </a:r>
          </a:p>
          <a:p>
            <a:pPr algn="ctr"/>
            <a:r>
              <a:rPr lang="en-US" sz="2400" dirty="0" smtClean="0">
                <a:solidFill>
                  <a:schemeClr val="bg1"/>
                </a:solidFill>
              </a:rPr>
              <a:t>detection</a:t>
            </a:r>
            <a:endParaRPr lang="en-US" sz="2400" dirty="0">
              <a:solidFill>
                <a:schemeClr val="bg1"/>
              </a:solidFill>
            </a:endParaRPr>
          </a:p>
        </p:txBody>
      </p:sp>
      <p:sp>
        <p:nvSpPr>
          <p:cNvPr id="21" name="Rectangle 20" descr=" 21"/>
          <p:cNvSpPr/>
          <p:nvPr/>
        </p:nvSpPr>
        <p:spPr>
          <a:xfrm>
            <a:off x="4724400" y="4404360"/>
            <a:ext cx="1828800" cy="82296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b="1" i="1" dirty="0" smtClean="0">
                <a:solidFill>
                  <a:srgbClr val="FFFF00"/>
                </a:solidFill>
              </a:rPr>
              <a:t>Joint </a:t>
            </a:r>
          </a:p>
          <a:p>
            <a:pPr algn="ctr"/>
            <a:r>
              <a:rPr lang="en-US" sz="2400" b="1" i="1" dirty="0" err="1" smtClean="0">
                <a:solidFill>
                  <a:schemeClr val="bg1"/>
                </a:solidFill>
              </a:rPr>
              <a:t>Disambig</a:t>
            </a:r>
            <a:r>
              <a:rPr lang="en-US" sz="2400" b="1" i="1" dirty="0" smtClean="0">
                <a:solidFill>
                  <a:schemeClr val="bg1"/>
                </a:solidFill>
              </a:rPr>
              <a:t>.</a:t>
            </a:r>
            <a:endParaRPr lang="en-US" sz="2400" b="1" i="1" dirty="0">
              <a:solidFill>
                <a:schemeClr val="bg1"/>
              </a:solidFill>
            </a:endParaRPr>
          </a:p>
        </p:txBody>
      </p:sp>
      <p:sp>
        <p:nvSpPr>
          <p:cNvPr id="22" name="Rectangle 21" descr=" 22"/>
          <p:cNvSpPr/>
          <p:nvPr/>
        </p:nvSpPr>
        <p:spPr>
          <a:xfrm>
            <a:off x="4724400" y="5486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Query</a:t>
            </a:r>
          </a:p>
          <a:p>
            <a:pPr algn="ctr"/>
            <a:r>
              <a:rPr lang="en-US" sz="2400" dirty="0" smtClean="0">
                <a:solidFill>
                  <a:schemeClr val="bg1"/>
                </a:solidFill>
              </a:rPr>
              <a:t>Generation</a:t>
            </a:r>
            <a:endParaRPr lang="en-US" sz="2400" dirty="0">
              <a:solidFill>
                <a:schemeClr val="bg1"/>
              </a:solidFill>
            </a:endParaRPr>
          </a:p>
        </p:txBody>
      </p:sp>
      <p:sp>
        <p:nvSpPr>
          <p:cNvPr id="23" name="Right Brace 22" descr=" 23"/>
          <p:cNvSpPr/>
          <p:nvPr/>
        </p:nvSpPr>
        <p:spPr>
          <a:xfrm>
            <a:off x="6400800" y="838200"/>
            <a:ext cx="533400" cy="5562600"/>
          </a:xfrm>
          <a:prstGeom prst="rightBrace">
            <a:avLst>
              <a:gd name="adj1" fmla="val 0"/>
              <a:gd name="adj2" fmla="val 2289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Right Arrow 23" descr=" 24"/>
          <p:cNvSpPr/>
          <p:nvPr/>
        </p:nvSpPr>
        <p:spPr>
          <a:xfrm rot="5400000">
            <a:off x="7604760" y="385550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ight Arrow 24" descr=" 25"/>
          <p:cNvSpPr/>
          <p:nvPr/>
        </p:nvSpPr>
        <p:spPr>
          <a:xfrm rot="5400000">
            <a:off x="7604760" y="572688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Arrow Connector 25" descr=" 26"/>
          <p:cNvCxnSpPr>
            <a:stCxn id="18" idx="2"/>
            <a:endCxn id="19" idx="0"/>
          </p:cNvCxnSpPr>
          <p:nvPr/>
        </p:nvCxnSpPr>
        <p:spPr>
          <a:xfrm>
            <a:off x="5638800" y="173736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descr=" 27"/>
          <p:cNvCxnSpPr>
            <a:stCxn id="19" idx="2"/>
            <a:endCxn id="20" idx="0"/>
          </p:cNvCxnSpPr>
          <p:nvPr/>
        </p:nvCxnSpPr>
        <p:spPr>
          <a:xfrm>
            <a:off x="5638800" y="281940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descr=" 28"/>
          <p:cNvCxnSpPr>
            <a:stCxn id="20" idx="2"/>
            <a:endCxn id="21" idx="0"/>
          </p:cNvCxnSpPr>
          <p:nvPr/>
        </p:nvCxnSpPr>
        <p:spPr>
          <a:xfrm>
            <a:off x="5638800" y="414528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descr=" 29"/>
          <p:cNvCxnSpPr>
            <a:stCxn id="21" idx="2"/>
            <a:endCxn id="22" idx="0"/>
          </p:cNvCxnSpPr>
          <p:nvPr/>
        </p:nvCxnSpPr>
        <p:spPr>
          <a:xfrm>
            <a:off x="5638800" y="522732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Oval 29" descr=" 30"/>
          <p:cNvSpPr/>
          <p:nvPr/>
        </p:nvSpPr>
        <p:spPr>
          <a:xfrm>
            <a:off x="4572000" y="11430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1</a:t>
            </a:r>
          </a:p>
        </p:txBody>
      </p:sp>
      <p:sp>
        <p:nvSpPr>
          <p:cNvPr id="31" name="Oval 30" descr=" 31"/>
          <p:cNvSpPr/>
          <p:nvPr/>
        </p:nvSpPr>
        <p:spPr>
          <a:xfrm>
            <a:off x="4572000" y="22098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2</a:t>
            </a:r>
          </a:p>
        </p:txBody>
      </p:sp>
      <p:sp>
        <p:nvSpPr>
          <p:cNvPr id="32" name="Oval 31" descr=" 32"/>
          <p:cNvSpPr/>
          <p:nvPr/>
        </p:nvSpPr>
        <p:spPr>
          <a:xfrm>
            <a:off x="4550834" y="33147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3</a:t>
            </a:r>
          </a:p>
        </p:txBody>
      </p:sp>
      <p:sp>
        <p:nvSpPr>
          <p:cNvPr id="33" name="Oval 32" descr=" 33"/>
          <p:cNvSpPr/>
          <p:nvPr/>
        </p:nvSpPr>
        <p:spPr>
          <a:xfrm>
            <a:off x="4572000" y="4495800"/>
            <a:ext cx="228600" cy="228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noAutofit/>
          </a:bodyPr>
          <a:lstStyle/>
          <a:p>
            <a:pPr algn="ctr"/>
            <a:r>
              <a:rPr lang="en-US" dirty="0" smtClean="0"/>
              <a:t>4</a:t>
            </a:r>
          </a:p>
        </p:txBody>
      </p:sp>
    </p:spTree>
  </p:cSld>
  <p:clrMapOvr>
    <a:masterClrMapping/>
  </p:clrMapOvr>
  <p:transition>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Disambiguation - ILP</a:t>
            </a:r>
            <a:endParaRPr lang="en-US" dirty="0"/>
          </a:p>
        </p:txBody>
      </p:sp>
      <p:sp>
        <p:nvSpPr>
          <p:cNvPr id="3" name="Content Placeholder 2"/>
          <p:cNvSpPr>
            <a:spLocks noGrp="1"/>
          </p:cNvSpPr>
          <p:nvPr>
            <p:ph idx="1"/>
          </p:nvPr>
        </p:nvSpPr>
        <p:spPr>
          <a:xfrm>
            <a:off x="533400" y="1143000"/>
            <a:ext cx="8229600" cy="5065776"/>
          </a:xfrm>
        </p:spPr>
        <p:txBody>
          <a:bodyPr>
            <a:normAutofit/>
          </a:bodyPr>
          <a:lstStyle/>
          <a:p>
            <a:r>
              <a:rPr lang="en-US" i="1" dirty="0" smtClean="0"/>
              <a:t>ILP: </a:t>
            </a:r>
            <a:r>
              <a:rPr lang="en-US" dirty="0" smtClean="0"/>
              <a:t>Integer Linear Programming</a:t>
            </a:r>
            <a:endParaRPr lang="en-US" i="1" dirty="0" smtClean="0"/>
          </a:p>
          <a:p>
            <a:r>
              <a:rPr lang="en-US" i="1" dirty="0" smtClean="0"/>
              <a:t>maximize</a:t>
            </a:r>
            <a:r>
              <a:rPr lang="en-US" dirty="0" smtClean="0"/>
              <a:t> </a:t>
            </a:r>
            <a:r>
              <a:rPr lang="el-GR" b="1" i="1" dirty="0" smtClean="0">
                <a:solidFill>
                  <a:srgbClr val="C00000"/>
                </a:solidFill>
                <a:latin typeface="Times New Roman"/>
                <a:cs typeface="Times New Roman"/>
              </a:rPr>
              <a:t>α</a:t>
            </a:r>
            <a:r>
              <a:rPr lang="en-US" b="1" i="1" dirty="0" smtClean="0">
                <a:solidFill>
                  <a:srgbClr val="C00000"/>
                </a:solidFill>
                <a:latin typeface="Times New Roman"/>
                <a:cs typeface="Times New Roman"/>
              </a:rPr>
              <a:t> </a:t>
            </a:r>
            <a:r>
              <a:rPr lang="el-GR" b="1" i="1" dirty="0" smtClean="0">
                <a:solidFill>
                  <a:srgbClr val="C00000"/>
                </a:solidFill>
                <a:latin typeface="Times New Roman"/>
                <a:cs typeface="Times New Roman"/>
              </a:rPr>
              <a:t>Σ</a:t>
            </a:r>
            <a:r>
              <a:rPr lang="en-US" sz="1600" b="1" i="1" dirty="0" err="1" smtClean="0">
                <a:solidFill>
                  <a:srgbClr val="C00000"/>
                </a:solidFill>
                <a:latin typeface="Times New Roman"/>
                <a:cs typeface="Times New Roman"/>
              </a:rPr>
              <a:t>i,j</a:t>
            </a:r>
            <a:r>
              <a:rPr lang="en-US" b="1" i="1" dirty="0" smtClean="0">
                <a:solidFill>
                  <a:srgbClr val="C00000"/>
                </a:solidFill>
                <a:latin typeface="Times New Roman"/>
                <a:cs typeface="Times New Roman"/>
              </a:rPr>
              <a:t> </a:t>
            </a:r>
            <a:r>
              <a:rPr lang="en-US" b="1" i="1" dirty="0" err="1" smtClean="0">
                <a:solidFill>
                  <a:srgbClr val="C00000"/>
                </a:solidFill>
                <a:latin typeface="Times New Roman"/>
                <a:cs typeface="Times New Roman"/>
              </a:rPr>
              <a:t>w</a:t>
            </a:r>
            <a:r>
              <a:rPr lang="en-US" sz="1500" b="1" i="1" dirty="0" err="1" smtClean="0">
                <a:solidFill>
                  <a:srgbClr val="C00000"/>
                </a:solidFill>
                <a:latin typeface="Times New Roman"/>
                <a:cs typeface="Times New Roman"/>
              </a:rPr>
              <a:t>i,j</a:t>
            </a:r>
            <a:r>
              <a:rPr lang="en-US" b="1" i="1" dirty="0" err="1" smtClean="0">
                <a:solidFill>
                  <a:srgbClr val="C00000"/>
                </a:solidFill>
                <a:latin typeface="Times New Roman"/>
                <a:cs typeface="Times New Roman"/>
              </a:rPr>
              <a:t>Y</a:t>
            </a:r>
            <a:r>
              <a:rPr lang="en-US" sz="1500" b="1" i="1" dirty="0" err="1" smtClean="0">
                <a:solidFill>
                  <a:srgbClr val="C00000"/>
                </a:solidFill>
                <a:latin typeface="Times New Roman"/>
                <a:cs typeface="Times New Roman"/>
              </a:rPr>
              <a:t>i,j</a:t>
            </a:r>
            <a:r>
              <a:rPr lang="en-US" b="1" i="1" dirty="0" smtClean="0">
                <a:solidFill>
                  <a:srgbClr val="C00000"/>
                </a:solidFill>
                <a:latin typeface="Times New Roman"/>
                <a:cs typeface="Times New Roman"/>
              </a:rPr>
              <a:t> </a:t>
            </a:r>
            <a:r>
              <a:rPr lang="en-US" b="1" i="1" dirty="0" smtClean="0">
                <a:latin typeface="Times New Roman"/>
                <a:cs typeface="Times New Roman"/>
              </a:rPr>
              <a:t>+ </a:t>
            </a:r>
            <a:r>
              <a:rPr lang="el-GR" b="1" i="1" dirty="0" smtClean="0">
                <a:solidFill>
                  <a:srgbClr val="008000"/>
                </a:solidFill>
                <a:latin typeface="Times New Roman"/>
                <a:cs typeface="Times New Roman"/>
              </a:rPr>
              <a:t>β</a:t>
            </a:r>
            <a:r>
              <a:rPr lang="en-US" b="1" i="1" dirty="0" smtClean="0">
                <a:solidFill>
                  <a:srgbClr val="008000"/>
                </a:solidFill>
                <a:latin typeface="Times New Roman"/>
                <a:cs typeface="Times New Roman"/>
              </a:rPr>
              <a:t> </a:t>
            </a:r>
            <a:r>
              <a:rPr lang="el-GR" b="1" i="1" dirty="0" smtClean="0">
                <a:solidFill>
                  <a:srgbClr val="008000"/>
                </a:solidFill>
                <a:latin typeface="Times New Roman"/>
                <a:cs typeface="Times New Roman"/>
              </a:rPr>
              <a:t>Σ</a:t>
            </a:r>
            <a:r>
              <a:rPr lang="en-US" sz="1500" b="1" i="1" dirty="0" err="1" smtClean="0">
                <a:solidFill>
                  <a:srgbClr val="008000"/>
                </a:solidFill>
                <a:latin typeface="Times New Roman"/>
                <a:cs typeface="Times New Roman"/>
              </a:rPr>
              <a:t>k,l</a:t>
            </a:r>
            <a:r>
              <a:rPr lang="en-US" sz="1800" b="1" i="1" dirty="0" smtClean="0">
                <a:solidFill>
                  <a:srgbClr val="008000"/>
                </a:solidFill>
                <a:latin typeface="Times New Roman"/>
                <a:cs typeface="Times New Roman"/>
              </a:rPr>
              <a:t> </a:t>
            </a:r>
            <a:r>
              <a:rPr lang="en-US" b="1" i="1" dirty="0" err="1" smtClean="0">
                <a:solidFill>
                  <a:srgbClr val="008000"/>
                </a:solidFill>
                <a:latin typeface="Times New Roman"/>
                <a:cs typeface="Times New Roman"/>
              </a:rPr>
              <a:t>v</a:t>
            </a:r>
            <a:r>
              <a:rPr lang="en-US" sz="1500" b="1" i="1" dirty="0" err="1" smtClean="0">
                <a:solidFill>
                  <a:srgbClr val="008000"/>
                </a:solidFill>
                <a:latin typeface="Times New Roman"/>
                <a:cs typeface="Times New Roman"/>
              </a:rPr>
              <a:t>k,l</a:t>
            </a:r>
            <a:r>
              <a:rPr lang="en-US" sz="1800" b="1" i="1" dirty="0" smtClean="0">
                <a:solidFill>
                  <a:srgbClr val="008000"/>
                </a:solidFill>
                <a:latin typeface="Times New Roman"/>
                <a:cs typeface="Times New Roman"/>
              </a:rPr>
              <a:t> </a:t>
            </a:r>
            <a:r>
              <a:rPr lang="en-US" b="1" i="1" dirty="0" err="1" smtClean="0">
                <a:solidFill>
                  <a:srgbClr val="008000"/>
                </a:solidFill>
                <a:latin typeface="Times New Roman"/>
                <a:cs typeface="Times New Roman"/>
              </a:rPr>
              <a:t>Z</a:t>
            </a:r>
            <a:r>
              <a:rPr lang="en-US" sz="1500" b="1" i="1" dirty="0" err="1" smtClean="0">
                <a:solidFill>
                  <a:srgbClr val="008000"/>
                </a:solidFill>
                <a:latin typeface="Times New Roman"/>
                <a:cs typeface="Times New Roman"/>
              </a:rPr>
              <a:t>k,l</a:t>
            </a:r>
            <a:r>
              <a:rPr lang="en-US" b="1" i="1" dirty="0" smtClean="0">
                <a:solidFill>
                  <a:srgbClr val="008000"/>
                </a:solidFill>
                <a:latin typeface="Times New Roman"/>
                <a:cs typeface="Times New Roman"/>
              </a:rPr>
              <a:t> </a:t>
            </a:r>
            <a:r>
              <a:rPr lang="en-US" b="1" i="1" dirty="0" smtClean="0">
                <a:latin typeface="Times New Roman"/>
                <a:cs typeface="Times New Roman"/>
              </a:rPr>
              <a:t>+ …</a:t>
            </a:r>
            <a:endParaRPr lang="en-US" b="1" dirty="0" smtClean="0"/>
          </a:p>
          <a:p>
            <a:r>
              <a:rPr lang="en-US" dirty="0" smtClean="0"/>
              <a:t>Subject to:</a:t>
            </a:r>
          </a:p>
          <a:p>
            <a:pPr lvl="1"/>
            <a:r>
              <a:rPr lang="en-US" dirty="0" smtClean="0"/>
              <a:t>No token in multiple phrases, </a:t>
            </a:r>
          </a:p>
          <a:p>
            <a:pPr lvl="1"/>
            <a:r>
              <a:rPr lang="en-US" dirty="0" smtClean="0"/>
              <a:t>Triples observe type constraints, …</a:t>
            </a:r>
          </a:p>
        </p:txBody>
      </p:sp>
      <p:sp>
        <p:nvSpPr>
          <p:cNvPr id="4" name="Date Placeholde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p:cNvSpPr>
            <a:spLocks noGrp="1"/>
          </p:cNvSpPr>
          <p:nvPr>
            <p:ph type="sldNum" sz="quarter" idx="12"/>
          </p:nvPr>
        </p:nvSpPr>
        <p:spPr/>
        <p:txBody>
          <a:bodyPr/>
          <a:lstStyle/>
          <a:p>
            <a:fld id="{D82A5394-5A80-41A2-8767-340FD9E3BCB0}" type="slidenum">
              <a:rPr lang="en-US" smtClean="0"/>
              <a:pPr/>
              <a:t>59</a:t>
            </a:fld>
            <a:endParaRPr lang="en-US" dirty="0"/>
          </a:p>
        </p:txBody>
      </p:sp>
      <p:sp>
        <p:nvSpPr>
          <p:cNvPr id="96" name="Right Arrow 95"/>
          <p:cNvSpPr/>
          <p:nvPr/>
        </p:nvSpPr>
        <p:spPr>
          <a:xfrm>
            <a:off x="4343400" y="4953000"/>
            <a:ext cx="533400" cy="457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7" name="Picture 4" descr="http://www.gurobi.com/images/public/ui/logo_gurobi_full.png"/>
          <p:cNvPicPr>
            <a:picLocks noChangeAspect="1" noChangeArrowheads="1"/>
          </p:cNvPicPr>
          <p:nvPr/>
        </p:nvPicPr>
        <p:blipFill>
          <a:blip r:embed="rId3" cstate="print"/>
          <a:srcRect/>
          <a:stretch>
            <a:fillRect/>
          </a:stretch>
        </p:blipFill>
        <p:spPr bwMode="auto">
          <a:xfrm>
            <a:off x="6858000" y="2514600"/>
            <a:ext cx="1990725" cy="523875"/>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5029200" y="4399195"/>
            <a:ext cx="3605067" cy="1696805"/>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r="11123"/>
          <a:stretch>
            <a:fillRect/>
          </a:stretch>
        </p:blipFill>
        <p:spPr bwMode="auto">
          <a:xfrm>
            <a:off x="914400" y="3810000"/>
            <a:ext cx="2971800" cy="2681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descr=" 3"/>
          <p:cNvSpPr>
            <a:spLocks noGrp="1"/>
          </p:cNvSpPr>
          <p:nvPr>
            <p:ph idx="1"/>
          </p:nvPr>
        </p:nvSpPr>
        <p:spPr>
          <a:xfrm>
            <a:off x="457200" y="838200"/>
            <a:ext cx="8229600" cy="5370576"/>
          </a:xfrm>
        </p:spPr>
        <p:txBody>
          <a:bodyPr/>
          <a:lstStyle/>
          <a:p>
            <a:pPr>
              <a:buNone/>
            </a:pPr>
            <a:r>
              <a:rPr lang="en-US" b="1" dirty="0" smtClean="0"/>
              <a:t>“</a:t>
            </a:r>
            <a:r>
              <a:rPr lang="en-US" b="1" i="1" dirty="0" smtClean="0"/>
              <a:t>Who played in Casablanca and was married to a writer born in Rome?</a:t>
            </a:r>
            <a:r>
              <a:rPr lang="en-US" b="1" dirty="0" smtClean="0"/>
              <a:t>”</a:t>
            </a:r>
          </a:p>
          <a:p>
            <a:endParaRPr lang="en-US" dirty="0" smtClean="0"/>
          </a:p>
        </p:txBody>
      </p:sp>
      <p:sp>
        <p:nvSpPr>
          <p:cNvPr id="2" name="Title 1" descr=" 2"/>
          <p:cNvSpPr>
            <a:spLocks noGrp="1"/>
          </p:cNvSpPr>
          <p:nvPr>
            <p:ph type="title"/>
          </p:nvPr>
        </p:nvSpPr>
        <p:spPr/>
        <p:txBody>
          <a:bodyPr/>
          <a:lstStyle/>
          <a:p>
            <a:r>
              <a:rPr lang="en-US" dirty="0" smtClean="0"/>
              <a:t>“Classical” QA </a:t>
            </a:r>
            <a:endParaRPr lang="en-US" dirty="0"/>
          </a:p>
        </p:txBody>
      </p:sp>
      <p:sp>
        <p:nvSpPr>
          <p:cNvPr id="4" name="Date Placeholder 3" descr=" 4"/>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descr=" 5"/>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descr=" 6"/>
          <p:cNvSpPr>
            <a:spLocks noGrp="1"/>
          </p:cNvSpPr>
          <p:nvPr>
            <p:ph type="sldNum" sz="quarter" idx="12"/>
          </p:nvPr>
        </p:nvSpPr>
        <p:spPr/>
        <p:txBody>
          <a:bodyPr/>
          <a:lstStyle/>
          <a:p>
            <a:fld id="{D82A5394-5A80-41A2-8767-340FD9E3BCB0}" type="slidenum">
              <a:rPr lang="en-US" smtClean="0"/>
              <a:pPr/>
              <a:t>6</a:t>
            </a:fld>
            <a:endParaRPr lang="en-US" dirty="0"/>
          </a:p>
        </p:txBody>
      </p:sp>
      <p:sp>
        <p:nvSpPr>
          <p:cNvPr id="7" name="Rectangle 6" descr=" 12"/>
          <p:cNvSpPr/>
          <p:nvPr/>
        </p:nvSpPr>
        <p:spPr>
          <a:xfrm>
            <a:off x="228600" y="1986676"/>
            <a:ext cx="6172200" cy="2923876"/>
          </a:xfrm>
          <a:prstGeom prst="rect">
            <a:avLst/>
          </a:prstGeom>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sz="2000" b="1" dirty="0" smtClean="0">
                <a:solidFill>
                  <a:schemeClr val="tx1"/>
                </a:solidFill>
              </a:rPr>
              <a:t>Ingrid Bergman</a:t>
            </a:r>
            <a:r>
              <a:rPr lang="en-US" dirty="0" smtClean="0">
                <a:solidFill>
                  <a:schemeClr val="tx1"/>
                </a:solidFill>
              </a:rPr>
              <a:t> (29 August 1915 – 29 August 1982) was a Swedish actress who starred in a variety of European and American films. She won three Academy Awards, two Emmy Awards, and the Tony Award for Best Actress. She is ranked as the fourth greatest female star of American cinema of all time by the American Film Institute. She is best remembered for her </a:t>
            </a:r>
            <a:r>
              <a:rPr lang="en-US" sz="2000" b="1" dirty="0" smtClean="0">
                <a:solidFill>
                  <a:schemeClr val="tx1"/>
                </a:solidFill>
                <a:uFill>
                  <a:solidFill>
                    <a:srgbClr val="C00000"/>
                  </a:solidFill>
                </a:uFill>
              </a:rPr>
              <a:t>roles as </a:t>
            </a:r>
            <a:r>
              <a:rPr lang="en-US" sz="2000" b="1" dirty="0" err="1" smtClean="0">
                <a:solidFill>
                  <a:schemeClr val="tx1"/>
                </a:solidFill>
                <a:uFill>
                  <a:solidFill>
                    <a:srgbClr val="C00000"/>
                  </a:solidFill>
                </a:uFill>
              </a:rPr>
              <a:t>Ilsa</a:t>
            </a:r>
            <a:r>
              <a:rPr lang="en-US" sz="2000" b="1" dirty="0" smtClean="0">
                <a:solidFill>
                  <a:schemeClr val="tx1"/>
                </a:solidFill>
                <a:uFill>
                  <a:solidFill>
                    <a:srgbClr val="C00000"/>
                  </a:solidFill>
                </a:uFill>
              </a:rPr>
              <a:t> Lund in </a:t>
            </a:r>
            <a:r>
              <a:rPr lang="en-US" sz="2000" b="1" i="1" dirty="0" smtClean="0">
                <a:solidFill>
                  <a:schemeClr val="tx1"/>
                </a:solidFill>
                <a:uFill>
                  <a:solidFill>
                    <a:srgbClr val="C00000"/>
                  </a:solidFill>
                </a:uFill>
              </a:rPr>
              <a:t>Casablanca</a:t>
            </a:r>
            <a:r>
              <a:rPr lang="en-US" sz="2000" dirty="0" smtClean="0">
                <a:solidFill>
                  <a:schemeClr val="tx1"/>
                </a:solidFill>
                <a:uFill>
                  <a:solidFill>
                    <a:srgbClr val="C00000"/>
                  </a:solidFill>
                </a:uFill>
              </a:rPr>
              <a:t> </a:t>
            </a:r>
            <a:r>
              <a:rPr lang="en-US" dirty="0" smtClean="0">
                <a:solidFill>
                  <a:schemeClr val="tx1"/>
                </a:solidFill>
                <a:uFill>
                  <a:solidFill>
                    <a:srgbClr val="C00000"/>
                  </a:solidFill>
                </a:uFill>
              </a:rPr>
              <a:t>(1942)</a:t>
            </a:r>
            <a:r>
              <a:rPr lang="en-US" dirty="0" smtClean="0">
                <a:solidFill>
                  <a:schemeClr val="tx1"/>
                </a:solidFill>
              </a:rPr>
              <a:t>, a World War II drama co-starring Humphrey Bogart and as Alicia </a:t>
            </a:r>
            <a:r>
              <a:rPr lang="en-US" dirty="0" err="1" smtClean="0">
                <a:solidFill>
                  <a:schemeClr val="tx1"/>
                </a:solidFill>
              </a:rPr>
              <a:t>Huberman</a:t>
            </a:r>
            <a:r>
              <a:rPr lang="en-US" dirty="0" smtClean="0">
                <a:solidFill>
                  <a:schemeClr val="tx1"/>
                </a:solidFill>
              </a:rPr>
              <a:t> in </a:t>
            </a:r>
            <a:r>
              <a:rPr lang="en-US" i="1" dirty="0" smtClean="0">
                <a:solidFill>
                  <a:schemeClr val="tx1"/>
                </a:solidFill>
              </a:rPr>
              <a:t>Notorious</a:t>
            </a:r>
            <a:r>
              <a:rPr lang="en-US" dirty="0" smtClean="0">
                <a:solidFill>
                  <a:schemeClr val="tx1"/>
                </a:solidFill>
              </a:rPr>
              <a:t> (1946), an Alfred Hitchcock thriller co-starring Cary Grant.</a:t>
            </a:r>
            <a:endParaRPr lang="en-US" dirty="0">
              <a:solidFill>
                <a:schemeClr val="tx1"/>
              </a:solidFill>
            </a:endParaRPr>
          </a:p>
        </p:txBody>
      </p:sp>
      <p:sp>
        <p:nvSpPr>
          <p:cNvPr id="8" name="Rectangle 7" descr=" 13"/>
          <p:cNvSpPr/>
          <p:nvPr/>
        </p:nvSpPr>
        <p:spPr>
          <a:xfrm>
            <a:off x="990600" y="4089498"/>
            <a:ext cx="6781800" cy="2616100"/>
          </a:xfrm>
          <a:prstGeom prst="rect">
            <a:avLst/>
          </a:prstGeom>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dirty="0" smtClean="0"/>
              <a:t>In 1950, after a decade of stardom in American films, she starred in the Italian film </a:t>
            </a:r>
            <a:r>
              <a:rPr lang="en-US" i="1" dirty="0" smtClean="0"/>
              <a:t>Stromboli</a:t>
            </a:r>
            <a:r>
              <a:rPr lang="en-US" dirty="0" smtClean="0"/>
              <a:t>, which led to a love affair with director Roberto Rossellini while they were both already married. The affair and then </a:t>
            </a:r>
            <a:r>
              <a:rPr lang="en-US" sz="2000" b="1" dirty="0" smtClean="0">
                <a:uFill>
                  <a:solidFill>
                    <a:srgbClr val="C00000"/>
                  </a:solidFill>
                </a:uFill>
              </a:rPr>
              <a:t>marriage with Rossellini </a:t>
            </a:r>
            <a:r>
              <a:rPr lang="en-US" dirty="0" smtClean="0"/>
              <a:t>created a scandal that forced her to remain in Europe until 1956, when she made a successful Hollywood return in </a:t>
            </a:r>
            <a:r>
              <a:rPr lang="en-US" i="1" dirty="0" smtClean="0"/>
              <a:t>Anastasia</a:t>
            </a:r>
            <a:r>
              <a:rPr lang="en-US" dirty="0" smtClean="0"/>
              <a:t>, for which she won her second Academy Award, as well as the forgiveness of her fans. Many of her personal and film documents can be seen in the Wesleyan University Cinema Archives.</a:t>
            </a:r>
            <a:r>
              <a:rPr lang="en-US" baseline="30000" dirty="0" smtClean="0">
                <a:hlinkClick r:id="rId3"/>
              </a:rPr>
              <a:t>[4]</a:t>
            </a:r>
            <a:endParaRPr lang="en-US" dirty="0" smtClean="0"/>
          </a:p>
        </p:txBody>
      </p:sp>
      <p:sp>
        <p:nvSpPr>
          <p:cNvPr id="9" name="Rectangle 8" descr=" 10"/>
          <p:cNvSpPr/>
          <p:nvPr/>
        </p:nvSpPr>
        <p:spPr>
          <a:xfrm>
            <a:off x="2209800" y="5550694"/>
            <a:ext cx="6781800" cy="1261884"/>
          </a:xfrm>
          <a:prstGeom prst="rect">
            <a:avLst/>
          </a:prstGeom>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sz="2000" b="1" dirty="0" smtClean="0"/>
              <a:t>Roberto </a:t>
            </a:r>
            <a:r>
              <a:rPr lang="en-US" sz="2000" b="1" dirty="0" err="1" smtClean="0"/>
              <a:t>Gastone</a:t>
            </a:r>
            <a:r>
              <a:rPr lang="en-US" sz="2000" b="1" dirty="0" smtClean="0"/>
              <a:t> </a:t>
            </a:r>
            <a:r>
              <a:rPr lang="en-US" sz="2000" b="1" dirty="0" err="1" smtClean="0"/>
              <a:t>Zeffiro</a:t>
            </a:r>
            <a:r>
              <a:rPr lang="en-US" sz="2000" b="1" dirty="0" smtClean="0"/>
              <a:t> Rossellini</a:t>
            </a:r>
            <a:r>
              <a:rPr lang="en-US" dirty="0" smtClean="0"/>
              <a:t> (8 May 1906 – 3 June 1977) was an Italian film director and </a:t>
            </a:r>
            <a:r>
              <a:rPr lang="en-US" sz="2000" b="1" dirty="0" smtClean="0">
                <a:uFill>
                  <a:solidFill>
                    <a:srgbClr val="C00000"/>
                  </a:solidFill>
                </a:uFill>
              </a:rPr>
              <a:t>screenwriter</a:t>
            </a:r>
            <a:r>
              <a:rPr lang="en-US" dirty="0" smtClean="0"/>
              <a:t>. Rossellini was one of the directors of the Italian neorealist cinema, contributing films such as </a:t>
            </a:r>
            <a:r>
              <a:rPr lang="en-US" i="1" dirty="0" smtClean="0"/>
              <a:t>Roma </a:t>
            </a:r>
            <a:r>
              <a:rPr lang="en-US" i="1" dirty="0" err="1" smtClean="0"/>
              <a:t>città</a:t>
            </a:r>
            <a:r>
              <a:rPr lang="en-US" i="1" dirty="0" smtClean="0"/>
              <a:t> </a:t>
            </a:r>
            <a:r>
              <a:rPr lang="en-US" i="1" dirty="0" err="1" smtClean="0"/>
              <a:t>aperta</a:t>
            </a:r>
            <a:r>
              <a:rPr lang="en-US" dirty="0" smtClean="0"/>
              <a:t> (</a:t>
            </a:r>
            <a:r>
              <a:rPr lang="en-US" i="1" dirty="0" smtClean="0"/>
              <a:t>Rome, Open City</a:t>
            </a:r>
            <a:r>
              <a:rPr lang="en-US" dirty="0" smtClean="0"/>
              <a:t> 1945) to the movement.</a:t>
            </a:r>
            <a:endParaRPr lang="en-US" dirty="0"/>
          </a:p>
        </p:txBody>
      </p:sp>
      <p:sp>
        <p:nvSpPr>
          <p:cNvPr id="10" name="Rectangle 9" descr=" 11"/>
          <p:cNvSpPr/>
          <p:nvPr/>
        </p:nvSpPr>
        <p:spPr>
          <a:xfrm>
            <a:off x="4419600" y="1907501"/>
            <a:ext cx="4419600" cy="2893099"/>
          </a:xfrm>
          <a:prstGeom prst="rect">
            <a:avLst/>
          </a:prstGeom>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sz="2000" b="1" dirty="0" smtClean="0">
                <a:uFill>
                  <a:solidFill>
                    <a:srgbClr val="C00000"/>
                  </a:solidFill>
                </a:uFill>
              </a:rPr>
              <a:t>Rossellini was born in Rome</a:t>
            </a:r>
            <a:r>
              <a:rPr lang="en-US" dirty="0" smtClean="0"/>
              <a:t>. His mother, </a:t>
            </a:r>
            <a:r>
              <a:rPr lang="en-US" dirty="0" err="1" smtClean="0"/>
              <a:t>Elettra</a:t>
            </a:r>
            <a:r>
              <a:rPr lang="en-US" dirty="0" smtClean="0"/>
              <a:t> (née </a:t>
            </a:r>
            <a:r>
              <a:rPr lang="en-US" dirty="0" err="1" smtClean="0"/>
              <a:t>Bellan</a:t>
            </a:r>
            <a:r>
              <a:rPr lang="en-US" dirty="0" smtClean="0"/>
              <a:t>), was a housewife, and his father, </a:t>
            </a:r>
            <a:r>
              <a:rPr lang="en-US" dirty="0" err="1" smtClean="0"/>
              <a:t>Angiolo</a:t>
            </a:r>
            <a:r>
              <a:rPr lang="en-US" dirty="0" smtClean="0"/>
              <a:t> Giuseppe "</a:t>
            </a:r>
            <a:r>
              <a:rPr lang="en-US" dirty="0" err="1" smtClean="0"/>
              <a:t>Beppino</a:t>
            </a:r>
            <a:r>
              <a:rPr lang="en-US" dirty="0" smtClean="0"/>
              <a:t>" Rossellini, owned a construction firm.</a:t>
            </a:r>
            <a:r>
              <a:rPr lang="en-US" baseline="30000" dirty="0" smtClean="0"/>
              <a:t> </a:t>
            </a:r>
            <a:r>
              <a:rPr lang="en-US" dirty="0" smtClean="0"/>
              <a:t>His mother was of part French descent, from immigrants who had arrived in Italy during the Napoleonic Wars.</a:t>
            </a:r>
            <a:r>
              <a:rPr lang="en-US" baseline="30000" dirty="0" smtClean="0"/>
              <a:t> </a:t>
            </a:r>
            <a:r>
              <a:rPr lang="en-US" dirty="0" smtClean="0"/>
              <a:t>He lived on the Via </a:t>
            </a:r>
            <a:r>
              <a:rPr lang="en-US" dirty="0" err="1" smtClean="0"/>
              <a:t>Ludovisi</a:t>
            </a:r>
            <a:r>
              <a:rPr lang="en-US" dirty="0" smtClean="0"/>
              <a:t>, </a:t>
            </a:r>
            <a:r>
              <a:rPr lang="en-US" dirty="0" err="1" smtClean="0"/>
              <a:t>whereBenito</a:t>
            </a:r>
            <a:r>
              <a:rPr lang="en-US" dirty="0" smtClean="0"/>
              <a:t> Mussolini had his first Roman hotel in 1922 when Fascism obtained power in Italy.</a:t>
            </a:r>
            <a:endParaRPr lang="en-US" dirty="0"/>
          </a:p>
        </p:txBody>
      </p:sp>
    </p:spTree>
  </p:cSld>
  <p:clrMapOvr>
    <a:masterClrMapping/>
  </p:clrMapOvr>
  <p:transition>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Joint Disambiguation – Objective</a:t>
            </a:r>
            <a:endParaRPr lang="en-US" dirty="0"/>
          </a:p>
        </p:txBody>
      </p:sp>
      <p:sp>
        <p:nvSpPr>
          <p:cNvPr id="3" name="Content Placeholder 2"/>
          <p:cNvSpPr>
            <a:spLocks noGrp="1"/>
          </p:cNvSpPr>
          <p:nvPr>
            <p:ph idx="1"/>
          </p:nvPr>
        </p:nvSpPr>
        <p:spPr>
          <a:xfrm>
            <a:off x="609600" y="4495800"/>
            <a:ext cx="8229600" cy="762000"/>
          </a:xfrm>
        </p:spPr>
        <p:txBody>
          <a:bodyPr>
            <a:normAutofit/>
          </a:bodyPr>
          <a:lstStyle/>
          <a:p>
            <a:pPr>
              <a:buNone/>
            </a:pPr>
            <a:r>
              <a:rPr lang="el-GR" sz="2800" i="1" dirty="0" smtClean="0">
                <a:solidFill>
                  <a:srgbClr val="C00000"/>
                </a:solidFill>
                <a:latin typeface="Times New Roman"/>
                <a:cs typeface="Times New Roman"/>
              </a:rPr>
              <a:t>α</a:t>
            </a:r>
            <a:r>
              <a:rPr lang="en-US" sz="2800" i="1" dirty="0" smtClean="0">
                <a:solidFill>
                  <a:srgbClr val="C00000"/>
                </a:solidFill>
                <a:latin typeface="Times New Roman"/>
                <a:cs typeface="Times New Roman"/>
              </a:rPr>
              <a:t> </a:t>
            </a:r>
            <a:r>
              <a:rPr lang="el-GR" sz="2800" i="1" dirty="0" smtClean="0">
                <a:solidFill>
                  <a:srgbClr val="C00000"/>
                </a:solidFill>
                <a:latin typeface="Times New Roman"/>
                <a:cs typeface="Times New Roman"/>
              </a:rPr>
              <a:t>Σ</a:t>
            </a:r>
            <a:r>
              <a:rPr lang="en-US" sz="1400" i="1" dirty="0" err="1" smtClean="0">
                <a:solidFill>
                  <a:srgbClr val="C00000"/>
                </a:solidFill>
                <a:latin typeface="Times New Roman"/>
                <a:cs typeface="Times New Roman"/>
              </a:rPr>
              <a:t>i,j</a:t>
            </a:r>
            <a:r>
              <a:rPr lang="en-US" sz="2800" i="1" dirty="0" smtClean="0">
                <a:solidFill>
                  <a:srgbClr val="C00000"/>
                </a:solidFill>
                <a:latin typeface="Times New Roman"/>
                <a:cs typeface="Times New Roman"/>
              </a:rPr>
              <a:t> </a:t>
            </a:r>
            <a:r>
              <a:rPr lang="en-US" sz="2800" i="1" dirty="0" err="1" smtClean="0">
                <a:solidFill>
                  <a:srgbClr val="C00000"/>
                </a:solidFill>
                <a:latin typeface="Times New Roman"/>
                <a:cs typeface="Times New Roman"/>
              </a:rPr>
              <a:t>w</a:t>
            </a:r>
            <a:r>
              <a:rPr lang="en-US" sz="1400" i="1" dirty="0" err="1" smtClean="0">
                <a:solidFill>
                  <a:srgbClr val="C00000"/>
                </a:solidFill>
                <a:latin typeface="Times New Roman"/>
                <a:cs typeface="Times New Roman"/>
              </a:rPr>
              <a:t>i,j</a:t>
            </a:r>
            <a:r>
              <a:rPr lang="en-US" sz="2800" i="1" dirty="0" err="1" smtClean="0">
                <a:solidFill>
                  <a:srgbClr val="C00000"/>
                </a:solidFill>
                <a:latin typeface="Times New Roman"/>
                <a:cs typeface="Times New Roman"/>
              </a:rPr>
              <a:t>Y</a:t>
            </a:r>
            <a:r>
              <a:rPr lang="en-US" sz="1400" i="1" dirty="0" err="1" smtClean="0">
                <a:solidFill>
                  <a:srgbClr val="C00000"/>
                </a:solidFill>
                <a:latin typeface="Times New Roman"/>
                <a:cs typeface="Times New Roman"/>
              </a:rPr>
              <a:t>i,j</a:t>
            </a:r>
            <a:r>
              <a:rPr lang="en-US" sz="2800" i="1" dirty="0" smtClean="0">
                <a:solidFill>
                  <a:srgbClr val="C00000"/>
                </a:solidFill>
                <a:latin typeface="Times New Roman"/>
                <a:cs typeface="Times New Roman"/>
              </a:rPr>
              <a:t> </a:t>
            </a:r>
            <a:r>
              <a:rPr lang="en-US" sz="2800" i="1" dirty="0" smtClean="0">
                <a:latin typeface="Times New Roman"/>
                <a:cs typeface="Times New Roman"/>
              </a:rPr>
              <a:t>+ </a:t>
            </a:r>
            <a:r>
              <a:rPr lang="el-GR" sz="2800" i="1" dirty="0" smtClean="0">
                <a:solidFill>
                  <a:srgbClr val="008000"/>
                </a:solidFill>
                <a:latin typeface="Times New Roman"/>
                <a:cs typeface="Times New Roman"/>
              </a:rPr>
              <a:t>β</a:t>
            </a:r>
            <a:r>
              <a:rPr lang="en-US" sz="2800" i="1" dirty="0" smtClean="0">
                <a:solidFill>
                  <a:srgbClr val="008000"/>
                </a:solidFill>
                <a:latin typeface="Times New Roman"/>
                <a:cs typeface="Times New Roman"/>
              </a:rPr>
              <a:t> </a:t>
            </a:r>
            <a:r>
              <a:rPr lang="el-GR" sz="2800" i="1" dirty="0" smtClean="0">
                <a:solidFill>
                  <a:srgbClr val="008000"/>
                </a:solidFill>
                <a:latin typeface="Times New Roman"/>
                <a:cs typeface="Times New Roman"/>
              </a:rPr>
              <a:t>Σ</a:t>
            </a:r>
            <a:r>
              <a:rPr lang="en-US" sz="1400" i="1" dirty="0" err="1" smtClean="0">
                <a:solidFill>
                  <a:srgbClr val="008000"/>
                </a:solidFill>
                <a:latin typeface="Times New Roman"/>
                <a:cs typeface="Times New Roman"/>
              </a:rPr>
              <a:t>k,l</a:t>
            </a:r>
            <a:r>
              <a:rPr lang="en-US" sz="1600" i="1" dirty="0" smtClean="0">
                <a:solidFill>
                  <a:srgbClr val="008000"/>
                </a:solidFill>
                <a:latin typeface="Times New Roman"/>
                <a:cs typeface="Times New Roman"/>
              </a:rPr>
              <a:t> </a:t>
            </a:r>
            <a:r>
              <a:rPr lang="en-US" sz="2800" i="1" dirty="0" err="1" smtClean="0">
                <a:solidFill>
                  <a:srgbClr val="008000"/>
                </a:solidFill>
                <a:latin typeface="Times New Roman"/>
                <a:cs typeface="Times New Roman"/>
              </a:rPr>
              <a:t>v</a:t>
            </a:r>
            <a:r>
              <a:rPr lang="en-US" sz="1400" i="1" dirty="0" err="1" smtClean="0">
                <a:solidFill>
                  <a:srgbClr val="008000"/>
                </a:solidFill>
                <a:latin typeface="Times New Roman"/>
                <a:cs typeface="Times New Roman"/>
              </a:rPr>
              <a:t>k,l</a:t>
            </a:r>
            <a:r>
              <a:rPr lang="en-US" sz="1600" i="1" dirty="0" smtClean="0">
                <a:solidFill>
                  <a:srgbClr val="008000"/>
                </a:solidFill>
                <a:latin typeface="Times New Roman"/>
                <a:cs typeface="Times New Roman"/>
              </a:rPr>
              <a:t> </a:t>
            </a:r>
            <a:r>
              <a:rPr lang="en-US" sz="2800" i="1" dirty="0" err="1" smtClean="0">
                <a:solidFill>
                  <a:srgbClr val="008000"/>
                </a:solidFill>
                <a:latin typeface="Times New Roman"/>
                <a:cs typeface="Times New Roman"/>
              </a:rPr>
              <a:t>Z</a:t>
            </a:r>
            <a:r>
              <a:rPr lang="en-US" sz="1400" i="1" dirty="0" err="1" smtClean="0">
                <a:solidFill>
                  <a:srgbClr val="008000"/>
                </a:solidFill>
                <a:latin typeface="Times New Roman"/>
                <a:cs typeface="Times New Roman"/>
              </a:rPr>
              <a:t>k,l</a:t>
            </a:r>
            <a:endParaRPr lang="en-US" sz="2700" dirty="0" smtClean="0">
              <a:solidFill>
                <a:srgbClr val="008000"/>
              </a:solidFill>
            </a:endParaRPr>
          </a:p>
        </p:txBody>
      </p:sp>
      <p:sp>
        <p:nvSpPr>
          <p:cNvPr id="4" name="Date Placeholde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p:cNvSpPr>
            <a:spLocks noGrp="1"/>
          </p:cNvSpPr>
          <p:nvPr>
            <p:ph type="sldNum" sz="quarter" idx="12"/>
          </p:nvPr>
        </p:nvSpPr>
        <p:spPr/>
        <p:txBody>
          <a:bodyPr/>
          <a:lstStyle/>
          <a:p>
            <a:fld id="{D82A5394-5A80-41A2-8767-340FD9E3BCB0}" type="slidenum">
              <a:rPr lang="en-US" smtClean="0"/>
              <a:pPr/>
              <a:t>60</a:t>
            </a:fld>
            <a:endParaRPr lang="en-US" dirty="0"/>
          </a:p>
        </p:txBody>
      </p:sp>
      <p:sp>
        <p:nvSpPr>
          <p:cNvPr id="30" name="Text Box 110"/>
          <p:cNvSpPr txBox="1">
            <a:spLocks noChangeArrowheads="1"/>
          </p:cNvSpPr>
          <p:nvPr/>
        </p:nvSpPr>
        <p:spPr bwMode="auto">
          <a:xfrm>
            <a:off x="5181600" y="685800"/>
            <a:ext cx="1524000" cy="304800"/>
          </a:xfrm>
          <a:prstGeom prst="rect">
            <a:avLst/>
          </a:prstGeom>
          <a:noFill/>
          <a:ln w="9525">
            <a:noFill/>
            <a:miter lim="800000"/>
            <a:headEnd/>
            <a:tailEnd/>
          </a:ln>
          <a:effectLst/>
        </p:spPr>
        <p:txBody>
          <a:bodyPr>
            <a:spAutoFit/>
          </a:bodyPr>
          <a:lstStyle/>
          <a:p>
            <a:pPr algn="ctr">
              <a:spcBef>
                <a:spcPct val="50000"/>
              </a:spcBef>
            </a:pPr>
            <a:r>
              <a:rPr lang="en-US" sz="1400" dirty="0" smtClean="0"/>
              <a:t>Semantic nodes</a:t>
            </a:r>
            <a:endParaRPr lang="en-US" sz="1400" dirty="0"/>
          </a:p>
        </p:txBody>
      </p:sp>
      <p:sp>
        <p:nvSpPr>
          <p:cNvPr id="7" name="Oval 4"/>
          <p:cNvSpPr>
            <a:spLocks noChangeArrowheads="1"/>
          </p:cNvSpPr>
          <p:nvPr/>
        </p:nvSpPr>
        <p:spPr bwMode="auto">
          <a:xfrm>
            <a:off x="727348" y="2103437"/>
            <a:ext cx="7620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q</a:t>
            </a:r>
            <a:r>
              <a:rPr lang="en-US" sz="1600" baseline="-25000">
                <a:latin typeface="+mn-lt"/>
                <a:cs typeface="Calibri" pitchFamily="34" charset="0"/>
              </a:rPr>
              <a:t>1</a:t>
            </a:r>
          </a:p>
        </p:txBody>
      </p:sp>
      <p:sp>
        <p:nvSpPr>
          <p:cNvPr id="8" name="Oval 10"/>
          <p:cNvSpPr>
            <a:spLocks noChangeArrowheads="1"/>
          </p:cNvSpPr>
          <p:nvPr/>
        </p:nvSpPr>
        <p:spPr bwMode="auto">
          <a:xfrm>
            <a:off x="2460898" y="2743200"/>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a writer</a:t>
            </a:r>
            <a:endParaRPr lang="en-US" sz="1600" baseline="-25000">
              <a:latin typeface="+mn-lt"/>
              <a:cs typeface="Calibri" pitchFamily="34" charset="0"/>
            </a:endParaRPr>
          </a:p>
        </p:txBody>
      </p:sp>
      <p:cxnSp>
        <p:nvCxnSpPr>
          <p:cNvPr id="9" name="AutoShape 31"/>
          <p:cNvCxnSpPr>
            <a:cxnSpLocks noChangeShapeType="1"/>
            <a:stCxn id="14" idx="6"/>
            <a:endCxn id="25" idx="1"/>
          </p:cNvCxnSpPr>
          <p:nvPr/>
        </p:nvCxnSpPr>
        <p:spPr bwMode="auto">
          <a:xfrm flipV="1">
            <a:off x="4061098" y="1714500"/>
            <a:ext cx="1009650" cy="175419"/>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0" name="AutoShape 34"/>
          <p:cNvCxnSpPr>
            <a:cxnSpLocks noChangeShapeType="1"/>
            <a:stCxn id="8" idx="6"/>
            <a:endCxn id="21" idx="1"/>
          </p:cNvCxnSpPr>
          <p:nvPr/>
        </p:nvCxnSpPr>
        <p:spPr bwMode="auto">
          <a:xfrm>
            <a:off x="4061098" y="2880519"/>
            <a:ext cx="1009650" cy="129381"/>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1" name="AutoShape 50"/>
          <p:cNvCxnSpPr>
            <a:cxnSpLocks noChangeShapeType="1"/>
            <a:stCxn id="7" idx="6"/>
            <a:endCxn id="13" idx="2"/>
          </p:cNvCxnSpPr>
          <p:nvPr/>
        </p:nvCxnSpPr>
        <p:spPr bwMode="auto">
          <a:xfrm>
            <a:off x="1489348" y="2332037"/>
            <a:ext cx="990600" cy="92075"/>
          </a:xfrm>
          <a:prstGeom prst="straightConnector1">
            <a:avLst/>
          </a:prstGeom>
          <a:noFill/>
          <a:ln w="38100" cap="rnd">
            <a:solidFill>
              <a:srgbClr val="008000"/>
            </a:solidFill>
            <a:prstDash val="sysDot"/>
            <a:round/>
            <a:headEnd/>
            <a:tailEnd/>
          </a:ln>
          <a:effectLst/>
        </p:spPr>
      </p:cxnSp>
      <p:cxnSp>
        <p:nvCxnSpPr>
          <p:cNvPr id="12" name="AutoShape 53"/>
          <p:cNvCxnSpPr>
            <a:cxnSpLocks noChangeShapeType="1"/>
            <a:stCxn id="7" idx="6"/>
            <a:endCxn id="8" idx="2"/>
          </p:cNvCxnSpPr>
          <p:nvPr/>
        </p:nvCxnSpPr>
        <p:spPr bwMode="auto">
          <a:xfrm>
            <a:off x="1489348" y="2332037"/>
            <a:ext cx="971550" cy="548482"/>
          </a:xfrm>
          <a:prstGeom prst="straightConnector1">
            <a:avLst/>
          </a:prstGeom>
          <a:noFill/>
          <a:ln w="38100">
            <a:solidFill>
              <a:schemeClr val="tx1"/>
            </a:solidFill>
            <a:round/>
            <a:headEnd/>
            <a:tailEnd/>
          </a:ln>
          <a:effectLst/>
        </p:spPr>
      </p:cxnSp>
      <p:sp>
        <p:nvSpPr>
          <p:cNvPr id="13" name="Oval 9"/>
          <p:cNvSpPr>
            <a:spLocks noChangeArrowheads="1"/>
          </p:cNvSpPr>
          <p:nvPr/>
        </p:nvSpPr>
        <p:spPr bwMode="auto">
          <a:xfrm>
            <a:off x="2479948" y="2286000"/>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was born</a:t>
            </a:r>
            <a:endParaRPr lang="en-US" sz="1600" baseline="-25000">
              <a:latin typeface="+mn-lt"/>
              <a:cs typeface="Calibri" pitchFamily="34" charset="0"/>
            </a:endParaRPr>
          </a:p>
        </p:txBody>
      </p:sp>
      <p:sp>
        <p:nvSpPr>
          <p:cNvPr id="14" name="Oval 68"/>
          <p:cNvSpPr>
            <a:spLocks noChangeArrowheads="1"/>
          </p:cNvSpPr>
          <p:nvPr/>
        </p:nvSpPr>
        <p:spPr bwMode="auto">
          <a:xfrm>
            <a:off x="2460898" y="1752600"/>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born</a:t>
            </a:r>
            <a:endParaRPr lang="en-US" sz="1600" baseline="-25000">
              <a:latin typeface="+mn-lt"/>
              <a:cs typeface="Calibri" pitchFamily="34" charset="0"/>
            </a:endParaRPr>
          </a:p>
        </p:txBody>
      </p:sp>
      <p:cxnSp>
        <p:nvCxnSpPr>
          <p:cNvPr id="15" name="AutoShape 71"/>
          <p:cNvCxnSpPr>
            <a:cxnSpLocks noChangeShapeType="1"/>
            <a:stCxn id="14" idx="6"/>
            <a:endCxn id="24" idx="1"/>
          </p:cNvCxnSpPr>
          <p:nvPr/>
        </p:nvCxnSpPr>
        <p:spPr bwMode="auto">
          <a:xfrm>
            <a:off x="4061098" y="1889919"/>
            <a:ext cx="1009650" cy="129381"/>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6" name="AutoShape 72"/>
          <p:cNvCxnSpPr>
            <a:cxnSpLocks noChangeShapeType="1"/>
            <a:stCxn id="7" idx="6"/>
            <a:endCxn id="14" idx="2"/>
          </p:cNvCxnSpPr>
          <p:nvPr/>
        </p:nvCxnSpPr>
        <p:spPr bwMode="auto">
          <a:xfrm flipV="1">
            <a:off x="1489348" y="1890712"/>
            <a:ext cx="971550" cy="441325"/>
          </a:xfrm>
          <a:prstGeom prst="straightConnector1">
            <a:avLst/>
          </a:prstGeom>
          <a:noFill/>
          <a:ln w="38100" cap="rnd">
            <a:solidFill>
              <a:srgbClr val="008000"/>
            </a:solidFill>
            <a:prstDash val="sysDot"/>
            <a:round/>
            <a:headEnd/>
            <a:tailEnd/>
          </a:ln>
          <a:effectLst/>
        </p:spPr>
      </p:cxnSp>
      <p:sp>
        <p:nvSpPr>
          <p:cNvPr id="17" name="Oval 73"/>
          <p:cNvSpPr>
            <a:spLocks noChangeArrowheads="1"/>
          </p:cNvSpPr>
          <p:nvPr/>
        </p:nvSpPr>
        <p:spPr bwMode="auto">
          <a:xfrm>
            <a:off x="2460898" y="1219200"/>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Rome</a:t>
            </a:r>
            <a:endParaRPr lang="en-US" sz="1600" baseline="-25000" dirty="0">
              <a:latin typeface="+mn-lt"/>
              <a:cs typeface="Calibri" pitchFamily="34" charset="0"/>
            </a:endParaRPr>
          </a:p>
        </p:txBody>
      </p:sp>
      <p:cxnSp>
        <p:nvCxnSpPr>
          <p:cNvPr id="18" name="AutoShape 76"/>
          <p:cNvCxnSpPr>
            <a:cxnSpLocks noChangeShapeType="1"/>
            <a:stCxn id="17" idx="6"/>
            <a:endCxn id="27" idx="1"/>
          </p:cNvCxnSpPr>
          <p:nvPr/>
        </p:nvCxnSpPr>
        <p:spPr bwMode="auto">
          <a:xfrm flipV="1">
            <a:off x="4061098" y="1104900"/>
            <a:ext cx="1009650" cy="251619"/>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9" name="AutoShape 77"/>
          <p:cNvCxnSpPr>
            <a:cxnSpLocks noChangeShapeType="1"/>
            <a:stCxn id="17" idx="6"/>
            <a:endCxn id="26" idx="1"/>
          </p:cNvCxnSpPr>
          <p:nvPr/>
        </p:nvCxnSpPr>
        <p:spPr bwMode="auto">
          <a:xfrm>
            <a:off x="4061098" y="1357312"/>
            <a:ext cx="1009650" cy="52388"/>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20" name="AutoShape 78"/>
          <p:cNvCxnSpPr>
            <a:cxnSpLocks noChangeShapeType="1"/>
            <a:stCxn id="7" idx="6"/>
            <a:endCxn id="17" idx="2"/>
          </p:cNvCxnSpPr>
          <p:nvPr/>
        </p:nvCxnSpPr>
        <p:spPr bwMode="auto">
          <a:xfrm flipV="1">
            <a:off x="1489348" y="1357312"/>
            <a:ext cx="971550" cy="974725"/>
          </a:xfrm>
          <a:prstGeom prst="straightConnector1">
            <a:avLst/>
          </a:prstGeom>
          <a:ln w="38100">
            <a:headEnd/>
            <a:tailEnd/>
          </a:ln>
        </p:spPr>
        <p:style>
          <a:lnRef idx="2">
            <a:schemeClr val="accent4"/>
          </a:lnRef>
          <a:fillRef idx="0">
            <a:schemeClr val="accent4"/>
          </a:fillRef>
          <a:effectRef idx="1">
            <a:schemeClr val="accent4"/>
          </a:effectRef>
          <a:fontRef idx="minor">
            <a:schemeClr val="tx1"/>
          </a:fontRef>
        </p:style>
      </p:cxnSp>
      <p:sp>
        <p:nvSpPr>
          <p:cNvPr id="21" name="Rectangle 91"/>
          <p:cNvSpPr>
            <a:spLocks noChangeArrowheads="1"/>
          </p:cNvSpPr>
          <p:nvPr/>
        </p:nvSpPr>
        <p:spPr bwMode="auto">
          <a:xfrm>
            <a:off x="5070748" y="2895600"/>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c:writer</a:t>
            </a:r>
          </a:p>
        </p:txBody>
      </p:sp>
      <p:sp>
        <p:nvSpPr>
          <p:cNvPr id="22" name="Rectangle 92"/>
          <p:cNvSpPr>
            <a:spLocks noChangeArrowheads="1"/>
          </p:cNvSpPr>
          <p:nvPr/>
        </p:nvSpPr>
        <p:spPr bwMode="auto">
          <a:xfrm>
            <a:off x="5070748" y="2590800"/>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r:bornInPlace</a:t>
            </a:r>
          </a:p>
        </p:txBody>
      </p:sp>
      <p:sp>
        <p:nvSpPr>
          <p:cNvPr id="23" name="Rectangle 93"/>
          <p:cNvSpPr>
            <a:spLocks noChangeArrowheads="1"/>
          </p:cNvSpPr>
          <p:nvPr/>
        </p:nvSpPr>
        <p:spPr bwMode="auto">
          <a:xfrm>
            <a:off x="5070748" y="2286000"/>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r:bornOnDate</a:t>
            </a:r>
          </a:p>
        </p:txBody>
      </p:sp>
      <p:sp>
        <p:nvSpPr>
          <p:cNvPr id="24" name="Rectangle 94"/>
          <p:cNvSpPr>
            <a:spLocks noChangeArrowheads="1"/>
          </p:cNvSpPr>
          <p:nvPr/>
        </p:nvSpPr>
        <p:spPr bwMode="auto">
          <a:xfrm>
            <a:off x="5070748" y="1905000"/>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e:Max_Born</a:t>
            </a:r>
          </a:p>
        </p:txBody>
      </p:sp>
      <p:sp>
        <p:nvSpPr>
          <p:cNvPr id="25" name="Rectangle 95"/>
          <p:cNvSpPr>
            <a:spLocks noChangeArrowheads="1"/>
          </p:cNvSpPr>
          <p:nvPr/>
        </p:nvSpPr>
        <p:spPr bwMode="auto">
          <a:xfrm>
            <a:off x="5070748" y="1600200"/>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e:Born_(film)</a:t>
            </a:r>
          </a:p>
        </p:txBody>
      </p:sp>
      <p:sp>
        <p:nvSpPr>
          <p:cNvPr id="26" name="Rectangle 96"/>
          <p:cNvSpPr>
            <a:spLocks noChangeArrowheads="1"/>
          </p:cNvSpPr>
          <p:nvPr/>
        </p:nvSpPr>
        <p:spPr bwMode="auto">
          <a:xfrm>
            <a:off x="5070748" y="1295400"/>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e:Sydne_Rome</a:t>
            </a:r>
          </a:p>
        </p:txBody>
      </p:sp>
      <p:sp>
        <p:nvSpPr>
          <p:cNvPr id="27" name="Rectangle 97"/>
          <p:cNvSpPr>
            <a:spLocks noChangeArrowheads="1"/>
          </p:cNvSpPr>
          <p:nvPr/>
        </p:nvSpPr>
        <p:spPr bwMode="auto">
          <a:xfrm>
            <a:off x="5070748" y="990600"/>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smtClean="0">
                <a:latin typeface="+mn-lt"/>
                <a:cs typeface="Arial" pitchFamily="34" charset="0"/>
              </a:rPr>
              <a:t>e:Rome</a:t>
            </a:r>
            <a:endParaRPr lang="en-US" sz="1600" dirty="0">
              <a:latin typeface="+mn-lt"/>
              <a:cs typeface="Arial" pitchFamily="34" charset="0"/>
            </a:endParaRPr>
          </a:p>
        </p:txBody>
      </p:sp>
      <p:sp>
        <p:nvSpPr>
          <p:cNvPr id="28" name="Text Box 108"/>
          <p:cNvSpPr txBox="1">
            <a:spLocks noChangeArrowheads="1"/>
          </p:cNvSpPr>
          <p:nvPr/>
        </p:nvSpPr>
        <p:spPr bwMode="auto">
          <a:xfrm>
            <a:off x="571500" y="1676400"/>
            <a:ext cx="990600" cy="304800"/>
          </a:xfrm>
          <a:prstGeom prst="rect">
            <a:avLst/>
          </a:prstGeom>
          <a:noFill/>
          <a:ln w="9525">
            <a:noFill/>
            <a:miter lim="800000"/>
            <a:headEnd/>
            <a:tailEnd/>
          </a:ln>
          <a:effectLst/>
        </p:spPr>
        <p:txBody>
          <a:bodyPr>
            <a:spAutoFit/>
          </a:bodyPr>
          <a:lstStyle/>
          <a:p>
            <a:pPr algn="ctr">
              <a:spcBef>
                <a:spcPct val="50000"/>
              </a:spcBef>
            </a:pPr>
            <a:r>
              <a:rPr lang="en-US" sz="1400" dirty="0"/>
              <a:t>q-nodes</a:t>
            </a:r>
          </a:p>
        </p:txBody>
      </p:sp>
      <p:sp>
        <p:nvSpPr>
          <p:cNvPr id="29" name="Text Box 109"/>
          <p:cNvSpPr txBox="1">
            <a:spLocks noChangeArrowheads="1"/>
          </p:cNvSpPr>
          <p:nvPr/>
        </p:nvSpPr>
        <p:spPr bwMode="auto">
          <a:xfrm>
            <a:off x="2651398" y="889645"/>
            <a:ext cx="1219200" cy="304800"/>
          </a:xfrm>
          <a:prstGeom prst="rect">
            <a:avLst/>
          </a:prstGeom>
          <a:noFill/>
          <a:ln w="9525">
            <a:noFill/>
            <a:miter lim="800000"/>
            <a:headEnd/>
            <a:tailEnd/>
          </a:ln>
          <a:effectLst/>
        </p:spPr>
        <p:txBody>
          <a:bodyPr>
            <a:spAutoFit/>
          </a:bodyPr>
          <a:lstStyle/>
          <a:p>
            <a:pPr algn="ctr">
              <a:spcBef>
                <a:spcPct val="50000"/>
              </a:spcBef>
            </a:pPr>
            <a:r>
              <a:rPr lang="en-US" sz="1400" dirty="0" smtClean="0"/>
              <a:t>Phrase  nodes</a:t>
            </a:r>
            <a:endParaRPr lang="en-US" sz="1400" dirty="0"/>
          </a:p>
        </p:txBody>
      </p:sp>
      <p:cxnSp>
        <p:nvCxnSpPr>
          <p:cNvPr id="31" name="Straight Connector 30"/>
          <p:cNvCxnSpPr>
            <a:stCxn id="14" idx="6"/>
            <a:endCxn id="23" idx="1"/>
          </p:cNvCxnSpPr>
          <p:nvPr/>
        </p:nvCxnSpPr>
        <p:spPr>
          <a:xfrm>
            <a:off x="4061098" y="1889919"/>
            <a:ext cx="1009650" cy="510381"/>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32" name="Straight Connector 11"/>
          <p:cNvCxnSpPr>
            <a:stCxn id="13" idx="6"/>
            <a:endCxn id="23" idx="1"/>
          </p:cNvCxnSpPr>
          <p:nvPr/>
        </p:nvCxnSpPr>
        <p:spPr>
          <a:xfrm flipV="1">
            <a:off x="4080148" y="2400300"/>
            <a:ext cx="990600" cy="23019"/>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33" name="Curved Connector 32"/>
          <p:cNvCxnSpPr>
            <a:stCxn id="27" idx="3"/>
            <a:endCxn id="26" idx="3"/>
          </p:cNvCxnSpPr>
          <p:nvPr/>
        </p:nvCxnSpPr>
        <p:spPr>
          <a:xfrm>
            <a:off x="6899548" y="1104900"/>
            <a:ext cx="1588" cy="304800"/>
          </a:xfrm>
          <a:prstGeom prst="curvedConnector3">
            <a:avLst>
              <a:gd name="adj1" fmla="val 9596980"/>
            </a:avLst>
          </a:prstGeom>
          <a:ln>
            <a:solidFill>
              <a:srgbClr val="00B050"/>
            </a:solidFill>
          </a:ln>
        </p:spPr>
        <p:style>
          <a:lnRef idx="2">
            <a:schemeClr val="accent5"/>
          </a:lnRef>
          <a:fillRef idx="0">
            <a:schemeClr val="accent5"/>
          </a:fillRef>
          <a:effectRef idx="1">
            <a:schemeClr val="accent5"/>
          </a:effectRef>
          <a:fontRef idx="minor">
            <a:schemeClr val="tx1"/>
          </a:fontRef>
        </p:style>
      </p:cxnSp>
      <p:cxnSp>
        <p:nvCxnSpPr>
          <p:cNvPr id="34" name="Curved Connector 33"/>
          <p:cNvCxnSpPr>
            <a:stCxn id="27" idx="3"/>
            <a:endCxn id="25" idx="3"/>
          </p:cNvCxnSpPr>
          <p:nvPr/>
        </p:nvCxnSpPr>
        <p:spPr>
          <a:xfrm>
            <a:off x="6899548" y="1104900"/>
            <a:ext cx="12700" cy="609600"/>
          </a:xfrm>
          <a:prstGeom prst="curvedConnector3">
            <a:avLst>
              <a:gd name="adj1" fmla="val 2800001"/>
            </a:avLst>
          </a:prstGeom>
          <a:ln>
            <a:solidFill>
              <a:srgbClr val="00B050"/>
            </a:solidFill>
          </a:ln>
        </p:spPr>
        <p:style>
          <a:lnRef idx="2">
            <a:schemeClr val="accent5"/>
          </a:lnRef>
          <a:fillRef idx="0">
            <a:schemeClr val="accent5"/>
          </a:fillRef>
          <a:effectRef idx="1">
            <a:schemeClr val="accent5"/>
          </a:effectRef>
          <a:fontRef idx="minor">
            <a:schemeClr val="tx1"/>
          </a:fontRef>
        </p:style>
      </p:cxnSp>
      <p:cxnSp>
        <p:nvCxnSpPr>
          <p:cNvPr id="38" name="Curved Connector 37"/>
          <p:cNvCxnSpPr>
            <a:stCxn id="27" idx="3"/>
            <a:endCxn id="24" idx="3"/>
          </p:cNvCxnSpPr>
          <p:nvPr/>
        </p:nvCxnSpPr>
        <p:spPr>
          <a:xfrm>
            <a:off x="6899548" y="1104900"/>
            <a:ext cx="12700" cy="914400"/>
          </a:xfrm>
          <a:prstGeom prst="curvedConnector3">
            <a:avLst>
              <a:gd name="adj1" fmla="val 4000001"/>
            </a:avLst>
          </a:prstGeom>
          <a:ln>
            <a:solidFill>
              <a:srgbClr val="00B050"/>
            </a:solidFill>
          </a:ln>
        </p:spPr>
        <p:style>
          <a:lnRef idx="2">
            <a:schemeClr val="accent5"/>
          </a:lnRef>
          <a:fillRef idx="0">
            <a:schemeClr val="accent5"/>
          </a:fillRef>
          <a:effectRef idx="1">
            <a:schemeClr val="accent5"/>
          </a:effectRef>
          <a:fontRef idx="minor">
            <a:schemeClr val="tx1"/>
          </a:fontRef>
        </p:style>
      </p:cxnSp>
      <p:cxnSp>
        <p:nvCxnSpPr>
          <p:cNvPr id="41" name="Curved Connector 40"/>
          <p:cNvCxnSpPr>
            <a:stCxn id="25" idx="3"/>
            <a:endCxn id="23" idx="3"/>
          </p:cNvCxnSpPr>
          <p:nvPr/>
        </p:nvCxnSpPr>
        <p:spPr>
          <a:xfrm>
            <a:off x="6899548" y="1714500"/>
            <a:ext cx="12700" cy="685800"/>
          </a:xfrm>
          <a:prstGeom prst="curvedConnector3">
            <a:avLst>
              <a:gd name="adj1" fmla="val 2700001"/>
            </a:avLst>
          </a:prstGeom>
          <a:ln>
            <a:solidFill>
              <a:srgbClr val="00B050"/>
            </a:solidFill>
          </a:ln>
        </p:spPr>
        <p:style>
          <a:lnRef idx="2">
            <a:schemeClr val="accent5"/>
          </a:lnRef>
          <a:fillRef idx="0">
            <a:schemeClr val="accent5"/>
          </a:fillRef>
          <a:effectRef idx="1">
            <a:schemeClr val="accent5"/>
          </a:effectRef>
          <a:fontRef idx="minor">
            <a:schemeClr val="tx1"/>
          </a:fontRef>
        </p:style>
      </p:cxnSp>
      <p:cxnSp>
        <p:nvCxnSpPr>
          <p:cNvPr id="44" name="Curved Connector 43"/>
          <p:cNvCxnSpPr>
            <a:stCxn id="25" idx="3"/>
            <a:endCxn id="22" idx="3"/>
          </p:cNvCxnSpPr>
          <p:nvPr/>
        </p:nvCxnSpPr>
        <p:spPr>
          <a:xfrm>
            <a:off x="6899548" y="1714500"/>
            <a:ext cx="12700" cy="990600"/>
          </a:xfrm>
          <a:prstGeom prst="curvedConnector3">
            <a:avLst>
              <a:gd name="adj1" fmla="val 4214293"/>
            </a:avLst>
          </a:prstGeom>
          <a:ln>
            <a:solidFill>
              <a:srgbClr val="00B050"/>
            </a:solidFill>
          </a:ln>
        </p:spPr>
        <p:style>
          <a:lnRef idx="2">
            <a:schemeClr val="accent5"/>
          </a:lnRef>
          <a:fillRef idx="0">
            <a:schemeClr val="accent5"/>
          </a:fillRef>
          <a:effectRef idx="1">
            <a:schemeClr val="accent5"/>
          </a:effectRef>
          <a:fontRef idx="minor">
            <a:schemeClr val="tx1"/>
          </a:fontRef>
        </p:style>
      </p:cxnSp>
      <p:cxnSp>
        <p:nvCxnSpPr>
          <p:cNvPr id="49" name="Curved Connector 48"/>
          <p:cNvCxnSpPr>
            <a:stCxn id="26" idx="3"/>
            <a:endCxn id="21" idx="3"/>
          </p:cNvCxnSpPr>
          <p:nvPr/>
        </p:nvCxnSpPr>
        <p:spPr>
          <a:xfrm>
            <a:off x="6899548" y="1409700"/>
            <a:ext cx="12700" cy="1600200"/>
          </a:xfrm>
          <a:prstGeom prst="curvedConnector3">
            <a:avLst>
              <a:gd name="adj1" fmla="val 5700002"/>
            </a:avLst>
          </a:prstGeom>
          <a:ln>
            <a:solidFill>
              <a:srgbClr val="00B050"/>
            </a:solidFill>
          </a:ln>
        </p:spPr>
        <p:style>
          <a:lnRef idx="2">
            <a:schemeClr val="accent5"/>
          </a:lnRef>
          <a:fillRef idx="0">
            <a:schemeClr val="accent5"/>
          </a:fillRef>
          <a:effectRef idx="1">
            <a:schemeClr val="accent5"/>
          </a:effectRef>
          <a:fontRef idx="minor">
            <a:schemeClr val="tx1"/>
          </a:fontRef>
        </p:style>
      </p:cxnSp>
      <p:cxnSp>
        <p:nvCxnSpPr>
          <p:cNvPr id="53" name="Curved Connector 52"/>
          <p:cNvCxnSpPr>
            <a:stCxn id="27" idx="3"/>
            <a:endCxn id="22" idx="3"/>
          </p:cNvCxnSpPr>
          <p:nvPr/>
        </p:nvCxnSpPr>
        <p:spPr>
          <a:xfrm>
            <a:off x="6899548" y="1104900"/>
            <a:ext cx="12700" cy="1600200"/>
          </a:xfrm>
          <a:prstGeom prst="curvedConnector3">
            <a:avLst>
              <a:gd name="adj1" fmla="val 6714293"/>
            </a:avLst>
          </a:prstGeom>
          <a:ln>
            <a:solidFill>
              <a:srgbClr val="00B050"/>
            </a:solidFill>
          </a:ln>
        </p:spPr>
        <p:style>
          <a:lnRef idx="2">
            <a:schemeClr val="accent5"/>
          </a:lnRef>
          <a:fillRef idx="0">
            <a:schemeClr val="accent5"/>
          </a:fillRef>
          <a:effectRef idx="1">
            <a:schemeClr val="accent5"/>
          </a:effectRef>
          <a:fontRef idx="minor">
            <a:schemeClr val="tx1"/>
          </a:fontRef>
        </p:style>
      </p:cxnSp>
      <p:cxnSp>
        <p:nvCxnSpPr>
          <p:cNvPr id="57" name="Curved Connector 56"/>
          <p:cNvCxnSpPr>
            <a:stCxn id="22" idx="3"/>
            <a:endCxn id="21" idx="3"/>
          </p:cNvCxnSpPr>
          <p:nvPr/>
        </p:nvCxnSpPr>
        <p:spPr>
          <a:xfrm>
            <a:off x="6899548" y="2705100"/>
            <a:ext cx="12700" cy="304800"/>
          </a:xfrm>
          <a:prstGeom prst="curvedConnector3">
            <a:avLst>
              <a:gd name="adj1" fmla="val 1800000"/>
            </a:avLst>
          </a:prstGeom>
          <a:ln>
            <a:solidFill>
              <a:srgbClr val="00B050"/>
            </a:solidFill>
          </a:ln>
        </p:spPr>
        <p:style>
          <a:lnRef idx="2">
            <a:schemeClr val="accent5"/>
          </a:lnRef>
          <a:fillRef idx="0">
            <a:schemeClr val="accent5"/>
          </a:fillRef>
          <a:effectRef idx="1">
            <a:schemeClr val="accent5"/>
          </a:effectRef>
          <a:fontRef idx="minor">
            <a:schemeClr val="tx1"/>
          </a:fontRef>
        </p:style>
      </p:cxnSp>
      <p:cxnSp>
        <p:nvCxnSpPr>
          <p:cNvPr id="60" name="Curved Connector 59"/>
          <p:cNvCxnSpPr>
            <a:stCxn id="24" idx="3"/>
            <a:endCxn id="23" idx="3"/>
          </p:cNvCxnSpPr>
          <p:nvPr/>
        </p:nvCxnSpPr>
        <p:spPr>
          <a:xfrm>
            <a:off x="6899548" y="2019300"/>
            <a:ext cx="12700" cy="381000"/>
          </a:xfrm>
          <a:prstGeom prst="curvedConnector3">
            <a:avLst>
              <a:gd name="adj1" fmla="val 1800000"/>
            </a:avLst>
          </a:prstGeom>
          <a:ln>
            <a:solidFill>
              <a:srgbClr val="00B050"/>
            </a:solidFill>
          </a:ln>
        </p:spPr>
        <p:style>
          <a:lnRef idx="2">
            <a:schemeClr val="accent5"/>
          </a:lnRef>
          <a:fillRef idx="0">
            <a:schemeClr val="accent5"/>
          </a:fillRef>
          <a:effectRef idx="1">
            <a:schemeClr val="accent5"/>
          </a:effectRef>
          <a:fontRef idx="minor">
            <a:schemeClr val="tx1"/>
          </a:fontRef>
        </p:style>
      </p:cxnSp>
      <p:cxnSp>
        <p:nvCxnSpPr>
          <p:cNvPr id="65" name="Straight Connector 11"/>
          <p:cNvCxnSpPr>
            <a:stCxn id="13" idx="6"/>
            <a:endCxn id="22" idx="1"/>
          </p:cNvCxnSpPr>
          <p:nvPr/>
        </p:nvCxnSpPr>
        <p:spPr>
          <a:xfrm>
            <a:off x="4080148" y="2423319"/>
            <a:ext cx="990600" cy="281781"/>
          </a:xfrm>
          <a:prstGeom prst="line">
            <a:avLst/>
          </a:prstGeom>
          <a:ln/>
        </p:spPr>
        <p:style>
          <a:lnRef idx="3">
            <a:schemeClr val="accent2"/>
          </a:lnRef>
          <a:fillRef idx="0">
            <a:schemeClr val="accent2"/>
          </a:fillRef>
          <a:effectRef idx="2">
            <a:schemeClr val="accent2"/>
          </a:effectRef>
          <a:fontRef idx="minor">
            <a:schemeClr val="tx1"/>
          </a:fontRef>
        </p:style>
      </p:cxnSp>
      <p:sp>
        <p:nvSpPr>
          <p:cNvPr id="36" name="Text Box 109"/>
          <p:cNvSpPr txBox="1">
            <a:spLocks noChangeArrowheads="1"/>
          </p:cNvSpPr>
          <p:nvPr/>
        </p:nvSpPr>
        <p:spPr bwMode="auto">
          <a:xfrm>
            <a:off x="7312868" y="1175390"/>
            <a:ext cx="1259632" cy="276999"/>
          </a:xfrm>
          <a:prstGeom prst="rect">
            <a:avLst/>
          </a:prstGeom>
          <a:noFill/>
          <a:ln w="9525">
            <a:noFill/>
            <a:miter lim="800000"/>
            <a:headEnd/>
            <a:tailEnd/>
          </a:ln>
          <a:effectLst/>
        </p:spPr>
        <p:txBody>
          <a:bodyPr wrap="square">
            <a:spAutoFit/>
          </a:bodyPr>
          <a:lstStyle/>
          <a:p>
            <a:pPr algn="ctr">
              <a:spcBef>
                <a:spcPct val="50000"/>
              </a:spcBef>
            </a:pPr>
            <a:r>
              <a:rPr lang="en-US" sz="1200" b="1" dirty="0" smtClean="0"/>
              <a:t>Coherence Edges</a:t>
            </a:r>
          </a:p>
        </p:txBody>
      </p:sp>
      <p:sp>
        <p:nvSpPr>
          <p:cNvPr id="47" name="Oval 46"/>
          <p:cNvSpPr/>
          <p:nvPr/>
        </p:nvSpPr>
        <p:spPr>
          <a:xfrm>
            <a:off x="457200" y="4191000"/>
            <a:ext cx="1752600" cy="1219200"/>
          </a:xfrm>
          <a:prstGeom prst="ellipse">
            <a:avLst/>
          </a:prstGeom>
          <a:solidFill>
            <a:schemeClr val="lt1">
              <a:alpha val="0"/>
            </a:schemeClr>
          </a:solidFill>
          <a:ln w="38100">
            <a:solidFill>
              <a:schemeClr val="accent6">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50" name="Straight Connector 49"/>
          <p:cNvCxnSpPr>
            <a:stCxn id="46" idx="4"/>
            <a:endCxn id="47" idx="0"/>
          </p:cNvCxnSpPr>
          <p:nvPr/>
        </p:nvCxnSpPr>
        <p:spPr>
          <a:xfrm flipH="1">
            <a:off x="1333500" y="3200400"/>
            <a:ext cx="3276600" cy="990600"/>
          </a:xfrm>
          <a:prstGeom prst="line">
            <a:avLst/>
          </a:prstGeom>
          <a:ln>
            <a:solidFill>
              <a:schemeClr val="accent6">
                <a:lumMod val="75000"/>
              </a:schemeClr>
            </a:solidFill>
          </a:ln>
        </p:spPr>
        <p:style>
          <a:lnRef idx="2">
            <a:schemeClr val="accent3"/>
          </a:lnRef>
          <a:fillRef idx="0">
            <a:schemeClr val="accent3"/>
          </a:fillRef>
          <a:effectRef idx="1">
            <a:schemeClr val="accent3"/>
          </a:effectRef>
          <a:fontRef idx="minor">
            <a:schemeClr val="tx1"/>
          </a:fontRef>
        </p:style>
      </p:cxnSp>
      <p:sp>
        <p:nvSpPr>
          <p:cNvPr id="46" name="Oval 45"/>
          <p:cNvSpPr/>
          <p:nvPr/>
        </p:nvSpPr>
        <p:spPr>
          <a:xfrm>
            <a:off x="3962400" y="838200"/>
            <a:ext cx="1295400" cy="2362200"/>
          </a:xfrm>
          <a:prstGeom prst="ellipse">
            <a:avLst/>
          </a:prstGeom>
          <a:solidFill>
            <a:schemeClr val="lt1">
              <a:alpha val="0"/>
            </a:schemeClr>
          </a:solidFill>
          <a:ln w="38100">
            <a:solidFill>
              <a:schemeClr val="accent6">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5" name="Text Box 109"/>
          <p:cNvSpPr txBox="1">
            <a:spLocks noChangeArrowheads="1"/>
          </p:cNvSpPr>
          <p:nvPr/>
        </p:nvSpPr>
        <p:spPr bwMode="auto">
          <a:xfrm>
            <a:off x="3895700" y="839812"/>
            <a:ext cx="1219200" cy="276999"/>
          </a:xfrm>
          <a:prstGeom prst="rect">
            <a:avLst/>
          </a:prstGeom>
          <a:noFill/>
          <a:ln w="9525">
            <a:noFill/>
            <a:miter lim="800000"/>
            <a:headEnd/>
            <a:tailEnd/>
          </a:ln>
          <a:effectLst/>
        </p:spPr>
        <p:txBody>
          <a:bodyPr>
            <a:spAutoFit/>
          </a:bodyPr>
          <a:lstStyle/>
          <a:p>
            <a:pPr algn="ctr">
              <a:spcBef>
                <a:spcPct val="50000"/>
              </a:spcBef>
            </a:pPr>
            <a:r>
              <a:rPr lang="en-US" sz="1200" b="1" dirty="0" smtClean="0"/>
              <a:t>Similarity</a:t>
            </a:r>
            <a:r>
              <a:rPr lang="en-US" sz="1200" b="1" dirty="0"/>
              <a:t> </a:t>
            </a:r>
            <a:r>
              <a:rPr lang="en-US" sz="1200" b="1" dirty="0" smtClean="0"/>
              <a:t>Edges</a:t>
            </a:r>
          </a:p>
        </p:txBody>
      </p:sp>
      <p:sp>
        <p:nvSpPr>
          <p:cNvPr id="56" name="TextBox 55"/>
          <p:cNvSpPr txBox="1"/>
          <p:nvPr/>
        </p:nvSpPr>
        <p:spPr>
          <a:xfrm>
            <a:off x="6172200" y="5562600"/>
            <a:ext cx="2209800" cy="461665"/>
          </a:xfrm>
          <a:prstGeom prst="rect">
            <a:avLst/>
          </a:prstGeom>
          <a:noFill/>
        </p:spPr>
        <p:txBody>
          <a:bodyPr wrap="square" rtlCol="0">
            <a:spAutoFit/>
          </a:bodyPr>
          <a:lstStyle/>
          <a:p>
            <a:r>
              <a:rPr lang="en-US" sz="2400" dirty="0" smtClean="0">
                <a:solidFill>
                  <a:srgbClr val="C00000"/>
                </a:solidFill>
              </a:rPr>
              <a:t>Prior</a:t>
            </a:r>
            <a:endParaRPr lang="en-US" sz="2400" dirty="0">
              <a:solidFill>
                <a:srgbClr val="C00000"/>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400" dirty="0" smtClean="0"/>
              <a:t>Joint Disambiguation – Objective</a:t>
            </a:r>
            <a:endParaRPr lang="en-US" sz="3400" dirty="0"/>
          </a:p>
        </p:txBody>
      </p:sp>
      <p:sp>
        <p:nvSpPr>
          <p:cNvPr id="3" name="Content Placeholder 2"/>
          <p:cNvSpPr>
            <a:spLocks noGrp="1"/>
          </p:cNvSpPr>
          <p:nvPr>
            <p:ph idx="1"/>
          </p:nvPr>
        </p:nvSpPr>
        <p:spPr>
          <a:xfrm>
            <a:off x="609600" y="4495800"/>
            <a:ext cx="8229600" cy="762000"/>
          </a:xfrm>
        </p:spPr>
        <p:txBody>
          <a:bodyPr>
            <a:normAutofit/>
          </a:bodyPr>
          <a:lstStyle/>
          <a:p>
            <a:pPr>
              <a:buNone/>
            </a:pPr>
            <a:r>
              <a:rPr lang="el-GR" sz="2800" i="1" dirty="0" smtClean="0">
                <a:solidFill>
                  <a:srgbClr val="C00000"/>
                </a:solidFill>
                <a:latin typeface="Times New Roman"/>
                <a:cs typeface="Times New Roman"/>
              </a:rPr>
              <a:t>α</a:t>
            </a:r>
            <a:r>
              <a:rPr lang="en-US" sz="2800" i="1" dirty="0" smtClean="0">
                <a:solidFill>
                  <a:srgbClr val="C00000"/>
                </a:solidFill>
                <a:latin typeface="Times New Roman"/>
                <a:cs typeface="Times New Roman"/>
              </a:rPr>
              <a:t> </a:t>
            </a:r>
            <a:r>
              <a:rPr lang="el-GR" sz="2800" i="1" dirty="0" smtClean="0">
                <a:solidFill>
                  <a:srgbClr val="C00000"/>
                </a:solidFill>
                <a:latin typeface="Times New Roman"/>
                <a:cs typeface="Times New Roman"/>
              </a:rPr>
              <a:t>Σ</a:t>
            </a:r>
            <a:r>
              <a:rPr lang="en-US" sz="1400" i="1" dirty="0" err="1" smtClean="0">
                <a:solidFill>
                  <a:srgbClr val="C00000"/>
                </a:solidFill>
                <a:latin typeface="Times New Roman"/>
                <a:cs typeface="Times New Roman"/>
              </a:rPr>
              <a:t>i,j</a:t>
            </a:r>
            <a:r>
              <a:rPr lang="en-US" sz="2800" i="1" dirty="0" smtClean="0">
                <a:solidFill>
                  <a:srgbClr val="C00000"/>
                </a:solidFill>
                <a:latin typeface="Times New Roman"/>
                <a:cs typeface="Times New Roman"/>
              </a:rPr>
              <a:t> </a:t>
            </a:r>
            <a:r>
              <a:rPr lang="en-US" sz="2800" i="1" dirty="0" err="1" smtClean="0">
                <a:solidFill>
                  <a:srgbClr val="C00000"/>
                </a:solidFill>
                <a:latin typeface="Times New Roman"/>
                <a:cs typeface="Times New Roman"/>
              </a:rPr>
              <a:t>w</a:t>
            </a:r>
            <a:r>
              <a:rPr lang="en-US" sz="1400" i="1" dirty="0" err="1" smtClean="0">
                <a:solidFill>
                  <a:srgbClr val="C00000"/>
                </a:solidFill>
                <a:latin typeface="Times New Roman"/>
                <a:cs typeface="Times New Roman"/>
              </a:rPr>
              <a:t>i,j</a:t>
            </a:r>
            <a:r>
              <a:rPr lang="en-US" sz="2800" i="1" dirty="0" err="1" smtClean="0">
                <a:solidFill>
                  <a:srgbClr val="C00000"/>
                </a:solidFill>
                <a:latin typeface="Times New Roman"/>
                <a:cs typeface="Times New Roman"/>
              </a:rPr>
              <a:t>Y</a:t>
            </a:r>
            <a:r>
              <a:rPr lang="en-US" sz="1400" i="1" dirty="0" err="1" smtClean="0">
                <a:solidFill>
                  <a:srgbClr val="C00000"/>
                </a:solidFill>
                <a:latin typeface="Times New Roman"/>
                <a:cs typeface="Times New Roman"/>
              </a:rPr>
              <a:t>i,j</a:t>
            </a:r>
            <a:r>
              <a:rPr lang="en-US" sz="2800" i="1" dirty="0" smtClean="0">
                <a:solidFill>
                  <a:srgbClr val="C00000"/>
                </a:solidFill>
                <a:latin typeface="Times New Roman"/>
                <a:cs typeface="Times New Roman"/>
              </a:rPr>
              <a:t> </a:t>
            </a:r>
            <a:r>
              <a:rPr lang="en-US" sz="2800" i="1" dirty="0" smtClean="0">
                <a:latin typeface="Times New Roman"/>
                <a:cs typeface="Times New Roman"/>
              </a:rPr>
              <a:t>+ </a:t>
            </a:r>
            <a:r>
              <a:rPr lang="el-GR" sz="2800" i="1" dirty="0" smtClean="0">
                <a:solidFill>
                  <a:srgbClr val="008000"/>
                </a:solidFill>
                <a:latin typeface="Times New Roman"/>
                <a:cs typeface="Times New Roman"/>
              </a:rPr>
              <a:t>β</a:t>
            </a:r>
            <a:r>
              <a:rPr lang="en-US" sz="2800" i="1" dirty="0" smtClean="0">
                <a:solidFill>
                  <a:srgbClr val="008000"/>
                </a:solidFill>
                <a:latin typeface="Times New Roman"/>
                <a:cs typeface="Times New Roman"/>
              </a:rPr>
              <a:t> </a:t>
            </a:r>
            <a:r>
              <a:rPr lang="el-GR" sz="2800" i="1" dirty="0" smtClean="0">
                <a:solidFill>
                  <a:srgbClr val="008000"/>
                </a:solidFill>
                <a:latin typeface="Times New Roman"/>
                <a:cs typeface="Times New Roman"/>
              </a:rPr>
              <a:t>Σ</a:t>
            </a:r>
            <a:r>
              <a:rPr lang="en-US" sz="1400" i="1" dirty="0" err="1" smtClean="0">
                <a:solidFill>
                  <a:srgbClr val="008000"/>
                </a:solidFill>
                <a:latin typeface="Times New Roman"/>
                <a:cs typeface="Times New Roman"/>
              </a:rPr>
              <a:t>k,l</a:t>
            </a:r>
            <a:r>
              <a:rPr lang="en-US" sz="1600" i="1" dirty="0" smtClean="0">
                <a:solidFill>
                  <a:srgbClr val="008000"/>
                </a:solidFill>
                <a:latin typeface="Times New Roman"/>
                <a:cs typeface="Times New Roman"/>
              </a:rPr>
              <a:t> </a:t>
            </a:r>
            <a:r>
              <a:rPr lang="en-US" sz="2800" i="1" dirty="0" err="1" smtClean="0">
                <a:solidFill>
                  <a:srgbClr val="008000"/>
                </a:solidFill>
                <a:latin typeface="Times New Roman"/>
                <a:cs typeface="Times New Roman"/>
              </a:rPr>
              <a:t>v</a:t>
            </a:r>
            <a:r>
              <a:rPr lang="en-US" sz="1400" i="1" dirty="0" err="1" smtClean="0">
                <a:solidFill>
                  <a:srgbClr val="008000"/>
                </a:solidFill>
                <a:latin typeface="Times New Roman"/>
                <a:cs typeface="Times New Roman"/>
              </a:rPr>
              <a:t>k,l</a:t>
            </a:r>
            <a:r>
              <a:rPr lang="en-US" sz="1600" i="1" dirty="0" smtClean="0">
                <a:solidFill>
                  <a:srgbClr val="008000"/>
                </a:solidFill>
                <a:latin typeface="Times New Roman"/>
                <a:cs typeface="Times New Roman"/>
              </a:rPr>
              <a:t> </a:t>
            </a:r>
            <a:r>
              <a:rPr lang="en-US" sz="2800" i="1" dirty="0" err="1" smtClean="0">
                <a:solidFill>
                  <a:srgbClr val="008000"/>
                </a:solidFill>
                <a:latin typeface="Times New Roman"/>
                <a:cs typeface="Times New Roman"/>
              </a:rPr>
              <a:t>Z</a:t>
            </a:r>
            <a:r>
              <a:rPr lang="en-US" sz="1400" i="1" dirty="0" err="1" smtClean="0">
                <a:solidFill>
                  <a:srgbClr val="008000"/>
                </a:solidFill>
                <a:latin typeface="Times New Roman"/>
                <a:cs typeface="Times New Roman"/>
              </a:rPr>
              <a:t>k,l</a:t>
            </a:r>
            <a:endParaRPr lang="en-US" sz="2700" dirty="0" smtClean="0">
              <a:solidFill>
                <a:srgbClr val="008000"/>
              </a:solidFill>
            </a:endParaRPr>
          </a:p>
        </p:txBody>
      </p:sp>
      <p:sp>
        <p:nvSpPr>
          <p:cNvPr id="4" name="Date Placeholde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p:cNvSpPr>
            <a:spLocks noGrp="1"/>
          </p:cNvSpPr>
          <p:nvPr>
            <p:ph type="sldNum" sz="quarter" idx="12"/>
          </p:nvPr>
        </p:nvSpPr>
        <p:spPr/>
        <p:txBody>
          <a:bodyPr/>
          <a:lstStyle/>
          <a:p>
            <a:fld id="{D82A5394-5A80-41A2-8767-340FD9E3BCB0}" type="slidenum">
              <a:rPr lang="en-US" smtClean="0"/>
              <a:pPr/>
              <a:t>61</a:t>
            </a:fld>
            <a:endParaRPr lang="en-US" dirty="0"/>
          </a:p>
        </p:txBody>
      </p:sp>
      <p:sp>
        <p:nvSpPr>
          <p:cNvPr id="30" name="Text Box 110"/>
          <p:cNvSpPr txBox="1">
            <a:spLocks noChangeArrowheads="1"/>
          </p:cNvSpPr>
          <p:nvPr/>
        </p:nvSpPr>
        <p:spPr bwMode="auto">
          <a:xfrm>
            <a:off x="5334000" y="685800"/>
            <a:ext cx="1524000" cy="304800"/>
          </a:xfrm>
          <a:prstGeom prst="rect">
            <a:avLst/>
          </a:prstGeom>
          <a:noFill/>
          <a:ln w="9525">
            <a:noFill/>
            <a:miter lim="800000"/>
            <a:headEnd/>
            <a:tailEnd/>
          </a:ln>
          <a:effectLst/>
        </p:spPr>
        <p:txBody>
          <a:bodyPr>
            <a:spAutoFit/>
          </a:bodyPr>
          <a:lstStyle/>
          <a:p>
            <a:pPr algn="ctr">
              <a:spcBef>
                <a:spcPct val="50000"/>
              </a:spcBef>
            </a:pPr>
            <a:r>
              <a:rPr lang="en-US" sz="1400" dirty="0" smtClean="0"/>
              <a:t>Semantic nodes</a:t>
            </a:r>
            <a:endParaRPr lang="en-US" sz="1400" dirty="0"/>
          </a:p>
        </p:txBody>
      </p:sp>
      <p:sp>
        <p:nvSpPr>
          <p:cNvPr id="47" name="Oval 46"/>
          <p:cNvSpPr/>
          <p:nvPr/>
        </p:nvSpPr>
        <p:spPr>
          <a:xfrm>
            <a:off x="2438400" y="4343400"/>
            <a:ext cx="1600200" cy="990600"/>
          </a:xfrm>
          <a:prstGeom prst="ellipse">
            <a:avLst/>
          </a:prstGeom>
          <a:solidFill>
            <a:schemeClr val="lt1">
              <a:alpha val="0"/>
            </a:schemeClr>
          </a:solidFill>
          <a:ln w="38100">
            <a:solidFill>
              <a:schemeClr val="accent6">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50" name="Straight Connector 49"/>
          <p:cNvCxnSpPr>
            <a:stCxn id="46" idx="4"/>
            <a:endCxn id="47" idx="0"/>
          </p:cNvCxnSpPr>
          <p:nvPr/>
        </p:nvCxnSpPr>
        <p:spPr>
          <a:xfrm flipH="1">
            <a:off x="3238500" y="3276600"/>
            <a:ext cx="4000500" cy="1066800"/>
          </a:xfrm>
          <a:prstGeom prst="line">
            <a:avLst/>
          </a:prstGeom>
          <a:ln>
            <a:solidFill>
              <a:schemeClr val="accent6">
                <a:lumMod val="75000"/>
              </a:schemeClr>
            </a:solidFill>
          </a:ln>
        </p:spPr>
        <p:style>
          <a:lnRef idx="2">
            <a:schemeClr val="accent3"/>
          </a:lnRef>
          <a:fillRef idx="0">
            <a:schemeClr val="accent3"/>
          </a:fillRef>
          <a:effectRef idx="1">
            <a:schemeClr val="accent3"/>
          </a:effectRef>
          <a:fontRef idx="minor">
            <a:schemeClr val="tx1"/>
          </a:fontRef>
        </p:style>
      </p:cxnSp>
      <p:sp>
        <p:nvSpPr>
          <p:cNvPr id="56" name="TextBox 55"/>
          <p:cNvSpPr txBox="1"/>
          <p:nvPr/>
        </p:nvSpPr>
        <p:spPr>
          <a:xfrm>
            <a:off x="6172200" y="5562600"/>
            <a:ext cx="2209800" cy="461665"/>
          </a:xfrm>
          <a:prstGeom prst="rect">
            <a:avLst/>
          </a:prstGeom>
          <a:noFill/>
        </p:spPr>
        <p:txBody>
          <a:bodyPr wrap="square" rtlCol="0">
            <a:spAutoFit/>
          </a:bodyPr>
          <a:lstStyle/>
          <a:p>
            <a:r>
              <a:rPr lang="en-US" sz="2400" dirty="0" smtClean="0">
                <a:solidFill>
                  <a:srgbClr val="00B050"/>
                </a:solidFill>
              </a:rPr>
              <a:t>Coherence</a:t>
            </a:r>
            <a:endParaRPr lang="en-US" sz="2400" dirty="0">
              <a:solidFill>
                <a:srgbClr val="00B050"/>
              </a:solidFill>
            </a:endParaRPr>
          </a:p>
        </p:txBody>
      </p:sp>
      <p:sp>
        <p:nvSpPr>
          <p:cNvPr id="51" name="Oval 4"/>
          <p:cNvSpPr>
            <a:spLocks noChangeArrowheads="1"/>
          </p:cNvSpPr>
          <p:nvPr/>
        </p:nvSpPr>
        <p:spPr bwMode="auto">
          <a:xfrm>
            <a:off x="727348" y="2103437"/>
            <a:ext cx="7620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q</a:t>
            </a:r>
            <a:r>
              <a:rPr lang="en-US" sz="1600" baseline="-25000">
                <a:latin typeface="+mn-lt"/>
                <a:cs typeface="Calibri" pitchFamily="34" charset="0"/>
              </a:rPr>
              <a:t>1</a:t>
            </a:r>
          </a:p>
        </p:txBody>
      </p:sp>
      <p:sp>
        <p:nvSpPr>
          <p:cNvPr id="52" name="Oval 10"/>
          <p:cNvSpPr>
            <a:spLocks noChangeArrowheads="1"/>
          </p:cNvSpPr>
          <p:nvPr/>
        </p:nvSpPr>
        <p:spPr bwMode="auto">
          <a:xfrm>
            <a:off x="2460898" y="2743200"/>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a writer</a:t>
            </a:r>
            <a:endParaRPr lang="en-US" sz="1600" baseline="-25000">
              <a:latin typeface="+mn-lt"/>
              <a:cs typeface="Calibri" pitchFamily="34" charset="0"/>
            </a:endParaRPr>
          </a:p>
        </p:txBody>
      </p:sp>
      <p:cxnSp>
        <p:nvCxnSpPr>
          <p:cNvPr id="54" name="AutoShape 31"/>
          <p:cNvCxnSpPr>
            <a:cxnSpLocks noChangeShapeType="1"/>
            <a:stCxn id="62" idx="6"/>
            <a:endCxn id="74" idx="1"/>
          </p:cNvCxnSpPr>
          <p:nvPr/>
        </p:nvCxnSpPr>
        <p:spPr bwMode="auto">
          <a:xfrm flipV="1">
            <a:off x="4061098" y="1714500"/>
            <a:ext cx="1009650" cy="175419"/>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55" name="AutoShape 34"/>
          <p:cNvCxnSpPr>
            <a:cxnSpLocks noChangeShapeType="1"/>
            <a:stCxn id="52" idx="6"/>
            <a:endCxn id="70" idx="1"/>
          </p:cNvCxnSpPr>
          <p:nvPr/>
        </p:nvCxnSpPr>
        <p:spPr bwMode="auto">
          <a:xfrm>
            <a:off x="4061098" y="2880519"/>
            <a:ext cx="1009650" cy="129381"/>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58" name="AutoShape 50"/>
          <p:cNvCxnSpPr>
            <a:cxnSpLocks noChangeShapeType="1"/>
            <a:stCxn id="51" idx="6"/>
            <a:endCxn id="61" idx="2"/>
          </p:cNvCxnSpPr>
          <p:nvPr/>
        </p:nvCxnSpPr>
        <p:spPr bwMode="auto">
          <a:xfrm>
            <a:off x="1489348" y="2332037"/>
            <a:ext cx="990600" cy="92075"/>
          </a:xfrm>
          <a:prstGeom prst="straightConnector1">
            <a:avLst/>
          </a:prstGeom>
          <a:noFill/>
          <a:ln w="38100" cap="rnd">
            <a:solidFill>
              <a:srgbClr val="008000"/>
            </a:solidFill>
            <a:prstDash val="sysDot"/>
            <a:round/>
            <a:headEnd/>
            <a:tailEnd/>
          </a:ln>
          <a:effectLst/>
        </p:spPr>
      </p:cxnSp>
      <p:cxnSp>
        <p:nvCxnSpPr>
          <p:cNvPr id="59" name="AutoShape 53"/>
          <p:cNvCxnSpPr>
            <a:cxnSpLocks noChangeShapeType="1"/>
            <a:stCxn id="51" idx="6"/>
            <a:endCxn id="52" idx="2"/>
          </p:cNvCxnSpPr>
          <p:nvPr/>
        </p:nvCxnSpPr>
        <p:spPr bwMode="auto">
          <a:xfrm>
            <a:off x="1489348" y="2332037"/>
            <a:ext cx="971550" cy="548482"/>
          </a:xfrm>
          <a:prstGeom prst="straightConnector1">
            <a:avLst/>
          </a:prstGeom>
          <a:noFill/>
          <a:ln w="38100">
            <a:solidFill>
              <a:schemeClr val="tx1"/>
            </a:solidFill>
            <a:round/>
            <a:headEnd/>
            <a:tailEnd/>
          </a:ln>
          <a:effectLst/>
        </p:spPr>
      </p:cxnSp>
      <p:sp>
        <p:nvSpPr>
          <p:cNvPr id="61" name="Oval 9"/>
          <p:cNvSpPr>
            <a:spLocks noChangeArrowheads="1"/>
          </p:cNvSpPr>
          <p:nvPr/>
        </p:nvSpPr>
        <p:spPr bwMode="auto">
          <a:xfrm>
            <a:off x="2479948" y="2286000"/>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was born</a:t>
            </a:r>
            <a:endParaRPr lang="en-US" sz="1600" baseline="-25000">
              <a:latin typeface="+mn-lt"/>
              <a:cs typeface="Calibri" pitchFamily="34" charset="0"/>
            </a:endParaRPr>
          </a:p>
        </p:txBody>
      </p:sp>
      <p:sp>
        <p:nvSpPr>
          <p:cNvPr id="62" name="Oval 68"/>
          <p:cNvSpPr>
            <a:spLocks noChangeArrowheads="1"/>
          </p:cNvSpPr>
          <p:nvPr/>
        </p:nvSpPr>
        <p:spPr bwMode="auto">
          <a:xfrm>
            <a:off x="2460898" y="1752600"/>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born</a:t>
            </a:r>
            <a:endParaRPr lang="en-US" sz="1600" baseline="-25000">
              <a:latin typeface="+mn-lt"/>
              <a:cs typeface="Calibri" pitchFamily="34" charset="0"/>
            </a:endParaRPr>
          </a:p>
        </p:txBody>
      </p:sp>
      <p:cxnSp>
        <p:nvCxnSpPr>
          <p:cNvPr id="63" name="AutoShape 71"/>
          <p:cNvCxnSpPr>
            <a:cxnSpLocks noChangeShapeType="1"/>
            <a:stCxn id="62" idx="6"/>
            <a:endCxn id="73" idx="1"/>
          </p:cNvCxnSpPr>
          <p:nvPr/>
        </p:nvCxnSpPr>
        <p:spPr bwMode="auto">
          <a:xfrm>
            <a:off x="4061098" y="1889919"/>
            <a:ext cx="1009650" cy="129381"/>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64" name="AutoShape 72"/>
          <p:cNvCxnSpPr>
            <a:cxnSpLocks noChangeShapeType="1"/>
            <a:stCxn id="51" idx="6"/>
            <a:endCxn id="62" idx="2"/>
          </p:cNvCxnSpPr>
          <p:nvPr/>
        </p:nvCxnSpPr>
        <p:spPr bwMode="auto">
          <a:xfrm flipV="1">
            <a:off x="1489348" y="1890712"/>
            <a:ext cx="971550" cy="441325"/>
          </a:xfrm>
          <a:prstGeom prst="straightConnector1">
            <a:avLst/>
          </a:prstGeom>
          <a:noFill/>
          <a:ln w="38100" cap="rnd">
            <a:solidFill>
              <a:srgbClr val="008000"/>
            </a:solidFill>
            <a:prstDash val="sysDot"/>
            <a:round/>
            <a:headEnd/>
            <a:tailEnd/>
          </a:ln>
          <a:effectLst/>
        </p:spPr>
      </p:cxnSp>
      <p:sp>
        <p:nvSpPr>
          <p:cNvPr id="66" name="Oval 73"/>
          <p:cNvSpPr>
            <a:spLocks noChangeArrowheads="1"/>
          </p:cNvSpPr>
          <p:nvPr/>
        </p:nvSpPr>
        <p:spPr bwMode="auto">
          <a:xfrm>
            <a:off x="2460898" y="1219200"/>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Rome</a:t>
            </a:r>
            <a:endParaRPr lang="en-US" sz="1600" baseline="-25000" dirty="0">
              <a:latin typeface="+mn-lt"/>
              <a:cs typeface="Calibri" pitchFamily="34" charset="0"/>
            </a:endParaRPr>
          </a:p>
        </p:txBody>
      </p:sp>
      <p:cxnSp>
        <p:nvCxnSpPr>
          <p:cNvPr id="67" name="AutoShape 76"/>
          <p:cNvCxnSpPr>
            <a:cxnSpLocks noChangeShapeType="1"/>
            <a:stCxn id="66" idx="6"/>
            <a:endCxn id="76" idx="1"/>
          </p:cNvCxnSpPr>
          <p:nvPr/>
        </p:nvCxnSpPr>
        <p:spPr bwMode="auto">
          <a:xfrm flipV="1">
            <a:off x="4061098" y="1104900"/>
            <a:ext cx="1009650" cy="251619"/>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68" name="AutoShape 77"/>
          <p:cNvCxnSpPr>
            <a:cxnSpLocks noChangeShapeType="1"/>
            <a:stCxn id="66" idx="6"/>
            <a:endCxn id="75" idx="1"/>
          </p:cNvCxnSpPr>
          <p:nvPr/>
        </p:nvCxnSpPr>
        <p:spPr bwMode="auto">
          <a:xfrm>
            <a:off x="4061098" y="1357312"/>
            <a:ext cx="1009650" cy="52388"/>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69" name="AutoShape 78"/>
          <p:cNvCxnSpPr>
            <a:cxnSpLocks noChangeShapeType="1"/>
            <a:stCxn id="51" idx="6"/>
            <a:endCxn id="66" idx="2"/>
          </p:cNvCxnSpPr>
          <p:nvPr/>
        </p:nvCxnSpPr>
        <p:spPr bwMode="auto">
          <a:xfrm flipV="1">
            <a:off x="1489348" y="1357312"/>
            <a:ext cx="971550" cy="974725"/>
          </a:xfrm>
          <a:prstGeom prst="straightConnector1">
            <a:avLst/>
          </a:prstGeom>
          <a:ln w="38100">
            <a:headEnd/>
            <a:tailEnd/>
          </a:ln>
        </p:spPr>
        <p:style>
          <a:lnRef idx="2">
            <a:schemeClr val="accent4"/>
          </a:lnRef>
          <a:fillRef idx="0">
            <a:schemeClr val="accent4"/>
          </a:fillRef>
          <a:effectRef idx="1">
            <a:schemeClr val="accent4"/>
          </a:effectRef>
          <a:fontRef idx="minor">
            <a:schemeClr val="tx1"/>
          </a:fontRef>
        </p:style>
      </p:cxnSp>
      <p:sp>
        <p:nvSpPr>
          <p:cNvPr id="70" name="Rectangle 91"/>
          <p:cNvSpPr>
            <a:spLocks noChangeArrowheads="1"/>
          </p:cNvSpPr>
          <p:nvPr/>
        </p:nvSpPr>
        <p:spPr bwMode="auto">
          <a:xfrm>
            <a:off x="5070748" y="2895600"/>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c:writer</a:t>
            </a:r>
          </a:p>
        </p:txBody>
      </p:sp>
      <p:sp>
        <p:nvSpPr>
          <p:cNvPr id="71" name="Rectangle 92"/>
          <p:cNvSpPr>
            <a:spLocks noChangeArrowheads="1"/>
          </p:cNvSpPr>
          <p:nvPr/>
        </p:nvSpPr>
        <p:spPr bwMode="auto">
          <a:xfrm>
            <a:off x="5070748" y="2590800"/>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r:bornInPlace</a:t>
            </a:r>
          </a:p>
        </p:txBody>
      </p:sp>
      <p:sp>
        <p:nvSpPr>
          <p:cNvPr id="72" name="Rectangle 93"/>
          <p:cNvSpPr>
            <a:spLocks noChangeArrowheads="1"/>
          </p:cNvSpPr>
          <p:nvPr/>
        </p:nvSpPr>
        <p:spPr bwMode="auto">
          <a:xfrm>
            <a:off x="5070748" y="2286000"/>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r:bornOnDate</a:t>
            </a:r>
          </a:p>
        </p:txBody>
      </p:sp>
      <p:sp>
        <p:nvSpPr>
          <p:cNvPr id="73" name="Rectangle 94"/>
          <p:cNvSpPr>
            <a:spLocks noChangeArrowheads="1"/>
          </p:cNvSpPr>
          <p:nvPr/>
        </p:nvSpPr>
        <p:spPr bwMode="auto">
          <a:xfrm>
            <a:off x="5070748" y="1905000"/>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e:Max_Born</a:t>
            </a:r>
          </a:p>
        </p:txBody>
      </p:sp>
      <p:sp>
        <p:nvSpPr>
          <p:cNvPr id="74" name="Rectangle 95"/>
          <p:cNvSpPr>
            <a:spLocks noChangeArrowheads="1"/>
          </p:cNvSpPr>
          <p:nvPr/>
        </p:nvSpPr>
        <p:spPr bwMode="auto">
          <a:xfrm>
            <a:off x="5070748" y="1600200"/>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e:Born_(film)</a:t>
            </a:r>
          </a:p>
        </p:txBody>
      </p:sp>
      <p:sp>
        <p:nvSpPr>
          <p:cNvPr id="75" name="Rectangle 96"/>
          <p:cNvSpPr>
            <a:spLocks noChangeArrowheads="1"/>
          </p:cNvSpPr>
          <p:nvPr/>
        </p:nvSpPr>
        <p:spPr bwMode="auto">
          <a:xfrm>
            <a:off x="5070748" y="1295400"/>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e:Sydne_Rome</a:t>
            </a:r>
          </a:p>
        </p:txBody>
      </p:sp>
      <p:sp>
        <p:nvSpPr>
          <p:cNvPr id="76" name="Rectangle 97"/>
          <p:cNvSpPr>
            <a:spLocks noChangeArrowheads="1"/>
          </p:cNvSpPr>
          <p:nvPr/>
        </p:nvSpPr>
        <p:spPr bwMode="auto">
          <a:xfrm>
            <a:off x="5070748" y="990600"/>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smtClean="0">
                <a:latin typeface="+mn-lt"/>
                <a:cs typeface="Arial" pitchFamily="34" charset="0"/>
              </a:rPr>
              <a:t>e:Rome</a:t>
            </a:r>
            <a:endParaRPr lang="en-US" sz="1600" dirty="0">
              <a:latin typeface="+mn-lt"/>
              <a:cs typeface="Arial" pitchFamily="34" charset="0"/>
            </a:endParaRPr>
          </a:p>
        </p:txBody>
      </p:sp>
      <p:sp>
        <p:nvSpPr>
          <p:cNvPr id="77" name="Text Box 108"/>
          <p:cNvSpPr txBox="1">
            <a:spLocks noChangeArrowheads="1"/>
          </p:cNvSpPr>
          <p:nvPr/>
        </p:nvSpPr>
        <p:spPr bwMode="auto">
          <a:xfrm>
            <a:off x="571500" y="1676400"/>
            <a:ext cx="990600" cy="304800"/>
          </a:xfrm>
          <a:prstGeom prst="rect">
            <a:avLst/>
          </a:prstGeom>
          <a:noFill/>
          <a:ln w="9525">
            <a:noFill/>
            <a:miter lim="800000"/>
            <a:headEnd/>
            <a:tailEnd/>
          </a:ln>
          <a:effectLst/>
        </p:spPr>
        <p:txBody>
          <a:bodyPr>
            <a:spAutoFit/>
          </a:bodyPr>
          <a:lstStyle/>
          <a:p>
            <a:pPr algn="ctr">
              <a:spcBef>
                <a:spcPct val="50000"/>
              </a:spcBef>
            </a:pPr>
            <a:r>
              <a:rPr lang="en-US" sz="1400" dirty="0"/>
              <a:t>q-nodes</a:t>
            </a:r>
          </a:p>
        </p:txBody>
      </p:sp>
      <p:sp>
        <p:nvSpPr>
          <p:cNvPr id="78" name="Text Box 109"/>
          <p:cNvSpPr txBox="1">
            <a:spLocks noChangeArrowheads="1"/>
          </p:cNvSpPr>
          <p:nvPr/>
        </p:nvSpPr>
        <p:spPr bwMode="auto">
          <a:xfrm>
            <a:off x="2651398" y="889645"/>
            <a:ext cx="1219200" cy="304800"/>
          </a:xfrm>
          <a:prstGeom prst="rect">
            <a:avLst/>
          </a:prstGeom>
          <a:noFill/>
          <a:ln w="9525">
            <a:noFill/>
            <a:miter lim="800000"/>
            <a:headEnd/>
            <a:tailEnd/>
          </a:ln>
          <a:effectLst/>
        </p:spPr>
        <p:txBody>
          <a:bodyPr>
            <a:spAutoFit/>
          </a:bodyPr>
          <a:lstStyle/>
          <a:p>
            <a:pPr algn="ctr">
              <a:spcBef>
                <a:spcPct val="50000"/>
              </a:spcBef>
            </a:pPr>
            <a:r>
              <a:rPr lang="en-US" sz="1400" dirty="0" smtClean="0"/>
              <a:t>Phrase  nodes</a:t>
            </a:r>
            <a:endParaRPr lang="en-US" sz="1400" dirty="0"/>
          </a:p>
        </p:txBody>
      </p:sp>
      <p:cxnSp>
        <p:nvCxnSpPr>
          <p:cNvPr id="79" name="Straight Connector 78"/>
          <p:cNvCxnSpPr>
            <a:stCxn id="62" idx="6"/>
            <a:endCxn id="72" idx="1"/>
          </p:cNvCxnSpPr>
          <p:nvPr/>
        </p:nvCxnSpPr>
        <p:spPr>
          <a:xfrm>
            <a:off x="4061098" y="1889919"/>
            <a:ext cx="1009650" cy="510381"/>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80" name="Straight Connector 11"/>
          <p:cNvCxnSpPr>
            <a:stCxn id="61" idx="6"/>
            <a:endCxn id="72" idx="1"/>
          </p:cNvCxnSpPr>
          <p:nvPr/>
        </p:nvCxnSpPr>
        <p:spPr>
          <a:xfrm flipV="1">
            <a:off x="4080148" y="2400300"/>
            <a:ext cx="990600" cy="23019"/>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81" name="Curved Connector 80"/>
          <p:cNvCxnSpPr>
            <a:stCxn id="76" idx="3"/>
            <a:endCxn id="75" idx="3"/>
          </p:cNvCxnSpPr>
          <p:nvPr/>
        </p:nvCxnSpPr>
        <p:spPr>
          <a:xfrm>
            <a:off x="6899548" y="1104900"/>
            <a:ext cx="1588" cy="304800"/>
          </a:xfrm>
          <a:prstGeom prst="curvedConnector3">
            <a:avLst>
              <a:gd name="adj1" fmla="val 9596980"/>
            </a:avLst>
          </a:prstGeom>
          <a:ln>
            <a:solidFill>
              <a:srgbClr val="00B050"/>
            </a:solidFill>
          </a:ln>
        </p:spPr>
        <p:style>
          <a:lnRef idx="2">
            <a:schemeClr val="accent5"/>
          </a:lnRef>
          <a:fillRef idx="0">
            <a:schemeClr val="accent5"/>
          </a:fillRef>
          <a:effectRef idx="1">
            <a:schemeClr val="accent5"/>
          </a:effectRef>
          <a:fontRef idx="minor">
            <a:schemeClr val="tx1"/>
          </a:fontRef>
        </p:style>
      </p:cxnSp>
      <p:cxnSp>
        <p:nvCxnSpPr>
          <p:cNvPr id="82" name="Curved Connector 81"/>
          <p:cNvCxnSpPr>
            <a:stCxn id="76" idx="3"/>
            <a:endCxn id="74" idx="3"/>
          </p:cNvCxnSpPr>
          <p:nvPr/>
        </p:nvCxnSpPr>
        <p:spPr>
          <a:xfrm>
            <a:off x="6899548" y="1104900"/>
            <a:ext cx="12700" cy="609600"/>
          </a:xfrm>
          <a:prstGeom prst="curvedConnector3">
            <a:avLst>
              <a:gd name="adj1" fmla="val 2800001"/>
            </a:avLst>
          </a:prstGeom>
          <a:ln>
            <a:solidFill>
              <a:srgbClr val="00B050"/>
            </a:solidFill>
          </a:ln>
        </p:spPr>
        <p:style>
          <a:lnRef idx="2">
            <a:schemeClr val="accent5"/>
          </a:lnRef>
          <a:fillRef idx="0">
            <a:schemeClr val="accent5"/>
          </a:fillRef>
          <a:effectRef idx="1">
            <a:schemeClr val="accent5"/>
          </a:effectRef>
          <a:fontRef idx="minor">
            <a:schemeClr val="tx1"/>
          </a:fontRef>
        </p:style>
      </p:cxnSp>
      <p:cxnSp>
        <p:nvCxnSpPr>
          <p:cNvPr id="83" name="Curved Connector 82"/>
          <p:cNvCxnSpPr>
            <a:stCxn id="76" idx="3"/>
            <a:endCxn id="73" idx="3"/>
          </p:cNvCxnSpPr>
          <p:nvPr/>
        </p:nvCxnSpPr>
        <p:spPr>
          <a:xfrm>
            <a:off x="6899548" y="1104900"/>
            <a:ext cx="12700" cy="914400"/>
          </a:xfrm>
          <a:prstGeom prst="curvedConnector3">
            <a:avLst>
              <a:gd name="adj1" fmla="val 4000001"/>
            </a:avLst>
          </a:prstGeom>
          <a:ln>
            <a:solidFill>
              <a:srgbClr val="00B050"/>
            </a:solidFill>
          </a:ln>
        </p:spPr>
        <p:style>
          <a:lnRef idx="2">
            <a:schemeClr val="accent5"/>
          </a:lnRef>
          <a:fillRef idx="0">
            <a:schemeClr val="accent5"/>
          </a:fillRef>
          <a:effectRef idx="1">
            <a:schemeClr val="accent5"/>
          </a:effectRef>
          <a:fontRef idx="minor">
            <a:schemeClr val="tx1"/>
          </a:fontRef>
        </p:style>
      </p:cxnSp>
      <p:cxnSp>
        <p:nvCxnSpPr>
          <p:cNvPr id="84" name="Curved Connector 83"/>
          <p:cNvCxnSpPr>
            <a:stCxn id="74" idx="3"/>
            <a:endCxn id="72" idx="3"/>
          </p:cNvCxnSpPr>
          <p:nvPr/>
        </p:nvCxnSpPr>
        <p:spPr>
          <a:xfrm>
            <a:off x="6899548" y="1714500"/>
            <a:ext cx="12700" cy="685800"/>
          </a:xfrm>
          <a:prstGeom prst="curvedConnector3">
            <a:avLst>
              <a:gd name="adj1" fmla="val 2700001"/>
            </a:avLst>
          </a:prstGeom>
          <a:ln>
            <a:solidFill>
              <a:srgbClr val="00B050"/>
            </a:solidFill>
          </a:ln>
        </p:spPr>
        <p:style>
          <a:lnRef idx="2">
            <a:schemeClr val="accent5"/>
          </a:lnRef>
          <a:fillRef idx="0">
            <a:schemeClr val="accent5"/>
          </a:fillRef>
          <a:effectRef idx="1">
            <a:schemeClr val="accent5"/>
          </a:effectRef>
          <a:fontRef idx="minor">
            <a:schemeClr val="tx1"/>
          </a:fontRef>
        </p:style>
      </p:cxnSp>
      <p:cxnSp>
        <p:nvCxnSpPr>
          <p:cNvPr id="85" name="Curved Connector 84"/>
          <p:cNvCxnSpPr>
            <a:stCxn id="74" idx="3"/>
            <a:endCxn id="71" idx="3"/>
          </p:cNvCxnSpPr>
          <p:nvPr/>
        </p:nvCxnSpPr>
        <p:spPr>
          <a:xfrm>
            <a:off x="6899548" y="1714500"/>
            <a:ext cx="12700" cy="990600"/>
          </a:xfrm>
          <a:prstGeom prst="curvedConnector3">
            <a:avLst>
              <a:gd name="adj1" fmla="val 4214293"/>
            </a:avLst>
          </a:prstGeom>
          <a:ln>
            <a:solidFill>
              <a:srgbClr val="00B050"/>
            </a:solidFill>
          </a:ln>
        </p:spPr>
        <p:style>
          <a:lnRef idx="2">
            <a:schemeClr val="accent5"/>
          </a:lnRef>
          <a:fillRef idx="0">
            <a:schemeClr val="accent5"/>
          </a:fillRef>
          <a:effectRef idx="1">
            <a:schemeClr val="accent5"/>
          </a:effectRef>
          <a:fontRef idx="minor">
            <a:schemeClr val="tx1"/>
          </a:fontRef>
        </p:style>
      </p:cxnSp>
      <p:cxnSp>
        <p:nvCxnSpPr>
          <p:cNvPr id="86" name="Curved Connector 85"/>
          <p:cNvCxnSpPr>
            <a:stCxn id="75" idx="3"/>
            <a:endCxn id="70" idx="3"/>
          </p:cNvCxnSpPr>
          <p:nvPr/>
        </p:nvCxnSpPr>
        <p:spPr>
          <a:xfrm>
            <a:off x="6899548" y="1409700"/>
            <a:ext cx="12700" cy="1600200"/>
          </a:xfrm>
          <a:prstGeom prst="curvedConnector3">
            <a:avLst>
              <a:gd name="adj1" fmla="val 5700002"/>
            </a:avLst>
          </a:prstGeom>
          <a:ln>
            <a:solidFill>
              <a:srgbClr val="00B050"/>
            </a:solidFill>
          </a:ln>
        </p:spPr>
        <p:style>
          <a:lnRef idx="2">
            <a:schemeClr val="accent5"/>
          </a:lnRef>
          <a:fillRef idx="0">
            <a:schemeClr val="accent5"/>
          </a:fillRef>
          <a:effectRef idx="1">
            <a:schemeClr val="accent5"/>
          </a:effectRef>
          <a:fontRef idx="minor">
            <a:schemeClr val="tx1"/>
          </a:fontRef>
        </p:style>
      </p:cxnSp>
      <p:cxnSp>
        <p:nvCxnSpPr>
          <p:cNvPr id="87" name="Curved Connector 86"/>
          <p:cNvCxnSpPr>
            <a:stCxn id="76" idx="3"/>
            <a:endCxn id="71" idx="3"/>
          </p:cNvCxnSpPr>
          <p:nvPr/>
        </p:nvCxnSpPr>
        <p:spPr>
          <a:xfrm>
            <a:off x="6899548" y="1104900"/>
            <a:ext cx="12700" cy="1600200"/>
          </a:xfrm>
          <a:prstGeom prst="curvedConnector3">
            <a:avLst>
              <a:gd name="adj1" fmla="val 6714293"/>
            </a:avLst>
          </a:prstGeom>
          <a:ln>
            <a:solidFill>
              <a:srgbClr val="00B050"/>
            </a:solidFill>
          </a:ln>
        </p:spPr>
        <p:style>
          <a:lnRef idx="2">
            <a:schemeClr val="accent5"/>
          </a:lnRef>
          <a:fillRef idx="0">
            <a:schemeClr val="accent5"/>
          </a:fillRef>
          <a:effectRef idx="1">
            <a:schemeClr val="accent5"/>
          </a:effectRef>
          <a:fontRef idx="minor">
            <a:schemeClr val="tx1"/>
          </a:fontRef>
        </p:style>
      </p:cxnSp>
      <p:cxnSp>
        <p:nvCxnSpPr>
          <p:cNvPr id="88" name="Curved Connector 87"/>
          <p:cNvCxnSpPr>
            <a:stCxn id="71" idx="3"/>
            <a:endCxn id="70" idx="3"/>
          </p:cNvCxnSpPr>
          <p:nvPr/>
        </p:nvCxnSpPr>
        <p:spPr>
          <a:xfrm>
            <a:off x="6899548" y="2705100"/>
            <a:ext cx="12700" cy="304800"/>
          </a:xfrm>
          <a:prstGeom prst="curvedConnector3">
            <a:avLst>
              <a:gd name="adj1" fmla="val 1800000"/>
            </a:avLst>
          </a:prstGeom>
          <a:ln>
            <a:solidFill>
              <a:srgbClr val="00B050"/>
            </a:solidFill>
          </a:ln>
        </p:spPr>
        <p:style>
          <a:lnRef idx="2">
            <a:schemeClr val="accent5"/>
          </a:lnRef>
          <a:fillRef idx="0">
            <a:schemeClr val="accent5"/>
          </a:fillRef>
          <a:effectRef idx="1">
            <a:schemeClr val="accent5"/>
          </a:effectRef>
          <a:fontRef idx="minor">
            <a:schemeClr val="tx1"/>
          </a:fontRef>
        </p:style>
      </p:cxnSp>
      <p:cxnSp>
        <p:nvCxnSpPr>
          <p:cNvPr id="89" name="Curved Connector 88"/>
          <p:cNvCxnSpPr>
            <a:stCxn id="73" idx="3"/>
            <a:endCxn id="72" idx="3"/>
          </p:cNvCxnSpPr>
          <p:nvPr/>
        </p:nvCxnSpPr>
        <p:spPr>
          <a:xfrm>
            <a:off x="6899548" y="2019300"/>
            <a:ext cx="12700" cy="381000"/>
          </a:xfrm>
          <a:prstGeom prst="curvedConnector3">
            <a:avLst>
              <a:gd name="adj1" fmla="val 1800000"/>
            </a:avLst>
          </a:prstGeom>
          <a:ln>
            <a:solidFill>
              <a:srgbClr val="00B050"/>
            </a:solidFill>
          </a:ln>
        </p:spPr>
        <p:style>
          <a:lnRef idx="2">
            <a:schemeClr val="accent5"/>
          </a:lnRef>
          <a:fillRef idx="0">
            <a:schemeClr val="accent5"/>
          </a:fillRef>
          <a:effectRef idx="1">
            <a:schemeClr val="accent5"/>
          </a:effectRef>
          <a:fontRef idx="minor">
            <a:schemeClr val="tx1"/>
          </a:fontRef>
        </p:style>
      </p:cxnSp>
      <p:cxnSp>
        <p:nvCxnSpPr>
          <p:cNvPr id="90" name="Straight Connector 11"/>
          <p:cNvCxnSpPr>
            <a:stCxn id="61" idx="6"/>
            <a:endCxn id="71" idx="1"/>
          </p:cNvCxnSpPr>
          <p:nvPr/>
        </p:nvCxnSpPr>
        <p:spPr>
          <a:xfrm>
            <a:off x="4080148" y="2423319"/>
            <a:ext cx="990600" cy="281781"/>
          </a:xfrm>
          <a:prstGeom prst="line">
            <a:avLst/>
          </a:prstGeom>
          <a:ln/>
        </p:spPr>
        <p:style>
          <a:lnRef idx="3">
            <a:schemeClr val="accent2"/>
          </a:lnRef>
          <a:fillRef idx="0">
            <a:schemeClr val="accent2"/>
          </a:fillRef>
          <a:effectRef idx="2">
            <a:schemeClr val="accent2"/>
          </a:effectRef>
          <a:fontRef idx="minor">
            <a:schemeClr val="tx1"/>
          </a:fontRef>
        </p:style>
      </p:cxnSp>
      <p:sp>
        <p:nvSpPr>
          <p:cNvPr id="92" name="Text Box 109"/>
          <p:cNvSpPr txBox="1">
            <a:spLocks noChangeArrowheads="1"/>
          </p:cNvSpPr>
          <p:nvPr/>
        </p:nvSpPr>
        <p:spPr bwMode="auto">
          <a:xfrm>
            <a:off x="3895700" y="839812"/>
            <a:ext cx="1219200" cy="276999"/>
          </a:xfrm>
          <a:prstGeom prst="rect">
            <a:avLst/>
          </a:prstGeom>
          <a:noFill/>
          <a:ln w="9525">
            <a:noFill/>
            <a:miter lim="800000"/>
            <a:headEnd/>
            <a:tailEnd/>
          </a:ln>
          <a:effectLst/>
        </p:spPr>
        <p:txBody>
          <a:bodyPr>
            <a:spAutoFit/>
          </a:bodyPr>
          <a:lstStyle/>
          <a:p>
            <a:pPr algn="ctr">
              <a:spcBef>
                <a:spcPct val="50000"/>
              </a:spcBef>
            </a:pPr>
            <a:r>
              <a:rPr lang="en-US" sz="1200" b="1" dirty="0" smtClean="0"/>
              <a:t>Similarity</a:t>
            </a:r>
            <a:r>
              <a:rPr lang="en-US" sz="1200" b="1" dirty="0"/>
              <a:t> </a:t>
            </a:r>
            <a:r>
              <a:rPr lang="en-US" sz="1200" b="1" dirty="0" smtClean="0"/>
              <a:t>Edges</a:t>
            </a:r>
          </a:p>
        </p:txBody>
      </p:sp>
      <p:sp>
        <p:nvSpPr>
          <p:cNvPr id="46" name="Oval 45"/>
          <p:cNvSpPr/>
          <p:nvPr/>
        </p:nvSpPr>
        <p:spPr>
          <a:xfrm>
            <a:off x="6553200" y="838200"/>
            <a:ext cx="1371600" cy="2438400"/>
          </a:xfrm>
          <a:prstGeom prst="ellipse">
            <a:avLst/>
          </a:prstGeom>
          <a:solidFill>
            <a:schemeClr val="lt1">
              <a:alpha val="0"/>
            </a:schemeClr>
          </a:solidFill>
          <a:ln w="38100">
            <a:solidFill>
              <a:schemeClr val="accent6">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6" name="Text Box 109"/>
          <p:cNvSpPr txBox="1">
            <a:spLocks noChangeArrowheads="1"/>
          </p:cNvSpPr>
          <p:nvPr/>
        </p:nvSpPr>
        <p:spPr bwMode="auto">
          <a:xfrm>
            <a:off x="7312868" y="1175390"/>
            <a:ext cx="1259632" cy="276999"/>
          </a:xfrm>
          <a:prstGeom prst="rect">
            <a:avLst/>
          </a:prstGeom>
          <a:noFill/>
          <a:ln w="9525">
            <a:noFill/>
            <a:miter lim="800000"/>
            <a:headEnd/>
            <a:tailEnd/>
          </a:ln>
          <a:effectLst/>
        </p:spPr>
        <p:txBody>
          <a:bodyPr wrap="square">
            <a:spAutoFit/>
          </a:bodyPr>
          <a:lstStyle/>
          <a:p>
            <a:pPr algn="ctr">
              <a:spcBef>
                <a:spcPct val="50000"/>
              </a:spcBef>
            </a:pPr>
            <a:r>
              <a:rPr lang="en-US" sz="1200" b="1" dirty="0" smtClean="0"/>
              <a:t>Coherence Edges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a:bodyPr>
          <a:lstStyle/>
          <a:p>
            <a:r>
              <a:rPr lang="en-US" dirty="0" smtClean="0"/>
              <a:t>Joint Disambiguation – Constraints</a:t>
            </a:r>
            <a:endParaRPr lang="en-US" dirty="0"/>
          </a:p>
        </p:txBody>
      </p:sp>
      <p:sp>
        <p:nvSpPr>
          <p:cNvPr id="3" name="Content Placeholder 2" descr=" 3"/>
          <p:cNvSpPr>
            <a:spLocks noGrp="1"/>
          </p:cNvSpPr>
          <p:nvPr>
            <p:ph idx="1"/>
          </p:nvPr>
        </p:nvSpPr>
        <p:spPr>
          <a:xfrm>
            <a:off x="457200" y="1143000"/>
            <a:ext cx="8229600" cy="762000"/>
          </a:xfrm>
        </p:spPr>
        <p:txBody>
          <a:bodyPr>
            <a:normAutofit fontScale="85000" lnSpcReduction="10000"/>
          </a:bodyPr>
          <a:lstStyle/>
          <a:p>
            <a:pPr>
              <a:buNone/>
            </a:pPr>
            <a:r>
              <a:rPr lang="en-US" dirty="0" smtClean="0">
                <a:cs typeface="Times New Roman" pitchFamily="18" charset="0"/>
              </a:rPr>
              <a:t>A phrase node can be assigned to one semantic node:</a:t>
            </a:r>
          </a:p>
        </p:txBody>
      </p:sp>
      <p:sp>
        <p:nvSpPr>
          <p:cNvPr id="4" name="Date Placeholder 3" descr=" 4"/>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descr=" 5"/>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descr=" 6"/>
          <p:cNvSpPr>
            <a:spLocks noGrp="1"/>
          </p:cNvSpPr>
          <p:nvPr>
            <p:ph type="sldNum" sz="quarter" idx="12"/>
          </p:nvPr>
        </p:nvSpPr>
        <p:spPr/>
        <p:txBody>
          <a:bodyPr/>
          <a:lstStyle/>
          <a:p>
            <a:fld id="{D82A5394-5A80-41A2-8767-340FD9E3BCB0}" type="slidenum">
              <a:rPr lang="en-US" smtClean="0"/>
              <a:pPr/>
              <a:t>62</a:t>
            </a:fld>
            <a:endParaRPr lang="en-US" dirty="0"/>
          </a:p>
        </p:txBody>
      </p:sp>
      <p:sp>
        <p:nvSpPr>
          <p:cNvPr id="8" name="Oval 14" descr=" 8"/>
          <p:cNvSpPr>
            <a:spLocks noChangeArrowheads="1"/>
          </p:cNvSpPr>
          <p:nvPr/>
        </p:nvSpPr>
        <p:spPr bwMode="auto">
          <a:xfrm>
            <a:off x="2324100" y="3225460"/>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Casablanca</a:t>
            </a:r>
            <a:endParaRPr lang="en-US" sz="1600" baseline="-25000">
              <a:latin typeface="+mn-lt"/>
              <a:cs typeface="Calibri" pitchFamily="34" charset="0"/>
            </a:endParaRPr>
          </a:p>
        </p:txBody>
      </p:sp>
      <p:cxnSp>
        <p:nvCxnSpPr>
          <p:cNvPr id="10" name="AutoShape 35" descr=" 10"/>
          <p:cNvCxnSpPr>
            <a:cxnSpLocks noChangeShapeType="1"/>
            <a:stCxn id="8" idx="6"/>
            <a:endCxn id="14" idx="1"/>
          </p:cNvCxnSpPr>
          <p:nvPr/>
        </p:nvCxnSpPr>
        <p:spPr bwMode="auto">
          <a:xfrm flipV="1">
            <a:off x="3924300" y="3362778"/>
            <a:ext cx="1009650" cy="1"/>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1" name="AutoShape 36" descr=" 11"/>
          <p:cNvCxnSpPr>
            <a:cxnSpLocks noChangeShapeType="1"/>
            <a:stCxn id="8" idx="6"/>
            <a:endCxn id="13" idx="1"/>
          </p:cNvCxnSpPr>
          <p:nvPr/>
        </p:nvCxnSpPr>
        <p:spPr bwMode="auto">
          <a:xfrm flipV="1">
            <a:off x="3924300" y="2715078"/>
            <a:ext cx="1009650" cy="647701"/>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2" name="AutoShape 37" descr=" 12"/>
          <p:cNvCxnSpPr>
            <a:cxnSpLocks noChangeShapeType="1"/>
            <a:stCxn id="8" idx="6"/>
            <a:endCxn id="15" idx="1"/>
          </p:cNvCxnSpPr>
          <p:nvPr/>
        </p:nvCxnSpPr>
        <p:spPr bwMode="auto">
          <a:xfrm>
            <a:off x="3924300" y="3362779"/>
            <a:ext cx="1009650" cy="647699"/>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sp>
        <p:nvSpPr>
          <p:cNvPr id="13" name="Rectangle 98" descr=" 13"/>
          <p:cNvSpPr>
            <a:spLocks noChangeArrowheads="1"/>
          </p:cNvSpPr>
          <p:nvPr/>
        </p:nvSpPr>
        <p:spPr bwMode="auto">
          <a:xfrm>
            <a:off x="4933950" y="2600778"/>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e:White_House</a:t>
            </a:r>
          </a:p>
        </p:txBody>
      </p:sp>
      <p:sp>
        <p:nvSpPr>
          <p:cNvPr id="14" name="Rectangle 99" descr=" 14"/>
          <p:cNvSpPr>
            <a:spLocks noChangeArrowheads="1"/>
          </p:cNvSpPr>
          <p:nvPr/>
        </p:nvSpPr>
        <p:spPr bwMode="auto">
          <a:xfrm>
            <a:off x="4933950" y="3248478"/>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e:Casablanca</a:t>
            </a:r>
          </a:p>
        </p:txBody>
      </p:sp>
      <p:sp>
        <p:nvSpPr>
          <p:cNvPr id="15" name="Rectangle 100" descr=" 15"/>
          <p:cNvSpPr>
            <a:spLocks noChangeArrowheads="1"/>
          </p:cNvSpPr>
          <p:nvPr/>
        </p:nvSpPr>
        <p:spPr bwMode="auto">
          <a:xfrm>
            <a:off x="4933950" y="3896178"/>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e:Casablanca_(film)</a:t>
            </a:r>
          </a:p>
        </p:txBody>
      </p:sp>
      <p:sp>
        <p:nvSpPr>
          <p:cNvPr id="21" name="Text Box 109" descr=" 21"/>
          <p:cNvSpPr txBox="1">
            <a:spLocks noChangeArrowheads="1"/>
          </p:cNvSpPr>
          <p:nvPr/>
        </p:nvSpPr>
        <p:spPr bwMode="auto">
          <a:xfrm>
            <a:off x="2552700" y="2600778"/>
            <a:ext cx="1219200" cy="304800"/>
          </a:xfrm>
          <a:prstGeom prst="rect">
            <a:avLst/>
          </a:prstGeom>
          <a:noFill/>
          <a:ln w="9525">
            <a:noFill/>
            <a:miter lim="800000"/>
            <a:headEnd/>
            <a:tailEnd/>
          </a:ln>
          <a:effectLst/>
        </p:spPr>
        <p:txBody>
          <a:bodyPr>
            <a:spAutoFit/>
          </a:bodyPr>
          <a:lstStyle/>
          <a:p>
            <a:pPr algn="ctr">
              <a:spcBef>
                <a:spcPct val="50000"/>
              </a:spcBef>
            </a:pPr>
            <a:r>
              <a:rPr lang="en-US" sz="1400" dirty="0" smtClean="0"/>
              <a:t>Phrase nodes</a:t>
            </a:r>
            <a:endParaRPr lang="en-US" sz="1400" dirty="0">
              <a:latin typeface="Georgia" pitchFamily="18" charset="0"/>
            </a:endParaRPr>
          </a:p>
        </p:txBody>
      </p:sp>
      <p:sp>
        <p:nvSpPr>
          <p:cNvPr id="22" name="Text Box 110" descr=" 22"/>
          <p:cNvSpPr txBox="1">
            <a:spLocks noChangeArrowheads="1"/>
          </p:cNvSpPr>
          <p:nvPr/>
        </p:nvSpPr>
        <p:spPr bwMode="auto">
          <a:xfrm>
            <a:off x="5132834" y="2143578"/>
            <a:ext cx="1524000" cy="304800"/>
          </a:xfrm>
          <a:prstGeom prst="rect">
            <a:avLst/>
          </a:prstGeom>
          <a:noFill/>
          <a:ln w="9525">
            <a:noFill/>
            <a:miter lim="800000"/>
            <a:headEnd/>
            <a:tailEnd/>
          </a:ln>
          <a:effectLst/>
        </p:spPr>
        <p:txBody>
          <a:bodyPr>
            <a:spAutoFit/>
          </a:bodyPr>
          <a:lstStyle/>
          <a:p>
            <a:pPr algn="ctr">
              <a:spcBef>
                <a:spcPct val="50000"/>
              </a:spcBef>
            </a:pPr>
            <a:r>
              <a:rPr lang="en-US" sz="1400" dirty="0" smtClean="0"/>
              <a:t>Semantic nodes</a:t>
            </a:r>
            <a:endParaRPr lang="en-US" sz="1400" dirty="0">
              <a:latin typeface="Georgia" pitchFamily="18" charset="0"/>
            </a:endParaRPr>
          </a:p>
        </p:txBody>
      </p:sp>
      <p:sp>
        <p:nvSpPr>
          <p:cNvPr id="25" name="Oval 24" descr=" 25"/>
          <p:cNvSpPr/>
          <p:nvPr/>
        </p:nvSpPr>
        <p:spPr>
          <a:xfrm>
            <a:off x="2247900" y="3129923"/>
            <a:ext cx="228600" cy="232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dirty="0" smtClean="0"/>
              <a:t>a</a:t>
            </a:r>
          </a:p>
        </p:txBody>
      </p:sp>
      <p:sp>
        <p:nvSpPr>
          <p:cNvPr id="26" name="Oval 25" descr=" 26"/>
          <p:cNvSpPr/>
          <p:nvPr/>
        </p:nvSpPr>
        <p:spPr>
          <a:xfrm>
            <a:off x="6667500" y="244837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dirty="0" smtClean="0"/>
              <a:t>1</a:t>
            </a:r>
          </a:p>
        </p:txBody>
      </p:sp>
      <p:sp>
        <p:nvSpPr>
          <p:cNvPr id="27" name="Oval 26" descr=" 27"/>
          <p:cNvSpPr/>
          <p:nvPr/>
        </p:nvSpPr>
        <p:spPr>
          <a:xfrm>
            <a:off x="6667500" y="313417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dirty="0" smtClean="0"/>
              <a:t>2</a:t>
            </a:r>
          </a:p>
        </p:txBody>
      </p:sp>
      <p:sp>
        <p:nvSpPr>
          <p:cNvPr id="28" name="Oval 27" descr=" 28"/>
          <p:cNvSpPr/>
          <p:nvPr/>
        </p:nvSpPr>
        <p:spPr>
          <a:xfrm>
            <a:off x="6667500" y="374377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dirty="0" smtClean="0"/>
              <a:t>3</a:t>
            </a:r>
          </a:p>
        </p:txBody>
      </p:sp>
      <p:sp>
        <p:nvSpPr>
          <p:cNvPr id="29" name="Rectangle 28" descr=" 29"/>
          <p:cNvSpPr/>
          <p:nvPr/>
        </p:nvSpPr>
        <p:spPr>
          <a:xfrm>
            <a:off x="4403221" y="2448378"/>
            <a:ext cx="511679" cy="369332"/>
          </a:xfrm>
          <a:prstGeom prst="rect">
            <a:avLst/>
          </a:prstGeom>
        </p:spPr>
        <p:txBody>
          <a:bodyPr wrap="none">
            <a:spAutoFit/>
          </a:bodyPr>
          <a:lstStyle/>
          <a:p>
            <a:r>
              <a:rPr lang="en-US" dirty="0" smtClean="0">
                <a:latin typeface="Georgia" pitchFamily="18" charset="0"/>
              </a:rPr>
              <a:t>Y</a:t>
            </a:r>
            <a:r>
              <a:rPr lang="en-US" baseline="-25000" dirty="0" smtClean="0">
                <a:latin typeface="Georgia" pitchFamily="18" charset="0"/>
              </a:rPr>
              <a:t>a,1</a:t>
            </a:r>
            <a:endParaRPr lang="en-US" dirty="0"/>
          </a:p>
        </p:txBody>
      </p:sp>
      <p:sp>
        <p:nvSpPr>
          <p:cNvPr id="30" name="Rectangle 29" descr=" 30"/>
          <p:cNvSpPr/>
          <p:nvPr/>
        </p:nvSpPr>
        <p:spPr>
          <a:xfrm>
            <a:off x="4381500" y="2993446"/>
            <a:ext cx="532518" cy="369332"/>
          </a:xfrm>
          <a:prstGeom prst="rect">
            <a:avLst/>
          </a:prstGeom>
        </p:spPr>
        <p:txBody>
          <a:bodyPr wrap="none">
            <a:spAutoFit/>
          </a:bodyPr>
          <a:lstStyle/>
          <a:p>
            <a:r>
              <a:rPr lang="en-US" dirty="0" smtClean="0">
                <a:latin typeface="Georgia" pitchFamily="18" charset="0"/>
              </a:rPr>
              <a:t>Y</a:t>
            </a:r>
            <a:r>
              <a:rPr lang="en-US" baseline="-25000" dirty="0" smtClean="0">
                <a:latin typeface="Georgia" pitchFamily="18" charset="0"/>
              </a:rPr>
              <a:t>a,2</a:t>
            </a:r>
            <a:endParaRPr lang="en-US" dirty="0"/>
          </a:p>
        </p:txBody>
      </p:sp>
      <p:sp>
        <p:nvSpPr>
          <p:cNvPr id="31" name="Rectangle 30" descr=" 31"/>
          <p:cNvSpPr/>
          <p:nvPr/>
        </p:nvSpPr>
        <p:spPr>
          <a:xfrm>
            <a:off x="4345398" y="3755446"/>
            <a:ext cx="530915" cy="369332"/>
          </a:xfrm>
          <a:prstGeom prst="rect">
            <a:avLst/>
          </a:prstGeom>
        </p:spPr>
        <p:txBody>
          <a:bodyPr wrap="none">
            <a:spAutoFit/>
          </a:bodyPr>
          <a:lstStyle/>
          <a:p>
            <a:r>
              <a:rPr lang="en-US" dirty="0" smtClean="0">
                <a:latin typeface="Georgia" pitchFamily="18" charset="0"/>
              </a:rPr>
              <a:t>Y</a:t>
            </a:r>
            <a:r>
              <a:rPr lang="en-US" baseline="-25000" dirty="0" smtClean="0">
                <a:latin typeface="Georgia" pitchFamily="18" charset="0"/>
              </a:rPr>
              <a:t>a,3</a:t>
            </a:r>
            <a:endParaRPr lang="en-US" dirty="0"/>
          </a:p>
        </p:txBody>
      </p:sp>
      <p:sp>
        <p:nvSpPr>
          <p:cNvPr id="32" name="Content Placeholder 2" descr=" 32"/>
          <p:cNvSpPr txBox="1">
            <a:spLocks/>
          </p:cNvSpPr>
          <p:nvPr/>
        </p:nvSpPr>
        <p:spPr>
          <a:xfrm>
            <a:off x="457200" y="5562600"/>
            <a:ext cx="8229600" cy="609600"/>
          </a:xfrm>
          <a:prstGeom prst="rect">
            <a:avLst/>
          </a:prstGeom>
          <a:solidFill>
            <a:schemeClr val="bg1"/>
          </a:solidFill>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
                <a:schemeClr val="tx2">
                  <a:lumMod val="50000"/>
                </a:schemeClr>
              </a:buClr>
              <a:buSzTx/>
              <a:tabLst/>
              <a:defRPr/>
            </a:pPr>
            <a:r>
              <a:rPr kumimoji="0" lang="el-GR" sz="3200" b="0" i="1" u="none" strike="noStrike" kern="1200" cap="none" spc="0" normalizeH="0" baseline="0" noProof="0" dirty="0" smtClean="0">
                <a:ln>
                  <a:noFill/>
                </a:ln>
                <a:solidFill>
                  <a:srgbClr val="C00000"/>
                </a:solidFill>
                <a:effectLst/>
                <a:uLnTx/>
                <a:uFillTx/>
                <a:latin typeface="Times New Roman"/>
                <a:ea typeface="+mn-ea"/>
                <a:cs typeface="Times New Roman"/>
              </a:rPr>
              <a:t>α</a:t>
            </a:r>
            <a:r>
              <a:rPr kumimoji="0" lang="en-US" sz="3200" b="0" i="1" u="none" strike="noStrike" kern="1200" cap="none" spc="0" normalizeH="0" baseline="0" noProof="0" dirty="0" smtClean="0">
                <a:ln>
                  <a:noFill/>
                </a:ln>
                <a:solidFill>
                  <a:srgbClr val="C00000"/>
                </a:solidFill>
                <a:effectLst/>
                <a:uLnTx/>
                <a:uFillTx/>
                <a:latin typeface="Times New Roman"/>
                <a:ea typeface="+mn-ea"/>
                <a:cs typeface="Times New Roman"/>
              </a:rPr>
              <a:t> </a:t>
            </a:r>
            <a:r>
              <a:rPr kumimoji="0" lang="el-GR" sz="3200" b="0" i="1" u="none" strike="noStrike" kern="1200" cap="none" spc="0" normalizeH="0" baseline="0" noProof="0" dirty="0" smtClean="0">
                <a:ln>
                  <a:noFill/>
                </a:ln>
                <a:solidFill>
                  <a:srgbClr val="C00000"/>
                </a:solidFill>
                <a:effectLst/>
                <a:uLnTx/>
                <a:uFillTx/>
                <a:latin typeface="Times New Roman"/>
                <a:ea typeface="+mn-ea"/>
                <a:cs typeface="Times New Roman"/>
              </a:rPr>
              <a:t>Σ</a:t>
            </a:r>
            <a:r>
              <a:rPr kumimoji="0" lang="en-US" sz="1600" b="0" i="1" u="none" strike="noStrike" kern="1200" cap="none" spc="0" normalizeH="0" baseline="0" noProof="0" dirty="0" err="1" smtClean="0">
                <a:ln>
                  <a:noFill/>
                </a:ln>
                <a:solidFill>
                  <a:srgbClr val="C00000"/>
                </a:solidFill>
                <a:effectLst/>
                <a:uLnTx/>
                <a:uFillTx/>
                <a:latin typeface="Times New Roman"/>
                <a:ea typeface="+mn-ea"/>
                <a:cs typeface="Times New Roman"/>
              </a:rPr>
              <a:t>i,j</a:t>
            </a:r>
            <a:r>
              <a:rPr kumimoji="0" lang="en-US" sz="3200" b="0" i="1" u="none" strike="noStrike" kern="1200" cap="none" spc="0" normalizeH="0" baseline="0" noProof="0" dirty="0" smtClean="0">
                <a:ln>
                  <a:noFill/>
                </a:ln>
                <a:solidFill>
                  <a:srgbClr val="C00000"/>
                </a:solidFill>
                <a:effectLst/>
                <a:uLnTx/>
                <a:uFillTx/>
                <a:latin typeface="Times New Roman"/>
                <a:ea typeface="+mn-ea"/>
                <a:cs typeface="Times New Roman"/>
              </a:rPr>
              <a:t> </a:t>
            </a:r>
            <a:r>
              <a:rPr kumimoji="0" lang="en-US" sz="3200" b="0" i="1" u="none" strike="noStrike" kern="1200" cap="none" spc="0" normalizeH="0" baseline="0" noProof="0" dirty="0" err="1" smtClean="0">
                <a:ln>
                  <a:noFill/>
                </a:ln>
                <a:solidFill>
                  <a:srgbClr val="C00000"/>
                </a:solidFill>
                <a:effectLst/>
                <a:uLnTx/>
                <a:uFillTx/>
                <a:latin typeface="Times New Roman"/>
                <a:ea typeface="+mn-ea"/>
                <a:cs typeface="Times New Roman"/>
              </a:rPr>
              <a:t>w</a:t>
            </a:r>
            <a:r>
              <a:rPr kumimoji="0" lang="en-US" sz="1600" b="0" i="1" u="none" strike="noStrike" kern="1200" cap="none" spc="0" normalizeH="0" baseline="0" noProof="0" dirty="0" err="1" smtClean="0">
                <a:ln>
                  <a:noFill/>
                </a:ln>
                <a:solidFill>
                  <a:srgbClr val="C00000"/>
                </a:solidFill>
                <a:effectLst/>
                <a:uLnTx/>
                <a:uFillTx/>
                <a:latin typeface="Times New Roman"/>
                <a:ea typeface="+mn-ea"/>
                <a:cs typeface="Times New Roman"/>
              </a:rPr>
              <a:t>i,j</a:t>
            </a:r>
            <a:r>
              <a:rPr kumimoji="0" lang="en-US" sz="3200" b="0" i="1" u="none" strike="noStrike" kern="1200" cap="none" spc="0" normalizeH="0" baseline="0" noProof="0" dirty="0" err="1" smtClean="0">
                <a:ln>
                  <a:noFill/>
                </a:ln>
                <a:solidFill>
                  <a:srgbClr val="C00000"/>
                </a:solidFill>
                <a:effectLst/>
                <a:uLnTx/>
                <a:uFillTx/>
                <a:latin typeface="Times New Roman"/>
                <a:ea typeface="+mn-ea"/>
                <a:cs typeface="Times New Roman"/>
              </a:rPr>
              <a:t>Y</a:t>
            </a:r>
            <a:r>
              <a:rPr kumimoji="0" lang="en-US" sz="1600" b="0" i="1" u="none" strike="noStrike" kern="1200" cap="none" spc="0" normalizeH="0" baseline="0" noProof="0" dirty="0" err="1" smtClean="0">
                <a:ln>
                  <a:noFill/>
                </a:ln>
                <a:solidFill>
                  <a:srgbClr val="C00000"/>
                </a:solidFill>
                <a:effectLst/>
                <a:uLnTx/>
                <a:uFillTx/>
                <a:latin typeface="Times New Roman"/>
                <a:ea typeface="+mn-ea"/>
                <a:cs typeface="Times New Roman"/>
              </a:rPr>
              <a:t>i,j</a:t>
            </a:r>
            <a:r>
              <a:rPr kumimoji="0" lang="en-US" sz="3200" b="0" i="1" u="none" strike="noStrike" kern="1200" cap="none" spc="0" normalizeH="0" baseline="0" noProof="0" dirty="0" smtClean="0">
                <a:ln>
                  <a:noFill/>
                </a:ln>
                <a:solidFill>
                  <a:srgbClr val="C00000"/>
                </a:solidFill>
                <a:effectLst/>
                <a:uLnTx/>
                <a:uFillTx/>
                <a:latin typeface="Times New Roman"/>
                <a:ea typeface="+mn-ea"/>
                <a:cs typeface="Times New Roman"/>
              </a:rPr>
              <a:t> </a:t>
            </a:r>
            <a:r>
              <a:rPr kumimoji="0" lang="en-US" sz="3200" b="0" i="1" u="none" strike="noStrike" kern="1200" cap="none" spc="0" normalizeH="0" baseline="0" noProof="0" dirty="0" smtClean="0">
                <a:ln>
                  <a:noFill/>
                </a:ln>
                <a:solidFill>
                  <a:schemeClr val="tx1"/>
                </a:solidFill>
                <a:effectLst/>
                <a:uLnTx/>
                <a:uFillTx/>
                <a:latin typeface="Times New Roman"/>
                <a:ea typeface="+mn-ea"/>
                <a:cs typeface="Times New Roman"/>
              </a:rPr>
              <a:t>+ </a:t>
            </a:r>
            <a:r>
              <a:rPr kumimoji="0" lang="el-GR" sz="3200" b="0" i="1" u="none" strike="noStrike" kern="1200" cap="none" spc="0" normalizeH="0" baseline="0" noProof="0" dirty="0" smtClean="0">
                <a:ln>
                  <a:noFill/>
                </a:ln>
                <a:solidFill>
                  <a:srgbClr val="00B050"/>
                </a:solidFill>
                <a:effectLst/>
                <a:uLnTx/>
                <a:uFillTx/>
                <a:latin typeface="Times New Roman"/>
                <a:ea typeface="+mn-ea"/>
                <a:cs typeface="Times New Roman"/>
              </a:rPr>
              <a:t>β</a:t>
            </a:r>
            <a:r>
              <a:rPr kumimoji="0" lang="en-US" sz="3200" b="0" i="1" u="none" strike="noStrike" kern="1200" cap="none" spc="0" normalizeH="0" baseline="0" noProof="0" dirty="0" smtClean="0">
                <a:ln>
                  <a:noFill/>
                </a:ln>
                <a:solidFill>
                  <a:srgbClr val="00B050"/>
                </a:solidFill>
                <a:effectLst/>
                <a:uLnTx/>
                <a:uFillTx/>
                <a:latin typeface="Times New Roman"/>
                <a:ea typeface="+mn-ea"/>
                <a:cs typeface="Times New Roman"/>
              </a:rPr>
              <a:t> </a:t>
            </a:r>
            <a:r>
              <a:rPr kumimoji="0" lang="el-GR" sz="3200" b="0" i="1" u="none" strike="noStrike" kern="1200" cap="none" spc="0" normalizeH="0" baseline="0" noProof="0" dirty="0" smtClean="0">
                <a:ln>
                  <a:noFill/>
                </a:ln>
                <a:solidFill>
                  <a:srgbClr val="00B050"/>
                </a:solidFill>
                <a:effectLst/>
                <a:uLnTx/>
                <a:uFillTx/>
                <a:latin typeface="Times New Roman"/>
                <a:ea typeface="+mn-ea"/>
                <a:cs typeface="Times New Roman"/>
              </a:rPr>
              <a:t>Σ</a:t>
            </a:r>
            <a:r>
              <a:rPr kumimoji="0" lang="en-US" sz="1600" b="0" i="1" u="none" strike="noStrike" kern="1200" cap="none" spc="0" normalizeH="0" baseline="0" noProof="0" dirty="0" err="1" smtClean="0">
                <a:ln>
                  <a:noFill/>
                </a:ln>
                <a:solidFill>
                  <a:srgbClr val="00B050"/>
                </a:solidFill>
                <a:effectLst/>
                <a:uLnTx/>
                <a:uFillTx/>
                <a:latin typeface="Times New Roman"/>
                <a:ea typeface="+mn-ea"/>
                <a:cs typeface="Times New Roman"/>
              </a:rPr>
              <a:t>k,l</a:t>
            </a:r>
            <a:r>
              <a:rPr kumimoji="0" lang="en-US" sz="1800" b="0" i="1" u="none" strike="noStrike" kern="1200" cap="none" spc="0" normalizeH="0" baseline="0" noProof="0" dirty="0" smtClean="0">
                <a:ln>
                  <a:noFill/>
                </a:ln>
                <a:solidFill>
                  <a:srgbClr val="00B050"/>
                </a:solidFill>
                <a:effectLst/>
                <a:uLnTx/>
                <a:uFillTx/>
                <a:latin typeface="Times New Roman"/>
                <a:ea typeface="+mn-ea"/>
                <a:cs typeface="Times New Roman"/>
              </a:rPr>
              <a:t> </a:t>
            </a:r>
            <a:r>
              <a:rPr kumimoji="0" lang="en-US" sz="3200" b="0" i="1" u="none" strike="noStrike" kern="1200" cap="none" spc="0" normalizeH="0" baseline="0" noProof="0" dirty="0" err="1" smtClean="0">
                <a:ln>
                  <a:noFill/>
                </a:ln>
                <a:solidFill>
                  <a:srgbClr val="00B050"/>
                </a:solidFill>
                <a:effectLst/>
                <a:uLnTx/>
                <a:uFillTx/>
                <a:latin typeface="Times New Roman"/>
                <a:ea typeface="+mn-ea"/>
                <a:cs typeface="Times New Roman"/>
              </a:rPr>
              <a:t>v</a:t>
            </a:r>
            <a:r>
              <a:rPr kumimoji="0" lang="en-US" sz="1600" b="0" i="1" u="none" strike="noStrike" kern="1200" cap="none" spc="0" normalizeH="0" baseline="0" noProof="0" dirty="0" err="1" smtClean="0">
                <a:ln>
                  <a:noFill/>
                </a:ln>
                <a:solidFill>
                  <a:srgbClr val="00B050"/>
                </a:solidFill>
                <a:effectLst/>
                <a:uLnTx/>
                <a:uFillTx/>
                <a:latin typeface="Times New Roman"/>
                <a:ea typeface="+mn-ea"/>
                <a:cs typeface="Times New Roman"/>
              </a:rPr>
              <a:t>k,l</a:t>
            </a:r>
            <a:r>
              <a:rPr kumimoji="0" lang="en-US" sz="1800" b="0" i="1" u="none" strike="noStrike" kern="1200" cap="none" spc="0" normalizeH="0" baseline="0" noProof="0" dirty="0" smtClean="0">
                <a:ln>
                  <a:noFill/>
                </a:ln>
                <a:solidFill>
                  <a:srgbClr val="00B050"/>
                </a:solidFill>
                <a:effectLst/>
                <a:uLnTx/>
                <a:uFillTx/>
                <a:latin typeface="Times New Roman"/>
                <a:ea typeface="+mn-ea"/>
                <a:cs typeface="Times New Roman"/>
              </a:rPr>
              <a:t> </a:t>
            </a:r>
            <a:r>
              <a:rPr kumimoji="0" lang="en-US" sz="3200" b="0" i="1" u="none" strike="noStrike" kern="1200" cap="none" spc="0" normalizeH="0" baseline="0" noProof="0" dirty="0" err="1" smtClean="0">
                <a:ln>
                  <a:noFill/>
                </a:ln>
                <a:solidFill>
                  <a:srgbClr val="00B050"/>
                </a:solidFill>
                <a:effectLst/>
                <a:uLnTx/>
                <a:uFillTx/>
                <a:latin typeface="Times New Roman"/>
                <a:ea typeface="+mn-ea"/>
                <a:cs typeface="Times New Roman"/>
              </a:rPr>
              <a:t>Z</a:t>
            </a:r>
            <a:r>
              <a:rPr kumimoji="0" lang="en-US" sz="1600" b="0" i="1" u="none" strike="noStrike" kern="1200" cap="none" spc="0" normalizeH="0" baseline="0" noProof="0" dirty="0" err="1" smtClean="0">
                <a:ln>
                  <a:noFill/>
                </a:ln>
                <a:solidFill>
                  <a:srgbClr val="00B050"/>
                </a:solidFill>
                <a:effectLst/>
                <a:uLnTx/>
                <a:uFillTx/>
                <a:latin typeface="Times New Roman"/>
                <a:ea typeface="+mn-ea"/>
                <a:cs typeface="Times New Roman"/>
              </a:rPr>
              <a:t>k,l</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
                <a:schemeClr val="tx2">
                  <a:lumMod val="50000"/>
                </a:schemeClr>
              </a:buClr>
              <a:buSzTx/>
              <a:buFont typeface="Arial" pitchFamily="34" charset="0"/>
              <a:buChar char="•"/>
              <a:tabLst/>
              <a:defRPr/>
            </a:pPr>
            <a:endParaRPr kumimoji="0" lang="en-US" sz="2800" b="0" i="1" u="none" strike="noStrike" kern="1200" cap="none" spc="0" normalizeH="0" baseline="0" noProof="0" dirty="0" smtClean="0">
              <a:ln>
                <a:noFill/>
              </a:ln>
              <a:solidFill>
                <a:schemeClr val="tx1"/>
              </a:solidFill>
              <a:effectLst/>
              <a:uLnTx/>
              <a:uFillTx/>
              <a:latin typeface="Georgia" pitchFamily="18" charset="0"/>
              <a:ea typeface="+mn-ea"/>
              <a:cs typeface="+mn-cs"/>
            </a:endParaRPr>
          </a:p>
          <a:p>
            <a:pPr marL="342900" marR="0" lvl="0" indent="-342900" algn="ctr" defTabSz="914400" rtl="0" eaLnBrk="1" fontAlgn="auto" latinLnBrk="0" hangingPunct="1">
              <a:lnSpc>
                <a:spcPct val="100000"/>
              </a:lnSpc>
              <a:spcBef>
                <a:spcPct val="20000"/>
              </a:spcBef>
              <a:spcAft>
                <a:spcPts val="0"/>
              </a:spcAft>
              <a:buClr>
                <a:schemeClr val="tx2">
                  <a:lumMod val="50000"/>
                </a:schemeClr>
              </a:buClr>
              <a:buSzTx/>
              <a:buFont typeface="Arial" pitchFamily="34" charset="0"/>
              <a:buNone/>
              <a:tabLst/>
              <a:defRPr/>
            </a:pPr>
            <a:endParaRPr kumimoji="0" lang="en-US" sz="3200" b="0" i="1" u="none" strike="noStrike" kern="1200" cap="none" spc="0" normalizeH="0" baseline="0" noProof="0" dirty="0" smtClean="0">
              <a:ln>
                <a:noFill/>
              </a:ln>
              <a:solidFill>
                <a:schemeClr val="tx1"/>
              </a:solidFill>
              <a:effectLst/>
              <a:uLnTx/>
              <a:uFillTx/>
              <a:latin typeface="Georgia" pitchFamily="18" charset="0"/>
              <a:ea typeface="+mn-ea"/>
              <a:cs typeface="+mn-cs"/>
            </a:endParaRPr>
          </a:p>
        </p:txBody>
      </p:sp>
    </p:spTree>
  </p:cSld>
  <p:clrMapOvr>
    <a:masterClrMapping/>
  </p:clrMapOvr>
  <p:transition>
    <p:cu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descr=" 23"/>
          <p:cNvSpPr/>
          <p:nvPr/>
        </p:nvSpPr>
        <p:spPr>
          <a:xfrm rot="1913614">
            <a:off x="3475310" y="3505493"/>
            <a:ext cx="1881995" cy="533400"/>
          </a:xfrm>
          <a:prstGeom prst="ellipse">
            <a:avLst/>
          </a:prstGeom>
          <a:solidFill>
            <a:schemeClr val="lt1">
              <a:alpha val="0"/>
            </a:schemeClr>
          </a:solidFill>
          <a:ln w="57150">
            <a:solidFill>
              <a:srgbClr val="92D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itle 1" descr=" 2"/>
          <p:cNvSpPr>
            <a:spLocks noGrp="1"/>
          </p:cNvSpPr>
          <p:nvPr>
            <p:ph type="title"/>
          </p:nvPr>
        </p:nvSpPr>
        <p:spPr/>
        <p:txBody>
          <a:bodyPr>
            <a:normAutofit/>
          </a:bodyPr>
          <a:lstStyle/>
          <a:p>
            <a:r>
              <a:rPr lang="en-US" dirty="0" smtClean="0"/>
              <a:t>Joint Disambiguation – Constraints</a:t>
            </a:r>
            <a:endParaRPr lang="en-US" dirty="0"/>
          </a:p>
        </p:txBody>
      </p:sp>
      <p:sp>
        <p:nvSpPr>
          <p:cNvPr id="3" name="Content Placeholder 2" descr=" 3"/>
          <p:cNvSpPr>
            <a:spLocks noGrp="1"/>
          </p:cNvSpPr>
          <p:nvPr>
            <p:ph idx="1"/>
          </p:nvPr>
        </p:nvSpPr>
        <p:spPr>
          <a:xfrm>
            <a:off x="457200" y="1143000"/>
            <a:ext cx="8229600" cy="762000"/>
          </a:xfrm>
        </p:spPr>
        <p:txBody>
          <a:bodyPr>
            <a:normAutofit fontScale="85000" lnSpcReduction="10000"/>
          </a:bodyPr>
          <a:lstStyle/>
          <a:p>
            <a:pPr>
              <a:buNone/>
            </a:pPr>
            <a:r>
              <a:rPr lang="en-US" dirty="0" smtClean="0">
                <a:cs typeface="Times New Roman" pitchFamily="18" charset="0"/>
              </a:rPr>
              <a:t>A phrase node can be assigned to one semantic node:</a:t>
            </a:r>
          </a:p>
        </p:txBody>
      </p:sp>
      <p:sp>
        <p:nvSpPr>
          <p:cNvPr id="4" name="Date Placeholder 3" descr=" 4"/>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descr=" 5"/>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descr=" 6"/>
          <p:cNvSpPr>
            <a:spLocks noGrp="1"/>
          </p:cNvSpPr>
          <p:nvPr>
            <p:ph type="sldNum" sz="quarter" idx="12"/>
          </p:nvPr>
        </p:nvSpPr>
        <p:spPr/>
        <p:txBody>
          <a:bodyPr/>
          <a:lstStyle/>
          <a:p>
            <a:fld id="{D82A5394-5A80-41A2-8767-340FD9E3BCB0}" type="slidenum">
              <a:rPr lang="en-US" smtClean="0"/>
              <a:pPr/>
              <a:t>63</a:t>
            </a:fld>
            <a:endParaRPr lang="en-US" dirty="0"/>
          </a:p>
        </p:txBody>
      </p:sp>
      <p:sp>
        <p:nvSpPr>
          <p:cNvPr id="8" name="Oval 14" descr=" 8"/>
          <p:cNvSpPr>
            <a:spLocks noChangeArrowheads="1"/>
          </p:cNvSpPr>
          <p:nvPr/>
        </p:nvSpPr>
        <p:spPr bwMode="auto">
          <a:xfrm>
            <a:off x="2324100" y="3225460"/>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Casablanca</a:t>
            </a:r>
            <a:endParaRPr lang="en-US" sz="1600" baseline="-25000">
              <a:latin typeface="+mn-lt"/>
              <a:cs typeface="Calibri" pitchFamily="34" charset="0"/>
            </a:endParaRPr>
          </a:p>
        </p:txBody>
      </p:sp>
      <p:cxnSp>
        <p:nvCxnSpPr>
          <p:cNvPr id="10" name="AutoShape 35" descr=" 10"/>
          <p:cNvCxnSpPr>
            <a:cxnSpLocks noChangeShapeType="1"/>
            <a:stCxn id="8" idx="6"/>
            <a:endCxn id="14" idx="1"/>
          </p:cNvCxnSpPr>
          <p:nvPr/>
        </p:nvCxnSpPr>
        <p:spPr bwMode="auto">
          <a:xfrm flipV="1">
            <a:off x="3924300" y="3362778"/>
            <a:ext cx="1009650" cy="1"/>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1" name="AutoShape 36" descr=" 11"/>
          <p:cNvCxnSpPr>
            <a:cxnSpLocks noChangeShapeType="1"/>
            <a:stCxn id="8" idx="6"/>
            <a:endCxn id="13" idx="1"/>
          </p:cNvCxnSpPr>
          <p:nvPr/>
        </p:nvCxnSpPr>
        <p:spPr bwMode="auto">
          <a:xfrm flipV="1">
            <a:off x="3924300" y="2715078"/>
            <a:ext cx="1009650" cy="647701"/>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2" name="AutoShape 37" descr=" 12"/>
          <p:cNvCxnSpPr>
            <a:cxnSpLocks noChangeShapeType="1"/>
            <a:stCxn id="8" idx="6"/>
            <a:endCxn id="15" idx="1"/>
          </p:cNvCxnSpPr>
          <p:nvPr/>
        </p:nvCxnSpPr>
        <p:spPr bwMode="auto">
          <a:xfrm>
            <a:off x="3924300" y="3362779"/>
            <a:ext cx="1009650" cy="647699"/>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sp>
        <p:nvSpPr>
          <p:cNvPr id="13" name="Rectangle 98" descr=" 13"/>
          <p:cNvSpPr>
            <a:spLocks noChangeArrowheads="1"/>
          </p:cNvSpPr>
          <p:nvPr/>
        </p:nvSpPr>
        <p:spPr bwMode="auto">
          <a:xfrm>
            <a:off x="4933950" y="2600778"/>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e:White_House</a:t>
            </a:r>
          </a:p>
        </p:txBody>
      </p:sp>
      <p:sp>
        <p:nvSpPr>
          <p:cNvPr id="14" name="Rectangle 99" descr=" 14"/>
          <p:cNvSpPr>
            <a:spLocks noChangeArrowheads="1"/>
          </p:cNvSpPr>
          <p:nvPr/>
        </p:nvSpPr>
        <p:spPr bwMode="auto">
          <a:xfrm>
            <a:off x="4933950" y="3248478"/>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e:Casablanca</a:t>
            </a:r>
          </a:p>
        </p:txBody>
      </p:sp>
      <p:sp>
        <p:nvSpPr>
          <p:cNvPr id="15" name="Rectangle 100" descr=" 15"/>
          <p:cNvSpPr>
            <a:spLocks noChangeArrowheads="1"/>
          </p:cNvSpPr>
          <p:nvPr/>
        </p:nvSpPr>
        <p:spPr bwMode="auto">
          <a:xfrm>
            <a:off x="4933950" y="3896178"/>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e:Casablanca_(film)</a:t>
            </a:r>
          </a:p>
        </p:txBody>
      </p:sp>
      <p:sp>
        <p:nvSpPr>
          <p:cNvPr id="21" name="Text Box 109" descr=" 21"/>
          <p:cNvSpPr txBox="1">
            <a:spLocks noChangeArrowheads="1"/>
          </p:cNvSpPr>
          <p:nvPr/>
        </p:nvSpPr>
        <p:spPr bwMode="auto">
          <a:xfrm>
            <a:off x="2552700" y="2600778"/>
            <a:ext cx="1219200" cy="304800"/>
          </a:xfrm>
          <a:prstGeom prst="rect">
            <a:avLst/>
          </a:prstGeom>
          <a:noFill/>
          <a:ln w="9525">
            <a:noFill/>
            <a:miter lim="800000"/>
            <a:headEnd/>
            <a:tailEnd/>
          </a:ln>
          <a:effectLst/>
        </p:spPr>
        <p:txBody>
          <a:bodyPr>
            <a:spAutoFit/>
          </a:bodyPr>
          <a:lstStyle/>
          <a:p>
            <a:pPr algn="ctr">
              <a:spcBef>
                <a:spcPct val="50000"/>
              </a:spcBef>
            </a:pPr>
            <a:r>
              <a:rPr lang="en-US" sz="1400" dirty="0" smtClean="0"/>
              <a:t>Phrase nodes</a:t>
            </a:r>
            <a:endParaRPr lang="en-US" sz="1400" dirty="0">
              <a:latin typeface="Georgia" pitchFamily="18" charset="0"/>
            </a:endParaRPr>
          </a:p>
        </p:txBody>
      </p:sp>
      <p:sp>
        <p:nvSpPr>
          <p:cNvPr id="22" name="Text Box 110" descr=" 22"/>
          <p:cNvSpPr txBox="1">
            <a:spLocks noChangeArrowheads="1"/>
          </p:cNvSpPr>
          <p:nvPr/>
        </p:nvSpPr>
        <p:spPr bwMode="auto">
          <a:xfrm>
            <a:off x="5132834" y="2143578"/>
            <a:ext cx="1524000" cy="304800"/>
          </a:xfrm>
          <a:prstGeom prst="rect">
            <a:avLst/>
          </a:prstGeom>
          <a:noFill/>
          <a:ln w="9525">
            <a:noFill/>
            <a:miter lim="800000"/>
            <a:headEnd/>
            <a:tailEnd/>
          </a:ln>
          <a:effectLst/>
        </p:spPr>
        <p:txBody>
          <a:bodyPr>
            <a:spAutoFit/>
          </a:bodyPr>
          <a:lstStyle/>
          <a:p>
            <a:pPr algn="ctr">
              <a:spcBef>
                <a:spcPct val="50000"/>
              </a:spcBef>
            </a:pPr>
            <a:r>
              <a:rPr lang="en-US" sz="1400" dirty="0" smtClean="0"/>
              <a:t>Semantic nodes</a:t>
            </a:r>
            <a:endParaRPr lang="en-US" sz="1400" dirty="0">
              <a:latin typeface="Georgia" pitchFamily="18" charset="0"/>
            </a:endParaRPr>
          </a:p>
        </p:txBody>
      </p:sp>
      <p:sp>
        <p:nvSpPr>
          <p:cNvPr id="25" name="Oval 24" descr=" 25"/>
          <p:cNvSpPr/>
          <p:nvPr/>
        </p:nvSpPr>
        <p:spPr>
          <a:xfrm>
            <a:off x="2247900" y="3129923"/>
            <a:ext cx="228600" cy="232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dirty="0" smtClean="0"/>
              <a:t>a</a:t>
            </a:r>
          </a:p>
        </p:txBody>
      </p:sp>
      <p:sp>
        <p:nvSpPr>
          <p:cNvPr id="26" name="Oval 25" descr=" 26"/>
          <p:cNvSpPr/>
          <p:nvPr/>
        </p:nvSpPr>
        <p:spPr>
          <a:xfrm>
            <a:off x="6667500" y="244837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dirty="0" smtClean="0"/>
              <a:t>1</a:t>
            </a:r>
          </a:p>
        </p:txBody>
      </p:sp>
      <p:sp>
        <p:nvSpPr>
          <p:cNvPr id="27" name="Oval 26" descr=" 27"/>
          <p:cNvSpPr/>
          <p:nvPr/>
        </p:nvSpPr>
        <p:spPr>
          <a:xfrm>
            <a:off x="6667500" y="313417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dirty="0" smtClean="0"/>
              <a:t>2</a:t>
            </a:r>
          </a:p>
        </p:txBody>
      </p:sp>
      <p:sp>
        <p:nvSpPr>
          <p:cNvPr id="28" name="Oval 27" descr=" 28"/>
          <p:cNvSpPr/>
          <p:nvPr/>
        </p:nvSpPr>
        <p:spPr>
          <a:xfrm>
            <a:off x="6667500" y="374377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dirty="0" smtClean="0"/>
              <a:t>3</a:t>
            </a:r>
          </a:p>
        </p:txBody>
      </p:sp>
      <p:sp>
        <p:nvSpPr>
          <p:cNvPr id="29" name="Rectangle 28" descr=" 29"/>
          <p:cNvSpPr/>
          <p:nvPr/>
        </p:nvSpPr>
        <p:spPr>
          <a:xfrm>
            <a:off x="4403221" y="2448378"/>
            <a:ext cx="511679" cy="369332"/>
          </a:xfrm>
          <a:prstGeom prst="rect">
            <a:avLst/>
          </a:prstGeom>
        </p:spPr>
        <p:txBody>
          <a:bodyPr wrap="none">
            <a:spAutoFit/>
          </a:bodyPr>
          <a:lstStyle/>
          <a:p>
            <a:r>
              <a:rPr lang="en-US" dirty="0" smtClean="0">
                <a:latin typeface="Georgia" pitchFamily="18" charset="0"/>
              </a:rPr>
              <a:t>Y</a:t>
            </a:r>
            <a:r>
              <a:rPr lang="en-US" baseline="-25000" dirty="0" smtClean="0">
                <a:latin typeface="Georgia" pitchFamily="18" charset="0"/>
              </a:rPr>
              <a:t>a,1</a:t>
            </a:r>
            <a:endParaRPr lang="en-US" dirty="0"/>
          </a:p>
        </p:txBody>
      </p:sp>
      <p:sp>
        <p:nvSpPr>
          <p:cNvPr id="30" name="Rectangle 29" descr=" 30"/>
          <p:cNvSpPr/>
          <p:nvPr/>
        </p:nvSpPr>
        <p:spPr>
          <a:xfrm>
            <a:off x="4381500" y="2993446"/>
            <a:ext cx="532518" cy="369332"/>
          </a:xfrm>
          <a:prstGeom prst="rect">
            <a:avLst/>
          </a:prstGeom>
        </p:spPr>
        <p:txBody>
          <a:bodyPr wrap="none">
            <a:spAutoFit/>
          </a:bodyPr>
          <a:lstStyle/>
          <a:p>
            <a:r>
              <a:rPr lang="en-US" dirty="0" smtClean="0">
                <a:latin typeface="Georgia" pitchFamily="18" charset="0"/>
              </a:rPr>
              <a:t>Y</a:t>
            </a:r>
            <a:r>
              <a:rPr lang="en-US" baseline="-25000" dirty="0" smtClean="0">
                <a:latin typeface="Georgia" pitchFamily="18" charset="0"/>
              </a:rPr>
              <a:t>a,2</a:t>
            </a:r>
            <a:endParaRPr lang="en-US" dirty="0"/>
          </a:p>
        </p:txBody>
      </p:sp>
      <p:sp>
        <p:nvSpPr>
          <p:cNvPr id="31" name="Rectangle 30" descr=" 31"/>
          <p:cNvSpPr/>
          <p:nvPr/>
        </p:nvSpPr>
        <p:spPr>
          <a:xfrm>
            <a:off x="4345398" y="3755446"/>
            <a:ext cx="530915" cy="369332"/>
          </a:xfrm>
          <a:prstGeom prst="rect">
            <a:avLst/>
          </a:prstGeom>
        </p:spPr>
        <p:txBody>
          <a:bodyPr wrap="none">
            <a:spAutoFit/>
          </a:bodyPr>
          <a:lstStyle/>
          <a:p>
            <a:r>
              <a:rPr lang="en-US" dirty="0" smtClean="0">
                <a:latin typeface="Georgia" pitchFamily="18" charset="0"/>
              </a:rPr>
              <a:t>Y</a:t>
            </a:r>
            <a:r>
              <a:rPr lang="en-US" baseline="-25000" dirty="0" smtClean="0">
                <a:latin typeface="Georgia" pitchFamily="18" charset="0"/>
              </a:rPr>
              <a:t>a,3</a:t>
            </a:r>
            <a:endParaRPr lang="en-US" dirty="0"/>
          </a:p>
        </p:txBody>
      </p:sp>
      <p:sp>
        <p:nvSpPr>
          <p:cNvPr id="32" name="Content Placeholder 2" descr=" 32"/>
          <p:cNvSpPr txBox="1">
            <a:spLocks/>
          </p:cNvSpPr>
          <p:nvPr/>
        </p:nvSpPr>
        <p:spPr>
          <a:xfrm>
            <a:off x="457200" y="5562600"/>
            <a:ext cx="8229600" cy="609600"/>
          </a:xfrm>
          <a:prstGeom prst="rect">
            <a:avLst/>
          </a:prstGeom>
          <a:solidFill>
            <a:schemeClr val="bg1"/>
          </a:solidFill>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
                <a:schemeClr val="tx2">
                  <a:lumMod val="50000"/>
                </a:schemeClr>
              </a:buClr>
              <a:buSzTx/>
              <a:tabLst/>
              <a:defRPr/>
            </a:pPr>
            <a:r>
              <a:rPr kumimoji="0" lang="el-GR" sz="3200" b="0" i="1" u="none" strike="noStrike" kern="1200" cap="none" spc="0" normalizeH="0" baseline="0" noProof="0" dirty="0" smtClean="0">
                <a:ln>
                  <a:noFill/>
                </a:ln>
                <a:solidFill>
                  <a:srgbClr val="C00000"/>
                </a:solidFill>
                <a:effectLst/>
                <a:uLnTx/>
                <a:uFillTx/>
                <a:latin typeface="Times New Roman"/>
                <a:ea typeface="+mn-ea"/>
                <a:cs typeface="Times New Roman"/>
              </a:rPr>
              <a:t>α</a:t>
            </a:r>
            <a:r>
              <a:rPr kumimoji="0" lang="en-US" sz="3200" b="0" i="1" u="none" strike="noStrike" kern="1200" cap="none" spc="0" normalizeH="0" baseline="0" noProof="0" dirty="0" smtClean="0">
                <a:ln>
                  <a:noFill/>
                </a:ln>
                <a:solidFill>
                  <a:srgbClr val="C00000"/>
                </a:solidFill>
                <a:effectLst/>
                <a:uLnTx/>
                <a:uFillTx/>
                <a:latin typeface="Times New Roman"/>
                <a:ea typeface="+mn-ea"/>
                <a:cs typeface="Times New Roman"/>
              </a:rPr>
              <a:t> </a:t>
            </a:r>
            <a:r>
              <a:rPr kumimoji="0" lang="el-GR" sz="3200" b="0" i="1" u="none" strike="noStrike" kern="1200" cap="none" spc="0" normalizeH="0" baseline="0" noProof="0" dirty="0" smtClean="0">
                <a:ln>
                  <a:noFill/>
                </a:ln>
                <a:solidFill>
                  <a:srgbClr val="C00000"/>
                </a:solidFill>
                <a:effectLst/>
                <a:uLnTx/>
                <a:uFillTx/>
                <a:latin typeface="Times New Roman"/>
                <a:ea typeface="+mn-ea"/>
                <a:cs typeface="Times New Roman"/>
              </a:rPr>
              <a:t>Σ</a:t>
            </a:r>
            <a:r>
              <a:rPr kumimoji="0" lang="en-US" sz="1600" b="0" i="1" u="none" strike="noStrike" kern="1200" cap="none" spc="0" normalizeH="0" baseline="0" noProof="0" dirty="0" err="1" smtClean="0">
                <a:ln>
                  <a:noFill/>
                </a:ln>
                <a:solidFill>
                  <a:srgbClr val="C00000"/>
                </a:solidFill>
                <a:effectLst/>
                <a:uLnTx/>
                <a:uFillTx/>
                <a:latin typeface="Times New Roman"/>
                <a:ea typeface="+mn-ea"/>
                <a:cs typeface="Times New Roman"/>
              </a:rPr>
              <a:t>i,j</a:t>
            </a:r>
            <a:r>
              <a:rPr kumimoji="0" lang="en-US" sz="3200" b="0" i="1" u="none" strike="noStrike" kern="1200" cap="none" spc="0" normalizeH="0" baseline="0" noProof="0" dirty="0" smtClean="0">
                <a:ln>
                  <a:noFill/>
                </a:ln>
                <a:solidFill>
                  <a:srgbClr val="C00000"/>
                </a:solidFill>
                <a:effectLst/>
                <a:uLnTx/>
                <a:uFillTx/>
                <a:latin typeface="Times New Roman"/>
                <a:ea typeface="+mn-ea"/>
                <a:cs typeface="Times New Roman"/>
              </a:rPr>
              <a:t> </a:t>
            </a:r>
            <a:r>
              <a:rPr kumimoji="0" lang="en-US" sz="3200" b="0" i="1" u="none" strike="noStrike" kern="1200" cap="none" spc="0" normalizeH="0" baseline="0" noProof="0" dirty="0" err="1" smtClean="0">
                <a:ln>
                  <a:noFill/>
                </a:ln>
                <a:solidFill>
                  <a:srgbClr val="C00000"/>
                </a:solidFill>
                <a:effectLst/>
                <a:uLnTx/>
                <a:uFillTx/>
                <a:latin typeface="Times New Roman"/>
                <a:ea typeface="+mn-ea"/>
                <a:cs typeface="Times New Roman"/>
              </a:rPr>
              <a:t>w</a:t>
            </a:r>
            <a:r>
              <a:rPr kumimoji="0" lang="en-US" sz="1600" b="0" i="1" u="none" strike="noStrike" kern="1200" cap="none" spc="0" normalizeH="0" baseline="0" noProof="0" dirty="0" err="1" smtClean="0">
                <a:ln>
                  <a:noFill/>
                </a:ln>
                <a:solidFill>
                  <a:srgbClr val="C00000"/>
                </a:solidFill>
                <a:effectLst/>
                <a:uLnTx/>
                <a:uFillTx/>
                <a:latin typeface="Times New Roman"/>
                <a:ea typeface="+mn-ea"/>
                <a:cs typeface="Times New Roman"/>
              </a:rPr>
              <a:t>i,j</a:t>
            </a:r>
            <a:r>
              <a:rPr kumimoji="0" lang="en-US" sz="3200" b="0" i="1" u="none" strike="noStrike" kern="1200" cap="none" spc="0" normalizeH="0" baseline="0" noProof="0" dirty="0" err="1" smtClean="0">
                <a:ln>
                  <a:noFill/>
                </a:ln>
                <a:solidFill>
                  <a:srgbClr val="C00000"/>
                </a:solidFill>
                <a:effectLst/>
                <a:uLnTx/>
                <a:uFillTx/>
                <a:latin typeface="Times New Roman"/>
                <a:ea typeface="+mn-ea"/>
                <a:cs typeface="Times New Roman"/>
              </a:rPr>
              <a:t>Y</a:t>
            </a:r>
            <a:r>
              <a:rPr kumimoji="0" lang="en-US" sz="1600" b="0" i="1" u="none" strike="noStrike" kern="1200" cap="none" spc="0" normalizeH="0" baseline="0" noProof="0" dirty="0" err="1" smtClean="0">
                <a:ln>
                  <a:noFill/>
                </a:ln>
                <a:solidFill>
                  <a:srgbClr val="C00000"/>
                </a:solidFill>
                <a:effectLst/>
                <a:uLnTx/>
                <a:uFillTx/>
                <a:latin typeface="Times New Roman"/>
                <a:ea typeface="+mn-ea"/>
                <a:cs typeface="Times New Roman"/>
              </a:rPr>
              <a:t>i,j</a:t>
            </a:r>
            <a:r>
              <a:rPr kumimoji="0" lang="en-US" sz="3200" b="0" i="1" u="none" strike="noStrike" kern="1200" cap="none" spc="0" normalizeH="0" baseline="0" noProof="0" dirty="0" smtClean="0">
                <a:ln>
                  <a:noFill/>
                </a:ln>
                <a:solidFill>
                  <a:srgbClr val="C00000"/>
                </a:solidFill>
                <a:effectLst/>
                <a:uLnTx/>
                <a:uFillTx/>
                <a:latin typeface="Times New Roman"/>
                <a:ea typeface="+mn-ea"/>
                <a:cs typeface="Times New Roman"/>
              </a:rPr>
              <a:t> </a:t>
            </a:r>
            <a:r>
              <a:rPr kumimoji="0" lang="en-US" sz="3200" b="0" i="1" u="none" strike="noStrike" kern="1200" cap="none" spc="0" normalizeH="0" baseline="0" noProof="0" dirty="0" smtClean="0">
                <a:ln>
                  <a:noFill/>
                </a:ln>
                <a:solidFill>
                  <a:schemeClr val="tx1"/>
                </a:solidFill>
                <a:effectLst/>
                <a:uLnTx/>
                <a:uFillTx/>
                <a:latin typeface="Times New Roman"/>
                <a:ea typeface="+mn-ea"/>
                <a:cs typeface="Times New Roman"/>
              </a:rPr>
              <a:t>+ </a:t>
            </a:r>
            <a:r>
              <a:rPr kumimoji="0" lang="el-GR" sz="3200" b="0" i="1" u="none" strike="noStrike" kern="1200" cap="none" spc="0" normalizeH="0" baseline="0" noProof="0" dirty="0" smtClean="0">
                <a:ln>
                  <a:noFill/>
                </a:ln>
                <a:solidFill>
                  <a:srgbClr val="00B050"/>
                </a:solidFill>
                <a:effectLst/>
                <a:uLnTx/>
                <a:uFillTx/>
                <a:latin typeface="Times New Roman"/>
                <a:ea typeface="+mn-ea"/>
                <a:cs typeface="Times New Roman"/>
              </a:rPr>
              <a:t>β</a:t>
            </a:r>
            <a:r>
              <a:rPr kumimoji="0" lang="en-US" sz="3200" b="0" i="1" u="none" strike="noStrike" kern="1200" cap="none" spc="0" normalizeH="0" baseline="0" noProof="0" dirty="0" smtClean="0">
                <a:ln>
                  <a:noFill/>
                </a:ln>
                <a:solidFill>
                  <a:srgbClr val="00B050"/>
                </a:solidFill>
                <a:effectLst/>
                <a:uLnTx/>
                <a:uFillTx/>
                <a:latin typeface="Times New Roman"/>
                <a:ea typeface="+mn-ea"/>
                <a:cs typeface="Times New Roman"/>
              </a:rPr>
              <a:t> </a:t>
            </a:r>
            <a:r>
              <a:rPr kumimoji="0" lang="el-GR" sz="3200" b="0" i="1" u="none" strike="noStrike" kern="1200" cap="none" spc="0" normalizeH="0" baseline="0" noProof="0" dirty="0" smtClean="0">
                <a:ln>
                  <a:noFill/>
                </a:ln>
                <a:solidFill>
                  <a:srgbClr val="00B050"/>
                </a:solidFill>
                <a:effectLst/>
                <a:uLnTx/>
                <a:uFillTx/>
                <a:latin typeface="Times New Roman"/>
                <a:ea typeface="+mn-ea"/>
                <a:cs typeface="Times New Roman"/>
              </a:rPr>
              <a:t>Σ</a:t>
            </a:r>
            <a:r>
              <a:rPr kumimoji="0" lang="en-US" sz="1600" b="0" i="1" u="none" strike="noStrike" kern="1200" cap="none" spc="0" normalizeH="0" baseline="0" noProof="0" dirty="0" err="1" smtClean="0">
                <a:ln>
                  <a:noFill/>
                </a:ln>
                <a:solidFill>
                  <a:srgbClr val="00B050"/>
                </a:solidFill>
                <a:effectLst/>
                <a:uLnTx/>
                <a:uFillTx/>
                <a:latin typeface="Times New Roman"/>
                <a:ea typeface="+mn-ea"/>
                <a:cs typeface="Times New Roman"/>
              </a:rPr>
              <a:t>k,l</a:t>
            </a:r>
            <a:r>
              <a:rPr kumimoji="0" lang="en-US" sz="1800" b="0" i="1" u="none" strike="noStrike" kern="1200" cap="none" spc="0" normalizeH="0" baseline="0" noProof="0" dirty="0" smtClean="0">
                <a:ln>
                  <a:noFill/>
                </a:ln>
                <a:solidFill>
                  <a:srgbClr val="00B050"/>
                </a:solidFill>
                <a:effectLst/>
                <a:uLnTx/>
                <a:uFillTx/>
                <a:latin typeface="Times New Roman"/>
                <a:ea typeface="+mn-ea"/>
                <a:cs typeface="Times New Roman"/>
              </a:rPr>
              <a:t> </a:t>
            </a:r>
            <a:r>
              <a:rPr kumimoji="0" lang="en-US" sz="3200" b="0" i="1" u="none" strike="noStrike" kern="1200" cap="none" spc="0" normalizeH="0" baseline="0" noProof="0" dirty="0" err="1" smtClean="0">
                <a:ln>
                  <a:noFill/>
                </a:ln>
                <a:solidFill>
                  <a:srgbClr val="00B050"/>
                </a:solidFill>
                <a:effectLst/>
                <a:uLnTx/>
                <a:uFillTx/>
                <a:latin typeface="Times New Roman"/>
                <a:ea typeface="+mn-ea"/>
                <a:cs typeface="Times New Roman"/>
              </a:rPr>
              <a:t>v</a:t>
            </a:r>
            <a:r>
              <a:rPr kumimoji="0" lang="en-US" sz="1600" b="0" i="1" u="none" strike="noStrike" kern="1200" cap="none" spc="0" normalizeH="0" baseline="0" noProof="0" dirty="0" err="1" smtClean="0">
                <a:ln>
                  <a:noFill/>
                </a:ln>
                <a:solidFill>
                  <a:srgbClr val="00B050"/>
                </a:solidFill>
                <a:effectLst/>
                <a:uLnTx/>
                <a:uFillTx/>
                <a:latin typeface="Times New Roman"/>
                <a:ea typeface="+mn-ea"/>
                <a:cs typeface="Times New Roman"/>
              </a:rPr>
              <a:t>k,l</a:t>
            </a:r>
            <a:r>
              <a:rPr kumimoji="0" lang="en-US" sz="1800" b="0" i="1" u="none" strike="noStrike" kern="1200" cap="none" spc="0" normalizeH="0" baseline="0" noProof="0" dirty="0" smtClean="0">
                <a:ln>
                  <a:noFill/>
                </a:ln>
                <a:solidFill>
                  <a:srgbClr val="00B050"/>
                </a:solidFill>
                <a:effectLst/>
                <a:uLnTx/>
                <a:uFillTx/>
                <a:latin typeface="Times New Roman"/>
                <a:ea typeface="+mn-ea"/>
                <a:cs typeface="Times New Roman"/>
              </a:rPr>
              <a:t> </a:t>
            </a:r>
            <a:r>
              <a:rPr kumimoji="0" lang="en-US" sz="3200" b="0" i="1" u="none" strike="noStrike" kern="1200" cap="none" spc="0" normalizeH="0" baseline="0" noProof="0" dirty="0" err="1" smtClean="0">
                <a:ln>
                  <a:noFill/>
                </a:ln>
                <a:solidFill>
                  <a:srgbClr val="00B050"/>
                </a:solidFill>
                <a:effectLst/>
                <a:uLnTx/>
                <a:uFillTx/>
                <a:latin typeface="Times New Roman"/>
                <a:ea typeface="+mn-ea"/>
                <a:cs typeface="Times New Roman"/>
              </a:rPr>
              <a:t>Z</a:t>
            </a:r>
            <a:r>
              <a:rPr kumimoji="0" lang="en-US" sz="1600" b="0" i="1" u="none" strike="noStrike" kern="1200" cap="none" spc="0" normalizeH="0" baseline="0" noProof="0" dirty="0" err="1" smtClean="0">
                <a:ln>
                  <a:noFill/>
                </a:ln>
                <a:solidFill>
                  <a:srgbClr val="00B050"/>
                </a:solidFill>
                <a:effectLst/>
                <a:uLnTx/>
                <a:uFillTx/>
                <a:latin typeface="Times New Roman"/>
                <a:ea typeface="+mn-ea"/>
                <a:cs typeface="Times New Roman"/>
              </a:rPr>
              <a:t>k,l</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
                <a:schemeClr val="tx2">
                  <a:lumMod val="50000"/>
                </a:schemeClr>
              </a:buClr>
              <a:buSzTx/>
              <a:buFont typeface="Arial" pitchFamily="34" charset="0"/>
              <a:buChar char="•"/>
              <a:tabLst/>
              <a:defRPr/>
            </a:pPr>
            <a:endParaRPr kumimoji="0" lang="en-US" sz="2800" b="0" i="1" u="none" strike="noStrike" kern="1200" cap="none" spc="0" normalizeH="0" baseline="0" noProof="0" dirty="0" smtClean="0">
              <a:ln>
                <a:noFill/>
              </a:ln>
              <a:solidFill>
                <a:schemeClr val="tx1"/>
              </a:solidFill>
              <a:effectLst/>
              <a:uLnTx/>
              <a:uFillTx/>
              <a:latin typeface="Georgia" pitchFamily="18" charset="0"/>
              <a:ea typeface="+mn-ea"/>
              <a:cs typeface="+mn-cs"/>
            </a:endParaRPr>
          </a:p>
          <a:p>
            <a:pPr marL="342900" marR="0" lvl="0" indent="-342900" algn="ctr" defTabSz="914400" rtl="0" eaLnBrk="1" fontAlgn="auto" latinLnBrk="0" hangingPunct="1">
              <a:lnSpc>
                <a:spcPct val="100000"/>
              </a:lnSpc>
              <a:spcBef>
                <a:spcPct val="20000"/>
              </a:spcBef>
              <a:spcAft>
                <a:spcPts val="0"/>
              </a:spcAft>
              <a:buClr>
                <a:schemeClr val="tx2">
                  <a:lumMod val="50000"/>
                </a:schemeClr>
              </a:buClr>
              <a:buSzTx/>
              <a:buFont typeface="Arial" pitchFamily="34" charset="0"/>
              <a:buNone/>
              <a:tabLst/>
              <a:defRPr/>
            </a:pPr>
            <a:endParaRPr kumimoji="0" lang="en-US" sz="3200" b="0" i="1" u="none" strike="noStrike" kern="1200" cap="none" spc="0" normalizeH="0" baseline="0" noProof="0" dirty="0" smtClean="0">
              <a:ln>
                <a:noFill/>
              </a:ln>
              <a:solidFill>
                <a:schemeClr val="tx1"/>
              </a:solidFill>
              <a:effectLst/>
              <a:uLnTx/>
              <a:uFillTx/>
              <a:latin typeface="Georgia" pitchFamily="18" charset="0"/>
              <a:ea typeface="+mn-ea"/>
              <a:cs typeface="+mn-cs"/>
            </a:endParaRPr>
          </a:p>
        </p:txBody>
      </p:sp>
    </p:spTree>
  </p:cSld>
  <p:clrMapOvr>
    <a:masterClrMapping/>
  </p:clrMapOvr>
  <p:transition>
    <p:cu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a:bodyPr>
          <a:lstStyle/>
          <a:p>
            <a:r>
              <a:rPr lang="en-US" dirty="0" smtClean="0"/>
              <a:t>Joint Disambiguation – Constraints</a:t>
            </a:r>
            <a:endParaRPr lang="en-US" dirty="0"/>
          </a:p>
        </p:txBody>
      </p:sp>
      <p:sp>
        <p:nvSpPr>
          <p:cNvPr id="3" name="Content Placeholder 2" descr=" 3"/>
          <p:cNvSpPr>
            <a:spLocks noGrp="1"/>
          </p:cNvSpPr>
          <p:nvPr>
            <p:ph idx="1"/>
          </p:nvPr>
        </p:nvSpPr>
        <p:spPr>
          <a:xfrm>
            <a:off x="457200" y="914400"/>
            <a:ext cx="8229600" cy="5294376"/>
          </a:xfrm>
        </p:spPr>
        <p:txBody>
          <a:bodyPr lIns="0" tIns="0" rIns="0" bIns="0">
            <a:normAutofit/>
          </a:bodyPr>
          <a:lstStyle/>
          <a:p>
            <a:pPr algn="ctr">
              <a:buNone/>
            </a:pPr>
            <a:r>
              <a:rPr lang="en-US" dirty="0" smtClean="0"/>
              <a:t>Classes translate to </a:t>
            </a:r>
            <a:r>
              <a:rPr lang="en-US" dirty="0" smtClean="0">
                <a:solidFill>
                  <a:schemeClr val="accent6">
                    <a:lumMod val="75000"/>
                  </a:schemeClr>
                </a:solidFill>
              </a:rPr>
              <a:t>type-constrained variables</a:t>
            </a:r>
          </a:p>
          <a:p>
            <a:pPr algn="ctr">
              <a:buNone/>
            </a:pPr>
            <a:r>
              <a:rPr lang="en-US" dirty="0" smtClean="0">
                <a:sym typeface="Wingdings" pitchFamily="2" charset="2"/>
              </a:rPr>
              <a:t> </a:t>
            </a:r>
            <a:r>
              <a:rPr lang="en-US" dirty="0" smtClean="0"/>
              <a:t>Every semantic triple should have a class to </a:t>
            </a:r>
            <a:r>
              <a:rPr lang="en-US" i="1" dirty="0" smtClean="0"/>
              <a:t>join</a:t>
            </a:r>
            <a:r>
              <a:rPr lang="en-US" dirty="0" smtClean="0"/>
              <a:t> &amp; </a:t>
            </a:r>
            <a:r>
              <a:rPr lang="en-US" i="1" dirty="0" smtClean="0"/>
              <a:t>project</a:t>
            </a:r>
            <a:r>
              <a:rPr lang="en-US" dirty="0" smtClean="0"/>
              <a:t>!</a:t>
            </a:r>
          </a:p>
          <a:p>
            <a:pPr algn="ctr">
              <a:buNone/>
            </a:pPr>
            <a:r>
              <a:rPr lang="en-US" sz="2300" dirty="0" smtClean="0">
                <a:solidFill>
                  <a:srgbClr val="00B050"/>
                </a:solidFill>
                <a:latin typeface="Lucida Console" pitchFamily="49" charset="0"/>
              </a:rPr>
              <a:t>person </a:t>
            </a:r>
            <a:r>
              <a:rPr lang="en-US" sz="2300" dirty="0" err="1" smtClean="0">
                <a:solidFill>
                  <a:srgbClr val="C00000"/>
                </a:solidFill>
                <a:latin typeface="Lucida Console" pitchFamily="49" charset="0"/>
              </a:rPr>
              <a:t>actedIn</a:t>
            </a:r>
            <a:r>
              <a:rPr lang="en-US" sz="2300" dirty="0" smtClean="0">
                <a:latin typeface="Lucida Console" pitchFamily="49" charset="0"/>
              </a:rPr>
              <a:t> </a:t>
            </a:r>
            <a:r>
              <a:rPr lang="en-US" sz="2300" dirty="0" smtClean="0">
                <a:solidFill>
                  <a:srgbClr val="0070C0"/>
                </a:solidFill>
                <a:latin typeface="Lucida Console" pitchFamily="49" charset="0"/>
              </a:rPr>
              <a:t>Casablanca_(film)</a:t>
            </a:r>
          </a:p>
          <a:p>
            <a:pPr algn="ctr">
              <a:buNone/>
            </a:pPr>
            <a:r>
              <a:rPr lang="en-US" sz="2200" dirty="0" smtClean="0">
                <a:latin typeface="Lucida Console" pitchFamily="49" charset="0"/>
              </a:rPr>
              <a:t>▼</a:t>
            </a:r>
          </a:p>
          <a:p>
            <a:pPr algn="ctr">
              <a:buNone/>
            </a:pPr>
            <a:r>
              <a:rPr lang="en-US" sz="2300" dirty="0" smtClean="0"/>
              <a:t>  ?x </a:t>
            </a:r>
            <a:r>
              <a:rPr lang="en-US" sz="2300" dirty="0" smtClean="0">
                <a:solidFill>
                  <a:srgbClr val="C00000"/>
                </a:solidFill>
                <a:latin typeface="Lucida Console" pitchFamily="49" charset="0"/>
              </a:rPr>
              <a:t>type</a:t>
            </a:r>
            <a:r>
              <a:rPr lang="en-US" sz="2300" dirty="0" smtClean="0"/>
              <a:t> </a:t>
            </a:r>
            <a:r>
              <a:rPr lang="en-US" sz="2300" dirty="0" smtClean="0">
                <a:solidFill>
                  <a:srgbClr val="00B050"/>
                </a:solidFill>
                <a:latin typeface="Lucida Console" pitchFamily="49" charset="0"/>
              </a:rPr>
              <a:t>person </a:t>
            </a:r>
            <a:r>
              <a:rPr lang="en-US" sz="2300" dirty="0" smtClean="0">
                <a:latin typeface="Lucida Console" pitchFamily="49" charset="0"/>
              </a:rPr>
              <a:t>. ?x </a:t>
            </a:r>
            <a:r>
              <a:rPr lang="en-US" sz="2300" dirty="0" err="1" smtClean="0">
                <a:solidFill>
                  <a:srgbClr val="C00000"/>
                </a:solidFill>
                <a:latin typeface="Lucida Console" pitchFamily="49" charset="0"/>
              </a:rPr>
              <a:t>actedIn</a:t>
            </a:r>
            <a:r>
              <a:rPr lang="en-US" sz="2300" dirty="0" smtClean="0">
                <a:latin typeface="Lucida Console" pitchFamily="49" charset="0"/>
              </a:rPr>
              <a:t> </a:t>
            </a:r>
            <a:r>
              <a:rPr lang="en-US" sz="2300" dirty="0" smtClean="0">
                <a:solidFill>
                  <a:srgbClr val="0070C0"/>
                </a:solidFill>
                <a:latin typeface="Lucida Console" pitchFamily="49" charset="0"/>
              </a:rPr>
              <a:t>Casablanca_(film)</a:t>
            </a:r>
            <a:endParaRPr lang="en-US" dirty="0" smtClean="0">
              <a:latin typeface="Georgia" pitchFamily="18" charset="0"/>
            </a:endParaRPr>
          </a:p>
        </p:txBody>
      </p:sp>
      <p:sp>
        <p:nvSpPr>
          <p:cNvPr id="4" name="Date Placeholder 3" descr=" 4"/>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descr=" 5"/>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descr=" 6"/>
          <p:cNvSpPr>
            <a:spLocks noGrp="1"/>
          </p:cNvSpPr>
          <p:nvPr>
            <p:ph type="sldNum" sz="quarter" idx="12"/>
          </p:nvPr>
        </p:nvSpPr>
        <p:spPr/>
        <p:txBody>
          <a:bodyPr/>
          <a:lstStyle/>
          <a:p>
            <a:fld id="{D82A5394-5A80-41A2-8767-340FD9E3BCB0}" type="slidenum">
              <a:rPr lang="en-US" smtClean="0"/>
              <a:pPr/>
              <a:t>64</a:t>
            </a:fld>
            <a:endParaRPr lang="en-US" dirty="0"/>
          </a:p>
        </p:txBody>
      </p:sp>
    </p:spTree>
  </p:cSld>
  <p:clrMapOvr>
    <a:masterClrMapping/>
  </p:clrMapOvr>
  <p:transition>
    <p:cu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a:bodyPr>
          <a:lstStyle/>
          <a:p>
            <a:r>
              <a:rPr lang="en-US" dirty="0" smtClean="0"/>
              <a:t>Joint Disambiguation – Constraints</a:t>
            </a:r>
            <a:endParaRPr lang="en-US" dirty="0"/>
          </a:p>
        </p:txBody>
      </p:sp>
      <p:sp>
        <p:nvSpPr>
          <p:cNvPr id="3" name="Content Placeholder 2" descr=" 3"/>
          <p:cNvSpPr>
            <a:spLocks noGrp="1"/>
          </p:cNvSpPr>
          <p:nvPr>
            <p:ph idx="1"/>
          </p:nvPr>
        </p:nvSpPr>
        <p:spPr>
          <a:xfrm>
            <a:off x="457200" y="914400"/>
            <a:ext cx="8229600" cy="5294376"/>
          </a:xfrm>
        </p:spPr>
        <p:txBody>
          <a:bodyPr lIns="0" tIns="0" rIns="0" bIns="0">
            <a:normAutofit/>
          </a:bodyPr>
          <a:lstStyle/>
          <a:p>
            <a:pPr algn="ctr">
              <a:buNone/>
            </a:pPr>
            <a:r>
              <a:rPr lang="en-US" dirty="0" smtClean="0"/>
              <a:t>Classes translate to </a:t>
            </a:r>
            <a:r>
              <a:rPr lang="en-US" dirty="0" smtClean="0">
                <a:solidFill>
                  <a:schemeClr val="accent6">
                    <a:lumMod val="75000"/>
                  </a:schemeClr>
                </a:solidFill>
              </a:rPr>
              <a:t>type-constrained variables</a:t>
            </a:r>
          </a:p>
          <a:p>
            <a:pPr algn="ctr">
              <a:buNone/>
            </a:pPr>
            <a:r>
              <a:rPr lang="en-US" dirty="0" smtClean="0">
                <a:sym typeface="Wingdings" pitchFamily="2" charset="2"/>
              </a:rPr>
              <a:t> </a:t>
            </a:r>
            <a:r>
              <a:rPr lang="en-US" dirty="0" smtClean="0"/>
              <a:t>Every semantic triple should have a class to </a:t>
            </a:r>
            <a:r>
              <a:rPr lang="en-US" i="1" dirty="0" smtClean="0"/>
              <a:t>join</a:t>
            </a:r>
            <a:r>
              <a:rPr lang="en-US" dirty="0" smtClean="0"/>
              <a:t> &amp; </a:t>
            </a:r>
            <a:r>
              <a:rPr lang="en-US" i="1" dirty="0" smtClean="0"/>
              <a:t>project</a:t>
            </a:r>
            <a:r>
              <a:rPr lang="en-US" dirty="0" smtClean="0"/>
              <a:t>!</a:t>
            </a:r>
          </a:p>
          <a:p>
            <a:pPr algn="ctr">
              <a:buNone/>
            </a:pPr>
            <a:r>
              <a:rPr lang="en-US" sz="2300" dirty="0" smtClean="0">
                <a:solidFill>
                  <a:srgbClr val="00B050"/>
                </a:solidFill>
                <a:latin typeface="Lucida Console" pitchFamily="49" charset="0"/>
              </a:rPr>
              <a:t>person </a:t>
            </a:r>
            <a:r>
              <a:rPr lang="en-US" sz="2300" dirty="0" err="1" smtClean="0">
                <a:solidFill>
                  <a:srgbClr val="C00000"/>
                </a:solidFill>
                <a:latin typeface="Lucida Console" pitchFamily="49" charset="0"/>
              </a:rPr>
              <a:t>actedIn</a:t>
            </a:r>
            <a:r>
              <a:rPr lang="en-US" sz="2300" dirty="0" smtClean="0">
                <a:latin typeface="Lucida Console" pitchFamily="49" charset="0"/>
              </a:rPr>
              <a:t> </a:t>
            </a:r>
            <a:r>
              <a:rPr lang="en-US" sz="2300" dirty="0" smtClean="0">
                <a:solidFill>
                  <a:srgbClr val="0070C0"/>
                </a:solidFill>
                <a:latin typeface="Lucida Console" pitchFamily="49" charset="0"/>
              </a:rPr>
              <a:t>Casablanca_(film)</a:t>
            </a:r>
          </a:p>
          <a:p>
            <a:pPr algn="ctr">
              <a:buNone/>
            </a:pPr>
            <a:r>
              <a:rPr lang="en-US" sz="2200" dirty="0" smtClean="0">
                <a:latin typeface="Lucida Console" pitchFamily="49" charset="0"/>
              </a:rPr>
              <a:t>▼</a:t>
            </a:r>
          </a:p>
          <a:p>
            <a:pPr algn="ctr">
              <a:buNone/>
            </a:pPr>
            <a:r>
              <a:rPr lang="en-US" sz="2300" dirty="0" smtClean="0"/>
              <a:t>  ?x </a:t>
            </a:r>
            <a:r>
              <a:rPr lang="en-US" sz="2300" dirty="0" smtClean="0">
                <a:solidFill>
                  <a:srgbClr val="C00000"/>
                </a:solidFill>
                <a:latin typeface="Lucida Console" pitchFamily="49" charset="0"/>
              </a:rPr>
              <a:t>type</a:t>
            </a:r>
            <a:r>
              <a:rPr lang="en-US" sz="2300" dirty="0" smtClean="0"/>
              <a:t> </a:t>
            </a:r>
            <a:r>
              <a:rPr lang="en-US" sz="2300" dirty="0" smtClean="0">
                <a:solidFill>
                  <a:srgbClr val="00B050"/>
                </a:solidFill>
                <a:latin typeface="Lucida Console" pitchFamily="49" charset="0"/>
              </a:rPr>
              <a:t>person </a:t>
            </a:r>
            <a:r>
              <a:rPr lang="en-US" sz="2300" dirty="0" smtClean="0">
                <a:latin typeface="Lucida Console" pitchFamily="49" charset="0"/>
              </a:rPr>
              <a:t>. ?x </a:t>
            </a:r>
            <a:r>
              <a:rPr lang="en-US" sz="2300" dirty="0" err="1" smtClean="0">
                <a:solidFill>
                  <a:srgbClr val="C00000"/>
                </a:solidFill>
                <a:latin typeface="Lucida Console" pitchFamily="49" charset="0"/>
              </a:rPr>
              <a:t>actedIn</a:t>
            </a:r>
            <a:r>
              <a:rPr lang="en-US" sz="2300" dirty="0" smtClean="0">
                <a:latin typeface="Lucida Console" pitchFamily="49" charset="0"/>
              </a:rPr>
              <a:t> </a:t>
            </a:r>
            <a:r>
              <a:rPr lang="en-US" sz="2300" dirty="0" smtClean="0">
                <a:solidFill>
                  <a:srgbClr val="0070C0"/>
                </a:solidFill>
                <a:latin typeface="Lucida Console" pitchFamily="49" charset="0"/>
              </a:rPr>
              <a:t>Casablanca_(film)</a:t>
            </a:r>
            <a:endParaRPr lang="en-US" dirty="0" smtClean="0">
              <a:latin typeface="Georgia" pitchFamily="18" charset="0"/>
            </a:endParaRPr>
          </a:p>
        </p:txBody>
      </p:sp>
      <p:sp>
        <p:nvSpPr>
          <p:cNvPr id="4" name="Date Placeholder 3" descr=" 4"/>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descr=" 5"/>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descr=" 6"/>
          <p:cNvSpPr>
            <a:spLocks noGrp="1"/>
          </p:cNvSpPr>
          <p:nvPr>
            <p:ph type="sldNum" sz="quarter" idx="12"/>
          </p:nvPr>
        </p:nvSpPr>
        <p:spPr/>
        <p:txBody>
          <a:bodyPr/>
          <a:lstStyle/>
          <a:p>
            <a:fld id="{D82A5394-5A80-41A2-8767-340FD9E3BCB0}" type="slidenum">
              <a:rPr lang="en-US" smtClean="0"/>
              <a:pPr/>
              <a:t>65</a:t>
            </a:fld>
            <a:endParaRPr lang="en-US" dirty="0"/>
          </a:p>
        </p:txBody>
      </p:sp>
      <p:sp>
        <p:nvSpPr>
          <p:cNvPr id="7" name="Oval 6" descr=" 34"/>
          <p:cNvSpPr/>
          <p:nvPr/>
        </p:nvSpPr>
        <p:spPr>
          <a:xfrm rot="1818289">
            <a:off x="546711" y="2085157"/>
            <a:ext cx="2550383" cy="2177885"/>
          </a:xfrm>
          <a:prstGeom prst="ellipse">
            <a:avLst/>
          </a:prstGeom>
          <a:solidFill>
            <a:schemeClr val="lt1">
              <a:alpha val="0"/>
            </a:schemeClr>
          </a:solidFill>
          <a:ln w="38100">
            <a:solidFill>
              <a:schemeClr val="accent6">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cSld>
  <p:clrMapOvr>
    <a:masterClrMapping/>
  </p:clrMapOvr>
  <p:transition>
    <p:cu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a:bodyPr>
          <a:lstStyle/>
          <a:p>
            <a:r>
              <a:rPr lang="en-US" dirty="0" smtClean="0"/>
              <a:t>Joint Disambiguation – Constraints</a:t>
            </a:r>
            <a:endParaRPr lang="en-US" dirty="0"/>
          </a:p>
        </p:txBody>
      </p:sp>
      <p:sp>
        <p:nvSpPr>
          <p:cNvPr id="3" name="Content Placeholder 2" descr=" 3"/>
          <p:cNvSpPr>
            <a:spLocks noGrp="1"/>
          </p:cNvSpPr>
          <p:nvPr>
            <p:ph idx="1"/>
          </p:nvPr>
        </p:nvSpPr>
        <p:spPr>
          <a:xfrm>
            <a:off x="457200" y="914400"/>
            <a:ext cx="8229600" cy="5294376"/>
          </a:xfrm>
        </p:spPr>
        <p:txBody>
          <a:bodyPr lIns="0" tIns="0" rIns="0" bIns="0">
            <a:normAutofit/>
          </a:bodyPr>
          <a:lstStyle/>
          <a:p>
            <a:pPr algn="ctr">
              <a:buNone/>
            </a:pPr>
            <a:r>
              <a:rPr lang="en-US" dirty="0" smtClean="0"/>
              <a:t>Classes translate to </a:t>
            </a:r>
            <a:r>
              <a:rPr lang="en-US" dirty="0" smtClean="0">
                <a:solidFill>
                  <a:schemeClr val="accent6">
                    <a:lumMod val="75000"/>
                  </a:schemeClr>
                </a:solidFill>
              </a:rPr>
              <a:t>type-constrained variables</a:t>
            </a:r>
          </a:p>
          <a:p>
            <a:pPr algn="ctr">
              <a:buNone/>
            </a:pPr>
            <a:r>
              <a:rPr lang="en-US" dirty="0" smtClean="0">
                <a:sym typeface="Wingdings" pitchFamily="2" charset="2"/>
              </a:rPr>
              <a:t> </a:t>
            </a:r>
            <a:r>
              <a:rPr lang="en-US" dirty="0" smtClean="0"/>
              <a:t>Every semantic triple should have a class to </a:t>
            </a:r>
            <a:r>
              <a:rPr lang="en-US" i="1" dirty="0" smtClean="0"/>
              <a:t>join</a:t>
            </a:r>
            <a:r>
              <a:rPr lang="en-US" dirty="0" smtClean="0"/>
              <a:t> &amp; </a:t>
            </a:r>
            <a:r>
              <a:rPr lang="en-US" i="1" dirty="0" smtClean="0"/>
              <a:t>project</a:t>
            </a:r>
            <a:r>
              <a:rPr lang="en-US" dirty="0" smtClean="0"/>
              <a:t>!</a:t>
            </a:r>
          </a:p>
          <a:p>
            <a:pPr algn="ctr">
              <a:buNone/>
            </a:pPr>
            <a:r>
              <a:rPr lang="en-US" sz="2300" dirty="0" smtClean="0">
                <a:solidFill>
                  <a:srgbClr val="00B050"/>
                </a:solidFill>
                <a:latin typeface="Lucida Console" pitchFamily="49" charset="0"/>
              </a:rPr>
              <a:t>person </a:t>
            </a:r>
            <a:r>
              <a:rPr lang="en-US" sz="2300" dirty="0" err="1" smtClean="0">
                <a:solidFill>
                  <a:srgbClr val="C00000"/>
                </a:solidFill>
                <a:latin typeface="Lucida Console" pitchFamily="49" charset="0"/>
              </a:rPr>
              <a:t>actedIn</a:t>
            </a:r>
            <a:r>
              <a:rPr lang="en-US" sz="2300" dirty="0" smtClean="0">
                <a:latin typeface="Lucida Console" pitchFamily="49" charset="0"/>
              </a:rPr>
              <a:t> </a:t>
            </a:r>
            <a:r>
              <a:rPr lang="en-US" sz="2300" dirty="0" smtClean="0">
                <a:solidFill>
                  <a:srgbClr val="0070C0"/>
                </a:solidFill>
                <a:latin typeface="Lucida Console" pitchFamily="49" charset="0"/>
              </a:rPr>
              <a:t>Casablanca_(film)</a:t>
            </a:r>
          </a:p>
          <a:p>
            <a:pPr algn="ctr">
              <a:buNone/>
            </a:pPr>
            <a:r>
              <a:rPr lang="en-US" sz="2200" dirty="0" smtClean="0">
                <a:latin typeface="Lucida Console" pitchFamily="49" charset="0"/>
              </a:rPr>
              <a:t>▼</a:t>
            </a:r>
          </a:p>
          <a:p>
            <a:pPr algn="ctr">
              <a:buNone/>
            </a:pPr>
            <a:r>
              <a:rPr lang="en-US" sz="2300" dirty="0" smtClean="0"/>
              <a:t>  ?x </a:t>
            </a:r>
            <a:r>
              <a:rPr lang="en-US" sz="2300" dirty="0" smtClean="0">
                <a:solidFill>
                  <a:srgbClr val="C00000"/>
                </a:solidFill>
                <a:latin typeface="Lucida Console" pitchFamily="49" charset="0"/>
              </a:rPr>
              <a:t>type</a:t>
            </a:r>
            <a:r>
              <a:rPr lang="en-US" sz="2300" dirty="0" smtClean="0"/>
              <a:t> </a:t>
            </a:r>
            <a:r>
              <a:rPr lang="en-US" sz="2300" dirty="0" smtClean="0">
                <a:solidFill>
                  <a:srgbClr val="00B050"/>
                </a:solidFill>
                <a:latin typeface="Lucida Console" pitchFamily="49" charset="0"/>
              </a:rPr>
              <a:t>person </a:t>
            </a:r>
            <a:r>
              <a:rPr lang="en-US" sz="2300" dirty="0" smtClean="0">
                <a:latin typeface="Lucida Console" pitchFamily="49" charset="0"/>
              </a:rPr>
              <a:t>. ?x </a:t>
            </a:r>
            <a:r>
              <a:rPr lang="en-US" sz="2300" dirty="0" err="1" smtClean="0">
                <a:solidFill>
                  <a:srgbClr val="C00000"/>
                </a:solidFill>
                <a:latin typeface="Lucida Console" pitchFamily="49" charset="0"/>
              </a:rPr>
              <a:t>actedIn</a:t>
            </a:r>
            <a:r>
              <a:rPr lang="en-US" sz="2300" dirty="0" smtClean="0">
                <a:latin typeface="Lucida Console" pitchFamily="49" charset="0"/>
              </a:rPr>
              <a:t> </a:t>
            </a:r>
            <a:r>
              <a:rPr lang="en-US" sz="2300" dirty="0" smtClean="0">
                <a:solidFill>
                  <a:srgbClr val="0070C0"/>
                </a:solidFill>
                <a:latin typeface="Lucida Console" pitchFamily="49" charset="0"/>
              </a:rPr>
              <a:t>Casablanca_(film)</a:t>
            </a:r>
            <a:endParaRPr lang="en-US" dirty="0" smtClean="0">
              <a:latin typeface="Georgia" pitchFamily="18" charset="0"/>
            </a:endParaRPr>
          </a:p>
        </p:txBody>
      </p:sp>
      <p:sp>
        <p:nvSpPr>
          <p:cNvPr id="4" name="Date Placeholder 3" descr=" 4"/>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descr=" 5"/>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descr=" 6"/>
          <p:cNvSpPr>
            <a:spLocks noGrp="1"/>
          </p:cNvSpPr>
          <p:nvPr>
            <p:ph type="sldNum" sz="quarter" idx="12"/>
          </p:nvPr>
        </p:nvSpPr>
        <p:spPr/>
        <p:txBody>
          <a:bodyPr/>
          <a:lstStyle/>
          <a:p>
            <a:fld id="{D82A5394-5A80-41A2-8767-340FD9E3BCB0}" type="slidenum">
              <a:rPr lang="en-US" smtClean="0"/>
              <a:pPr/>
              <a:t>66</a:t>
            </a:fld>
            <a:endParaRPr lang="en-US" dirty="0"/>
          </a:p>
        </p:txBody>
      </p:sp>
      <p:sp>
        <p:nvSpPr>
          <p:cNvPr id="8" name="Oval 4" descr=" 7"/>
          <p:cNvSpPr>
            <a:spLocks noChangeArrowheads="1"/>
          </p:cNvSpPr>
          <p:nvPr/>
        </p:nvSpPr>
        <p:spPr bwMode="auto">
          <a:xfrm>
            <a:off x="917848" y="4953000"/>
            <a:ext cx="7620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q</a:t>
            </a:r>
            <a:r>
              <a:rPr lang="en-US" sz="1600" baseline="-25000" dirty="0">
                <a:latin typeface="+mn-lt"/>
                <a:cs typeface="Calibri" pitchFamily="34" charset="0"/>
              </a:rPr>
              <a:t>1</a:t>
            </a:r>
          </a:p>
        </p:txBody>
      </p:sp>
      <p:sp>
        <p:nvSpPr>
          <p:cNvPr id="14" name="Oval 10" descr=" 8"/>
          <p:cNvSpPr>
            <a:spLocks noChangeArrowheads="1"/>
          </p:cNvSpPr>
          <p:nvPr/>
        </p:nvSpPr>
        <p:spPr bwMode="auto">
          <a:xfrm>
            <a:off x="2651398" y="5867400"/>
            <a:ext cx="1600200" cy="274636"/>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a writer</a:t>
            </a:r>
            <a:endParaRPr lang="en-US" sz="1600" baseline="-25000">
              <a:latin typeface="+mn-lt"/>
              <a:cs typeface="Calibri" pitchFamily="34" charset="0"/>
            </a:endParaRPr>
          </a:p>
        </p:txBody>
      </p:sp>
      <p:cxnSp>
        <p:nvCxnSpPr>
          <p:cNvPr id="23" name="AutoShape 34" descr=" 10"/>
          <p:cNvCxnSpPr>
            <a:cxnSpLocks noChangeShapeType="1"/>
          </p:cNvCxnSpPr>
          <p:nvPr/>
        </p:nvCxnSpPr>
        <p:spPr bwMode="auto">
          <a:xfrm>
            <a:off x="4251597" y="6005513"/>
            <a:ext cx="1009650" cy="128587"/>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9" name="AutoShape 50" descr=" 11"/>
          <p:cNvCxnSpPr>
            <a:cxnSpLocks noChangeShapeType="1"/>
          </p:cNvCxnSpPr>
          <p:nvPr/>
        </p:nvCxnSpPr>
        <p:spPr bwMode="auto">
          <a:xfrm>
            <a:off x="1679848" y="5181600"/>
            <a:ext cx="990600" cy="23018"/>
          </a:xfrm>
          <a:prstGeom prst="straightConnector1">
            <a:avLst/>
          </a:prstGeom>
          <a:noFill/>
          <a:ln w="44450" cap="rnd">
            <a:solidFill>
              <a:srgbClr val="008000"/>
            </a:solidFill>
            <a:prstDash val="sysDot"/>
            <a:round/>
            <a:headEnd/>
            <a:tailEnd/>
          </a:ln>
          <a:effectLst/>
        </p:spPr>
      </p:cxnSp>
      <p:cxnSp>
        <p:nvCxnSpPr>
          <p:cNvPr id="11" name="AutoShape 53" descr=" 12"/>
          <p:cNvCxnSpPr>
            <a:cxnSpLocks noChangeShapeType="1"/>
          </p:cNvCxnSpPr>
          <p:nvPr/>
        </p:nvCxnSpPr>
        <p:spPr bwMode="auto">
          <a:xfrm>
            <a:off x="1679848" y="5181600"/>
            <a:ext cx="971550" cy="823119"/>
          </a:xfrm>
          <a:prstGeom prst="straightConnector1">
            <a:avLst/>
          </a:prstGeom>
          <a:noFill/>
          <a:ln w="25400">
            <a:solidFill>
              <a:schemeClr val="tx1"/>
            </a:solidFill>
            <a:round/>
            <a:headEnd/>
            <a:tailEnd/>
          </a:ln>
          <a:effectLst/>
        </p:spPr>
      </p:cxnSp>
      <p:sp>
        <p:nvSpPr>
          <p:cNvPr id="12" name="Oval 9" descr=" 13"/>
          <p:cNvSpPr>
            <a:spLocks noChangeArrowheads="1"/>
          </p:cNvSpPr>
          <p:nvPr/>
        </p:nvSpPr>
        <p:spPr bwMode="auto">
          <a:xfrm>
            <a:off x="2670448" y="5067300"/>
            <a:ext cx="1600200" cy="274636"/>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was born</a:t>
            </a:r>
            <a:endParaRPr lang="en-US" sz="1600" baseline="-25000" dirty="0">
              <a:latin typeface="+mn-lt"/>
              <a:cs typeface="Calibri" pitchFamily="34" charset="0"/>
            </a:endParaRPr>
          </a:p>
        </p:txBody>
      </p:sp>
      <p:sp>
        <p:nvSpPr>
          <p:cNvPr id="13" name="Oval 73" descr=" 17"/>
          <p:cNvSpPr>
            <a:spLocks noChangeArrowheads="1"/>
          </p:cNvSpPr>
          <p:nvPr/>
        </p:nvSpPr>
        <p:spPr bwMode="auto">
          <a:xfrm>
            <a:off x="2651398" y="4267200"/>
            <a:ext cx="1600200" cy="274636"/>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Rome</a:t>
            </a:r>
            <a:endParaRPr lang="en-US" sz="1600" baseline="-25000" dirty="0">
              <a:latin typeface="+mn-lt"/>
              <a:cs typeface="Calibri" pitchFamily="34" charset="0"/>
            </a:endParaRPr>
          </a:p>
        </p:txBody>
      </p:sp>
      <p:cxnSp>
        <p:nvCxnSpPr>
          <p:cNvPr id="16" name="AutoShape 76" descr=" 18"/>
          <p:cNvCxnSpPr>
            <a:cxnSpLocks noChangeShapeType="1"/>
          </p:cNvCxnSpPr>
          <p:nvPr/>
        </p:nvCxnSpPr>
        <p:spPr bwMode="auto">
          <a:xfrm flipV="1">
            <a:off x="4251597" y="4152900"/>
            <a:ext cx="1009650" cy="251618"/>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7" name="AutoShape 77" descr=" 19"/>
          <p:cNvCxnSpPr>
            <a:cxnSpLocks noChangeShapeType="1"/>
          </p:cNvCxnSpPr>
          <p:nvPr/>
        </p:nvCxnSpPr>
        <p:spPr bwMode="auto">
          <a:xfrm>
            <a:off x="4251597" y="4404519"/>
            <a:ext cx="1009650" cy="144621"/>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0" name="AutoShape 78" descr=" 20"/>
          <p:cNvCxnSpPr>
            <a:cxnSpLocks noChangeShapeType="1"/>
          </p:cNvCxnSpPr>
          <p:nvPr/>
        </p:nvCxnSpPr>
        <p:spPr bwMode="auto">
          <a:xfrm flipV="1">
            <a:off x="1679848" y="4404519"/>
            <a:ext cx="971550" cy="777081"/>
          </a:xfrm>
          <a:prstGeom prst="straightConnector1">
            <a:avLst/>
          </a:prstGeom>
          <a:ln>
            <a:headEnd/>
            <a:tailEnd/>
          </a:ln>
        </p:spPr>
        <p:style>
          <a:lnRef idx="2">
            <a:schemeClr val="accent4"/>
          </a:lnRef>
          <a:fillRef idx="0">
            <a:schemeClr val="accent4"/>
          </a:fillRef>
          <a:effectRef idx="1">
            <a:schemeClr val="accent4"/>
          </a:effectRef>
          <a:fontRef idx="minor">
            <a:schemeClr val="tx1"/>
          </a:fontRef>
        </p:style>
      </p:cxnSp>
      <p:sp>
        <p:nvSpPr>
          <p:cNvPr id="24" name="Rectangle 91" descr=" 21"/>
          <p:cNvSpPr>
            <a:spLocks noChangeArrowheads="1"/>
          </p:cNvSpPr>
          <p:nvPr/>
        </p:nvSpPr>
        <p:spPr bwMode="auto">
          <a:xfrm>
            <a:off x="5261247" y="6019800"/>
            <a:ext cx="210312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c:writer</a:t>
            </a:r>
          </a:p>
        </p:txBody>
      </p:sp>
      <p:sp>
        <p:nvSpPr>
          <p:cNvPr id="20" name="Rectangle 92" descr=" 22"/>
          <p:cNvSpPr>
            <a:spLocks noChangeArrowheads="1"/>
          </p:cNvSpPr>
          <p:nvPr/>
        </p:nvSpPr>
        <p:spPr bwMode="auto">
          <a:xfrm>
            <a:off x="5261247" y="5227320"/>
            <a:ext cx="210312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r:bornInPlace</a:t>
            </a:r>
          </a:p>
        </p:txBody>
      </p:sp>
      <p:sp>
        <p:nvSpPr>
          <p:cNvPr id="19" name="Rectangle 93" descr=" 23"/>
          <p:cNvSpPr>
            <a:spLocks noChangeArrowheads="1"/>
          </p:cNvSpPr>
          <p:nvPr/>
        </p:nvSpPr>
        <p:spPr bwMode="auto">
          <a:xfrm>
            <a:off x="5261247" y="4831079"/>
            <a:ext cx="210312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r:bornOnDate</a:t>
            </a:r>
          </a:p>
        </p:txBody>
      </p:sp>
      <p:sp>
        <p:nvSpPr>
          <p:cNvPr id="18" name="Rectangle 96" descr=" 26"/>
          <p:cNvSpPr>
            <a:spLocks noChangeArrowheads="1"/>
          </p:cNvSpPr>
          <p:nvPr/>
        </p:nvSpPr>
        <p:spPr bwMode="auto">
          <a:xfrm>
            <a:off x="5261247" y="4434840"/>
            <a:ext cx="210312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e:Sydne_Rome</a:t>
            </a:r>
          </a:p>
        </p:txBody>
      </p:sp>
      <p:sp>
        <p:nvSpPr>
          <p:cNvPr id="15" name="Rectangle 97" descr=" 27"/>
          <p:cNvSpPr>
            <a:spLocks noChangeArrowheads="1"/>
          </p:cNvSpPr>
          <p:nvPr/>
        </p:nvSpPr>
        <p:spPr bwMode="auto">
          <a:xfrm>
            <a:off x="5261247" y="4038600"/>
            <a:ext cx="210312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smtClean="0">
                <a:latin typeface="+mn-lt"/>
                <a:cs typeface="Arial" pitchFamily="34" charset="0"/>
              </a:rPr>
              <a:t>e:Rome</a:t>
            </a:r>
            <a:endParaRPr lang="en-US" sz="1600" dirty="0">
              <a:latin typeface="+mn-lt"/>
              <a:cs typeface="Arial" pitchFamily="34" charset="0"/>
            </a:endParaRPr>
          </a:p>
        </p:txBody>
      </p:sp>
      <p:sp>
        <p:nvSpPr>
          <p:cNvPr id="28" name="Text Box 108" descr=" 28"/>
          <p:cNvSpPr txBox="1">
            <a:spLocks noChangeArrowheads="1"/>
          </p:cNvSpPr>
          <p:nvPr/>
        </p:nvSpPr>
        <p:spPr bwMode="auto">
          <a:xfrm>
            <a:off x="838200" y="4572000"/>
            <a:ext cx="990600" cy="304800"/>
          </a:xfrm>
          <a:prstGeom prst="rect">
            <a:avLst/>
          </a:prstGeom>
          <a:noFill/>
          <a:ln w="9525">
            <a:noFill/>
            <a:miter lim="800000"/>
            <a:headEnd/>
            <a:tailEnd/>
          </a:ln>
          <a:effectLst/>
        </p:spPr>
        <p:txBody>
          <a:bodyPr>
            <a:spAutoFit/>
          </a:bodyPr>
          <a:lstStyle/>
          <a:p>
            <a:pPr algn="ctr">
              <a:spcBef>
                <a:spcPct val="50000"/>
              </a:spcBef>
            </a:pPr>
            <a:r>
              <a:rPr lang="en-US" sz="1400" dirty="0"/>
              <a:t>q-nodes</a:t>
            </a:r>
          </a:p>
        </p:txBody>
      </p:sp>
      <p:cxnSp>
        <p:nvCxnSpPr>
          <p:cNvPr id="26" name="Straight Connector 25" descr=" 29"/>
          <p:cNvCxnSpPr/>
          <p:nvPr/>
        </p:nvCxnSpPr>
        <p:spPr>
          <a:xfrm>
            <a:off x="4270647" y="5204619"/>
            <a:ext cx="990600" cy="137001"/>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25" name="Straight Connector 11" descr=" 30"/>
          <p:cNvCxnSpPr/>
          <p:nvPr/>
        </p:nvCxnSpPr>
        <p:spPr>
          <a:xfrm flipV="1">
            <a:off x="4270647" y="4945379"/>
            <a:ext cx="990600" cy="259238"/>
          </a:xfrm>
          <a:prstGeom prst="line">
            <a:avLst/>
          </a:prstGeom>
          <a:ln/>
        </p:spPr>
        <p:style>
          <a:lnRef idx="3">
            <a:schemeClr val="accent2"/>
          </a:lnRef>
          <a:fillRef idx="0">
            <a:schemeClr val="accent2"/>
          </a:fillRef>
          <a:effectRef idx="2">
            <a:schemeClr val="accent2"/>
          </a:effectRef>
          <a:fontRef idx="minor">
            <a:schemeClr val="tx1"/>
          </a:fontRef>
        </p:style>
      </p:cxnSp>
      <p:sp>
        <p:nvSpPr>
          <p:cNvPr id="21" name="Rectangle 91" descr=" 39"/>
          <p:cNvSpPr>
            <a:spLocks noChangeArrowheads="1"/>
          </p:cNvSpPr>
          <p:nvPr/>
        </p:nvSpPr>
        <p:spPr bwMode="auto">
          <a:xfrm>
            <a:off x="5257800" y="5623559"/>
            <a:ext cx="210312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smtClean="0">
                <a:cs typeface="Calibri" pitchFamily="34" charset="0"/>
              </a:rPr>
              <a:t>e</a:t>
            </a:r>
            <a:r>
              <a:rPr lang="en-US" sz="1600" dirty="0" smtClean="0">
                <a:latin typeface="+mn-lt"/>
                <a:cs typeface="Calibri" pitchFamily="34" charset="0"/>
              </a:rPr>
              <a:t>:The_Writer (magazine)</a:t>
            </a:r>
            <a:endParaRPr lang="en-US" sz="1600" dirty="0">
              <a:latin typeface="+mn-lt"/>
              <a:cs typeface="Calibri" pitchFamily="34" charset="0"/>
            </a:endParaRPr>
          </a:p>
        </p:txBody>
      </p:sp>
      <p:cxnSp>
        <p:nvCxnSpPr>
          <p:cNvPr id="22" name="AutoShape 34" descr=" 40"/>
          <p:cNvCxnSpPr>
            <a:cxnSpLocks noChangeShapeType="1"/>
          </p:cNvCxnSpPr>
          <p:nvPr/>
        </p:nvCxnSpPr>
        <p:spPr bwMode="auto">
          <a:xfrm flipV="1">
            <a:off x="4251598" y="5737859"/>
            <a:ext cx="1006201" cy="266859"/>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sp>
        <p:nvSpPr>
          <p:cNvPr id="27" name="Text Box 109" descr=" 44"/>
          <p:cNvSpPr txBox="1">
            <a:spLocks noChangeArrowheads="1"/>
          </p:cNvSpPr>
          <p:nvPr/>
        </p:nvSpPr>
        <p:spPr bwMode="auto">
          <a:xfrm>
            <a:off x="2971800" y="3733800"/>
            <a:ext cx="1219200" cy="304800"/>
          </a:xfrm>
          <a:prstGeom prst="rect">
            <a:avLst/>
          </a:prstGeom>
          <a:noFill/>
          <a:ln w="9525">
            <a:noFill/>
            <a:miter lim="800000"/>
            <a:headEnd/>
            <a:tailEnd/>
          </a:ln>
          <a:effectLst/>
        </p:spPr>
        <p:txBody>
          <a:bodyPr>
            <a:spAutoFit/>
          </a:bodyPr>
          <a:lstStyle/>
          <a:p>
            <a:pPr algn="ctr">
              <a:spcBef>
                <a:spcPct val="50000"/>
              </a:spcBef>
            </a:pPr>
            <a:r>
              <a:rPr lang="en-US" sz="1400" dirty="0" smtClean="0"/>
              <a:t>Phrase nodes</a:t>
            </a:r>
            <a:endParaRPr lang="en-US" sz="1400" dirty="0">
              <a:latin typeface="Georgia" pitchFamily="18" charset="0"/>
            </a:endParaRPr>
          </a:p>
        </p:txBody>
      </p:sp>
      <p:sp>
        <p:nvSpPr>
          <p:cNvPr id="29" name="Text Box 110" descr=" 45"/>
          <p:cNvSpPr txBox="1">
            <a:spLocks noChangeArrowheads="1"/>
          </p:cNvSpPr>
          <p:nvPr/>
        </p:nvSpPr>
        <p:spPr bwMode="auto">
          <a:xfrm>
            <a:off x="5551933" y="3657600"/>
            <a:ext cx="1524000" cy="304800"/>
          </a:xfrm>
          <a:prstGeom prst="rect">
            <a:avLst/>
          </a:prstGeom>
          <a:noFill/>
          <a:ln w="9525">
            <a:noFill/>
            <a:miter lim="800000"/>
            <a:headEnd/>
            <a:tailEnd/>
          </a:ln>
          <a:effectLst/>
        </p:spPr>
        <p:txBody>
          <a:bodyPr>
            <a:spAutoFit/>
          </a:bodyPr>
          <a:lstStyle/>
          <a:p>
            <a:pPr algn="ctr">
              <a:spcBef>
                <a:spcPct val="50000"/>
              </a:spcBef>
            </a:pPr>
            <a:r>
              <a:rPr lang="en-US" sz="1400" dirty="0" smtClean="0"/>
              <a:t>Semantic nodes</a:t>
            </a:r>
            <a:endParaRPr lang="en-US" sz="1400" dirty="0">
              <a:latin typeface="Georgia" pitchFamily="18" charset="0"/>
            </a:endParaRPr>
          </a:p>
        </p:txBody>
      </p:sp>
      <p:sp>
        <p:nvSpPr>
          <p:cNvPr id="7" name="Oval 6" descr=" 34"/>
          <p:cNvSpPr/>
          <p:nvPr/>
        </p:nvSpPr>
        <p:spPr>
          <a:xfrm rot="1818289">
            <a:off x="546711" y="2085157"/>
            <a:ext cx="2550383" cy="2177885"/>
          </a:xfrm>
          <a:prstGeom prst="ellipse">
            <a:avLst/>
          </a:prstGeom>
          <a:solidFill>
            <a:schemeClr val="lt1">
              <a:alpha val="0"/>
            </a:schemeClr>
          </a:solidFill>
          <a:ln w="38100">
            <a:solidFill>
              <a:schemeClr val="accent6">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cSld>
  <p:clrMapOvr>
    <a:masterClrMapping/>
  </p:clrMapOvr>
  <p:transition>
    <p:cu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a:bodyPr>
          <a:lstStyle/>
          <a:p>
            <a:r>
              <a:rPr lang="en-US" dirty="0" smtClean="0"/>
              <a:t>Joint Disambiguation – Constraints</a:t>
            </a:r>
            <a:endParaRPr lang="en-US" dirty="0"/>
          </a:p>
        </p:txBody>
      </p:sp>
      <p:sp>
        <p:nvSpPr>
          <p:cNvPr id="3" name="Content Placeholder 2" descr=" 3"/>
          <p:cNvSpPr>
            <a:spLocks noGrp="1"/>
          </p:cNvSpPr>
          <p:nvPr>
            <p:ph idx="1"/>
          </p:nvPr>
        </p:nvSpPr>
        <p:spPr>
          <a:xfrm>
            <a:off x="457200" y="914400"/>
            <a:ext cx="8229600" cy="5294376"/>
          </a:xfrm>
        </p:spPr>
        <p:txBody>
          <a:bodyPr lIns="0" tIns="0" rIns="0" bIns="0">
            <a:normAutofit/>
          </a:bodyPr>
          <a:lstStyle/>
          <a:p>
            <a:pPr algn="ctr">
              <a:buNone/>
            </a:pPr>
            <a:r>
              <a:rPr lang="en-US" dirty="0" smtClean="0"/>
              <a:t>Classes translate to </a:t>
            </a:r>
            <a:r>
              <a:rPr lang="en-US" dirty="0" smtClean="0">
                <a:solidFill>
                  <a:schemeClr val="accent6">
                    <a:lumMod val="75000"/>
                  </a:schemeClr>
                </a:solidFill>
              </a:rPr>
              <a:t>type-constrained variables</a:t>
            </a:r>
          </a:p>
          <a:p>
            <a:pPr algn="ctr">
              <a:buNone/>
            </a:pPr>
            <a:r>
              <a:rPr lang="en-US" dirty="0" smtClean="0">
                <a:sym typeface="Wingdings" pitchFamily="2" charset="2"/>
              </a:rPr>
              <a:t> </a:t>
            </a:r>
            <a:r>
              <a:rPr lang="en-US" dirty="0" smtClean="0"/>
              <a:t>Every semantic triple should have a class to </a:t>
            </a:r>
            <a:r>
              <a:rPr lang="en-US" i="1" dirty="0" smtClean="0"/>
              <a:t>join</a:t>
            </a:r>
            <a:r>
              <a:rPr lang="en-US" dirty="0" smtClean="0"/>
              <a:t> &amp; </a:t>
            </a:r>
            <a:r>
              <a:rPr lang="en-US" i="1" dirty="0" smtClean="0"/>
              <a:t>project</a:t>
            </a:r>
            <a:r>
              <a:rPr lang="en-US" dirty="0" smtClean="0"/>
              <a:t>!</a:t>
            </a:r>
          </a:p>
          <a:p>
            <a:pPr algn="ctr">
              <a:buNone/>
            </a:pPr>
            <a:r>
              <a:rPr lang="en-US" sz="2300" dirty="0" smtClean="0">
                <a:solidFill>
                  <a:srgbClr val="00B050"/>
                </a:solidFill>
                <a:latin typeface="Lucida Console" pitchFamily="49" charset="0"/>
              </a:rPr>
              <a:t>person </a:t>
            </a:r>
            <a:r>
              <a:rPr lang="en-US" sz="2300" dirty="0" err="1" smtClean="0">
                <a:solidFill>
                  <a:srgbClr val="C00000"/>
                </a:solidFill>
                <a:latin typeface="Lucida Console" pitchFamily="49" charset="0"/>
              </a:rPr>
              <a:t>actedIn</a:t>
            </a:r>
            <a:r>
              <a:rPr lang="en-US" sz="2300" dirty="0" smtClean="0">
                <a:latin typeface="Lucida Console" pitchFamily="49" charset="0"/>
              </a:rPr>
              <a:t> </a:t>
            </a:r>
            <a:r>
              <a:rPr lang="en-US" sz="2300" dirty="0" smtClean="0">
                <a:solidFill>
                  <a:srgbClr val="0070C0"/>
                </a:solidFill>
                <a:latin typeface="Lucida Console" pitchFamily="49" charset="0"/>
              </a:rPr>
              <a:t>Casablanca_(film)</a:t>
            </a:r>
          </a:p>
          <a:p>
            <a:pPr algn="ctr">
              <a:buNone/>
            </a:pPr>
            <a:r>
              <a:rPr lang="en-US" sz="2200" dirty="0" smtClean="0">
                <a:latin typeface="Lucida Console" pitchFamily="49" charset="0"/>
              </a:rPr>
              <a:t>▼</a:t>
            </a:r>
          </a:p>
          <a:p>
            <a:pPr algn="ctr">
              <a:buNone/>
            </a:pPr>
            <a:r>
              <a:rPr lang="en-US" sz="2300" dirty="0" smtClean="0"/>
              <a:t>  ?x </a:t>
            </a:r>
            <a:r>
              <a:rPr lang="en-US" sz="2300" dirty="0" smtClean="0">
                <a:solidFill>
                  <a:srgbClr val="C00000"/>
                </a:solidFill>
                <a:latin typeface="Lucida Console" pitchFamily="49" charset="0"/>
              </a:rPr>
              <a:t>type</a:t>
            </a:r>
            <a:r>
              <a:rPr lang="en-US" sz="2300" dirty="0" smtClean="0"/>
              <a:t> </a:t>
            </a:r>
            <a:r>
              <a:rPr lang="en-US" sz="2300" dirty="0" smtClean="0">
                <a:solidFill>
                  <a:srgbClr val="00B050"/>
                </a:solidFill>
                <a:latin typeface="Lucida Console" pitchFamily="49" charset="0"/>
              </a:rPr>
              <a:t>person </a:t>
            </a:r>
            <a:r>
              <a:rPr lang="en-US" sz="2300" dirty="0" smtClean="0">
                <a:latin typeface="Lucida Console" pitchFamily="49" charset="0"/>
              </a:rPr>
              <a:t>. ?x </a:t>
            </a:r>
            <a:r>
              <a:rPr lang="en-US" sz="2300" dirty="0" err="1" smtClean="0">
                <a:solidFill>
                  <a:srgbClr val="C00000"/>
                </a:solidFill>
                <a:latin typeface="Lucida Console" pitchFamily="49" charset="0"/>
              </a:rPr>
              <a:t>actedIn</a:t>
            </a:r>
            <a:r>
              <a:rPr lang="en-US" sz="2300" dirty="0" smtClean="0">
                <a:latin typeface="Lucida Console" pitchFamily="49" charset="0"/>
              </a:rPr>
              <a:t> </a:t>
            </a:r>
            <a:r>
              <a:rPr lang="en-US" sz="2300" dirty="0" smtClean="0">
                <a:solidFill>
                  <a:srgbClr val="0070C0"/>
                </a:solidFill>
                <a:latin typeface="Lucida Console" pitchFamily="49" charset="0"/>
              </a:rPr>
              <a:t>Casablanca_(film)</a:t>
            </a:r>
            <a:endParaRPr lang="en-US" dirty="0" smtClean="0">
              <a:latin typeface="Georgia" pitchFamily="18" charset="0"/>
            </a:endParaRPr>
          </a:p>
        </p:txBody>
      </p:sp>
      <p:sp>
        <p:nvSpPr>
          <p:cNvPr id="4" name="Date Placeholder 3" descr=" 4"/>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descr=" 5"/>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descr=" 6"/>
          <p:cNvSpPr>
            <a:spLocks noGrp="1"/>
          </p:cNvSpPr>
          <p:nvPr>
            <p:ph type="sldNum" sz="quarter" idx="12"/>
          </p:nvPr>
        </p:nvSpPr>
        <p:spPr/>
        <p:txBody>
          <a:bodyPr/>
          <a:lstStyle/>
          <a:p>
            <a:fld id="{D82A5394-5A80-41A2-8767-340FD9E3BCB0}" type="slidenum">
              <a:rPr lang="en-US" smtClean="0"/>
              <a:pPr/>
              <a:t>67</a:t>
            </a:fld>
            <a:endParaRPr lang="en-US" dirty="0"/>
          </a:p>
        </p:txBody>
      </p:sp>
      <p:sp>
        <p:nvSpPr>
          <p:cNvPr id="8" name="Oval 4" descr=" 7"/>
          <p:cNvSpPr>
            <a:spLocks noChangeArrowheads="1"/>
          </p:cNvSpPr>
          <p:nvPr/>
        </p:nvSpPr>
        <p:spPr bwMode="auto">
          <a:xfrm>
            <a:off x="917848" y="4953000"/>
            <a:ext cx="7620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q</a:t>
            </a:r>
            <a:r>
              <a:rPr lang="en-US" sz="1600" baseline="-25000" dirty="0">
                <a:latin typeface="+mn-lt"/>
                <a:cs typeface="Calibri" pitchFamily="34" charset="0"/>
              </a:rPr>
              <a:t>1</a:t>
            </a:r>
          </a:p>
        </p:txBody>
      </p:sp>
      <p:sp>
        <p:nvSpPr>
          <p:cNvPr id="14" name="Oval 10" descr=" 8"/>
          <p:cNvSpPr>
            <a:spLocks noChangeArrowheads="1"/>
          </p:cNvSpPr>
          <p:nvPr/>
        </p:nvSpPr>
        <p:spPr bwMode="auto">
          <a:xfrm>
            <a:off x="2651398" y="5867400"/>
            <a:ext cx="1600200" cy="274636"/>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a writer</a:t>
            </a:r>
            <a:endParaRPr lang="en-US" sz="1600" baseline="-25000">
              <a:latin typeface="+mn-lt"/>
              <a:cs typeface="Calibri" pitchFamily="34" charset="0"/>
            </a:endParaRPr>
          </a:p>
        </p:txBody>
      </p:sp>
      <p:cxnSp>
        <p:nvCxnSpPr>
          <p:cNvPr id="23" name="AutoShape 34" descr=" 10"/>
          <p:cNvCxnSpPr>
            <a:cxnSpLocks noChangeShapeType="1"/>
          </p:cNvCxnSpPr>
          <p:nvPr/>
        </p:nvCxnSpPr>
        <p:spPr bwMode="auto">
          <a:xfrm>
            <a:off x="4251597" y="6005513"/>
            <a:ext cx="1009650" cy="128587"/>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9" name="AutoShape 50" descr=" 11"/>
          <p:cNvCxnSpPr>
            <a:cxnSpLocks noChangeShapeType="1"/>
          </p:cNvCxnSpPr>
          <p:nvPr/>
        </p:nvCxnSpPr>
        <p:spPr bwMode="auto">
          <a:xfrm>
            <a:off x="1679848" y="5181600"/>
            <a:ext cx="990600" cy="23018"/>
          </a:xfrm>
          <a:prstGeom prst="straightConnector1">
            <a:avLst/>
          </a:prstGeom>
          <a:noFill/>
          <a:ln w="44450" cap="rnd">
            <a:solidFill>
              <a:srgbClr val="008000"/>
            </a:solidFill>
            <a:prstDash val="sysDot"/>
            <a:round/>
            <a:headEnd/>
            <a:tailEnd/>
          </a:ln>
          <a:effectLst/>
        </p:spPr>
      </p:cxnSp>
      <p:cxnSp>
        <p:nvCxnSpPr>
          <p:cNvPr id="11" name="AutoShape 53" descr=" 12"/>
          <p:cNvCxnSpPr>
            <a:cxnSpLocks noChangeShapeType="1"/>
          </p:cNvCxnSpPr>
          <p:nvPr/>
        </p:nvCxnSpPr>
        <p:spPr bwMode="auto">
          <a:xfrm>
            <a:off x="1679848" y="5181600"/>
            <a:ext cx="971550" cy="823119"/>
          </a:xfrm>
          <a:prstGeom prst="straightConnector1">
            <a:avLst/>
          </a:prstGeom>
          <a:noFill/>
          <a:ln w="25400">
            <a:solidFill>
              <a:schemeClr val="tx1"/>
            </a:solidFill>
            <a:round/>
            <a:headEnd/>
            <a:tailEnd/>
          </a:ln>
          <a:effectLst/>
        </p:spPr>
      </p:cxnSp>
      <p:sp>
        <p:nvSpPr>
          <p:cNvPr id="12" name="Oval 9" descr=" 13"/>
          <p:cNvSpPr>
            <a:spLocks noChangeArrowheads="1"/>
          </p:cNvSpPr>
          <p:nvPr/>
        </p:nvSpPr>
        <p:spPr bwMode="auto">
          <a:xfrm>
            <a:off x="2670448" y="5067300"/>
            <a:ext cx="1600200" cy="274636"/>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was born</a:t>
            </a:r>
            <a:endParaRPr lang="en-US" sz="1600" baseline="-25000" dirty="0">
              <a:latin typeface="+mn-lt"/>
              <a:cs typeface="Calibri" pitchFamily="34" charset="0"/>
            </a:endParaRPr>
          </a:p>
        </p:txBody>
      </p:sp>
      <p:sp>
        <p:nvSpPr>
          <p:cNvPr id="13" name="Oval 73" descr=" 17"/>
          <p:cNvSpPr>
            <a:spLocks noChangeArrowheads="1"/>
          </p:cNvSpPr>
          <p:nvPr/>
        </p:nvSpPr>
        <p:spPr bwMode="auto">
          <a:xfrm>
            <a:off x="2651398" y="4267200"/>
            <a:ext cx="1600200" cy="274636"/>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Rome</a:t>
            </a:r>
            <a:endParaRPr lang="en-US" sz="1600" baseline="-25000" dirty="0">
              <a:latin typeface="+mn-lt"/>
              <a:cs typeface="Calibri" pitchFamily="34" charset="0"/>
            </a:endParaRPr>
          </a:p>
        </p:txBody>
      </p:sp>
      <p:cxnSp>
        <p:nvCxnSpPr>
          <p:cNvPr id="16" name="AutoShape 76" descr=" 18"/>
          <p:cNvCxnSpPr>
            <a:cxnSpLocks noChangeShapeType="1"/>
          </p:cNvCxnSpPr>
          <p:nvPr/>
        </p:nvCxnSpPr>
        <p:spPr bwMode="auto">
          <a:xfrm flipV="1">
            <a:off x="4251597" y="4152900"/>
            <a:ext cx="1009650" cy="251618"/>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7" name="AutoShape 77" descr=" 19"/>
          <p:cNvCxnSpPr>
            <a:cxnSpLocks noChangeShapeType="1"/>
          </p:cNvCxnSpPr>
          <p:nvPr/>
        </p:nvCxnSpPr>
        <p:spPr bwMode="auto">
          <a:xfrm>
            <a:off x="4251597" y="4404519"/>
            <a:ext cx="1009650" cy="144621"/>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0" name="AutoShape 78" descr=" 20"/>
          <p:cNvCxnSpPr>
            <a:cxnSpLocks noChangeShapeType="1"/>
          </p:cNvCxnSpPr>
          <p:nvPr/>
        </p:nvCxnSpPr>
        <p:spPr bwMode="auto">
          <a:xfrm flipV="1">
            <a:off x="1679848" y="4404519"/>
            <a:ext cx="971550" cy="777081"/>
          </a:xfrm>
          <a:prstGeom prst="straightConnector1">
            <a:avLst/>
          </a:prstGeom>
          <a:ln>
            <a:headEnd/>
            <a:tailEnd/>
          </a:ln>
        </p:spPr>
        <p:style>
          <a:lnRef idx="2">
            <a:schemeClr val="accent4"/>
          </a:lnRef>
          <a:fillRef idx="0">
            <a:schemeClr val="accent4"/>
          </a:fillRef>
          <a:effectRef idx="1">
            <a:schemeClr val="accent4"/>
          </a:effectRef>
          <a:fontRef idx="minor">
            <a:schemeClr val="tx1"/>
          </a:fontRef>
        </p:style>
      </p:cxnSp>
      <p:sp>
        <p:nvSpPr>
          <p:cNvPr id="24" name="Rectangle 91" descr=" 21"/>
          <p:cNvSpPr>
            <a:spLocks noChangeArrowheads="1"/>
          </p:cNvSpPr>
          <p:nvPr/>
        </p:nvSpPr>
        <p:spPr bwMode="auto">
          <a:xfrm>
            <a:off x="5261247" y="6019800"/>
            <a:ext cx="210312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c:writer</a:t>
            </a:r>
          </a:p>
        </p:txBody>
      </p:sp>
      <p:sp>
        <p:nvSpPr>
          <p:cNvPr id="20" name="Rectangle 92" descr=" 22"/>
          <p:cNvSpPr>
            <a:spLocks noChangeArrowheads="1"/>
          </p:cNvSpPr>
          <p:nvPr/>
        </p:nvSpPr>
        <p:spPr bwMode="auto">
          <a:xfrm>
            <a:off x="5261247" y="5227320"/>
            <a:ext cx="210312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r:bornInPlace</a:t>
            </a:r>
          </a:p>
        </p:txBody>
      </p:sp>
      <p:sp>
        <p:nvSpPr>
          <p:cNvPr id="19" name="Rectangle 93" descr=" 23"/>
          <p:cNvSpPr>
            <a:spLocks noChangeArrowheads="1"/>
          </p:cNvSpPr>
          <p:nvPr/>
        </p:nvSpPr>
        <p:spPr bwMode="auto">
          <a:xfrm>
            <a:off x="5261247" y="4831079"/>
            <a:ext cx="210312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r:bornOnDate</a:t>
            </a:r>
          </a:p>
        </p:txBody>
      </p:sp>
      <p:sp>
        <p:nvSpPr>
          <p:cNvPr id="18" name="Rectangle 96" descr=" 26"/>
          <p:cNvSpPr>
            <a:spLocks noChangeArrowheads="1"/>
          </p:cNvSpPr>
          <p:nvPr/>
        </p:nvSpPr>
        <p:spPr bwMode="auto">
          <a:xfrm>
            <a:off x="5261247" y="4434840"/>
            <a:ext cx="210312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e:Sydne_Rome</a:t>
            </a:r>
          </a:p>
        </p:txBody>
      </p:sp>
      <p:sp>
        <p:nvSpPr>
          <p:cNvPr id="15" name="Rectangle 97" descr=" 27"/>
          <p:cNvSpPr>
            <a:spLocks noChangeArrowheads="1"/>
          </p:cNvSpPr>
          <p:nvPr/>
        </p:nvSpPr>
        <p:spPr bwMode="auto">
          <a:xfrm>
            <a:off x="5261247" y="4038600"/>
            <a:ext cx="210312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smtClean="0">
                <a:latin typeface="+mn-lt"/>
                <a:cs typeface="Arial" pitchFamily="34" charset="0"/>
              </a:rPr>
              <a:t>e:Rome</a:t>
            </a:r>
            <a:endParaRPr lang="en-US" sz="1600" dirty="0">
              <a:latin typeface="+mn-lt"/>
              <a:cs typeface="Arial" pitchFamily="34" charset="0"/>
            </a:endParaRPr>
          </a:p>
        </p:txBody>
      </p:sp>
      <p:sp>
        <p:nvSpPr>
          <p:cNvPr id="28" name="Text Box 108" descr=" 28"/>
          <p:cNvSpPr txBox="1">
            <a:spLocks noChangeArrowheads="1"/>
          </p:cNvSpPr>
          <p:nvPr/>
        </p:nvSpPr>
        <p:spPr bwMode="auto">
          <a:xfrm>
            <a:off x="838200" y="4572000"/>
            <a:ext cx="990600" cy="304800"/>
          </a:xfrm>
          <a:prstGeom prst="rect">
            <a:avLst/>
          </a:prstGeom>
          <a:noFill/>
          <a:ln w="9525">
            <a:noFill/>
            <a:miter lim="800000"/>
            <a:headEnd/>
            <a:tailEnd/>
          </a:ln>
          <a:effectLst/>
        </p:spPr>
        <p:txBody>
          <a:bodyPr>
            <a:spAutoFit/>
          </a:bodyPr>
          <a:lstStyle/>
          <a:p>
            <a:pPr algn="ctr">
              <a:spcBef>
                <a:spcPct val="50000"/>
              </a:spcBef>
            </a:pPr>
            <a:r>
              <a:rPr lang="en-US" sz="1400" dirty="0"/>
              <a:t>q-nodes</a:t>
            </a:r>
          </a:p>
        </p:txBody>
      </p:sp>
      <p:cxnSp>
        <p:nvCxnSpPr>
          <p:cNvPr id="26" name="Straight Connector 25" descr=" 29"/>
          <p:cNvCxnSpPr/>
          <p:nvPr/>
        </p:nvCxnSpPr>
        <p:spPr>
          <a:xfrm>
            <a:off x="4270647" y="5204619"/>
            <a:ext cx="990600" cy="137001"/>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25" name="Straight Connector 11" descr=" 30"/>
          <p:cNvCxnSpPr/>
          <p:nvPr/>
        </p:nvCxnSpPr>
        <p:spPr>
          <a:xfrm flipV="1">
            <a:off x="4270647" y="4945379"/>
            <a:ext cx="990600" cy="259238"/>
          </a:xfrm>
          <a:prstGeom prst="line">
            <a:avLst/>
          </a:prstGeom>
          <a:ln/>
        </p:spPr>
        <p:style>
          <a:lnRef idx="3">
            <a:schemeClr val="accent2"/>
          </a:lnRef>
          <a:fillRef idx="0">
            <a:schemeClr val="accent2"/>
          </a:fillRef>
          <a:effectRef idx="2">
            <a:schemeClr val="accent2"/>
          </a:effectRef>
          <a:fontRef idx="minor">
            <a:schemeClr val="tx1"/>
          </a:fontRef>
        </p:style>
      </p:cxnSp>
      <p:sp>
        <p:nvSpPr>
          <p:cNvPr id="21" name="Rectangle 91" descr=" 39"/>
          <p:cNvSpPr>
            <a:spLocks noChangeArrowheads="1"/>
          </p:cNvSpPr>
          <p:nvPr/>
        </p:nvSpPr>
        <p:spPr bwMode="auto">
          <a:xfrm>
            <a:off x="5257800" y="5623559"/>
            <a:ext cx="210312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smtClean="0">
                <a:cs typeface="Calibri" pitchFamily="34" charset="0"/>
              </a:rPr>
              <a:t>e</a:t>
            </a:r>
            <a:r>
              <a:rPr lang="en-US" sz="1600" dirty="0" smtClean="0">
                <a:latin typeface="+mn-lt"/>
                <a:cs typeface="Calibri" pitchFamily="34" charset="0"/>
              </a:rPr>
              <a:t>:The_Writer (magazine)</a:t>
            </a:r>
            <a:endParaRPr lang="en-US" sz="1600" dirty="0">
              <a:latin typeface="+mn-lt"/>
              <a:cs typeface="Calibri" pitchFamily="34" charset="0"/>
            </a:endParaRPr>
          </a:p>
        </p:txBody>
      </p:sp>
      <p:cxnSp>
        <p:nvCxnSpPr>
          <p:cNvPr id="22" name="AutoShape 34" descr=" 40"/>
          <p:cNvCxnSpPr>
            <a:cxnSpLocks noChangeShapeType="1"/>
          </p:cNvCxnSpPr>
          <p:nvPr/>
        </p:nvCxnSpPr>
        <p:spPr bwMode="auto">
          <a:xfrm flipV="1">
            <a:off x="4251598" y="5737859"/>
            <a:ext cx="1006201" cy="266859"/>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sp>
        <p:nvSpPr>
          <p:cNvPr id="30" name="Oval 29" descr=" 43"/>
          <p:cNvSpPr/>
          <p:nvPr/>
        </p:nvSpPr>
        <p:spPr>
          <a:xfrm>
            <a:off x="4953000" y="5943600"/>
            <a:ext cx="2743200" cy="381000"/>
          </a:xfrm>
          <a:prstGeom prst="ellipse">
            <a:avLst/>
          </a:prstGeom>
          <a:solidFill>
            <a:schemeClr val="lt1">
              <a:alpha val="0"/>
            </a:schemeClr>
          </a:solidFill>
          <a:ln w="57150">
            <a:solidFill>
              <a:srgbClr val="92D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7" name="Text Box 109" descr=" 44"/>
          <p:cNvSpPr txBox="1">
            <a:spLocks noChangeArrowheads="1"/>
          </p:cNvSpPr>
          <p:nvPr/>
        </p:nvSpPr>
        <p:spPr bwMode="auto">
          <a:xfrm>
            <a:off x="2971800" y="3733800"/>
            <a:ext cx="1219200" cy="304800"/>
          </a:xfrm>
          <a:prstGeom prst="rect">
            <a:avLst/>
          </a:prstGeom>
          <a:noFill/>
          <a:ln w="9525">
            <a:noFill/>
            <a:miter lim="800000"/>
            <a:headEnd/>
            <a:tailEnd/>
          </a:ln>
          <a:effectLst/>
        </p:spPr>
        <p:txBody>
          <a:bodyPr>
            <a:spAutoFit/>
          </a:bodyPr>
          <a:lstStyle/>
          <a:p>
            <a:pPr algn="ctr">
              <a:spcBef>
                <a:spcPct val="50000"/>
              </a:spcBef>
            </a:pPr>
            <a:r>
              <a:rPr lang="en-US" sz="1400" dirty="0" smtClean="0"/>
              <a:t>Phrase nodes</a:t>
            </a:r>
            <a:endParaRPr lang="en-US" sz="1400" dirty="0">
              <a:latin typeface="Georgia" pitchFamily="18" charset="0"/>
            </a:endParaRPr>
          </a:p>
        </p:txBody>
      </p:sp>
      <p:sp>
        <p:nvSpPr>
          <p:cNvPr id="29" name="Text Box 110" descr=" 45"/>
          <p:cNvSpPr txBox="1">
            <a:spLocks noChangeArrowheads="1"/>
          </p:cNvSpPr>
          <p:nvPr/>
        </p:nvSpPr>
        <p:spPr bwMode="auto">
          <a:xfrm>
            <a:off x="5551933" y="3657600"/>
            <a:ext cx="1524000" cy="304800"/>
          </a:xfrm>
          <a:prstGeom prst="rect">
            <a:avLst/>
          </a:prstGeom>
          <a:noFill/>
          <a:ln w="9525">
            <a:noFill/>
            <a:miter lim="800000"/>
            <a:headEnd/>
            <a:tailEnd/>
          </a:ln>
          <a:effectLst/>
        </p:spPr>
        <p:txBody>
          <a:bodyPr>
            <a:spAutoFit/>
          </a:bodyPr>
          <a:lstStyle/>
          <a:p>
            <a:pPr algn="ctr">
              <a:spcBef>
                <a:spcPct val="50000"/>
              </a:spcBef>
            </a:pPr>
            <a:r>
              <a:rPr lang="en-US" sz="1400" dirty="0" smtClean="0"/>
              <a:t>Semantic nodes</a:t>
            </a:r>
            <a:endParaRPr lang="en-US" sz="1400" dirty="0">
              <a:latin typeface="Georgia" pitchFamily="18" charset="0"/>
            </a:endParaRPr>
          </a:p>
        </p:txBody>
      </p:sp>
      <p:sp>
        <p:nvSpPr>
          <p:cNvPr id="7" name="Oval 6" descr=" 34"/>
          <p:cNvSpPr/>
          <p:nvPr/>
        </p:nvSpPr>
        <p:spPr>
          <a:xfrm rot="1818289">
            <a:off x="546711" y="2085157"/>
            <a:ext cx="2550383" cy="2177885"/>
          </a:xfrm>
          <a:prstGeom prst="ellipse">
            <a:avLst/>
          </a:prstGeom>
          <a:solidFill>
            <a:schemeClr val="lt1">
              <a:alpha val="0"/>
            </a:schemeClr>
          </a:solidFill>
          <a:ln w="38100">
            <a:solidFill>
              <a:schemeClr val="accent6">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cSld>
  <p:clrMapOvr>
    <a:masterClrMapping/>
  </p:clrMapOvr>
  <p:transition>
    <p:cu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a:bodyPr>
          <a:lstStyle/>
          <a:p>
            <a:r>
              <a:rPr lang="en-US" dirty="0" smtClean="0"/>
              <a:t>Joint Disambiguation – Constraints</a:t>
            </a:r>
            <a:endParaRPr lang="en-US" dirty="0"/>
          </a:p>
        </p:txBody>
      </p:sp>
      <p:sp>
        <p:nvSpPr>
          <p:cNvPr id="3" name="Content Placeholder 2" descr=" 3"/>
          <p:cNvSpPr>
            <a:spLocks noGrp="1"/>
          </p:cNvSpPr>
          <p:nvPr>
            <p:ph idx="1"/>
          </p:nvPr>
        </p:nvSpPr>
        <p:spPr>
          <a:xfrm>
            <a:off x="457200" y="914400"/>
            <a:ext cx="8229600" cy="5294376"/>
          </a:xfrm>
        </p:spPr>
        <p:txBody>
          <a:bodyPr lIns="0" tIns="0" rIns="0" bIns="0">
            <a:normAutofit/>
          </a:bodyPr>
          <a:lstStyle/>
          <a:p>
            <a:pPr algn="ctr">
              <a:buNone/>
            </a:pPr>
            <a:r>
              <a:rPr lang="en-US" dirty="0" smtClean="0"/>
              <a:t>Classes translate to </a:t>
            </a:r>
            <a:r>
              <a:rPr lang="en-US" dirty="0" smtClean="0">
                <a:solidFill>
                  <a:schemeClr val="accent6">
                    <a:lumMod val="75000"/>
                  </a:schemeClr>
                </a:solidFill>
              </a:rPr>
              <a:t>type-constrained variables</a:t>
            </a:r>
          </a:p>
          <a:p>
            <a:pPr algn="ctr">
              <a:buNone/>
            </a:pPr>
            <a:r>
              <a:rPr lang="en-US" dirty="0" smtClean="0">
                <a:sym typeface="Wingdings" pitchFamily="2" charset="2"/>
              </a:rPr>
              <a:t> </a:t>
            </a:r>
            <a:r>
              <a:rPr lang="en-US" dirty="0" smtClean="0"/>
              <a:t>Every semantic triple should have a class to </a:t>
            </a:r>
            <a:r>
              <a:rPr lang="en-US" i="1" dirty="0" smtClean="0"/>
              <a:t>join</a:t>
            </a:r>
            <a:r>
              <a:rPr lang="en-US" dirty="0" smtClean="0"/>
              <a:t> &amp; </a:t>
            </a:r>
            <a:r>
              <a:rPr lang="en-US" i="1" dirty="0" smtClean="0"/>
              <a:t>project</a:t>
            </a:r>
            <a:r>
              <a:rPr lang="en-US" dirty="0" smtClean="0"/>
              <a:t>!</a:t>
            </a:r>
          </a:p>
          <a:p>
            <a:pPr algn="ctr">
              <a:buNone/>
            </a:pPr>
            <a:r>
              <a:rPr lang="en-US" sz="2300" dirty="0" smtClean="0">
                <a:solidFill>
                  <a:srgbClr val="00B050"/>
                </a:solidFill>
                <a:latin typeface="Lucida Console" pitchFamily="49" charset="0"/>
              </a:rPr>
              <a:t>person </a:t>
            </a:r>
            <a:r>
              <a:rPr lang="en-US" sz="2300" dirty="0" err="1" smtClean="0">
                <a:solidFill>
                  <a:srgbClr val="C00000"/>
                </a:solidFill>
                <a:latin typeface="Lucida Console" pitchFamily="49" charset="0"/>
              </a:rPr>
              <a:t>actedIn</a:t>
            </a:r>
            <a:r>
              <a:rPr lang="en-US" sz="2300" dirty="0" smtClean="0">
                <a:latin typeface="Lucida Console" pitchFamily="49" charset="0"/>
              </a:rPr>
              <a:t> </a:t>
            </a:r>
            <a:r>
              <a:rPr lang="en-US" sz="2300" dirty="0" smtClean="0">
                <a:solidFill>
                  <a:srgbClr val="0070C0"/>
                </a:solidFill>
                <a:latin typeface="Lucida Console" pitchFamily="49" charset="0"/>
              </a:rPr>
              <a:t>Casablanca_(film)</a:t>
            </a:r>
          </a:p>
          <a:p>
            <a:pPr algn="ctr">
              <a:buNone/>
            </a:pPr>
            <a:r>
              <a:rPr lang="en-US" sz="2200" dirty="0" smtClean="0">
                <a:latin typeface="Lucida Console" pitchFamily="49" charset="0"/>
              </a:rPr>
              <a:t>▼</a:t>
            </a:r>
          </a:p>
          <a:p>
            <a:pPr algn="ctr">
              <a:buNone/>
            </a:pPr>
            <a:r>
              <a:rPr lang="en-US" sz="2300" dirty="0" smtClean="0"/>
              <a:t>  ?x </a:t>
            </a:r>
            <a:r>
              <a:rPr lang="en-US" sz="2300" dirty="0" smtClean="0">
                <a:solidFill>
                  <a:srgbClr val="C00000"/>
                </a:solidFill>
                <a:latin typeface="Lucida Console" pitchFamily="49" charset="0"/>
              </a:rPr>
              <a:t>type</a:t>
            </a:r>
            <a:r>
              <a:rPr lang="en-US" sz="2300" dirty="0" smtClean="0"/>
              <a:t> </a:t>
            </a:r>
            <a:r>
              <a:rPr lang="en-US" sz="2300" dirty="0" smtClean="0">
                <a:solidFill>
                  <a:srgbClr val="00B050"/>
                </a:solidFill>
                <a:latin typeface="Lucida Console" pitchFamily="49" charset="0"/>
              </a:rPr>
              <a:t>person </a:t>
            </a:r>
            <a:r>
              <a:rPr lang="en-US" sz="2300" dirty="0" smtClean="0">
                <a:latin typeface="Lucida Console" pitchFamily="49" charset="0"/>
              </a:rPr>
              <a:t>. ?x </a:t>
            </a:r>
            <a:r>
              <a:rPr lang="en-US" sz="2300" dirty="0" err="1" smtClean="0">
                <a:solidFill>
                  <a:srgbClr val="C00000"/>
                </a:solidFill>
                <a:latin typeface="Lucida Console" pitchFamily="49" charset="0"/>
              </a:rPr>
              <a:t>actedIn</a:t>
            </a:r>
            <a:r>
              <a:rPr lang="en-US" sz="2300" dirty="0" smtClean="0">
                <a:latin typeface="Lucida Console" pitchFamily="49" charset="0"/>
              </a:rPr>
              <a:t> </a:t>
            </a:r>
            <a:r>
              <a:rPr lang="en-US" sz="2300" dirty="0" smtClean="0">
                <a:solidFill>
                  <a:srgbClr val="0070C0"/>
                </a:solidFill>
                <a:latin typeface="Lucida Console" pitchFamily="49" charset="0"/>
              </a:rPr>
              <a:t>Casablanca_(film)</a:t>
            </a:r>
            <a:endParaRPr lang="en-US" dirty="0" smtClean="0">
              <a:latin typeface="Georgia" pitchFamily="18" charset="0"/>
            </a:endParaRPr>
          </a:p>
        </p:txBody>
      </p:sp>
      <p:sp>
        <p:nvSpPr>
          <p:cNvPr id="4" name="Date Placeholder 3" descr=" 4"/>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descr=" 5"/>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descr=" 6"/>
          <p:cNvSpPr>
            <a:spLocks noGrp="1"/>
          </p:cNvSpPr>
          <p:nvPr>
            <p:ph type="sldNum" sz="quarter" idx="12"/>
          </p:nvPr>
        </p:nvSpPr>
        <p:spPr/>
        <p:txBody>
          <a:bodyPr/>
          <a:lstStyle/>
          <a:p>
            <a:fld id="{D82A5394-5A80-41A2-8767-340FD9E3BCB0}" type="slidenum">
              <a:rPr lang="en-US" smtClean="0"/>
              <a:pPr/>
              <a:t>68</a:t>
            </a:fld>
            <a:endParaRPr lang="en-US" dirty="0"/>
          </a:p>
        </p:txBody>
      </p:sp>
      <p:sp>
        <p:nvSpPr>
          <p:cNvPr id="8" name="Oval 4" descr=" 7"/>
          <p:cNvSpPr>
            <a:spLocks noChangeArrowheads="1"/>
          </p:cNvSpPr>
          <p:nvPr/>
        </p:nvSpPr>
        <p:spPr bwMode="auto">
          <a:xfrm>
            <a:off x="917848" y="4953000"/>
            <a:ext cx="7620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q</a:t>
            </a:r>
            <a:r>
              <a:rPr lang="en-US" sz="1600" baseline="-25000" dirty="0">
                <a:latin typeface="+mn-lt"/>
                <a:cs typeface="Calibri" pitchFamily="34" charset="0"/>
              </a:rPr>
              <a:t>1</a:t>
            </a:r>
          </a:p>
        </p:txBody>
      </p:sp>
      <p:sp>
        <p:nvSpPr>
          <p:cNvPr id="14" name="Oval 10" descr=" 8"/>
          <p:cNvSpPr>
            <a:spLocks noChangeArrowheads="1"/>
          </p:cNvSpPr>
          <p:nvPr/>
        </p:nvSpPr>
        <p:spPr bwMode="auto">
          <a:xfrm>
            <a:off x="2651398" y="5867400"/>
            <a:ext cx="1600200" cy="274636"/>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a writer</a:t>
            </a:r>
            <a:endParaRPr lang="en-US" sz="1600" baseline="-25000">
              <a:latin typeface="+mn-lt"/>
              <a:cs typeface="Calibri" pitchFamily="34" charset="0"/>
            </a:endParaRPr>
          </a:p>
        </p:txBody>
      </p:sp>
      <p:cxnSp>
        <p:nvCxnSpPr>
          <p:cNvPr id="23" name="AutoShape 34" descr=" 10"/>
          <p:cNvCxnSpPr>
            <a:cxnSpLocks noChangeShapeType="1"/>
          </p:cNvCxnSpPr>
          <p:nvPr/>
        </p:nvCxnSpPr>
        <p:spPr bwMode="auto">
          <a:xfrm>
            <a:off x="4251597" y="6005513"/>
            <a:ext cx="1009650" cy="128587"/>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9" name="AutoShape 50" descr=" 11"/>
          <p:cNvCxnSpPr>
            <a:cxnSpLocks noChangeShapeType="1"/>
          </p:cNvCxnSpPr>
          <p:nvPr/>
        </p:nvCxnSpPr>
        <p:spPr bwMode="auto">
          <a:xfrm>
            <a:off x="1679848" y="5181600"/>
            <a:ext cx="990600" cy="23018"/>
          </a:xfrm>
          <a:prstGeom prst="straightConnector1">
            <a:avLst/>
          </a:prstGeom>
          <a:noFill/>
          <a:ln w="44450" cap="rnd">
            <a:solidFill>
              <a:srgbClr val="008000"/>
            </a:solidFill>
            <a:prstDash val="sysDot"/>
            <a:round/>
            <a:headEnd/>
            <a:tailEnd/>
          </a:ln>
          <a:effectLst/>
        </p:spPr>
      </p:cxnSp>
      <p:cxnSp>
        <p:nvCxnSpPr>
          <p:cNvPr id="11" name="AutoShape 53" descr=" 12"/>
          <p:cNvCxnSpPr>
            <a:cxnSpLocks noChangeShapeType="1"/>
          </p:cNvCxnSpPr>
          <p:nvPr/>
        </p:nvCxnSpPr>
        <p:spPr bwMode="auto">
          <a:xfrm>
            <a:off x="1679848" y="5181600"/>
            <a:ext cx="971550" cy="823119"/>
          </a:xfrm>
          <a:prstGeom prst="straightConnector1">
            <a:avLst/>
          </a:prstGeom>
          <a:noFill/>
          <a:ln w="25400">
            <a:solidFill>
              <a:schemeClr val="tx1"/>
            </a:solidFill>
            <a:round/>
            <a:headEnd/>
            <a:tailEnd/>
          </a:ln>
          <a:effectLst/>
        </p:spPr>
      </p:cxnSp>
      <p:sp>
        <p:nvSpPr>
          <p:cNvPr id="12" name="Oval 9" descr=" 13"/>
          <p:cNvSpPr>
            <a:spLocks noChangeArrowheads="1"/>
          </p:cNvSpPr>
          <p:nvPr/>
        </p:nvSpPr>
        <p:spPr bwMode="auto">
          <a:xfrm>
            <a:off x="2670448" y="5067300"/>
            <a:ext cx="1600200" cy="274636"/>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was born</a:t>
            </a:r>
            <a:endParaRPr lang="en-US" sz="1600" baseline="-25000" dirty="0">
              <a:latin typeface="+mn-lt"/>
              <a:cs typeface="Calibri" pitchFamily="34" charset="0"/>
            </a:endParaRPr>
          </a:p>
        </p:txBody>
      </p:sp>
      <p:sp>
        <p:nvSpPr>
          <p:cNvPr id="13" name="Oval 73" descr=" 17"/>
          <p:cNvSpPr>
            <a:spLocks noChangeArrowheads="1"/>
          </p:cNvSpPr>
          <p:nvPr/>
        </p:nvSpPr>
        <p:spPr bwMode="auto">
          <a:xfrm>
            <a:off x="2651398" y="4267200"/>
            <a:ext cx="1600200" cy="274636"/>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Rome</a:t>
            </a:r>
            <a:endParaRPr lang="en-US" sz="1600" baseline="-25000" dirty="0">
              <a:latin typeface="+mn-lt"/>
              <a:cs typeface="Calibri" pitchFamily="34" charset="0"/>
            </a:endParaRPr>
          </a:p>
        </p:txBody>
      </p:sp>
      <p:cxnSp>
        <p:nvCxnSpPr>
          <p:cNvPr id="16" name="AutoShape 76" descr=" 18"/>
          <p:cNvCxnSpPr>
            <a:cxnSpLocks noChangeShapeType="1"/>
          </p:cNvCxnSpPr>
          <p:nvPr/>
        </p:nvCxnSpPr>
        <p:spPr bwMode="auto">
          <a:xfrm flipV="1">
            <a:off x="4251597" y="4152900"/>
            <a:ext cx="1009650" cy="251618"/>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7" name="AutoShape 77" descr=" 19"/>
          <p:cNvCxnSpPr>
            <a:cxnSpLocks noChangeShapeType="1"/>
          </p:cNvCxnSpPr>
          <p:nvPr/>
        </p:nvCxnSpPr>
        <p:spPr bwMode="auto">
          <a:xfrm>
            <a:off x="4251597" y="4404519"/>
            <a:ext cx="1009650" cy="144621"/>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0" name="AutoShape 78" descr=" 20"/>
          <p:cNvCxnSpPr>
            <a:cxnSpLocks noChangeShapeType="1"/>
          </p:cNvCxnSpPr>
          <p:nvPr/>
        </p:nvCxnSpPr>
        <p:spPr bwMode="auto">
          <a:xfrm flipV="1">
            <a:off x="1679848" y="4404519"/>
            <a:ext cx="971550" cy="777081"/>
          </a:xfrm>
          <a:prstGeom prst="straightConnector1">
            <a:avLst/>
          </a:prstGeom>
          <a:ln>
            <a:headEnd/>
            <a:tailEnd/>
          </a:ln>
        </p:spPr>
        <p:style>
          <a:lnRef idx="2">
            <a:schemeClr val="accent4"/>
          </a:lnRef>
          <a:fillRef idx="0">
            <a:schemeClr val="accent4"/>
          </a:fillRef>
          <a:effectRef idx="1">
            <a:schemeClr val="accent4"/>
          </a:effectRef>
          <a:fontRef idx="minor">
            <a:schemeClr val="tx1"/>
          </a:fontRef>
        </p:style>
      </p:cxnSp>
      <p:sp>
        <p:nvSpPr>
          <p:cNvPr id="24" name="Rectangle 91" descr=" 21"/>
          <p:cNvSpPr>
            <a:spLocks noChangeArrowheads="1"/>
          </p:cNvSpPr>
          <p:nvPr/>
        </p:nvSpPr>
        <p:spPr bwMode="auto">
          <a:xfrm>
            <a:off x="5261247" y="6019800"/>
            <a:ext cx="210312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c:writer</a:t>
            </a:r>
          </a:p>
        </p:txBody>
      </p:sp>
      <p:sp>
        <p:nvSpPr>
          <p:cNvPr id="20" name="Rectangle 92" descr=" 22"/>
          <p:cNvSpPr>
            <a:spLocks noChangeArrowheads="1"/>
          </p:cNvSpPr>
          <p:nvPr/>
        </p:nvSpPr>
        <p:spPr bwMode="auto">
          <a:xfrm>
            <a:off x="5261247" y="5227320"/>
            <a:ext cx="210312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r:bornInPlace</a:t>
            </a:r>
          </a:p>
        </p:txBody>
      </p:sp>
      <p:sp>
        <p:nvSpPr>
          <p:cNvPr id="19" name="Rectangle 93" descr=" 23"/>
          <p:cNvSpPr>
            <a:spLocks noChangeArrowheads="1"/>
          </p:cNvSpPr>
          <p:nvPr/>
        </p:nvSpPr>
        <p:spPr bwMode="auto">
          <a:xfrm>
            <a:off x="5261247" y="4831079"/>
            <a:ext cx="210312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r:bornOnDate</a:t>
            </a:r>
          </a:p>
        </p:txBody>
      </p:sp>
      <p:sp>
        <p:nvSpPr>
          <p:cNvPr id="18" name="Rectangle 96" descr=" 26"/>
          <p:cNvSpPr>
            <a:spLocks noChangeArrowheads="1"/>
          </p:cNvSpPr>
          <p:nvPr/>
        </p:nvSpPr>
        <p:spPr bwMode="auto">
          <a:xfrm>
            <a:off x="5261247" y="4434840"/>
            <a:ext cx="210312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e:Sydne_Rome</a:t>
            </a:r>
          </a:p>
        </p:txBody>
      </p:sp>
      <p:sp>
        <p:nvSpPr>
          <p:cNvPr id="15" name="Rectangle 97" descr=" 27"/>
          <p:cNvSpPr>
            <a:spLocks noChangeArrowheads="1"/>
          </p:cNvSpPr>
          <p:nvPr/>
        </p:nvSpPr>
        <p:spPr bwMode="auto">
          <a:xfrm>
            <a:off x="5261247" y="4038600"/>
            <a:ext cx="210312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smtClean="0">
                <a:latin typeface="+mn-lt"/>
                <a:cs typeface="Arial" pitchFamily="34" charset="0"/>
              </a:rPr>
              <a:t>e:Rome</a:t>
            </a:r>
            <a:endParaRPr lang="en-US" sz="1600" dirty="0">
              <a:latin typeface="+mn-lt"/>
              <a:cs typeface="Arial" pitchFamily="34" charset="0"/>
            </a:endParaRPr>
          </a:p>
        </p:txBody>
      </p:sp>
      <p:sp>
        <p:nvSpPr>
          <p:cNvPr id="28" name="Text Box 108" descr=" 28"/>
          <p:cNvSpPr txBox="1">
            <a:spLocks noChangeArrowheads="1"/>
          </p:cNvSpPr>
          <p:nvPr/>
        </p:nvSpPr>
        <p:spPr bwMode="auto">
          <a:xfrm>
            <a:off x="838200" y="4572000"/>
            <a:ext cx="990600" cy="304800"/>
          </a:xfrm>
          <a:prstGeom prst="rect">
            <a:avLst/>
          </a:prstGeom>
          <a:noFill/>
          <a:ln w="9525">
            <a:noFill/>
            <a:miter lim="800000"/>
            <a:headEnd/>
            <a:tailEnd/>
          </a:ln>
          <a:effectLst/>
        </p:spPr>
        <p:txBody>
          <a:bodyPr>
            <a:spAutoFit/>
          </a:bodyPr>
          <a:lstStyle/>
          <a:p>
            <a:pPr algn="ctr">
              <a:spcBef>
                <a:spcPct val="50000"/>
              </a:spcBef>
            </a:pPr>
            <a:r>
              <a:rPr lang="en-US" sz="1400" dirty="0"/>
              <a:t>q-nodes</a:t>
            </a:r>
          </a:p>
        </p:txBody>
      </p:sp>
      <p:cxnSp>
        <p:nvCxnSpPr>
          <p:cNvPr id="26" name="Straight Connector 25" descr=" 29"/>
          <p:cNvCxnSpPr/>
          <p:nvPr/>
        </p:nvCxnSpPr>
        <p:spPr>
          <a:xfrm>
            <a:off x="4270647" y="5204619"/>
            <a:ext cx="990600" cy="137001"/>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25" name="Straight Connector 11" descr=" 30"/>
          <p:cNvCxnSpPr/>
          <p:nvPr/>
        </p:nvCxnSpPr>
        <p:spPr>
          <a:xfrm flipV="1">
            <a:off x="4270647" y="4945379"/>
            <a:ext cx="990600" cy="259238"/>
          </a:xfrm>
          <a:prstGeom prst="line">
            <a:avLst/>
          </a:prstGeom>
          <a:ln/>
        </p:spPr>
        <p:style>
          <a:lnRef idx="3">
            <a:schemeClr val="accent2"/>
          </a:lnRef>
          <a:fillRef idx="0">
            <a:schemeClr val="accent2"/>
          </a:fillRef>
          <a:effectRef idx="2">
            <a:schemeClr val="accent2"/>
          </a:effectRef>
          <a:fontRef idx="minor">
            <a:schemeClr val="tx1"/>
          </a:fontRef>
        </p:style>
      </p:cxnSp>
      <p:sp>
        <p:nvSpPr>
          <p:cNvPr id="21" name="Rectangle 91" descr=" 39"/>
          <p:cNvSpPr>
            <a:spLocks noChangeArrowheads="1"/>
          </p:cNvSpPr>
          <p:nvPr/>
        </p:nvSpPr>
        <p:spPr bwMode="auto">
          <a:xfrm>
            <a:off x="5257800" y="5623559"/>
            <a:ext cx="210312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smtClean="0">
                <a:cs typeface="Calibri" pitchFamily="34" charset="0"/>
              </a:rPr>
              <a:t>e</a:t>
            </a:r>
            <a:r>
              <a:rPr lang="en-US" sz="1600" dirty="0" smtClean="0">
                <a:latin typeface="+mn-lt"/>
                <a:cs typeface="Calibri" pitchFamily="34" charset="0"/>
              </a:rPr>
              <a:t>:The_Writer (magazine)</a:t>
            </a:r>
            <a:endParaRPr lang="en-US" sz="1600" dirty="0">
              <a:latin typeface="+mn-lt"/>
              <a:cs typeface="Calibri" pitchFamily="34" charset="0"/>
            </a:endParaRPr>
          </a:p>
        </p:txBody>
      </p:sp>
      <p:cxnSp>
        <p:nvCxnSpPr>
          <p:cNvPr id="22" name="AutoShape 34" descr=" 40"/>
          <p:cNvCxnSpPr>
            <a:cxnSpLocks noChangeShapeType="1"/>
          </p:cNvCxnSpPr>
          <p:nvPr/>
        </p:nvCxnSpPr>
        <p:spPr bwMode="auto">
          <a:xfrm flipV="1">
            <a:off x="4251598" y="5737859"/>
            <a:ext cx="1006201" cy="266859"/>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sp>
        <p:nvSpPr>
          <p:cNvPr id="30" name="Oval 29" descr=" 43"/>
          <p:cNvSpPr/>
          <p:nvPr/>
        </p:nvSpPr>
        <p:spPr>
          <a:xfrm>
            <a:off x="4953000" y="5943600"/>
            <a:ext cx="2743200" cy="381000"/>
          </a:xfrm>
          <a:prstGeom prst="ellipse">
            <a:avLst/>
          </a:prstGeom>
          <a:solidFill>
            <a:schemeClr val="lt1">
              <a:alpha val="0"/>
            </a:schemeClr>
          </a:solidFill>
          <a:ln w="57150">
            <a:solidFill>
              <a:srgbClr val="92D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7" name="Text Box 109" descr=" 44"/>
          <p:cNvSpPr txBox="1">
            <a:spLocks noChangeArrowheads="1"/>
          </p:cNvSpPr>
          <p:nvPr/>
        </p:nvSpPr>
        <p:spPr bwMode="auto">
          <a:xfrm>
            <a:off x="2971800" y="3733800"/>
            <a:ext cx="1219200" cy="304800"/>
          </a:xfrm>
          <a:prstGeom prst="rect">
            <a:avLst/>
          </a:prstGeom>
          <a:noFill/>
          <a:ln w="9525">
            <a:noFill/>
            <a:miter lim="800000"/>
            <a:headEnd/>
            <a:tailEnd/>
          </a:ln>
          <a:effectLst/>
        </p:spPr>
        <p:txBody>
          <a:bodyPr>
            <a:spAutoFit/>
          </a:bodyPr>
          <a:lstStyle/>
          <a:p>
            <a:pPr algn="ctr">
              <a:spcBef>
                <a:spcPct val="50000"/>
              </a:spcBef>
            </a:pPr>
            <a:r>
              <a:rPr lang="en-US" sz="1400" dirty="0" smtClean="0"/>
              <a:t>Phrase nodes</a:t>
            </a:r>
            <a:endParaRPr lang="en-US" sz="1400" dirty="0">
              <a:latin typeface="Georgia" pitchFamily="18" charset="0"/>
            </a:endParaRPr>
          </a:p>
        </p:txBody>
      </p:sp>
      <p:sp>
        <p:nvSpPr>
          <p:cNvPr id="29" name="Text Box 110" descr=" 45"/>
          <p:cNvSpPr txBox="1">
            <a:spLocks noChangeArrowheads="1"/>
          </p:cNvSpPr>
          <p:nvPr/>
        </p:nvSpPr>
        <p:spPr bwMode="auto">
          <a:xfrm>
            <a:off x="5551933" y="3657600"/>
            <a:ext cx="1524000" cy="304800"/>
          </a:xfrm>
          <a:prstGeom prst="rect">
            <a:avLst/>
          </a:prstGeom>
          <a:noFill/>
          <a:ln w="9525">
            <a:noFill/>
            <a:miter lim="800000"/>
            <a:headEnd/>
            <a:tailEnd/>
          </a:ln>
          <a:effectLst/>
        </p:spPr>
        <p:txBody>
          <a:bodyPr>
            <a:spAutoFit/>
          </a:bodyPr>
          <a:lstStyle/>
          <a:p>
            <a:pPr algn="ctr">
              <a:spcBef>
                <a:spcPct val="50000"/>
              </a:spcBef>
            </a:pPr>
            <a:r>
              <a:rPr lang="en-US" sz="1400" dirty="0" smtClean="0"/>
              <a:t>Semantic nodes</a:t>
            </a:r>
            <a:endParaRPr lang="en-US" sz="1400" dirty="0">
              <a:latin typeface="Georgia" pitchFamily="18" charset="0"/>
            </a:endParaRPr>
          </a:p>
        </p:txBody>
      </p:sp>
      <p:sp>
        <p:nvSpPr>
          <p:cNvPr id="31" name="Multiply 30" descr=" 31"/>
          <p:cNvSpPr/>
          <p:nvPr/>
        </p:nvSpPr>
        <p:spPr>
          <a:xfrm>
            <a:off x="6781800" y="3886200"/>
            <a:ext cx="457200" cy="457200"/>
          </a:xfrm>
          <a:prstGeom prst="mathMultiply">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2" name="Multiply 31" descr=" 32"/>
          <p:cNvSpPr/>
          <p:nvPr/>
        </p:nvSpPr>
        <p:spPr>
          <a:xfrm>
            <a:off x="6934200" y="4343400"/>
            <a:ext cx="457200" cy="457200"/>
          </a:xfrm>
          <a:prstGeom prst="mathMultiply">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3" name="Multiply 32" descr=" 33"/>
          <p:cNvSpPr/>
          <p:nvPr/>
        </p:nvSpPr>
        <p:spPr>
          <a:xfrm>
            <a:off x="6934200" y="5486400"/>
            <a:ext cx="457200" cy="457200"/>
          </a:xfrm>
          <a:prstGeom prst="mathMultiply">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Oval 6" descr=" 34"/>
          <p:cNvSpPr/>
          <p:nvPr/>
        </p:nvSpPr>
        <p:spPr>
          <a:xfrm rot="1818289">
            <a:off x="546711" y="2085157"/>
            <a:ext cx="2550383" cy="2177885"/>
          </a:xfrm>
          <a:prstGeom prst="ellipse">
            <a:avLst/>
          </a:prstGeom>
          <a:solidFill>
            <a:schemeClr val="lt1">
              <a:alpha val="0"/>
            </a:schemeClr>
          </a:solidFill>
          <a:ln w="38100">
            <a:solidFill>
              <a:schemeClr val="accent6">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cSld>
  <p:clrMapOvr>
    <a:masterClrMapping/>
  </p:clrMapOvr>
  <p:transition>
    <p:cu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Date Placeholder 2"/>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p:cNvSpPr>
            <a:spLocks noGrp="1"/>
          </p:cNvSpPr>
          <p:nvPr>
            <p:ph type="ftr" sz="quarter" idx="11"/>
          </p:nvPr>
        </p:nvSpPr>
        <p:spPr/>
        <p:txBody>
          <a:bodyPr/>
          <a:lstStyle/>
          <a:p>
            <a:r>
              <a:rPr lang="en-US" smtClean="0"/>
              <a:t>Natural Language Questions for the Web of Data - Yahya et al.</a:t>
            </a:r>
            <a:endParaRPr lang="en-US"/>
          </a:p>
        </p:txBody>
      </p:sp>
      <p:sp>
        <p:nvSpPr>
          <p:cNvPr id="5" name="Slide Number Placeholder 4"/>
          <p:cNvSpPr>
            <a:spLocks noGrp="1"/>
          </p:cNvSpPr>
          <p:nvPr>
            <p:ph type="sldNum" sz="quarter" idx="12"/>
          </p:nvPr>
        </p:nvSpPr>
        <p:spPr/>
        <p:txBody>
          <a:bodyPr/>
          <a:lstStyle/>
          <a:p>
            <a:fld id="{D82A5394-5A80-41A2-8767-340FD9E3BCB0}" type="slidenum">
              <a:rPr lang="en-US" smtClean="0"/>
              <a:pPr/>
              <a:t>69</a:t>
            </a:fld>
            <a:endParaRPr lang="en-US"/>
          </a:p>
        </p:txBody>
      </p:sp>
      <p:sp>
        <p:nvSpPr>
          <p:cNvPr id="6" name="Oval 5"/>
          <p:cNvSpPr/>
          <p:nvPr/>
        </p:nvSpPr>
        <p:spPr>
          <a:xfrm>
            <a:off x="400050" y="5937766"/>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5</a:t>
            </a:r>
          </a:p>
        </p:txBody>
      </p:sp>
      <p:sp>
        <p:nvSpPr>
          <p:cNvPr id="7" name="TextBox 6"/>
          <p:cNvSpPr txBox="1"/>
          <p:nvPr/>
        </p:nvSpPr>
        <p:spPr>
          <a:xfrm>
            <a:off x="685800" y="5867400"/>
            <a:ext cx="2286000" cy="369332"/>
          </a:xfrm>
          <a:prstGeom prst="rect">
            <a:avLst/>
          </a:prstGeom>
          <a:noFill/>
        </p:spPr>
        <p:txBody>
          <a:bodyPr wrap="square" rtlCol="0">
            <a:spAutoFit/>
          </a:bodyPr>
          <a:lstStyle/>
          <a:p>
            <a:r>
              <a:rPr lang="en-US" dirty="0" smtClean="0"/>
              <a:t>Experiments &amp; Results</a:t>
            </a:r>
            <a:endParaRPr lang="en-US" dirty="0"/>
          </a:p>
        </p:txBody>
      </p:sp>
      <p:sp>
        <p:nvSpPr>
          <p:cNvPr id="12" name="Rectangle 11"/>
          <p:cNvSpPr/>
          <p:nvPr/>
        </p:nvSpPr>
        <p:spPr>
          <a:xfrm>
            <a:off x="6934200" y="1885499"/>
            <a:ext cx="1752600" cy="7566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000" dirty="0" smtClean="0">
                <a:solidFill>
                  <a:schemeClr val="bg1"/>
                </a:solidFill>
              </a:rPr>
              <a:t>DEANNA</a:t>
            </a:r>
            <a:endParaRPr lang="en-US" sz="3000" dirty="0">
              <a:solidFill>
                <a:schemeClr val="bg1"/>
              </a:solidFill>
            </a:endParaRPr>
          </a:p>
        </p:txBody>
      </p:sp>
      <p:sp>
        <p:nvSpPr>
          <p:cNvPr id="13" name="Right Arrow 12"/>
          <p:cNvSpPr/>
          <p:nvPr/>
        </p:nvSpPr>
        <p:spPr>
          <a:xfrm rot="5400000">
            <a:off x="7604760" y="28356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feld 5"/>
          <p:cNvSpPr txBox="1">
            <a:spLocks noChangeArrowheads="1"/>
          </p:cNvSpPr>
          <p:nvPr/>
        </p:nvSpPr>
        <p:spPr bwMode="auto">
          <a:xfrm>
            <a:off x="7086600" y="685800"/>
            <a:ext cx="1459951" cy="507831"/>
          </a:xfrm>
          <a:prstGeom prst="rect">
            <a:avLst/>
          </a:prstGeom>
          <a:noFill/>
          <a:ln w="9525">
            <a:noFill/>
            <a:miter lim="800000"/>
            <a:headEnd/>
            <a:tailEnd/>
          </a:ln>
        </p:spPr>
        <p:txBody>
          <a:bodyPr wrap="none">
            <a:spAutoFit/>
          </a:bodyPr>
          <a:lstStyle/>
          <a:p>
            <a:r>
              <a:rPr lang="de-DE" sz="2700" dirty="0">
                <a:latin typeface="Calibri" pitchFamily="34" charset="0"/>
              </a:rPr>
              <a:t>Q</a:t>
            </a:r>
            <a:r>
              <a:rPr lang="de-DE" sz="2700" dirty="0" smtClean="0">
                <a:latin typeface="Calibri" pitchFamily="34" charset="0"/>
              </a:rPr>
              <a:t>uestion</a:t>
            </a:r>
            <a:endParaRPr lang="de-DE" sz="2700" dirty="0">
              <a:latin typeface="Calibri" pitchFamily="34" charset="0"/>
            </a:endParaRPr>
          </a:p>
        </p:txBody>
      </p:sp>
      <p:sp>
        <p:nvSpPr>
          <p:cNvPr id="15" name="Textfeld 7"/>
          <p:cNvSpPr txBox="1">
            <a:spLocks noChangeArrowheads="1"/>
          </p:cNvSpPr>
          <p:nvPr/>
        </p:nvSpPr>
        <p:spPr bwMode="auto">
          <a:xfrm>
            <a:off x="7180392" y="3333999"/>
            <a:ext cx="1260217"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SPARQL</a:t>
            </a:r>
            <a:endParaRPr lang="de-DE" sz="2700" dirty="0">
              <a:latin typeface="Calibri" pitchFamily="34" charset="0"/>
            </a:endParaRPr>
          </a:p>
        </p:txBody>
      </p:sp>
      <p:sp>
        <p:nvSpPr>
          <p:cNvPr id="16" name="Zylinder 25"/>
          <p:cNvSpPr/>
          <p:nvPr/>
        </p:nvSpPr>
        <p:spPr>
          <a:xfrm>
            <a:off x="7200900" y="4353842"/>
            <a:ext cx="1219200" cy="1179512"/>
          </a:xfrm>
          <a:prstGeom prst="can">
            <a:avLst>
              <a:gd name="adj" fmla="val 20116"/>
            </a:avLst>
          </a:prstGeom>
          <a:solidFill>
            <a:srgbClr val="99FF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3000" dirty="0" smtClean="0">
                <a:solidFill>
                  <a:srgbClr val="1D1117"/>
                </a:solidFill>
              </a:rPr>
              <a:t>KB</a:t>
            </a:r>
            <a:endParaRPr lang="de-DE" sz="3000" dirty="0">
              <a:solidFill>
                <a:srgbClr val="1D1117"/>
              </a:solidFill>
            </a:endParaRPr>
          </a:p>
        </p:txBody>
      </p:sp>
      <p:sp>
        <p:nvSpPr>
          <p:cNvPr id="17" name="Right Arrow 16"/>
          <p:cNvSpPr/>
          <p:nvPr/>
        </p:nvSpPr>
        <p:spPr>
          <a:xfrm rot="5400000">
            <a:off x="7604760" y="13871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724400" y="914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Phrase detection</a:t>
            </a:r>
            <a:endParaRPr lang="en-US" sz="2400" dirty="0">
              <a:solidFill>
                <a:schemeClr val="bg1"/>
              </a:solidFill>
            </a:endParaRPr>
          </a:p>
        </p:txBody>
      </p:sp>
      <p:sp>
        <p:nvSpPr>
          <p:cNvPr id="19" name="Rectangle 18"/>
          <p:cNvSpPr/>
          <p:nvPr/>
        </p:nvSpPr>
        <p:spPr>
          <a:xfrm>
            <a:off x="4724400" y="199644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Phrase </a:t>
            </a:r>
          </a:p>
          <a:p>
            <a:pPr algn="ctr"/>
            <a:r>
              <a:rPr lang="en-US" sz="2400" dirty="0" smtClean="0">
                <a:solidFill>
                  <a:schemeClr val="bg1"/>
                </a:solidFill>
              </a:rPr>
              <a:t>mapping</a:t>
            </a:r>
            <a:endParaRPr lang="en-US" sz="2400" dirty="0">
              <a:solidFill>
                <a:schemeClr val="bg1"/>
              </a:solidFill>
            </a:endParaRPr>
          </a:p>
        </p:txBody>
      </p:sp>
      <p:sp>
        <p:nvSpPr>
          <p:cNvPr id="20" name="Rectangle 19"/>
          <p:cNvSpPr/>
          <p:nvPr/>
        </p:nvSpPr>
        <p:spPr>
          <a:xfrm>
            <a:off x="4724400" y="3078480"/>
            <a:ext cx="1828800" cy="10668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Dependency</a:t>
            </a:r>
          </a:p>
          <a:p>
            <a:pPr algn="ctr"/>
            <a:r>
              <a:rPr lang="en-US" sz="2400" dirty="0" smtClean="0">
                <a:solidFill>
                  <a:schemeClr val="bg1"/>
                </a:solidFill>
              </a:rPr>
              <a:t>detection</a:t>
            </a:r>
            <a:endParaRPr lang="en-US" sz="2400" dirty="0">
              <a:solidFill>
                <a:schemeClr val="bg1"/>
              </a:solidFill>
            </a:endParaRPr>
          </a:p>
        </p:txBody>
      </p:sp>
      <p:sp>
        <p:nvSpPr>
          <p:cNvPr id="21" name="Rectangle 20"/>
          <p:cNvSpPr/>
          <p:nvPr/>
        </p:nvSpPr>
        <p:spPr>
          <a:xfrm>
            <a:off x="4724400" y="4404360"/>
            <a:ext cx="1828800" cy="82296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b="1" i="1" dirty="0" smtClean="0">
                <a:solidFill>
                  <a:schemeClr val="bg1"/>
                </a:solidFill>
              </a:rPr>
              <a:t>Joint </a:t>
            </a:r>
          </a:p>
          <a:p>
            <a:pPr algn="ctr"/>
            <a:r>
              <a:rPr lang="en-US" sz="2400" b="1" i="1" dirty="0" err="1" smtClean="0">
                <a:solidFill>
                  <a:schemeClr val="bg1"/>
                </a:solidFill>
              </a:rPr>
              <a:t>Disambig</a:t>
            </a:r>
            <a:r>
              <a:rPr lang="en-US" sz="2400" b="1" i="1" dirty="0" smtClean="0">
                <a:solidFill>
                  <a:schemeClr val="bg1"/>
                </a:solidFill>
              </a:rPr>
              <a:t>.</a:t>
            </a:r>
            <a:endParaRPr lang="en-US" sz="2400" b="1" i="1" dirty="0">
              <a:solidFill>
                <a:schemeClr val="bg1"/>
              </a:solidFill>
            </a:endParaRPr>
          </a:p>
        </p:txBody>
      </p:sp>
      <p:sp>
        <p:nvSpPr>
          <p:cNvPr id="22" name="Rectangle 21"/>
          <p:cNvSpPr/>
          <p:nvPr/>
        </p:nvSpPr>
        <p:spPr>
          <a:xfrm>
            <a:off x="4724400" y="5486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Query</a:t>
            </a:r>
          </a:p>
          <a:p>
            <a:pPr algn="ctr"/>
            <a:r>
              <a:rPr lang="en-US" sz="2400" dirty="0" smtClean="0">
                <a:solidFill>
                  <a:schemeClr val="bg1"/>
                </a:solidFill>
              </a:rPr>
              <a:t>Generation</a:t>
            </a:r>
            <a:endParaRPr lang="en-US" sz="2400" dirty="0">
              <a:solidFill>
                <a:schemeClr val="bg1"/>
              </a:solidFill>
            </a:endParaRPr>
          </a:p>
        </p:txBody>
      </p:sp>
      <p:sp>
        <p:nvSpPr>
          <p:cNvPr id="23" name="Right Brace 22"/>
          <p:cNvSpPr/>
          <p:nvPr/>
        </p:nvSpPr>
        <p:spPr>
          <a:xfrm>
            <a:off x="6400800" y="838200"/>
            <a:ext cx="533400" cy="5562600"/>
          </a:xfrm>
          <a:prstGeom prst="rightBrace">
            <a:avLst>
              <a:gd name="adj1" fmla="val 0"/>
              <a:gd name="adj2" fmla="val 2289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Right Arrow 23"/>
          <p:cNvSpPr/>
          <p:nvPr/>
        </p:nvSpPr>
        <p:spPr>
          <a:xfrm rot="5400000">
            <a:off x="7604760" y="385550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ight Arrow 24"/>
          <p:cNvSpPr/>
          <p:nvPr/>
        </p:nvSpPr>
        <p:spPr>
          <a:xfrm rot="5400000">
            <a:off x="7604760" y="572688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Arrow Connector 25"/>
          <p:cNvCxnSpPr>
            <a:stCxn id="18" idx="2"/>
            <a:endCxn id="19" idx="0"/>
          </p:cNvCxnSpPr>
          <p:nvPr/>
        </p:nvCxnSpPr>
        <p:spPr>
          <a:xfrm>
            <a:off x="5638800" y="173736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19" idx="2"/>
            <a:endCxn id="20" idx="0"/>
          </p:cNvCxnSpPr>
          <p:nvPr/>
        </p:nvCxnSpPr>
        <p:spPr>
          <a:xfrm>
            <a:off x="5638800" y="281940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20" idx="2"/>
            <a:endCxn id="21" idx="0"/>
          </p:cNvCxnSpPr>
          <p:nvPr/>
        </p:nvCxnSpPr>
        <p:spPr>
          <a:xfrm>
            <a:off x="5638800" y="414528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21" idx="2"/>
            <a:endCxn id="22" idx="0"/>
          </p:cNvCxnSpPr>
          <p:nvPr/>
        </p:nvCxnSpPr>
        <p:spPr>
          <a:xfrm>
            <a:off x="5638800" y="522732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Oval 29"/>
          <p:cNvSpPr/>
          <p:nvPr/>
        </p:nvSpPr>
        <p:spPr>
          <a:xfrm>
            <a:off x="4572000" y="11430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1</a:t>
            </a:r>
          </a:p>
        </p:txBody>
      </p:sp>
      <p:sp>
        <p:nvSpPr>
          <p:cNvPr id="31" name="Oval 30"/>
          <p:cNvSpPr/>
          <p:nvPr/>
        </p:nvSpPr>
        <p:spPr>
          <a:xfrm>
            <a:off x="4572000" y="22098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2</a:t>
            </a:r>
          </a:p>
        </p:txBody>
      </p:sp>
      <p:sp>
        <p:nvSpPr>
          <p:cNvPr id="32" name="Oval 31"/>
          <p:cNvSpPr/>
          <p:nvPr/>
        </p:nvSpPr>
        <p:spPr>
          <a:xfrm>
            <a:off x="4550834" y="33147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3</a:t>
            </a:r>
          </a:p>
        </p:txBody>
      </p:sp>
      <p:sp>
        <p:nvSpPr>
          <p:cNvPr id="33" name="Oval 32"/>
          <p:cNvSpPr/>
          <p:nvPr/>
        </p:nvSpPr>
        <p:spPr>
          <a:xfrm>
            <a:off x="4572000" y="4495800"/>
            <a:ext cx="228600" cy="228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noAutofit/>
          </a:bodyPr>
          <a:lstStyle/>
          <a:p>
            <a:pPr algn="ctr"/>
            <a:r>
              <a:rPr lang="en-US" dirty="0" smtClean="0"/>
              <a:t>4</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fontScale="90000"/>
          </a:bodyPr>
          <a:lstStyle/>
          <a:p>
            <a:r>
              <a:rPr lang="en-US" dirty="0" smtClean="0"/>
              <a:t>QA, meet the (semantic) Web of Data</a:t>
            </a:r>
            <a:endParaRPr lang="en-US" dirty="0"/>
          </a:p>
        </p:txBody>
      </p:sp>
      <p:sp>
        <p:nvSpPr>
          <p:cNvPr id="3" name="Date Placeholder 2" desc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descr=" 4"/>
          <p:cNvSpPr>
            <a:spLocks noGrp="1"/>
          </p:cNvSpPr>
          <p:nvPr>
            <p:ph type="ftr" sz="quarter" idx="11"/>
          </p:nvPr>
        </p:nvSpPr>
        <p:spPr/>
        <p:txBody>
          <a:bodyPr/>
          <a:lstStyle/>
          <a:p>
            <a:r>
              <a:rPr lang="en-US" smtClean="0"/>
              <a:t>Natural Language Questions for the Web of Data - Yahya et al.</a:t>
            </a:r>
            <a:endParaRPr lang="en-US"/>
          </a:p>
        </p:txBody>
      </p:sp>
      <p:sp>
        <p:nvSpPr>
          <p:cNvPr id="41" name="Slide Number Placeholder 4" descr=" 41"/>
          <p:cNvSpPr>
            <a:spLocks noGrp="1"/>
          </p:cNvSpPr>
          <p:nvPr>
            <p:ph type="sldNum" sz="quarter" idx="12"/>
          </p:nvPr>
        </p:nvSpPr>
        <p:spPr>
          <a:xfrm>
            <a:off x="7924800" y="6492875"/>
            <a:ext cx="762000" cy="365125"/>
          </a:xfrm>
        </p:spPr>
        <p:txBody>
          <a:bodyPr/>
          <a:lstStyle/>
          <a:p>
            <a:fld id="{D82A5394-5A80-41A2-8767-340FD9E3BCB0}" type="slidenum">
              <a:rPr lang="en-US" smtClean="0"/>
              <a:pPr/>
              <a:t>7</a:t>
            </a:fld>
            <a:endParaRPr lang="en-US"/>
          </a:p>
        </p:txBody>
      </p:sp>
      <p:pic>
        <p:nvPicPr>
          <p:cNvPr id="2050" name="Picture 2" descr=" 2050"/>
          <p:cNvPicPr>
            <a:picLocks noChangeAspect="1" noChangeArrowheads="1"/>
          </p:cNvPicPr>
          <p:nvPr/>
        </p:nvPicPr>
        <p:blipFill>
          <a:blip r:embed="rId3" cstate="print"/>
          <a:srcRect/>
          <a:stretch>
            <a:fillRect/>
          </a:stretch>
        </p:blipFill>
        <p:spPr bwMode="auto">
          <a:xfrm>
            <a:off x="990600" y="838200"/>
            <a:ext cx="8077200" cy="5326201"/>
          </a:xfrm>
          <a:prstGeom prst="rect">
            <a:avLst/>
          </a:prstGeom>
          <a:noFill/>
        </p:spPr>
      </p:pic>
    </p:spTree>
  </p:cSld>
  <p:clrMapOvr>
    <a:masterClrMapping/>
  </p:clrMapOvr>
  <p:transition>
    <p:cu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Date Placeholder 2"/>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p:cNvSpPr>
            <a:spLocks noGrp="1"/>
          </p:cNvSpPr>
          <p:nvPr>
            <p:ph type="ftr" sz="quarter" idx="11"/>
          </p:nvPr>
        </p:nvSpPr>
        <p:spPr/>
        <p:txBody>
          <a:bodyPr/>
          <a:lstStyle/>
          <a:p>
            <a:r>
              <a:rPr lang="en-US" smtClean="0"/>
              <a:t>Natural Language Questions for the Web of Data - Yahya et al.</a:t>
            </a:r>
            <a:endParaRPr lang="en-US"/>
          </a:p>
        </p:txBody>
      </p:sp>
      <p:sp>
        <p:nvSpPr>
          <p:cNvPr id="5" name="Slide Number Placeholder 4"/>
          <p:cNvSpPr>
            <a:spLocks noGrp="1"/>
          </p:cNvSpPr>
          <p:nvPr>
            <p:ph type="sldNum" sz="quarter" idx="12"/>
          </p:nvPr>
        </p:nvSpPr>
        <p:spPr/>
        <p:txBody>
          <a:bodyPr/>
          <a:lstStyle/>
          <a:p>
            <a:fld id="{D82A5394-5A80-41A2-8767-340FD9E3BCB0}" type="slidenum">
              <a:rPr lang="en-US" smtClean="0"/>
              <a:pPr/>
              <a:t>70</a:t>
            </a:fld>
            <a:endParaRPr lang="en-US"/>
          </a:p>
        </p:txBody>
      </p:sp>
      <p:sp>
        <p:nvSpPr>
          <p:cNvPr id="6" name="Oval 5"/>
          <p:cNvSpPr/>
          <p:nvPr/>
        </p:nvSpPr>
        <p:spPr>
          <a:xfrm>
            <a:off x="400050" y="5937766"/>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5</a:t>
            </a:r>
          </a:p>
        </p:txBody>
      </p:sp>
      <p:sp>
        <p:nvSpPr>
          <p:cNvPr id="7" name="TextBox 6"/>
          <p:cNvSpPr txBox="1"/>
          <p:nvPr/>
        </p:nvSpPr>
        <p:spPr>
          <a:xfrm>
            <a:off x="685800" y="5867400"/>
            <a:ext cx="2286000" cy="369332"/>
          </a:xfrm>
          <a:prstGeom prst="rect">
            <a:avLst/>
          </a:prstGeom>
          <a:noFill/>
        </p:spPr>
        <p:txBody>
          <a:bodyPr wrap="square" rtlCol="0">
            <a:spAutoFit/>
          </a:bodyPr>
          <a:lstStyle/>
          <a:p>
            <a:r>
              <a:rPr lang="en-US" dirty="0" smtClean="0"/>
              <a:t>Experiments &amp; Results</a:t>
            </a:r>
            <a:endParaRPr lang="en-US" dirty="0"/>
          </a:p>
        </p:txBody>
      </p:sp>
      <p:sp>
        <p:nvSpPr>
          <p:cNvPr id="12" name="Rectangle 11"/>
          <p:cNvSpPr/>
          <p:nvPr/>
        </p:nvSpPr>
        <p:spPr>
          <a:xfrm>
            <a:off x="6934200" y="1885499"/>
            <a:ext cx="1752600" cy="7566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000" dirty="0" smtClean="0">
                <a:solidFill>
                  <a:schemeClr val="bg1"/>
                </a:solidFill>
              </a:rPr>
              <a:t>DEANNA</a:t>
            </a:r>
            <a:endParaRPr lang="en-US" sz="3000" dirty="0">
              <a:solidFill>
                <a:schemeClr val="bg1"/>
              </a:solidFill>
            </a:endParaRPr>
          </a:p>
        </p:txBody>
      </p:sp>
      <p:sp>
        <p:nvSpPr>
          <p:cNvPr id="13" name="Right Arrow 12"/>
          <p:cNvSpPr/>
          <p:nvPr/>
        </p:nvSpPr>
        <p:spPr>
          <a:xfrm rot="5400000">
            <a:off x="7604760" y="28356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feld 5"/>
          <p:cNvSpPr txBox="1">
            <a:spLocks noChangeArrowheads="1"/>
          </p:cNvSpPr>
          <p:nvPr/>
        </p:nvSpPr>
        <p:spPr bwMode="auto">
          <a:xfrm>
            <a:off x="7086600" y="685800"/>
            <a:ext cx="1459951" cy="507831"/>
          </a:xfrm>
          <a:prstGeom prst="rect">
            <a:avLst/>
          </a:prstGeom>
          <a:noFill/>
          <a:ln w="9525">
            <a:noFill/>
            <a:miter lim="800000"/>
            <a:headEnd/>
            <a:tailEnd/>
          </a:ln>
        </p:spPr>
        <p:txBody>
          <a:bodyPr wrap="none">
            <a:spAutoFit/>
          </a:bodyPr>
          <a:lstStyle/>
          <a:p>
            <a:r>
              <a:rPr lang="de-DE" sz="2700" dirty="0">
                <a:latin typeface="Calibri" pitchFamily="34" charset="0"/>
              </a:rPr>
              <a:t>Q</a:t>
            </a:r>
            <a:r>
              <a:rPr lang="de-DE" sz="2700" dirty="0" smtClean="0">
                <a:latin typeface="Calibri" pitchFamily="34" charset="0"/>
              </a:rPr>
              <a:t>uestion</a:t>
            </a:r>
            <a:endParaRPr lang="de-DE" sz="2700" dirty="0">
              <a:latin typeface="Calibri" pitchFamily="34" charset="0"/>
            </a:endParaRPr>
          </a:p>
        </p:txBody>
      </p:sp>
      <p:sp>
        <p:nvSpPr>
          <p:cNvPr id="15" name="Textfeld 7"/>
          <p:cNvSpPr txBox="1">
            <a:spLocks noChangeArrowheads="1"/>
          </p:cNvSpPr>
          <p:nvPr/>
        </p:nvSpPr>
        <p:spPr bwMode="auto">
          <a:xfrm>
            <a:off x="7180392" y="3333999"/>
            <a:ext cx="1260217"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SPARQL</a:t>
            </a:r>
            <a:endParaRPr lang="de-DE" sz="2700" dirty="0">
              <a:latin typeface="Calibri" pitchFamily="34" charset="0"/>
            </a:endParaRPr>
          </a:p>
        </p:txBody>
      </p:sp>
      <p:sp>
        <p:nvSpPr>
          <p:cNvPr id="16" name="Zylinder 25"/>
          <p:cNvSpPr/>
          <p:nvPr/>
        </p:nvSpPr>
        <p:spPr>
          <a:xfrm>
            <a:off x="7200900" y="4353842"/>
            <a:ext cx="1219200" cy="1179512"/>
          </a:xfrm>
          <a:prstGeom prst="can">
            <a:avLst>
              <a:gd name="adj" fmla="val 20116"/>
            </a:avLst>
          </a:prstGeom>
          <a:solidFill>
            <a:srgbClr val="99FF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3000" dirty="0" smtClean="0">
                <a:solidFill>
                  <a:srgbClr val="1D1117"/>
                </a:solidFill>
              </a:rPr>
              <a:t>KB</a:t>
            </a:r>
            <a:endParaRPr lang="de-DE" sz="3000" dirty="0">
              <a:solidFill>
                <a:srgbClr val="1D1117"/>
              </a:solidFill>
            </a:endParaRPr>
          </a:p>
        </p:txBody>
      </p:sp>
      <p:sp>
        <p:nvSpPr>
          <p:cNvPr id="17" name="Right Arrow 16"/>
          <p:cNvSpPr/>
          <p:nvPr/>
        </p:nvSpPr>
        <p:spPr>
          <a:xfrm rot="5400000">
            <a:off x="7604760" y="13871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724400" y="914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Phrase detection</a:t>
            </a:r>
            <a:endParaRPr lang="en-US" sz="2400" dirty="0">
              <a:solidFill>
                <a:schemeClr val="bg1"/>
              </a:solidFill>
            </a:endParaRPr>
          </a:p>
        </p:txBody>
      </p:sp>
      <p:sp>
        <p:nvSpPr>
          <p:cNvPr id="19" name="Rectangle 18"/>
          <p:cNvSpPr/>
          <p:nvPr/>
        </p:nvSpPr>
        <p:spPr>
          <a:xfrm>
            <a:off x="4724400" y="199644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Phrase </a:t>
            </a:r>
          </a:p>
          <a:p>
            <a:pPr algn="ctr"/>
            <a:r>
              <a:rPr lang="en-US" sz="2400" dirty="0" smtClean="0">
                <a:solidFill>
                  <a:schemeClr val="bg1"/>
                </a:solidFill>
              </a:rPr>
              <a:t>mapping</a:t>
            </a:r>
            <a:endParaRPr lang="en-US" sz="2400" dirty="0">
              <a:solidFill>
                <a:schemeClr val="bg1"/>
              </a:solidFill>
            </a:endParaRPr>
          </a:p>
        </p:txBody>
      </p:sp>
      <p:sp>
        <p:nvSpPr>
          <p:cNvPr id="20" name="Rectangle 19"/>
          <p:cNvSpPr/>
          <p:nvPr/>
        </p:nvSpPr>
        <p:spPr>
          <a:xfrm>
            <a:off x="4724400" y="3078480"/>
            <a:ext cx="1828800" cy="10668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Dependency</a:t>
            </a:r>
          </a:p>
          <a:p>
            <a:pPr algn="ctr"/>
            <a:r>
              <a:rPr lang="en-US" sz="2400" dirty="0" smtClean="0">
                <a:solidFill>
                  <a:schemeClr val="bg1"/>
                </a:solidFill>
              </a:rPr>
              <a:t>detection</a:t>
            </a:r>
            <a:endParaRPr lang="en-US" sz="2400" dirty="0">
              <a:solidFill>
                <a:schemeClr val="bg1"/>
              </a:solidFill>
            </a:endParaRPr>
          </a:p>
        </p:txBody>
      </p:sp>
      <p:sp>
        <p:nvSpPr>
          <p:cNvPr id="21" name="Rectangle 20"/>
          <p:cNvSpPr/>
          <p:nvPr/>
        </p:nvSpPr>
        <p:spPr>
          <a:xfrm>
            <a:off x="4724400" y="440436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i="1" dirty="0" smtClean="0">
                <a:solidFill>
                  <a:schemeClr val="bg1"/>
                </a:solidFill>
              </a:rPr>
              <a:t>Joint </a:t>
            </a:r>
          </a:p>
          <a:p>
            <a:pPr algn="ctr"/>
            <a:r>
              <a:rPr lang="en-US" sz="2400" b="1" i="1" dirty="0" err="1" smtClean="0">
                <a:solidFill>
                  <a:schemeClr val="bg1"/>
                </a:solidFill>
              </a:rPr>
              <a:t>Disambig</a:t>
            </a:r>
            <a:r>
              <a:rPr lang="en-US" sz="2400" b="1" i="1" dirty="0" smtClean="0">
                <a:solidFill>
                  <a:schemeClr val="bg1"/>
                </a:solidFill>
              </a:rPr>
              <a:t>.</a:t>
            </a:r>
            <a:endParaRPr lang="en-US" sz="2400" b="1" i="1" dirty="0">
              <a:solidFill>
                <a:schemeClr val="bg1"/>
              </a:solidFill>
            </a:endParaRPr>
          </a:p>
        </p:txBody>
      </p:sp>
      <p:sp>
        <p:nvSpPr>
          <p:cNvPr id="22" name="Rectangle 21"/>
          <p:cNvSpPr/>
          <p:nvPr/>
        </p:nvSpPr>
        <p:spPr>
          <a:xfrm>
            <a:off x="4724400" y="5486400"/>
            <a:ext cx="1828800" cy="82296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smtClean="0">
                <a:solidFill>
                  <a:schemeClr val="bg1"/>
                </a:solidFill>
              </a:rPr>
              <a:t>Query</a:t>
            </a:r>
          </a:p>
          <a:p>
            <a:pPr algn="ctr"/>
            <a:r>
              <a:rPr lang="en-US" sz="2400" dirty="0" smtClean="0">
                <a:solidFill>
                  <a:schemeClr val="bg1"/>
                </a:solidFill>
              </a:rPr>
              <a:t>Generation</a:t>
            </a:r>
            <a:endParaRPr lang="en-US" sz="2400" dirty="0">
              <a:solidFill>
                <a:schemeClr val="bg1"/>
              </a:solidFill>
            </a:endParaRPr>
          </a:p>
        </p:txBody>
      </p:sp>
      <p:sp>
        <p:nvSpPr>
          <p:cNvPr id="23" name="Right Brace 22"/>
          <p:cNvSpPr/>
          <p:nvPr/>
        </p:nvSpPr>
        <p:spPr>
          <a:xfrm>
            <a:off x="6400800" y="838200"/>
            <a:ext cx="533400" cy="5562600"/>
          </a:xfrm>
          <a:prstGeom prst="rightBrace">
            <a:avLst>
              <a:gd name="adj1" fmla="val 0"/>
              <a:gd name="adj2" fmla="val 2289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Right Arrow 23"/>
          <p:cNvSpPr/>
          <p:nvPr/>
        </p:nvSpPr>
        <p:spPr>
          <a:xfrm rot="5400000">
            <a:off x="7604760" y="385550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ight Arrow 24"/>
          <p:cNvSpPr/>
          <p:nvPr/>
        </p:nvSpPr>
        <p:spPr>
          <a:xfrm rot="5400000">
            <a:off x="7604760" y="572688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Arrow Connector 25"/>
          <p:cNvCxnSpPr>
            <a:stCxn id="18" idx="2"/>
            <a:endCxn id="19" idx="0"/>
          </p:cNvCxnSpPr>
          <p:nvPr/>
        </p:nvCxnSpPr>
        <p:spPr>
          <a:xfrm>
            <a:off x="5638800" y="173736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19" idx="2"/>
            <a:endCxn id="20" idx="0"/>
          </p:cNvCxnSpPr>
          <p:nvPr/>
        </p:nvCxnSpPr>
        <p:spPr>
          <a:xfrm>
            <a:off x="5638800" y="281940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20" idx="2"/>
            <a:endCxn id="21" idx="0"/>
          </p:cNvCxnSpPr>
          <p:nvPr/>
        </p:nvCxnSpPr>
        <p:spPr>
          <a:xfrm>
            <a:off x="5638800" y="414528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21" idx="2"/>
            <a:endCxn id="22" idx="0"/>
          </p:cNvCxnSpPr>
          <p:nvPr/>
        </p:nvCxnSpPr>
        <p:spPr>
          <a:xfrm>
            <a:off x="5638800" y="522732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Oval 29"/>
          <p:cNvSpPr/>
          <p:nvPr/>
        </p:nvSpPr>
        <p:spPr>
          <a:xfrm>
            <a:off x="4572000" y="11430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1</a:t>
            </a:r>
          </a:p>
        </p:txBody>
      </p:sp>
      <p:sp>
        <p:nvSpPr>
          <p:cNvPr id="31" name="Oval 30"/>
          <p:cNvSpPr/>
          <p:nvPr/>
        </p:nvSpPr>
        <p:spPr>
          <a:xfrm>
            <a:off x="4572000" y="22098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2</a:t>
            </a:r>
          </a:p>
        </p:txBody>
      </p:sp>
      <p:sp>
        <p:nvSpPr>
          <p:cNvPr id="32" name="Oval 31"/>
          <p:cNvSpPr/>
          <p:nvPr/>
        </p:nvSpPr>
        <p:spPr>
          <a:xfrm>
            <a:off x="4550834" y="33147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3</a:t>
            </a:r>
          </a:p>
        </p:txBody>
      </p:sp>
      <p:sp>
        <p:nvSpPr>
          <p:cNvPr id="33" name="Oval 32"/>
          <p:cNvSpPr/>
          <p:nvPr/>
        </p:nvSpPr>
        <p:spPr>
          <a:xfrm>
            <a:off x="4572000" y="44958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4</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Query Generation</a:t>
            </a:r>
            <a:endParaRPr lang="en-US" dirty="0"/>
          </a:p>
        </p:txBody>
      </p:sp>
      <p:sp>
        <p:nvSpPr>
          <p:cNvPr id="3" name="Date Placeholder 2"/>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p:cNvSpPr>
            <a:spLocks noGrp="1"/>
          </p:cNvSpPr>
          <p:nvPr>
            <p:ph type="ftr" sz="quarter" idx="11"/>
          </p:nvPr>
        </p:nvSpPr>
        <p:spPr/>
        <p:txBody>
          <a:bodyPr/>
          <a:lstStyle/>
          <a:p>
            <a:r>
              <a:rPr lang="en-US" smtClean="0"/>
              <a:t>Natural Language Questions for the Web of Data - Yahya et al.</a:t>
            </a:r>
            <a:endParaRPr lang="en-US"/>
          </a:p>
        </p:txBody>
      </p:sp>
      <p:sp>
        <p:nvSpPr>
          <p:cNvPr id="5" name="Slide Number Placeholder 4"/>
          <p:cNvSpPr>
            <a:spLocks noGrp="1"/>
          </p:cNvSpPr>
          <p:nvPr>
            <p:ph type="sldNum" sz="quarter" idx="12"/>
          </p:nvPr>
        </p:nvSpPr>
        <p:spPr/>
        <p:txBody>
          <a:bodyPr/>
          <a:lstStyle/>
          <a:p>
            <a:fld id="{D82A5394-5A80-41A2-8767-340FD9E3BCB0}" type="slidenum">
              <a:rPr lang="en-US" smtClean="0"/>
              <a:pPr/>
              <a:t>71</a:t>
            </a:fld>
            <a:endParaRPr lang="en-US"/>
          </a:p>
        </p:txBody>
      </p:sp>
      <p:sp>
        <p:nvSpPr>
          <p:cNvPr id="6" name="Rectangle 5"/>
          <p:cNvSpPr/>
          <p:nvPr/>
        </p:nvSpPr>
        <p:spPr>
          <a:xfrm>
            <a:off x="323850" y="4114800"/>
            <a:ext cx="7143750" cy="2400657"/>
          </a:xfrm>
          <a:prstGeom prst="rect">
            <a:avLst/>
          </a:prstGeom>
        </p:spPr>
        <p:txBody>
          <a:bodyPr wrap="square">
            <a:spAutoFit/>
          </a:bodyPr>
          <a:lstStyle/>
          <a:p>
            <a:r>
              <a:rPr lang="en-US" sz="2500" dirty="0" smtClean="0">
                <a:latin typeface="Lucida Console" pitchFamily="49" charset="0"/>
              </a:rPr>
              <a:t>SELECT ?p WHERE {</a:t>
            </a:r>
          </a:p>
          <a:p>
            <a:r>
              <a:rPr lang="en-US" sz="2500" dirty="0" smtClean="0">
                <a:latin typeface="Lucida Console" pitchFamily="49" charset="0"/>
              </a:rPr>
              <a:t>    ?w </a:t>
            </a:r>
            <a:r>
              <a:rPr lang="en-US" sz="2500" dirty="0" smtClean="0">
                <a:solidFill>
                  <a:srgbClr val="C00000"/>
                </a:solidFill>
                <a:latin typeface="Lucida Console" pitchFamily="49" charset="0"/>
              </a:rPr>
              <a:t>type</a:t>
            </a:r>
            <a:r>
              <a:rPr lang="en-US" sz="2500" dirty="0" smtClean="0">
                <a:latin typeface="Lucida Console" pitchFamily="49" charset="0"/>
              </a:rPr>
              <a:t> </a:t>
            </a:r>
            <a:r>
              <a:rPr lang="en-US" sz="2500" dirty="0" smtClean="0">
                <a:solidFill>
                  <a:srgbClr val="00B050"/>
                </a:solidFill>
                <a:latin typeface="Lucida Console" pitchFamily="49" charset="0"/>
              </a:rPr>
              <a:t>writer</a:t>
            </a:r>
            <a:r>
              <a:rPr lang="en-US" sz="2500" dirty="0" smtClean="0">
                <a:solidFill>
                  <a:schemeClr val="accent2"/>
                </a:solidFill>
                <a:latin typeface="Lucida Console" pitchFamily="49" charset="0"/>
              </a:rPr>
              <a:t> </a:t>
            </a:r>
            <a:r>
              <a:rPr lang="en-US" sz="2500" dirty="0" smtClean="0">
                <a:latin typeface="Lucida Console" pitchFamily="49" charset="0"/>
              </a:rPr>
              <a:t>.</a:t>
            </a:r>
          </a:p>
          <a:p>
            <a:r>
              <a:rPr lang="en-US" sz="2500" dirty="0" smtClean="0">
                <a:latin typeface="Lucida Console" pitchFamily="49" charset="0"/>
              </a:rPr>
              <a:t>    ?w </a:t>
            </a:r>
            <a:r>
              <a:rPr lang="en-US" sz="2500" dirty="0" err="1" smtClean="0">
                <a:solidFill>
                  <a:srgbClr val="C00000"/>
                </a:solidFill>
                <a:latin typeface="Lucida Console" pitchFamily="49" charset="0"/>
              </a:rPr>
              <a:t>bornIn</a:t>
            </a:r>
            <a:r>
              <a:rPr lang="en-US" sz="2500" dirty="0" smtClean="0">
                <a:latin typeface="Lucida Console" pitchFamily="49" charset="0"/>
              </a:rPr>
              <a:t> </a:t>
            </a:r>
            <a:r>
              <a:rPr lang="en-US" sz="2500" dirty="0" smtClean="0">
                <a:solidFill>
                  <a:srgbClr val="0070C0"/>
                </a:solidFill>
                <a:latin typeface="Lucida Console" pitchFamily="49" charset="0"/>
              </a:rPr>
              <a:t>Rome</a:t>
            </a:r>
            <a:r>
              <a:rPr lang="en-US" sz="2500" dirty="0" smtClean="0">
                <a:latin typeface="Lucida Console" pitchFamily="49" charset="0"/>
              </a:rPr>
              <a:t> .</a:t>
            </a:r>
          </a:p>
          <a:p>
            <a:r>
              <a:rPr lang="en-US" sz="2500" dirty="0" smtClean="0">
                <a:latin typeface="Lucida Console" pitchFamily="49" charset="0"/>
              </a:rPr>
              <a:t>    ?p </a:t>
            </a:r>
            <a:r>
              <a:rPr lang="en-US" sz="2500" dirty="0" smtClean="0">
                <a:solidFill>
                  <a:srgbClr val="C00000"/>
                </a:solidFill>
                <a:latin typeface="Lucida Console" pitchFamily="49" charset="0"/>
              </a:rPr>
              <a:t>type</a:t>
            </a:r>
            <a:r>
              <a:rPr lang="en-US" sz="2500" dirty="0" smtClean="0">
                <a:latin typeface="Lucida Console" pitchFamily="49" charset="0"/>
              </a:rPr>
              <a:t> </a:t>
            </a:r>
            <a:r>
              <a:rPr lang="en-US" sz="2500" dirty="0" smtClean="0">
                <a:solidFill>
                  <a:srgbClr val="00B050"/>
                </a:solidFill>
                <a:latin typeface="Lucida Console" pitchFamily="49" charset="0"/>
              </a:rPr>
              <a:t>person</a:t>
            </a:r>
            <a:r>
              <a:rPr lang="en-US" sz="2500" dirty="0" smtClean="0">
                <a:latin typeface="Lucida Console" pitchFamily="49" charset="0"/>
              </a:rPr>
              <a:t>.</a:t>
            </a:r>
          </a:p>
          <a:p>
            <a:r>
              <a:rPr lang="en-US" sz="2500" dirty="0" smtClean="0">
                <a:latin typeface="Lucida Console" pitchFamily="49" charset="0"/>
              </a:rPr>
              <a:t>    ?p </a:t>
            </a:r>
            <a:r>
              <a:rPr lang="en-US" sz="2500" dirty="0" err="1" smtClean="0">
                <a:solidFill>
                  <a:srgbClr val="C00000"/>
                </a:solidFill>
                <a:latin typeface="Lucida Console" pitchFamily="49" charset="0"/>
              </a:rPr>
              <a:t>actedIn</a:t>
            </a:r>
            <a:r>
              <a:rPr lang="en-US" sz="2500" dirty="0" smtClean="0">
                <a:latin typeface="Lucida Console" pitchFamily="49" charset="0"/>
              </a:rPr>
              <a:t> </a:t>
            </a:r>
            <a:r>
              <a:rPr lang="en-US" sz="2500" dirty="0" smtClean="0">
                <a:solidFill>
                  <a:srgbClr val="0070C0"/>
                </a:solidFill>
                <a:latin typeface="Lucida Console" pitchFamily="49" charset="0"/>
              </a:rPr>
              <a:t>Casablanca_(film)</a:t>
            </a:r>
            <a:r>
              <a:rPr lang="en-US" sz="2500" dirty="0" smtClean="0">
                <a:latin typeface="Lucida Console" pitchFamily="49" charset="0"/>
              </a:rPr>
              <a:t>.</a:t>
            </a:r>
          </a:p>
          <a:p>
            <a:r>
              <a:rPr lang="en-US" sz="2500" dirty="0" smtClean="0">
                <a:latin typeface="Lucida Console" pitchFamily="49" charset="0"/>
              </a:rPr>
              <a:t>    ?p </a:t>
            </a:r>
            <a:r>
              <a:rPr lang="en-US" sz="2500" dirty="0" err="1" smtClean="0">
                <a:solidFill>
                  <a:srgbClr val="C00000"/>
                </a:solidFill>
                <a:latin typeface="Lucida Console" pitchFamily="49" charset="0"/>
              </a:rPr>
              <a:t>isMarriedTo</a:t>
            </a:r>
            <a:r>
              <a:rPr lang="en-US" sz="2500" dirty="0" smtClean="0">
                <a:latin typeface="Lucida Console" pitchFamily="49" charset="0"/>
              </a:rPr>
              <a:t> ?w }</a:t>
            </a:r>
          </a:p>
        </p:txBody>
      </p:sp>
      <p:sp>
        <p:nvSpPr>
          <p:cNvPr id="7" name="Oval 4"/>
          <p:cNvSpPr>
            <a:spLocks noChangeArrowheads="1"/>
          </p:cNvSpPr>
          <p:nvPr/>
        </p:nvSpPr>
        <p:spPr bwMode="auto">
          <a:xfrm>
            <a:off x="1297124" y="1479401"/>
            <a:ext cx="762000" cy="4572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q</a:t>
            </a:r>
            <a:r>
              <a:rPr lang="en-US" sz="1600" baseline="-25000">
                <a:latin typeface="+mn-lt"/>
                <a:cs typeface="Calibri" pitchFamily="34" charset="0"/>
              </a:rPr>
              <a:t>1</a:t>
            </a:r>
          </a:p>
        </p:txBody>
      </p:sp>
      <p:sp>
        <p:nvSpPr>
          <p:cNvPr id="8" name="Oval 6"/>
          <p:cNvSpPr>
            <a:spLocks noChangeArrowheads="1"/>
          </p:cNvSpPr>
          <p:nvPr/>
        </p:nvSpPr>
        <p:spPr bwMode="auto">
          <a:xfrm>
            <a:off x="1297124" y="2154585"/>
            <a:ext cx="762000" cy="4572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q</a:t>
            </a:r>
            <a:r>
              <a:rPr lang="en-US" sz="1600" baseline="-25000">
                <a:latin typeface="+mn-lt"/>
                <a:cs typeface="Calibri" pitchFamily="34" charset="0"/>
              </a:rPr>
              <a:t>2</a:t>
            </a:r>
          </a:p>
        </p:txBody>
      </p:sp>
      <p:sp>
        <p:nvSpPr>
          <p:cNvPr id="9" name="Oval 7"/>
          <p:cNvSpPr>
            <a:spLocks noChangeArrowheads="1"/>
          </p:cNvSpPr>
          <p:nvPr/>
        </p:nvSpPr>
        <p:spPr bwMode="auto">
          <a:xfrm>
            <a:off x="1297124" y="2874665"/>
            <a:ext cx="762000" cy="4572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q</a:t>
            </a:r>
            <a:r>
              <a:rPr lang="en-US" sz="1600" baseline="-25000">
                <a:latin typeface="+mn-lt"/>
                <a:cs typeface="Calibri" pitchFamily="34" charset="0"/>
              </a:rPr>
              <a:t>3</a:t>
            </a:r>
          </a:p>
        </p:txBody>
      </p:sp>
      <p:sp>
        <p:nvSpPr>
          <p:cNvPr id="10" name="Oval 10"/>
          <p:cNvSpPr>
            <a:spLocks noChangeArrowheads="1"/>
          </p:cNvSpPr>
          <p:nvPr/>
        </p:nvSpPr>
        <p:spPr bwMode="auto">
          <a:xfrm>
            <a:off x="3507346" y="1868041"/>
            <a:ext cx="1600200" cy="274637"/>
          </a:xfrm>
          <a:prstGeom prst="ellipse">
            <a:avLst/>
          </a:prstGeom>
          <a:solidFill>
            <a:srgbClr val="99CC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a writer</a:t>
            </a:r>
            <a:endParaRPr lang="en-US" sz="1600" baseline="-25000" dirty="0">
              <a:latin typeface="+mn-lt"/>
              <a:cs typeface="Calibri" pitchFamily="34" charset="0"/>
            </a:endParaRPr>
          </a:p>
        </p:txBody>
      </p:sp>
      <p:sp>
        <p:nvSpPr>
          <p:cNvPr id="11" name="Oval 10"/>
          <p:cNvSpPr>
            <a:spLocks noChangeArrowheads="1"/>
          </p:cNvSpPr>
          <p:nvPr/>
        </p:nvSpPr>
        <p:spPr bwMode="auto">
          <a:xfrm>
            <a:off x="3501988" y="2264085"/>
            <a:ext cx="1600200" cy="274637"/>
          </a:xfrm>
          <a:prstGeom prst="ellipse">
            <a:avLst/>
          </a:prstGeom>
          <a:solidFill>
            <a:srgbClr val="99CC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Casablanca</a:t>
            </a:r>
            <a:endParaRPr lang="en-US" sz="1600" baseline="-25000" dirty="0">
              <a:latin typeface="+mn-lt"/>
              <a:cs typeface="Calibri" pitchFamily="34" charset="0"/>
            </a:endParaRPr>
          </a:p>
        </p:txBody>
      </p:sp>
      <p:sp>
        <p:nvSpPr>
          <p:cNvPr id="12" name="Oval 11"/>
          <p:cNvSpPr>
            <a:spLocks noChangeArrowheads="1"/>
          </p:cNvSpPr>
          <p:nvPr/>
        </p:nvSpPr>
        <p:spPr bwMode="auto">
          <a:xfrm>
            <a:off x="3501988" y="2660129"/>
            <a:ext cx="1600200" cy="274637"/>
          </a:xfrm>
          <a:prstGeom prst="ellipse">
            <a:avLst/>
          </a:prstGeom>
          <a:solidFill>
            <a:srgbClr val="99CC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played in</a:t>
            </a:r>
            <a:endParaRPr lang="en-US" sz="1600" baseline="-25000" dirty="0">
              <a:latin typeface="+mn-lt"/>
              <a:cs typeface="Calibri" pitchFamily="34" charset="0"/>
            </a:endParaRPr>
          </a:p>
        </p:txBody>
      </p:sp>
      <p:sp>
        <p:nvSpPr>
          <p:cNvPr id="13" name="Oval 12"/>
          <p:cNvSpPr>
            <a:spLocks noChangeArrowheads="1"/>
          </p:cNvSpPr>
          <p:nvPr/>
        </p:nvSpPr>
        <p:spPr bwMode="auto">
          <a:xfrm>
            <a:off x="3501988" y="3185964"/>
            <a:ext cx="1600200" cy="274637"/>
          </a:xfrm>
          <a:prstGeom prst="ellipse">
            <a:avLst/>
          </a:prstGeom>
          <a:solidFill>
            <a:srgbClr val="99CC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Who</a:t>
            </a:r>
            <a:endParaRPr lang="en-US" sz="1600" baseline="-25000" dirty="0">
              <a:latin typeface="+mn-lt"/>
              <a:cs typeface="Calibri" pitchFamily="34" charset="0"/>
            </a:endParaRPr>
          </a:p>
        </p:txBody>
      </p:sp>
      <p:sp>
        <p:nvSpPr>
          <p:cNvPr id="14" name="Oval 13"/>
          <p:cNvSpPr>
            <a:spLocks noChangeArrowheads="1"/>
          </p:cNvSpPr>
          <p:nvPr/>
        </p:nvSpPr>
        <p:spPr bwMode="auto">
          <a:xfrm>
            <a:off x="3501988" y="3719364"/>
            <a:ext cx="1600200" cy="274637"/>
          </a:xfrm>
          <a:prstGeom prst="ellipse">
            <a:avLst/>
          </a:prstGeom>
          <a:solidFill>
            <a:srgbClr val="99CC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600" dirty="0" smtClean="0">
                <a:cs typeface="Calibri" pitchFamily="34" charset="0"/>
              </a:rPr>
              <a:t>was</a:t>
            </a:r>
            <a:r>
              <a:rPr lang="en-US" sz="1600" dirty="0" smtClean="0">
                <a:latin typeface="+mn-lt"/>
                <a:cs typeface="Calibri" pitchFamily="34" charset="0"/>
              </a:rPr>
              <a:t> </a:t>
            </a:r>
            <a:r>
              <a:rPr lang="en-US" sz="1600" dirty="0">
                <a:latin typeface="+mn-lt"/>
                <a:cs typeface="Calibri" pitchFamily="34" charset="0"/>
              </a:rPr>
              <a:t>married to</a:t>
            </a:r>
            <a:endParaRPr lang="en-US" sz="1600" baseline="-25000" dirty="0">
              <a:latin typeface="+mn-lt"/>
              <a:cs typeface="Calibri" pitchFamily="34" charset="0"/>
            </a:endParaRPr>
          </a:p>
        </p:txBody>
      </p:sp>
      <p:cxnSp>
        <p:nvCxnSpPr>
          <p:cNvPr id="15" name="AutoShape 34"/>
          <p:cNvCxnSpPr>
            <a:cxnSpLocks noChangeShapeType="1"/>
            <a:stCxn id="10" idx="6"/>
            <a:endCxn id="32" idx="1"/>
          </p:cNvCxnSpPr>
          <p:nvPr/>
        </p:nvCxnSpPr>
        <p:spPr bwMode="auto">
          <a:xfrm flipV="1">
            <a:off x="5107546" y="2005359"/>
            <a:ext cx="986730" cy="1"/>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6" name="AutoShape 37"/>
          <p:cNvCxnSpPr>
            <a:cxnSpLocks noChangeShapeType="1"/>
            <a:stCxn id="11" idx="6"/>
            <a:endCxn id="35" idx="1"/>
          </p:cNvCxnSpPr>
          <p:nvPr/>
        </p:nvCxnSpPr>
        <p:spPr bwMode="auto">
          <a:xfrm flipV="1">
            <a:off x="5102188" y="2401403"/>
            <a:ext cx="992088" cy="1"/>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7" name="AutoShape 40"/>
          <p:cNvCxnSpPr>
            <a:cxnSpLocks noChangeShapeType="1"/>
            <a:stCxn id="12" idx="6"/>
            <a:endCxn id="36" idx="1"/>
          </p:cNvCxnSpPr>
          <p:nvPr/>
        </p:nvCxnSpPr>
        <p:spPr bwMode="auto">
          <a:xfrm flipV="1">
            <a:off x="5102188" y="2797447"/>
            <a:ext cx="992088" cy="1"/>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8" name="AutoShape 49"/>
          <p:cNvCxnSpPr>
            <a:cxnSpLocks noChangeShapeType="1"/>
            <a:stCxn id="14" idx="6"/>
            <a:endCxn id="38" idx="1"/>
          </p:cNvCxnSpPr>
          <p:nvPr/>
        </p:nvCxnSpPr>
        <p:spPr bwMode="auto">
          <a:xfrm flipV="1">
            <a:off x="5102188" y="3856682"/>
            <a:ext cx="992088" cy="1"/>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9" name="AutoShape 50"/>
          <p:cNvCxnSpPr>
            <a:cxnSpLocks noChangeShapeType="1"/>
            <a:stCxn id="7" idx="6"/>
            <a:endCxn id="28" idx="2"/>
          </p:cNvCxnSpPr>
          <p:nvPr/>
        </p:nvCxnSpPr>
        <p:spPr bwMode="auto">
          <a:xfrm flipV="1">
            <a:off x="2059124" y="1544006"/>
            <a:ext cx="1467272" cy="163995"/>
          </a:xfrm>
          <a:prstGeom prst="straightConnector1">
            <a:avLst/>
          </a:prstGeom>
          <a:noFill/>
          <a:ln w="38100" cap="rnd">
            <a:solidFill>
              <a:srgbClr val="008000"/>
            </a:solidFill>
            <a:prstDash val="sysDot"/>
            <a:round/>
            <a:headEnd/>
            <a:tailEnd/>
          </a:ln>
          <a:effectLst/>
        </p:spPr>
      </p:cxnSp>
      <p:cxnSp>
        <p:nvCxnSpPr>
          <p:cNvPr id="20" name="AutoShape 53"/>
          <p:cNvCxnSpPr>
            <a:cxnSpLocks noChangeShapeType="1"/>
            <a:stCxn id="7" idx="6"/>
            <a:endCxn id="10" idx="2"/>
          </p:cNvCxnSpPr>
          <p:nvPr/>
        </p:nvCxnSpPr>
        <p:spPr bwMode="auto">
          <a:xfrm>
            <a:off x="2059124" y="1708001"/>
            <a:ext cx="1448222" cy="297359"/>
          </a:xfrm>
          <a:prstGeom prst="straightConnector1">
            <a:avLst/>
          </a:prstGeom>
          <a:noFill/>
          <a:ln w="38100">
            <a:solidFill>
              <a:schemeClr val="tx1"/>
            </a:solidFill>
            <a:round/>
            <a:headEnd/>
            <a:tailEnd/>
          </a:ln>
          <a:effectLst/>
        </p:spPr>
      </p:cxnSp>
      <p:cxnSp>
        <p:nvCxnSpPr>
          <p:cNvPr id="21" name="AutoShape 55"/>
          <p:cNvCxnSpPr>
            <a:cxnSpLocks noChangeShapeType="1"/>
            <a:stCxn id="8" idx="6"/>
            <a:endCxn id="12" idx="2"/>
          </p:cNvCxnSpPr>
          <p:nvPr/>
        </p:nvCxnSpPr>
        <p:spPr bwMode="auto">
          <a:xfrm>
            <a:off x="2059124" y="2383185"/>
            <a:ext cx="1442864" cy="414263"/>
          </a:xfrm>
          <a:prstGeom prst="straightConnector1">
            <a:avLst/>
          </a:prstGeom>
          <a:noFill/>
          <a:ln w="38100" cap="rnd">
            <a:solidFill>
              <a:srgbClr val="008000"/>
            </a:solidFill>
            <a:prstDash val="sysDot"/>
            <a:round/>
            <a:headEnd/>
            <a:tailEnd/>
          </a:ln>
          <a:effectLst/>
        </p:spPr>
      </p:cxnSp>
      <p:cxnSp>
        <p:nvCxnSpPr>
          <p:cNvPr id="22" name="AutoShape 59"/>
          <p:cNvCxnSpPr>
            <a:cxnSpLocks noChangeShapeType="1"/>
            <a:stCxn id="13" idx="6"/>
            <a:endCxn id="37" idx="1"/>
          </p:cNvCxnSpPr>
          <p:nvPr/>
        </p:nvCxnSpPr>
        <p:spPr bwMode="auto">
          <a:xfrm flipV="1">
            <a:off x="5102188" y="3323282"/>
            <a:ext cx="992088" cy="1"/>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23" name="AutoShape 61"/>
          <p:cNvCxnSpPr>
            <a:cxnSpLocks noChangeShapeType="1"/>
            <a:stCxn id="9" idx="6"/>
            <a:endCxn id="14" idx="2"/>
          </p:cNvCxnSpPr>
          <p:nvPr/>
        </p:nvCxnSpPr>
        <p:spPr bwMode="auto">
          <a:xfrm>
            <a:off x="2059124" y="3103265"/>
            <a:ext cx="1442864" cy="753418"/>
          </a:xfrm>
          <a:prstGeom prst="straightConnector1">
            <a:avLst/>
          </a:prstGeom>
          <a:noFill/>
          <a:ln w="38100" cap="rnd">
            <a:solidFill>
              <a:srgbClr val="008000"/>
            </a:solidFill>
            <a:prstDash val="sysDot"/>
            <a:round/>
            <a:headEnd/>
            <a:tailEnd/>
          </a:ln>
          <a:effectLst/>
        </p:spPr>
      </p:cxnSp>
      <p:cxnSp>
        <p:nvCxnSpPr>
          <p:cNvPr id="24" name="AutoShape 62"/>
          <p:cNvCxnSpPr>
            <a:cxnSpLocks noChangeShapeType="1"/>
            <a:stCxn id="9" idx="6"/>
            <a:endCxn id="13" idx="2"/>
          </p:cNvCxnSpPr>
          <p:nvPr/>
        </p:nvCxnSpPr>
        <p:spPr bwMode="auto">
          <a:xfrm>
            <a:off x="2059124" y="3103265"/>
            <a:ext cx="1442864" cy="220018"/>
          </a:xfrm>
          <a:prstGeom prst="straightConnector1">
            <a:avLst/>
          </a:prstGeom>
          <a:noFill/>
          <a:ln w="38100">
            <a:solidFill>
              <a:schemeClr val="tx1"/>
            </a:solidFill>
            <a:round/>
            <a:headEnd/>
            <a:tailEnd/>
          </a:ln>
          <a:effectLst/>
        </p:spPr>
      </p:cxnSp>
      <p:cxnSp>
        <p:nvCxnSpPr>
          <p:cNvPr id="25" name="AutoShape 63"/>
          <p:cNvCxnSpPr>
            <a:cxnSpLocks noChangeShapeType="1"/>
            <a:stCxn id="10" idx="2"/>
            <a:endCxn id="9" idx="6"/>
          </p:cNvCxnSpPr>
          <p:nvPr/>
        </p:nvCxnSpPr>
        <p:spPr bwMode="auto">
          <a:xfrm flipH="1">
            <a:off x="2059124" y="2005360"/>
            <a:ext cx="1448222" cy="1097905"/>
          </a:xfrm>
          <a:prstGeom prst="straightConnector1">
            <a:avLst/>
          </a:prstGeom>
          <a:ln w="38100">
            <a:headEnd/>
            <a:tailEnd/>
          </a:ln>
        </p:spPr>
        <p:style>
          <a:lnRef idx="2">
            <a:schemeClr val="accent4"/>
          </a:lnRef>
          <a:fillRef idx="0">
            <a:schemeClr val="accent4"/>
          </a:fillRef>
          <a:effectRef idx="1">
            <a:schemeClr val="accent4"/>
          </a:effectRef>
          <a:fontRef idx="minor">
            <a:schemeClr val="tx1"/>
          </a:fontRef>
        </p:style>
      </p:cxnSp>
      <p:cxnSp>
        <p:nvCxnSpPr>
          <p:cNvPr id="26" name="AutoShape 66"/>
          <p:cNvCxnSpPr>
            <a:cxnSpLocks noChangeShapeType="1"/>
            <a:stCxn id="8" idx="6"/>
            <a:endCxn id="11" idx="2"/>
          </p:cNvCxnSpPr>
          <p:nvPr/>
        </p:nvCxnSpPr>
        <p:spPr bwMode="auto">
          <a:xfrm>
            <a:off x="2059124" y="2383185"/>
            <a:ext cx="1442864" cy="18219"/>
          </a:xfrm>
          <a:prstGeom prst="straightConnector1">
            <a:avLst/>
          </a:prstGeom>
          <a:ln w="38100">
            <a:headEnd/>
            <a:tailEnd/>
          </a:ln>
        </p:spPr>
        <p:style>
          <a:lnRef idx="2">
            <a:schemeClr val="accent4"/>
          </a:lnRef>
          <a:fillRef idx="0">
            <a:schemeClr val="accent4"/>
          </a:fillRef>
          <a:effectRef idx="1">
            <a:schemeClr val="accent4"/>
          </a:effectRef>
          <a:fontRef idx="minor">
            <a:schemeClr val="tx1"/>
          </a:fontRef>
        </p:style>
      </p:cxnSp>
      <p:cxnSp>
        <p:nvCxnSpPr>
          <p:cNvPr id="27" name="AutoShape 67"/>
          <p:cNvCxnSpPr>
            <a:cxnSpLocks noChangeShapeType="1"/>
            <a:stCxn id="8" idx="6"/>
            <a:endCxn id="13" idx="2"/>
          </p:cNvCxnSpPr>
          <p:nvPr/>
        </p:nvCxnSpPr>
        <p:spPr bwMode="auto">
          <a:xfrm>
            <a:off x="2059124" y="2383185"/>
            <a:ext cx="1442864" cy="940098"/>
          </a:xfrm>
          <a:prstGeom prst="straightConnector1">
            <a:avLst/>
          </a:prstGeom>
          <a:noFill/>
          <a:ln w="38100">
            <a:solidFill>
              <a:schemeClr val="tx1"/>
            </a:solidFill>
            <a:round/>
            <a:headEnd/>
            <a:tailEnd/>
          </a:ln>
          <a:effectLst/>
        </p:spPr>
      </p:cxnSp>
      <p:sp>
        <p:nvSpPr>
          <p:cNvPr id="28" name="Oval 9"/>
          <p:cNvSpPr>
            <a:spLocks noChangeArrowheads="1"/>
          </p:cNvSpPr>
          <p:nvPr/>
        </p:nvSpPr>
        <p:spPr bwMode="auto">
          <a:xfrm>
            <a:off x="3526396" y="1406687"/>
            <a:ext cx="1600200" cy="274637"/>
          </a:xfrm>
          <a:prstGeom prst="ellipse">
            <a:avLst/>
          </a:prstGeom>
          <a:solidFill>
            <a:srgbClr val="99CC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600">
                <a:latin typeface="+mn-lt"/>
                <a:cs typeface="Calibri" pitchFamily="34" charset="0"/>
              </a:rPr>
              <a:t>was born</a:t>
            </a:r>
            <a:endParaRPr lang="en-US" sz="1600" baseline="-25000">
              <a:latin typeface="+mn-lt"/>
              <a:cs typeface="Calibri" pitchFamily="34" charset="0"/>
            </a:endParaRPr>
          </a:p>
        </p:txBody>
      </p:sp>
      <p:sp>
        <p:nvSpPr>
          <p:cNvPr id="29" name="Oval 73"/>
          <p:cNvSpPr>
            <a:spLocks noChangeArrowheads="1"/>
          </p:cNvSpPr>
          <p:nvPr/>
        </p:nvSpPr>
        <p:spPr bwMode="auto">
          <a:xfrm>
            <a:off x="3507346" y="914400"/>
            <a:ext cx="1600200" cy="274637"/>
          </a:xfrm>
          <a:prstGeom prst="ellipse">
            <a:avLst/>
          </a:prstGeom>
          <a:solidFill>
            <a:srgbClr val="99CC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Rome</a:t>
            </a:r>
            <a:endParaRPr lang="en-US" sz="1600" baseline="-25000" dirty="0">
              <a:latin typeface="+mn-lt"/>
              <a:cs typeface="Calibri" pitchFamily="34" charset="0"/>
            </a:endParaRPr>
          </a:p>
        </p:txBody>
      </p:sp>
      <p:cxnSp>
        <p:nvCxnSpPr>
          <p:cNvPr id="30" name="AutoShape 76"/>
          <p:cNvCxnSpPr>
            <a:cxnSpLocks noChangeShapeType="1"/>
            <a:stCxn id="29" idx="6"/>
            <a:endCxn id="34" idx="1"/>
          </p:cNvCxnSpPr>
          <p:nvPr/>
        </p:nvCxnSpPr>
        <p:spPr bwMode="auto">
          <a:xfrm flipV="1">
            <a:off x="5107546" y="1051718"/>
            <a:ext cx="986730" cy="1"/>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31" name="AutoShape 78"/>
          <p:cNvCxnSpPr>
            <a:cxnSpLocks noChangeShapeType="1"/>
            <a:stCxn id="7" idx="6"/>
            <a:endCxn id="29" idx="2"/>
          </p:cNvCxnSpPr>
          <p:nvPr/>
        </p:nvCxnSpPr>
        <p:spPr bwMode="auto">
          <a:xfrm flipV="1">
            <a:off x="2059124" y="1051719"/>
            <a:ext cx="1448222" cy="656282"/>
          </a:xfrm>
          <a:prstGeom prst="straightConnector1">
            <a:avLst/>
          </a:prstGeom>
          <a:ln w="38100">
            <a:headEnd/>
            <a:tailEnd/>
          </a:ln>
        </p:spPr>
        <p:style>
          <a:lnRef idx="2">
            <a:schemeClr val="accent4"/>
          </a:lnRef>
          <a:fillRef idx="0">
            <a:schemeClr val="accent4"/>
          </a:fillRef>
          <a:effectRef idx="1">
            <a:schemeClr val="accent4"/>
          </a:effectRef>
          <a:fontRef idx="minor">
            <a:schemeClr val="tx1"/>
          </a:fontRef>
        </p:style>
      </p:cxnSp>
      <p:sp>
        <p:nvSpPr>
          <p:cNvPr id="32" name="Rectangle 91"/>
          <p:cNvSpPr>
            <a:spLocks noChangeArrowheads="1"/>
          </p:cNvSpPr>
          <p:nvPr/>
        </p:nvSpPr>
        <p:spPr bwMode="auto">
          <a:xfrm>
            <a:off x="6094276" y="1891059"/>
            <a:ext cx="1828800" cy="228600"/>
          </a:xfrm>
          <a:prstGeom prst="rect">
            <a:avLst/>
          </a:prstGeom>
          <a:solidFill>
            <a:srgbClr val="CCE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c:writer</a:t>
            </a:r>
          </a:p>
        </p:txBody>
      </p:sp>
      <p:sp>
        <p:nvSpPr>
          <p:cNvPr id="33" name="Rectangle 92"/>
          <p:cNvSpPr>
            <a:spLocks noChangeArrowheads="1"/>
          </p:cNvSpPr>
          <p:nvPr/>
        </p:nvSpPr>
        <p:spPr bwMode="auto">
          <a:xfrm>
            <a:off x="6094276" y="1429705"/>
            <a:ext cx="1828800" cy="228600"/>
          </a:xfrm>
          <a:prstGeom prst="rect">
            <a:avLst/>
          </a:prstGeom>
          <a:solidFill>
            <a:srgbClr val="CCE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600" dirty="0" smtClean="0">
                <a:latin typeface="+mn-lt"/>
                <a:cs typeface="Calibri" pitchFamily="34" charset="0"/>
              </a:rPr>
              <a:t>r:bornIn</a:t>
            </a:r>
            <a:endParaRPr lang="en-US" sz="1600" dirty="0">
              <a:latin typeface="+mn-lt"/>
              <a:cs typeface="Calibri" pitchFamily="34" charset="0"/>
            </a:endParaRPr>
          </a:p>
        </p:txBody>
      </p:sp>
      <p:sp>
        <p:nvSpPr>
          <p:cNvPr id="34" name="Rectangle 97"/>
          <p:cNvSpPr>
            <a:spLocks noChangeArrowheads="1"/>
          </p:cNvSpPr>
          <p:nvPr/>
        </p:nvSpPr>
        <p:spPr bwMode="auto">
          <a:xfrm>
            <a:off x="6094276" y="937418"/>
            <a:ext cx="1828800" cy="228600"/>
          </a:xfrm>
          <a:prstGeom prst="rect">
            <a:avLst/>
          </a:prstGeom>
          <a:solidFill>
            <a:srgbClr val="CCE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600" dirty="0" smtClean="0">
                <a:latin typeface="+mn-lt"/>
                <a:cs typeface="Arial" pitchFamily="34" charset="0"/>
              </a:rPr>
              <a:t>e:Rome</a:t>
            </a:r>
            <a:endParaRPr lang="en-US" sz="1600" dirty="0">
              <a:latin typeface="+mn-lt"/>
              <a:cs typeface="Arial" pitchFamily="34" charset="0"/>
            </a:endParaRPr>
          </a:p>
        </p:txBody>
      </p:sp>
      <p:sp>
        <p:nvSpPr>
          <p:cNvPr id="35" name="Rectangle 100"/>
          <p:cNvSpPr>
            <a:spLocks noChangeArrowheads="1"/>
          </p:cNvSpPr>
          <p:nvPr/>
        </p:nvSpPr>
        <p:spPr bwMode="auto">
          <a:xfrm>
            <a:off x="6094276" y="2287103"/>
            <a:ext cx="1828800" cy="228600"/>
          </a:xfrm>
          <a:prstGeom prst="rect">
            <a:avLst/>
          </a:prstGeom>
          <a:solidFill>
            <a:srgbClr val="CCE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e:Casablanca_(film)</a:t>
            </a:r>
          </a:p>
        </p:txBody>
      </p:sp>
      <p:sp>
        <p:nvSpPr>
          <p:cNvPr id="36" name="Rectangle 102"/>
          <p:cNvSpPr>
            <a:spLocks noChangeArrowheads="1"/>
          </p:cNvSpPr>
          <p:nvPr/>
        </p:nvSpPr>
        <p:spPr bwMode="auto">
          <a:xfrm>
            <a:off x="6094276" y="2683147"/>
            <a:ext cx="1828800" cy="228600"/>
          </a:xfrm>
          <a:prstGeom prst="rect">
            <a:avLst/>
          </a:prstGeom>
          <a:solidFill>
            <a:srgbClr val="CCE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r:actedIn</a:t>
            </a:r>
          </a:p>
        </p:txBody>
      </p:sp>
      <p:sp>
        <p:nvSpPr>
          <p:cNvPr id="37" name="Rectangle 104"/>
          <p:cNvSpPr>
            <a:spLocks noChangeArrowheads="1"/>
          </p:cNvSpPr>
          <p:nvPr/>
        </p:nvSpPr>
        <p:spPr bwMode="auto">
          <a:xfrm>
            <a:off x="6094276" y="3208982"/>
            <a:ext cx="1828800" cy="228600"/>
          </a:xfrm>
          <a:prstGeom prst="rect">
            <a:avLst/>
          </a:prstGeom>
          <a:solidFill>
            <a:srgbClr val="CCE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c:person</a:t>
            </a:r>
          </a:p>
        </p:txBody>
      </p:sp>
      <p:sp>
        <p:nvSpPr>
          <p:cNvPr id="38" name="Rectangle 107"/>
          <p:cNvSpPr>
            <a:spLocks noChangeArrowheads="1"/>
          </p:cNvSpPr>
          <p:nvPr/>
        </p:nvSpPr>
        <p:spPr bwMode="auto">
          <a:xfrm>
            <a:off x="6094276" y="3742382"/>
            <a:ext cx="1828800" cy="228600"/>
          </a:xfrm>
          <a:prstGeom prst="rect">
            <a:avLst/>
          </a:prstGeom>
          <a:solidFill>
            <a:srgbClr val="CCE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r:isMarriedTo</a:t>
            </a:r>
          </a:p>
        </p:txBody>
      </p:sp>
      <p:cxnSp>
        <p:nvCxnSpPr>
          <p:cNvPr id="39" name="Straight Connector 11"/>
          <p:cNvCxnSpPr>
            <a:stCxn id="28" idx="6"/>
            <a:endCxn id="33" idx="1"/>
          </p:cNvCxnSpPr>
          <p:nvPr/>
        </p:nvCxnSpPr>
        <p:spPr>
          <a:xfrm flipV="1">
            <a:off x="5126596" y="1544005"/>
            <a:ext cx="967680" cy="1"/>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Date Placeholder 2"/>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p:cNvSpPr>
            <a:spLocks noGrp="1"/>
          </p:cNvSpPr>
          <p:nvPr>
            <p:ph type="ftr" sz="quarter" idx="11"/>
          </p:nvPr>
        </p:nvSpPr>
        <p:spPr/>
        <p:txBody>
          <a:bodyPr/>
          <a:lstStyle/>
          <a:p>
            <a:r>
              <a:rPr lang="en-US" smtClean="0"/>
              <a:t>Natural Language Questions for the Web of Data - Yahya et al.</a:t>
            </a:r>
            <a:endParaRPr lang="en-US"/>
          </a:p>
        </p:txBody>
      </p:sp>
      <p:sp>
        <p:nvSpPr>
          <p:cNvPr id="5" name="Slide Number Placeholder 4"/>
          <p:cNvSpPr>
            <a:spLocks noGrp="1"/>
          </p:cNvSpPr>
          <p:nvPr>
            <p:ph type="sldNum" sz="quarter" idx="12"/>
          </p:nvPr>
        </p:nvSpPr>
        <p:spPr/>
        <p:txBody>
          <a:bodyPr/>
          <a:lstStyle/>
          <a:p>
            <a:fld id="{D82A5394-5A80-41A2-8767-340FD9E3BCB0}" type="slidenum">
              <a:rPr lang="en-US" smtClean="0"/>
              <a:pPr/>
              <a:t>72</a:t>
            </a:fld>
            <a:endParaRPr lang="en-US"/>
          </a:p>
        </p:txBody>
      </p:sp>
      <p:sp>
        <p:nvSpPr>
          <p:cNvPr id="6" name="Oval 5"/>
          <p:cNvSpPr/>
          <p:nvPr/>
        </p:nvSpPr>
        <p:spPr>
          <a:xfrm>
            <a:off x="400050" y="5937766"/>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5</a:t>
            </a:r>
          </a:p>
        </p:txBody>
      </p:sp>
      <p:sp>
        <p:nvSpPr>
          <p:cNvPr id="7" name="TextBox 6"/>
          <p:cNvSpPr txBox="1"/>
          <p:nvPr/>
        </p:nvSpPr>
        <p:spPr>
          <a:xfrm>
            <a:off x="685800" y="5867400"/>
            <a:ext cx="2286000" cy="369332"/>
          </a:xfrm>
          <a:prstGeom prst="rect">
            <a:avLst/>
          </a:prstGeom>
          <a:noFill/>
        </p:spPr>
        <p:txBody>
          <a:bodyPr wrap="square" rtlCol="0">
            <a:spAutoFit/>
          </a:bodyPr>
          <a:lstStyle/>
          <a:p>
            <a:r>
              <a:rPr lang="en-US" dirty="0" smtClean="0"/>
              <a:t>Experiments &amp; Results</a:t>
            </a:r>
            <a:endParaRPr lang="en-US" dirty="0"/>
          </a:p>
        </p:txBody>
      </p:sp>
      <p:sp>
        <p:nvSpPr>
          <p:cNvPr id="12" name="Rectangle 11"/>
          <p:cNvSpPr/>
          <p:nvPr/>
        </p:nvSpPr>
        <p:spPr>
          <a:xfrm>
            <a:off x="6934200" y="1885499"/>
            <a:ext cx="1752600" cy="7566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000" dirty="0" smtClean="0">
                <a:solidFill>
                  <a:schemeClr val="bg1"/>
                </a:solidFill>
              </a:rPr>
              <a:t>DEANNA</a:t>
            </a:r>
            <a:endParaRPr lang="en-US" sz="3000" dirty="0">
              <a:solidFill>
                <a:schemeClr val="bg1"/>
              </a:solidFill>
            </a:endParaRPr>
          </a:p>
        </p:txBody>
      </p:sp>
      <p:sp>
        <p:nvSpPr>
          <p:cNvPr id="13" name="Right Arrow 12"/>
          <p:cNvSpPr/>
          <p:nvPr/>
        </p:nvSpPr>
        <p:spPr>
          <a:xfrm rot="5400000">
            <a:off x="7604760" y="28356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feld 5"/>
          <p:cNvSpPr txBox="1">
            <a:spLocks noChangeArrowheads="1"/>
          </p:cNvSpPr>
          <p:nvPr/>
        </p:nvSpPr>
        <p:spPr bwMode="auto">
          <a:xfrm>
            <a:off x="7086600" y="685800"/>
            <a:ext cx="1459951" cy="507831"/>
          </a:xfrm>
          <a:prstGeom prst="rect">
            <a:avLst/>
          </a:prstGeom>
          <a:noFill/>
          <a:ln w="9525">
            <a:noFill/>
            <a:miter lim="800000"/>
            <a:headEnd/>
            <a:tailEnd/>
          </a:ln>
        </p:spPr>
        <p:txBody>
          <a:bodyPr wrap="none">
            <a:spAutoFit/>
          </a:bodyPr>
          <a:lstStyle/>
          <a:p>
            <a:r>
              <a:rPr lang="de-DE" sz="2700" dirty="0">
                <a:latin typeface="Calibri" pitchFamily="34" charset="0"/>
              </a:rPr>
              <a:t>Q</a:t>
            </a:r>
            <a:r>
              <a:rPr lang="de-DE" sz="2700" dirty="0" smtClean="0">
                <a:latin typeface="Calibri" pitchFamily="34" charset="0"/>
              </a:rPr>
              <a:t>uestion</a:t>
            </a:r>
            <a:endParaRPr lang="de-DE" sz="2700" dirty="0">
              <a:latin typeface="Calibri" pitchFamily="34" charset="0"/>
            </a:endParaRPr>
          </a:p>
        </p:txBody>
      </p:sp>
      <p:sp>
        <p:nvSpPr>
          <p:cNvPr id="15" name="Textfeld 7"/>
          <p:cNvSpPr txBox="1">
            <a:spLocks noChangeArrowheads="1"/>
          </p:cNvSpPr>
          <p:nvPr/>
        </p:nvSpPr>
        <p:spPr bwMode="auto">
          <a:xfrm>
            <a:off x="7180392" y="3333999"/>
            <a:ext cx="1260217"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SPARQL</a:t>
            </a:r>
            <a:endParaRPr lang="de-DE" sz="2700" dirty="0">
              <a:latin typeface="Calibri" pitchFamily="34" charset="0"/>
            </a:endParaRPr>
          </a:p>
        </p:txBody>
      </p:sp>
      <p:sp>
        <p:nvSpPr>
          <p:cNvPr id="16" name="Zylinder 25"/>
          <p:cNvSpPr/>
          <p:nvPr/>
        </p:nvSpPr>
        <p:spPr>
          <a:xfrm>
            <a:off x="7200900" y="4353842"/>
            <a:ext cx="1219200" cy="1179512"/>
          </a:xfrm>
          <a:prstGeom prst="can">
            <a:avLst>
              <a:gd name="adj" fmla="val 20116"/>
            </a:avLst>
          </a:prstGeom>
          <a:solidFill>
            <a:srgbClr val="99FF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3000" dirty="0" smtClean="0">
                <a:solidFill>
                  <a:srgbClr val="1D1117"/>
                </a:solidFill>
              </a:rPr>
              <a:t>KB</a:t>
            </a:r>
            <a:endParaRPr lang="de-DE" sz="3000" dirty="0">
              <a:solidFill>
                <a:srgbClr val="1D1117"/>
              </a:solidFill>
            </a:endParaRPr>
          </a:p>
        </p:txBody>
      </p:sp>
      <p:sp>
        <p:nvSpPr>
          <p:cNvPr id="17" name="Right Arrow 16"/>
          <p:cNvSpPr/>
          <p:nvPr/>
        </p:nvSpPr>
        <p:spPr>
          <a:xfrm rot="5400000">
            <a:off x="7604760" y="13871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724400" y="914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Phrase detection</a:t>
            </a:r>
            <a:endParaRPr lang="en-US" sz="2400" dirty="0">
              <a:solidFill>
                <a:schemeClr val="bg1"/>
              </a:solidFill>
            </a:endParaRPr>
          </a:p>
        </p:txBody>
      </p:sp>
      <p:sp>
        <p:nvSpPr>
          <p:cNvPr id="19" name="Rectangle 18"/>
          <p:cNvSpPr/>
          <p:nvPr/>
        </p:nvSpPr>
        <p:spPr>
          <a:xfrm>
            <a:off x="4724400" y="199644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Phrase </a:t>
            </a:r>
          </a:p>
          <a:p>
            <a:pPr algn="ctr"/>
            <a:r>
              <a:rPr lang="en-US" sz="2400" dirty="0" smtClean="0">
                <a:solidFill>
                  <a:schemeClr val="bg1"/>
                </a:solidFill>
              </a:rPr>
              <a:t>mapping</a:t>
            </a:r>
            <a:endParaRPr lang="en-US" sz="2400" dirty="0">
              <a:solidFill>
                <a:schemeClr val="bg1"/>
              </a:solidFill>
            </a:endParaRPr>
          </a:p>
        </p:txBody>
      </p:sp>
      <p:sp>
        <p:nvSpPr>
          <p:cNvPr id="20" name="Rectangle 19"/>
          <p:cNvSpPr/>
          <p:nvPr/>
        </p:nvSpPr>
        <p:spPr>
          <a:xfrm>
            <a:off x="4724400" y="3078480"/>
            <a:ext cx="1828800" cy="10668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Dependency</a:t>
            </a:r>
          </a:p>
          <a:p>
            <a:pPr algn="ctr"/>
            <a:r>
              <a:rPr lang="en-US" sz="2400" dirty="0" smtClean="0">
                <a:solidFill>
                  <a:schemeClr val="bg1"/>
                </a:solidFill>
              </a:rPr>
              <a:t>detection</a:t>
            </a:r>
            <a:endParaRPr lang="en-US" sz="2400" dirty="0">
              <a:solidFill>
                <a:schemeClr val="bg1"/>
              </a:solidFill>
            </a:endParaRPr>
          </a:p>
        </p:txBody>
      </p:sp>
      <p:sp>
        <p:nvSpPr>
          <p:cNvPr id="21" name="Rectangle 20"/>
          <p:cNvSpPr/>
          <p:nvPr/>
        </p:nvSpPr>
        <p:spPr>
          <a:xfrm>
            <a:off x="4724400" y="440436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i="1" dirty="0" smtClean="0">
                <a:solidFill>
                  <a:schemeClr val="bg1"/>
                </a:solidFill>
              </a:rPr>
              <a:t>Joint </a:t>
            </a:r>
          </a:p>
          <a:p>
            <a:pPr algn="ctr"/>
            <a:r>
              <a:rPr lang="en-US" sz="2400" b="1" i="1" dirty="0" err="1" smtClean="0">
                <a:solidFill>
                  <a:schemeClr val="bg1"/>
                </a:solidFill>
              </a:rPr>
              <a:t>Disambig</a:t>
            </a:r>
            <a:r>
              <a:rPr lang="en-US" sz="2400" b="1" i="1" dirty="0" smtClean="0">
                <a:solidFill>
                  <a:schemeClr val="bg1"/>
                </a:solidFill>
              </a:rPr>
              <a:t>.</a:t>
            </a:r>
            <a:endParaRPr lang="en-US" sz="2400" b="1" i="1" dirty="0">
              <a:solidFill>
                <a:schemeClr val="bg1"/>
              </a:solidFill>
            </a:endParaRPr>
          </a:p>
        </p:txBody>
      </p:sp>
      <p:sp>
        <p:nvSpPr>
          <p:cNvPr id="22" name="Rectangle 21"/>
          <p:cNvSpPr/>
          <p:nvPr/>
        </p:nvSpPr>
        <p:spPr>
          <a:xfrm>
            <a:off x="4724400" y="5486400"/>
            <a:ext cx="1828800" cy="82296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smtClean="0">
                <a:solidFill>
                  <a:schemeClr val="bg1"/>
                </a:solidFill>
              </a:rPr>
              <a:t>Query</a:t>
            </a:r>
          </a:p>
          <a:p>
            <a:pPr algn="ctr"/>
            <a:r>
              <a:rPr lang="en-US" sz="2400" dirty="0" smtClean="0">
                <a:solidFill>
                  <a:schemeClr val="bg1"/>
                </a:solidFill>
              </a:rPr>
              <a:t>Generation</a:t>
            </a:r>
            <a:endParaRPr lang="en-US" sz="2400" dirty="0">
              <a:solidFill>
                <a:schemeClr val="bg1"/>
              </a:solidFill>
            </a:endParaRPr>
          </a:p>
        </p:txBody>
      </p:sp>
      <p:sp>
        <p:nvSpPr>
          <p:cNvPr id="23" name="Right Brace 22"/>
          <p:cNvSpPr/>
          <p:nvPr/>
        </p:nvSpPr>
        <p:spPr>
          <a:xfrm>
            <a:off x="6400800" y="838200"/>
            <a:ext cx="533400" cy="5562600"/>
          </a:xfrm>
          <a:prstGeom prst="rightBrace">
            <a:avLst>
              <a:gd name="adj1" fmla="val 0"/>
              <a:gd name="adj2" fmla="val 2289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Right Arrow 23"/>
          <p:cNvSpPr/>
          <p:nvPr/>
        </p:nvSpPr>
        <p:spPr>
          <a:xfrm rot="5400000">
            <a:off x="7604760" y="385550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ight Arrow 24"/>
          <p:cNvSpPr/>
          <p:nvPr/>
        </p:nvSpPr>
        <p:spPr>
          <a:xfrm rot="5400000">
            <a:off x="7604760" y="572688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Arrow Connector 25"/>
          <p:cNvCxnSpPr>
            <a:stCxn id="18" idx="2"/>
            <a:endCxn id="19" idx="0"/>
          </p:cNvCxnSpPr>
          <p:nvPr/>
        </p:nvCxnSpPr>
        <p:spPr>
          <a:xfrm>
            <a:off x="5638800" y="173736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19" idx="2"/>
            <a:endCxn id="20" idx="0"/>
          </p:cNvCxnSpPr>
          <p:nvPr/>
        </p:nvCxnSpPr>
        <p:spPr>
          <a:xfrm>
            <a:off x="5638800" y="281940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20" idx="2"/>
            <a:endCxn id="21" idx="0"/>
          </p:cNvCxnSpPr>
          <p:nvPr/>
        </p:nvCxnSpPr>
        <p:spPr>
          <a:xfrm>
            <a:off x="5638800" y="414528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21" idx="2"/>
            <a:endCxn id="22" idx="0"/>
          </p:cNvCxnSpPr>
          <p:nvPr/>
        </p:nvCxnSpPr>
        <p:spPr>
          <a:xfrm>
            <a:off x="5638800" y="522732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Oval 29"/>
          <p:cNvSpPr/>
          <p:nvPr/>
        </p:nvSpPr>
        <p:spPr>
          <a:xfrm>
            <a:off x="4572000" y="11430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1</a:t>
            </a:r>
          </a:p>
        </p:txBody>
      </p:sp>
      <p:sp>
        <p:nvSpPr>
          <p:cNvPr id="31" name="Oval 30"/>
          <p:cNvSpPr/>
          <p:nvPr/>
        </p:nvSpPr>
        <p:spPr>
          <a:xfrm>
            <a:off x="4572000" y="22098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2</a:t>
            </a:r>
          </a:p>
        </p:txBody>
      </p:sp>
      <p:sp>
        <p:nvSpPr>
          <p:cNvPr id="32" name="Oval 31"/>
          <p:cNvSpPr/>
          <p:nvPr/>
        </p:nvSpPr>
        <p:spPr>
          <a:xfrm>
            <a:off x="4550834" y="33147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3</a:t>
            </a:r>
          </a:p>
        </p:txBody>
      </p:sp>
      <p:sp>
        <p:nvSpPr>
          <p:cNvPr id="33" name="Oval 32"/>
          <p:cNvSpPr/>
          <p:nvPr/>
        </p:nvSpPr>
        <p:spPr>
          <a:xfrm>
            <a:off x="4572000" y="44958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4</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Date Placeholder 2"/>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p:cNvSpPr>
            <a:spLocks noGrp="1"/>
          </p:cNvSpPr>
          <p:nvPr>
            <p:ph type="ftr" sz="quarter" idx="11"/>
          </p:nvPr>
        </p:nvSpPr>
        <p:spPr/>
        <p:txBody>
          <a:bodyPr/>
          <a:lstStyle/>
          <a:p>
            <a:r>
              <a:rPr lang="en-US" smtClean="0"/>
              <a:t>Natural Language Questions for the Web of Data - Yahya et al.</a:t>
            </a:r>
            <a:endParaRPr lang="en-US"/>
          </a:p>
        </p:txBody>
      </p:sp>
      <p:sp>
        <p:nvSpPr>
          <p:cNvPr id="5" name="Slide Number Placeholder 4"/>
          <p:cNvSpPr>
            <a:spLocks noGrp="1"/>
          </p:cNvSpPr>
          <p:nvPr>
            <p:ph type="sldNum" sz="quarter" idx="12"/>
          </p:nvPr>
        </p:nvSpPr>
        <p:spPr/>
        <p:txBody>
          <a:bodyPr/>
          <a:lstStyle/>
          <a:p>
            <a:fld id="{D82A5394-5A80-41A2-8767-340FD9E3BCB0}" type="slidenum">
              <a:rPr lang="en-US" smtClean="0"/>
              <a:pPr/>
              <a:t>73</a:t>
            </a:fld>
            <a:endParaRPr lang="en-US"/>
          </a:p>
        </p:txBody>
      </p:sp>
      <p:sp>
        <p:nvSpPr>
          <p:cNvPr id="6" name="Oval 5"/>
          <p:cNvSpPr/>
          <p:nvPr/>
        </p:nvSpPr>
        <p:spPr>
          <a:xfrm>
            <a:off x="400050" y="5937766"/>
            <a:ext cx="228600" cy="228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noAutofit/>
          </a:bodyPr>
          <a:lstStyle/>
          <a:p>
            <a:pPr algn="ctr"/>
            <a:r>
              <a:rPr lang="en-US" dirty="0" smtClean="0"/>
              <a:t>5</a:t>
            </a:r>
          </a:p>
        </p:txBody>
      </p:sp>
      <p:sp>
        <p:nvSpPr>
          <p:cNvPr id="7" name="TextBox 6"/>
          <p:cNvSpPr txBox="1"/>
          <p:nvPr/>
        </p:nvSpPr>
        <p:spPr>
          <a:xfrm>
            <a:off x="685800" y="5867400"/>
            <a:ext cx="22860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Experiments &amp; Results</a:t>
            </a:r>
            <a:endParaRPr lang="en-US" dirty="0"/>
          </a:p>
        </p:txBody>
      </p:sp>
      <p:sp>
        <p:nvSpPr>
          <p:cNvPr id="12" name="Rectangle 11"/>
          <p:cNvSpPr/>
          <p:nvPr/>
        </p:nvSpPr>
        <p:spPr>
          <a:xfrm>
            <a:off x="6934200" y="1885499"/>
            <a:ext cx="1752600" cy="7566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000" dirty="0" smtClean="0">
                <a:solidFill>
                  <a:schemeClr val="bg1"/>
                </a:solidFill>
              </a:rPr>
              <a:t>DEANNA</a:t>
            </a:r>
            <a:endParaRPr lang="en-US" sz="3000" dirty="0">
              <a:solidFill>
                <a:schemeClr val="bg1"/>
              </a:solidFill>
            </a:endParaRPr>
          </a:p>
        </p:txBody>
      </p:sp>
      <p:sp>
        <p:nvSpPr>
          <p:cNvPr id="13" name="Right Arrow 12"/>
          <p:cNvSpPr/>
          <p:nvPr/>
        </p:nvSpPr>
        <p:spPr>
          <a:xfrm rot="5400000">
            <a:off x="7604760" y="28356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feld 5"/>
          <p:cNvSpPr txBox="1">
            <a:spLocks noChangeArrowheads="1"/>
          </p:cNvSpPr>
          <p:nvPr/>
        </p:nvSpPr>
        <p:spPr bwMode="auto">
          <a:xfrm>
            <a:off x="7086600" y="685800"/>
            <a:ext cx="1459951" cy="507831"/>
          </a:xfrm>
          <a:prstGeom prst="rect">
            <a:avLst/>
          </a:prstGeom>
          <a:noFill/>
          <a:ln w="9525">
            <a:noFill/>
            <a:miter lim="800000"/>
            <a:headEnd/>
            <a:tailEnd/>
          </a:ln>
        </p:spPr>
        <p:txBody>
          <a:bodyPr wrap="none">
            <a:spAutoFit/>
          </a:bodyPr>
          <a:lstStyle/>
          <a:p>
            <a:r>
              <a:rPr lang="de-DE" sz="2700" dirty="0">
                <a:latin typeface="Calibri" pitchFamily="34" charset="0"/>
              </a:rPr>
              <a:t>Q</a:t>
            </a:r>
            <a:r>
              <a:rPr lang="de-DE" sz="2700" dirty="0" smtClean="0">
                <a:latin typeface="Calibri" pitchFamily="34" charset="0"/>
              </a:rPr>
              <a:t>uestion</a:t>
            </a:r>
            <a:endParaRPr lang="de-DE" sz="2700" dirty="0">
              <a:latin typeface="Calibri" pitchFamily="34" charset="0"/>
            </a:endParaRPr>
          </a:p>
        </p:txBody>
      </p:sp>
      <p:sp>
        <p:nvSpPr>
          <p:cNvPr id="15" name="Textfeld 7"/>
          <p:cNvSpPr txBox="1">
            <a:spLocks noChangeArrowheads="1"/>
          </p:cNvSpPr>
          <p:nvPr/>
        </p:nvSpPr>
        <p:spPr bwMode="auto">
          <a:xfrm>
            <a:off x="7180392" y="3333999"/>
            <a:ext cx="1260217"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SPARQL</a:t>
            </a:r>
            <a:endParaRPr lang="de-DE" sz="2700" dirty="0">
              <a:latin typeface="Calibri" pitchFamily="34" charset="0"/>
            </a:endParaRPr>
          </a:p>
        </p:txBody>
      </p:sp>
      <p:sp>
        <p:nvSpPr>
          <p:cNvPr id="16" name="Zylinder 25"/>
          <p:cNvSpPr/>
          <p:nvPr/>
        </p:nvSpPr>
        <p:spPr>
          <a:xfrm>
            <a:off x="7200900" y="4353842"/>
            <a:ext cx="1219200" cy="1179512"/>
          </a:xfrm>
          <a:prstGeom prst="can">
            <a:avLst>
              <a:gd name="adj" fmla="val 20116"/>
            </a:avLst>
          </a:prstGeom>
          <a:solidFill>
            <a:srgbClr val="99FF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3000" dirty="0" smtClean="0">
                <a:solidFill>
                  <a:srgbClr val="1D1117"/>
                </a:solidFill>
              </a:rPr>
              <a:t>KB</a:t>
            </a:r>
            <a:endParaRPr lang="de-DE" sz="3000" dirty="0">
              <a:solidFill>
                <a:srgbClr val="1D1117"/>
              </a:solidFill>
            </a:endParaRPr>
          </a:p>
        </p:txBody>
      </p:sp>
      <p:sp>
        <p:nvSpPr>
          <p:cNvPr id="17" name="Right Arrow 16"/>
          <p:cNvSpPr/>
          <p:nvPr/>
        </p:nvSpPr>
        <p:spPr>
          <a:xfrm rot="5400000">
            <a:off x="7604760" y="1387165"/>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724400" y="914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Phrase detection</a:t>
            </a:r>
            <a:endParaRPr lang="en-US" sz="2400" dirty="0">
              <a:solidFill>
                <a:schemeClr val="bg1"/>
              </a:solidFill>
            </a:endParaRPr>
          </a:p>
        </p:txBody>
      </p:sp>
      <p:sp>
        <p:nvSpPr>
          <p:cNvPr id="19" name="Rectangle 18"/>
          <p:cNvSpPr/>
          <p:nvPr/>
        </p:nvSpPr>
        <p:spPr>
          <a:xfrm>
            <a:off x="4724400" y="199644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Phrase </a:t>
            </a:r>
          </a:p>
          <a:p>
            <a:pPr algn="ctr"/>
            <a:r>
              <a:rPr lang="en-US" sz="2400" dirty="0" smtClean="0">
                <a:solidFill>
                  <a:schemeClr val="bg1"/>
                </a:solidFill>
              </a:rPr>
              <a:t>mapping</a:t>
            </a:r>
            <a:endParaRPr lang="en-US" sz="2400" dirty="0">
              <a:solidFill>
                <a:schemeClr val="bg1"/>
              </a:solidFill>
            </a:endParaRPr>
          </a:p>
        </p:txBody>
      </p:sp>
      <p:sp>
        <p:nvSpPr>
          <p:cNvPr id="20" name="Rectangle 19"/>
          <p:cNvSpPr/>
          <p:nvPr/>
        </p:nvSpPr>
        <p:spPr>
          <a:xfrm>
            <a:off x="4724400" y="3078480"/>
            <a:ext cx="1828800" cy="10668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Dependency</a:t>
            </a:r>
          </a:p>
          <a:p>
            <a:pPr algn="ctr"/>
            <a:r>
              <a:rPr lang="en-US" sz="2400" dirty="0" smtClean="0">
                <a:solidFill>
                  <a:schemeClr val="bg1"/>
                </a:solidFill>
              </a:rPr>
              <a:t>detection</a:t>
            </a:r>
            <a:endParaRPr lang="en-US" sz="2400" dirty="0">
              <a:solidFill>
                <a:schemeClr val="bg1"/>
              </a:solidFill>
            </a:endParaRPr>
          </a:p>
        </p:txBody>
      </p:sp>
      <p:sp>
        <p:nvSpPr>
          <p:cNvPr id="21" name="Rectangle 20"/>
          <p:cNvSpPr/>
          <p:nvPr/>
        </p:nvSpPr>
        <p:spPr>
          <a:xfrm>
            <a:off x="4724400" y="440436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i="1" dirty="0" smtClean="0">
                <a:solidFill>
                  <a:schemeClr val="bg1"/>
                </a:solidFill>
              </a:rPr>
              <a:t>Joint </a:t>
            </a:r>
          </a:p>
          <a:p>
            <a:pPr algn="ctr"/>
            <a:r>
              <a:rPr lang="en-US" sz="2400" b="1" i="1" dirty="0" err="1" smtClean="0">
                <a:solidFill>
                  <a:schemeClr val="bg1"/>
                </a:solidFill>
              </a:rPr>
              <a:t>Disambig</a:t>
            </a:r>
            <a:r>
              <a:rPr lang="en-US" sz="2400" b="1" i="1" dirty="0" smtClean="0">
                <a:solidFill>
                  <a:schemeClr val="bg1"/>
                </a:solidFill>
              </a:rPr>
              <a:t>.</a:t>
            </a:r>
            <a:endParaRPr lang="en-US" sz="2400" b="1" i="1" dirty="0">
              <a:solidFill>
                <a:schemeClr val="bg1"/>
              </a:solidFill>
            </a:endParaRPr>
          </a:p>
        </p:txBody>
      </p:sp>
      <p:sp>
        <p:nvSpPr>
          <p:cNvPr id="22" name="Rectangle 21"/>
          <p:cNvSpPr/>
          <p:nvPr/>
        </p:nvSpPr>
        <p:spPr>
          <a:xfrm>
            <a:off x="4724400" y="5486400"/>
            <a:ext cx="1828800" cy="82296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schemeClr val="bg1"/>
                </a:solidFill>
              </a:rPr>
              <a:t>Query</a:t>
            </a:r>
          </a:p>
          <a:p>
            <a:pPr algn="ctr"/>
            <a:r>
              <a:rPr lang="en-US" sz="2400" dirty="0" smtClean="0">
                <a:solidFill>
                  <a:schemeClr val="bg1"/>
                </a:solidFill>
              </a:rPr>
              <a:t>Generation</a:t>
            </a:r>
            <a:endParaRPr lang="en-US" sz="2400" dirty="0">
              <a:solidFill>
                <a:schemeClr val="bg1"/>
              </a:solidFill>
            </a:endParaRPr>
          </a:p>
        </p:txBody>
      </p:sp>
      <p:sp>
        <p:nvSpPr>
          <p:cNvPr id="23" name="Right Brace 22"/>
          <p:cNvSpPr/>
          <p:nvPr/>
        </p:nvSpPr>
        <p:spPr>
          <a:xfrm>
            <a:off x="6400800" y="838200"/>
            <a:ext cx="533400" cy="5562600"/>
          </a:xfrm>
          <a:prstGeom prst="rightBrace">
            <a:avLst>
              <a:gd name="adj1" fmla="val 0"/>
              <a:gd name="adj2" fmla="val 2289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Right Arrow 23"/>
          <p:cNvSpPr/>
          <p:nvPr/>
        </p:nvSpPr>
        <p:spPr>
          <a:xfrm rot="5400000">
            <a:off x="7604760" y="385550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ight Arrow 24"/>
          <p:cNvSpPr/>
          <p:nvPr/>
        </p:nvSpPr>
        <p:spPr>
          <a:xfrm rot="5400000">
            <a:off x="7604760" y="5726888"/>
            <a:ext cx="411480" cy="304800"/>
          </a:xfrm>
          <a:prstGeom prst="rightArrow">
            <a:avLst/>
          </a:prstGeom>
          <a:solidFill>
            <a:schemeClr val="accent1"/>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Arrow Connector 25"/>
          <p:cNvCxnSpPr>
            <a:stCxn id="18" idx="2"/>
            <a:endCxn id="19" idx="0"/>
          </p:cNvCxnSpPr>
          <p:nvPr/>
        </p:nvCxnSpPr>
        <p:spPr>
          <a:xfrm>
            <a:off x="5638800" y="173736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19" idx="2"/>
            <a:endCxn id="20" idx="0"/>
          </p:cNvCxnSpPr>
          <p:nvPr/>
        </p:nvCxnSpPr>
        <p:spPr>
          <a:xfrm>
            <a:off x="5638800" y="281940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20" idx="2"/>
            <a:endCxn id="21" idx="0"/>
          </p:cNvCxnSpPr>
          <p:nvPr/>
        </p:nvCxnSpPr>
        <p:spPr>
          <a:xfrm>
            <a:off x="5638800" y="414528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21" idx="2"/>
            <a:endCxn id="22" idx="0"/>
          </p:cNvCxnSpPr>
          <p:nvPr/>
        </p:nvCxnSpPr>
        <p:spPr>
          <a:xfrm>
            <a:off x="5638800" y="5227320"/>
            <a:ext cx="0" cy="25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Oval 29"/>
          <p:cNvSpPr/>
          <p:nvPr/>
        </p:nvSpPr>
        <p:spPr>
          <a:xfrm>
            <a:off x="4572000" y="11430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1</a:t>
            </a:r>
          </a:p>
        </p:txBody>
      </p:sp>
      <p:sp>
        <p:nvSpPr>
          <p:cNvPr id="31" name="Oval 30"/>
          <p:cNvSpPr/>
          <p:nvPr/>
        </p:nvSpPr>
        <p:spPr>
          <a:xfrm>
            <a:off x="4572000" y="22098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2</a:t>
            </a:r>
          </a:p>
        </p:txBody>
      </p:sp>
      <p:sp>
        <p:nvSpPr>
          <p:cNvPr id="32" name="Oval 31"/>
          <p:cNvSpPr/>
          <p:nvPr/>
        </p:nvSpPr>
        <p:spPr>
          <a:xfrm>
            <a:off x="4550834" y="33147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3</a:t>
            </a:r>
          </a:p>
        </p:txBody>
      </p:sp>
      <p:sp>
        <p:nvSpPr>
          <p:cNvPr id="33" name="Oval 32"/>
          <p:cNvSpPr/>
          <p:nvPr/>
        </p:nvSpPr>
        <p:spPr>
          <a:xfrm>
            <a:off x="4572000" y="449580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noAutofit/>
          </a:bodyPr>
          <a:lstStyle/>
          <a:p>
            <a:pPr algn="ctr"/>
            <a:r>
              <a:rPr lang="en-US" dirty="0" smtClean="0"/>
              <a:t>4</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Methodology</a:t>
            </a:r>
            <a:endParaRPr lang="en-US" dirty="0"/>
          </a:p>
        </p:txBody>
      </p:sp>
      <p:sp>
        <p:nvSpPr>
          <p:cNvPr id="3" name="Content Placeholder 2"/>
          <p:cNvSpPr>
            <a:spLocks noGrp="1"/>
          </p:cNvSpPr>
          <p:nvPr>
            <p:ph idx="1"/>
          </p:nvPr>
        </p:nvSpPr>
        <p:spPr/>
        <p:txBody>
          <a:bodyPr>
            <a:normAutofit/>
          </a:bodyPr>
          <a:lstStyle/>
          <a:p>
            <a:r>
              <a:rPr lang="en-US" dirty="0" smtClean="0">
                <a:solidFill>
                  <a:schemeClr val="accent6">
                    <a:lumMod val="75000"/>
                  </a:schemeClr>
                </a:solidFill>
              </a:rPr>
              <a:t>3-stage</a:t>
            </a:r>
            <a:r>
              <a:rPr lang="en-US" dirty="0" smtClean="0"/>
              <a:t> evaluation for more insight:</a:t>
            </a:r>
          </a:p>
          <a:p>
            <a:pPr marL="971550" lvl="1" indent="-514350">
              <a:buFont typeface="+mj-lt"/>
              <a:buAutoNum type="arabicPeriod"/>
            </a:pPr>
            <a:r>
              <a:rPr lang="en-US" dirty="0" smtClean="0"/>
              <a:t>Disambiguation</a:t>
            </a:r>
          </a:p>
          <a:p>
            <a:pPr marL="971550" lvl="1" indent="-514350">
              <a:buFont typeface="+mj-lt"/>
              <a:buAutoNum type="arabicPeriod"/>
            </a:pPr>
            <a:r>
              <a:rPr lang="en-US" dirty="0" smtClean="0"/>
              <a:t>Query generation</a:t>
            </a:r>
          </a:p>
          <a:p>
            <a:pPr marL="971550" lvl="1" indent="-514350">
              <a:buFont typeface="+mj-lt"/>
              <a:buAutoNum type="arabicPeriod"/>
            </a:pPr>
            <a:r>
              <a:rPr lang="en-US" dirty="0" smtClean="0"/>
              <a:t>Query answering</a:t>
            </a:r>
          </a:p>
          <a:p>
            <a:endParaRPr lang="en-US" dirty="0" smtClean="0"/>
          </a:p>
          <a:p>
            <a:endParaRPr lang="en-US" dirty="0" smtClean="0"/>
          </a:p>
          <a:p>
            <a:r>
              <a:rPr lang="en-US" dirty="0" smtClean="0"/>
              <a:t>We rely on </a:t>
            </a:r>
            <a:r>
              <a:rPr lang="en-US" dirty="0" smtClean="0">
                <a:solidFill>
                  <a:schemeClr val="accent6">
                    <a:lumMod val="75000"/>
                  </a:schemeClr>
                </a:solidFill>
              </a:rPr>
              <a:t>human judges</a:t>
            </a:r>
          </a:p>
        </p:txBody>
      </p:sp>
      <p:sp>
        <p:nvSpPr>
          <p:cNvPr id="4" name="Date Placeholde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p:cNvSpPr>
            <a:spLocks noGrp="1"/>
          </p:cNvSpPr>
          <p:nvPr>
            <p:ph type="sldNum" sz="quarter" idx="12"/>
          </p:nvPr>
        </p:nvSpPr>
        <p:spPr/>
        <p:txBody>
          <a:bodyPr/>
          <a:lstStyle/>
          <a:p>
            <a:fld id="{D82A5394-5A80-41A2-8767-340FD9E3BCB0}" type="slidenum">
              <a:rPr lang="en-US" smtClean="0"/>
              <a:pPr/>
              <a:t>74</a:t>
            </a:fld>
            <a:endParaRPr lang="en-US" dirty="0"/>
          </a:p>
        </p:txBody>
      </p:sp>
      <p:pic>
        <p:nvPicPr>
          <p:cNvPr id="42" name="Picture 3"/>
          <p:cNvPicPr>
            <a:picLocks noChangeAspect="1" noChangeArrowheads="1"/>
          </p:cNvPicPr>
          <p:nvPr/>
        </p:nvPicPr>
        <p:blipFill>
          <a:blip r:embed="rId3" cstate="print"/>
          <a:srcRect/>
          <a:stretch>
            <a:fillRect/>
          </a:stretch>
        </p:blipFill>
        <p:spPr bwMode="auto">
          <a:xfrm>
            <a:off x="4343400" y="1752600"/>
            <a:ext cx="4533091"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QALD-1 </a:t>
            </a:r>
          </a:p>
          <a:p>
            <a:pPr lvl="1"/>
            <a:r>
              <a:rPr lang="en-US" dirty="0" smtClean="0"/>
              <a:t>YAGO2</a:t>
            </a:r>
          </a:p>
          <a:p>
            <a:pPr lvl="1"/>
            <a:r>
              <a:rPr lang="en-US" b="1" dirty="0" smtClean="0"/>
              <a:t>27/50 questions within scope</a:t>
            </a:r>
          </a:p>
          <a:p>
            <a:pPr lvl="1"/>
            <a:r>
              <a:rPr lang="en-US" dirty="0" smtClean="0"/>
              <a:t>“</a:t>
            </a:r>
            <a:r>
              <a:rPr lang="en-US" i="1" dirty="0" smtClean="0"/>
              <a:t>Which software has been published by Mean Hamster Software?</a:t>
            </a:r>
            <a:r>
              <a:rPr lang="en-US" dirty="0" smtClean="0"/>
              <a:t>”</a:t>
            </a:r>
          </a:p>
          <a:p>
            <a:pPr lvl="1"/>
            <a:endParaRPr lang="en-US" dirty="0" smtClean="0"/>
          </a:p>
          <a:p>
            <a:r>
              <a:rPr lang="en-US" b="1" dirty="0" smtClean="0"/>
              <a:t>NAGA [</a:t>
            </a:r>
            <a:r>
              <a:rPr lang="en-US" b="1" dirty="0" err="1" smtClean="0"/>
              <a:t>Elbassuoni</a:t>
            </a:r>
            <a:r>
              <a:rPr lang="en-US" b="1" dirty="0" smtClean="0"/>
              <a:t> et al. CIKM’09]</a:t>
            </a:r>
          </a:p>
          <a:p>
            <a:pPr lvl="1"/>
            <a:r>
              <a:rPr lang="en-US" dirty="0" smtClean="0"/>
              <a:t>YAGO+IMDB</a:t>
            </a:r>
          </a:p>
          <a:p>
            <a:pPr lvl="1"/>
            <a:r>
              <a:rPr lang="en-US" b="1" dirty="0" smtClean="0"/>
              <a:t>44/87 questions within scope</a:t>
            </a:r>
          </a:p>
          <a:p>
            <a:pPr lvl="1"/>
            <a:r>
              <a:rPr lang="en-US" dirty="0" smtClean="0"/>
              <a:t>“</a:t>
            </a:r>
            <a:r>
              <a:rPr lang="en-US" i="1" dirty="0" smtClean="0"/>
              <a:t>Which director has won the Academy Award for Best director and is married to an actress that has won the Academy Award for Best Actress?</a:t>
            </a:r>
            <a:r>
              <a:rPr lang="en-US" dirty="0" smtClean="0"/>
              <a:t>”</a:t>
            </a:r>
            <a:endParaRPr lang="en-US" dirty="0"/>
          </a:p>
        </p:txBody>
      </p:sp>
      <p:sp>
        <p:nvSpPr>
          <p:cNvPr id="4" name="Date Placeholde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p:cNvSpPr>
            <a:spLocks noGrp="1"/>
          </p:cNvSpPr>
          <p:nvPr>
            <p:ph type="ftr" sz="quarter" idx="11"/>
          </p:nvPr>
        </p:nvSpPr>
        <p:spPr/>
        <p:txBody>
          <a:bodyPr/>
          <a:lstStyle/>
          <a:p>
            <a:r>
              <a:rPr lang="en-US" smtClean="0"/>
              <a:t>Natural Language Questions for the Web of Data - Yahya et al.</a:t>
            </a:r>
            <a:endParaRPr lang="en-US"/>
          </a:p>
        </p:txBody>
      </p:sp>
      <p:sp>
        <p:nvSpPr>
          <p:cNvPr id="6" name="Slide Number Placeholder 5"/>
          <p:cNvSpPr>
            <a:spLocks noGrp="1"/>
          </p:cNvSpPr>
          <p:nvPr>
            <p:ph type="sldNum" sz="quarter" idx="12"/>
          </p:nvPr>
        </p:nvSpPr>
        <p:spPr/>
        <p:txBody>
          <a:bodyPr/>
          <a:lstStyle/>
          <a:p>
            <a:fld id="{D82A5394-5A80-41A2-8767-340FD9E3BCB0}" type="slidenum">
              <a:rPr lang="en-US" smtClean="0"/>
              <a:pPr/>
              <a:t>75</a:t>
            </a:fld>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1/3: Disambiguation</a:t>
            </a:r>
            <a:endParaRPr lang="en-US" dirty="0"/>
          </a:p>
        </p:txBody>
      </p:sp>
      <p:sp>
        <p:nvSpPr>
          <p:cNvPr id="3" name="Date Placeholder 2"/>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p:cNvSpPr>
            <a:spLocks noGrp="1"/>
          </p:cNvSpPr>
          <p:nvPr>
            <p:ph type="ftr" sz="quarter" idx="11"/>
          </p:nvPr>
        </p:nvSpPr>
        <p:spPr/>
        <p:txBody>
          <a:bodyPr/>
          <a:lstStyle/>
          <a:p>
            <a:r>
              <a:rPr lang="en-US" smtClean="0"/>
              <a:t>Natural Language Questions for the Web of Data - Yahya et al.</a:t>
            </a:r>
            <a:endParaRPr lang="en-US"/>
          </a:p>
        </p:txBody>
      </p:sp>
      <p:sp>
        <p:nvSpPr>
          <p:cNvPr id="5" name="Slide Number Placeholder 4"/>
          <p:cNvSpPr>
            <a:spLocks noGrp="1"/>
          </p:cNvSpPr>
          <p:nvPr>
            <p:ph type="sldNum" sz="quarter" idx="12"/>
          </p:nvPr>
        </p:nvSpPr>
        <p:spPr/>
        <p:txBody>
          <a:bodyPr/>
          <a:lstStyle/>
          <a:p>
            <a:fld id="{D82A5394-5A80-41A2-8767-340FD9E3BCB0}" type="slidenum">
              <a:rPr lang="en-US" smtClean="0"/>
              <a:pPr/>
              <a:t>76</a:t>
            </a:fld>
            <a:endParaRPr lang="en-US"/>
          </a:p>
        </p:txBody>
      </p:sp>
      <p:graphicFrame>
        <p:nvGraphicFramePr>
          <p:cNvPr id="6" name="Content Placeholder 7"/>
          <p:cNvGraphicFramePr>
            <a:graphicFrameLocks/>
          </p:cNvGraphicFramePr>
          <p:nvPr/>
        </p:nvGraphicFramePr>
        <p:xfrm>
          <a:off x="617984" y="2286000"/>
          <a:ext cx="4402832" cy="1854200"/>
        </p:xfrm>
        <a:graphic>
          <a:graphicData uri="http://schemas.openxmlformats.org/drawingml/2006/table">
            <a:tbl>
              <a:tblPr firstRow="1" bandRow="1">
                <a:tableStyleId>{9D7B26C5-4107-4FEC-AEDC-1716B250A1EF}</a:tableStyleId>
              </a:tblPr>
              <a:tblGrid>
                <a:gridCol w="1947664"/>
                <a:gridCol w="1087016"/>
                <a:gridCol w="1368152"/>
              </a:tblGrid>
              <a:tr h="370840">
                <a:tc>
                  <a:txBody>
                    <a:bodyPr/>
                    <a:lstStyle/>
                    <a:p>
                      <a:r>
                        <a:rPr lang="en-US" dirty="0" smtClean="0"/>
                        <a:t>Benchmark</a:t>
                      </a:r>
                      <a:endParaRPr lang="en-US" dirty="0">
                        <a:latin typeface="Times New Roman"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r>
                        <a:rPr lang="en-US" dirty="0" smtClean="0"/>
                        <a:t>QALD-1</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smtClean="0"/>
                        <a:t>NAGA</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tcPr>
                </a:tc>
              </a:tr>
              <a:tr h="370840">
                <a:tc>
                  <a:txBody>
                    <a:bodyPr/>
                    <a:lstStyle/>
                    <a:p>
                      <a:r>
                        <a:rPr lang="en-US" i="1" dirty="0" err="1" smtClean="0">
                          <a:latin typeface="Georgia" pitchFamily="18" charset="0"/>
                        </a:rPr>
                        <a:t>cov</a:t>
                      </a:r>
                      <a:r>
                        <a:rPr lang="en-US" sz="1050" i="1" dirty="0" err="1" smtClean="0">
                          <a:latin typeface="Georgia" pitchFamily="18" charset="0"/>
                        </a:rPr>
                        <a:t>macro</a:t>
                      </a:r>
                      <a:endParaRPr lang="en-US" b="1" i="1" dirty="0">
                        <a:latin typeface="Georgia"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algn="r"/>
                      <a:r>
                        <a:rPr lang="en-US" dirty="0" smtClean="0">
                          <a:latin typeface="+mn-lt"/>
                        </a:rPr>
                        <a:t>0.973</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en-US" dirty="0" smtClean="0">
                          <a:latin typeface="+mn-lt"/>
                        </a:rPr>
                        <a:t>0.934</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tcPr>
                </a:tc>
              </a:tr>
              <a:tr h="370840">
                <a:tc>
                  <a:txBody>
                    <a:bodyPr/>
                    <a:lstStyle/>
                    <a:p>
                      <a:r>
                        <a:rPr lang="en-US" i="1" dirty="0" err="1" smtClean="0">
                          <a:latin typeface="Georgia" pitchFamily="18" charset="0"/>
                        </a:rPr>
                        <a:t>prec</a:t>
                      </a:r>
                      <a:r>
                        <a:rPr lang="en-US" sz="1100" i="1" dirty="0" err="1" smtClean="0">
                          <a:latin typeface="Georgia" pitchFamily="18" charset="0"/>
                        </a:rPr>
                        <a:t>macro</a:t>
                      </a:r>
                      <a:endParaRPr lang="en-US" b="1" i="1" dirty="0">
                        <a:latin typeface="Georgia"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algn="r"/>
                      <a:r>
                        <a:rPr lang="en-US" dirty="0" smtClean="0">
                          <a:latin typeface="+mn-lt"/>
                        </a:rPr>
                        <a:t>1.000</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en-US" dirty="0" smtClean="0">
                          <a:latin typeface="+mn-lt"/>
                        </a:rPr>
                        <a:t>0.934</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tcPr>
                </a:tc>
              </a:tr>
              <a:tr h="370840">
                <a:tc>
                  <a:txBody>
                    <a:bodyPr/>
                    <a:lstStyle/>
                    <a:p>
                      <a:r>
                        <a:rPr lang="en-US" i="1" dirty="0" err="1" smtClean="0">
                          <a:latin typeface="Georgia" pitchFamily="18" charset="0"/>
                        </a:rPr>
                        <a:t>cov</a:t>
                      </a:r>
                      <a:r>
                        <a:rPr lang="en-US" sz="1100" i="1" dirty="0" err="1" smtClean="0">
                          <a:latin typeface="Georgia" pitchFamily="18" charset="0"/>
                        </a:rPr>
                        <a:t>micro</a:t>
                      </a:r>
                      <a:endParaRPr lang="en-US" b="1" i="1" dirty="0">
                        <a:latin typeface="Georgia"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algn="r"/>
                      <a:r>
                        <a:rPr lang="en-US" dirty="0" smtClean="0">
                          <a:latin typeface="+mn-lt"/>
                        </a:rPr>
                        <a:t>0.963</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en-US" dirty="0" smtClean="0">
                          <a:latin typeface="+mn-lt"/>
                        </a:rPr>
                        <a:t>0.945</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tcPr>
                </a:tc>
              </a:tr>
              <a:tr h="370840">
                <a:tc>
                  <a:txBody>
                    <a:bodyPr/>
                    <a:lstStyle/>
                    <a:p>
                      <a:r>
                        <a:rPr lang="en-US" i="1" dirty="0" err="1" smtClean="0">
                          <a:latin typeface="Georgia" pitchFamily="18" charset="0"/>
                        </a:rPr>
                        <a:t>prec</a:t>
                      </a:r>
                      <a:r>
                        <a:rPr lang="en-US" sz="1100" i="1" dirty="0" err="1" smtClean="0">
                          <a:latin typeface="Georgia" pitchFamily="18" charset="0"/>
                        </a:rPr>
                        <a:t>micro</a:t>
                      </a:r>
                      <a:endParaRPr lang="en-US" sz="1200" b="1" i="1" dirty="0">
                        <a:latin typeface="Georgia"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algn="r"/>
                      <a:r>
                        <a:rPr lang="en-US" dirty="0" smtClean="0">
                          <a:latin typeface="+mn-lt"/>
                        </a:rPr>
                        <a:t>1.000</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en-US" dirty="0" smtClean="0">
                          <a:latin typeface="+mn-lt"/>
                        </a:rPr>
                        <a:t>0.941</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tcPr>
                </a:tc>
              </a:tr>
            </a:tbl>
          </a:graphicData>
        </a:graphic>
      </p:graphicFrame>
      <p:sp>
        <p:nvSpPr>
          <p:cNvPr id="7" name="TextBox 6"/>
          <p:cNvSpPr txBox="1"/>
          <p:nvPr/>
        </p:nvSpPr>
        <p:spPr>
          <a:xfrm>
            <a:off x="3962400" y="4889500"/>
            <a:ext cx="4419600" cy="830997"/>
          </a:xfrm>
          <a:prstGeom prst="rect">
            <a:avLst/>
          </a:prstGeom>
          <a:noFill/>
        </p:spPr>
        <p:txBody>
          <a:bodyPr wrap="square" rtlCol="0">
            <a:spAutoFit/>
          </a:bodyPr>
          <a:lstStyle/>
          <a:p>
            <a:r>
              <a:rPr lang="en-US" sz="2400" i="1" dirty="0" err="1" smtClean="0">
                <a:latin typeface="Georgia" pitchFamily="18" charset="0"/>
                <a:cs typeface="Times New Roman" pitchFamily="18" charset="0"/>
              </a:rPr>
              <a:t>cov</a:t>
            </a:r>
            <a:r>
              <a:rPr lang="en-US" sz="2400" i="1" dirty="0" smtClean="0">
                <a:latin typeface="Georgia" pitchFamily="18" charset="0"/>
                <a:cs typeface="Times New Roman" pitchFamily="18" charset="0"/>
              </a:rPr>
              <a:t>  = correct/ideal</a:t>
            </a:r>
          </a:p>
          <a:p>
            <a:r>
              <a:rPr lang="en-US" sz="2400" i="1" dirty="0" err="1" smtClean="0">
                <a:latin typeface="Georgia" pitchFamily="18" charset="0"/>
                <a:cs typeface="Times New Roman" pitchFamily="18" charset="0"/>
              </a:rPr>
              <a:t>prec</a:t>
            </a:r>
            <a:r>
              <a:rPr lang="en-US" sz="2400" i="1" dirty="0" smtClean="0">
                <a:latin typeface="Georgia" pitchFamily="18" charset="0"/>
                <a:cs typeface="Times New Roman" pitchFamily="18" charset="0"/>
              </a:rPr>
              <a:t> = correct / retrieved</a:t>
            </a:r>
          </a:p>
        </p:txBody>
      </p:sp>
      <p:sp>
        <p:nvSpPr>
          <p:cNvPr id="8" name="Oval 14"/>
          <p:cNvSpPr>
            <a:spLocks noChangeArrowheads="1"/>
          </p:cNvSpPr>
          <p:nvPr/>
        </p:nvSpPr>
        <p:spPr bwMode="auto">
          <a:xfrm>
            <a:off x="4191000" y="1447800"/>
            <a:ext cx="1600200" cy="274637"/>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Casablanca</a:t>
            </a:r>
            <a:endParaRPr lang="en-US" sz="1600" baseline="-25000" dirty="0">
              <a:latin typeface="+mn-lt"/>
              <a:cs typeface="Calibri" pitchFamily="34" charset="0"/>
            </a:endParaRPr>
          </a:p>
        </p:txBody>
      </p:sp>
      <p:cxnSp>
        <p:nvCxnSpPr>
          <p:cNvPr id="9" name="AutoShape 35"/>
          <p:cNvCxnSpPr>
            <a:cxnSpLocks noChangeShapeType="1"/>
            <a:stCxn id="8" idx="6"/>
            <a:endCxn id="13" idx="1"/>
          </p:cNvCxnSpPr>
          <p:nvPr/>
        </p:nvCxnSpPr>
        <p:spPr bwMode="auto">
          <a:xfrm flipV="1">
            <a:off x="5791200" y="1562100"/>
            <a:ext cx="1009650" cy="23019"/>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0" name="AutoShape 36"/>
          <p:cNvCxnSpPr>
            <a:cxnSpLocks noChangeShapeType="1"/>
            <a:endCxn id="12" idx="1"/>
          </p:cNvCxnSpPr>
          <p:nvPr/>
        </p:nvCxnSpPr>
        <p:spPr bwMode="auto">
          <a:xfrm flipV="1">
            <a:off x="5791200" y="1181100"/>
            <a:ext cx="1009650" cy="404812"/>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cxnSp>
        <p:nvCxnSpPr>
          <p:cNvPr id="11" name="AutoShape 37"/>
          <p:cNvCxnSpPr>
            <a:cxnSpLocks noChangeShapeType="1"/>
            <a:endCxn id="14" idx="1"/>
          </p:cNvCxnSpPr>
          <p:nvPr/>
        </p:nvCxnSpPr>
        <p:spPr bwMode="auto">
          <a:xfrm>
            <a:off x="5791200" y="1585912"/>
            <a:ext cx="1009650" cy="433388"/>
          </a:xfrm>
          <a:prstGeom prst="straightConnector1">
            <a:avLst/>
          </a:prstGeom>
          <a:ln>
            <a:headEnd/>
            <a:tailEnd/>
          </a:ln>
        </p:spPr>
        <p:style>
          <a:lnRef idx="3">
            <a:schemeClr val="accent2"/>
          </a:lnRef>
          <a:fillRef idx="0">
            <a:schemeClr val="accent2"/>
          </a:fillRef>
          <a:effectRef idx="2">
            <a:schemeClr val="accent2"/>
          </a:effectRef>
          <a:fontRef idx="minor">
            <a:schemeClr val="tx1"/>
          </a:fontRef>
        </p:style>
      </p:cxnSp>
      <p:sp>
        <p:nvSpPr>
          <p:cNvPr id="12" name="Rectangle 98"/>
          <p:cNvSpPr>
            <a:spLocks noChangeArrowheads="1"/>
          </p:cNvSpPr>
          <p:nvPr/>
        </p:nvSpPr>
        <p:spPr bwMode="auto">
          <a:xfrm>
            <a:off x="6800850" y="1066800"/>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e:White_House</a:t>
            </a:r>
          </a:p>
        </p:txBody>
      </p:sp>
      <p:sp>
        <p:nvSpPr>
          <p:cNvPr id="13" name="Rectangle 99"/>
          <p:cNvSpPr>
            <a:spLocks noChangeArrowheads="1"/>
          </p:cNvSpPr>
          <p:nvPr/>
        </p:nvSpPr>
        <p:spPr bwMode="auto">
          <a:xfrm>
            <a:off x="6800850" y="1447800"/>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e:Casablanca</a:t>
            </a:r>
          </a:p>
        </p:txBody>
      </p:sp>
      <p:sp>
        <p:nvSpPr>
          <p:cNvPr id="14" name="Rectangle 100"/>
          <p:cNvSpPr>
            <a:spLocks noChangeArrowheads="1"/>
          </p:cNvSpPr>
          <p:nvPr/>
        </p:nvSpPr>
        <p:spPr bwMode="auto">
          <a:xfrm>
            <a:off x="6800850" y="1905000"/>
            <a:ext cx="1828800" cy="228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US" sz="1600" dirty="0">
                <a:latin typeface="+mn-lt"/>
                <a:cs typeface="Calibri" pitchFamily="34" charset="0"/>
              </a:rPr>
              <a:t>e:Casablanca_(film)</a:t>
            </a:r>
          </a:p>
        </p:txBody>
      </p:sp>
      <p:sp>
        <p:nvSpPr>
          <p:cNvPr id="19" name="5-Point Star 18"/>
          <p:cNvSpPr/>
          <p:nvPr/>
        </p:nvSpPr>
        <p:spPr>
          <a:xfrm>
            <a:off x="6629400" y="1905000"/>
            <a:ext cx="228600" cy="228600"/>
          </a:xfrm>
          <a:prstGeom prst="star5">
            <a:avLst>
              <a:gd name="adj" fmla="val 28143"/>
              <a:gd name="hf" fmla="val 105146"/>
              <a:gd name="vf" fmla="val 110557"/>
            </a:avLst>
          </a:prstGeom>
          <a:solidFill>
            <a:srgbClr val="FFFF00"/>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2/3: Query Generation</a:t>
            </a:r>
            <a:endParaRPr lang="en-US" dirty="0"/>
          </a:p>
        </p:txBody>
      </p:sp>
      <p:sp>
        <p:nvSpPr>
          <p:cNvPr id="3" name="Date Placeholder 2"/>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p:cNvSpPr>
            <a:spLocks noGrp="1"/>
          </p:cNvSpPr>
          <p:nvPr>
            <p:ph type="ftr" sz="quarter" idx="11"/>
          </p:nvPr>
        </p:nvSpPr>
        <p:spPr/>
        <p:txBody>
          <a:bodyPr/>
          <a:lstStyle/>
          <a:p>
            <a:r>
              <a:rPr lang="en-US" smtClean="0"/>
              <a:t>Natural Language Questions for the Web of Data - Yahya et al.</a:t>
            </a:r>
            <a:endParaRPr lang="en-US"/>
          </a:p>
        </p:txBody>
      </p:sp>
      <p:sp>
        <p:nvSpPr>
          <p:cNvPr id="5" name="Slide Number Placeholder 4"/>
          <p:cNvSpPr>
            <a:spLocks noGrp="1"/>
          </p:cNvSpPr>
          <p:nvPr>
            <p:ph type="sldNum" sz="quarter" idx="12"/>
          </p:nvPr>
        </p:nvSpPr>
        <p:spPr/>
        <p:txBody>
          <a:bodyPr/>
          <a:lstStyle/>
          <a:p>
            <a:fld id="{D82A5394-5A80-41A2-8767-340FD9E3BCB0}" type="slidenum">
              <a:rPr lang="en-US" smtClean="0"/>
              <a:pPr/>
              <a:t>77</a:t>
            </a:fld>
            <a:endParaRPr lang="en-US"/>
          </a:p>
        </p:txBody>
      </p:sp>
      <p:graphicFrame>
        <p:nvGraphicFramePr>
          <p:cNvPr id="6" name="Content Placeholder 7"/>
          <p:cNvGraphicFramePr>
            <a:graphicFrameLocks/>
          </p:cNvGraphicFramePr>
          <p:nvPr/>
        </p:nvGraphicFramePr>
        <p:xfrm>
          <a:off x="4199384" y="2501900"/>
          <a:ext cx="4402832" cy="1854200"/>
        </p:xfrm>
        <a:graphic>
          <a:graphicData uri="http://schemas.openxmlformats.org/drawingml/2006/table">
            <a:tbl>
              <a:tblPr firstRow="1" bandRow="1">
                <a:tableStyleId>{9D7B26C5-4107-4FEC-AEDC-1716B250A1EF}</a:tableStyleId>
              </a:tblPr>
              <a:tblGrid>
                <a:gridCol w="1947664"/>
                <a:gridCol w="1087016"/>
                <a:gridCol w="1368152"/>
              </a:tblGrid>
              <a:tr h="370840">
                <a:tc>
                  <a:txBody>
                    <a:bodyPr/>
                    <a:lstStyle/>
                    <a:p>
                      <a:r>
                        <a:rPr lang="en-US" dirty="0" smtClean="0"/>
                        <a:t>Benchmark</a:t>
                      </a:r>
                      <a:endParaRPr lang="en-US" dirty="0">
                        <a:latin typeface="Times New Roman"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r>
                        <a:rPr lang="en-US" dirty="0" smtClean="0"/>
                        <a:t>QALD-1</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smtClean="0"/>
                        <a:t>NAGA</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tcPr>
                </a:tc>
              </a:tr>
              <a:tr h="370840">
                <a:tc>
                  <a:txBody>
                    <a:bodyPr/>
                    <a:lstStyle/>
                    <a:p>
                      <a:r>
                        <a:rPr lang="en-US" i="1" dirty="0" err="1" smtClean="0">
                          <a:latin typeface="Georgia" pitchFamily="18" charset="0"/>
                        </a:rPr>
                        <a:t>cov</a:t>
                      </a:r>
                      <a:r>
                        <a:rPr lang="en-US" sz="1050" i="1" dirty="0" err="1" smtClean="0">
                          <a:latin typeface="Georgia" pitchFamily="18" charset="0"/>
                        </a:rPr>
                        <a:t>macro</a:t>
                      </a:r>
                      <a:endParaRPr lang="en-US" b="1" i="1" dirty="0">
                        <a:latin typeface="Georgia"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algn="r"/>
                      <a:r>
                        <a:rPr lang="en-US" dirty="0" smtClean="0">
                          <a:latin typeface="+mn-lt"/>
                        </a:rPr>
                        <a:t>0.975</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en-US" dirty="0" smtClean="0">
                          <a:latin typeface="+mn-lt"/>
                        </a:rPr>
                        <a:t>0.894</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tcPr>
                </a:tc>
              </a:tr>
              <a:tr h="370840">
                <a:tc>
                  <a:txBody>
                    <a:bodyPr/>
                    <a:lstStyle/>
                    <a:p>
                      <a:r>
                        <a:rPr lang="en-US" i="1" dirty="0" err="1" smtClean="0">
                          <a:latin typeface="Georgia" pitchFamily="18" charset="0"/>
                        </a:rPr>
                        <a:t>prec</a:t>
                      </a:r>
                      <a:r>
                        <a:rPr lang="en-US" sz="1100" i="1" dirty="0" err="1" smtClean="0">
                          <a:latin typeface="Georgia" pitchFamily="18" charset="0"/>
                        </a:rPr>
                        <a:t>macro</a:t>
                      </a:r>
                      <a:endParaRPr lang="en-US" b="1" i="1" dirty="0">
                        <a:latin typeface="Georgia"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algn="r"/>
                      <a:r>
                        <a:rPr lang="en-US" dirty="0" smtClean="0">
                          <a:latin typeface="+mn-lt"/>
                        </a:rPr>
                        <a:t>1.000</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en-US" dirty="0" smtClean="0">
                          <a:latin typeface="+mn-lt"/>
                        </a:rPr>
                        <a:t>0.941</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tcPr>
                </a:tc>
              </a:tr>
              <a:tr h="370840">
                <a:tc>
                  <a:txBody>
                    <a:bodyPr/>
                    <a:lstStyle/>
                    <a:p>
                      <a:r>
                        <a:rPr lang="en-US" i="1" dirty="0" err="1" smtClean="0">
                          <a:latin typeface="Georgia" pitchFamily="18" charset="0"/>
                        </a:rPr>
                        <a:t>cov</a:t>
                      </a:r>
                      <a:r>
                        <a:rPr lang="en-US" sz="1100" i="1" dirty="0" err="1" smtClean="0">
                          <a:latin typeface="Georgia" pitchFamily="18" charset="0"/>
                        </a:rPr>
                        <a:t>micro</a:t>
                      </a:r>
                      <a:endParaRPr lang="en-US" b="1" i="1" dirty="0">
                        <a:latin typeface="Georgia"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algn="r"/>
                      <a:r>
                        <a:rPr lang="en-US" dirty="0" smtClean="0">
                          <a:latin typeface="+mn-lt"/>
                        </a:rPr>
                        <a:t>0.963</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en-US" dirty="0" smtClean="0">
                          <a:latin typeface="+mn-lt"/>
                          <a:cs typeface="Times New Roman" pitchFamily="18" charset="0"/>
                        </a:rPr>
                        <a:t>0.847</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tcPr>
                </a:tc>
              </a:tr>
              <a:tr h="370840">
                <a:tc>
                  <a:txBody>
                    <a:bodyPr/>
                    <a:lstStyle/>
                    <a:p>
                      <a:r>
                        <a:rPr lang="en-US" i="1" dirty="0" err="1" smtClean="0">
                          <a:latin typeface="Georgia" pitchFamily="18" charset="0"/>
                        </a:rPr>
                        <a:t>prec</a:t>
                      </a:r>
                      <a:r>
                        <a:rPr lang="en-US" sz="1100" i="1" dirty="0" err="1" smtClean="0">
                          <a:latin typeface="Georgia" pitchFamily="18" charset="0"/>
                        </a:rPr>
                        <a:t>micro</a:t>
                      </a:r>
                      <a:endParaRPr lang="en-US" sz="1200" b="1" i="1" dirty="0">
                        <a:latin typeface="Georgia"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algn="r"/>
                      <a:r>
                        <a:rPr lang="en-US" dirty="0" smtClean="0">
                          <a:latin typeface="+mn-lt"/>
                        </a:rPr>
                        <a:t>1.000</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en-US" dirty="0" smtClean="0">
                          <a:latin typeface="+mn-lt"/>
                          <a:cs typeface="Times New Roman" pitchFamily="18" charset="0"/>
                        </a:rPr>
                        <a:t>0.906</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tcPr>
                </a:tc>
              </a:tr>
            </a:tbl>
          </a:graphicData>
        </a:graphic>
      </p:graphicFrame>
      <p:sp>
        <p:nvSpPr>
          <p:cNvPr id="7" name="TextBox 6"/>
          <p:cNvSpPr txBox="1"/>
          <p:nvPr/>
        </p:nvSpPr>
        <p:spPr>
          <a:xfrm>
            <a:off x="2209800" y="5105400"/>
            <a:ext cx="6400800" cy="830997"/>
          </a:xfrm>
          <a:prstGeom prst="rect">
            <a:avLst/>
          </a:prstGeom>
          <a:noFill/>
        </p:spPr>
        <p:txBody>
          <a:bodyPr wrap="square" rtlCol="0">
            <a:spAutoFit/>
          </a:bodyPr>
          <a:lstStyle/>
          <a:p>
            <a:r>
              <a:rPr lang="en-US" sz="2400" i="1" dirty="0" err="1" smtClean="0">
                <a:latin typeface="Georgia" pitchFamily="18" charset="0"/>
                <a:cs typeface="Times New Roman" pitchFamily="18" charset="0"/>
              </a:rPr>
              <a:t>cov</a:t>
            </a:r>
            <a:r>
              <a:rPr lang="en-US" sz="2400" i="1" dirty="0" smtClean="0">
                <a:latin typeface="Georgia" pitchFamily="18" charset="0"/>
                <a:cs typeface="Times New Roman" pitchFamily="18" charset="0"/>
              </a:rPr>
              <a:t>   = #correct  triples/#ideal triples</a:t>
            </a:r>
          </a:p>
          <a:p>
            <a:r>
              <a:rPr lang="en-US" sz="2400" i="1" dirty="0" err="1" smtClean="0">
                <a:latin typeface="Georgia" pitchFamily="18" charset="0"/>
                <a:cs typeface="Times New Roman" pitchFamily="18" charset="0"/>
              </a:rPr>
              <a:t>prec</a:t>
            </a:r>
            <a:r>
              <a:rPr lang="en-US" sz="2400" i="1" dirty="0" smtClean="0">
                <a:latin typeface="Georgia" pitchFamily="18" charset="0"/>
                <a:cs typeface="Times New Roman" pitchFamily="18" charset="0"/>
              </a:rPr>
              <a:t> = #correct triples/#retrieved triples</a:t>
            </a:r>
          </a:p>
        </p:txBody>
      </p:sp>
      <p:sp>
        <p:nvSpPr>
          <p:cNvPr id="8" name="TextBox 7"/>
          <p:cNvSpPr txBox="1"/>
          <p:nvPr/>
        </p:nvSpPr>
        <p:spPr>
          <a:xfrm>
            <a:off x="152400" y="2133600"/>
            <a:ext cx="3962400" cy="1338828"/>
          </a:xfrm>
          <a:prstGeom prst="rect">
            <a:avLst/>
          </a:prstGeom>
          <a:noFill/>
        </p:spPr>
        <p:txBody>
          <a:bodyPr wrap="square" rtlCol="0">
            <a:spAutoFit/>
          </a:bodyPr>
          <a:lstStyle/>
          <a:p>
            <a:r>
              <a:rPr lang="en-US" sz="2700" b="1" dirty="0" smtClean="0">
                <a:solidFill>
                  <a:srgbClr val="C00000"/>
                </a:solidFill>
              </a:rPr>
              <a:t>Issues</a:t>
            </a:r>
            <a:r>
              <a:rPr lang="en-US" sz="2700" b="1" dirty="0" smtClean="0"/>
              <a:t>:</a:t>
            </a:r>
          </a:p>
          <a:p>
            <a:pPr>
              <a:buFont typeface="Arial" pitchFamily="34" charset="0"/>
              <a:buChar char="•"/>
            </a:pPr>
            <a:r>
              <a:rPr lang="en-US" sz="2700" dirty="0" smtClean="0"/>
              <a:t>Incorrect disambiguation</a:t>
            </a:r>
          </a:p>
          <a:p>
            <a:pPr>
              <a:buFont typeface="Arial" pitchFamily="34" charset="0"/>
              <a:buChar char="•"/>
            </a:pPr>
            <a:r>
              <a:rPr lang="en-US" sz="2700" dirty="0" smtClean="0"/>
              <a:t>Incorrect dependencies.</a:t>
            </a:r>
            <a:endParaRPr lang="en-US" sz="27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Results 3/3: Answering</a:t>
            </a:r>
            <a:endParaRPr lang="en-US" dirty="0"/>
          </a:p>
        </p:txBody>
      </p:sp>
      <p:sp>
        <p:nvSpPr>
          <p:cNvPr id="3" name="Date Placeholder 2" desc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descr=" 4"/>
          <p:cNvSpPr>
            <a:spLocks noGrp="1"/>
          </p:cNvSpPr>
          <p:nvPr>
            <p:ph type="ftr" sz="quarter" idx="11"/>
          </p:nvPr>
        </p:nvSpPr>
        <p:spPr/>
        <p:txBody>
          <a:bodyPr/>
          <a:lstStyle/>
          <a:p>
            <a:r>
              <a:rPr lang="en-US" smtClean="0"/>
              <a:t>Natural Language Questions for the Web of Data - Yahya et al.</a:t>
            </a:r>
            <a:endParaRPr lang="en-US"/>
          </a:p>
        </p:txBody>
      </p:sp>
      <p:sp>
        <p:nvSpPr>
          <p:cNvPr id="5" name="Slide Number Placeholder 4" descr=" 5"/>
          <p:cNvSpPr>
            <a:spLocks noGrp="1"/>
          </p:cNvSpPr>
          <p:nvPr>
            <p:ph type="sldNum" sz="quarter" idx="12"/>
          </p:nvPr>
        </p:nvSpPr>
        <p:spPr/>
        <p:txBody>
          <a:bodyPr/>
          <a:lstStyle/>
          <a:p>
            <a:fld id="{D82A5394-5A80-41A2-8767-340FD9E3BCB0}" type="slidenum">
              <a:rPr lang="en-US" smtClean="0"/>
              <a:pPr/>
              <a:t>78</a:t>
            </a:fld>
            <a:endParaRPr lang="en-US"/>
          </a:p>
        </p:txBody>
      </p:sp>
      <p:graphicFrame>
        <p:nvGraphicFramePr>
          <p:cNvPr id="6" name="Content Placeholder 7" descr=" 6"/>
          <p:cNvGraphicFramePr>
            <a:graphicFrameLocks/>
          </p:cNvGraphicFramePr>
          <p:nvPr/>
        </p:nvGraphicFramePr>
        <p:xfrm>
          <a:off x="1608584" y="3026370"/>
          <a:ext cx="4402832" cy="1854200"/>
        </p:xfrm>
        <a:graphic>
          <a:graphicData uri="http://schemas.openxmlformats.org/drawingml/2006/table">
            <a:tbl>
              <a:tblPr firstRow="1" bandRow="1">
                <a:tableStyleId>{9D7B26C5-4107-4FEC-AEDC-1716B250A1EF}</a:tableStyleId>
              </a:tblPr>
              <a:tblGrid>
                <a:gridCol w="1947664"/>
                <a:gridCol w="1087016"/>
                <a:gridCol w="1368152"/>
              </a:tblGrid>
              <a:tr h="370840">
                <a:tc>
                  <a:txBody>
                    <a:bodyPr/>
                    <a:lstStyle/>
                    <a:p>
                      <a:r>
                        <a:rPr lang="en-US" dirty="0" smtClean="0"/>
                        <a:t>Benchmark</a:t>
                      </a:r>
                      <a:endParaRPr lang="en-US" dirty="0">
                        <a:latin typeface="Times New Roman"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r>
                        <a:rPr lang="en-US" dirty="0" smtClean="0"/>
                        <a:t>QALD-1</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smtClean="0"/>
                        <a:t>NAGA</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tcPr>
                </a:tc>
              </a:tr>
              <a:tr h="370840">
                <a:tc>
                  <a:txBody>
                    <a:bodyPr/>
                    <a:lstStyle/>
                    <a:p>
                      <a:r>
                        <a:rPr lang="en-US" i="1" dirty="0" smtClean="0">
                          <a:latin typeface="Georgia" pitchFamily="18" charset="0"/>
                        </a:rPr>
                        <a:t>#questions</a:t>
                      </a:r>
                      <a:endParaRPr lang="en-US" b="1" i="1" dirty="0">
                        <a:latin typeface="Georgia"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algn="r"/>
                      <a:r>
                        <a:rPr lang="en-US" dirty="0" smtClean="0">
                          <a:latin typeface="+mn-lt"/>
                        </a:rPr>
                        <a:t>27</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en-US" dirty="0" smtClean="0">
                          <a:latin typeface="+mn-lt"/>
                        </a:rPr>
                        <a:t>44</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tcPr>
                </a:tc>
              </a:tr>
              <a:tr h="370840">
                <a:tc>
                  <a:txBody>
                    <a:bodyPr/>
                    <a:lstStyle/>
                    <a:p>
                      <a:r>
                        <a:rPr lang="en-US" i="1" dirty="0" smtClean="0">
                          <a:latin typeface="Georgia" pitchFamily="18" charset="0"/>
                        </a:rPr>
                        <a:t>#queries</a:t>
                      </a:r>
                      <a:endParaRPr lang="en-US" b="1" i="1" dirty="0">
                        <a:latin typeface="Georgia"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algn="r"/>
                      <a:r>
                        <a:rPr lang="en-US" dirty="0" smtClean="0">
                          <a:latin typeface="+mn-lt"/>
                          <a:cs typeface="Times New Roman" pitchFamily="18" charset="0"/>
                        </a:rPr>
                        <a:t>20</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en-US" dirty="0" smtClean="0">
                          <a:latin typeface="+mn-lt"/>
                        </a:rPr>
                        <a:t>41</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tcPr>
                </a:tc>
              </a:tr>
              <a:tr h="370840">
                <a:tc>
                  <a:txBody>
                    <a:bodyPr/>
                    <a:lstStyle/>
                    <a:p>
                      <a:r>
                        <a:rPr lang="en-US" i="1" dirty="0" smtClean="0">
                          <a:latin typeface="Georgia" pitchFamily="18" charset="0"/>
                        </a:rPr>
                        <a:t>#satisfactory</a:t>
                      </a:r>
                      <a:endParaRPr lang="en-US" b="1" i="1" dirty="0">
                        <a:latin typeface="Georgia"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algn="r"/>
                      <a:r>
                        <a:rPr lang="en-US" dirty="0" smtClean="0">
                          <a:latin typeface="+mn-lt"/>
                        </a:rPr>
                        <a:t>10</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en-US" dirty="0" smtClean="0">
                          <a:latin typeface="+mn-lt"/>
                        </a:rPr>
                        <a:t>15</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tcPr>
                </a:tc>
              </a:tr>
              <a:tr h="370840">
                <a:tc>
                  <a:txBody>
                    <a:bodyPr/>
                    <a:lstStyle/>
                    <a:p>
                      <a:r>
                        <a:rPr lang="en-US" i="1" dirty="0" smtClean="0">
                          <a:latin typeface="Georgia" pitchFamily="18" charset="0"/>
                        </a:rPr>
                        <a:t>#relaxed</a:t>
                      </a:r>
                      <a:endParaRPr lang="en-US" sz="1200" b="1" i="1" dirty="0">
                        <a:latin typeface="Georgia"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algn="r"/>
                      <a:r>
                        <a:rPr lang="en-US" dirty="0" smtClean="0">
                          <a:latin typeface="+mn-lt"/>
                        </a:rPr>
                        <a:t>+3</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en-US" dirty="0" smtClean="0">
                          <a:latin typeface="+mn-lt"/>
                        </a:rPr>
                        <a:t>+3</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tcPr>
                </a:tc>
              </a:tr>
            </a:tbl>
          </a:graphicData>
        </a:graphic>
      </p:graphicFrame>
    </p:spTree>
  </p:cSld>
  <p:clrMapOvr>
    <a:masterClrMapping/>
  </p:clrMapOvr>
  <p:transition>
    <p:cut/>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Results 3/3: Answering</a:t>
            </a:r>
            <a:endParaRPr lang="en-US" dirty="0"/>
          </a:p>
        </p:txBody>
      </p:sp>
      <p:sp>
        <p:nvSpPr>
          <p:cNvPr id="3" name="Date Placeholder 2" desc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descr=" 4"/>
          <p:cNvSpPr>
            <a:spLocks noGrp="1"/>
          </p:cNvSpPr>
          <p:nvPr>
            <p:ph type="ftr" sz="quarter" idx="11"/>
          </p:nvPr>
        </p:nvSpPr>
        <p:spPr/>
        <p:txBody>
          <a:bodyPr/>
          <a:lstStyle/>
          <a:p>
            <a:r>
              <a:rPr lang="en-US" smtClean="0"/>
              <a:t>Natural Language Questions for the Web of Data - Yahya et al.</a:t>
            </a:r>
            <a:endParaRPr lang="en-US"/>
          </a:p>
        </p:txBody>
      </p:sp>
      <p:sp>
        <p:nvSpPr>
          <p:cNvPr id="5" name="Slide Number Placeholder 4" descr=" 5"/>
          <p:cNvSpPr>
            <a:spLocks noGrp="1"/>
          </p:cNvSpPr>
          <p:nvPr>
            <p:ph type="sldNum" sz="quarter" idx="12"/>
          </p:nvPr>
        </p:nvSpPr>
        <p:spPr/>
        <p:txBody>
          <a:bodyPr/>
          <a:lstStyle/>
          <a:p>
            <a:fld id="{D82A5394-5A80-41A2-8767-340FD9E3BCB0}" type="slidenum">
              <a:rPr lang="en-US" smtClean="0"/>
              <a:pPr/>
              <a:t>79</a:t>
            </a:fld>
            <a:endParaRPr lang="en-US"/>
          </a:p>
        </p:txBody>
      </p:sp>
      <p:graphicFrame>
        <p:nvGraphicFramePr>
          <p:cNvPr id="6" name="Content Placeholder 7" descr=" 6"/>
          <p:cNvGraphicFramePr>
            <a:graphicFrameLocks/>
          </p:cNvGraphicFramePr>
          <p:nvPr/>
        </p:nvGraphicFramePr>
        <p:xfrm>
          <a:off x="1608584" y="3026370"/>
          <a:ext cx="4402832" cy="1854200"/>
        </p:xfrm>
        <a:graphic>
          <a:graphicData uri="http://schemas.openxmlformats.org/drawingml/2006/table">
            <a:tbl>
              <a:tblPr firstRow="1" bandRow="1">
                <a:tableStyleId>{9D7B26C5-4107-4FEC-AEDC-1716B250A1EF}</a:tableStyleId>
              </a:tblPr>
              <a:tblGrid>
                <a:gridCol w="1947664"/>
                <a:gridCol w="1087016"/>
                <a:gridCol w="1368152"/>
              </a:tblGrid>
              <a:tr h="370840">
                <a:tc>
                  <a:txBody>
                    <a:bodyPr/>
                    <a:lstStyle/>
                    <a:p>
                      <a:r>
                        <a:rPr lang="en-US" dirty="0" smtClean="0"/>
                        <a:t>Benchmark</a:t>
                      </a:r>
                      <a:endParaRPr lang="en-US" dirty="0">
                        <a:latin typeface="Times New Roman"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r>
                        <a:rPr lang="en-US" dirty="0" smtClean="0"/>
                        <a:t>QALD-1</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smtClean="0"/>
                        <a:t>NAGA</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tcPr>
                </a:tc>
              </a:tr>
              <a:tr h="370840">
                <a:tc>
                  <a:txBody>
                    <a:bodyPr/>
                    <a:lstStyle/>
                    <a:p>
                      <a:r>
                        <a:rPr lang="en-US" i="1" dirty="0" smtClean="0">
                          <a:latin typeface="Georgia" pitchFamily="18" charset="0"/>
                        </a:rPr>
                        <a:t>#questions</a:t>
                      </a:r>
                      <a:endParaRPr lang="en-US" b="1" i="1" dirty="0">
                        <a:latin typeface="Georgia"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algn="r"/>
                      <a:r>
                        <a:rPr lang="en-US" dirty="0" smtClean="0">
                          <a:latin typeface="+mn-lt"/>
                        </a:rPr>
                        <a:t>27</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en-US" dirty="0" smtClean="0">
                          <a:latin typeface="+mn-lt"/>
                        </a:rPr>
                        <a:t>44</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tcPr>
                </a:tc>
              </a:tr>
              <a:tr h="370840">
                <a:tc>
                  <a:txBody>
                    <a:bodyPr/>
                    <a:lstStyle/>
                    <a:p>
                      <a:r>
                        <a:rPr lang="en-US" i="1" dirty="0" smtClean="0">
                          <a:latin typeface="Georgia" pitchFamily="18" charset="0"/>
                        </a:rPr>
                        <a:t>#queries</a:t>
                      </a:r>
                      <a:endParaRPr lang="en-US" b="1" i="1" dirty="0">
                        <a:latin typeface="Georgia"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algn="r"/>
                      <a:r>
                        <a:rPr lang="en-US" dirty="0" smtClean="0">
                          <a:latin typeface="+mn-lt"/>
                          <a:cs typeface="Times New Roman" pitchFamily="18" charset="0"/>
                        </a:rPr>
                        <a:t>20</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en-US" dirty="0" smtClean="0">
                          <a:latin typeface="+mn-lt"/>
                        </a:rPr>
                        <a:t>41</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tcPr>
                </a:tc>
              </a:tr>
              <a:tr h="370840">
                <a:tc>
                  <a:txBody>
                    <a:bodyPr/>
                    <a:lstStyle/>
                    <a:p>
                      <a:r>
                        <a:rPr lang="en-US" i="1" dirty="0" smtClean="0">
                          <a:latin typeface="Georgia" pitchFamily="18" charset="0"/>
                        </a:rPr>
                        <a:t>#satisfactory</a:t>
                      </a:r>
                      <a:endParaRPr lang="en-US" b="1" i="1" dirty="0">
                        <a:latin typeface="Georgia"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algn="r"/>
                      <a:r>
                        <a:rPr lang="en-US" dirty="0" smtClean="0">
                          <a:latin typeface="+mn-lt"/>
                        </a:rPr>
                        <a:t>10</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en-US" dirty="0" smtClean="0">
                          <a:latin typeface="+mn-lt"/>
                        </a:rPr>
                        <a:t>15</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tcPr>
                </a:tc>
              </a:tr>
              <a:tr h="370840">
                <a:tc>
                  <a:txBody>
                    <a:bodyPr/>
                    <a:lstStyle/>
                    <a:p>
                      <a:r>
                        <a:rPr lang="en-US" i="1" dirty="0" smtClean="0">
                          <a:latin typeface="Georgia" pitchFamily="18" charset="0"/>
                        </a:rPr>
                        <a:t>#relaxed</a:t>
                      </a:r>
                      <a:endParaRPr lang="en-US" sz="1200" b="1" i="1" dirty="0">
                        <a:latin typeface="Georgia"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algn="r"/>
                      <a:r>
                        <a:rPr lang="en-US" dirty="0" smtClean="0">
                          <a:latin typeface="+mn-lt"/>
                        </a:rPr>
                        <a:t>+3</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en-US" dirty="0" smtClean="0">
                          <a:latin typeface="+mn-lt"/>
                        </a:rPr>
                        <a:t>+3</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tcPr>
                </a:tc>
              </a:tr>
            </a:tbl>
          </a:graphicData>
        </a:graphic>
      </p:graphicFrame>
      <p:sp>
        <p:nvSpPr>
          <p:cNvPr id="7" name="TextBox 6" descr=" 7"/>
          <p:cNvSpPr txBox="1"/>
          <p:nvPr/>
        </p:nvSpPr>
        <p:spPr>
          <a:xfrm>
            <a:off x="381000" y="5401269"/>
            <a:ext cx="3962400" cy="646330"/>
          </a:xfrm>
          <a:prstGeom prst="rect">
            <a:avLst/>
          </a:prstGeom>
          <a:noFill/>
        </p:spPr>
        <p:txBody>
          <a:bodyPr wrap="square" rtlCol="0">
            <a:spAutoFit/>
          </a:bodyPr>
          <a:lstStyle/>
          <a:p>
            <a:r>
              <a:rPr lang="en-US" b="1" dirty="0" smtClean="0">
                <a:latin typeface="+mj-lt"/>
                <a:cs typeface="Times New Roman" pitchFamily="18" charset="0"/>
              </a:rPr>
              <a:t>un</a:t>
            </a:r>
            <a:r>
              <a:rPr lang="en-US" dirty="0" smtClean="0">
                <a:latin typeface="+mj-lt"/>
              </a:rPr>
              <a:t>satisfactory:  main problem is</a:t>
            </a:r>
            <a:endParaRPr lang="en-US" dirty="0" smtClean="0">
              <a:latin typeface="+mj-lt"/>
              <a:cs typeface="Times New Roman" pitchFamily="18" charset="0"/>
            </a:endParaRPr>
          </a:p>
          <a:p>
            <a:r>
              <a:rPr lang="en-US" dirty="0" smtClean="0">
                <a:solidFill>
                  <a:schemeClr val="accent6">
                    <a:lumMod val="75000"/>
                  </a:schemeClr>
                </a:solidFill>
                <a:cs typeface="Times New Roman" pitchFamily="18" charset="0"/>
              </a:rPr>
              <a:t>                             </a:t>
            </a:r>
            <a:r>
              <a:rPr lang="en-US" b="1" dirty="0" smtClean="0">
                <a:solidFill>
                  <a:schemeClr val="accent6">
                    <a:lumMod val="75000"/>
                  </a:schemeClr>
                </a:solidFill>
                <a:cs typeface="Times New Roman" pitchFamily="18" charset="0"/>
              </a:rPr>
              <a:t>empty result set</a:t>
            </a:r>
            <a:endParaRPr lang="en-US" b="1" dirty="0">
              <a:latin typeface="+mj-lt"/>
              <a:cs typeface="Times New Roman" pitchFamily="18" charset="0"/>
            </a:endParaRPr>
          </a:p>
        </p:txBody>
      </p:sp>
      <p:cxnSp>
        <p:nvCxnSpPr>
          <p:cNvPr id="8" name="Elbow Connector 7" descr=" 13"/>
          <p:cNvCxnSpPr/>
          <p:nvPr/>
        </p:nvCxnSpPr>
        <p:spPr>
          <a:xfrm rot="5400000">
            <a:off x="609600" y="4334469"/>
            <a:ext cx="1066800" cy="914400"/>
          </a:xfrm>
          <a:prstGeom prst="bentConnector3">
            <a:avLst>
              <a:gd name="adj1" fmla="val -1190"/>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fontScale="90000"/>
          </a:bodyPr>
          <a:lstStyle/>
          <a:p>
            <a:r>
              <a:rPr lang="en-US" dirty="0" smtClean="0"/>
              <a:t>QA, meet the (semantic) Web of Data</a:t>
            </a:r>
            <a:endParaRPr lang="en-US" dirty="0"/>
          </a:p>
        </p:txBody>
      </p:sp>
      <p:sp>
        <p:nvSpPr>
          <p:cNvPr id="3" name="Date Placeholder 2" desc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descr=" 4"/>
          <p:cNvSpPr>
            <a:spLocks noGrp="1"/>
          </p:cNvSpPr>
          <p:nvPr>
            <p:ph type="ftr" sz="quarter" idx="11"/>
          </p:nvPr>
        </p:nvSpPr>
        <p:spPr/>
        <p:txBody>
          <a:bodyPr/>
          <a:lstStyle/>
          <a:p>
            <a:r>
              <a:rPr lang="en-US" smtClean="0"/>
              <a:t>Natural Language Questions for the Web of Data - Yahya et al.</a:t>
            </a:r>
            <a:endParaRPr lang="en-US"/>
          </a:p>
        </p:txBody>
      </p:sp>
      <p:sp>
        <p:nvSpPr>
          <p:cNvPr id="41" name="Slide Number Placeholder 4" descr=" 41"/>
          <p:cNvSpPr>
            <a:spLocks noGrp="1"/>
          </p:cNvSpPr>
          <p:nvPr>
            <p:ph type="sldNum" sz="quarter" idx="12"/>
          </p:nvPr>
        </p:nvSpPr>
        <p:spPr>
          <a:xfrm>
            <a:off x="7924800" y="6492875"/>
            <a:ext cx="762000" cy="365125"/>
          </a:xfrm>
        </p:spPr>
        <p:txBody>
          <a:bodyPr/>
          <a:lstStyle/>
          <a:p>
            <a:fld id="{D82A5394-5A80-41A2-8767-340FD9E3BCB0}" type="slidenum">
              <a:rPr lang="en-US" smtClean="0"/>
              <a:pPr/>
              <a:t>8</a:t>
            </a:fld>
            <a:endParaRPr lang="en-US"/>
          </a:p>
        </p:txBody>
      </p:sp>
      <p:pic>
        <p:nvPicPr>
          <p:cNvPr id="2050" name="Picture 2" descr=" 2050"/>
          <p:cNvPicPr>
            <a:picLocks noChangeAspect="1" noChangeArrowheads="1"/>
          </p:cNvPicPr>
          <p:nvPr/>
        </p:nvPicPr>
        <p:blipFill>
          <a:blip r:embed="rId3" cstate="print"/>
          <a:srcRect/>
          <a:stretch>
            <a:fillRect/>
          </a:stretch>
        </p:blipFill>
        <p:spPr bwMode="auto">
          <a:xfrm>
            <a:off x="990600" y="838200"/>
            <a:ext cx="8077200" cy="5326201"/>
          </a:xfrm>
          <a:prstGeom prst="rect">
            <a:avLst/>
          </a:prstGeom>
          <a:noFill/>
        </p:spPr>
      </p:pic>
      <p:pic>
        <p:nvPicPr>
          <p:cNvPr id="7" name="Picture 4" descr=" 2052"/>
          <p:cNvPicPr>
            <a:picLocks noChangeAspect="1" noChangeArrowheads="1"/>
          </p:cNvPicPr>
          <p:nvPr/>
        </p:nvPicPr>
        <p:blipFill>
          <a:blip r:embed="rId3" cstate="print"/>
          <a:srcRect l="25883" t="39964" r="46353" b="28635"/>
          <a:stretch>
            <a:fillRect/>
          </a:stretch>
        </p:blipFill>
        <p:spPr bwMode="auto">
          <a:xfrm>
            <a:off x="2514600" y="1371600"/>
            <a:ext cx="4495800" cy="33528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p:cu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Results 3/3: Answering</a:t>
            </a:r>
            <a:endParaRPr lang="en-US" dirty="0"/>
          </a:p>
        </p:txBody>
      </p:sp>
      <p:sp>
        <p:nvSpPr>
          <p:cNvPr id="3" name="Date Placeholder 2" desc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descr=" 4"/>
          <p:cNvSpPr>
            <a:spLocks noGrp="1"/>
          </p:cNvSpPr>
          <p:nvPr>
            <p:ph type="ftr" sz="quarter" idx="11"/>
          </p:nvPr>
        </p:nvSpPr>
        <p:spPr/>
        <p:txBody>
          <a:bodyPr/>
          <a:lstStyle/>
          <a:p>
            <a:r>
              <a:rPr lang="en-US" smtClean="0"/>
              <a:t>Natural Language Questions for the Web of Data - Yahya et al.</a:t>
            </a:r>
            <a:endParaRPr lang="en-US"/>
          </a:p>
        </p:txBody>
      </p:sp>
      <p:sp>
        <p:nvSpPr>
          <p:cNvPr id="5" name="Slide Number Placeholder 4" descr=" 5"/>
          <p:cNvSpPr>
            <a:spLocks noGrp="1"/>
          </p:cNvSpPr>
          <p:nvPr>
            <p:ph type="sldNum" sz="quarter" idx="12"/>
          </p:nvPr>
        </p:nvSpPr>
        <p:spPr/>
        <p:txBody>
          <a:bodyPr/>
          <a:lstStyle/>
          <a:p>
            <a:fld id="{D82A5394-5A80-41A2-8767-340FD9E3BCB0}" type="slidenum">
              <a:rPr lang="en-US" smtClean="0"/>
              <a:pPr/>
              <a:t>80</a:t>
            </a:fld>
            <a:endParaRPr lang="en-US"/>
          </a:p>
        </p:txBody>
      </p:sp>
      <p:graphicFrame>
        <p:nvGraphicFramePr>
          <p:cNvPr id="6" name="Content Placeholder 7" descr=" 6"/>
          <p:cNvGraphicFramePr>
            <a:graphicFrameLocks/>
          </p:cNvGraphicFramePr>
          <p:nvPr/>
        </p:nvGraphicFramePr>
        <p:xfrm>
          <a:off x="1608584" y="3026370"/>
          <a:ext cx="4402832" cy="1854200"/>
        </p:xfrm>
        <a:graphic>
          <a:graphicData uri="http://schemas.openxmlformats.org/drawingml/2006/table">
            <a:tbl>
              <a:tblPr firstRow="1" bandRow="1">
                <a:tableStyleId>{9D7B26C5-4107-4FEC-AEDC-1716B250A1EF}</a:tableStyleId>
              </a:tblPr>
              <a:tblGrid>
                <a:gridCol w="1947664"/>
                <a:gridCol w="1087016"/>
                <a:gridCol w="1368152"/>
              </a:tblGrid>
              <a:tr h="370840">
                <a:tc>
                  <a:txBody>
                    <a:bodyPr/>
                    <a:lstStyle/>
                    <a:p>
                      <a:r>
                        <a:rPr lang="en-US" dirty="0" smtClean="0"/>
                        <a:t>Benchmark</a:t>
                      </a:r>
                      <a:endParaRPr lang="en-US" dirty="0">
                        <a:latin typeface="Times New Roman"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r>
                        <a:rPr lang="en-US" dirty="0" smtClean="0"/>
                        <a:t>QALD-1</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smtClean="0"/>
                        <a:t>NAGA</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tcPr>
                </a:tc>
              </a:tr>
              <a:tr h="370840">
                <a:tc>
                  <a:txBody>
                    <a:bodyPr/>
                    <a:lstStyle/>
                    <a:p>
                      <a:r>
                        <a:rPr lang="en-US" i="1" dirty="0" smtClean="0">
                          <a:latin typeface="Georgia" pitchFamily="18" charset="0"/>
                        </a:rPr>
                        <a:t>#questions</a:t>
                      </a:r>
                      <a:endParaRPr lang="en-US" b="1" i="1" dirty="0">
                        <a:latin typeface="Georgia"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algn="r"/>
                      <a:r>
                        <a:rPr lang="en-US" dirty="0" smtClean="0">
                          <a:latin typeface="+mn-lt"/>
                        </a:rPr>
                        <a:t>27</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en-US" dirty="0" smtClean="0">
                          <a:latin typeface="+mn-lt"/>
                        </a:rPr>
                        <a:t>44</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tcPr>
                </a:tc>
              </a:tr>
              <a:tr h="370840">
                <a:tc>
                  <a:txBody>
                    <a:bodyPr/>
                    <a:lstStyle/>
                    <a:p>
                      <a:r>
                        <a:rPr lang="en-US" i="1" dirty="0" smtClean="0">
                          <a:latin typeface="Georgia" pitchFamily="18" charset="0"/>
                        </a:rPr>
                        <a:t>#queries</a:t>
                      </a:r>
                      <a:endParaRPr lang="en-US" b="1" i="1" dirty="0">
                        <a:latin typeface="Georgia"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algn="r"/>
                      <a:r>
                        <a:rPr lang="en-US" dirty="0" smtClean="0">
                          <a:latin typeface="+mn-lt"/>
                          <a:cs typeface="Times New Roman" pitchFamily="18" charset="0"/>
                        </a:rPr>
                        <a:t>20</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en-US" dirty="0" smtClean="0">
                          <a:latin typeface="+mn-lt"/>
                        </a:rPr>
                        <a:t>41</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tcPr>
                </a:tc>
              </a:tr>
              <a:tr h="370840">
                <a:tc>
                  <a:txBody>
                    <a:bodyPr/>
                    <a:lstStyle/>
                    <a:p>
                      <a:r>
                        <a:rPr lang="en-US" i="1" dirty="0" smtClean="0">
                          <a:latin typeface="Georgia" pitchFamily="18" charset="0"/>
                        </a:rPr>
                        <a:t>#satisfactory</a:t>
                      </a:r>
                      <a:endParaRPr lang="en-US" b="1" i="1" dirty="0">
                        <a:latin typeface="Georgia"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algn="r"/>
                      <a:r>
                        <a:rPr lang="en-US" dirty="0" smtClean="0">
                          <a:latin typeface="+mn-lt"/>
                        </a:rPr>
                        <a:t>10</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en-US" dirty="0" smtClean="0">
                          <a:latin typeface="+mn-lt"/>
                        </a:rPr>
                        <a:t>15</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tcPr>
                </a:tc>
              </a:tr>
              <a:tr h="370840">
                <a:tc>
                  <a:txBody>
                    <a:bodyPr/>
                    <a:lstStyle/>
                    <a:p>
                      <a:r>
                        <a:rPr lang="en-US" i="1" dirty="0" smtClean="0">
                          <a:latin typeface="Georgia" pitchFamily="18" charset="0"/>
                        </a:rPr>
                        <a:t>#relaxed</a:t>
                      </a:r>
                      <a:endParaRPr lang="en-US" sz="1200" b="1" i="1" dirty="0">
                        <a:latin typeface="Georgia"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algn="r"/>
                      <a:r>
                        <a:rPr lang="en-US" dirty="0" smtClean="0">
                          <a:latin typeface="+mn-lt"/>
                        </a:rPr>
                        <a:t>+3</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en-US" dirty="0" smtClean="0">
                          <a:latin typeface="+mn-lt"/>
                        </a:rPr>
                        <a:t>+3</a:t>
                      </a:r>
                      <a:endParaRPr lang="en-US" dirty="0">
                        <a:latin typeface="+mn-lt"/>
                        <a:cs typeface="Times New Roman" pitchFamily="18" charset="0"/>
                      </a:endParaRPr>
                    </a:p>
                  </a:txBody>
                  <a:tcPr>
                    <a:lnL w="12700" cap="flat" cmpd="sng" algn="ctr">
                      <a:solidFill>
                        <a:schemeClr val="tx1"/>
                      </a:solidFill>
                      <a:prstDash val="solid"/>
                      <a:round/>
                      <a:headEnd type="none" w="med" len="med"/>
                      <a:tailEnd type="none" w="med" len="med"/>
                    </a:lnL>
                  </a:tcPr>
                </a:tc>
              </a:tr>
            </a:tbl>
          </a:graphicData>
        </a:graphic>
      </p:graphicFrame>
      <p:sp>
        <p:nvSpPr>
          <p:cNvPr id="7" name="TextBox 6" descr=" 7"/>
          <p:cNvSpPr txBox="1"/>
          <p:nvPr/>
        </p:nvSpPr>
        <p:spPr>
          <a:xfrm>
            <a:off x="381000" y="5401269"/>
            <a:ext cx="3962400" cy="646330"/>
          </a:xfrm>
          <a:prstGeom prst="rect">
            <a:avLst/>
          </a:prstGeom>
          <a:noFill/>
        </p:spPr>
        <p:txBody>
          <a:bodyPr wrap="square" rtlCol="0">
            <a:spAutoFit/>
          </a:bodyPr>
          <a:lstStyle/>
          <a:p>
            <a:r>
              <a:rPr lang="en-US" b="1" dirty="0" smtClean="0">
                <a:latin typeface="+mj-lt"/>
                <a:cs typeface="Times New Roman" pitchFamily="18" charset="0"/>
              </a:rPr>
              <a:t>un</a:t>
            </a:r>
            <a:r>
              <a:rPr lang="en-US" dirty="0" smtClean="0">
                <a:latin typeface="+mj-lt"/>
              </a:rPr>
              <a:t>satisfactory:  main problem is</a:t>
            </a:r>
            <a:endParaRPr lang="en-US" dirty="0" smtClean="0">
              <a:latin typeface="+mj-lt"/>
              <a:cs typeface="Times New Roman" pitchFamily="18" charset="0"/>
            </a:endParaRPr>
          </a:p>
          <a:p>
            <a:r>
              <a:rPr lang="en-US" dirty="0" smtClean="0">
                <a:solidFill>
                  <a:schemeClr val="accent6">
                    <a:lumMod val="75000"/>
                  </a:schemeClr>
                </a:solidFill>
                <a:cs typeface="Times New Roman" pitchFamily="18" charset="0"/>
              </a:rPr>
              <a:t>                             </a:t>
            </a:r>
            <a:r>
              <a:rPr lang="en-US" b="1" dirty="0" smtClean="0">
                <a:solidFill>
                  <a:schemeClr val="accent6">
                    <a:lumMod val="75000"/>
                  </a:schemeClr>
                </a:solidFill>
                <a:cs typeface="Times New Roman" pitchFamily="18" charset="0"/>
              </a:rPr>
              <a:t>empty result set</a:t>
            </a:r>
            <a:endParaRPr lang="en-US" b="1" dirty="0">
              <a:latin typeface="+mj-lt"/>
              <a:cs typeface="Times New Roman" pitchFamily="18" charset="0"/>
            </a:endParaRPr>
          </a:p>
        </p:txBody>
      </p:sp>
      <p:cxnSp>
        <p:nvCxnSpPr>
          <p:cNvPr id="8" name="Elbow Connector 7" descr=" 13"/>
          <p:cNvCxnSpPr/>
          <p:nvPr/>
        </p:nvCxnSpPr>
        <p:spPr>
          <a:xfrm rot="5400000">
            <a:off x="609600" y="4334469"/>
            <a:ext cx="1066800" cy="914400"/>
          </a:xfrm>
          <a:prstGeom prst="bentConnector3">
            <a:avLst>
              <a:gd name="adj1" fmla="val -1190"/>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descr=" 21"/>
          <p:cNvSpPr txBox="1"/>
          <p:nvPr/>
        </p:nvSpPr>
        <p:spPr>
          <a:xfrm>
            <a:off x="609600" y="1037271"/>
            <a:ext cx="8077200" cy="147732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smtClean="0">
                <a:latin typeface="+mj-lt"/>
                <a:cs typeface="Times New Roman" pitchFamily="18" charset="0"/>
              </a:rPr>
              <a:t>Relaxation:</a:t>
            </a:r>
            <a:r>
              <a:rPr lang="en-US" sz="2400" dirty="0" smtClean="0">
                <a:latin typeface="+mj-lt"/>
                <a:cs typeface="Times New Roman" pitchFamily="18" charset="0"/>
              </a:rPr>
              <a:t> Keep type constraints, everything else to keywords</a:t>
            </a:r>
          </a:p>
          <a:p>
            <a:pPr algn="ctr"/>
            <a:r>
              <a:rPr lang="en-US" sz="2200" b="1" dirty="0" smtClean="0">
                <a:latin typeface="Courier New" pitchFamily="49" charset="0"/>
                <a:cs typeface="Courier New" pitchFamily="49" charset="0"/>
              </a:rPr>
              <a:t>?x </a:t>
            </a:r>
            <a:r>
              <a:rPr lang="en-US" sz="2200" b="1" dirty="0" smtClean="0">
                <a:solidFill>
                  <a:srgbClr val="C00000"/>
                </a:solidFill>
                <a:latin typeface="Courier New" pitchFamily="49" charset="0"/>
                <a:cs typeface="Courier New" pitchFamily="49" charset="0"/>
              </a:rPr>
              <a:t>type</a:t>
            </a:r>
            <a:r>
              <a:rPr lang="en-US" sz="2200" b="1" dirty="0" smtClean="0">
                <a:latin typeface="Courier New" pitchFamily="49" charset="0"/>
                <a:cs typeface="Courier New" pitchFamily="49" charset="0"/>
              </a:rPr>
              <a:t> </a:t>
            </a:r>
            <a:r>
              <a:rPr lang="en-US" sz="2200" b="1" dirty="0" smtClean="0">
                <a:solidFill>
                  <a:srgbClr val="00B050"/>
                </a:solidFill>
                <a:latin typeface="Courier New" pitchFamily="49" charset="0"/>
                <a:cs typeface="Courier New" pitchFamily="49" charset="0"/>
              </a:rPr>
              <a:t>writer </a:t>
            </a:r>
            <a:r>
              <a:rPr lang="en-US" sz="2200" b="1" dirty="0" smtClean="0">
                <a:latin typeface="Courier New" pitchFamily="49" charset="0"/>
                <a:cs typeface="Courier New" pitchFamily="49" charset="0"/>
              </a:rPr>
              <a:t>. ?x </a:t>
            </a:r>
            <a:r>
              <a:rPr lang="en-US" sz="2200" b="1" dirty="0" err="1" smtClean="0">
                <a:solidFill>
                  <a:srgbClr val="C00000"/>
                </a:solidFill>
                <a:latin typeface="Courier New" pitchFamily="49" charset="0"/>
                <a:cs typeface="Courier New" pitchFamily="49" charset="0"/>
              </a:rPr>
              <a:t>bornIn</a:t>
            </a:r>
            <a:r>
              <a:rPr lang="en-US" sz="2200" b="1" dirty="0" smtClean="0">
                <a:latin typeface="Courier New" pitchFamily="49" charset="0"/>
                <a:cs typeface="Courier New" pitchFamily="49" charset="0"/>
              </a:rPr>
              <a:t> </a:t>
            </a:r>
            <a:r>
              <a:rPr lang="en-US" sz="2200" b="1" dirty="0" smtClean="0">
                <a:solidFill>
                  <a:srgbClr val="00B0F0"/>
                </a:solidFill>
                <a:latin typeface="Courier New" pitchFamily="49" charset="0"/>
                <a:cs typeface="Courier New" pitchFamily="49" charset="0"/>
              </a:rPr>
              <a:t>Rome</a:t>
            </a:r>
          </a:p>
          <a:p>
            <a:pPr algn="ctr">
              <a:buNone/>
            </a:pPr>
            <a:r>
              <a:rPr lang="en-US" sz="2200" b="1" dirty="0" smtClean="0">
                <a:solidFill>
                  <a:srgbClr val="FFC000"/>
                </a:solidFill>
                <a:latin typeface="Courier New" pitchFamily="49" charset="0"/>
                <a:cs typeface="Courier New" pitchFamily="49" charset="0"/>
              </a:rPr>
              <a:t>▼</a:t>
            </a:r>
          </a:p>
          <a:p>
            <a:pPr algn="ctr"/>
            <a:r>
              <a:rPr lang="en-US" sz="2200" b="1" dirty="0" smtClean="0">
                <a:latin typeface="Courier New" pitchFamily="49" charset="0"/>
                <a:cs typeface="Courier New" pitchFamily="49" charset="0"/>
              </a:rPr>
              <a:t>?x </a:t>
            </a:r>
            <a:r>
              <a:rPr lang="en-US" sz="2200" b="1" dirty="0" smtClean="0">
                <a:solidFill>
                  <a:srgbClr val="C00000"/>
                </a:solidFill>
                <a:latin typeface="Courier New" pitchFamily="49" charset="0"/>
                <a:cs typeface="Courier New" pitchFamily="49" charset="0"/>
              </a:rPr>
              <a:t>type</a:t>
            </a:r>
            <a:r>
              <a:rPr lang="en-US" sz="2200" b="1" dirty="0" smtClean="0">
                <a:latin typeface="Courier New" pitchFamily="49" charset="0"/>
                <a:cs typeface="Courier New" pitchFamily="49" charset="0"/>
              </a:rPr>
              <a:t> </a:t>
            </a:r>
            <a:r>
              <a:rPr lang="en-US" sz="2200" b="1" dirty="0" smtClean="0">
                <a:solidFill>
                  <a:srgbClr val="00B050"/>
                </a:solidFill>
                <a:latin typeface="Courier New" pitchFamily="49" charset="0"/>
                <a:cs typeface="Courier New" pitchFamily="49" charset="0"/>
              </a:rPr>
              <a:t>writer </a:t>
            </a:r>
            <a:r>
              <a:rPr lang="en-US" sz="2200" b="1" dirty="0" smtClean="0">
                <a:latin typeface="Courier New" pitchFamily="49" charset="0"/>
                <a:cs typeface="Courier New" pitchFamily="49" charset="0"/>
              </a:rPr>
              <a:t>. ?x </a:t>
            </a:r>
            <a:r>
              <a:rPr lang="en-US" sz="2200" b="1" dirty="0" err="1" smtClean="0">
                <a:solidFill>
                  <a:srgbClr val="C00000"/>
                </a:solidFill>
                <a:latin typeface="Courier New" pitchFamily="49" charset="0"/>
                <a:cs typeface="Courier New" pitchFamily="49" charset="0"/>
              </a:rPr>
              <a:t>bornIn</a:t>
            </a:r>
            <a:r>
              <a:rPr lang="en-US" sz="2200" b="1" dirty="0" smtClean="0">
                <a:latin typeface="Courier New" pitchFamily="49" charset="0"/>
                <a:cs typeface="Courier New" pitchFamily="49" charset="0"/>
              </a:rPr>
              <a:t> ?y [“</a:t>
            </a:r>
            <a:r>
              <a:rPr lang="en-US" sz="2200" b="1" dirty="0" smtClean="0">
                <a:solidFill>
                  <a:schemeClr val="tx1"/>
                </a:solidFill>
                <a:latin typeface="Courier New" pitchFamily="49" charset="0"/>
                <a:cs typeface="Courier New" pitchFamily="49" charset="0"/>
              </a:rPr>
              <a:t>Rome”]</a:t>
            </a:r>
          </a:p>
        </p:txBody>
      </p:sp>
      <p:cxnSp>
        <p:nvCxnSpPr>
          <p:cNvPr id="10" name="Shape 35" descr=" 36"/>
          <p:cNvCxnSpPr/>
          <p:nvPr/>
        </p:nvCxnSpPr>
        <p:spPr>
          <a:xfrm flipV="1">
            <a:off x="3657601" y="2514600"/>
            <a:ext cx="3733798" cy="3352798"/>
          </a:xfrm>
          <a:prstGeom prst="bentConnector3">
            <a:avLst>
              <a:gd name="adj1" fmla="val 1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hape 35" descr=" 39"/>
          <p:cNvCxnSpPr/>
          <p:nvPr/>
        </p:nvCxnSpPr>
        <p:spPr>
          <a:xfrm rot="5400000" flipH="1" flipV="1">
            <a:off x="5562600" y="2895600"/>
            <a:ext cx="2209800" cy="1447800"/>
          </a:xfrm>
          <a:prstGeom prst="bentConnector3">
            <a:avLst>
              <a:gd name="adj1" fmla="val -398"/>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cut/>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Wrap-up</a:t>
            </a:r>
            <a:endParaRPr lang="en-US" dirty="0"/>
          </a:p>
        </p:txBody>
      </p:sp>
      <p:sp>
        <p:nvSpPr>
          <p:cNvPr id="3" name="Date Placeholder 2" desc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descr=" 4"/>
          <p:cNvSpPr>
            <a:spLocks noGrp="1"/>
          </p:cNvSpPr>
          <p:nvPr>
            <p:ph type="ftr" sz="quarter" idx="11"/>
          </p:nvPr>
        </p:nvSpPr>
        <p:spPr/>
        <p:txBody>
          <a:bodyPr/>
          <a:lstStyle/>
          <a:p>
            <a:r>
              <a:rPr lang="en-US" smtClean="0"/>
              <a:t>Natural Language Questions for the Web of Data - Yahya et al.</a:t>
            </a:r>
            <a:endParaRPr lang="en-US"/>
          </a:p>
        </p:txBody>
      </p:sp>
      <p:sp>
        <p:nvSpPr>
          <p:cNvPr id="30" name="Rectangle 29" descr=" 30"/>
          <p:cNvSpPr/>
          <p:nvPr/>
        </p:nvSpPr>
        <p:spPr>
          <a:xfrm>
            <a:off x="3392996" y="1885499"/>
            <a:ext cx="1752600" cy="7566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000" dirty="0" smtClean="0">
                <a:solidFill>
                  <a:schemeClr val="bg1"/>
                </a:solidFill>
              </a:rPr>
              <a:t>DEANNA</a:t>
            </a:r>
            <a:endParaRPr lang="en-US" sz="3000" dirty="0">
              <a:solidFill>
                <a:schemeClr val="bg1"/>
              </a:solidFill>
            </a:endParaRPr>
          </a:p>
        </p:txBody>
      </p:sp>
      <p:sp>
        <p:nvSpPr>
          <p:cNvPr id="31" name="Right Arrow 30" descr=" 31"/>
          <p:cNvSpPr/>
          <p:nvPr/>
        </p:nvSpPr>
        <p:spPr>
          <a:xfrm rot="5400000">
            <a:off x="4063556" y="2835665"/>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feld 5" descr=" 32"/>
          <p:cNvSpPr txBox="1">
            <a:spLocks noChangeArrowheads="1"/>
          </p:cNvSpPr>
          <p:nvPr/>
        </p:nvSpPr>
        <p:spPr bwMode="auto">
          <a:xfrm>
            <a:off x="3545396" y="685800"/>
            <a:ext cx="1459951" cy="507831"/>
          </a:xfrm>
          <a:prstGeom prst="rect">
            <a:avLst/>
          </a:prstGeom>
          <a:noFill/>
          <a:ln w="9525">
            <a:noFill/>
            <a:miter lim="800000"/>
            <a:headEnd/>
            <a:tailEnd/>
          </a:ln>
        </p:spPr>
        <p:txBody>
          <a:bodyPr wrap="none">
            <a:spAutoFit/>
          </a:bodyPr>
          <a:lstStyle/>
          <a:p>
            <a:r>
              <a:rPr lang="de-DE" sz="2700" dirty="0">
                <a:latin typeface="Calibri" pitchFamily="34" charset="0"/>
              </a:rPr>
              <a:t>Q</a:t>
            </a:r>
            <a:r>
              <a:rPr lang="de-DE" sz="2700" dirty="0" smtClean="0">
                <a:latin typeface="Calibri" pitchFamily="34" charset="0"/>
              </a:rPr>
              <a:t>uestion</a:t>
            </a:r>
            <a:endParaRPr lang="de-DE" sz="2700" dirty="0">
              <a:latin typeface="Calibri" pitchFamily="34" charset="0"/>
            </a:endParaRPr>
          </a:p>
        </p:txBody>
      </p:sp>
      <p:sp>
        <p:nvSpPr>
          <p:cNvPr id="33" name="Textfeld 7" descr=" 33"/>
          <p:cNvSpPr txBox="1">
            <a:spLocks noChangeArrowheads="1"/>
          </p:cNvSpPr>
          <p:nvPr/>
        </p:nvSpPr>
        <p:spPr bwMode="auto">
          <a:xfrm>
            <a:off x="3639188" y="3333999"/>
            <a:ext cx="1260217"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SPARQL</a:t>
            </a:r>
            <a:endParaRPr lang="de-DE" sz="2700" dirty="0">
              <a:latin typeface="Calibri" pitchFamily="34" charset="0"/>
            </a:endParaRPr>
          </a:p>
        </p:txBody>
      </p:sp>
      <p:sp>
        <p:nvSpPr>
          <p:cNvPr id="34" name="Zylinder 25" descr=" 34"/>
          <p:cNvSpPr/>
          <p:nvPr/>
        </p:nvSpPr>
        <p:spPr>
          <a:xfrm>
            <a:off x="3659696" y="4353842"/>
            <a:ext cx="1219200" cy="1179512"/>
          </a:xfrm>
          <a:prstGeom prst="can">
            <a:avLst>
              <a:gd name="adj" fmla="val 20116"/>
            </a:avLst>
          </a:prstGeom>
          <a:solidFill>
            <a:srgbClr val="99FF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3000" dirty="0" smtClean="0">
                <a:solidFill>
                  <a:srgbClr val="1D1117"/>
                </a:solidFill>
              </a:rPr>
              <a:t>KB</a:t>
            </a:r>
            <a:endParaRPr lang="de-DE" sz="3000" dirty="0">
              <a:solidFill>
                <a:srgbClr val="1D1117"/>
              </a:solidFill>
            </a:endParaRPr>
          </a:p>
        </p:txBody>
      </p:sp>
      <p:sp>
        <p:nvSpPr>
          <p:cNvPr id="36" name="Right Arrow 35" descr=" 36"/>
          <p:cNvSpPr/>
          <p:nvPr/>
        </p:nvSpPr>
        <p:spPr>
          <a:xfrm rot="5400000">
            <a:off x="4063556" y="1387165"/>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ight Arrow 36" descr=" 37"/>
          <p:cNvSpPr/>
          <p:nvPr/>
        </p:nvSpPr>
        <p:spPr>
          <a:xfrm rot="5400000">
            <a:off x="4063556" y="3855508"/>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ight Arrow 37" descr=" 38"/>
          <p:cNvSpPr/>
          <p:nvPr/>
        </p:nvSpPr>
        <p:spPr>
          <a:xfrm rot="5400000">
            <a:off x="4063556" y="5726888"/>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feld 7" descr=" 40"/>
          <p:cNvSpPr txBox="1">
            <a:spLocks noChangeArrowheads="1"/>
          </p:cNvSpPr>
          <p:nvPr/>
        </p:nvSpPr>
        <p:spPr bwMode="auto">
          <a:xfrm>
            <a:off x="3818085" y="6225225"/>
            <a:ext cx="1363515"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Answers</a:t>
            </a:r>
            <a:endParaRPr lang="de-DE" sz="2700" dirty="0">
              <a:latin typeface="Calibri" pitchFamily="34" charset="0"/>
            </a:endParaRPr>
          </a:p>
        </p:txBody>
      </p:sp>
      <p:sp>
        <p:nvSpPr>
          <p:cNvPr id="41" name="Slide Number Placeholder 4" descr=" 41"/>
          <p:cNvSpPr>
            <a:spLocks noGrp="1"/>
          </p:cNvSpPr>
          <p:nvPr>
            <p:ph type="sldNum" sz="quarter" idx="12"/>
          </p:nvPr>
        </p:nvSpPr>
        <p:spPr>
          <a:xfrm>
            <a:off x="7924800" y="6492875"/>
            <a:ext cx="762000" cy="365125"/>
          </a:xfrm>
        </p:spPr>
        <p:txBody>
          <a:bodyPr/>
          <a:lstStyle/>
          <a:p>
            <a:fld id="{D82A5394-5A80-41A2-8767-340FD9E3BCB0}" type="slidenum">
              <a:rPr lang="en-US" smtClean="0"/>
              <a:pPr/>
              <a:t>81</a:t>
            </a:fld>
            <a:endParaRPr lang="en-US"/>
          </a:p>
        </p:txBody>
      </p:sp>
    </p:spTree>
  </p:cSld>
  <p:clrMapOvr>
    <a:masterClrMapping/>
  </p:clrMapOvr>
  <p:transition>
    <p:cu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Wrap-up</a:t>
            </a:r>
            <a:endParaRPr lang="en-US" dirty="0"/>
          </a:p>
        </p:txBody>
      </p:sp>
      <p:sp>
        <p:nvSpPr>
          <p:cNvPr id="3" name="Date Placeholder 2" desc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descr=" 4"/>
          <p:cNvSpPr>
            <a:spLocks noGrp="1"/>
          </p:cNvSpPr>
          <p:nvPr>
            <p:ph type="ftr" sz="quarter" idx="11"/>
          </p:nvPr>
        </p:nvSpPr>
        <p:spPr/>
        <p:txBody>
          <a:bodyPr/>
          <a:lstStyle/>
          <a:p>
            <a:r>
              <a:rPr lang="en-US" smtClean="0"/>
              <a:t>Natural Language Questions for the Web of Data - Yahya et al.</a:t>
            </a:r>
            <a:endParaRPr lang="en-US"/>
          </a:p>
        </p:txBody>
      </p:sp>
      <p:sp>
        <p:nvSpPr>
          <p:cNvPr id="15" name="Right Brace 14" descr=" 79"/>
          <p:cNvSpPr/>
          <p:nvPr/>
        </p:nvSpPr>
        <p:spPr>
          <a:xfrm rot="10800000">
            <a:off x="4916995" y="838200"/>
            <a:ext cx="1295400" cy="762000"/>
          </a:xfrm>
          <a:prstGeom prst="rightBrace">
            <a:avLst>
              <a:gd name="adj1" fmla="val 0"/>
              <a:gd name="adj2" fmla="val 7105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Rectangle 15" descr=" 80"/>
          <p:cNvSpPr/>
          <p:nvPr/>
        </p:nvSpPr>
        <p:spPr>
          <a:xfrm>
            <a:off x="5450395" y="799237"/>
            <a:ext cx="2667000" cy="8771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700" dirty="0" smtClean="0"/>
              <a:t>“Who played in Casablanca and was married to a writer born in Rome?”</a:t>
            </a:r>
            <a:endParaRPr lang="en-US" sz="1700" dirty="0"/>
          </a:p>
        </p:txBody>
      </p:sp>
      <p:sp>
        <p:nvSpPr>
          <p:cNvPr id="30" name="Rectangle 29" descr=" 30"/>
          <p:cNvSpPr/>
          <p:nvPr/>
        </p:nvSpPr>
        <p:spPr>
          <a:xfrm>
            <a:off x="3392996" y="1885499"/>
            <a:ext cx="1752600" cy="7566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000" dirty="0" smtClean="0">
                <a:solidFill>
                  <a:schemeClr val="bg1"/>
                </a:solidFill>
              </a:rPr>
              <a:t>DEANNA</a:t>
            </a:r>
            <a:endParaRPr lang="en-US" sz="3000" dirty="0">
              <a:solidFill>
                <a:schemeClr val="bg1"/>
              </a:solidFill>
            </a:endParaRPr>
          </a:p>
        </p:txBody>
      </p:sp>
      <p:sp>
        <p:nvSpPr>
          <p:cNvPr id="31" name="Right Arrow 30" descr=" 31"/>
          <p:cNvSpPr/>
          <p:nvPr/>
        </p:nvSpPr>
        <p:spPr>
          <a:xfrm rot="5400000">
            <a:off x="4063556" y="2835665"/>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feld 5" descr=" 32"/>
          <p:cNvSpPr txBox="1">
            <a:spLocks noChangeArrowheads="1"/>
          </p:cNvSpPr>
          <p:nvPr/>
        </p:nvSpPr>
        <p:spPr bwMode="auto">
          <a:xfrm>
            <a:off x="3545396" y="685800"/>
            <a:ext cx="1459951" cy="507831"/>
          </a:xfrm>
          <a:prstGeom prst="rect">
            <a:avLst/>
          </a:prstGeom>
          <a:noFill/>
          <a:ln w="9525">
            <a:noFill/>
            <a:miter lim="800000"/>
            <a:headEnd/>
            <a:tailEnd/>
          </a:ln>
        </p:spPr>
        <p:txBody>
          <a:bodyPr wrap="none">
            <a:spAutoFit/>
          </a:bodyPr>
          <a:lstStyle/>
          <a:p>
            <a:r>
              <a:rPr lang="de-DE" sz="2700" dirty="0">
                <a:latin typeface="Calibri" pitchFamily="34" charset="0"/>
              </a:rPr>
              <a:t>Q</a:t>
            </a:r>
            <a:r>
              <a:rPr lang="de-DE" sz="2700" dirty="0" smtClean="0">
                <a:latin typeface="Calibri" pitchFamily="34" charset="0"/>
              </a:rPr>
              <a:t>uestion</a:t>
            </a:r>
            <a:endParaRPr lang="de-DE" sz="2700" dirty="0">
              <a:latin typeface="Calibri" pitchFamily="34" charset="0"/>
            </a:endParaRPr>
          </a:p>
        </p:txBody>
      </p:sp>
      <p:sp>
        <p:nvSpPr>
          <p:cNvPr id="33" name="Textfeld 7" descr=" 33"/>
          <p:cNvSpPr txBox="1">
            <a:spLocks noChangeArrowheads="1"/>
          </p:cNvSpPr>
          <p:nvPr/>
        </p:nvSpPr>
        <p:spPr bwMode="auto">
          <a:xfrm>
            <a:off x="3639188" y="3333999"/>
            <a:ext cx="1260217"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SPARQL</a:t>
            </a:r>
            <a:endParaRPr lang="de-DE" sz="2700" dirty="0">
              <a:latin typeface="Calibri" pitchFamily="34" charset="0"/>
            </a:endParaRPr>
          </a:p>
        </p:txBody>
      </p:sp>
      <p:sp>
        <p:nvSpPr>
          <p:cNvPr id="34" name="Zylinder 25" descr=" 34"/>
          <p:cNvSpPr/>
          <p:nvPr/>
        </p:nvSpPr>
        <p:spPr>
          <a:xfrm>
            <a:off x="3659696" y="4353842"/>
            <a:ext cx="1219200" cy="1179512"/>
          </a:xfrm>
          <a:prstGeom prst="can">
            <a:avLst>
              <a:gd name="adj" fmla="val 20116"/>
            </a:avLst>
          </a:prstGeom>
          <a:solidFill>
            <a:srgbClr val="99FF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3000" dirty="0" smtClean="0">
                <a:solidFill>
                  <a:srgbClr val="1D1117"/>
                </a:solidFill>
              </a:rPr>
              <a:t>KB</a:t>
            </a:r>
            <a:endParaRPr lang="de-DE" sz="3000" dirty="0">
              <a:solidFill>
                <a:srgbClr val="1D1117"/>
              </a:solidFill>
            </a:endParaRPr>
          </a:p>
        </p:txBody>
      </p:sp>
      <p:sp>
        <p:nvSpPr>
          <p:cNvPr id="36" name="Right Arrow 35" descr=" 36"/>
          <p:cNvSpPr/>
          <p:nvPr/>
        </p:nvSpPr>
        <p:spPr>
          <a:xfrm rot="5400000">
            <a:off x="4063556" y="1387165"/>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ight Arrow 36" descr=" 37"/>
          <p:cNvSpPr/>
          <p:nvPr/>
        </p:nvSpPr>
        <p:spPr>
          <a:xfrm rot="5400000">
            <a:off x="4063556" y="3855508"/>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ight Arrow 37" descr=" 38"/>
          <p:cNvSpPr/>
          <p:nvPr/>
        </p:nvSpPr>
        <p:spPr>
          <a:xfrm rot="5400000">
            <a:off x="4063556" y="5726888"/>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feld 7" descr=" 40"/>
          <p:cNvSpPr txBox="1">
            <a:spLocks noChangeArrowheads="1"/>
          </p:cNvSpPr>
          <p:nvPr/>
        </p:nvSpPr>
        <p:spPr bwMode="auto">
          <a:xfrm>
            <a:off x="3818085" y="6225225"/>
            <a:ext cx="1363515"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Answers</a:t>
            </a:r>
            <a:endParaRPr lang="de-DE" sz="2700" dirty="0">
              <a:latin typeface="Calibri" pitchFamily="34" charset="0"/>
            </a:endParaRPr>
          </a:p>
        </p:txBody>
      </p:sp>
      <p:sp>
        <p:nvSpPr>
          <p:cNvPr id="41" name="Slide Number Placeholder 4" descr=" 41"/>
          <p:cNvSpPr>
            <a:spLocks noGrp="1"/>
          </p:cNvSpPr>
          <p:nvPr>
            <p:ph type="sldNum" sz="quarter" idx="12"/>
          </p:nvPr>
        </p:nvSpPr>
        <p:spPr>
          <a:xfrm>
            <a:off x="7924800" y="6492875"/>
            <a:ext cx="762000" cy="365125"/>
          </a:xfrm>
        </p:spPr>
        <p:txBody>
          <a:bodyPr/>
          <a:lstStyle/>
          <a:p>
            <a:fld id="{D82A5394-5A80-41A2-8767-340FD9E3BCB0}" type="slidenum">
              <a:rPr lang="en-US" smtClean="0"/>
              <a:pPr/>
              <a:t>82</a:t>
            </a:fld>
            <a:endParaRPr lang="en-US"/>
          </a:p>
        </p:txBody>
      </p:sp>
    </p:spTree>
  </p:cSld>
  <p:clrMapOvr>
    <a:masterClrMapping/>
  </p:clrMapOvr>
  <p:transition>
    <p:cu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descr=" 59"/>
          <p:cNvSpPr/>
          <p:nvPr/>
        </p:nvSpPr>
        <p:spPr>
          <a:xfrm>
            <a:off x="5791200" y="1828800"/>
            <a:ext cx="2362200" cy="1752600"/>
          </a:xfrm>
          <a:prstGeom prst="rect">
            <a:avLst/>
          </a:prstGeom>
          <a:solidFill>
            <a:schemeClr val="lt1">
              <a:alpha val="0"/>
            </a:schemeClr>
          </a:solidFill>
        </p:spPr>
        <p:style>
          <a:lnRef idx="2">
            <a:schemeClr val="accent1"/>
          </a:lnRef>
          <a:fillRef idx="1">
            <a:schemeClr val="lt1"/>
          </a:fillRef>
          <a:effectRef idx="0">
            <a:schemeClr val="accent1"/>
          </a:effectRef>
          <a:fontRef idx="minor">
            <a:schemeClr val="dk1"/>
          </a:fontRef>
        </p:style>
        <p:txBody>
          <a:bodyPr wrap="square">
            <a:noAutofit/>
          </a:bodyPr>
          <a:lstStyle/>
          <a:p>
            <a:endParaRPr lang="en-US" sz="1700" dirty="0"/>
          </a:p>
        </p:txBody>
      </p:sp>
      <p:sp>
        <p:nvSpPr>
          <p:cNvPr id="2" name="Title 1" descr=" 2"/>
          <p:cNvSpPr>
            <a:spLocks noGrp="1"/>
          </p:cNvSpPr>
          <p:nvPr>
            <p:ph type="title"/>
          </p:nvPr>
        </p:nvSpPr>
        <p:spPr/>
        <p:txBody>
          <a:bodyPr/>
          <a:lstStyle/>
          <a:p>
            <a:r>
              <a:rPr lang="en-US" dirty="0" smtClean="0"/>
              <a:t>Wrap-up</a:t>
            </a:r>
            <a:endParaRPr lang="en-US" dirty="0"/>
          </a:p>
        </p:txBody>
      </p:sp>
      <p:sp>
        <p:nvSpPr>
          <p:cNvPr id="3" name="Date Placeholder 2" desc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descr=" 4"/>
          <p:cNvSpPr>
            <a:spLocks noGrp="1"/>
          </p:cNvSpPr>
          <p:nvPr>
            <p:ph type="ftr" sz="quarter" idx="11"/>
          </p:nvPr>
        </p:nvSpPr>
        <p:spPr/>
        <p:txBody>
          <a:bodyPr/>
          <a:lstStyle/>
          <a:p>
            <a:r>
              <a:rPr lang="en-US" smtClean="0"/>
              <a:t>Natural Language Questions for the Web of Data - Yahya et al.</a:t>
            </a:r>
            <a:endParaRPr lang="en-US"/>
          </a:p>
        </p:txBody>
      </p:sp>
      <p:sp>
        <p:nvSpPr>
          <p:cNvPr id="15" name="Right Brace 14" descr=" 79"/>
          <p:cNvSpPr/>
          <p:nvPr/>
        </p:nvSpPr>
        <p:spPr>
          <a:xfrm rot="10800000">
            <a:off x="4916995" y="838200"/>
            <a:ext cx="1295400" cy="762000"/>
          </a:xfrm>
          <a:prstGeom prst="rightBrace">
            <a:avLst>
              <a:gd name="adj1" fmla="val 0"/>
              <a:gd name="adj2" fmla="val 7105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Rectangle 15" descr=" 80"/>
          <p:cNvSpPr/>
          <p:nvPr/>
        </p:nvSpPr>
        <p:spPr>
          <a:xfrm>
            <a:off x="5450395" y="799237"/>
            <a:ext cx="2667000" cy="8771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700" dirty="0" smtClean="0"/>
              <a:t>“Who played in Casablanca and was married to a writer born in Rome?”</a:t>
            </a:r>
            <a:endParaRPr lang="en-US" sz="1700" dirty="0"/>
          </a:p>
        </p:txBody>
      </p:sp>
      <p:sp>
        <p:nvSpPr>
          <p:cNvPr id="30" name="Rectangle 29" descr=" 30"/>
          <p:cNvSpPr/>
          <p:nvPr/>
        </p:nvSpPr>
        <p:spPr>
          <a:xfrm>
            <a:off x="3392996" y="1885499"/>
            <a:ext cx="1752600" cy="7566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000" dirty="0" smtClean="0">
                <a:solidFill>
                  <a:schemeClr val="bg1"/>
                </a:solidFill>
              </a:rPr>
              <a:t>DEANNA</a:t>
            </a:r>
            <a:endParaRPr lang="en-US" sz="3000" dirty="0">
              <a:solidFill>
                <a:schemeClr val="bg1"/>
              </a:solidFill>
            </a:endParaRPr>
          </a:p>
        </p:txBody>
      </p:sp>
      <p:sp>
        <p:nvSpPr>
          <p:cNvPr id="31" name="Right Arrow 30" descr=" 31"/>
          <p:cNvSpPr/>
          <p:nvPr/>
        </p:nvSpPr>
        <p:spPr>
          <a:xfrm rot="5400000">
            <a:off x="4063556" y="2835665"/>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feld 5" descr=" 32"/>
          <p:cNvSpPr txBox="1">
            <a:spLocks noChangeArrowheads="1"/>
          </p:cNvSpPr>
          <p:nvPr/>
        </p:nvSpPr>
        <p:spPr bwMode="auto">
          <a:xfrm>
            <a:off x="3545396" y="685800"/>
            <a:ext cx="1459951" cy="507831"/>
          </a:xfrm>
          <a:prstGeom prst="rect">
            <a:avLst/>
          </a:prstGeom>
          <a:noFill/>
          <a:ln w="9525">
            <a:noFill/>
            <a:miter lim="800000"/>
            <a:headEnd/>
            <a:tailEnd/>
          </a:ln>
        </p:spPr>
        <p:txBody>
          <a:bodyPr wrap="none">
            <a:spAutoFit/>
          </a:bodyPr>
          <a:lstStyle/>
          <a:p>
            <a:r>
              <a:rPr lang="de-DE" sz="2700" dirty="0">
                <a:latin typeface="Calibri" pitchFamily="34" charset="0"/>
              </a:rPr>
              <a:t>Q</a:t>
            </a:r>
            <a:r>
              <a:rPr lang="de-DE" sz="2700" dirty="0" smtClean="0">
                <a:latin typeface="Calibri" pitchFamily="34" charset="0"/>
              </a:rPr>
              <a:t>uestion</a:t>
            </a:r>
            <a:endParaRPr lang="de-DE" sz="2700" dirty="0">
              <a:latin typeface="Calibri" pitchFamily="34" charset="0"/>
            </a:endParaRPr>
          </a:p>
        </p:txBody>
      </p:sp>
      <p:sp>
        <p:nvSpPr>
          <p:cNvPr id="33" name="Textfeld 7" descr=" 33"/>
          <p:cNvSpPr txBox="1">
            <a:spLocks noChangeArrowheads="1"/>
          </p:cNvSpPr>
          <p:nvPr/>
        </p:nvSpPr>
        <p:spPr bwMode="auto">
          <a:xfrm>
            <a:off x="3639188" y="3333999"/>
            <a:ext cx="1260217"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SPARQL</a:t>
            </a:r>
            <a:endParaRPr lang="de-DE" sz="2700" dirty="0">
              <a:latin typeface="Calibri" pitchFamily="34" charset="0"/>
            </a:endParaRPr>
          </a:p>
        </p:txBody>
      </p:sp>
      <p:sp>
        <p:nvSpPr>
          <p:cNvPr id="34" name="Zylinder 25" descr=" 34"/>
          <p:cNvSpPr/>
          <p:nvPr/>
        </p:nvSpPr>
        <p:spPr>
          <a:xfrm>
            <a:off x="3659696" y="4353842"/>
            <a:ext cx="1219200" cy="1179512"/>
          </a:xfrm>
          <a:prstGeom prst="can">
            <a:avLst>
              <a:gd name="adj" fmla="val 20116"/>
            </a:avLst>
          </a:prstGeom>
          <a:solidFill>
            <a:srgbClr val="99FF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3000" dirty="0" smtClean="0">
                <a:solidFill>
                  <a:srgbClr val="1D1117"/>
                </a:solidFill>
              </a:rPr>
              <a:t>KB</a:t>
            </a:r>
            <a:endParaRPr lang="de-DE" sz="3000" dirty="0">
              <a:solidFill>
                <a:srgbClr val="1D1117"/>
              </a:solidFill>
            </a:endParaRPr>
          </a:p>
        </p:txBody>
      </p:sp>
      <p:sp>
        <p:nvSpPr>
          <p:cNvPr id="36" name="Right Arrow 35" descr=" 36"/>
          <p:cNvSpPr/>
          <p:nvPr/>
        </p:nvSpPr>
        <p:spPr>
          <a:xfrm rot="5400000">
            <a:off x="4063556" y="1387165"/>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ight Arrow 36" descr=" 37"/>
          <p:cNvSpPr/>
          <p:nvPr/>
        </p:nvSpPr>
        <p:spPr>
          <a:xfrm rot="5400000">
            <a:off x="4063556" y="3855508"/>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ight Arrow 37" descr=" 38"/>
          <p:cNvSpPr/>
          <p:nvPr/>
        </p:nvSpPr>
        <p:spPr>
          <a:xfrm rot="5400000">
            <a:off x="4063556" y="5726888"/>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feld 7" descr=" 40"/>
          <p:cNvSpPr txBox="1">
            <a:spLocks noChangeArrowheads="1"/>
          </p:cNvSpPr>
          <p:nvPr/>
        </p:nvSpPr>
        <p:spPr bwMode="auto">
          <a:xfrm>
            <a:off x="3818085" y="6225225"/>
            <a:ext cx="1363515"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Answers</a:t>
            </a:r>
            <a:endParaRPr lang="de-DE" sz="2700" dirty="0">
              <a:latin typeface="Calibri" pitchFamily="34" charset="0"/>
            </a:endParaRPr>
          </a:p>
        </p:txBody>
      </p:sp>
      <p:sp>
        <p:nvSpPr>
          <p:cNvPr id="41" name="Slide Number Placeholder 4" descr=" 41"/>
          <p:cNvSpPr>
            <a:spLocks noGrp="1"/>
          </p:cNvSpPr>
          <p:nvPr>
            <p:ph type="sldNum" sz="quarter" idx="12"/>
          </p:nvPr>
        </p:nvSpPr>
        <p:spPr>
          <a:xfrm>
            <a:off x="7924800" y="6492875"/>
            <a:ext cx="762000" cy="365125"/>
          </a:xfrm>
        </p:spPr>
        <p:txBody>
          <a:bodyPr/>
          <a:lstStyle/>
          <a:p>
            <a:fld id="{D82A5394-5A80-41A2-8767-340FD9E3BCB0}" type="slidenum">
              <a:rPr lang="en-US" smtClean="0"/>
              <a:pPr/>
              <a:t>83</a:t>
            </a:fld>
            <a:endParaRPr lang="en-US"/>
          </a:p>
        </p:txBody>
      </p:sp>
      <p:pic>
        <p:nvPicPr>
          <p:cNvPr id="18" name="Picture 3" descr=" 29"/>
          <p:cNvPicPr>
            <a:picLocks noChangeAspect="1" noChangeArrowheads="1"/>
          </p:cNvPicPr>
          <p:nvPr/>
        </p:nvPicPr>
        <p:blipFill>
          <a:blip r:embed="rId3" cstate="print"/>
          <a:srcRect r="11628"/>
          <a:stretch>
            <a:fillRect/>
          </a:stretch>
        </p:blipFill>
        <p:spPr bwMode="auto">
          <a:xfrm>
            <a:off x="6096000" y="1905000"/>
            <a:ext cx="1752600" cy="1590306"/>
          </a:xfrm>
          <a:prstGeom prst="rect">
            <a:avLst/>
          </a:prstGeom>
          <a:noFill/>
          <a:ln w="9525">
            <a:noFill/>
            <a:miter lim="800000"/>
            <a:headEnd/>
            <a:tailEnd/>
          </a:ln>
        </p:spPr>
      </p:pic>
      <p:cxnSp>
        <p:nvCxnSpPr>
          <p:cNvPr id="19" name="Straight Connector 18" descr=" 60"/>
          <p:cNvCxnSpPr/>
          <p:nvPr/>
        </p:nvCxnSpPr>
        <p:spPr>
          <a:xfrm flipH="1" flipV="1">
            <a:off x="5145595" y="2263814"/>
            <a:ext cx="645604" cy="441284"/>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ransition>
    <p:cut/>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descr=" 59"/>
          <p:cNvSpPr/>
          <p:nvPr/>
        </p:nvSpPr>
        <p:spPr>
          <a:xfrm>
            <a:off x="5791200" y="1828800"/>
            <a:ext cx="2362200" cy="1752600"/>
          </a:xfrm>
          <a:prstGeom prst="rect">
            <a:avLst/>
          </a:prstGeom>
          <a:solidFill>
            <a:schemeClr val="lt1">
              <a:alpha val="0"/>
            </a:schemeClr>
          </a:solidFill>
        </p:spPr>
        <p:style>
          <a:lnRef idx="2">
            <a:schemeClr val="accent1"/>
          </a:lnRef>
          <a:fillRef idx="1">
            <a:schemeClr val="lt1"/>
          </a:fillRef>
          <a:effectRef idx="0">
            <a:schemeClr val="accent1"/>
          </a:effectRef>
          <a:fontRef idx="minor">
            <a:schemeClr val="dk1"/>
          </a:fontRef>
        </p:style>
        <p:txBody>
          <a:bodyPr wrap="square">
            <a:noAutofit/>
          </a:bodyPr>
          <a:lstStyle/>
          <a:p>
            <a:endParaRPr lang="en-US" sz="1700" dirty="0"/>
          </a:p>
        </p:txBody>
      </p:sp>
      <p:sp>
        <p:nvSpPr>
          <p:cNvPr id="2" name="Title 1" descr=" 2"/>
          <p:cNvSpPr>
            <a:spLocks noGrp="1"/>
          </p:cNvSpPr>
          <p:nvPr>
            <p:ph type="title"/>
          </p:nvPr>
        </p:nvSpPr>
        <p:spPr/>
        <p:txBody>
          <a:bodyPr/>
          <a:lstStyle/>
          <a:p>
            <a:r>
              <a:rPr lang="en-US" dirty="0" smtClean="0"/>
              <a:t>Wrap-up</a:t>
            </a:r>
            <a:endParaRPr lang="en-US" dirty="0"/>
          </a:p>
        </p:txBody>
      </p:sp>
      <p:sp>
        <p:nvSpPr>
          <p:cNvPr id="3" name="Date Placeholder 2" desc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descr=" 4"/>
          <p:cNvSpPr>
            <a:spLocks noGrp="1"/>
          </p:cNvSpPr>
          <p:nvPr>
            <p:ph type="ftr" sz="quarter" idx="11"/>
          </p:nvPr>
        </p:nvSpPr>
        <p:spPr/>
        <p:txBody>
          <a:bodyPr/>
          <a:lstStyle/>
          <a:p>
            <a:r>
              <a:rPr lang="en-US" smtClean="0"/>
              <a:t>Natural Language Questions for the Web of Data - Yahya et al.</a:t>
            </a:r>
            <a:endParaRPr lang="en-US"/>
          </a:p>
        </p:txBody>
      </p:sp>
      <p:sp>
        <p:nvSpPr>
          <p:cNvPr id="20" name="Rectangle 19" descr=" 54"/>
          <p:cNvSpPr/>
          <p:nvPr/>
        </p:nvSpPr>
        <p:spPr>
          <a:xfrm>
            <a:off x="5297995" y="3706505"/>
            <a:ext cx="3505200" cy="12464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500" dirty="0" smtClean="0">
                <a:latin typeface="Lucida Console" pitchFamily="49" charset="0"/>
              </a:rPr>
              <a:t>?p </a:t>
            </a:r>
            <a:r>
              <a:rPr lang="en-US" sz="1500" dirty="0" smtClean="0">
                <a:solidFill>
                  <a:srgbClr val="C00000"/>
                </a:solidFill>
                <a:latin typeface="Lucida Console" pitchFamily="49" charset="0"/>
              </a:rPr>
              <a:t>type</a:t>
            </a:r>
            <a:r>
              <a:rPr lang="en-US" sz="1500" dirty="0" smtClean="0">
                <a:latin typeface="Lucida Console" pitchFamily="49" charset="0"/>
              </a:rPr>
              <a:t> </a:t>
            </a:r>
            <a:r>
              <a:rPr lang="en-US" sz="1500" dirty="0" smtClean="0">
                <a:solidFill>
                  <a:srgbClr val="00B050"/>
                </a:solidFill>
                <a:latin typeface="Lucida Console" pitchFamily="49" charset="0"/>
              </a:rPr>
              <a:t>person</a:t>
            </a:r>
            <a:r>
              <a:rPr lang="en-US" sz="1500" dirty="0" smtClean="0">
                <a:latin typeface="Lucida Console" pitchFamily="49" charset="0"/>
              </a:rPr>
              <a:t>.</a:t>
            </a:r>
          </a:p>
          <a:p>
            <a:r>
              <a:rPr lang="en-US" sz="1500" dirty="0" smtClean="0">
                <a:latin typeface="Lucida Console" pitchFamily="49" charset="0"/>
              </a:rPr>
              <a:t>?p </a:t>
            </a:r>
            <a:r>
              <a:rPr lang="en-US" sz="1500" dirty="0" err="1" smtClean="0">
                <a:solidFill>
                  <a:srgbClr val="C00000"/>
                </a:solidFill>
                <a:latin typeface="Lucida Console" pitchFamily="49" charset="0"/>
              </a:rPr>
              <a:t>actedIn</a:t>
            </a:r>
            <a:r>
              <a:rPr lang="en-US" sz="1500" dirty="0" smtClean="0">
                <a:latin typeface="Lucida Console" pitchFamily="49" charset="0"/>
              </a:rPr>
              <a:t> </a:t>
            </a:r>
            <a:r>
              <a:rPr lang="en-US" sz="1500" dirty="0" smtClean="0">
                <a:solidFill>
                  <a:srgbClr val="0070C0"/>
                </a:solidFill>
                <a:latin typeface="Lucida Console" pitchFamily="49" charset="0"/>
              </a:rPr>
              <a:t>Casablanca_(film)</a:t>
            </a:r>
            <a:r>
              <a:rPr lang="en-US" sz="1500" dirty="0" smtClean="0">
                <a:latin typeface="Lucida Console" pitchFamily="49" charset="0"/>
              </a:rPr>
              <a:t>.</a:t>
            </a:r>
          </a:p>
          <a:p>
            <a:r>
              <a:rPr lang="en-US" sz="1500" dirty="0" smtClean="0">
                <a:latin typeface="Lucida Console" pitchFamily="49" charset="0"/>
              </a:rPr>
              <a:t>?p </a:t>
            </a:r>
            <a:r>
              <a:rPr lang="en-US" sz="1500" dirty="0" err="1" smtClean="0">
                <a:solidFill>
                  <a:srgbClr val="C00000"/>
                </a:solidFill>
                <a:latin typeface="Lucida Console" pitchFamily="49" charset="0"/>
              </a:rPr>
              <a:t>isMarriedTo</a:t>
            </a:r>
            <a:r>
              <a:rPr lang="en-US" sz="1500" dirty="0" smtClean="0">
                <a:latin typeface="Lucida Console" pitchFamily="49" charset="0"/>
              </a:rPr>
              <a:t> ?w.</a:t>
            </a:r>
          </a:p>
          <a:p>
            <a:r>
              <a:rPr lang="en-US" sz="1500" dirty="0" smtClean="0">
                <a:latin typeface="Lucida Console" pitchFamily="49" charset="0"/>
              </a:rPr>
              <a:t>?w </a:t>
            </a:r>
            <a:r>
              <a:rPr lang="en-US" sz="1500" dirty="0" smtClean="0">
                <a:solidFill>
                  <a:srgbClr val="C00000"/>
                </a:solidFill>
                <a:latin typeface="Lucida Console" pitchFamily="49" charset="0"/>
              </a:rPr>
              <a:t>type</a:t>
            </a:r>
            <a:r>
              <a:rPr lang="en-US" sz="1500" dirty="0" smtClean="0">
                <a:latin typeface="Lucida Console" pitchFamily="49" charset="0"/>
              </a:rPr>
              <a:t> </a:t>
            </a:r>
            <a:r>
              <a:rPr lang="en-US" sz="1500" dirty="0" smtClean="0">
                <a:solidFill>
                  <a:srgbClr val="00B050"/>
                </a:solidFill>
                <a:latin typeface="Lucida Console" pitchFamily="49" charset="0"/>
              </a:rPr>
              <a:t>writer</a:t>
            </a:r>
            <a:r>
              <a:rPr lang="en-US" sz="1500" dirty="0" smtClean="0">
                <a:solidFill>
                  <a:schemeClr val="accent2"/>
                </a:solidFill>
                <a:latin typeface="Lucida Console" pitchFamily="49" charset="0"/>
              </a:rPr>
              <a:t> </a:t>
            </a:r>
            <a:r>
              <a:rPr lang="en-US" sz="1500" dirty="0" smtClean="0">
                <a:latin typeface="Lucida Console" pitchFamily="49" charset="0"/>
              </a:rPr>
              <a:t>.</a:t>
            </a:r>
          </a:p>
          <a:p>
            <a:r>
              <a:rPr lang="en-US" sz="1500" dirty="0" smtClean="0">
                <a:latin typeface="Lucida Console" pitchFamily="49" charset="0"/>
              </a:rPr>
              <a:t>?w </a:t>
            </a:r>
            <a:r>
              <a:rPr lang="en-US" sz="1500" dirty="0" err="1" smtClean="0">
                <a:solidFill>
                  <a:srgbClr val="C00000"/>
                </a:solidFill>
                <a:latin typeface="Lucida Console" pitchFamily="49" charset="0"/>
              </a:rPr>
              <a:t>bornIn</a:t>
            </a:r>
            <a:r>
              <a:rPr lang="en-US" sz="1500" dirty="0" smtClean="0">
                <a:latin typeface="Lucida Console" pitchFamily="49" charset="0"/>
              </a:rPr>
              <a:t> </a:t>
            </a:r>
            <a:r>
              <a:rPr lang="en-US" sz="1500" dirty="0" smtClean="0">
                <a:solidFill>
                  <a:srgbClr val="0070C0"/>
                </a:solidFill>
                <a:latin typeface="Lucida Console" pitchFamily="49" charset="0"/>
              </a:rPr>
              <a:t>Rome</a:t>
            </a:r>
            <a:endParaRPr lang="en-US" sz="1500" dirty="0"/>
          </a:p>
        </p:txBody>
      </p:sp>
      <p:sp>
        <p:nvSpPr>
          <p:cNvPr id="15" name="Right Brace 14" descr=" 79"/>
          <p:cNvSpPr/>
          <p:nvPr/>
        </p:nvSpPr>
        <p:spPr>
          <a:xfrm rot="10800000">
            <a:off x="4916995" y="838200"/>
            <a:ext cx="1295400" cy="762000"/>
          </a:xfrm>
          <a:prstGeom prst="rightBrace">
            <a:avLst>
              <a:gd name="adj1" fmla="val 0"/>
              <a:gd name="adj2" fmla="val 7105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Rectangle 15" descr=" 80"/>
          <p:cNvSpPr/>
          <p:nvPr/>
        </p:nvSpPr>
        <p:spPr>
          <a:xfrm>
            <a:off x="5450395" y="799237"/>
            <a:ext cx="2667000" cy="8771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700" dirty="0" smtClean="0"/>
              <a:t>“Who played in Casablanca and was married to a writer born in Rome?”</a:t>
            </a:r>
            <a:endParaRPr lang="en-US" sz="1700" dirty="0"/>
          </a:p>
        </p:txBody>
      </p:sp>
      <p:sp>
        <p:nvSpPr>
          <p:cNvPr id="30" name="Rectangle 29" descr=" 30"/>
          <p:cNvSpPr/>
          <p:nvPr/>
        </p:nvSpPr>
        <p:spPr>
          <a:xfrm>
            <a:off x="3392996" y="1885499"/>
            <a:ext cx="1752600" cy="7566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000" dirty="0" smtClean="0">
                <a:solidFill>
                  <a:schemeClr val="bg1"/>
                </a:solidFill>
              </a:rPr>
              <a:t>DEANNA</a:t>
            </a:r>
            <a:endParaRPr lang="en-US" sz="3000" dirty="0">
              <a:solidFill>
                <a:schemeClr val="bg1"/>
              </a:solidFill>
            </a:endParaRPr>
          </a:p>
        </p:txBody>
      </p:sp>
      <p:sp>
        <p:nvSpPr>
          <p:cNvPr id="31" name="Right Arrow 30" descr=" 31"/>
          <p:cNvSpPr/>
          <p:nvPr/>
        </p:nvSpPr>
        <p:spPr>
          <a:xfrm rot="5400000">
            <a:off x="4063556" y="2835665"/>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feld 5" descr=" 32"/>
          <p:cNvSpPr txBox="1">
            <a:spLocks noChangeArrowheads="1"/>
          </p:cNvSpPr>
          <p:nvPr/>
        </p:nvSpPr>
        <p:spPr bwMode="auto">
          <a:xfrm>
            <a:off x="3545396" y="685800"/>
            <a:ext cx="1459951" cy="507831"/>
          </a:xfrm>
          <a:prstGeom prst="rect">
            <a:avLst/>
          </a:prstGeom>
          <a:noFill/>
          <a:ln w="9525">
            <a:noFill/>
            <a:miter lim="800000"/>
            <a:headEnd/>
            <a:tailEnd/>
          </a:ln>
        </p:spPr>
        <p:txBody>
          <a:bodyPr wrap="none">
            <a:spAutoFit/>
          </a:bodyPr>
          <a:lstStyle/>
          <a:p>
            <a:r>
              <a:rPr lang="de-DE" sz="2700" dirty="0">
                <a:latin typeface="Calibri" pitchFamily="34" charset="0"/>
              </a:rPr>
              <a:t>Q</a:t>
            </a:r>
            <a:r>
              <a:rPr lang="de-DE" sz="2700" dirty="0" smtClean="0">
                <a:latin typeface="Calibri" pitchFamily="34" charset="0"/>
              </a:rPr>
              <a:t>uestion</a:t>
            </a:r>
            <a:endParaRPr lang="de-DE" sz="2700" dirty="0">
              <a:latin typeface="Calibri" pitchFamily="34" charset="0"/>
            </a:endParaRPr>
          </a:p>
        </p:txBody>
      </p:sp>
      <p:sp>
        <p:nvSpPr>
          <p:cNvPr id="33" name="Textfeld 7" descr=" 33"/>
          <p:cNvSpPr txBox="1">
            <a:spLocks noChangeArrowheads="1"/>
          </p:cNvSpPr>
          <p:nvPr/>
        </p:nvSpPr>
        <p:spPr bwMode="auto">
          <a:xfrm>
            <a:off x="3639188" y="3333999"/>
            <a:ext cx="1260217"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SPARQL</a:t>
            </a:r>
            <a:endParaRPr lang="de-DE" sz="2700" dirty="0">
              <a:latin typeface="Calibri" pitchFamily="34" charset="0"/>
            </a:endParaRPr>
          </a:p>
        </p:txBody>
      </p:sp>
      <p:sp>
        <p:nvSpPr>
          <p:cNvPr id="34" name="Zylinder 25" descr=" 34"/>
          <p:cNvSpPr/>
          <p:nvPr/>
        </p:nvSpPr>
        <p:spPr>
          <a:xfrm>
            <a:off x="3659696" y="4353842"/>
            <a:ext cx="1219200" cy="1179512"/>
          </a:xfrm>
          <a:prstGeom prst="can">
            <a:avLst>
              <a:gd name="adj" fmla="val 20116"/>
            </a:avLst>
          </a:prstGeom>
          <a:solidFill>
            <a:srgbClr val="99FF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3000" dirty="0" smtClean="0">
                <a:solidFill>
                  <a:srgbClr val="1D1117"/>
                </a:solidFill>
              </a:rPr>
              <a:t>KB</a:t>
            </a:r>
            <a:endParaRPr lang="de-DE" sz="3000" dirty="0">
              <a:solidFill>
                <a:srgbClr val="1D1117"/>
              </a:solidFill>
            </a:endParaRPr>
          </a:p>
        </p:txBody>
      </p:sp>
      <p:sp>
        <p:nvSpPr>
          <p:cNvPr id="36" name="Right Arrow 35" descr=" 36"/>
          <p:cNvSpPr/>
          <p:nvPr/>
        </p:nvSpPr>
        <p:spPr>
          <a:xfrm rot="5400000">
            <a:off x="4063556" y="1387165"/>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ight Arrow 36" descr=" 37"/>
          <p:cNvSpPr/>
          <p:nvPr/>
        </p:nvSpPr>
        <p:spPr>
          <a:xfrm rot="5400000">
            <a:off x="4063556" y="3855508"/>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ight Arrow 37" descr=" 38"/>
          <p:cNvSpPr/>
          <p:nvPr/>
        </p:nvSpPr>
        <p:spPr>
          <a:xfrm rot="5400000">
            <a:off x="4063556" y="5726888"/>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feld 7" descr=" 40"/>
          <p:cNvSpPr txBox="1">
            <a:spLocks noChangeArrowheads="1"/>
          </p:cNvSpPr>
          <p:nvPr/>
        </p:nvSpPr>
        <p:spPr bwMode="auto">
          <a:xfrm>
            <a:off x="3818085" y="6225225"/>
            <a:ext cx="1363515"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Answers</a:t>
            </a:r>
            <a:endParaRPr lang="de-DE" sz="2700" dirty="0">
              <a:latin typeface="Calibri" pitchFamily="34" charset="0"/>
            </a:endParaRPr>
          </a:p>
        </p:txBody>
      </p:sp>
      <p:sp>
        <p:nvSpPr>
          <p:cNvPr id="41" name="Slide Number Placeholder 4" descr=" 41"/>
          <p:cNvSpPr>
            <a:spLocks noGrp="1"/>
          </p:cNvSpPr>
          <p:nvPr>
            <p:ph type="sldNum" sz="quarter" idx="12"/>
          </p:nvPr>
        </p:nvSpPr>
        <p:spPr>
          <a:xfrm>
            <a:off x="7924800" y="6492875"/>
            <a:ext cx="762000" cy="365125"/>
          </a:xfrm>
        </p:spPr>
        <p:txBody>
          <a:bodyPr/>
          <a:lstStyle/>
          <a:p>
            <a:fld id="{D82A5394-5A80-41A2-8767-340FD9E3BCB0}" type="slidenum">
              <a:rPr lang="en-US" smtClean="0"/>
              <a:pPr/>
              <a:t>84</a:t>
            </a:fld>
            <a:endParaRPr lang="en-US"/>
          </a:p>
        </p:txBody>
      </p:sp>
      <p:pic>
        <p:nvPicPr>
          <p:cNvPr id="18" name="Picture 3" descr=" 29"/>
          <p:cNvPicPr>
            <a:picLocks noChangeAspect="1" noChangeArrowheads="1"/>
          </p:cNvPicPr>
          <p:nvPr/>
        </p:nvPicPr>
        <p:blipFill>
          <a:blip r:embed="rId3" cstate="print"/>
          <a:srcRect r="11628"/>
          <a:stretch>
            <a:fillRect/>
          </a:stretch>
        </p:blipFill>
        <p:spPr bwMode="auto">
          <a:xfrm>
            <a:off x="6096000" y="1905000"/>
            <a:ext cx="1752600" cy="1590306"/>
          </a:xfrm>
          <a:prstGeom prst="rect">
            <a:avLst/>
          </a:prstGeom>
          <a:noFill/>
          <a:ln w="9525">
            <a:noFill/>
            <a:miter lim="800000"/>
            <a:headEnd/>
            <a:tailEnd/>
          </a:ln>
        </p:spPr>
      </p:pic>
      <p:cxnSp>
        <p:nvCxnSpPr>
          <p:cNvPr id="21" name="Straight Connector 20" descr=" 39"/>
          <p:cNvCxnSpPr/>
          <p:nvPr/>
        </p:nvCxnSpPr>
        <p:spPr>
          <a:xfrm flipH="1" flipV="1">
            <a:off x="4876801" y="3581400"/>
            <a:ext cx="421197" cy="381002"/>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descr=" 60"/>
          <p:cNvCxnSpPr/>
          <p:nvPr/>
        </p:nvCxnSpPr>
        <p:spPr>
          <a:xfrm flipH="1" flipV="1">
            <a:off x="5145595" y="2263814"/>
            <a:ext cx="645604" cy="441284"/>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ransition>
    <p:cut/>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descr=" 59"/>
          <p:cNvSpPr/>
          <p:nvPr/>
        </p:nvSpPr>
        <p:spPr>
          <a:xfrm>
            <a:off x="5791200" y="1828800"/>
            <a:ext cx="2362200" cy="1752600"/>
          </a:xfrm>
          <a:prstGeom prst="rect">
            <a:avLst/>
          </a:prstGeom>
          <a:solidFill>
            <a:schemeClr val="lt1">
              <a:alpha val="0"/>
            </a:schemeClr>
          </a:solidFill>
        </p:spPr>
        <p:style>
          <a:lnRef idx="2">
            <a:schemeClr val="accent1"/>
          </a:lnRef>
          <a:fillRef idx="1">
            <a:schemeClr val="lt1"/>
          </a:fillRef>
          <a:effectRef idx="0">
            <a:schemeClr val="accent1"/>
          </a:effectRef>
          <a:fontRef idx="minor">
            <a:schemeClr val="dk1"/>
          </a:fontRef>
        </p:style>
        <p:txBody>
          <a:bodyPr wrap="square">
            <a:noAutofit/>
          </a:bodyPr>
          <a:lstStyle/>
          <a:p>
            <a:endParaRPr lang="en-US" sz="1700" dirty="0"/>
          </a:p>
        </p:txBody>
      </p:sp>
      <p:sp>
        <p:nvSpPr>
          <p:cNvPr id="2" name="Title 1" descr=" 2"/>
          <p:cNvSpPr>
            <a:spLocks noGrp="1"/>
          </p:cNvSpPr>
          <p:nvPr>
            <p:ph type="title"/>
          </p:nvPr>
        </p:nvSpPr>
        <p:spPr/>
        <p:txBody>
          <a:bodyPr/>
          <a:lstStyle/>
          <a:p>
            <a:r>
              <a:rPr lang="en-US" dirty="0" smtClean="0"/>
              <a:t>Wrap-up</a:t>
            </a:r>
            <a:endParaRPr lang="en-US" dirty="0"/>
          </a:p>
        </p:txBody>
      </p:sp>
      <p:sp>
        <p:nvSpPr>
          <p:cNvPr id="3" name="Date Placeholder 2" desc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descr=" 4"/>
          <p:cNvSpPr>
            <a:spLocks noGrp="1"/>
          </p:cNvSpPr>
          <p:nvPr>
            <p:ph type="ftr" sz="quarter" idx="11"/>
          </p:nvPr>
        </p:nvSpPr>
        <p:spPr/>
        <p:txBody>
          <a:bodyPr/>
          <a:lstStyle/>
          <a:p>
            <a:r>
              <a:rPr lang="en-US" smtClean="0"/>
              <a:t>Natural Language Questions for the Web of Data - Yahya et al.</a:t>
            </a:r>
            <a:endParaRPr lang="en-US"/>
          </a:p>
        </p:txBody>
      </p:sp>
      <p:sp>
        <p:nvSpPr>
          <p:cNvPr id="20" name="Rectangle 19" descr=" 54"/>
          <p:cNvSpPr/>
          <p:nvPr/>
        </p:nvSpPr>
        <p:spPr>
          <a:xfrm>
            <a:off x="5297995" y="3706505"/>
            <a:ext cx="3505200" cy="12464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500" dirty="0" smtClean="0">
                <a:latin typeface="Lucida Console" pitchFamily="49" charset="0"/>
              </a:rPr>
              <a:t>?p </a:t>
            </a:r>
            <a:r>
              <a:rPr lang="en-US" sz="1500" dirty="0" smtClean="0">
                <a:solidFill>
                  <a:srgbClr val="C00000"/>
                </a:solidFill>
                <a:latin typeface="Lucida Console" pitchFamily="49" charset="0"/>
              </a:rPr>
              <a:t>type</a:t>
            </a:r>
            <a:r>
              <a:rPr lang="en-US" sz="1500" dirty="0" smtClean="0">
                <a:latin typeface="Lucida Console" pitchFamily="49" charset="0"/>
              </a:rPr>
              <a:t> </a:t>
            </a:r>
            <a:r>
              <a:rPr lang="en-US" sz="1500" dirty="0" smtClean="0">
                <a:solidFill>
                  <a:srgbClr val="00B050"/>
                </a:solidFill>
                <a:latin typeface="Lucida Console" pitchFamily="49" charset="0"/>
              </a:rPr>
              <a:t>person</a:t>
            </a:r>
            <a:r>
              <a:rPr lang="en-US" sz="1500" dirty="0" smtClean="0">
                <a:latin typeface="Lucida Console" pitchFamily="49" charset="0"/>
              </a:rPr>
              <a:t>.</a:t>
            </a:r>
          </a:p>
          <a:p>
            <a:r>
              <a:rPr lang="en-US" sz="1500" dirty="0" smtClean="0">
                <a:latin typeface="Lucida Console" pitchFamily="49" charset="0"/>
              </a:rPr>
              <a:t>?p </a:t>
            </a:r>
            <a:r>
              <a:rPr lang="en-US" sz="1500" dirty="0" err="1" smtClean="0">
                <a:solidFill>
                  <a:srgbClr val="C00000"/>
                </a:solidFill>
                <a:latin typeface="Lucida Console" pitchFamily="49" charset="0"/>
              </a:rPr>
              <a:t>actedIn</a:t>
            </a:r>
            <a:r>
              <a:rPr lang="en-US" sz="1500" dirty="0" smtClean="0">
                <a:latin typeface="Lucida Console" pitchFamily="49" charset="0"/>
              </a:rPr>
              <a:t> </a:t>
            </a:r>
            <a:r>
              <a:rPr lang="en-US" sz="1500" dirty="0" smtClean="0">
                <a:solidFill>
                  <a:srgbClr val="0070C0"/>
                </a:solidFill>
                <a:latin typeface="Lucida Console" pitchFamily="49" charset="0"/>
              </a:rPr>
              <a:t>Casablanca_(film)</a:t>
            </a:r>
            <a:r>
              <a:rPr lang="en-US" sz="1500" dirty="0" smtClean="0">
                <a:latin typeface="Lucida Console" pitchFamily="49" charset="0"/>
              </a:rPr>
              <a:t>.</a:t>
            </a:r>
          </a:p>
          <a:p>
            <a:r>
              <a:rPr lang="en-US" sz="1500" dirty="0" smtClean="0">
                <a:latin typeface="Lucida Console" pitchFamily="49" charset="0"/>
              </a:rPr>
              <a:t>?p </a:t>
            </a:r>
            <a:r>
              <a:rPr lang="en-US" sz="1500" dirty="0" err="1" smtClean="0">
                <a:solidFill>
                  <a:srgbClr val="C00000"/>
                </a:solidFill>
                <a:latin typeface="Lucida Console" pitchFamily="49" charset="0"/>
              </a:rPr>
              <a:t>isMarriedTo</a:t>
            </a:r>
            <a:r>
              <a:rPr lang="en-US" sz="1500" dirty="0" smtClean="0">
                <a:latin typeface="Lucida Console" pitchFamily="49" charset="0"/>
              </a:rPr>
              <a:t> ?w.</a:t>
            </a:r>
          </a:p>
          <a:p>
            <a:r>
              <a:rPr lang="en-US" sz="1500" dirty="0" smtClean="0">
                <a:latin typeface="Lucida Console" pitchFamily="49" charset="0"/>
              </a:rPr>
              <a:t>?w </a:t>
            </a:r>
            <a:r>
              <a:rPr lang="en-US" sz="1500" dirty="0" smtClean="0">
                <a:solidFill>
                  <a:srgbClr val="C00000"/>
                </a:solidFill>
                <a:latin typeface="Lucida Console" pitchFamily="49" charset="0"/>
              </a:rPr>
              <a:t>type</a:t>
            </a:r>
            <a:r>
              <a:rPr lang="en-US" sz="1500" dirty="0" smtClean="0">
                <a:latin typeface="Lucida Console" pitchFamily="49" charset="0"/>
              </a:rPr>
              <a:t> </a:t>
            </a:r>
            <a:r>
              <a:rPr lang="en-US" sz="1500" dirty="0" smtClean="0">
                <a:solidFill>
                  <a:srgbClr val="00B050"/>
                </a:solidFill>
                <a:latin typeface="Lucida Console" pitchFamily="49" charset="0"/>
              </a:rPr>
              <a:t>writer</a:t>
            </a:r>
            <a:r>
              <a:rPr lang="en-US" sz="1500" dirty="0" smtClean="0">
                <a:solidFill>
                  <a:schemeClr val="accent2"/>
                </a:solidFill>
                <a:latin typeface="Lucida Console" pitchFamily="49" charset="0"/>
              </a:rPr>
              <a:t> </a:t>
            </a:r>
            <a:r>
              <a:rPr lang="en-US" sz="1500" dirty="0" smtClean="0">
                <a:latin typeface="Lucida Console" pitchFamily="49" charset="0"/>
              </a:rPr>
              <a:t>.</a:t>
            </a:r>
          </a:p>
          <a:p>
            <a:r>
              <a:rPr lang="en-US" sz="1500" dirty="0" smtClean="0">
                <a:latin typeface="Lucida Console" pitchFamily="49" charset="0"/>
              </a:rPr>
              <a:t>?w </a:t>
            </a:r>
            <a:r>
              <a:rPr lang="en-US" sz="1500" dirty="0" err="1" smtClean="0">
                <a:solidFill>
                  <a:srgbClr val="C00000"/>
                </a:solidFill>
                <a:latin typeface="Lucida Console" pitchFamily="49" charset="0"/>
              </a:rPr>
              <a:t>bornIn</a:t>
            </a:r>
            <a:r>
              <a:rPr lang="en-US" sz="1500" dirty="0" smtClean="0">
                <a:latin typeface="Lucida Console" pitchFamily="49" charset="0"/>
              </a:rPr>
              <a:t> </a:t>
            </a:r>
            <a:r>
              <a:rPr lang="en-US" sz="1500" dirty="0" smtClean="0">
                <a:solidFill>
                  <a:srgbClr val="0070C0"/>
                </a:solidFill>
                <a:latin typeface="Lucida Console" pitchFamily="49" charset="0"/>
              </a:rPr>
              <a:t>Rome</a:t>
            </a:r>
            <a:endParaRPr lang="en-US" sz="1500" dirty="0"/>
          </a:p>
        </p:txBody>
      </p:sp>
      <p:sp>
        <p:nvSpPr>
          <p:cNvPr id="15" name="Right Brace 14" descr=" 79"/>
          <p:cNvSpPr/>
          <p:nvPr/>
        </p:nvSpPr>
        <p:spPr>
          <a:xfrm rot="10800000">
            <a:off x="4916995" y="838200"/>
            <a:ext cx="1295400" cy="762000"/>
          </a:xfrm>
          <a:prstGeom prst="rightBrace">
            <a:avLst>
              <a:gd name="adj1" fmla="val 0"/>
              <a:gd name="adj2" fmla="val 7105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Rectangle 15" descr=" 80"/>
          <p:cNvSpPr/>
          <p:nvPr/>
        </p:nvSpPr>
        <p:spPr>
          <a:xfrm>
            <a:off x="5450395" y="799237"/>
            <a:ext cx="2667000" cy="8771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700" dirty="0" smtClean="0"/>
              <a:t>“Who played in Casablanca and was married to a writer born in Rome?”</a:t>
            </a:r>
            <a:endParaRPr lang="en-US" sz="1700" dirty="0"/>
          </a:p>
        </p:txBody>
      </p:sp>
      <p:sp>
        <p:nvSpPr>
          <p:cNvPr id="30" name="Rectangle 29" descr=" 30"/>
          <p:cNvSpPr/>
          <p:nvPr/>
        </p:nvSpPr>
        <p:spPr>
          <a:xfrm>
            <a:off x="3392996" y="1885499"/>
            <a:ext cx="1752600" cy="7566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000" dirty="0" smtClean="0">
                <a:solidFill>
                  <a:schemeClr val="bg1"/>
                </a:solidFill>
              </a:rPr>
              <a:t>DEANNA</a:t>
            </a:r>
            <a:endParaRPr lang="en-US" sz="3000" dirty="0">
              <a:solidFill>
                <a:schemeClr val="bg1"/>
              </a:solidFill>
            </a:endParaRPr>
          </a:p>
        </p:txBody>
      </p:sp>
      <p:sp>
        <p:nvSpPr>
          <p:cNvPr id="31" name="Right Arrow 30" descr=" 31"/>
          <p:cNvSpPr/>
          <p:nvPr/>
        </p:nvSpPr>
        <p:spPr>
          <a:xfrm rot="5400000">
            <a:off x="4063556" y="2835665"/>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feld 5" descr=" 32"/>
          <p:cNvSpPr txBox="1">
            <a:spLocks noChangeArrowheads="1"/>
          </p:cNvSpPr>
          <p:nvPr/>
        </p:nvSpPr>
        <p:spPr bwMode="auto">
          <a:xfrm>
            <a:off x="3545396" y="685800"/>
            <a:ext cx="1459951" cy="507831"/>
          </a:xfrm>
          <a:prstGeom prst="rect">
            <a:avLst/>
          </a:prstGeom>
          <a:noFill/>
          <a:ln w="9525">
            <a:noFill/>
            <a:miter lim="800000"/>
            <a:headEnd/>
            <a:tailEnd/>
          </a:ln>
        </p:spPr>
        <p:txBody>
          <a:bodyPr wrap="none">
            <a:spAutoFit/>
          </a:bodyPr>
          <a:lstStyle/>
          <a:p>
            <a:r>
              <a:rPr lang="de-DE" sz="2700" dirty="0">
                <a:latin typeface="Calibri" pitchFamily="34" charset="0"/>
              </a:rPr>
              <a:t>Q</a:t>
            </a:r>
            <a:r>
              <a:rPr lang="de-DE" sz="2700" dirty="0" smtClean="0">
                <a:latin typeface="Calibri" pitchFamily="34" charset="0"/>
              </a:rPr>
              <a:t>uestion</a:t>
            </a:r>
            <a:endParaRPr lang="de-DE" sz="2700" dirty="0">
              <a:latin typeface="Calibri" pitchFamily="34" charset="0"/>
            </a:endParaRPr>
          </a:p>
        </p:txBody>
      </p:sp>
      <p:sp>
        <p:nvSpPr>
          <p:cNvPr id="33" name="Textfeld 7" descr=" 33"/>
          <p:cNvSpPr txBox="1">
            <a:spLocks noChangeArrowheads="1"/>
          </p:cNvSpPr>
          <p:nvPr/>
        </p:nvSpPr>
        <p:spPr bwMode="auto">
          <a:xfrm>
            <a:off x="3639188" y="3333999"/>
            <a:ext cx="1260217"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SPARQL</a:t>
            </a:r>
            <a:endParaRPr lang="de-DE" sz="2700" dirty="0">
              <a:latin typeface="Calibri" pitchFamily="34" charset="0"/>
            </a:endParaRPr>
          </a:p>
        </p:txBody>
      </p:sp>
      <p:sp>
        <p:nvSpPr>
          <p:cNvPr id="34" name="Zylinder 25" descr=" 34"/>
          <p:cNvSpPr/>
          <p:nvPr/>
        </p:nvSpPr>
        <p:spPr>
          <a:xfrm>
            <a:off x="3659696" y="4353842"/>
            <a:ext cx="1219200" cy="1179512"/>
          </a:xfrm>
          <a:prstGeom prst="can">
            <a:avLst>
              <a:gd name="adj" fmla="val 20116"/>
            </a:avLst>
          </a:prstGeom>
          <a:solidFill>
            <a:srgbClr val="99FF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3000" dirty="0" smtClean="0">
                <a:solidFill>
                  <a:srgbClr val="1D1117"/>
                </a:solidFill>
              </a:rPr>
              <a:t>KB</a:t>
            </a:r>
            <a:endParaRPr lang="de-DE" sz="3000" dirty="0">
              <a:solidFill>
                <a:srgbClr val="1D1117"/>
              </a:solidFill>
            </a:endParaRPr>
          </a:p>
        </p:txBody>
      </p:sp>
      <p:sp>
        <p:nvSpPr>
          <p:cNvPr id="36" name="Right Arrow 35" descr=" 36"/>
          <p:cNvSpPr/>
          <p:nvPr/>
        </p:nvSpPr>
        <p:spPr>
          <a:xfrm rot="5400000">
            <a:off x="4063556" y="1387165"/>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ight Arrow 36" descr=" 37"/>
          <p:cNvSpPr/>
          <p:nvPr/>
        </p:nvSpPr>
        <p:spPr>
          <a:xfrm rot="5400000">
            <a:off x="4063556" y="3855508"/>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ight Arrow 37" descr=" 38"/>
          <p:cNvSpPr/>
          <p:nvPr/>
        </p:nvSpPr>
        <p:spPr>
          <a:xfrm rot="5400000">
            <a:off x="4063556" y="5726888"/>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feld 7" descr=" 40"/>
          <p:cNvSpPr txBox="1">
            <a:spLocks noChangeArrowheads="1"/>
          </p:cNvSpPr>
          <p:nvPr/>
        </p:nvSpPr>
        <p:spPr bwMode="auto">
          <a:xfrm>
            <a:off x="3818085" y="6225225"/>
            <a:ext cx="1363515"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Answers</a:t>
            </a:r>
            <a:endParaRPr lang="de-DE" sz="2700" dirty="0">
              <a:latin typeface="Calibri" pitchFamily="34" charset="0"/>
            </a:endParaRPr>
          </a:p>
        </p:txBody>
      </p:sp>
      <p:sp>
        <p:nvSpPr>
          <p:cNvPr id="41" name="Slide Number Placeholder 4" descr=" 41"/>
          <p:cNvSpPr>
            <a:spLocks noGrp="1"/>
          </p:cNvSpPr>
          <p:nvPr>
            <p:ph type="sldNum" sz="quarter" idx="12"/>
          </p:nvPr>
        </p:nvSpPr>
        <p:spPr>
          <a:xfrm>
            <a:off x="7924800" y="6492875"/>
            <a:ext cx="762000" cy="365125"/>
          </a:xfrm>
        </p:spPr>
        <p:txBody>
          <a:bodyPr/>
          <a:lstStyle/>
          <a:p>
            <a:fld id="{D82A5394-5A80-41A2-8767-340FD9E3BCB0}" type="slidenum">
              <a:rPr lang="en-US" smtClean="0"/>
              <a:pPr/>
              <a:t>85</a:t>
            </a:fld>
            <a:endParaRPr lang="en-US"/>
          </a:p>
        </p:txBody>
      </p:sp>
      <p:pic>
        <p:nvPicPr>
          <p:cNvPr id="24" name="Picture 2" descr=" 44"/>
          <p:cNvPicPr>
            <a:picLocks noChangeAspect="1" noChangeArrowheads="1"/>
          </p:cNvPicPr>
          <p:nvPr/>
        </p:nvPicPr>
        <p:blipFill>
          <a:blip r:embed="rId3" cstate="print"/>
          <a:srcRect l="51030" t="17480" r="40938" b="34641"/>
          <a:stretch>
            <a:fillRect/>
          </a:stretch>
        </p:blipFill>
        <p:spPr bwMode="auto">
          <a:xfrm>
            <a:off x="427679" y="1025579"/>
            <a:ext cx="1081507" cy="2417485"/>
          </a:xfrm>
          <a:prstGeom prst="rect">
            <a:avLst/>
          </a:prstGeom>
          <a:ln>
            <a:noFill/>
          </a:ln>
          <a:effectLst>
            <a:outerShdw blurRad="292100" dist="139700" dir="2700000" algn="tl" rotWithShape="0">
              <a:srgbClr val="333333">
                <a:alpha val="65000"/>
              </a:srgbClr>
            </a:outerShdw>
          </a:effectLst>
        </p:spPr>
      </p:pic>
      <p:pic>
        <p:nvPicPr>
          <p:cNvPr id="25" name="Picture 3" descr=" 45"/>
          <p:cNvPicPr>
            <a:picLocks noChangeAspect="1" noChangeArrowheads="1"/>
          </p:cNvPicPr>
          <p:nvPr/>
        </p:nvPicPr>
        <p:blipFill>
          <a:blip r:embed="rId4" cstate="print"/>
          <a:srcRect l="50437" t="18660" r="40822" b="34721"/>
          <a:stretch>
            <a:fillRect/>
          </a:stretch>
        </p:blipFill>
        <p:spPr bwMode="auto">
          <a:xfrm>
            <a:off x="1442863" y="990600"/>
            <a:ext cx="1188132" cy="2376264"/>
          </a:xfrm>
          <a:prstGeom prst="rect">
            <a:avLst/>
          </a:prstGeom>
          <a:ln>
            <a:noFill/>
          </a:ln>
          <a:effectLst>
            <a:outerShdw blurRad="292100" dist="139700" dir="2700000" algn="tl" rotWithShape="0">
              <a:srgbClr val="333333">
                <a:alpha val="65000"/>
              </a:srgbClr>
            </a:outerShdw>
          </a:effectLst>
        </p:spPr>
      </p:pic>
      <p:pic>
        <p:nvPicPr>
          <p:cNvPr id="26" name="Bild 60" descr=" 46"/>
          <p:cNvPicPr>
            <a:picLocks noChangeAspect="1"/>
          </p:cNvPicPr>
          <p:nvPr/>
        </p:nvPicPr>
        <p:blipFill>
          <a:blip r:embed="rId5" cstate="print"/>
          <a:srcRect b="22717"/>
          <a:stretch>
            <a:fillRect/>
          </a:stretch>
        </p:blipFill>
        <p:spPr bwMode="auto">
          <a:xfrm>
            <a:off x="-152399" y="838201"/>
            <a:ext cx="792087" cy="811279"/>
          </a:xfrm>
          <a:prstGeom prst="rect">
            <a:avLst/>
          </a:prstGeom>
          <a:noFill/>
          <a:ln w="9525">
            <a:noFill/>
            <a:miter lim="800000"/>
            <a:headEnd/>
            <a:tailEnd/>
          </a:ln>
        </p:spPr>
      </p:pic>
      <p:sp>
        <p:nvSpPr>
          <p:cNvPr id="27" name="Right Brace 26" descr=" 48"/>
          <p:cNvSpPr/>
          <p:nvPr/>
        </p:nvSpPr>
        <p:spPr>
          <a:xfrm>
            <a:off x="2935795" y="914400"/>
            <a:ext cx="721804" cy="4876800"/>
          </a:xfrm>
          <a:prstGeom prst="rightBrace">
            <a:avLst>
              <a:gd name="adj1" fmla="val 0"/>
              <a:gd name="adj2" fmla="val 8123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Can 21" descr=" 42"/>
          <p:cNvSpPr/>
          <p:nvPr/>
        </p:nvSpPr>
        <p:spPr>
          <a:xfrm>
            <a:off x="63861" y="3122711"/>
            <a:ext cx="3024335" cy="2592288"/>
          </a:xfrm>
          <a:prstGeom prst="can">
            <a:avLst>
              <a:gd name="adj" fmla="val 10162"/>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rPr>
              <a:t>                            </a:t>
            </a:r>
            <a:endParaRPr lang="en-US" sz="3000" dirty="0">
              <a:solidFill>
                <a:srgbClr val="000000"/>
              </a:solidFill>
            </a:endParaRPr>
          </a:p>
        </p:txBody>
      </p:sp>
      <p:pic>
        <p:nvPicPr>
          <p:cNvPr id="23" name="Picture 2" descr=" 43"/>
          <p:cNvPicPr>
            <a:picLocks noChangeAspect="1" noChangeArrowheads="1"/>
          </p:cNvPicPr>
          <p:nvPr/>
        </p:nvPicPr>
        <p:blipFill>
          <a:blip r:embed="rId6" cstate="print"/>
          <a:srcRect/>
          <a:stretch>
            <a:fillRect/>
          </a:stretch>
        </p:blipFill>
        <p:spPr bwMode="auto">
          <a:xfrm>
            <a:off x="170347" y="3960913"/>
            <a:ext cx="2765447" cy="1568777"/>
          </a:xfrm>
          <a:prstGeom prst="rect">
            <a:avLst/>
          </a:prstGeom>
          <a:noFill/>
        </p:spPr>
      </p:pic>
      <p:sp>
        <p:nvSpPr>
          <p:cNvPr id="28" name="Rectangle 27" descr=" 49"/>
          <p:cNvSpPr/>
          <p:nvPr/>
        </p:nvSpPr>
        <p:spPr>
          <a:xfrm>
            <a:off x="27857" y="3390781"/>
            <a:ext cx="2952327" cy="646330"/>
          </a:xfrm>
          <a:prstGeom prst="rect">
            <a:avLst/>
          </a:prstGeom>
        </p:spPr>
        <p:txBody>
          <a:bodyPr wrap="square">
            <a:spAutoFit/>
          </a:bodyPr>
          <a:lstStyle/>
          <a:p>
            <a:r>
              <a:rPr lang="en-US" sz="1200" b="1" dirty="0" smtClean="0">
                <a:solidFill>
                  <a:srgbClr val="002060"/>
                </a:solidFill>
                <a:latin typeface="Lucida Console" pitchFamily="49" charset="0"/>
              </a:rPr>
              <a:t>Rome</a:t>
            </a:r>
            <a:r>
              <a:rPr lang="en-US" sz="1200" b="1" dirty="0" smtClean="0">
                <a:latin typeface="Lucida Console" pitchFamily="49" charset="0"/>
              </a:rPr>
              <a:t>       </a:t>
            </a:r>
            <a:r>
              <a:rPr lang="en-US" sz="1200" b="1" dirty="0" err="1" smtClean="0">
                <a:solidFill>
                  <a:srgbClr val="C00000"/>
                </a:solidFill>
                <a:latin typeface="Lucida Console" pitchFamily="49" charset="0"/>
              </a:rPr>
              <a:t>isA</a:t>
            </a:r>
            <a:r>
              <a:rPr lang="en-US" sz="1200" b="1" dirty="0" smtClean="0">
                <a:latin typeface="Lucida Console" pitchFamily="49" charset="0"/>
              </a:rPr>
              <a:t>        </a:t>
            </a:r>
            <a:r>
              <a:rPr lang="en-US" sz="1200" b="1" dirty="0" smtClean="0">
                <a:solidFill>
                  <a:srgbClr val="003300"/>
                </a:solidFill>
                <a:latin typeface="Lucida Console" pitchFamily="49" charset="0"/>
              </a:rPr>
              <a:t>city</a:t>
            </a:r>
          </a:p>
          <a:p>
            <a:r>
              <a:rPr lang="en-US" sz="1200" b="1" dirty="0" smtClean="0">
                <a:solidFill>
                  <a:srgbClr val="003300"/>
                </a:solidFill>
                <a:latin typeface="Lucida Console" pitchFamily="49" charset="0"/>
              </a:rPr>
              <a:t>city</a:t>
            </a:r>
            <a:r>
              <a:rPr lang="en-US" sz="1200" b="1" dirty="0" smtClean="0">
                <a:solidFill>
                  <a:srgbClr val="C00000"/>
                </a:solidFill>
                <a:latin typeface="Lucida Console" pitchFamily="49" charset="0"/>
              </a:rPr>
              <a:t>       </a:t>
            </a:r>
            <a:r>
              <a:rPr lang="en-US" sz="1200" b="1" dirty="0" err="1" smtClean="0">
                <a:solidFill>
                  <a:srgbClr val="C00000"/>
                </a:solidFill>
                <a:latin typeface="Lucida Console" pitchFamily="49" charset="0"/>
              </a:rPr>
              <a:t>subclassOf</a:t>
            </a:r>
            <a:r>
              <a:rPr lang="en-US" sz="1200" b="1" dirty="0" smtClean="0">
                <a:solidFill>
                  <a:srgbClr val="C00000"/>
                </a:solidFill>
                <a:latin typeface="Lucida Console" pitchFamily="49" charset="0"/>
              </a:rPr>
              <a:t> </a:t>
            </a:r>
            <a:r>
              <a:rPr lang="en-US" sz="1200" b="1" dirty="0" smtClean="0">
                <a:solidFill>
                  <a:srgbClr val="003300"/>
                </a:solidFill>
                <a:latin typeface="Lucida Console" pitchFamily="49" charset="0"/>
              </a:rPr>
              <a:t>location</a:t>
            </a:r>
          </a:p>
          <a:p>
            <a:r>
              <a:rPr lang="en-US" sz="1200" b="1" dirty="0" smtClean="0">
                <a:solidFill>
                  <a:srgbClr val="002060"/>
                </a:solidFill>
                <a:latin typeface="Lucida Console" pitchFamily="49" charset="0"/>
              </a:rPr>
              <a:t>Rossellini</a:t>
            </a:r>
            <a:r>
              <a:rPr lang="en-US" sz="1200" b="1" dirty="0" smtClean="0">
                <a:latin typeface="Lucida Console" pitchFamily="49" charset="0"/>
              </a:rPr>
              <a:t> </a:t>
            </a:r>
            <a:r>
              <a:rPr lang="en-US" sz="1200" b="1" dirty="0" err="1" smtClean="0">
                <a:solidFill>
                  <a:srgbClr val="C00000"/>
                </a:solidFill>
                <a:latin typeface="Lucida Console" pitchFamily="49" charset="0"/>
              </a:rPr>
              <a:t>mariedTo</a:t>
            </a:r>
            <a:r>
              <a:rPr lang="en-US" sz="1200" b="1" dirty="0" smtClean="0">
                <a:latin typeface="Lucida Console" pitchFamily="49" charset="0"/>
              </a:rPr>
              <a:t>   </a:t>
            </a:r>
            <a:r>
              <a:rPr lang="en-US" sz="1200" b="1" dirty="0" smtClean="0">
                <a:solidFill>
                  <a:srgbClr val="002060"/>
                </a:solidFill>
                <a:latin typeface="Lucida Console" pitchFamily="49" charset="0"/>
              </a:rPr>
              <a:t>Bergman</a:t>
            </a:r>
          </a:p>
        </p:txBody>
      </p:sp>
      <p:sp>
        <p:nvSpPr>
          <p:cNvPr id="29" name="Rectangle 28" descr=" 52"/>
          <p:cNvSpPr/>
          <p:nvPr/>
        </p:nvSpPr>
        <p:spPr>
          <a:xfrm>
            <a:off x="421195" y="3048000"/>
            <a:ext cx="2209800" cy="1524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 29"/>
          <p:cNvPicPr>
            <a:picLocks noChangeAspect="1" noChangeArrowheads="1"/>
          </p:cNvPicPr>
          <p:nvPr/>
        </p:nvPicPr>
        <p:blipFill>
          <a:blip r:embed="rId7" cstate="print"/>
          <a:srcRect r="11628"/>
          <a:stretch>
            <a:fillRect/>
          </a:stretch>
        </p:blipFill>
        <p:spPr bwMode="auto">
          <a:xfrm>
            <a:off x="6096000" y="1905000"/>
            <a:ext cx="1752600" cy="1590306"/>
          </a:xfrm>
          <a:prstGeom prst="rect">
            <a:avLst/>
          </a:prstGeom>
          <a:noFill/>
          <a:ln w="9525">
            <a:noFill/>
            <a:miter lim="800000"/>
            <a:headEnd/>
            <a:tailEnd/>
          </a:ln>
        </p:spPr>
      </p:pic>
      <p:cxnSp>
        <p:nvCxnSpPr>
          <p:cNvPr id="21" name="Straight Connector 20" descr=" 39"/>
          <p:cNvCxnSpPr/>
          <p:nvPr/>
        </p:nvCxnSpPr>
        <p:spPr>
          <a:xfrm flipH="1" flipV="1">
            <a:off x="4876801" y="3581400"/>
            <a:ext cx="421197" cy="381002"/>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descr=" 60"/>
          <p:cNvCxnSpPr/>
          <p:nvPr/>
        </p:nvCxnSpPr>
        <p:spPr>
          <a:xfrm flipH="1" flipV="1">
            <a:off x="5145595" y="2263814"/>
            <a:ext cx="645604" cy="441284"/>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ransition>
    <p:cut/>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descr=" 59"/>
          <p:cNvSpPr/>
          <p:nvPr/>
        </p:nvSpPr>
        <p:spPr>
          <a:xfrm>
            <a:off x="5791200" y="1828800"/>
            <a:ext cx="2362200" cy="1752600"/>
          </a:xfrm>
          <a:prstGeom prst="rect">
            <a:avLst/>
          </a:prstGeom>
          <a:solidFill>
            <a:schemeClr val="lt1">
              <a:alpha val="0"/>
            </a:schemeClr>
          </a:solidFill>
        </p:spPr>
        <p:style>
          <a:lnRef idx="2">
            <a:schemeClr val="accent1"/>
          </a:lnRef>
          <a:fillRef idx="1">
            <a:schemeClr val="lt1"/>
          </a:fillRef>
          <a:effectRef idx="0">
            <a:schemeClr val="accent1"/>
          </a:effectRef>
          <a:fontRef idx="minor">
            <a:schemeClr val="dk1"/>
          </a:fontRef>
        </p:style>
        <p:txBody>
          <a:bodyPr wrap="square">
            <a:noAutofit/>
          </a:bodyPr>
          <a:lstStyle/>
          <a:p>
            <a:endParaRPr lang="en-US" sz="1700" dirty="0"/>
          </a:p>
        </p:txBody>
      </p:sp>
      <p:sp>
        <p:nvSpPr>
          <p:cNvPr id="39" name="Right Brace 38" descr=" 75"/>
          <p:cNvSpPr/>
          <p:nvPr/>
        </p:nvSpPr>
        <p:spPr>
          <a:xfrm rot="10800000">
            <a:off x="5181600" y="5105398"/>
            <a:ext cx="1371600" cy="1295400"/>
          </a:xfrm>
          <a:prstGeom prst="rightBrace">
            <a:avLst>
              <a:gd name="adj1" fmla="val 0"/>
              <a:gd name="adj2" fmla="val 9000"/>
            </a:avLst>
          </a:prstGeom>
          <a:ln w="1905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35" name="Picture 5" descr=" 74"/>
          <p:cNvPicPr>
            <a:picLocks noChangeAspect="1" noChangeArrowheads="1"/>
          </p:cNvPicPr>
          <p:nvPr/>
        </p:nvPicPr>
        <p:blipFill>
          <a:blip r:embed="rId3" cstate="print"/>
          <a:srcRect/>
          <a:stretch>
            <a:fillRect/>
          </a:stretch>
        </p:blipFill>
        <p:spPr bwMode="auto">
          <a:xfrm>
            <a:off x="5602797" y="5105401"/>
            <a:ext cx="1010778" cy="1327795"/>
          </a:xfrm>
          <a:prstGeom prst="rect">
            <a:avLst/>
          </a:prstGeom>
          <a:noFill/>
          <a:ln w="19050">
            <a:solidFill>
              <a:schemeClr val="accent1"/>
            </a:solidFill>
          </a:ln>
        </p:spPr>
      </p:pic>
      <p:sp>
        <p:nvSpPr>
          <p:cNvPr id="2" name="Title 1" descr=" 2"/>
          <p:cNvSpPr>
            <a:spLocks noGrp="1"/>
          </p:cNvSpPr>
          <p:nvPr>
            <p:ph type="title"/>
          </p:nvPr>
        </p:nvSpPr>
        <p:spPr/>
        <p:txBody>
          <a:bodyPr/>
          <a:lstStyle/>
          <a:p>
            <a:r>
              <a:rPr lang="en-US" dirty="0" smtClean="0"/>
              <a:t>Wrap-up</a:t>
            </a:r>
            <a:endParaRPr lang="en-US" dirty="0"/>
          </a:p>
        </p:txBody>
      </p:sp>
      <p:sp>
        <p:nvSpPr>
          <p:cNvPr id="3" name="Date Placeholder 2" desc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descr=" 4"/>
          <p:cNvSpPr>
            <a:spLocks noGrp="1"/>
          </p:cNvSpPr>
          <p:nvPr>
            <p:ph type="ftr" sz="quarter" idx="11"/>
          </p:nvPr>
        </p:nvSpPr>
        <p:spPr/>
        <p:txBody>
          <a:bodyPr/>
          <a:lstStyle/>
          <a:p>
            <a:r>
              <a:rPr lang="en-US" smtClean="0"/>
              <a:t>Natural Language Questions for the Web of Data - Yahya et al.</a:t>
            </a:r>
            <a:endParaRPr lang="en-US"/>
          </a:p>
        </p:txBody>
      </p:sp>
      <p:sp>
        <p:nvSpPr>
          <p:cNvPr id="20" name="Rectangle 19" descr=" 54"/>
          <p:cNvSpPr/>
          <p:nvPr/>
        </p:nvSpPr>
        <p:spPr>
          <a:xfrm>
            <a:off x="5297995" y="3706505"/>
            <a:ext cx="3505200" cy="12464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500" dirty="0" smtClean="0">
                <a:latin typeface="Lucida Console" pitchFamily="49" charset="0"/>
              </a:rPr>
              <a:t>?p </a:t>
            </a:r>
            <a:r>
              <a:rPr lang="en-US" sz="1500" dirty="0" smtClean="0">
                <a:solidFill>
                  <a:srgbClr val="C00000"/>
                </a:solidFill>
                <a:latin typeface="Lucida Console" pitchFamily="49" charset="0"/>
              </a:rPr>
              <a:t>type</a:t>
            </a:r>
            <a:r>
              <a:rPr lang="en-US" sz="1500" dirty="0" smtClean="0">
                <a:latin typeface="Lucida Console" pitchFamily="49" charset="0"/>
              </a:rPr>
              <a:t> </a:t>
            </a:r>
            <a:r>
              <a:rPr lang="en-US" sz="1500" dirty="0" smtClean="0">
                <a:solidFill>
                  <a:srgbClr val="00B050"/>
                </a:solidFill>
                <a:latin typeface="Lucida Console" pitchFamily="49" charset="0"/>
              </a:rPr>
              <a:t>person</a:t>
            </a:r>
            <a:r>
              <a:rPr lang="en-US" sz="1500" dirty="0" smtClean="0">
                <a:latin typeface="Lucida Console" pitchFamily="49" charset="0"/>
              </a:rPr>
              <a:t>.</a:t>
            </a:r>
          </a:p>
          <a:p>
            <a:r>
              <a:rPr lang="en-US" sz="1500" dirty="0" smtClean="0">
                <a:latin typeface="Lucida Console" pitchFamily="49" charset="0"/>
              </a:rPr>
              <a:t>?p </a:t>
            </a:r>
            <a:r>
              <a:rPr lang="en-US" sz="1500" dirty="0" err="1" smtClean="0">
                <a:solidFill>
                  <a:srgbClr val="C00000"/>
                </a:solidFill>
                <a:latin typeface="Lucida Console" pitchFamily="49" charset="0"/>
              </a:rPr>
              <a:t>actedIn</a:t>
            </a:r>
            <a:r>
              <a:rPr lang="en-US" sz="1500" dirty="0" smtClean="0">
                <a:latin typeface="Lucida Console" pitchFamily="49" charset="0"/>
              </a:rPr>
              <a:t> </a:t>
            </a:r>
            <a:r>
              <a:rPr lang="en-US" sz="1500" dirty="0" smtClean="0">
                <a:solidFill>
                  <a:srgbClr val="0070C0"/>
                </a:solidFill>
                <a:latin typeface="Lucida Console" pitchFamily="49" charset="0"/>
              </a:rPr>
              <a:t>Casablanca_(film)</a:t>
            </a:r>
            <a:r>
              <a:rPr lang="en-US" sz="1500" dirty="0" smtClean="0">
                <a:latin typeface="Lucida Console" pitchFamily="49" charset="0"/>
              </a:rPr>
              <a:t>.</a:t>
            </a:r>
          </a:p>
          <a:p>
            <a:r>
              <a:rPr lang="en-US" sz="1500" dirty="0" smtClean="0">
                <a:latin typeface="Lucida Console" pitchFamily="49" charset="0"/>
              </a:rPr>
              <a:t>?p </a:t>
            </a:r>
            <a:r>
              <a:rPr lang="en-US" sz="1500" dirty="0" err="1" smtClean="0">
                <a:solidFill>
                  <a:srgbClr val="C00000"/>
                </a:solidFill>
                <a:latin typeface="Lucida Console" pitchFamily="49" charset="0"/>
              </a:rPr>
              <a:t>isMarriedTo</a:t>
            </a:r>
            <a:r>
              <a:rPr lang="en-US" sz="1500" dirty="0" smtClean="0">
                <a:latin typeface="Lucida Console" pitchFamily="49" charset="0"/>
              </a:rPr>
              <a:t> ?w.</a:t>
            </a:r>
          </a:p>
          <a:p>
            <a:r>
              <a:rPr lang="en-US" sz="1500" dirty="0" smtClean="0">
                <a:latin typeface="Lucida Console" pitchFamily="49" charset="0"/>
              </a:rPr>
              <a:t>?w </a:t>
            </a:r>
            <a:r>
              <a:rPr lang="en-US" sz="1500" dirty="0" smtClean="0">
                <a:solidFill>
                  <a:srgbClr val="C00000"/>
                </a:solidFill>
                <a:latin typeface="Lucida Console" pitchFamily="49" charset="0"/>
              </a:rPr>
              <a:t>type</a:t>
            </a:r>
            <a:r>
              <a:rPr lang="en-US" sz="1500" dirty="0" smtClean="0">
                <a:latin typeface="Lucida Console" pitchFamily="49" charset="0"/>
              </a:rPr>
              <a:t> </a:t>
            </a:r>
            <a:r>
              <a:rPr lang="en-US" sz="1500" dirty="0" smtClean="0">
                <a:solidFill>
                  <a:srgbClr val="00B050"/>
                </a:solidFill>
                <a:latin typeface="Lucida Console" pitchFamily="49" charset="0"/>
              </a:rPr>
              <a:t>writer</a:t>
            </a:r>
            <a:r>
              <a:rPr lang="en-US" sz="1500" dirty="0" smtClean="0">
                <a:solidFill>
                  <a:schemeClr val="accent2"/>
                </a:solidFill>
                <a:latin typeface="Lucida Console" pitchFamily="49" charset="0"/>
              </a:rPr>
              <a:t> </a:t>
            </a:r>
            <a:r>
              <a:rPr lang="en-US" sz="1500" dirty="0" smtClean="0">
                <a:latin typeface="Lucida Console" pitchFamily="49" charset="0"/>
              </a:rPr>
              <a:t>.</a:t>
            </a:r>
          </a:p>
          <a:p>
            <a:r>
              <a:rPr lang="en-US" sz="1500" dirty="0" smtClean="0">
                <a:latin typeface="Lucida Console" pitchFamily="49" charset="0"/>
              </a:rPr>
              <a:t>?w </a:t>
            </a:r>
            <a:r>
              <a:rPr lang="en-US" sz="1500" dirty="0" err="1" smtClean="0">
                <a:solidFill>
                  <a:srgbClr val="C00000"/>
                </a:solidFill>
                <a:latin typeface="Lucida Console" pitchFamily="49" charset="0"/>
              </a:rPr>
              <a:t>bornIn</a:t>
            </a:r>
            <a:r>
              <a:rPr lang="en-US" sz="1500" dirty="0" smtClean="0">
                <a:latin typeface="Lucida Console" pitchFamily="49" charset="0"/>
              </a:rPr>
              <a:t> </a:t>
            </a:r>
            <a:r>
              <a:rPr lang="en-US" sz="1500" dirty="0" smtClean="0">
                <a:solidFill>
                  <a:srgbClr val="0070C0"/>
                </a:solidFill>
                <a:latin typeface="Lucida Console" pitchFamily="49" charset="0"/>
              </a:rPr>
              <a:t>Rome</a:t>
            </a:r>
            <a:endParaRPr lang="en-US" sz="1500" dirty="0"/>
          </a:p>
        </p:txBody>
      </p:sp>
      <p:sp>
        <p:nvSpPr>
          <p:cNvPr id="15" name="Right Brace 14" descr=" 79"/>
          <p:cNvSpPr/>
          <p:nvPr/>
        </p:nvSpPr>
        <p:spPr>
          <a:xfrm rot="10800000">
            <a:off x="4916995" y="838200"/>
            <a:ext cx="1295400" cy="762000"/>
          </a:xfrm>
          <a:prstGeom prst="rightBrace">
            <a:avLst>
              <a:gd name="adj1" fmla="val 0"/>
              <a:gd name="adj2" fmla="val 7105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Rectangle 15" descr=" 80"/>
          <p:cNvSpPr/>
          <p:nvPr/>
        </p:nvSpPr>
        <p:spPr>
          <a:xfrm>
            <a:off x="5450395" y="799237"/>
            <a:ext cx="2667000" cy="8771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700" dirty="0" smtClean="0"/>
              <a:t>“Who played in Casablanca and was married to a writer born in Rome?”</a:t>
            </a:r>
            <a:endParaRPr lang="en-US" sz="1700" dirty="0"/>
          </a:p>
        </p:txBody>
      </p:sp>
      <p:sp>
        <p:nvSpPr>
          <p:cNvPr id="30" name="Rectangle 29" descr=" 30"/>
          <p:cNvSpPr/>
          <p:nvPr/>
        </p:nvSpPr>
        <p:spPr>
          <a:xfrm>
            <a:off x="3392996" y="1885499"/>
            <a:ext cx="1752600" cy="7566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000" dirty="0" smtClean="0">
                <a:solidFill>
                  <a:schemeClr val="bg1"/>
                </a:solidFill>
              </a:rPr>
              <a:t>DEANNA</a:t>
            </a:r>
            <a:endParaRPr lang="en-US" sz="3000" dirty="0">
              <a:solidFill>
                <a:schemeClr val="bg1"/>
              </a:solidFill>
            </a:endParaRPr>
          </a:p>
        </p:txBody>
      </p:sp>
      <p:sp>
        <p:nvSpPr>
          <p:cNvPr id="31" name="Right Arrow 30" descr=" 31"/>
          <p:cNvSpPr/>
          <p:nvPr/>
        </p:nvSpPr>
        <p:spPr>
          <a:xfrm rot="5400000">
            <a:off x="4063556" y="2835665"/>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feld 5" descr=" 32"/>
          <p:cNvSpPr txBox="1">
            <a:spLocks noChangeArrowheads="1"/>
          </p:cNvSpPr>
          <p:nvPr/>
        </p:nvSpPr>
        <p:spPr bwMode="auto">
          <a:xfrm>
            <a:off x="3545396" y="685800"/>
            <a:ext cx="1459951" cy="507831"/>
          </a:xfrm>
          <a:prstGeom prst="rect">
            <a:avLst/>
          </a:prstGeom>
          <a:noFill/>
          <a:ln w="9525">
            <a:noFill/>
            <a:miter lim="800000"/>
            <a:headEnd/>
            <a:tailEnd/>
          </a:ln>
        </p:spPr>
        <p:txBody>
          <a:bodyPr wrap="none">
            <a:spAutoFit/>
          </a:bodyPr>
          <a:lstStyle/>
          <a:p>
            <a:r>
              <a:rPr lang="de-DE" sz="2700" dirty="0">
                <a:latin typeface="Calibri" pitchFamily="34" charset="0"/>
              </a:rPr>
              <a:t>Q</a:t>
            </a:r>
            <a:r>
              <a:rPr lang="de-DE" sz="2700" dirty="0" smtClean="0">
                <a:latin typeface="Calibri" pitchFamily="34" charset="0"/>
              </a:rPr>
              <a:t>uestion</a:t>
            </a:r>
            <a:endParaRPr lang="de-DE" sz="2700" dirty="0">
              <a:latin typeface="Calibri" pitchFamily="34" charset="0"/>
            </a:endParaRPr>
          </a:p>
        </p:txBody>
      </p:sp>
      <p:sp>
        <p:nvSpPr>
          <p:cNvPr id="33" name="Textfeld 7" descr=" 33"/>
          <p:cNvSpPr txBox="1">
            <a:spLocks noChangeArrowheads="1"/>
          </p:cNvSpPr>
          <p:nvPr/>
        </p:nvSpPr>
        <p:spPr bwMode="auto">
          <a:xfrm>
            <a:off x="3639188" y="3333999"/>
            <a:ext cx="1260217"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SPARQL</a:t>
            </a:r>
            <a:endParaRPr lang="de-DE" sz="2700" dirty="0">
              <a:latin typeface="Calibri" pitchFamily="34" charset="0"/>
            </a:endParaRPr>
          </a:p>
        </p:txBody>
      </p:sp>
      <p:sp>
        <p:nvSpPr>
          <p:cNvPr id="34" name="Zylinder 25" descr=" 34"/>
          <p:cNvSpPr/>
          <p:nvPr/>
        </p:nvSpPr>
        <p:spPr>
          <a:xfrm>
            <a:off x="3659696" y="4353842"/>
            <a:ext cx="1219200" cy="1179512"/>
          </a:xfrm>
          <a:prstGeom prst="can">
            <a:avLst>
              <a:gd name="adj" fmla="val 20116"/>
            </a:avLst>
          </a:prstGeom>
          <a:solidFill>
            <a:srgbClr val="99FF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3000" dirty="0" smtClean="0">
                <a:solidFill>
                  <a:srgbClr val="1D1117"/>
                </a:solidFill>
              </a:rPr>
              <a:t>KB</a:t>
            </a:r>
            <a:endParaRPr lang="de-DE" sz="3000" dirty="0">
              <a:solidFill>
                <a:srgbClr val="1D1117"/>
              </a:solidFill>
            </a:endParaRPr>
          </a:p>
        </p:txBody>
      </p:sp>
      <p:sp>
        <p:nvSpPr>
          <p:cNvPr id="36" name="Right Arrow 35" descr=" 36"/>
          <p:cNvSpPr/>
          <p:nvPr/>
        </p:nvSpPr>
        <p:spPr>
          <a:xfrm rot="5400000">
            <a:off x="4063556" y="1387165"/>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ight Arrow 36" descr=" 37"/>
          <p:cNvSpPr/>
          <p:nvPr/>
        </p:nvSpPr>
        <p:spPr>
          <a:xfrm rot="5400000">
            <a:off x="4063556" y="3855508"/>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ight Arrow 37" descr=" 38"/>
          <p:cNvSpPr/>
          <p:nvPr/>
        </p:nvSpPr>
        <p:spPr>
          <a:xfrm rot="5400000">
            <a:off x="4063556" y="5726888"/>
            <a:ext cx="41148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feld 7" descr=" 40"/>
          <p:cNvSpPr txBox="1">
            <a:spLocks noChangeArrowheads="1"/>
          </p:cNvSpPr>
          <p:nvPr/>
        </p:nvSpPr>
        <p:spPr bwMode="auto">
          <a:xfrm>
            <a:off x="3818085" y="6225225"/>
            <a:ext cx="1363515" cy="327975"/>
          </a:xfrm>
          <a:prstGeom prst="rect">
            <a:avLst/>
          </a:prstGeom>
          <a:noFill/>
          <a:ln w="9525">
            <a:noFill/>
            <a:miter lim="800000"/>
            <a:headEnd/>
            <a:tailEnd/>
          </a:ln>
        </p:spPr>
        <p:txBody>
          <a:bodyPr wrap="none">
            <a:spAutoFit/>
          </a:bodyPr>
          <a:lstStyle/>
          <a:p>
            <a:pPr algn="ctr">
              <a:lnSpc>
                <a:spcPts val="1500"/>
              </a:lnSpc>
            </a:pPr>
            <a:r>
              <a:rPr lang="de-DE" sz="2700" dirty="0" smtClean="0">
                <a:latin typeface="Calibri" pitchFamily="34" charset="0"/>
              </a:rPr>
              <a:t>Answers</a:t>
            </a:r>
            <a:endParaRPr lang="de-DE" sz="2700" dirty="0">
              <a:latin typeface="Calibri" pitchFamily="34" charset="0"/>
            </a:endParaRPr>
          </a:p>
        </p:txBody>
      </p:sp>
      <p:sp>
        <p:nvSpPr>
          <p:cNvPr id="41" name="Slide Number Placeholder 4" descr=" 41"/>
          <p:cNvSpPr>
            <a:spLocks noGrp="1"/>
          </p:cNvSpPr>
          <p:nvPr>
            <p:ph type="sldNum" sz="quarter" idx="12"/>
          </p:nvPr>
        </p:nvSpPr>
        <p:spPr>
          <a:xfrm>
            <a:off x="7924800" y="6492875"/>
            <a:ext cx="762000" cy="365125"/>
          </a:xfrm>
        </p:spPr>
        <p:txBody>
          <a:bodyPr/>
          <a:lstStyle/>
          <a:p>
            <a:fld id="{D82A5394-5A80-41A2-8767-340FD9E3BCB0}" type="slidenum">
              <a:rPr lang="en-US" smtClean="0"/>
              <a:pPr/>
              <a:t>86</a:t>
            </a:fld>
            <a:endParaRPr lang="en-US"/>
          </a:p>
        </p:txBody>
      </p:sp>
      <p:pic>
        <p:nvPicPr>
          <p:cNvPr id="24" name="Picture 2" descr=" 44"/>
          <p:cNvPicPr>
            <a:picLocks noChangeAspect="1" noChangeArrowheads="1"/>
          </p:cNvPicPr>
          <p:nvPr/>
        </p:nvPicPr>
        <p:blipFill>
          <a:blip r:embed="rId4" cstate="print"/>
          <a:srcRect l="51030" t="17480" r="40938" b="34641"/>
          <a:stretch>
            <a:fillRect/>
          </a:stretch>
        </p:blipFill>
        <p:spPr bwMode="auto">
          <a:xfrm>
            <a:off x="427679" y="1025579"/>
            <a:ext cx="1081507" cy="2417485"/>
          </a:xfrm>
          <a:prstGeom prst="rect">
            <a:avLst/>
          </a:prstGeom>
          <a:ln>
            <a:noFill/>
          </a:ln>
          <a:effectLst>
            <a:outerShdw blurRad="292100" dist="139700" dir="2700000" algn="tl" rotWithShape="0">
              <a:srgbClr val="333333">
                <a:alpha val="65000"/>
              </a:srgbClr>
            </a:outerShdw>
          </a:effectLst>
        </p:spPr>
      </p:pic>
      <p:pic>
        <p:nvPicPr>
          <p:cNvPr id="25" name="Picture 3" descr=" 45"/>
          <p:cNvPicPr>
            <a:picLocks noChangeAspect="1" noChangeArrowheads="1"/>
          </p:cNvPicPr>
          <p:nvPr/>
        </p:nvPicPr>
        <p:blipFill>
          <a:blip r:embed="rId5" cstate="print"/>
          <a:srcRect l="50437" t="18660" r="40822" b="34721"/>
          <a:stretch>
            <a:fillRect/>
          </a:stretch>
        </p:blipFill>
        <p:spPr bwMode="auto">
          <a:xfrm>
            <a:off x="1442863" y="990600"/>
            <a:ext cx="1188132" cy="2376264"/>
          </a:xfrm>
          <a:prstGeom prst="rect">
            <a:avLst/>
          </a:prstGeom>
          <a:ln>
            <a:noFill/>
          </a:ln>
          <a:effectLst>
            <a:outerShdw blurRad="292100" dist="139700" dir="2700000" algn="tl" rotWithShape="0">
              <a:srgbClr val="333333">
                <a:alpha val="65000"/>
              </a:srgbClr>
            </a:outerShdw>
          </a:effectLst>
        </p:spPr>
      </p:pic>
      <p:pic>
        <p:nvPicPr>
          <p:cNvPr id="26" name="Bild 60" descr=" 46"/>
          <p:cNvPicPr>
            <a:picLocks noChangeAspect="1"/>
          </p:cNvPicPr>
          <p:nvPr/>
        </p:nvPicPr>
        <p:blipFill>
          <a:blip r:embed="rId6" cstate="print"/>
          <a:srcRect b="22717"/>
          <a:stretch>
            <a:fillRect/>
          </a:stretch>
        </p:blipFill>
        <p:spPr bwMode="auto">
          <a:xfrm>
            <a:off x="-152399" y="838201"/>
            <a:ext cx="792087" cy="811279"/>
          </a:xfrm>
          <a:prstGeom prst="rect">
            <a:avLst/>
          </a:prstGeom>
          <a:noFill/>
          <a:ln w="9525">
            <a:noFill/>
            <a:miter lim="800000"/>
            <a:headEnd/>
            <a:tailEnd/>
          </a:ln>
        </p:spPr>
      </p:pic>
      <p:sp>
        <p:nvSpPr>
          <p:cNvPr id="27" name="Right Brace 26" descr=" 48"/>
          <p:cNvSpPr/>
          <p:nvPr/>
        </p:nvSpPr>
        <p:spPr>
          <a:xfrm>
            <a:off x="2935795" y="914400"/>
            <a:ext cx="721804" cy="4876800"/>
          </a:xfrm>
          <a:prstGeom prst="rightBrace">
            <a:avLst>
              <a:gd name="adj1" fmla="val 0"/>
              <a:gd name="adj2" fmla="val 8123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Can 21" descr=" 42"/>
          <p:cNvSpPr/>
          <p:nvPr/>
        </p:nvSpPr>
        <p:spPr>
          <a:xfrm>
            <a:off x="63861" y="3122711"/>
            <a:ext cx="3024335" cy="2592288"/>
          </a:xfrm>
          <a:prstGeom prst="can">
            <a:avLst>
              <a:gd name="adj" fmla="val 10162"/>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rPr>
              <a:t>                            </a:t>
            </a:r>
            <a:endParaRPr lang="en-US" sz="3000" dirty="0">
              <a:solidFill>
                <a:srgbClr val="000000"/>
              </a:solidFill>
            </a:endParaRPr>
          </a:p>
        </p:txBody>
      </p:sp>
      <p:pic>
        <p:nvPicPr>
          <p:cNvPr id="23" name="Picture 2" descr=" 43"/>
          <p:cNvPicPr>
            <a:picLocks noChangeAspect="1" noChangeArrowheads="1"/>
          </p:cNvPicPr>
          <p:nvPr/>
        </p:nvPicPr>
        <p:blipFill>
          <a:blip r:embed="rId7" cstate="print"/>
          <a:srcRect/>
          <a:stretch>
            <a:fillRect/>
          </a:stretch>
        </p:blipFill>
        <p:spPr bwMode="auto">
          <a:xfrm>
            <a:off x="170347" y="3960913"/>
            <a:ext cx="2765447" cy="1568777"/>
          </a:xfrm>
          <a:prstGeom prst="rect">
            <a:avLst/>
          </a:prstGeom>
          <a:noFill/>
        </p:spPr>
      </p:pic>
      <p:sp>
        <p:nvSpPr>
          <p:cNvPr id="28" name="Rectangle 27" descr=" 49"/>
          <p:cNvSpPr/>
          <p:nvPr/>
        </p:nvSpPr>
        <p:spPr>
          <a:xfrm>
            <a:off x="27857" y="3390781"/>
            <a:ext cx="2952327" cy="646330"/>
          </a:xfrm>
          <a:prstGeom prst="rect">
            <a:avLst/>
          </a:prstGeom>
        </p:spPr>
        <p:txBody>
          <a:bodyPr wrap="square">
            <a:spAutoFit/>
          </a:bodyPr>
          <a:lstStyle/>
          <a:p>
            <a:r>
              <a:rPr lang="en-US" sz="1200" b="1" dirty="0" smtClean="0">
                <a:solidFill>
                  <a:srgbClr val="002060"/>
                </a:solidFill>
                <a:latin typeface="Lucida Console" pitchFamily="49" charset="0"/>
              </a:rPr>
              <a:t>Rome</a:t>
            </a:r>
            <a:r>
              <a:rPr lang="en-US" sz="1200" b="1" dirty="0" smtClean="0">
                <a:latin typeface="Lucida Console" pitchFamily="49" charset="0"/>
              </a:rPr>
              <a:t>       </a:t>
            </a:r>
            <a:r>
              <a:rPr lang="en-US" sz="1200" b="1" dirty="0" err="1" smtClean="0">
                <a:solidFill>
                  <a:srgbClr val="C00000"/>
                </a:solidFill>
                <a:latin typeface="Lucida Console" pitchFamily="49" charset="0"/>
              </a:rPr>
              <a:t>isA</a:t>
            </a:r>
            <a:r>
              <a:rPr lang="en-US" sz="1200" b="1" dirty="0" smtClean="0">
                <a:latin typeface="Lucida Console" pitchFamily="49" charset="0"/>
              </a:rPr>
              <a:t>        </a:t>
            </a:r>
            <a:r>
              <a:rPr lang="en-US" sz="1200" b="1" dirty="0" smtClean="0">
                <a:solidFill>
                  <a:srgbClr val="003300"/>
                </a:solidFill>
                <a:latin typeface="Lucida Console" pitchFamily="49" charset="0"/>
              </a:rPr>
              <a:t>city</a:t>
            </a:r>
          </a:p>
          <a:p>
            <a:r>
              <a:rPr lang="en-US" sz="1200" b="1" dirty="0" smtClean="0">
                <a:solidFill>
                  <a:srgbClr val="003300"/>
                </a:solidFill>
                <a:latin typeface="Lucida Console" pitchFamily="49" charset="0"/>
              </a:rPr>
              <a:t>city</a:t>
            </a:r>
            <a:r>
              <a:rPr lang="en-US" sz="1200" b="1" dirty="0" smtClean="0">
                <a:solidFill>
                  <a:srgbClr val="C00000"/>
                </a:solidFill>
                <a:latin typeface="Lucida Console" pitchFamily="49" charset="0"/>
              </a:rPr>
              <a:t>       </a:t>
            </a:r>
            <a:r>
              <a:rPr lang="en-US" sz="1200" b="1" dirty="0" err="1" smtClean="0">
                <a:solidFill>
                  <a:srgbClr val="C00000"/>
                </a:solidFill>
                <a:latin typeface="Lucida Console" pitchFamily="49" charset="0"/>
              </a:rPr>
              <a:t>subclassOf</a:t>
            </a:r>
            <a:r>
              <a:rPr lang="en-US" sz="1200" b="1" dirty="0" smtClean="0">
                <a:solidFill>
                  <a:srgbClr val="C00000"/>
                </a:solidFill>
                <a:latin typeface="Lucida Console" pitchFamily="49" charset="0"/>
              </a:rPr>
              <a:t> </a:t>
            </a:r>
            <a:r>
              <a:rPr lang="en-US" sz="1200" b="1" dirty="0" smtClean="0">
                <a:solidFill>
                  <a:srgbClr val="003300"/>
                </a:solidFill>
                <a:latin typeface="Lucida Console" pitchFamily="49" charset="0"/>
              </a:rPr>
              <a:t>location</a:t>
            </a:r>
          </a:p>
          <a:p>
            <a:r>
              <a:rPr lang="en-US" sz="1200" b="1" dirty="0" smtClean="0">
                <a:solidFill>
                  <a:srgbClr val="002060"/>
                </a:solidFill>
                <a:latin typeface="Lucida Console" pitchFamily="49" charset="0"/>
              </a:rPr>
              <a:t>Rossellini</a:t>
            </a:r>
            <a:r>
              <a:rPr lang="en-US" sz="1200" b="1" dirty="0" smtClean="0">
                <a:latin typeface="Lucida Console" pitchFamily="49" charset="0"/>
              </a:rPr>
              <a:t> </a:t>
            </a:r>
            <a:r>
              <a:rPr lang="en-US" sz="1200" b="1" dirty="0" err="1" smtClean="0">
                <a:solidFill>
                  <a:srgbClr val="C00000"/>
                </a:solidFill>
                <a:latin typeface="Lucida Console" pitchFamily="49" charset="0"/>
              </a:rPr>
              <a:t>mariedTo</a:t>
            </a:r>
            <a:r>
              <a:rPr lang="en-US" sz="1200" b="1" dirty="0" smtClean="0">
                <a:latin typeface="Lucida Console" pitchFamily="49" charset="0"/>
              </a:rPr>
              <a:t>   </a:t>
            </a:r>
            <a:r>
              <a:rPr lang="en-US" sz="1200" b="1" dirty="0" smtClean="0">
                <a:solidFill>
                  <a:srgbClr val="002060"/>
                </a:solidFill>
                <a:latin typeface="Lucida Console" pitchFamily="49" charset="0"/>
              </a:rPr>
              <a:t>Bergman</a:t>
            </a:r>
          </a:p>
        </p:txBody>
      </p:sp>
      <p:sp>
        <p:nvSpPr>
          <p:cNvPr id="29" name="Rectangle 28" descr=" 52"/>
          <p:cNvSpPr/>
          <p:nvPr/>
        </p:nvSpPr>
        <p:spPr>
          <a:xfrm>
            <a:off x="421195" y="3048000"/>
            <a:ext cx="2209800" cy="1524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 29"/>
          <p:cNvPicPr>
            <a:picLocks noChangeAspect="1" noChangeArrowheads="1"/>
          </p:cNvPicPr>
          <p:nvPr/>
        </p:nvPicPr>
        <p:blipFill>
          <a:blip r:embed="rId8" cstate="print"/>
          <a:srcRect r="11628"/>
          <a:stretch>
            <a:fillRect/>
          </a:stretch>
        </p:blipFill>
        <p:spPr bwMode="auto">
          <a:xfrm>
            <a:off x="6096000" y="1905000"/>
            <a:ext cx="1752600" cy="1590306"/>
          </a:xfrm>
          <a:prstGeom prst="rect">
            <a:avLst/>
          </a:prstGeom>
          <a:noFill/>
          <a:ln w="9525">
            <a:noFill/>
            <a:miter lim="800000"/>
            <a:headEnd/>
            <a:tailEnd/>
          </a:ln>
        </p:spPr>
      </p:pic>
      <p:cxnSp>
        <p:nvCxnSpPr>
          <p:cNvPr id="21" name="Straight Connector 20" descr=" 39"/>
          <p:cNvCxnSpPr/>
          <p:nvPr/>
        </p:nvCxnSpPr>
        <p:spPr>
          <a:xfrm flipH="1" flipV="1">
            <a:off x="4876801" y="3581400"/>
            <a:ext cx="421197" cy="381002"/>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descr=" 60"/>
          <p:cNvCxnSpPr/>
          <p:nvPr/>
        </p:nvCxnSpPr>
        <p:spPr>
          <a:xfrm flipH="1" flipV="1">
            <a:off x="5145595" y="2263814"/>
            <a:ext cx="645604" cy="441284"/>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ransition>
    <p:cut/>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057525"/>
            <a:ext cx="7772400" cy="1362075"/>
          </a:xfrm>
        </p:spPr>
        <p:txBody>
          <a:bodyPr/>
          <a:lstStyle/>
          <a:p>
            <a:r>
              <a:rPr lang="en-US" dirty="0" smtClean="0"/>
              <a:t>Questions/comments?</a:t>
            </a:r>
            <a:endParaRPr lang="en-US" dirty="0"/>
          </a:p>
        </p:txBody>
      </p:sp>
      <p:sp>
        <p:nvSpPr>
          <p:cNvPr id="3" name="Text Placeholder 2"/>
          <p:cNvSpPr>
            <a:spLocks noGrp="1"/>
          </p:cNvSpPr>
          <p:nvPr>
            <p:ph type="body" idx="1"/>
          </p:nvPr>
        </p:nvSpPr>
        <p:spPr>
          <a:xfrm>
            <a:off x="722313" y="1524000"/>
            <a:ext cx="7772400" cy="1500187"/>
          </a:xfrm>
        </p:spPr>
        <p:txBody>
          <a:bodyPr>
            <a:normAutofit/>
          </a:bodyPr>
          <a:lstStyle/>
          <a:p>
            <a:r>
              <a:rPr lang="en-US" sz="3500" dirty="0" smtClean="0"/>
              <a:t>Thank you.</a:t>
            </a:r>
            <a:endParaRPr lang="en-US" sz="3500" dirty="0"/>
          </a:p>
        </p:txBody>
      </p:sp>
      <p:sp>
        <p:nvSpPr>
          <p:cNvPr id="4" name="Date Placeholde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5" name="Footer Placeholder 4"/>
          <p:cNvSpPr>
            <a:spLocks noGrp="1"/>
          </p:cNvSpPr>
          <p:nvPr>
            <p:ph type="ftr" sz="quarter" idx="11"/>
          </p:nvPr>
        </p:nvSpPr>
        <p:spPr/>
        <p:txBody>
          <a:bodyPr/>
          <a:lstStyle/>
          <a:p>
            <a:r>
              <a:rPr lang="en-US" dirty="0" smtClean="0"/>
              <a:t>Natural Language Questions for the Web of Data - </a:t>
            </a:r>
            <a:r>
              <a:rPr lang="en-US" dirty="0" err="1" smtClean="0"/>
              <a:t>Yahya</a:t>
            </a:r>
            <a:r>
              <a:rPr lang="en-US" dirty="0" smtClean="0"/>
              <a:t> et al.</a:t>
            </a:r>
            <a:endParaRPr lang="en-US" dirty="0"/>
          </a:p>
        </p:txBody>
      </p:sp>
      <p:sp>
        <p:nvSpPr>
          <p:cNvPr id="6" name="Slide Number Placeholder 5"/>
          <p:cNvSpPr>
            <a:spLocks noGrp="1"/>
          </p:cNvSpPr>
          <p:nvPr>
            <p:ph type="sldNum" sz="quarter" idx="12"/>
          </p:nvPr>
        </p:nvSpPr>
        <p:spPr/>
        <p:txBody>
          <a:bodyPr/>
          <a:lstStyle/>
          <a:p>
            <a:fld id="{D82A5394-5A80-41A2-8767-340FD9E3BCB0}" type="slidenum">
              <a:rPr lang="en-US" smtClean="0"/>
              <a:pPr/>
              <a:t>87</a:t>
            </a:fld>
            <a:endParaRPr lang="en-US"/>
          </a:p>
        </p:txBody>
      </p:sp>
      <p:sp>
        <p:nvSpPr>
          <p:cNvPr id="7" name="Rectangle 6"/>
          <p:cNvSpPr/>
          <p:nvPr/>
        </p:nvSpPr>
        <p:spPr>
          <a:xfrm>
            <a:off x="3581400" y="5769114"/>
            <a:ext cx="3962400" cy="707886"/>
          </a:xfrm>
          <a:prstGeom prst="rect">
            <a:avLst/>
          </a:prstGeom>
        </p:spPr>
        <p:txBody>
          <a:bodyPr wrap="square">
            <a:spAutoFit/>
          </a:bodyPr>
          <a:lstStyle/>
          <a:p>
            <a:r>
              <a:rPr lang="en-US" sz="4000" dirty="0" smtClean="0">
                <a:solidFill>
                  <a:srgbClr val="0070C0"/>
                </a:solidFill>
              </a:rPr>
              <a:t>bit.ly/</a:t>
            </a:r>
            <a:r>
              <a:rPr lang="en-US" sz="4000" dirty="0" err="1" smtClean="0">
                <a:solidFill>
                  <a:srgbClr val="0070C0"/>
                </a:solidFill>
              </a:rPr>
              <a:t>mpi-deanna</a:t>
            </a:r>
            <a:endParaRPr lang="en-US" sz="4000" dirty="0">
              <a:solidFill>
                <a:srgbClr val="0070C0"/>
              </a:solidFill>
            </a:endParaRPr>
          </a:p>
        </p:txBody>
      </p:sp>
      <p:pic>
        <p:nvPicPr>
          <p:cNvPr id="50180" name="Picture 4" descr="QRCode"/>
          <p:cNvPicPr>
            <a:picLocks noChangeAspect="1" noChangeArrowheads="1"/>
          </p:cNvPicPr>
          <p:nvPr/>
        </p:nvPicPr>
        <p:blipFill>
          <a:blip r:embed="rId3" cstate="print"/>
          <a:srcRect/>
          <a:stretch>
            <a:fillRect/>
          </a:stretch>
        </p:blipFill>
        <p:spPr bwMode="auto">
          <a:xfrm>
            <a:off x="7520240" y="5257800"/>
            <a:ext cx="1166560" cy="116656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normAutofit fontScale="90000"/>
          </a:bodyPr>
          <a:lstStyle/>
          <a:p>
            <a:r>
              <a:rPr lang="en-US" dirty="0" smtClean="0"/>
              <a:t>QA, meet the (semantic) Web of Data</a:t>
            </a:r>
            <a:endParaRPr lang="en-US" dirty="0"/>
          </a:p>
        </p:txBody>
      </p:sp>
      <p:sp>
        <p:nvSpPr>
          <p:cNvPr id="3" name="Date Placeholder 2" descr=" 3"/>
          <p:cNvSpPr>
            <a:spLocks noGrp="1"/>
          </p:cNvSpPr>
          <p:nvPr>
            <p:ph type="dt" sz="half" idx="10"/>
          </p:nvPr>
        </p:nvSpPr>
        <p:spPr/>
        <p:txBody>
          <a:bodyPr/>
          <a:lstStyle/>
          <a:p>
            <a:r>
              <a:rPr lang="en-US" dirty="0" smtClean="0"/>
              <a:t>EMNLP</a:t>
            </a:r>
            <a:endParaRPr lang="en-US" dirty="0" smtClean="0"/>
          </a:p>
          <a:p>
            <a:r>
              <a:rPr lang="en-US" dirty="0" smtClean="0"/>
              <a:t>July 12, 2012</a:t>
            </a:r>
            <a:endParaRPr lang="en-US" dirty="0"/>
          </a:p>
        </p:txBody>
      </p:sp>
      <p:sp>
        <p:nvSpPr>
          <p:cNvPr id="4" name="Footer Placeholder 3" descr=" 4"/>
          <p:cNvSpPr>
            <a:spLocks noGrp="1"/>
          </p:cNvSpPr>
          <p:nvPr>
            <p:ph type="ftr" sz="quarter" idx="11"/>
          </p:nvPr>
        </p:nvSpPr>
        <p:spPr/>
        <p:txBody>
          <a:bodyPr/>
          <a:lstStyle/>
          <a:p>
            <a:r>
              <a:rPr lang="en-US" smtClean="0"/>
              <a:t>Natural Language Questions for the Web of Data - Yahya et al.</a:t>
            </a:r>
            <a:endParaRPr lang="en-US"/>
          </a:p>
        </p:txBody>
      </p:sp>
      <p:sp>
        <p:nvSpPr>
          <p:cNvPr id="41" name="Slide Number Placeholder 4" descr=" 41"/>
          <p:cNvSpPr>
            <a:spLocks noGrp="1"/>
          </p:cNvSpPr>
          <p:nvPr>
            <p:ph type="sldNum" sz="quarter" idx="12"/>
          </p:nvPr>
        </p:nvSpPr>
        <p:spPr>
          <a:xfrm>
            <a:off x="7924800" y="6492875"/>
            <a:ext cx="762000" cy="365125"/>
          </a:xfrm>
        </p:spPr>
        <p:txBody>
          <a:bodyPr/>
          <a:lstStyle/>
          <a:p>
            <a:fld id="{D82A5394-5A80-41A2-8767-340FD9E3BCB0}" type="slidenum">
              <a:rPr lang="en-US" smtClean="0"/>
              <a:pPr/>
              <a:t>9</a:t>
            </a:fld>
            <a:endParaRPr lang="en-US"/>
          </a:p>
        </p:txBody>
      </p:sp>
      <p:pic>
        <p:nvPicPr>
          <p:cNvPr id="2050" name="Picture 2" descr=" 2050"/>
          <p:cNvPicPr>
            <a:picLocks noChangeAspect="1" noChangeArrowheads="1"/>
          </p:cNvPicPr>
          <p:nvPr/>
        </p:nvPicPr>
        <p:blipFill>
          <a:blip r:embed="rId3" cstate="print"/>
          <a:srcRect/>
          <a:stretch>
            <a:fillRect/>
          </a:stretch>
        </p:blipFill>
        <p:spPr bwMode="auto">
          <a:xfrm>
            <a:off x="990600" y="838200"/>
            <a:ext cx="8077200" cy="5326201"/>
          </a:xfrm>
          <a:prstGeom prst="rect">
            <a:avLst/>
          </a:prstGeom>
          <a:noFill/>
        </p:spPr>
      </p:pic>
      <p:pic>
        <p:nvPicPr>
          <p:cNvPr id="7" name="Picture 4" descr=" 2052"/>
          <p:cNvPicPr>
            <a:picLocks noChangeAspect="1" noChangeArrowheads="1"/>
          </p:cNvPicPr>
          <p:nvPr/>
        </p:nvPicPr>
        <p:blipFill>
          <a:blip r:embed="rId3" cstate="print"/>
          <a:srcRect l="25883" t="39964" r="46353" b="28635"/>
          <a:stretch>
            <a:fillRect/>
          </a:stretch>
        </p:blipFill>
        <p:spPr bwMode="auto">
          <a:xfrm>
            <a:off x="2514600" y="1371600"/>
            <a:ext cx="4495800" cy="33528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Oval 7" descr=" 53"/>
          <p:cNvSpPr/>
          <p:nvPr/>
        </p:nvSpPr>
        <p:spPr>
          <a:xfrm>
            <a:off x="4343400" y="2895600"/>
            <a:ext cx="624840" cy="609600"/>
          </a:xfrm>
          <a:prstGeom prst="ellipse">
            <a:avLst/>
          </a:prstGeom>
          <a:solidFill>
            <a:schemeClr val="lt1">
              <a:alpha val="0"/>
            </a:schemeClr>
          </a:solidFill>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Sld>
  <p:clrMapOvr>
    <a:masterClrMapping/>
  </p:clrMapOvr>
  <p:transition>
    <p:cut/>
  </p:transition>
  <p:timing>
    <p:tnLst>
      <p:par>
        <p:cTn id="1" dur="indefinite" restart="never" nodeType="tmRoot"/>
      </p:par>
    </p:tnLst>
  </p:timing>
</p:sld>
</file>

<file path=ppt/theme/theme1.xml><?xml version="1.0" encoding="utf-8"?>
<a:theme xmlns:a="http://schemas.openxmlformats.org/drawingml/2006/main" name="myahya_mpi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myahya_mpi_template</Template>
  <TotalTime>0</TotalTime>
  <Words>5040</Words>
  <Application>Microsoft Office PowerPoint</Application>
  <PresentationFormat>On-screen Show (4:3)</PresentationFormat>
  <Paragraphs>1780</Paragraphs>
  <Slides>87</Slides>
  <Notes>87</Notes>
  <HiddenSlides>0</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myahya_mpi_template</vt:lpstr>
      <vt:lpstr>DEANNA: Natural Language Questions for the Web of Data</vt:lpstr>
      <vt:lpstr>“Classical” QA </vt:lpstr>
      <vt:lpstr>“Classical” QA </vt:lpstr>
      <vt:lpstr>“Classical” QA </vt:lpstr>
      <vt:lpstr>“Classical” QA </vt:lpstr>
      <vt:lpstr>“Classical” QA </vt:lpstr>
      <vt:lpstr>QA, meet the (semantic) Web of Data</vt:lpstr>
      <vt:lpstr>QA, meet the (semantic) Web of Data</vt:lpstr>
      <vt:lpstr>QA, meet the (semantic) Web of Data</vt:lpstr>
      <vt:lpstr>QA, meet the (semantic) Web of Data</vt:lpstr>
      <vt:lpstr>QA, meet the (semantic) Web of Data</vt:lpstr>
      <vt:lpstr>QA, meet the (semantic) Web of Data</vt:lpstr>
      <vt:lpstr>QA, meet the (semantic) Web of Data</vt:lpstr>
      <vt:lpstr>QA, meet the (semantic) Web of Data</vt:lpstr>
      <vt:lpstr>Semantics Types</vt:lpstr>
      <vt:lpstr>Crash Course: Querying the Web of Data</vt:lpstr>
      <vt:lpstr>Crash Course: Querying the Web of Data</vt:lpstr>
      <vt:lpstr>Crash Course: Querying the Web of Data</vt:lpstr>
      <vt:lpstr>Crash Course: Querying the Web of Data</vt:lpstr>
      <vt:lpstr>Crash Course: Querying the Web of Data</vt:lpstr>
      <vt:lpstr>Crash Course: Querying the Web of Data</vt:lpstr>
      <vt:lpstr>Crash Course: Querying the Web of Data</vt:lpstr>
      <vt:lpstr>What is DEANNA?</vt:lpstr>
      <vt:lpstr>What is DEANNA?</vt:lpstr>
      <vt:lpstr>What is DEANNA?</vt:lpstr>
      <vt:lpstr>What is DEANNA?</vt:lpstr>
      <vt:lpstr>What is DEANNA?</vt:lpstr>
      <vt:lpstr>Inside DEANNA</vt:lpstr>
      <vt:lpstr>Inside DEANNA</vt:lpstr>
      <vt:lpstr>Inside DEANNA</vt:lpstr>
      <vt:lpstr>Inside DEANNA</vt:lpstr>
      <vt:lpstr>Inside DEANNA</vt:lpstr>
      <vt:lpstr>Inside DEANNA</vt:lpstr>
      <vt:lpstr>Inside DEANNA</vt:lpstr>
      <vt:lpstr>Structured Query Generation</vt:lpstr>
      <vt:lpstr>Outline</vt:lpstr>
      <vt:lpstr>Outline</vt:lpstr>
      <vt:lpstr>Phrase Detection</vt:lpstr>
      <vt:lpstr>Phrase Detection</vt:lpstr>
      <vt:lpstr>Phrase Detection</vt:lpstr>
      <vt:lpstr>Outline</vt:lpstr>
      <vt:lpstr>Outline</vt:lpstr>
      <vt:lpstr>Phrase Mapping</vt:lpstr>
      <vt:lpstr>Phrase Mapping</vt:lpstr>
      <vt:lpstr>Phrase Mapping</vt:lpstr>
      <vt:lpstr>Phrase Mapping</vt:lpstr>
      <vt:lpstr>Phrase Mapping</vt:lpstr>
      <vt:lpstr>Outline</vt:lpstr>
      <vt:lpstr>Outline</vt:lpstr>
      <vt:lpstr>Dependency Detection</vt:lpstr>
      <vt:lpstr>Dependency Detection</vt:lpstr>
      <vt:lpstr>Dependency Detection</vt:lpstr>
      <vt:lpstr>Dependency Detection</vt:lpstr>
      <vt:lpstr>Result</vt:lpstr>
      <vt:lpstr>Disambiguation Graph</vt:lpstr>
      <vt:lpstr>Outline</vt:lpstr>
      <vt:lpstr>Outline</vt:lpstr>
      <vt:lpstr>Outline</vt:lpstr>
      <vt:lpstr>Joint Disambiguation - ILP</vt:lpstr>
      <vt:lpstr>Joint Disambiguation – Objective</vt:lpstr>
      <vt:lpstr>Joint Disambiguation – Objective</vt:lpstr>
      <vt:lpstr>Joint Disambiguation – Constraints</vt:lpstr>
      <vt:lpstr>Joint Disambiguation – Constraints</vt:lpstr>
      <vt:lpstr>Joint Disambiguation – Constraints</vt:lpstr>
      <vt:lpstr>Joint Disambiguation – Constraints</vt:lpstr>
      <vt:lpstr>Joint Disambiguation – Constraints</vt:lpstr>
      <vt:lpstr>Joint Disambiguation – Constraints</vt:lpstr>
      <vt:lpstr>Joint Disambiguation – Constraints</vt:lpstr>
      <vt:lpstr>Outline</vt:lpstr>
      <vt:lpstr>Outline</vt:lpstr>
      <vt:lpstr>Structured Query Generation</vt:lpstr>
      <vt:lpstr>Outline</vt:lpstr>
      <vt:lpstr>Outline</vt:lpstr>
      <vt:lpstr>Evaluation Methodology</vt:lpstr>
      <vt:lpstr>Datasets</vt:lpstr>
      <vt:lpstr>Results 1/3: Disambiguation</vt:lpstr>
      <vt:lpstr>Results 2/3: Query Generation</vt:lpstr>
      <vt:lpstr>Results 3/3: Answering</vt:lpstr>
      <vt:lpstr>Results 3/3: Answering</vt:lpstr>
      <vt:lpstr>Results 3/3: Answering</vt:lpstr>
      <vt:lpstr>Wrap-up</vt:lpstr>
      <vt:lpstr>Wrap-up</vt:lpstr>
      <vt:lpstr>Wrap-up</vt:lpstr>
      <vt:lpstr>Wrap-up</vt:lpstr>
      <vt:lpstr>Wrap-up</vt:lpstr>
      <vt:lpstr>Wrap-up</vt:lpstr>
      <vt:lpstr>Questions/comments?</vt:lpstr>
    </vt:vector>
  </TitlesOfParts>
  <Company>Max-Planck-Institut für Informatik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DEANNA: Natural Language Questions for the Web of Data</dc:title>
  <dc:creator>Mohamed Yahya</dc:creator>
  <cp:keywords>natural language question answering ilp</cp:keywords>
  <cp:lastModifiedBy>myahya</cp:lastModifiedBy>
  <cp:revision>1277</cp:revision>
  <dcterms:created xsi:type="dcterms:W3CDTF">2012-05-21T14:02:40Z</dcterms:created>
  <dcterms:modified xsi:type="dcterms:W3CDTF">2012-07-12T05:46:36Z</dcterms:modified>
</cp:coreProperties>
</file>