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90" d="100"/>
          <a:sy n="90"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0872B7-8B6F-415E-965C-21253103185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42072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872B7-8B6F-415E-965C-21253103185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371132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872B7-8B6F-415E-965C-21253103185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71984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872B7-8B6F-415E-965C-21253103185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55730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72B7-8B6F-415E-965C-21253103185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24961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0872B7-8B6F-415E-965C-21253103185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69006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0872B7-8B6F-415E-965C-212531031854}" type="datetimeFigureOut">
              <a:rPr lang="en-US" smtClean="0"/>
              <a:t>11/19/22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202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0872B7-8B6F-415E-965C-212531031854}" type="datetimeFigureOut">
              <a:rPr lang="en-US" smtClean="0"/>
              <a:t>11/19/22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76273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872B7-8B6F-415E-965C-212531031854}" type="datetimeFigureOut">
              <a:rPr lang="en-US" smtClean="0"/>
              <a:t>11/19/22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75345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0872B7-8B6F-415E-965C-21253103185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54315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0872B7-8B6F-415E-965C-21253103185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54524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72B7-8B6F-415E-965C-212531031854}" type="datetimeFigureOut">
              <a:rPr lang="en-US" smtClean="0"/>
              <a:t>11/19/22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57E39-2D02-4640-A0B9-3ED974F6DF0B}" type="slidenum">
              <a:rPr lang="en-US" smtClean="0"/>
              <a:t>‹#›</a:t>
            </a:fld>
            <a:endParaRPr lang="en-US"/>
          </a:p>
        </p:txBody>
      </p:sp>
    </p:spTree>
    <p:extLst>
      <p:ext uri="{BB962C8B-B14F-4D97-AF65-F5344CB8AC3E}">
        <p14:creationId xmlns:p14="http://schemas.microsoft.com/office/powerpoint/2010/main" val="408349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Image Segmentation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364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060913"/>
                </a:solidFill>
                <a:effectLst/>
                <a:latin typeface="Inter"/>
              </a:rPr>
              <a:t>Types of Image Segmentation tasks</a:t>
            </a:r>
          </a:p>
        </p:txBody>
      </p:sp>
      <p:pic>
        <p:nvPicPr>
          <p:cNvPr id="5122" name="Picture 2" descr="Semantic Segmentation vs Instance Segmentation vs Panoptic Segmentation">
            <a:extLst>
              <a:ext uri="{FF2B5EF4-FFF2-40B4-BE49-F238E27FC236}">
                <a16:creationId xmlns:a16="http://schemas.microsoft.com/office/drawing/2014/main" id="{A3AE1D85-B129-1F8B-1130-31A4D6ED66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189" t="5655" r="4657" b="13571"/>
          <a:stretch/>
        </p:blipFill>
        <p:spPr bwMode="auto">
          <a:xfrm>
            <a:off x="3429000" y="1693178"/>
            <a:ext cx="5029199" cy="475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8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060913"/>
                </a:solidFill>
                <a:effectLst/>
                <a:latin typeface="Inter"/>
              </a:rPr>
              <a:t>Deep Learning-based Segmentation methods</a:t>
            </a:r>
          </a:p>
        </p:txBody>
      </p:sp>
      <p:sp>
        <p:nvSpPr>
          <p:cNvPr id="3" name="Content Placeholder 2">
            <a:extLst>
              <a:ext uri="{FF2B5EF4-FFF2-40B4-BE49-F238E27FC236}">
                <a16:creationId xmlns:a16="http://schemas.microsoft.com/office/drawing/2014/main" id="{45B7D803-E938-DDC6-C2F1-4F8CD6693375}"/>
              </a:ext>
            </a:extLst>
          </p:cNvPr>
          <p:cNvSpPr>
            <a:spLocks noGrp="1"/>
          </p:cNvSpPr>
          <p:nvPr>
            <p:ph idx="1"/>
          </p:nvPr>
        </p:nvSpPr>
        <p:spPr/>
        <p:txBody>
          <a:bodyPr>
            <a:normAutofit/>
          </a:bodyPr>
          <a:lstStyle/>
          <a:p>
            <a:pPr algn="l"/>
            <a:r>
              <a:rPr lang="en-GB" b="0" i="0" dirty="0">
                <a:solidFill>
                  <a:srgbClr val="060913"/>
                </a:solidFill>
                <a:effectLst/>
                <a:latin typeface="Inter"/>
              </a:rPr>
              <a:t>Semantic segmentation models provide segment maps as outputs corresponding to the inputs they are fed.</a:t>
            </a:r>
          </a:p>
          <a:p>
            <a:pPr algn="l"/>
            <a:r>
              <a:rPr lang="en-GB" b="0" i="0" dirty="0">
                <a:solidFill>
                  <a:srgbClr val="060913"/>
                </a:solidFill>
                <a:effectLst/>
                <a:latin typeface="Inter"/>
              </a:rPr>
              <a:t>These segment maps are often </a:t>
            </a:r>
            <a:r>
              <a:rPr lang="en-GB" b="1" i="1" dirty="0">
                <a:solidFill>
                  <a:srgbClr val="060913"/>
                </a:solidFill>
                <a:effectLst/>
                <a:latin typeface="Inter"/>
              </a:rPr>
              <a:t>n-</a:t>
            </a:r>
            <a:r>
              <a:rPr lang="en-GB" b="1" i="1" dirty="0" err="1">
                <a:solidFill>
                  <a:srgbClr val="060913"/>
                </a:solidFill>
                <a:effectLst/>
                <a:latin typeface="Inter"/>
              </a:rPr>
              <a:t>channeled</a:t>
            </a:r>
            <a:r>
              <a:rPr lang="en-GB" b="0" i="0" dirty="0">
                <a:solidFill>
                  <a:srgbClr val="060913"/>
                </a:solidFill>
                <a:effectLst/>
                <a:latin typeface="Inter"/>
              </a:rPr>
              <a:t> with </a:t>
            </a:r>
            <a:r>
              <a:rPr lang="en-GB" b="1" i="1" dirty="0">
                <a:solidFill>
                  <a:srgbClr val="060913"/>
                </a:solidFill>
                <a:effectLst/>
                <a:latin typeface="Inter"/>
              </a:rPr>
              <a:t>n</a:t>
            </a:r>
            <a:r>
              <a:rPr lang="en-GB" b="0" i="0" dirty="0">
                <a:solidFill>
                  <a:srgbClr val="060913"/>
                </a:solidFill>
                <a:effectLst/>
                <a:latin typeface="Inter"/>
              </a:rPr>
              <a:t> being the number of classes the model is supposed to segment. </a:t>
            </a:r>
          </a:p>
          <a:p>
            <a:pPr algn="l"/>
            <a:r>
              <a:rPr lang="en-GB" b="0" i="0" dirty="0">
                <a:solidFill>
                  <a:srgbClr val="060913"/>
                </a:solidFill>
                <a:effectLst/>
                <a:latin typeface="Inter"/>
              </a:rPr>
              <a:t>Each of these </a:t>
            </a:r>
            <a:r>
              <a:rPr lang="en-GB" b="1" i="0" dirty="0">
                <a:solidFill>
                  <a:srgbClr val="060913"/>
                </a:solidFill>
                <a:effectLst/>
                <a:latin typeface="Inter"/>
              </a:rPr>
              <a:t>n-channels</a:t>
            </a:r>
            <a:r>
              <a:rPr lang="en-GB" b="0" i="0" dirty="0">
                <a:solidFill>
                  <a:srgbClr val="060913"/>
                </a:solidFill>
                <a:effectLst/>
                <a:latin typeface="Inter"/>
              </a:rPr>
              <a:t> is binary in nature, with object locations being “filled” with ones and empty regions consisting of zeros. </a:t>
            </a:r>
          </a:p>
          <a:p>
            <a:pPr algn="l"/>
            <a:r>
              <a:rPr lang="en-GB" b="0" i="0" dirty="0">
                <a:solidFill>
                  <a:srgbClr val="060913"/>
                </a:solidFill>
                <a:effectLst/>
                <a:latin typeface="Inter"/>
              </a:rPr>
              <a:t>The ground truth map is a single channel integer array the same size as the input and has a range of “n”, with each segment “filled” with the index value of the corresponding classes (classes are indexed from 0 to n-1). </a:t>
            </a:r>
          </a:p>
        </p:txBody>
      </p:sp>
    </p:spTree>
    <p:extLst>
      <p:ext uri="{BB962C8B-B14F-4D97-AF65-F5344CB8AC3E}">
        <p14:creationId xmlns:p14="http://schemas.microsoft.com/office/powerpoint/2010/main" val="268183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060913"/>
                </a:solidFill>
                <a:effectLst/>
                <a:latin typeface="Inter"/>
              </a:rPr>
              <a:t>Deep Learning-based Segmentation methods</a:t>
            </a:r>
          </a:p>
        </p:txBody>
      </p:sp>
      <p:pic>
        <p:nvPicPr>
          <p:cNvPr id="6" name="Content Placeholder 5">
            <a:extLst>
              <a:ext uri="{FF2B5EF4-FFF2-40B4-BE49-F238E27FC236}">
                <a16:creationId xmlns:a16="http://schemas.microsoft.com/office/drawing/2014/main" id="{7B5D83D1-0649-8698-D488-04B0B400119E}"/>
              </a:ext>
            </a:extLst>
          </p:cNvPr>
          <p:cNvPicPr>
            <a:picLocks noGrp="1" noChangeAspect="1"/>
          </p:cNvPicPr>
          <p:nvPr>
            <p:ph sz="half" idx="1"/>
          </p:nvPr>
        </p:nvPicPr>
        <p:blipFill>
          <a:blip r:embed="rId2"/>
          <a:stretch>
            <a:fillRect/>
          </a:stretch>
        </p:blipFill>
        <p:spPr>
          <a:xfrm>
            <a:off x="838200" y="2024640"/>
            <a:ext cx="5181600" cy="3953308"/>
          </a:xfrm>
          <a:prstGeom prst="rect">
            <a:avLst/>
          </a:prstGeom>
        </p:spPr>
      </p:pic>
      <p:pic>
        <p:nvPicPr>
          <p:cNvPr id="7" name="Content Placeholder 6">
            <a:extLst>
              <a:ext uri="{FF2B5EF4-FFF2-40B4-BE49-F238E27FC236}">
                <a16:creationId xmlns:a16="http://schemas.microsoft.com/office/drawing/2014/main" id="{B8D07B56-ABD7-247E-FD1F-52395EC21F57}"/>
              </a:ext>
            </a:extLst>
          </p:cNvPr>
          <p:cNvPicPr>
            <a:picLocks noGrp="1" noChangeAspect="1"/>
          </p:cNvPicPr>
          <p:nvPr>
            <p:ph sz="half" idx="2"/>
          </p:nvPr>
        </p:nvPicPr>
        <p:blipFill>
          <a:blip r:embed="rId3"/>
          <a:stretch>
            <a:fillRect/>
          </a:stretch>
        </p:blipFill>
        <p:spPr>
          <a:xfrm>
            <a:off x="6172200" y="2119933"/>
            <a:ext cx="5181600" cy="3762721"/>
          </a:xfrm>
          <a:prstGeom prst="rect">
            <a:avLst/>
          </a:prstGeom>
        </p:spPr>
      </p:pic>
    </p:spTree>
    <p:extLst>
      <p:ext uri="{BB962C8B-B14F-4D97-AF65-F5344CB8AC3E}">
        <p14:creationId xmlns:p14="http://schemas.microsoft.com/office/powerpoint/2010/main" val="43057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060913"/>
                </a:solidFill>
                <a:effectLst/>
                <a:latin typeface="Inter"/>
              </a:rPr>
              <a:t>Deep Learning-based Segmentation methods</a:t>
            </a:r>
          </a:p>
        </p:txBody>
      </p:sp>
      <p:sp>
        <p:nvSpPr>
          <p:cNvPr id="3" name="Content Placeholder 2">
            <a:extLst>
              <a:ext uri="{FF2B5EF4-FFF2-40B4-BE49-F238E27FC236}">
                <a16:creationId xmlns:a16="http://schemas.microsoft.com/office/drawing/2014/main" id="{45B7D803-E938-DDC6-C2F1-4F8CD6693375}"/>
              </a:ext>
            </a:extLst>
          </p:cNvPr>
          <p:cNvSpPr>
            <a:spLocks noGrp="1"/>
          </p:cNvSpPr>
          <p:nvPr>
            <p:ph idx="1"/>
          </p:nvPr>
        </p:nvSpPr>
        <p:spPr/>
        <p:txBody>
          <a:bodyPr>
            <a:normAutofit/>
          </a:bodyPr>
          <a:lstStyle/>
          <a:p>
            <a:pPr algn="l"/>
            <a:r>
              <a:rPr lang="en-GB" b="0" i="0" dirty="0">
                <a:solidFill>
                  <a:srgbClr val="060913"/>
                </a:solidFill>
                <a:effectLst/>
                <a:latin typeface="Inter"/>
              </a:rPr>
              <a:t>The model output in an “n-channel” binary format is also known as a two-dimensional one-hot encoded representation of the predictions.</a:t>
            </a:r>
            <a:endParaRPr lang="en-GB" dirty="0">
              <a:solidFill>
                <a:srgbClr val="060913"/>
              </a:solidFill>
              <a:latin typeface="Inter"/>
            </a:endParaRPr>
          </a:p>
          <a:p>
            <a:pPr algn="l"/>
            <a:r>
              <a:rPr lang="en-GB" b="0" i="0" dirty="0">
                <a:solidFill>
                  <a:srgbClr val="060913"/>
                </a:solidFill>
                <a:effectLst/>
                <a:latin typeface="Inter"/>
              </a:rPr>
              <a:t>Neural networks that perform segmentation typically use an encoder-decoder structure where the encoder is followed by a bottleneck and a decoder or </a:t>
            </a:r>
            <a:r>
              <a:rPr lang="en-GB" b="0" i="0" dirty="0" err="1">
                <a:solidFill>
                  <a:srgbClr val="060913"/>
                </a:solidFill>
                <a:effectLst/>
                <a:latin typeface="Inter"/>
              </a:rPr>
              <a:t>upsampling</a:t>
            </a:r>
            <a:r>
              <a:rPr lang="en-GB" b="0" i="0" dirty="0">
                <a:solidFill>
                  <a:srgbClr val="060913"/>
                </a:solidFill>
                <a:effectLst/>
                <a:latin typeface="Inter"/>
              </a:rPr>
              <a:t> layers directly from the bottleneck (like in the FCN). </a:t>
            </a:r>
            <a:endParaRPr lang="en-GB" dirty="0">
              <a:solidFill>
                <a:srgbClr val="060913"/>
              </a:solidFill>
              <a:latin typeface="Inter"/>
            </a:endParaRPr>
          </a:p>
          <a:p>
            <a:pPr algn="l"/>
            <a:endParaRPr lang="en-GB" b="0" i="0" dirty="0">
              <a:solidFill>
                <a:srgbClr val="060913"/>
              </a:solidFill>
              <a:effectLst/>
              <a:latin typeface="Inter"/>
            </a:endParaRPr>
          </a:p>
        </p:txBody>
      </p:sp>
    </p:spTree>
    <p:extLst>
      <p:ext uri="{BB962C8B-B14F-4D97-AF65-F5344CB8AC3E}">
        <p14:creationId xmlns:p14="http://schemas.microsoft.com/office/powerpoint/2010/main" val="359679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Convolutional Encoder-Decoder Architecture</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45B7D803-E938-DDC6-C2F1-4F8CD6693375}"/>
              </a:ext>
            </a:extLst>
          </p:cNvPr>
          <p:cNvSpPr>
            <a:spLocks noGrp="1"/>
          </p:cNvSpPr>
          <p:nvPr>
            <p:ph idx="1"/>
          </p:nvPr>
        </p:nvSpPr>
        <p:spPr/>
        <p:txBody>
          <a:bodyPr>
            <a:normAutofit/>
          </a:bodyPr>
          <a:lstStyle/>
          <a:p>
            <a:pPr algn="l"/>
            <a:r>
              <a:rPr lang="en-GB" b="0" i="0" dirty="0">
                <a:solidFill>
                  <a:srgbClr val="060913"/>
                </a:solidFill>
                <a:effectLst/>
                <a:latin typeface="Inter"/>
              </a:rPr>
              <a:t>Encoder decoder architectures for semantic segmentation became popular with the onset of works like </a:t>
            </a:r>
            <a:r>
              <a:rPr lang="en-GB" b="0" i="0" dirty="0" err="1">
                <a:solidFill>
                  <a:srgbClr val="060913"/>
                </a:solidFill>
                <a:effectLst/>
                <a:latin typeface="Inter"/>
              </a:rPr>
              <a:t>SegNet</a:t>
            </a:r>
            <a:r>
              <a:rPr lang="en-GB" b="0" i="0" dirty="0">
                <a:solidFill>
                  <a:srgbClr val="060913"/>
                </a:solidFill>
                <a:effectLst/>
                <a:latin typeface="Inter"/>
              </a:rPr>
              <a:t> (by </a:t>
            </a:r>
            <a:r>
              <a:rPr lang="en-GB" b="0" i="0" dirty="0" err="1">
                <a:solidFill>
                  <a:srgbClr val="060913"/>
                </a:solidFill>
                <a:effectLst/>
                <a:latin typeface="Inter"/>
              </a:rPr>
              <a:t>Badrinarayanan</a:t>
            </a:r>
            <a:r>
              <a:rPr lang="en-GB" b="0" i="0" dirty="0">
                <a:solidFill>
                  <a:srgbClr val="060913"/>
                </a:solidFill>
                <a:effectLst/>
                <a:latin typeface="Inter"/>
              </a:rPr>
              <a:t> </a:t>
            </a:r>
            <a:r>
              <a:rPr lang="en-GB" b="0" i="1" dirty="0">
                <a:solidFill>
                  <a:srgbClr val="060913"/>
                </a:solidFill>
                <a:effectLst/>
                <a:latin typeface="Inter"/>
              </a:rPr>
              <a:t>et. a.</a:t>
            </a:r>
            <a:r>
              <a:rPr lang="en-GB" b="0" i="0" dirty="0">
                <a:solidFill>
                  <a:srgbClr val="060913"/>
                </a:solidFill>
                <a:effectLst/>
                <a:latin typeface="Inter"/>
              </a:rPr>
              <a:t>) in 2015.</a:t>
            </a:r>
            <a:endParaRPr lang="en-GB" dirty="0">
              <a:solidFill>
                <a:srgbClr val="060913"/>
              </a:solidFill>
              <a:latin typeface="Inter"/>
            </a:endParaRPr>
          </a:p>
          <a:p>
            <a:pPr algn="l"/>
            <a:r>
              <a:rPr lang="en-GB" b="0" i="0" dirty="0" err="1">
                <a:solidFill>
                  <a:srgbClr val="060913"/>
                </a:solidFill>
                <a:effectLst/>
                <a:latin typeface="Inter"/>
              </a:rPr>
              <a:t>SegNet</a:t>
            </a:r>
            <a:r>
              <a:rPr lang="en-GB" b="0" i="0" dirty="0">
                <a:solidFill>
                  <a:srgbClr val="060913"/>
                </a:solidFill>
                <a:effectLst/>
                <a:latin typeface="Inter"/>
              </a:rPr>
              <a:t> proposes the use of a combination of convolutional and </a:t>
            </a:r>
            <a:r>
              <a:rPr lang="en-GB" b="0" i="0" dirty="0" err="1">
                <a:solidFill>
                  <a:srgbClr val="060913"/>
                </a:solidFill>
                <a:effectLst/>
                <a:latin typeface="Inter"/>
              </a:rPr>
              <a:t>downsampling</a:t>
            </a:r>
            <a:r>
              <a:rPr lang="en-GB" b="0" i="0" dirty="0">
                <a:solidFill>
                  <a:srgbClr val="060913"/>
                </a:solidFill>
                <a:effectLst/>
                <a:latin typeface="Inter"/>
              </a:rPr>
              <a:t> blocks to squeeze information into a bottleneck and form a representation of the input. The decoder then reconstructs input information to form a segment map highlighting regions on the input and grouping them under their classes.</a:t>
            </a:r>
            <a:endParaRPr lang="en-GB" dirty="0">
              <a:solidFill>
                <a:srgbClr val="060913"/>
              </a:solidFill>
              <a:latin typeface="Inter"/>
            </a:endParaRPr>
          </a:p>
          <a:p>
            <a:pPr algn="l"/>
            <a:r>
              <a:rPr lang="en-GB" b="0" i="0" dirty="0">
                <a:solidFill>
                  <a:srgbClr val="060913"/>
                </a:solidFill>
                <a:effectLst/>
                <a:latin typeface="Inter"/>
              </a:rPr>
              <a:t>Finally, the decoder has a sigmoid activation at the end that squeezes the output in the range (0,1).</a:t>
            </a:r>
          </a:p>
        </p:txBody>
      </p:sp>
    </p:spTree>
    <p:extLst>
      <p:ext uri="{BB962C8B-B14F-4D97-AF65-F5344CB8AC3E}">
        <p14:creationId xmlns:p14="http://schemas.microsoft.com/office/powerpoint/2010/main" val="156603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Convolutional Encoder-Decoder Architecture</a:t>
            </a:r>
            <a:endParaRPr lang="en-GB" b="0" i="0" dirty="0">
              <a:solidFill>
                <a:srgbClr val="060913"/>
              </a:solidFill>
              <a:effectLst/>
              <a:latin typeface="Inter"/>
            </a:endParaRPr>
          </a:p>
        </p:txBody>
      </p:sp>
      <p:pic>
        <p:nvPicPr>
          <p:cNvPr id="7170" name="Picture 2" descr="Convolutional Encoder-Decoder">
            <a:extLst>
              <a:ext uri="{FF2B5EF4-FFF2-40B4-BE49-F238E27FC236}">
                <a16:creationId xmlns:a16="http://schemas.microsoft.com/office/drawing/2014/main" id="{A639BA6B-BD81-A01F-0F62-4E444B143C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252" b="13900"/>
          <a:stretch/>
        </p:blipFill>
        <p:spPr bwMode="auto">
          <a:xfrm>
            <a:off x="1638754" y="1856119"/>
            <a:ext cx="8948284" cy="411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8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Convolutional Encoder-Decoder Architecture</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C58ED685-9C1F-04FA-FE60-74C74C7B054B}"/>
              </a:ext>
            </a:extLst>
          </p:cNvPr>
          <p:cNvSpPr>
            <a:spLocks noGrp="1"/>
          </p:cNvSpPr>
          <p:nvPr>
            <p:ph idx="1"/>
          </p:nvPr>
        </p:nvSpPr>
        <p:spPr/>
        <p:txBody>
          <a:bodyPr/>
          <a:lstStyle/>
          <a:p>
            <a:pPr algn="l"/>
            <a:r>
              <a:rPr lang="en-GB" b="0" i="0" dirty="0" err="1">
                <a:solidFill>
                  <a:srgbClr val="060913"/>
                </a:solidFill>
                <a:effectLst/>
                <a:latin typeface="Inter"/>
              </a:rPr>
              <a:t>SegNet</a:t>
            </a:r>
            <a:r>
              <a:rPr lang="en-GB" b="0" i="0" dirty="0">
                <a:solidFill>
                  <a:srgbClr val="060913"/>
                </a:solidFill>
                <a:effectLst/>
                <a:latin typeface="Inter"/>
              </a:rPr>
              <a:t> was accompanied by the release of another independent segmentation work at the same time, U-Net ( by </a:t>
            </a:r>
            <a:r>
              <a:rPr lang="en-GB" b="0" i="0" dirty="0" err="1">
                <a:solidFill>
                  <a:srgbClr val="060913"/>
                </a:solidFill>
                <a:effectLst/>
                <a:latin typeface="Inter"/>
              </a:rPr>
              <a:t>Ronnerberger</a:t>
            </a:r>
            <a:r>
              <a:rPr lang="en-GB" b="0" i="0" dirty="0">
                <a:solidFill>
                  <a:srgbClr val="060913"/>
                </a:solidFill>
                <a:effectLst/>
                <a:latin typeface="Inter"/>
              </a:rPr>
              <a:t> </a:t>
            </a:r>
            <a:r>
              <a:rPr lang="en-GB" b="0" i="1" dirty="0">
                <a:solidFill>
                  <a:srgbClr val="060913"/>
                </a:solidFill>
                <a:effectLst/>
                <a:latin typeface="Inter"/>
              </a:rPr>
              <a:t>et. al.</a:t>
            </a:r>
            <a:r>
              <a:rPr lang="en-GB" b="0" i="0" dirty="0">
                <a:solidFill>
                  <a:srgbClr val="060913"/>
                </a:solidFill>
                <a:effectLst/>
                <a:latin typeface="Inter"/>
              </a:rPr>
              <a:t>), which first introduced skip connections in Deep Learning as a solution for the loss of information observed in </a:t>
            </a:r>
            <a:r>
              <a:rPr lang="en-GB" b="0" i="0" dirty="0" err="1">
                <a:solidFill>
                  <a:srgbClr val="060913"/>
                </a:solidFill>
                <a:effectLst/>
                <a:latin typeface="Inter"/>
              </a:rPr>
              <a:t>downsampling</a:t>
            </a:r>
            <a:r>
              <a:rPr lang="en-GB" b="0" i="0" dirty="0">
                <a:solidFill>
                  <a:srgbClr val="060913"/>
                </a:solidFill>
                <a:effectLst/>
                <a:latin typeface="Inter"/>
              </a:rPr>
              <a:t> layers of typical encoder-decoder networks. </a:t>
            </a:r>
          </a:p>
          <a:p>
            <a:pPr algn="l"/>
            <a:r>
              <a:rPr lang="en-GB" b="0" i="0" dirty="0">
                <a:solidFill>
                  <a:srgbClr val="060913"/>
                </a:solidFill>
                <a:effectLst/>
                <a:latin typeface="Inter"/>
              </a:rPr>
              <a:t>Skip connections are connections that go from the encoder directly to the decoder without passing through the bottleneck. </a:t>
            </a:r>
          </a:p>
          <a:p>
            <a:r>
              <a:rPr lang="en-GB" b="0" i="0" dirty="0">
                <a:solidFill>
                  <a:srgbClr val="060913"/>
                </a:solidFill>
                <a:effectLst/>
                <a:latin typeface="Inter"/>
              </a:rPr>
              <a:t>In other words, feature maps at various levels of encoded representations are captured and concatenated to feature maps in the decoder. </a:t>
            </a:r>
            <a:endParaRPr lang="en-PK" dirty="0"/>
          </a:p>
        </p:txBody>
      </p:sp>
    </p:spTree>
    <p:extLst>
      <p:ext uri="{BB962C8B-B14F-4D97-AF65-F5344CB8AC3E}">
        <p14:creationId xmlns:p14="http://schemas.microsoft.com/office/powerpoint/2010/main" val="387368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Convolutional Encoder-Decoder Architecture</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C58ED685-9C1F-04FA-FE60-74C74C7B054B}"/>
              </a:ext>
            </a:extLst>
          </p:cNvPr>
          <p:cNvSpPr>
            <a:spLocks noGrp="1"/>
          </p:cNvSpPr>
          <p:nvPr>
            <p:ph idx="1"/>
          </p:nvPr>
        </p:nvSpPr>
        <p:spPr/>
        <p:txBody>
          <a:bodyPr/>
          <a:lstStyle/>
          <a:p>
            <a:pPr algn="l"/>
            <a:r>
              <a:rPr lang="en-GB" b="0" i="0" dirty="0">
                <a:solidFill>
                  <a:srgbClr val="060913"/>
                </a:solidFill>
                <a:effectLst/>
                <a:latin typeface="Inter"/>
              </a:rPr>
              <a:t>This helps to reduce data loss by aggressive pooling and </a:t>
            </a:r>
            <a:r>
              <a:rPr lang="en-GB" b="0" i="0" dirty="0" err="1">
                <a:solidFill>
                  <a:srgbClr val="060913"/>
                </a:solidFill>
                <a:effectLst/>
                <a:latin typeface="Inter"/>
              </a:rPr>
              <a:t>downsampling</a:t>
            </a:r>
            <a:r>
              <a:rPr lang="en-GB" b="0" i="0" dirty="0">
                <a:solidFill>
                  <a:srgbClr val="060913"/>
                </a:solidFill>
                <a:effectLst/>
                <a:latin typeface="Inter"/>
              </a:rPr>
              <a:t> as done in the encoder blocks of an encoder-decoder architecture. </a:t>
            </a:r>
          </a:p>
          <a:p>
            <a:pPr algn="l"/>
            <a:r>
              <a:rPr lang="en-GB" b="0" i="0" dirty="0">
                <a:solidFill>
                  <a:srgbClr val="060913"/>
                </a:solidFill>
                <a:effectLst/>
                <a:latin typeface="Inter"/>
              </a:rPr>
              <a:t>Skip Connections were a big hit, specifically in the domain of medical imaging, with U-Net providing state-of-the-art results in cell segmentation for the diagnosis of diseases. </a:t>
            </a:r>
          </a:p>
          <a:p>
            <a:endParaRPr lang="en-PK" dirty="0"/>
          </a:p>
        </p:txBody>
      </p:sp>
    </p:spTree>
    <p:extLst>
      <p:ext uri="{BB962C8B-B14F-4D97-AF65-F5344CB8AC3E}">
        <p14:creationId xmlns:p14="http://schemas.microsoft.com/office/powerpoint/2010/main" val="1241910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Convolutional Encoder-Decoder Architecture</a:t>
            </a:r>
            <a:endParaRPr lang="en-GB" b="0" i="0" dirty="0">
              <a:solidFill>
                <a:srgbClr val="060913"/>
              </a:solidFill>
              <a:effectLst/>
              <a:latin typeface="Inter"/>
            </a:endParaRPr>
          </a:p>
        </p:txBody>
      </p:sp>
      <p:pic>
        <p:nvPicPr>
          <p:cNvPr id="9218" name="Picture 2" descr="U-net architecture">
            <a:extLst>
              <a:ext uri="{FF2B5EF4-FFF2-40B4-BE49-F238E27FC236}">
                <a16:creationId xmlns:a16="http://schemas.microsoft.com/office/drawing/2014/main" id="{8BC5AD7E-14C4-CFD9-2C45-077250C3F1D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35" t="6311" r="1853" b="7662"/>
          <a:stretch/>
        </p:blipFill>
        <p:spPr bwMode="auto">
          <a:xfrm>
            <a:off x="3463684" y="1543050"/>
            <a:ext cx="5398711"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0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060913"/>
                </a:solidFill>
                <a:effectLst/>
                <a:latin typeface="Inter"/>
              </a:rPr>
              <a:t>Applications of Image Segmentation</a:t>
            </a:r>
          </a:p>
        </p:txBody>
      </p:sp>
      <p:sp>
        <p:nvSpPr>
          <p:cNvPr id="3" name="Content Placeholder 2">
            <a:extLst>
              <a:ext uri="{FF2B5EF4-FFF2-40B4-BE49-F238E27FC236}">
                <a16:creationId xmlns:a16="http://schemas.microsoft.com/office/drawing/2014/main" id="{C9AE6165-A681-8670-6540-EF95EACEA7EF}"/>
              </a:ext>
            </a:extLst>
          </p:cNvPr>
          <p:cNvSpPr>
            <a:spLocks noGrp="1"/>
          </p:cNvSpPr>
          <p:nvPr>
            <p:ph idx="1"/>
          </p:nvPr>
        </p:nvSpPr>
        <p:spPr/>
        <p:txBody>
          <a:bodyPr>
            <a:normAutofit/>
          </a:bodyPr>
          <a:lstStyle/>
          <a:p>
            <a:r>
              <a:rPr lang="en-GB" dirty="0"/>
              <a:t>Image segmentation is an important step in artificial vision. Machines need to divide visual data into segments for segment-specific processing to take place.</a:t>
            </a:r>
          </a:p>
          <a:p>
            <a:pPr algn="l"/>
            <a:r>
              <a:rPr lang="en-GB" b="0" i="0" dirty="0">
                <a:solidFill>
                  <a:srgbClr val="060913"/>
                </a:solidFill>
                <a:effectLst/>
                <a:latin typeface="Inter"/>
              </a:rPr>
              <a:t>Image segmentation thus finds its way in prominent fields like Robotics, Medical Imaging, Autonomous Vehicles, and Intelligent Video Analytics.</a:t>
            </a:r>
            <a:endParaRPr lang="en-GB" dirty="0">
              <a:solidFill>
                <a:srgbClr val="060913"/>
              </a:solidFill>
              <a:latin typeface="Inter"/>
            </a:endParaRPr>
          </a:p>
          <a:p>
            <a:pPr algn="l"/>
            <a:r>
              <a:rPr lang="en-GB" b="0" i="0" dirty="0">
                <a:solidFill>
                  <a:srgbClr val="060913"/>
                </a:solidFill>
                <a:effectLst/>
                <a:latin typeface="Inter"/>
              </a:rPr>
              <a:t>Apart from these applications, Image segmentation is also used by satellites on aerial imagery for segmenting out roads, buildings, and trees.</a:t>
            </a:r>
          </a:p>
        </p:txBody>
      </p:sp>
    </p:spTree>
    <p:extLst>
      <p:ext uri="{BB962C8B-B14F-4D97-AF65-F5344CB8AC3E}">
        <p14:creationId xmlns:p14="http://schemas.microsoft.com/office/powerpoint/2010/main" val="139836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idx="1"/>
          </p:nvPr>
        </p:nvSpPr>
        <p:spPr/>
        <p:txBody>
          <a:bodyPr>
            <a:normAutofit/>
          </a:bodyPr>
          <a:lstStyle/>
          <a:p>
            <a:pPr algn="l"/>
            <a:r>
              <a:rPr lang="en-GB" b="0" i="0" dirty="0">
                <a:solidFill>
                  <a:srgbClr val="060913"/>
                </a:solidFill>
                <a:effectLst/>
                <a:latin typeface="Inter"/>
              </a:rPr>
              <a:t>Image segmentation is a sub-domain of computer vision and digital image processing that aims to group similar regions or segments of an image under their respective class labels. </a:t>
            </a:r>
          </a:p>
          <a:p>
            <a:pPr algn="l"/>
            <a:r>
              <a:rPr lang="en-GB" b="0" i="0" dirty="0">
                <a:solidFill>
                  <a:srgbClr val="060913"/>
                </a:solidFill>
                <a:effectLst/>
                <a:latin typeface="Inter"/>
              </a:rPr>
              <a:t>Since the entire process is digital, a representation of the </a:t>
            </a:r>
            <a:r>
              <a:rPr lang="en-GB" b="0" i="0" dirty="0" err="1">
                <a:solidFill>
                  <a:srgbClr val="060913"/>
                </a:solidFill>
                <a:effectLst/>
                <a:latin typeface="Inter"/>
              </a:rPr>
              <a:t>analog</a:t>
            </a:r>
            <a:r>
              <a:rPr lang="en-GB" b="0" i="0" dirty="0">
                <a:solidFill>
                  <a:srgbClr val="060913"/>
                </a:solidFill>
                <a:effectLst/>
                <a:latin typeface="Inter"/>
              </a:rPr>
              <a:t> image in the form of pixels is available, making the task of forming segments equivalent to that of grouping pixels.</a:t>
            </a:r>
          </a:p>
        </p:txBody>
      </p:sp>
    </p:spTree>
    <p:extLst>
      <p:ext uri="{BB962C8B-B14F-4D97-AF65-F5344CB8AC3E}">
        <p14:creationId xmlns:p14="http://schemas.microsoft.com/office/powerpoint/2010/main" val="123417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Robotics (Machine Vision)</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C9AE6165-A681-8670-6540-EF95EACEA7EF}"/>
              </a:ext>
            </a:extLst>
          </p:cNvPr>
          <p:cNvSpPr>
            <a:spLocks noGrp="1"/>
          </p:cNvSpPr>
          <p:nvPr>
            <p:ph idx="1"/>
          </p:nvPr>
        </p:nvSpPr>
        <p:spPr/>
        <p:txBody>
          <a:bodyPr>
            <a:normAutofit lnSpcReduction="10000"/>
          </a:bodyPr>
          <a:lstStyle/>
          <a:p>
            <a:pPr algn="l"/>
            <a:r>
              <a:rPr lang="en-GB" b="0" i="0" dirty="0">
                <a:solidFill>
                  <a:srgbClr val="060913"/>
                </a:solidFill>
                <a:effectLst/>
                <a:latin typeface="Inter"/>
              </a:rPr>
              <a:t>Image segmentation aids machine perception and locomotion by pointing out objects in their path of motion, enabling them to change paths effectively and understand the context of their environment.</a:t>
            </a:r>
          </a:p>
          <a:p>
            <a:pPr algn="l"/>
            <a:r>
              <a:rPr lang="en-GB" b="0" i="0" dirty="0">
                <a:solidFill>
                  <a:srgbClr val="060913"/>
                </a:solidFill>
                <a:effectLst/>
                <a:latin typeface="Inter"/>
              </a:rPr>
              <a:t>Apart from locomotion, segmentation of images helps machines segregate the objects they are working with and enables them to interact with real-world objects using only vision as a reference. This allows the machine to be useful almost anywhere without much constraint.</a:t>
            </a:r>
          </a:p>
          <a:p>
            <a:pPr lvl="1"/>
            <a:r>
              <a:rPr lang="en-GB" b="0" i="0" dirty="0">
                <a:solidFill>
                  <a:srgbClr val="080A13"/>
                </a:solidFill>
                <a:effectLst/>
                <a:latin typeface="Inter"/>
              </a:rPr>
              <a:t>Instance segmentation for robotic grasping</a:t>
            </a:r>
          </a:p>
          <a:p>
            <a:pPr lvl="1"/>
            <a:r>
              <a:rPr lang="en-GB" b="0" i="0" dirty="0">
                <a:solidFill>
                  <a:srgbClr val="080A13"/>
                </a:solidFill>
                <a:effectLst/>
                <a:latin typeface="Inter"/>
              </a:rPr>
              <a:t>Recycling object picking</a:t>
            </a:r>
          </a:p>
          <a:p>
            <a:pPr lvl="1"/>
            <a:r>
              <a:rPr lang="en-GB" b="0" i="0" dirty="0">
                <a:solidFill>
                  <a:srgbClr val="080A13"/>
                </a:solidFill>
                <a:effectLst/>
                <a:latin typeface="Inter"/>
              </a:rPr>
              <a:t>Autonomous navigation</a:t>
            </a:r>
            <a:endParaRPr lang="en-GB" dirty="0">
              <a:solidFill>
                <a:srgbClr val="060913"/>
              </a:solidFill>
              <a:latin typeface="Inter"/>
            </a:endParaRPr>
          </a:p>
        </p:txBody>
      </p:sp>
    </p:spTree>
    <p:extLst>
      <p:ext uri="{BB962C8B-B14F-4D97-AF65-F5344CB8AC3E}">
        <p14:creationId xmlns:p14="http://schemas.microsoft.com/office/powerpoint/2010/main" val="120036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Medical imaging</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C9AE6165-A681-8670-6540-EF95EACEA7EF}"/>
              </a:ext>
            </a:extLst>
          </p:cNvPr>
          <p:cNvSpPr>
            <a:spLocks noGrp="1"/>
          </p:cNvSpPr>
          <p:nvPr>
            <p:ph idx="1"/>
          </p:nvPr>
        </p:nvSpPr>
        <p:spPr/>
        <p:txBody>
          <a:bodyPr>
            <a:normAutofit/>
          </a:bodyPr>
          <a:lstStyle/>
          <a:p>
            <a:pPr algn="l"/>
            <a:r>
              <a:rPr lang="en-GB" b="0" i="0" dirty="0">
                <a:solidFill>
                  <a:srgbClr val="060913"/>
                </a:solidFill>
                <a:effectLst/>
                <a:latin typeface="Inter"/>
              </a:rPr>
              <a:t>Medical Imaging is an important domain of computer vision that focuses on the diagnosis of diseases from visual data, both in the form of simple visual data and biomedical scans. </a:t>
            </a:r>
            <a:endParaRPr lang="en-GB" dirty="0">
              <a:solidFill>
                <a:srgbClr val="060913"/>
              </a:solidFill>
              <a:latin typeface="Inter"/>
            </a:endParaRPr>
          </a:p>
          <a:p>
            <a:pPr algn="l"/>
            <a:r>
              <a:rPr lang="en-GB" b="0" i="0" dirty="0">
                <a:solidFill>
                  <a:srgbClr val="060913"/>
                </a:solidFill>
                <a:effectLst/>
                <a:latin typeface="Inter"/>
              </a:rPr>
              <a:t>Segmentation forms an important role in medical imaging as it helps doctors identify possible malignant features in images in a fast and accurate manner. </a:t>
            </a:r>
            <a:endParaRPr lang="en-GB" dirty="0">
              <a:solidFill>
                <a:srgbClr val="060913"/>
              </a:solidFill>
              <a:latin typeface="Inter"/>
            </a:endParaRPr>
          </a:p>
        </p:txBody>
      </p:sp>
    </p:spTree>
    <p:extLst>
      <p:ext uri="{BB962C8B-B14F-4D97-AF65-F5344CB8AC3E}">
        <p14:creationId xmlns:p14="http://schemas.microsoft.com/office/powerpoint/2010/main" val="214590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Medical imaging</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C9AE6165-A681-8670-6540-EF95EACEA7EF}"/>
              </a:ext>
            </a:extLst>
          </p:cNvPr>
          <p:cNvSpPr>
            <a:spLocks noGrp="1"/>
          </p:cNvSpPr>
          <p:nvPr>
            <p:ph idx="1"/>
          </p:nvPr>
        </p:nvSpPr>
        <p:spPr/>
        <p:txBody>
          <a:bodyPr>
            <a:normAutofit/>
          </a:bodyPr>
          <a:lstStyle/>
          <a:p>
            <a:pPr algn="l"/>
            <a:r>
              <a:rPr lang="en-GB" b="0" i="0" dirty="0">
                <a:solidFill>
                  <a:srgbClr val="060913"/>
                </a:solidFill>
                <a:effectLst/>
                <a:latin typeface="Inter"/>
              </a:rPr>
              <a:t>Using image segmentation, the diagnosis of diseases can not only be speeded up but can also be made cheaper, thereby benefiting thousands across the globe.</a:t>
            </a:r>
          </a:p>
          <a:p>
            <a:pPr lvl="1"/>
            <a:r>
              <a:rPr lang="en-GB" b="0" i="0" dirty="0">
                <a:solidFill>
                  <a:srgbClr val="080A13"/>
                </a:solidFill>
                <a:effectLst/>
                <a:latin typeface="Inter"/>
              </a:rPr>
              <a:t>X-Ray segmentation</a:t>
            </a:r>
          </a:p>
          <a:p>
            <a:pPr lvl="1"/>
            <a:r>
              <a:rPr lang="en-GB" b="0" i="0" dirty="0">
                <a:solidFill>
                  <a:srgbClr val="080A13"/>
                </a:solidFill>
                <a:effectLst/>
                <a:latin typeface="Inter"/>
              </a:rPr>
              <a:t>CT scan organ segmentation</a:t>
            </a:r>
          </a:p>
          <a:p>
            <a:pPr lvl="1"/>
            <a:r>
              <a:rPr lang="en-GB" b="0" i="0" dirty="0">
                <a:solidFill>
                  <a:srgbClr val="080A13"/>
                </a:solidFill>
                <a:effectLst/>
                <a:latin typeface="Inter"/>
              </a:rPr>
              <a:t>Dental instance segmentation</a:t>
            </a:r>
          </a:p>
          <a:p>
            <a:pPr lvl="1"/>
            <a:r>
              <a:rPr lang="en-GB" b="0" i="0" dirty="0">
                <a:solidFill>
                  <a:srgbClr val="080A13"/>
                </a:solidFill>
                <a:effectLst/>
                <a:latin typeface="Inter"/>
              </a:rPr>
              <a:t>Digital pathology cell segmentation</a:t>
            </a:r>
          </a:p>
          <a:p>
            <a:pPr lvl="1"/>
            <a:r>
              <a:rPr lang="en-GB" b="0" i="0" dirty="0">
                <a:solidFill>
                  <a:srgbClr val="080A13"/>
                </a:solidFill>
                <a:effectLst/>
                <a:latin typeface="Inter"/>
              </a:rPr>
              <a:t>Surgical </a:t>
            </a:r>
            <a:r>
              <a:rPr lang="en-GB" dirty="0">
                <a:solidFill>
                  <a:srgbClr val="080A13"/>
                </a:solidFill>
                <a:latin typeface="Inter"/>
              </a:rPr>
              <a:t>video annotation</a:t>
            </a:r>
          </a:p>
          <a:p>
            <a:pPr algn="l"/>
            <a:endParaRPr lang="en-GB" b="0" i="0" dirty="0">
              <a:solidFill>
                <a:srgbClr val="060913"/>
              </a:solidFill>
              <a:effectLst/>
              <a:latin typeface="Inter"/>
            </a:endParaRPr>
          </a:p>
        </p:txBody>
      </p:sp>
    </p:spTree>
    <p:extLst>
      <p:ext uri="{BB962C8B-B14F-4D97-AF65-F5344CB8AC3E}">
        <p14:creationId xmlns:p14="http://schemas.microsoft.com/office/powerpoint/2010/main" val="2312617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Medical imaging</a:t>
            </a:r>
            <a:endParaRPr lang="en-GB" b="0" i="0" dirty="0">
              <a:solidFill>
                <a:srgbClr val="060913"/>
              </a:solidFill>
              <a:effectLst/>
              <a:latin typeface="Inter"/>
            </a:endParaRPr>
          </a:p>
        </p:txBody>
      </p:sp>
      <p:pic>
        <p:nvPicPr>
          <p:cNvPr id="4" name="Content Placeholder 3">
            <a:extLst>
              <a:ext uri="{FF2B5EF4-FFF2-40B4-BE49-F238E27FC236}">
                <a16:creationId xmlns:a16="http://schemas.microsoft.com/office/drawing/2014/main" id="{441D9BE7-3097-01F0-448E-91B70EC3DBE9}"/>
              </a:ext>
            </a:extLst>
          </p:cNvPr>
          <p:cNvPicPr>
            <a:picLocks noGrp="1" noChangeAspect="1"/>
          </p:cNvPicPr>
          <p:nvPr>
            <p:ph idx="1"/>
          </p:nvPr>
        </p:nvPicPr>
        <p:blipFill>
          <a:blip r:embed="rId2"/>
          <a:stretch>
            <a:fillRect/>
          </a:stretch>
        </p:blipFill>
        <p:spPr>
          <a:xfrm>
            <a:off x="3247556" y="1825625"/>
            <a:ext cx="5696888" cy="4351338"/>
          </a:xfrm>
          <a:prstGeom prst="rect">
            <a:avLst/>
          </a:prstGeom>
        </p:spPr>
      </p:pic>
    </p:spTree>
    <p:extLst>
      <p:ext uri="{BB962C8B-B14F-4D97-AF65-F5344CB8AC3E}">
        <p14:creationId xmlns:p14="http://schemas.microsoft.com/office/powerpoint/2010/main" val="2267774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Smart Cities</a:t>
            </a:r>
            <a:endParaRPr lang="en-GB" b="0" i="0" dirty="0">
              <a:solidFill>
                <a:srgbClr val="060913"/>
              </a:solidFill>
              <a:effectLst/>
              <a:latin typeface="Inter"/>
            </a:endParaRPr>
          </a:p>
        </p:txBody>
      </p:sp>
      <p:sp>
        <p:nvSpPr>
          <p:cNvPr id="5" name="Content Placeholder 4">
            <a:extLst>
              <a:ext uri="{FF2B5EF4-FFF2-40B4-BE49-F238E27FC236}">
                <a16:creationId xmlns:a16="http://schemas.microsoft.com/office/drawing/2014/main" id="{B01F19D3-CF17-9F24-1AAD-9242E69B39F9}"/>
              </a:ext>
            </a:extLst>
          </p:cNvPr>
          <p:cNvSpPr>
            <a:spLocks noGrp="1"/>
          </p:cNvSpPr>
          <p:nvPr>
            <p:ph idx="1"/>
          </p:nvPr>
        </p:nvSpPr>
        <p:spPr/>
        <p:txBody>
          <a:bodyPr/>
          <a:lstStyle/>
          <a:p>
            <a:pPr algn="l"/>
            <a:r>
              <a:rPr lang="en-GB" b="0" i="0" dirty="0">
                <a:solidFill>
                  <a:srgbClr val="060913"/>
                </a:solidFill>
                <a:effectLst/>
                <a:latin typeface="Inter"/>
              </a:rPr>
              <a:t>Smart Cities often have CCTV cameras for real-time monitoring of pedestrians, traffic, and crime. This monitoring can be easily automated with the help of image segmentation. </a:t>
            </a:r>
            <a:endParaRPr lang="en-GB" dirty="0">
              <a:solidFill>
                <a:srgbClr val="060913"/>
              </a:solidFill>
              <a:latin typeface="Inter"/>
            </a:endParaRPr>
          </a:p>
          <a:p>
            <a:pPr algn="l"/>
            <a:r>
              <a:rPr lang="en-GB" b="0" i="0" dirty="0">
                <a:solidFill>
                  <a:srgbClr val="060913"/>
                </a:solidFill>
                <a:effectLst/>
                <a:latin typeface="Inter"/>
              </a:rPr>
              <a:t>With AI-based monitoring, crimes can be reported faster, road accidents can be followed up with immediate ambulances, and speeding cars can be easily caught and penalized. </a:t>
            </a:r>
            <a:endParaRPr lang="en-GB" dirty="0">
              <a:solidFill>
                <a:srgbClr val="060913"/>
              </a:solidFill>
              <a:latin typeface="Inter"/>
            </a:endParaRPr>
          </a:p>
          <a:p>
            <a:pPr algn="l"/>
            <a:endParaRPr lang="en-GB" b="0" i="0" dirty="0">
              <a:solidFill>
                <a:srgbClr val="060913"/>
              </a:solidFill>
              <a:effectLst/>
              <a:latin typeface="Inter"/>
            </a:endParaRPr>
          </a:p>
        </p:txBody>
      </p:sp>
    </p:spTree>
    <p:extLst>
      <p:ext uri="{BB962C8B-B14F-4D97-AF65-F5344CB8AC3E}">
        <p14:creationId xmlns:p14="http://schemas.microsoft.com/office/powerpoint/2010/main" val="414216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Smart Cities</a:t>
            </a:r>
            <a:endParaRPr lang="en-GB" b="0" i="0" dirty="0">
              <a:solidFill>
                <a:srgbClr val="060913"/>
              </a:solidFill>
              <a:effectLst/>
              <a:latin typeface="Inter"/>
            </a:endParaRPr>
          </a:p>
        </p:txBody>
      </p:sp>
      <p:sp>
        <p:nvSpPr>
          <p:cNvPr id="5" name="Content Placeholder 4">
            <a:extLst>
              <a:ext uri="{FF2B5EF4-FFF2-40B4-BE49-F238E27FC236}">
                <a16:creationId xmlns:a16="http://schemas.microsoft.com/office/drawing/2014/main" id="{B01F19D3-CF17-9F24-1AAD-9242E69B39F9}"/>
              </a:ext>
            </a:extLst>
          </p:cNvPr>
          <p:cNvSpPr>
            <a:spLocks noGrp="1"/>
          </p:cNvSpPr>
          <p:nvPr>
            <p:ph idx="1"/>
          </p:nvPr>
        </p:nvSpPr>
        <p:spPr/>
        <p:txBody>
          <a:bodyPr/>
          <a:lstStyle/>
          <a:p>
            <a:pPr algn="l"/>
            <a:r>
              <a:rPr lang="en-GB" b="0" i="0" dirty="0">
                <a:solidFill>
                  <a:srgbClr val="060913"/>
                </a:solidFill>
                <a:effectLst/>
                <a:latin typeface="Inter"/>
              </a:rPr>
              <a:t>The use of image segmentation and AI-based monitoring can thus improve the lifestyle of people.</a:t>
            </a:r>
          </a:p>
          <a:p>
            <a:pPr lvl="1"/>
            <a:r>
              <a:rPr lang="en-GB" b="0" i="0" dirty="0">
                <a:solidFill>
                  <a:srgbClr val="080A13"/>
                </a:solidFill>
                <a:effectLst/>
                <a:latin typeface="Inter"/>
              </a:rPr>
              <a:t>Pedestrian detection</a:t>
            </a:r>
          </a:p>
          <a:p>
            <a:pPr lvl="1"/>
            <a:r>
              <a:rPr lang="en-GB" b="0" i="0" dirty="0">
                <a:solidFill>
                  <a:srgbClr val="080A13"/>
                </a:solidFill>
                <a:effectLst/>
                <a:latin typeface="Inter"/>
              </a:rPr>
              <a:t>Traffic analytics</a:t>
            </a:r>
          </a:p>
          <a:p>
            <a:pPr lvl="1"/>
            <a:r>
              <a:rPr lang="en-GB" b="0" i="0" dirty="0">
                <a:solidFill>
                  <a:srgbClr val="080A13"/>
                </a:solidFill>
                <a:effectLst/>
                <a:latin typeface="Inter"/>
              </a:rPr>
              <a:t>License plate detection</a:t>
            </a:r>
          </a:p>
          <a:p>
            <a:pPr lvl="1"/>
            <a:r>
              <a:rPr lang="en-GB" b="0" i="0" dirty="0">
                <a:solidFill>
                  <a:srgbClr val="080A13"/>
                </a:solidFill>
                <a:effectLst/>
                <a:latin typeface="Inter"/>
              </a:rPr>
              <a:t>Video Surveillance</a:t>
            </a:r>
          </a:p>
          <a:p>
            <a:pPr algn="l"/>
            <a:endParaRPr lang="en-GB" b="0" i="0" dirty="0">
              <a:solidFill>
                <a:srgbClr val="060913"/>
              </a:solidFill>
              <a:effectLst/>
              <a:latin typeface="Inter"/>
            </a:endParaRPr>
          </a:p>
        </p:txBody>
      </p:sp>
    </p:spTree>
    <p:extLst>
      <p:ext uri="{BB962C8B-B14F-4D97-AF65-F5344CB8AC3E}">
        <p14:creationId xmlns:p14="http://schemas.microsoft.com/office/powerpoint/2010/main" val="168440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Application in Self Driving Cars</a:t>
            </a:r>
            <a:endParaRPr lang="en-GB" b="0" i="0" dirty="0">
              <a:solidFill>
                <a:srgbClr val="060913"/>
              </a:solidFill>
              <a:effectLst/>
              <a:latin typeface="Inter"/>
            </a:endParaRPr>
          </a:p>
        </p:txBody>
      </p:sp>
      <p:sp>
        <p:nvSpPr>
          <p:cNvPr id="5" name="Content Placeholder 4">
            <a:extLst>
              <a:ext uri="{FF2B5EF4-FFF2-40B4-BE49-F238E27FC236}">
                <a16:creationId xmlns:a16="http://schemas.microsoft.com/office/drawing/2014/main" id="{B01F19D3-CF17-9F24-1AAD-9242E69B39F9}"/>
              </a:ext>
            </a:extLst>
          </p:cNvPr>
          <p:cNvSpPr>
            <a:spLocks noGrp="1"/>
          </p:cNvSpPr>
          <p:nvPr>
            <p:ph idx="1"/>
          </p:nvPr>
        </p:nvSpPr>
        <p:spPr/>
        <p:txBody>
          <a:bodyPr>
            <a:normAutofit/>
          </a:bodyPr>
          <a:lstStyle/>
          <a:p>
            <a:pPr algn="l"/>
            <a:r>
              <a:rPr lang="en-GB" b="0" i="0" dirty="0">
                <a:solidFill>
                  <a:srgbClr val="060913"/>
                </a:solidFill>
                <a:effectLst/>
                <a:latin typeface="Inter"/>
              </a:rPr>
              <a:t>Self Driving cars are one of the biggest applications of image segmentation with the planning of routes and movement depending heavily on it. </a:t>
            </a:r>
            <a:endParaRPr lang="en-GB" dirty="0">
              <a:solidFill>
                <a:srgbClr val="060913"/>
              </a:solidFill>
              <a:latin typeface="Inter"/>
            </a:endParaRPr>
          </a:p>
          <a:p>
            <a:pPr algn="l"/>
            <a:r>
              <a:rPr lang="en-GB" b="0" i="0" dirty="0">
                <a:solidFill>
                  <a:srgbClr val="060913"/>
                </a:solidFill>
                <a:effectLst/>
                <a:latin typeface="Inter"/>
              </a:rPr>
              <a:t>Semantic and instance segmentation helps these vehicles to identify road patterns and other vehicles, thereby enabling a hassle-free and smooth ride.</a:t>
            </a:r>
            <a:endParaRPr lang="en-GB" dirty="0">
              <a:solidFill>
                <a:srgbClr val="060913"/>
              </a:solidFill>
              <a:latin typeface="Inter"/>
            </a:endParaRPr>
          </a:p>
          <a:p>
            <a:pPr lvl="1"/>
            <a:r>
              <a:rPr lang="en-GB" b="0" i="0" dirty="0">
                <a:solidFill>
                  <a:srgbClr val="080A13"/>
                </a:solidFill>
                <a:effectLst/>
                <a:latin typeface="Inter"/>
              </a:rPr>
              <a:t>Drivable surface semantic segmentation</a:t>
            </a:r>
          </a:p>
          <a:p>
            <a:pPr lvl="1"/>
            <a:r>
              <a:rPr lang="en-GB" b="0" i="0" dirty="0">
                <a:solidFill>
                  <a:srgbClr val="080A13"/>
                </a:solidFill>
                <a:effectLst/>
                <a:latin typeface="Inter"/>
              </a:rPr>
              <a:t>Car and pedestrian instance segmentation</a:t>
            </a:r>
          </a:p>
          <a:p>
            <a:pPr lvl="1"/>
            <a:r>
              <a:rPr lang="en-GB" b="0" i="0" dirty="0">
                <a:solidFill>
                  <a:srgbClr val="080A13"/>
                </a:solidFill>
                <a:effectLst/>
                <a:latin typeface="Inter"/>
              </a:rPr>
              <a:t>Pothole detection and segmentation</a:t>
            </a:r>
          </a:p>
        </p:txBody>
      </p:sp>
    </p:spTree>
    <p:extLst>
      <p:ext uri="{BB962C8B-B14F-4D97-AF65-F5344CB8AC3E}">
        <p14:creationId xmlns:p14="http://schemas.microsoft.com/office/powerpoint/2010/main" val="20862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sz="half" idx="1"/>
          </p:nvPr>
        </p:nvSpPr>
        <p:spPr>
          <a:xfrm>
            <a:off x="838200" y="1825625"/>
            <a:ext cx="4906108" cy="4351338"/>
          </a:xfrm>
        </p:spPr>
        <p:txBody>
          <a:bodyPr>
            <a:normAutofit lnSpcReduction="10000"/>
          </a:bodyPr>
          <a:lstStyle/>
          <a:p>
            <a:r>
              <a:rPr lang="en-GB" b="0" i="0" dirty="0">
                <a:solidFill>
                  <a:srgbClr val="060913"/>
                </a:solidFill>
                <a:effectLst/>
                <a:latin typeface="Inter"/>
              </a:rPr>
              <a:t>Image segmentation is an extension of image classification where, in addition to classification, we perform localization. </a:t>
            </a:r>
          </a:p>
          <a:p>
            <a:r>
              <a:rPr lang="en-GB" b="0" i="0" dirty="0">
                <a:solidFill>
                  <a:srgbClr val="060913"/>
                </a:solidFill>
                <a:effectLst/>
                <a:latin typeface="Inter"/>
              </a:rPr>
              <a:t>Image segmentation thus is a superset of image classification with the model pinpointing where a corresponding object is present by outlining the object's boundary. </a:t>
            </a:r>
            <a:endParaRPr lang="en-US" dirty="0"/>
          </a:p>
        </p:txBody>
      </p:sp>
      <p:pic>
        <p:nvPicPr>
          <p:cNvPr id="1026" name="Picture 2" descr="A comparison between image classification, localization, object detection and instance segmentation">
            <a:extLst>
              <a:ext uri="{FF2B5EF4-FFF2-40B4-BE49-F238E27FC236}">
                <a16:creationId xmlns:a16="http://schemas.microsoft.com/office/drawing/2014/main" id="{ECC416EE-F902-0243-24E2-68313FF8CF8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125" t="8963" r="3392" b="13474"/>
          <a:stretch/>
        </p:blipFill>
        <p:spPr bwMode="auto">
          <a:xfrm>
            <a:off x="5816866" y="2043113"/>
            <a:ext cx="6099606"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82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idx="1"/>
          </p:nvPr>
        </p:nvSpPr>
        <p:spPr/>
        <p:txBody>
          <a:bodyPr>
            <a:normAutofit/>
          </a:bodyPr>
          <a:lstStyle/>
          <a:p>
            <a:pPr algn="l"/>
            <a:r>
              <a:rPr lang="en-GB" b="0" i="0" dirty="0">
                <a:solidFill>
                  <a:srgbClr val="060913"/>
                </a:solidFill>
                <a:effectLst/>
                <a:latin typeface="Inter"/>
              </a:rPr>
              <a:t>In computer vision, most image segmentation models consist of an encoder-decoder network as compared to a single encoder network in classifiers.</a:t>
            </a:r>
          </a:p>
          <a:p>
            <a:pPr algn="l"/>
            <a:r>
              <a:rPr lang="en-GB" b="0" i="0" dirty="0">
                <a:solidFill>
                  <a:srgbClr val="060913"/>
                </a:solidFill>
                <a:effectLst/>
                <a:latin typeface="Inter"/>
              </a:rPr>
              <a:t>The encoder encodes a latent space representation of the input which the decoder decodes to form segment maps, or in other words maps outlining each object’s location in the image.</a:t>
            </a:r>
          </a:p>
          <a:p>
            <a:pPr algn="l"/>
            <a:r>
              <a:rPr lang="en-GB" b="0" i="0" dirty="0">
                <a:solidFill>
                  <a:srgbClr val="060913"/>
                </a:solidFill>
                <a:effectLst/>
                <a:latin typeface="Inter"/>
              </a:rPr>
              <a:t>A typical segment map looks something like this:</a:t>
            </a:r>
          </a:p>
          <a:p>
            <a:endParaRPr lang="en-US" dirty="0"/>
          </a:p>
        </p:txBody>
      </p:sp>
    </p:spTree>
    <p:extLst>
      <p:ext uri="{BB962C8B-B14F-4D97-AF65-F5344CB8AC3E}">
        <p14:creationId xmlns:p14="http://schemas.microsoft.com/office/powerpoint/2010/main" val="334879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pic>
        <p:nvPicPr>
          <p:cNvPr id="3074" name="Picture 2" descr="Segment map">
            <a:extLst>
              <a:ext uri="{FF2B5EF4-FFF2-40B4-BE49-F238E27FC236}">
                <a16:creationId xmlns:a16="http://schemas.microsoft.com/office/drawing/2014/main" id="{B80BA6E3-B792-2046-AADE-C3D914EC1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0398" y="1712078"/>
            <a:ext cx="4234914" cy="457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9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0" i="0" dirty="0">
                <a:solidFill>
                  <a:srgbClr val="060913"/>
                </a:solidFill>
                <a:effectLst/>
                <a:latin typeface="Inter"/>
              </a:rPr>
              <a:t>Types of Image Segmentation tasks</a:t>
            </a:r>
          </a:p>
        </p:txBody>
      </p:sp>
      <p:sp>
        <p:nvSpPr>
          <p:cNvPr id="3" name="Content Placeholder 2">
            <a:extLst>
              <a:ext uri="{FF2B5EF4-FFF2-40B4-BE49-F238E27FC236}">
                <a16:creationId xmlns:a16="http://schemas.microsoft.com/office/drawing/2014/main" id="{76B3D8B4-00B7-A927-5646-EF5EE44DD682}"/>
              </a:ext>
            </a:extLst>
          </p:cNvPr>
          <p:cNvSpPr>
            <a:spLocks noGrp="1"/>
          </p:cNvSpPr>
          <p:nvPr>
            <p:ph idx="1"/>
          </p:nvPr>
        </p:nvSpPr>
        <p:spPr/>
        <p:txBody>
          <a:bodyPr>
            <a:normAutofit/>
          </a:bodyPr>
          <a:lstStyle/>
          <a:p>
            <a:pPr algn="l"/>
            <a:r>
              <a:rPr lang="en-GB" b="0" i="0" dirty="0">
                <a:solidFill>
                  <a:srgbClr val="060913"/>
                </a:solidFill>
                <a:effectLst/>
                <a:latin typeface="Inter"/>
              </a:rPr>
              <a:t>Image segmentation tasks can be classified into three groups based on the amount and type of information they convey.</a:t>
            </a:r>
          </a:p>
          <a:p>
            <a:r>
              <a:rPr lang="en-GB" b="0" i="0" dirty="0">
                <a:solidFill>
                  <a:srgbClr val="060913"/>
                </a:solidFill>
                <a:effectLst/>
                <a:latin typeface="Inter"/>
              </a:rPr>
              <a:t>While </a:t>
            </a:r>
            <a:r>
              <a:rPr lang="en-GB" b="1" i="0" dirty="0">
                <a:solidFill>
                  <a:srgbClr val="060913"/>
                </a:solidFill>
                <a:effectLst/>
                <a:latin typeface="Inter"/>
              </a:rPr>
              <a:t>semantic segmentation </a:t>
            </a:r>
            <a:r>
              <a:rPr lang="en-GB" b="0" i="0" dirty="0">
                <a:solidFill>
                  <a:srgbClr val="060913"/>
                </a:solidFill>
                <a:effectLst/>
                <a:latin typeface="Inter"/>
              </a:rPr>
              <a:t>segments out a broad boundary of objects belonging to a particular class, </a:t>
            </a:r>
            <a:r>
              <a:rPr lang="en-GB" b="1" i="0" dirty="0">
                <a:solidFill>
                  <a:srgbClr val="060913"/>
                </a:solidFill>
                <a:effectLst/>
                <a:latin typeface="Inter"/>
              </a:rPr>
              <a:t>instance segmentation </a:t>
            </a:r>
            <a:r>
              <a:rPr lang="en-GB" b="0" i="0" dirty="0">
                <a:solidFill>
                  <a:srgbClr val="060913"/>
                </a:solidFill>
                <a:effectLst/>
                <a:latin typeface="Inter"/>
              </a:rPr>
              <a:t>provides a segment map for each object it views in the image, without any idea of the class the object belongs to. </a:t>
            </a:r>
          </a:p>
          <a:p>
            <a:pPr algn="l"/>
            <a:r>
              <a:rPr lang="en-GB" b="1" i="0" dirty="0">
                <a:solidFill>
                  <a:srgbClr val="060913"/>
                </a:solidFill>
                <a:effectLst/>
                <a:latin typeface="Inter"/>
              </a:rPr>
              <a:t>Panoptic segmentation </a:t>
            </a:r>
            <a:r>
              <a:rPr lang="en-GB" b="0" i="0" dirty="0">
                <a:solidFill>
                  <a:srgbClr val="060913"/>
                </a:solidFill>
                <a:effectLst/>
                <a:latin typeface="Inter"/>
              </a:rPr>
              <a:t>is by far the most informative, being the conjugation of instance and semantic segmentation tasks. Panoptic segmentation gives us the segment maps of all the objects of any particular class present in the image.</a:t>
            </a:r>
          </a:p>
        </p:txBody>
      </p:sp>
    </p:spTree>
    <p:extLst>
      <p:ext uri="{BB962C8B-B14F-4D97-AF65-F5344CB8AC3E}">
        <p14:creationId xmlns:p14="http://schemas.microsoft.com/office/powerpoint/2010/main" val="21457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Semantic segmentation</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76B3D8B4-00B7-A927-5646-EF5EE44DD682}"/>
              </a:ext>
            </a:extLst>
          </p:cNvPr>
          <p:cNvSpPr>
            <a:spLocks noGrp="1"/>
          </p:cNvSpPr>
          <p:nvPr>
            <p:ph idx="1"/>
          </p:nvPr>
        </p:nvSpPr>
        <p:spPr/>
        <p:txBody>
          <a:bodyPr>
            <a:normAutofit/>
          </a:bodyPr>
          <a:lstStyle/>
          <a:p>
            <a:pPr algn="l"/>
            <a:r>
              <a:rPr lang="en-GB" b="0" i="0" dirty="0">
                <a:solidFill>
                  <a:srgbClr val="060913"/>
                </a:solidFill>
                <a:effectLst/>
                <a:latin typeface="Inter"/>
              </a:rPr>
              <a:t>Semantic segmentation refers to the classification of pixels in an image into semantic classes. </a:t>
            </a:r>
          </a:p>
          <a:p>
            <a:pPr algn="l"/>
            <a:r>
              <a:rPr lang="en-GB" b="0" i="0" dirty="0">
                <a:solidFill>
                  <a:srgbClr val="060913"/>
                </a:solidFill>
                <a:effectLst/>
                <a:latin typeface="Inter"/>
              </a:rPr>
              <a:t>Pixels belonging to a particular class are simply classified to that class with no other information or context taken into consideration. </a:t>
            </a:r>
          </a:p>
          <a:p>
            <a:pPr algn="l"/>
            <a:r>
              <a:rPr lang="en-GB" b="0" i="0" dirty="0">
                <a:solidFill>
                  <a:srgbClr val="060913"/>
                </a:solidFill>
                <a:effectLst/>
                <a:latin typeface="Inter"/>
              </a:rPr>
              <a:t>As might be expected, it is a poorly defined problem statement when there are closely grouped multiple instances of the same class in the image. An image of a crowd in a street would have a semantic segmentation model predict the entire crowd region as belonging to the “pedestrian” class, thus providing very little in-depth detail or information on the image.</a:t>
            </a:r>
          </a:p>
        </p:txBody>
      </p:sp>
    </p:spTree>
    <p:extLst>
      <p:ext uri="{BB962C8B-B14F-4D97-AF65-F5344CB8AC3E}">
        <p14:creationId xmlns:p14="http://schemas.microsoft.com/office/powerpoint/2010/main" val="10576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Instance segmentation</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76B3D8B4-00B7-A927-5646-EF5EE44DD682}"/>
              </a:ext>
            </a:extLst>
          </p:cNvPr>
          <p:cNvSpPr>
            <a:spLocks noGrp="1"/>
          </p:cNvSpPr>
          <p:nvPr>
            <p:ph idx="1"/>
          </p:nvPr>
        </p:nvSpPr>
        <p:spPr/>
        <p:txBody>
          <a:bodyPr>
            <a:normAutofit/>
          </a:bodyPr>
          <a:lstStyle/>
          <a:p>
            <a:pPr algn="l"/>
            <a:r>
              <a:rPr lang="en-GB" b="0" i="0" dirty="0">
                <a:solidFill>
                  <a:srgbClr val="060913"/>
                </a:solidFill>
                <a:effectLst/>
                <a:latin typeface="Inter"/>
              </a:rPr>
              <a:t>Instance segmentation models classify pixels into categories on the basis of “instances” rather than classes.</a:t>
            </a:r>
          </a:p>
          <a:p>
            <a:pPr algn="l"/>
            <a:r>
              <a:rPr lang="en-GB" b="0" i="0" dirty="0">
                <a:solidFill>
                  <a:srgbClr val="060913"/>
                </a:solidFill>
                <a:effectLst/>
                <a:latin typeface="Inter"/>
              </a:rPr>
              <a:t>An instance segmentation algorithm has no idea of the class a classified region belongs to but can segregate overlapping or very similar object regions on the basis of their boundaries. </a:t>
            </a:r>
          </a:p>
          <a:p>
            <a:pPr algn="l"/>
            <a:r>
              <a:rPr lang="en-GB" b="0" i="0" dirty="0">
                <a:solidFill>
                  <a:srgbClr val="060913"/>
                </a:solidFill>
                <a:effectLst/>
                <a:latin typeface="Inter"/>
              </a:rPr>
              <a:t>If the same image of a crowd we talked about before is fed to an instance segmentation model, the model would be able to segregate each person from the crowd as well as the surrounding objects (ideally), but would not be able to predict what each region/object is an instance of.</a:t>
            </a:r>
          </a:p>
        </p:txBody>
      </p:sp>
    </p:spTree>
    <p:extLst>
      <p:ext uri="{BB962C8B-B14F-4D97-AF65-F5344CB8AC3E}">
        <p14:creationId xmlns:p14="http://schemas.microsoft.com/office/powerpoint/2010/main" val="369043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0" i="0" dirty="0">
                <a:solidFill>
                  <a:srgbClr val="1F1F1F"/>
                </a:solidFill>
                <a:effectLst/>
                <a:latin typeface="Inter"/>
              </a:rPr>
              <a:t>Panoptic segmentation</a:t>
            </a:r>
            <a:endParaRPr lang="en-GB" b="0" i="0" dirty="0">
              <a:solidFill>
                <a:srgbClr val="060913"/>
              </a:solidFill>
              <a:effectLst/>
              <a:latin typeface="Inter"/>
            </a:endParaRPr>
          </a:p>
        </p:txBody>
      </p:sp>
      <p:sp>
        <p:nvSpPr>
          <p:cNvPr id="3" name="Content Placeholder 2">
            <a:extLst>
              <a:ext uri="{FF2B5EF4-FFF2-40B4-BE49-F238E27FC236}">
                <a16:creationId xmlns:a16="http://schemas.microsoft.com/office/drawing/2014/main" id="{76B3D8B4-00B7-A927-5646-EF5EE44DD682}"/>
              </a:ext>
            </a:extLst>
          </p:cNvPr>
          <p:cNvSpPr>
            <a:spLocks noGrp="1"/>
          </p:cNvSpPr>
          <p:nvPr>
            <p:ph idx="1"/>
          </p:nvPr>
        </p:nvSpPr>
        <p:spPr/>
        <p:txBody>
          <a:bodyPr>
            <a:normAutofit/>
          </a:bodyPr>
          <a:lstStyle/>
          <a:p>
            <a:pPr algn="l"/>
            <a:r>
              <a:rPr lang="en-GB" b="0" i="0" dirty="0">
                <a:solidFill>
                  <a:srgbClr val="060913"/>
                </a:solidFill>
                <a:effectLst/>
                <a:latin typeface="Inter"/>
              </a:rPr>
              <a:t>Panoptic segmentation, the most recently developed segmentation task, can be expressed as the combination of semantic segmentation and instance segmentation where each instance of an object in the image is segregated and the object’s identity is predicted. </a:t>
            </a:r>
            <a:endParaRPr lang="en-GB" dirty="0">
              <a:solidFill>
                <a:srgbClr val="060913"/>
              </a:solidFill>
              <a:latin typeface="Inter"/>
            </a:endParaRPr>
          </a:p>
          <a:p>
            <a:pPr algn="l"/>
            <a:r>
              <a:rPr lang="en-GB" b="0" i="0" dirty="0">
                <a:solidFill>
                  <a:srgbClr val="060913"/>
                </a:solidFill>
                <a:effectLst/>
                <a:latin typeface="Inter"/>
              </a:rPr>
              <a:t>Panoptic segmentation algorithms find large-scale applicability in popular tasks like self-driving cars where a huge amount of information about the immediate surroundings must be captured with the help of a stream of images.</a:t>
            </a:r>
          </a:p>
        </p:txBody>
      </p:sp>
    </p:spTree>
    <p:extLst>
      <p:ext uri="{BB962C8B-B14F-4D97-AF65-F5344CB8AC3E}">
        <p14:creationId xmlns:p14="http://schemas.microsoft.com/office/powerpoint/2010/main" val="3405576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1452</Words>
  <Application>Microsoft Macintosh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Inter</vt:lpstr>
      <vt:lpstr>Office Theme</vt:lpstr>
      <vt:lpstr>Deep Image Segmentation</vt:lpstr>
      <vt:lpstr>Image Segmentation</vt:lpstr>
      <vt:lpstr>Image Segmentation</vt:lpstr>
      <vt:lpstr>Image Segmentation</vt:lpstr>
      <vt:lpstr>Image Segmentation</vt:lpstr>
      <vt:lpstr>Types of Image Segmentation tasks</vt:lpstr>
      <vt:lpstr>Semantic segmentation</vt:lpstr>
      <vt:lpstr>Instance segmentation</vt:lpstr>
      <vt:lpstr>Panoptic segmentation</vt:lpstr>
      <vt:lpstr>Types of Image Segmentation tasks</vt:lpstr>
      <vt:lpstr>Deep Learning-based Segmentation methods</vt:lpstr>
      <vt:lpstr>Deep Learning-based Segmentation methods</vt:lpstr>
      <vt:lpstr>Deep Learning-based Segmentation methods</vt:lpstr>
      <vt:lpstr>Convolutional Encoder-Decoder Architecture</vt:lpstr>
      <vt:lpstr>Convolutional Encoder-Decoder Architecture</vt:lpstr>
      <vt:lpstr>Convolutional Encoder-Decoder Architecture</vt:lpstr>
      <vt:lpstr>Convolutional Encoder-Decoder Architecture</vt:lpstr>
      <vt:lpstr>Convolutional Encoder-Decoder Architecture</vt:lpstr>
      <vt:lpstr>Applications of Image Segmentation</vt:lpstr>
      <vt:lpstr>Application in Robotics (Machine Vision)</vt:lpstr>
      <vt:lpstr>Application in Medical imaging</vt:lpstr>
      <vt:lpstr>Application in Medical imaging</vt:lpstr>
      <vt:lpstr>Application in Medical imaging</vt:lpstr>
      <vt:lpstr>Application in Smart Cities</vt:lpstr>
      <vt:lpstr>Application in Smart Cities</vt:lpstr>
      <vt:lpstr>Application in Self Driving Cars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Riaz Soomro</dc:creator>
  <cp:lastModifiedBy>Mr. Riaz Ali Soomro</cp:lastModifiedBy>
  <cp:revision>145</cp:revision>
  <dcterms:created xsi:type="dcterms:W3CDTF">2022-11-05T06:26:51Z</dcterms:created>
  <dcterms:modified xsi:type="dcterms:W3CDTF">2022-11-19T08:45:35Z</dcterms:modified>
</cp:coreProperties>
</file>