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4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72B7-8B6F-415E-965C-2125310318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4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Precision-Recall Curve (PR Curve)</a:t>
                </a:r>
              </a:p>
              <a:p>
                <a:r>
                  <a:rPr lang="en-US" dirty="0"/>
                  <a:t>With the TP, FP, and FN defined, we can now calculate the precision and recall of our detection for a given class </a:t>
                </a:r>
                <a:r>
                  <a:rPr lang="en-US" dirty="0" smtClean="0"/>
                  <a:t>across the </a:t>
                </a:r>
                <a:r>
                  <a:rPr lang="en-US" dirty="0"/>
                  <a:t>testing dataset.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calculate the precision and recall as follows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 smtClean="0"/>
                  <a:t>    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 smtClean="0"/>
                  <a:t>    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5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Precision-Recall Curve (PR Curve)</a:t>
            </a:r>
          </a:p>
          <a:p>
            <a:r>
              <a:rPr lang="en-US" dirty="0"/>
              <a:t>After calculating the precision and recall for all classes, the PR Curve is then plotted as follows: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8" r="800" b="1604"/>
          <a:stretch/>
        </p:blipFill>
        <p:spPr>
          <a:xfrm>
            <a:off x="4053082" y="3154706"/>
            <a:ext cx="4085835" cy="30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Precision-Recall Curve (PR Curve)</a:t>
            </a:r>
          </a:p>
          <a:p>
            <a:r>
              <a:rPr lang="en-US" dirty="0"/>
              <a:t>The PR curve is a good way to evaluate the performance of an object detector as </a:t>
            </a:r>
            <a:r>
              <a:rPr lang="en-US" dirty="0" smtClean="0"/>
              <a:t>the confidence </a:t>
            </a:r>
            <a:r>
              <a:rPr lang="en-US" dirty="0"/>
              <a:t>is changed by plotting a curve for each object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detector is considered </a:t>
            </a:r>
            <a:r>
              <a:rPr lang="en-US" dirty="0" smtClean="0"/>
              <a:t>good if </a:t>
            </a:r>
            <a:r>
              <a:rPr lang="en-US" dirty="0"/>
              <a:t>its precision stays high as recall increases, which means that if you vary the </a:t>
            </a:r>
            <a:r>
              <a:rPr lang="en-US" dirty="0" smtClean="0"/>
              <a:t>confidence threshold</a:t>
            </a:r>
            <a:r>
              <a:rPr lang="en-US" dirty="0"/>
              <a:t>, the precision and recall will still be high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6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Precision-Recall Curve (PR Curve)</a:t>
            </a:r>
          </a:p>
          <a:p>
            <a:r>
              <a:rPr lang="en-US" dirty="0"/>
              <a:t>Now, that we have the PR curve, we calculate the AP (Average Precision) by calculating </a:t>
            </a:r>
            <a:r>
              <a:rPr lang="en-US" dirty="0" smtClean="0"/>
              <a:t>the Area </a:t>
            </a:r>
            <a:r>
              <a:rPr lang="en-US" dirty="0"/>
              <a:t>Under the Curve (AUC).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finally, </a:t>
            </a:r>
            <a:r>
              <a:rPr lang="en-US" dirty="0" err="1"/>
              <a:t>mAP</a:t>
            </a:r>
            <a:r>
              <a:rPr lang="en-US" dirty="0"/>
              <a:t> for object detection is the average of the AP</a:t>
            </a:r>
            <a:br>
              <a:rPr lang="en-US" dirty="0"/>
            </a:br>
            <a:r>
              <a:rPr lang="en-US" dirty="0"/>
              <a:t>calculated for all the classes.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9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MEAN AVERAGE PRECISION (MAP)</a:t>
            </a:r>
          </a:p>
          <a:p>
            <a:r>
              <a:rPr lang="en-US" dirty="0" smtClean="0"/>
              <a:t>So, </a:t>
            </a:r>
            <a:r>
              <a:rPr lang="en-US" dirty="0"/>
              <a:t>the </a:t>
            </a:r>
            <a:r>
              <a:rPr lang="en-US" dirty="0" err="1"/>
              <a:t>mAP</a:t>
            </a:r>
            <a:r>
              <a:rPr lang="en-US" dirty="0"/>
              <a:t> is calculated as follows: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bounding box will have an </a:t>
            </a:r>
            <a:r>
              <a:rPr lang="en-US" dirty="0" err="1"/>
              <a:t>objectness</a:t>
            </a:r>
            <a:r>
              <a:rPr lang="en-US" dirty="0"/>
              <a:t> score associated (probability of the </a:t>
            </a:r>
            <a:r>
              <a:rPr lang="en-US" dirty="0" smtClean="0"/>
              <a:t>box containing </a:t>
            </a:r>
            <a:r>
              <a:rPr lang="en-US" dirty="0"/>
              <a:t>an object).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Precision and recall are calculated.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Precision-recall curve (PR curve) is computed for each class by varying the </a:t>
            </a:r>
            <a:r>
              <a:rPr lang="en-US" dirty="0" smtClean="0"/>
              <a:t>score threshold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the average precision (AP): it is the area under the PR curve. In this step, </a:t>
            </a:r>
            <a:r>
              <a:rPr lang="en-US" dirty="0" smtClean="0"/>
              <a:t>the AP </a:t>
            </a:r>
            <a:r>
              <a:rPr lang="en-US" dirty="0"/>
              <a:t>is computed for each class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dirty="0" err="1"/>
              <a:t>mAP</a:t>
            </a:r>
            <a:r>
              <a:rPr lang="en-US" dirty="0"/>
              <a:t>: the average AP over all the different classes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0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deep </a:t>
            </a:r>
            <a:r>
              <a:rPr lang="en-US" dirty="0"/>
              <a:t>learning project, can </a:t>
            </a:r>
            <a:r>
              <a:rPr lang="en-US" dirty="0" smtClean="0"/>
              <a:t>be broken </a:t>
            </a:r>
            <a:r>
              <a:rPr lang="en-US" dirty="0"/>
              <a:t>down into five common tasks:</a:t>
            </a: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Define and prepare </a:t>
            </a:r>
            <a:r>
              <a:rPr lang="en-US" dirty="0" smtClean="0"/>
              <a:t>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Summarize and understand data</a:t>
            </a: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Process and prepare data</a:t>
            </a: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Evaluate algorithms</a:t>
            </a: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Improve results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9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tasks can either be combined and used together or broken</a:t>
            </a:r>
            <a:br>
              <a:rPr lang="en-US" dirty="0"/>
            </a:br>
            <a:r>
              <a:rPr lang="en-US" dirty="0"/>
              <a:t>down and used apart further, but this is the general structure</a:t>
            </a:r>
            <a:r>
              <a:rPr lang="en-US" dirty="0" smtClean="0"/>
              <a:t>.</a:t>
            </a:r>
          </a:p>
          <a:p>
            <a:r>
              <a:rPr lang="en-US" dirty="0"/>
              <a:t>To </a:t>
            </a:r>
            <a:r>
              <a:rPr lang="en-US" dirty="0" smtClean="0"/>
              <a:t>work through </a:t>
            </a:r>
            <a:r>
              <a:rPr lang="en-US" dirty="0"/>
              <a:t>modeling deep learning problems in a pipeline, you need to map</a:t>
            </a:r>
            <a:r>
              <a:rPr lang="en-US" dirty="0"/>
              <a:t> </a:t>
            </a:r>
            <a:r>
              <a:rPr lang="en-US" dirty="0"/>
              <a:t>these tasks onto this process.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Sometimes you will see these tasks </a:t>
            </a:r>
            <a:r>
              <a:rPr lang="en-US" dirty="0" smtClean="0"/>
              <a:t>renamed or </a:t>
            </a:r>
            <a:r>
              <a:rPr lang="en-US" dirty="0"/>
              <a:t>presented in a different structure, but in general they have the </a:t>
            </a:r>
            <a:r>
              <a:rPr lang="en-US" dirty="0" smtClean="0"/>
              <a:t>same purpose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2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Define and Prepare Problem</a:t>
            </a:r>
            <a:r>
              <a:rPr lang="en-US" dirty="0"/>
              <a:t> </a:t>
            </a:r>
          </a:p>
          <a:p>
            <a:r>
              <a:rPr lang="en-US" dirty="0"/>
              <a:t>Why do you collect data? There are questions that data you are </a:t>
            </a:r>
            <a:r>
              <a:rPr lang="en-US" dirty="0" smtClean="0"/>
              <a:t>collecting can </a:t>
            </a:r>
            <a:r>
              <a:rPr lang="en-US" dirty="0"/>
              <a:t>help you answer: questions like </a:t>
            </a:r>
            <a:r>
              <a:rPr lang="en-US" i="1" dirty="0"/>
              <a:t>which stocks should I invest in? </a:t>
            </a:r>
            <a:r>
              <a:rPr lang="en-US" dirty="0"/>
              <a:t>or </a:t>
            </a:r>
            <a:r>
              <a:rPr lang="en-US" i="1" dirty="0" smtClean="0"/>
              <a:t>how can </a:t>
            </a:r>
            <a:r>
              <a:rPr lang="en-US" i="1" dirty="0"/>
              <a:t>I understand my customers?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dirty="0"/>
              <a:t>say that this step is about understanding the problem and</a:t>
            </a:r>
            <a:br>
              <a:rPr lang="en-US" dirty="0"/>
            </a:br>
            <a:r>
              <a:rPr lang="en-US" dirty="0"/>
              <a:t>its domain, and to understand, collect, and load everything you need </a:t>
            </a:r>
            <a:r>
              <a:rPr lang="en-US" dirty="0" smtClean="0"/>
              <a:t>to start </a:t>
            </a:r>
            <a:r>
              <a:rPr lang="en-US" dirty="0"/>
              <a:t>working on your problem. </a:t>
            </a:r>
            <a:endParaRPr lang="en-US" dirty="0" smtClean="0"/>
          </a:p>
          <a:p>
            <a:r>
              <a:rPr lang="en-US" dirty="0" smtClean="0"/>
              <a:t>Like what is your data source and format? A database, a text file, an Excel file, coming from a web service etc. and how will you save the results? In a CSV file or Excel file or show in graphs/images etc.</a:t>
            </a:r>
          </a:p>
        </p:txBody>
      </p:sp>
    </p:spTree>
    <p:extLst>
      <p:ext uri="{BB962C8B-B14F-4D97-AF65-F5344CB8AC3E}">
        <p14:creationId xmlns:p14="http://schemas.microsoft.com/office/powerpoint/2010/main" val="14701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Define and Prepare Problem</a:t>
            </a:r>
            <a:r>
              <a:rPr lang="en-US" dirty="0"/>
              <a:t> </a:t>
            </a:r>
          </a:p>
          <a:p>
            <a:r>
              <a:rPr lang="en-US" dirty="0" smtClean="0"/>
              <a:t>Which language and libraries will you use?</a:t>
            </a:r>
          </a:p>
          <a:p>
            <a:r>
              <a:rPr lang="en-US" dirty="0"/>
              <a:t>This is also the home of any global configuration you might need to do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</a:t>
            </a:r>
            <a:r>
              <a:rPr lang="en-US" dirty="0"/>
              <a:t>is also the place where you might need to make a reduced sample of </a:t>
            </a:r>
            <a:r>
              <a:rPr lang="en-US" dirty="0" smtClean="0"/>
              <a:t>your dataset </a:t>
            </a:r>
            <a:r>
              <a:rPr lang="en-US" dirty="0"/>
              <a:t>if it is too large to work with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Ideally</a:t>
            </a:r>
            <a:r>
              <a:rPr lang="en-US" dirty="0"/>
              <a:t>, your dataset should be small enough to build a model or</a:t>
            </a:r>
            <a:br>
              <a:rPr lang="en-US" dirty="0"/>
            </a:br>
            <a:r>
              <a:rPr lang="en-US" dirty="0"/>
              <a:t>create a visualization within a short period. You can always scale up </a:t>
            </a:r>
            <a:r>
              <a:rPr lang="en-US" dirty="0" smtClean="0"/>
              <a:t>well-performing </a:t>
            </a:r>
            <a:r>
              <a:rPr lang="en-US" dirty="0"/>
              <a:t>models later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Summarize and Understand </a:t>
            </a:r>
            <a:r>
              <a:rPr lang="en-US" b="1" dirty="0" smtClean="0"/>
              <a:t>Data</a:t>
            </a:r>
            <a:endParaRPr lang="en-US" dirty="0"/>
          </a:p>
          <a:p>
            <a:r>
              <a:rPr lang="en-US" dirty="0"/>
              <a:t>Data can be defined as observations of real-world phenomena, </a:t>
            </a:r>
            <a:r>
              <a:rPr lang="en-US" dirty="0" smtClean="0"/>
              <a:t>and as </a:t>
            </a:r>
            <a:r>
              <a:rPr lang="en-US" dirty="0"/>
              <a:t>information that has been translated into a form that is efficient </a:t>
            </a:r>
            <a:r>
              <a:rPr lang="en-US" dirty="0" smtClean="0"/>
              <a:t>for movement </a:t>
            </a:r>
            <a:r>
              <a:rPr lang="en-US" dirty="0"/>
              <a:t>or </a:t>
            </a:r>
            <a:r>
              <a:rPr lang="en-US" dirty="0" smtClean="0"/>
              <a:t>processing.</a:t>
            </a:r>
          </a:p>
          <a:p>
            <a:r>
              <a:rPr lang="en-US" dirty="0"/>
              <a:t>As examples, stock market data involves observations of daily stock</a:t>
            </a:r>
            <a:br>
              <a:rPr lang="en-US" dirty="0"/>
            </a:br>
            <a:r>
              <a:rPr lang="en-US" dirty="0"/>
              <a:t>prices, announcements of earnings by individual companies, and even</a:t>
            </a:r>
            <a:br>
              <a:rPr lang="en-US" dirty="0"/>
            </a:br>
            <a:r>
              <a:rPr lang="en-US" dirty="0"/>
              <a:t>opinion articles from pundits; or personal biometric data can include</a:t>
            </a:r>
            <a:br>
              <a:rPr lang="en-US" dirty="0"/>
            </a:br>
            <a:r>
              <a:rPr lang="en-US" dirty="0"/>
              <a:t>measurements of our minute-by-minute heart rate, blood sugar level,</a:t>
            </a:r>
            <a:br>
              <a:rPr lang="en-US" dirty="0"/>
            </a:br>
            <a:r>
              <a:rPr lang="en-US" dirty="0"/>
              <a:t>blood pressure,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 smtClean="0"/>
              <a:t>main </a:t>
            </a:r>
            <a:r>
              <a:rPr lang="en-US" dirty="0"/>
              <a:t>evaluation </a:t>
            </a:r>
            <a:r>
              <a:rPr lang="en-US" dirty="0" smtClean="0"/>
              <a:t>metrics for evaluating object detection algorithms are:</a:t>
            </a:r>
            <a:endParaRPr lang="en-US" dirty="0"/>
          </a:p>
          <a:p>
            <a:pPr lvl="1"/>
            <a:r>
              <a:rPr lang="en-US" b="1" dirty="0" smtClean="0"/>
              <a:t>FPS</a:t>
            </a:r>
            <a:r>
              <a:rPr lang="en-US" dirty="0" smtClean="0"/>
              <a:t> </a:t>
            </a:r>
            <a:r>
              <a:rPr lang="en-US" dirty="0"/>
              <a:t>(frame-per-second) to measure the network detection speed, and </a:t>
            </a:r>
            <a:endParaRPr lang="en-US" dirty="0" smtClean="0"/>
          </a:p>
          <a:p>
            <a:pPr lvl="1"/>
            <a:r>
              <a:rPr lang="en-US" b="1" dirty="0" err="1" smtClean="0"/>
              <a:t>mAP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mean Average </a:t>
            </a:r>
            <a:r>
              <a:rPr lang="en-US" dirty="0"/>
              <a:t>Precision) to measure the network precision.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Summarize and Understand </a:t>
            </a:r>
            <a:r>
              <a:rPr lang="en-US" b="1" dirty="0" smtClean="0"/>
              <a:t>Data</a:t>
            </a:r>
            <a:endParaRPr lang="en-US" dirty="0"/>
          </a:p>
          <a:p>
            <a:r>
              <a:rPr lang="en-US" dirty="0"/>
              <a:t>As you need to work in the domain of these observations, you have</a:t>
            </a:r>
            <a:br>
              <a:rPr lang="en-US" dirty="0"/>
            </a:br>
            <a:r>
              <a:rPr lang="en-US" dirty="0"/>
              <a:t>to understand this domain and these </a:t>
            </a:r>
            <a:r>
              <a:rPr lang="en-US" dirty="0" smtClean="0"/>
              <a:t>observations.</a:t>
            </a:r>
          </a:p>
          <a:p>
            <a:r>
              <a:rPr lang="en-US" dirty="0"/>
              <a:t>You need to summarize and </a:t>
            </a:r>
            <a:r>
              <a:rPr lang="en-US" dirty="0" smtClean="0"/>
              <a:t>visualize these </a:t>
            </a:r>
            <a:r>
              <a:rPr lang="en-US" dirty="0"/>
              <a:t>observations </a:t>
            </a:r>
            <a:r>
              <a:rPr lang="en-US" dirty="0" smtClean="0"/>
              <a:t>to understand </a:t>
            </a:r>
            <a:r>
              <a:rPr lang="en-US" dirty="0"/>
              <a:t>them and be able to see trends. </a:t>
            </a:r>
            <a:endParaRPr lang="en-US" dirty="0" smtClean="0"/>
          </a:p>
          <a:p>
            <a:r>
              <a:rPr lang="en-US" dirty="0" smtClean="0"/>
              <a:t>Each piece </a:t>
            </a:r>
            <a:r>
              <a:rPr lang="en-US" dirty="0"/>
              <a:t>of data provides a small window into a limited aspect of reality. </a:t>
            </a:r>
            <a:r>
              <a:rPr lang="en-US" dirty="0" smtClean="0"/>
              <a:t>The collection </a:t>
            </a:r>
            <a:r>
              <a:rPr lang="en-US" dirty="0"/>
              <a:t>of all of these observations gives us a picture of the whole.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02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Summarize and Understand </a:t>
            </a:r>
            <a:r>
              <a:rPr lang="en-US" b="1" dirty="0" smtClean="0"/>
              <a:t>Data</a:t>
            </a:r>
            <a:endParaRPr lang="en-US" dirty="0"/>
          </a:p>
          <a:p>
            <a:r>
              <a:rPr lang="en-US" dirty="0"/>
              <a:t>This step is about better understanding the data that you have</a:t>
            </a:r>
            <a:br>
              <a:rPr lang="en-US" dirty="0"/>
            </a:br>
            <a:r>
              <a:rPr lang="en-US" dirty="0"/>
              <a:t>available. This includes understanding your data through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Descriptive statistics such as </a:t>
            </a:r>
            <a:r>
              <a:rPr lang="en-US" dirty="0" smtClean="0"/>
              <a:t>summaries</a:t>
            </a:r>
          </a:p>
          <a:p>
            <a:pPr lvl="1"/>
            <a:r>
              <a:rPr lang="en-US" dirty="0"/>
              <a:t>Use of data visualizations such as plots with </a:t>
            </a:r>
            <a:r>
              <a:rPr lang="en-US" dirty="0" err="1"/>
              <a:t>Matplotlib</a:t>
            </a:r>
            <a:r>
              <a:rPr lang="en-US" dirty="0" smtClean="0"/>
              <a:t>, ideally </a:t>
            </a:r>
            <a:r>
              <a:rPr lang="en-US" dirty="0"/>
              <a:t>using convenience functions from </a:t>
            </a:r>
            <a:r>
              <a:rPr lang="en-US" dirty="0" smtClean="0"/>
              <a:t>Pandas</a:t>
            </a:r>
          </a:p>
          <a:p>
            <a:pPr lvl="1"/>
            <a:r>
              <a:rPr lang="en-US" dirty="0"/>
              <a:t>Taking your time and using the results to prompt a </a:t>
            </a:r>
            <a:r>
              <a:rPr lang="en-US" dirty="0" smtClean="0"/>
              <a:t>lot of </a:t>
            </a:r>
            <a:r>
              <a:rPr lang="en-US" dirty="0"/>
              <a:t>questions, assumptions, and hypotheses, which </a:t>
            </a:r>
            <a:r>
              <a:rPr lang="en-US" dirty="0" smtClean="0"/>
              <a:t>you can </a:t>
            </a:r>
            <a:r>
              <a:rPr lang="en-US" dirty="0"/>
              <a:t>investigate later with specialized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8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Process and Prepare Data</a:t>
            </a:r>
            <a:endParaRPr lang="en-US" dirty="0"/>
          </a:p>
          <a:p>
            <a:r>
              <a:rPr lang="en-US" dirty="0"/>
              <a:t>After understanding the domain and the data, you need to prepare it</a:t>
            </a:r>
            <a:br>
              <a:rPr lang="en-US" dirty="0"/>
            </a:br>
            <a:r>
              <a:rPr lang="en-US" dirty="0"/>
              <a:t>for the next step.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data processing is, generally, the collection </a:t>
            </a:r>
            <a:r>
              <a:rPr lang="en-US" dirty="0" smtClean="0"/>
              <a:t>and manipulation </a:t>
            </a:r>
            <a:r>
              <a:rPr lang="en-US" dirty="0"/>
              <a:t>of items of data to produce meaningful information. </a:t>
            </a:r>
            <a:endParaRPr lang="en-US" dirty="0" smtClean="0"/>
          </a:p>
          <a:p>
            <a:r>
              <a:rPr lang="en-US" dirty="0"/>
              <a:t>You </a:t>
            </a:r>
            <a:r>
              <a:rPr lang="en-US" dirty="0" smtClean="0"/>
              <a:t>can think </a:t>
            </a:r>
            <a:r>
              <a:rPr lang="en-US" dirty="0"/>
              <a:t>that you have a small piece of the puzzle, and the goal is to solve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</a:t>
            </a:r>
            <a:r>
              <a:rPr lang="en-US" dirty="0"/>
              <a:t>the picture is messy because it is composed of a thousand little pieces,</a:t>
            </a:r>
            <a:br>
              <a:rPr lang="en-US" dirty="0"/>
            </a:br>
            <a:r>
              <a:rPr lang="en-US" dirty="0"/>
              <a:t>and in real-life data there’s always measurement noise and missing pieces.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23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 and Prepare Data</a:t>
            </a:r>
            <a:endParaRPr lang="en-US" dirty="0"/>
          </a:p>
          <a:p>
            <a:r>
              <a:rPr lang="en-US" dirty="0"/>
              <a:t>So, by processing the data, you make it easier for the model to see the </a:t>
            </a:r>
            <a:r>
              <a:rPr lang="en-US" dirty="0" smtClean="0"/>
              <a:t>clear picture </a:t>
            </a:r>
            <a:r>
              <a:rPr lang="en-US" dirty="0"/>
              <a:t>and understand it very well.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crucial step in the pipeline</a:t>
            </a:r>
            <a:r>
              <a:rPr lang="en-US" dirty="0" smtClean="0"/>
              <a:t>, and </a:t>
            </a:r>
            <a:r>
              <a:rPr lang="en-US" dirty="0"/>
              <a:t>the accuracy of the model depends on it.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This step is about preparing the data in such a way that it best </a:t>
            </a:r>
            <a:r>
              <a:rPr lang="en-US" dirty="0" smtClean="0"/>
              <a:t>exposes the </a:t>
            </a:r>
            <a:r>
              <a:rPr lang="en-US" dirty="0"/>
              <a:t>structure of the problem and the relationships between your </a:t>
            </a:r>
            <a:r>
              <a:rPr lang="en-US" dirty="0" smtClean="0"/>
              <a:t>input attributes </a:t>
            </a:r>
            <a:r>
              <a:rPr lang="en-US" dirty="0"/>
              <a:t>and the output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0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Process and Prepare Data</a:t>
            </a:r>
            <a:endParaRPr lang="en-US" dirty="0" smtClean="0"/>
          </a:p>
          <a:p>
            <a:r>
              <a:rPr lang="en-US" dirty="0"/>
              <a:t>This includes tasks such as the following: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Cleaning data by removing duplicates, marking </a:t>
            </a:r>
            <a:r>
              <a:rPr lang="en-US" dirty="0" smtClean="0"/>
              <a:t>missing values</a:t>
            </a:r>
            <a:r>
              <a:rPr lang="en-US" dirty="0"/>
              <a:t>, and even imputing missing values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Feature selection where redundant features may </a:t>
            </a:r>
            <a:r>
              <a:rPr lang="en-US" dirty="0" smtClean="0"/>
              <a:t>be removed </a:t>
            </a:r>
            <a:r>
              <a:rPr lang="en-US" dirty="0"/>
              <a:t>and new features </a:t>
            </a:r>
            <a:r>
              <a:rPr lang="en-US" dirty="0" smtClean="0"/>
              <a:t>developed</a:t>
            </a:r>
          </a:p>
          <a:p>
            <a:pPr lvl="1"/>
            <a:r>
              <a:rPr lang="en-US" dirty="0"/>
              <a:t>Data transforms where attributes are scaled </a:t>
            </a:r>
            <a:r>
              <a:rPr lang="en-US" dirty="0" smtClean="0"/>
              <a:t>or redistributed </a:t>
            </a:r>
            <a:r>
              <a:rPr lang="en-US" dirty="0"/>
              <a:t>in order to best expose the structure </a:t>
            </a:r>
            <a:r>
              <a:rPr lang="en-US" dirty="0" smtClean="0"/>
              <a:t>of the </a:t>
            </a:r>
            <a:r>
              <a:rPr lang="en-US" dirty="0"/>
              <a:t>problem later to learning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4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Evaluate Algorithms</a:t>
            </a:r>
            <a:endParaRPr lang="en-US" dirty="0" smtClean="0"/>
          </a:p>
          <a:p>
            <a:r>
              <a:rPr lang="en-US" dirty="0"/>
              <a:t>This step is about finding a subset of machine learning algorithms</a:t>
            </a:r>
            <a:br>
              <a:rPr lang="en-US" dirty="0"/>
            </a:br>
            <a:r>
              <a:rPr lang="en-US" dirty="0"/>
              <a:t>that are good at exploiting the structure of your </a:t>
            </a:r>
            <a:r>
              <a:rPr lang="en-US" dirty="0" smtClean="0"/>
              <a:t>data. </a:t>
            </a:r>
            <a:r>
              <a:rPr lang="en-US" dirty="0"/>
              <a:t>This involves steps such </a:t>
            </a:r>
            <a:r>
              <a:rPr lang="en-US" dirty="0" smtClean="0"/>
              <a:t>as:</a:t>
            </a:r>
          </a:p>
          <a:p>
            <a:r>
              <a:rPr lang="en-US" dirty="0"/>
              <a:t>Separating out a validation dataset to use for </a:t>
            </a:r>
            <a:r>
              <a:rPr lang="en-US" dirty="0" smtClean="0"/>
              <a:t>later confirmation </a:t>
            </a:r>
            <a:r>
              <a:rPr lang="en-US" dirty="0"/>
              <a:t>of the skill of your developed model. </a:t>
            </a:r>
            <a:endParaRPr lang="en-US" dirty="0" smtClean="0"/>
          </a:p>
          <a:p>
            <a:r>
              <a:rPr lang="en-US" dirty="0" smtClean="0"/>
              <a:t>Or defining </a:t>
            </a:r>
            <a:r>
              <a:rPr lang="en-US" dirty="0"/>
              <a:t>test options using </a:t>
            </a:r>
            <a:r>
              <a:rPr lang="en-US" dirty="0" err="1"/>
              <a:t>scikit</a:t>
            </a:r>
            <a:r>
              <a:rPr lang="en-US" dirty="0"/>
              <a:t>-learn, such as </a:t>
            </a:r>
            <a:r>
              <a:rPr lang="en-US" dirty="0" smtClean="0"/>
              <a:t>cross validation </a:t>
            </a:r>
            <a:r>
              <a:rPr lang="en-US" dirty="0"/>
              <a:t>and the evaluation metric to use.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3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Evaluate Algorithms</a:t>
            </a:r>
            <a:endParaRPr lang="en-US" dirty="0" smtClean="0"/>
          </a:p>
          <a:p>
            <a:r>
              <a:rPr lang="en-US" dirty="0"/>
              <a:t>Spot-checking a suite of linear and nonlinear </a:t>
            </a:r>
            <a:r>
              <a:rPr lang="en-US" dirty="0" smtClean="0"/>
              <a:t>machine learning algorithms.</a:t>
            </a:r>
          </a:p>
          <a:p>
            <a:r>
              <a:rPr lang="en-US" dirty="0"/>
              <a:t>Comparing the estimated accuracy of </a:t>
            </a:r>
            <a:r>
              <a:rPr lang="en-US" dirty="0" smtClean="0"/>
              <a:t>algorithms.</a:t>
            </a:r>
          </a:p>
          <a:p>
            <a:r>
              <a:rPr lang="en-US" dirty="0"/>
              <a:t>On a given problem you will likely spend most of your time on this</a:t>
            </a:r>
            <a:br>
              <a:rPr lang="en-US" dirty="0"/>
            </a:br>
            <a:r>
              <a:rPr lang="en-US" dirty="0"/>
              <a:t>and the previous step until you converge on a set of three to five </a:t>
            </a:r>
            <a:r>
              <a:rPr lang="en-US" dirty="0" smtClean="0"/>
              <a:t>well-performing </a:t>
            </a:r>
            <a:r>
              <a:rPr lang="en-US" dirty="0"/>
              <a:t>machine learning algorithms.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853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Improve </a:t>
            </a:r>
            <a:r>
              <a:rPr lang="en-US" b="1" dirty="0" smtClean="0"/>
              <a:t>Results</a:t>
            </a:r>
            <a:endParaRPr lang="en-US" dirty="0" smtClean="0"/>
          </a:p>
          <a:p>
            <a:r>
              <a:rPr lang="en-US" dirty="0"/>
              <a:t>Features and models sit between raw data and the desired insights. </a:t>
            </a:r>
            <a:endParaRPr lang="en-US" dirty="0" smtClean="0"/>
          </a:p>
          <a:p>
            <a:r>
              <a:rPr lang="en-US" dirty="0" smtClean="0"/>
              <a:t>In a </a:t>
            </a:r>
            <a:r>
              <a:rPr lang="en-US" dirty="0"/>
              <a:t>machine learning workflow, we pick not only the model, but also </a:t>
            </a:r>
            <a:r>
              <a:rPr lang="en-US" dirty="0" smtClean="0"/>
              <a:t>the features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features make the subsequent modeling step easy and </a:t>
            </a:r>
            <a:r>
              <a:rPr lang="en-US" dirty="0" smtClean="0"/>
              <a:t>the resulting </a:t>
            </a:r>
            <a:r>
              <a:rPr lang="en-US" dirty="0"/>
              <a:t>model more capable of completing the desired task. </a:t>
            </a:r>
            <a:endParaRPr lang="en-US" dirty="0" smtClean="0"/>
          </a:p>
          <a:p>
            <a:r>
              <a:rPr lang="en-US" dirty="0" smtClean="0"/>
              <a:t>Bad features may </a:t>
            </a:r>
            <a:r>
              <a:rPr lang="en-US" dirty="0"/>
              <a:t>require a much more complicated model to achieve the same </a:t>
            </a:r>
            <a:r>
              <a:rPr lang="en-US" dirty="0" smtClean="0"/>
              <a:t>level of </a:t>
            </a:r>
            <a:r>
              <a:rPr lang="en-US" dirty="0"/>
              <a:t>performance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8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Improve </a:t>
            </a:r>
            <a:r>
              <a:rPr lang="en-US" b="1" dirty="0" smtClean="0"/>
              <a:t>Results</a:t>
            </a:r>
          </a:p>
          <a:p>
            <a:r>
              <a:rPr lang="en-US" dirty="0"/>
              <a:t>Once you have a shortlist of machine learning algorithms, you need to</a:t>
            </a:r>
            <a:br>
              <a:rPr lang="en-US" dirty="0"/>
            </a:br>
            <a:r>
              <a:rPr lang="en-US" dirty="0"/>
              <a:t>get the most out of them.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There are two different ways to improve the accuracy of your models: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Search for a combination of parameters for </a:t>
            </a:r>
            <a:r>
              <a:rPr lang="en-US" dirty="0" smtClean="0"/>
              <a:t>each algorithm </a:t>
            </a:r>
            <a:r>
              <a:rPr lang="en-US" dirty="0"/>
              <a:t>using </a:t>
            </a:r>
            <a:r>
              <a:rPr lang="en-US" dirty="0" err="1"/>
              <a:t>scikit</a:t>
            </a:r>
            <a:r>
              <a:rPr lang="en-US" dirty="0"/>
              <a:t>-learn that yields the best results.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Combine the prediction of multiple models into </a:t>
            </a:r>
            <a:r>
              <a:rPr lang="en-US" dirty="0" smtClean="0"/>
              <a:t>an ensemble </a:t>
            </a:r>
            <a:r>
              <a:rPr lang="en-US" dirty="0"/>
              <a:t>prediction using ensemble techniques.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Once you have found a model that you believe can make accurate</a:t>
            </a:r>
            <a:br>
              <a:rPr lang="en-US" dirty="0"/>
            </a:br>
            <a:r>
              <a:rPr lang="en-US" dirty="0"/>
              <a:t>predictions on unseen data, you are ready to finalize </a:t>
            </a:r>
            <a:r>
              <a:rPr lang="en-US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15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Improve </a:t>
            </a:r>
            <a:r>
              <a:rPr lang="en-US" b="1" dirty="0" smtClean="0"/>
              <a:t>Results</a:t>
            </a:r>
          </a:p>
          <a:p>
            <a:r>
              <a:rPr lang="en-US" dirty="0"/>
              <a:t>Finalizing a </a:t>
            </a:r>
            <a:r>
              <a:rPr lang="en-US" dirty="0" smtClean="0"/>
              <a:t>model may </a:t>
            </a:r>
            <a:r>
              <a:rPr lang="en-US" dirty="0"/>
              <a:t>involve subtasks such as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Using an optimal model tuned by </a:t>
            </a:r>
            <a:r>
              <a:rPr lang="en-US" dirty="0" err="1"/>
              <a:t>scikit</a:t>
            </a:r>
            <a:r>
              <a:rPr lang="en-US" dirty="0"/>
              <a:t>-learn to </a:t>
            </a:r>
            <a:r>
              <a:rPr lang="en-US" dirty="0" smtClean="0"/>
              <a:t>make predictions </a:t>
            </a:r>
            <a:r>
              <a:rPr lang="en-US" dirty="0"/>
              <a:t>on unseen data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Creating a standalone model using the </a:t>
            </a:r>
            <a:r>
              <a:rPr lang="en-US" dirty="0" smtClean="0"/>
              <a:t>parameters tuned </a:t>
            </a:r>
            <a:r>
              <a:rPr lang="en-US" dirty="0"/>
              <a:t>by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Saving an optimal model to file for later use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Once you make it this far, you are ready to present results to</a:t>
            </a:r>
            <a:br>
              <a:rPr lang="en-US" dirty="0"/>
            </a:br>
            <a:r>
              <a:rPr lang="en-US" dirty="0"/>
              <a:t>stakeholders and/or deploy your model to start making predictions on</a:t>
            </a:r>
            <a:br>
              <a:rPr lang="en-US" dirty="0"/>
            </a:br>
            <a:r>
              <a:rPr lang="en-US" dirty="0"/>
              <a:t>unseen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FPS TO MEASURE THE DETECTION SPEED</a:t>
            </a:r>
          </a:p>
          <a:p>
            <a:r>
              <a:rPr lang="en-US" dirty="0"/>
              <a:t>The most common metric that is used to measure the detection speed is the number of </a:t>
            </a:r>
            <a:r>
              <a:rPr lang="en-US" dirty="0" smtClean="0"/>
              <a:t>frames per </a:t>
            </a:r>
            <a:r>
              <a:rPr lang="en-US" dirty="0"/>
              <a:t>second (FPS). </a:t>
            </a:r>
            <a:endParaRPr lang="en-US" dirty="0" smtClean="0"/>
          </a:p>
          <a:p>
            <a:r>
              <a:rPr lang="en-US" dirty="0"/>
              <a:t>For example, Faster R-CNN operates at only 7 frames per second (FPS)</a:t>
            </a:r>
            <a:br>
              <a:rPr lang="en-US" dirty="0"/>
            </a:br>
            <a:r>
              <a:rPr lang="en-US" dirty="0"/>
              <a:t>whereas SSD operates at 59 FPS.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In benchmarking experiments, you will see the authors of a</a:t>
            </a:r>
            <a:br>
              <a:rPr lang="en-US" dirty="0"/>
            </a:br>
            <a:r>
              <a:rPr lang="en-US" dirty="0"/>
              <a:t>paper stating their network results as: “Network X achieves </a:t>
            </a:r>
            <a:r>
              <a:rPr lang="en-US" dirty="0" err="1"/>
              <a:t>mAP</a:t>
            </a:r>
            <a:r>
              <a:rPr lang="en-US" dirty="0"/>
              <a:t> of Y% at Z FPS”. Where X </a:t>
            </a:r>
            <a:r>
              <a:rPr lang="en-US" dirty="0" smtClean="0"/>
              <a:t>is the </a:t>
            </a:r>
            <a:r>
              <a:rPr lang="en-US" dirty="0"/>
              <a:t>network name, Y is the </a:t>
            </a:r>
            <a:r>
              <a:rPr lang="en-US" dirty="0" err="1"/>
              <a:t>mAP</a:t>
            </a:r>
            <a:r>
              <a:rPr lang="en-US" dirty="0"/>
              <a:t> percentage, and Z is the FPS.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3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MEAN AVERAGE PRECISION (MAP)</a:t>
            </a:r>
          </a:p>
          <a:p>
            <a:r>
              <a:rPr lang="en-US" dirty="0"/>
              <a:t>The most common evaluation metric that is used in object recognition tasks is ‘</a:t>
            </a:r>
            <a:r>
              <a:rPr lang="en-US" dirty="0" err="1"/>
              <a:t>mAP</a:t>
            </a:r>
            <a:r>
              <a:rPr lang="en-US" dirty="0"/>
              <a:t>’, </a:t>
            </a:r>
            <a:r>
              <a:rPr lang="en-US" dirty="0" smtClean="0"/>
              <a:t>which stands </a:t>
            </a:r>
            <a:r>
              <a:rPr lang="en-US" dirty="0"/>
              <a:t>for </a:t>
            </a:r>
            <a:r>
              <a:rPr lang="en-US" i="1" dirty="0"/>
              <a:t>mean average precision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It is a percentage from 0 to 100 and higher values </a:t>
            </a:r>
            <a:r>
              <a:rPr lang="en-US" dirty="0" smtClean="0"/>
              <a:t>are typically </a:t>
            </a:r>
            <a:r>
              <a:rPr lang="en-US" dirty="0"/>
              <a:t>better, but it’s value is different from the accuracy metric in classification.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To understand how mean Average Precision (</a:t>
            </a:r>
            <a:r>
              <a:rPr lang="en-US" dirty="0" err="1"/>
              <a:t>mAP</a:t>
            </a:r>
            <a:r>
              <a:rPr lang="en-US" dirty="0"/>
              <a:t>) is calculated, you first need to </a:t>
            </a:r>
            <a:r>
              <a:rPr lang="en-US" dirty="0" smtClean="0"/>
              <a:t>understand the </a:t>
            </a:r>
            <a:r>
              <a:rPr lang="en-US" dirty="0"/>
              <a:t>Intersection Over Union (IOU) and the Precision-Recall Curve (PR Curve). Let’s </a:t>
            </a:r>
            <a:r>
              <a:rPr lang="en-US" dirty="0" smtClean="0"/>
              <a:t>explain IOU </a:t>
            </a:r>
            <a:r>
              <a:rPr lang="en-US" dirty="0"/>
              <a:t>and PR curve then come back to </a:t>
            </a:r>
            <a:r>
              <a:rPr lang="en-US" dirty="0" err="1"/>
              <a:t>mAP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4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Intersection Over Union (IOU)</a:t>
                </a:r>
              </a:p>
              <a:p>
                <a:r>
                  <a:rPr lang="en-US" dirty="0"/>
                  <a:t>It is a measure that evaluates the overlap between two bounding boxes: the ground truth bounding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𝑔𝑟𝑜𝑢𝑛𝑑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the predicted bounding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By </a:t>
                </a:r>
                <a:r>
                  <a:rPr lang="en-US" dirty="0"/>
                  <a:t>applying the IOU we can tell if a detection is valid (True Positive) or </a:t>
                </a:r>
                <a:r>
                  <a:rPr lang="en-US" dirty="0" smtClean="0"/>
                  <a:t>not (</a:t>
                </a:r>
                <a:r>
                  <a:rPr lang="en-US" dirty="0"/>
                  <a:t>False Positive). </a:t>
                </a:r>
                <a:endParaRPr lang="en-US" dirty="0" smtClean="0"/>
              </a:p>
              <a:p>
                <a:r>
                  <a:rPr lang="en-US" dirty="0" smtClean="0"/>
                  <a:t>Figure on the next slide </a:t>
                </a:r>
                <a:r>
                  <a:rPr lang="en-US" dirty="0"/>
                  <a:t>illustrates the IOU between a ground truth bounding box and a predicted bounding box.</a:t>
                </a:r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86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Intersection Over Union (IOU)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61" y="2388479"/>
            <a:ext cx="7156366" cy="32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0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Intersection Over Union (IOU)</a:t>
            </a:r>
          </a:p>
          <a:p>
            <a:r>
              <a:rPr lang="en-US" dirty="0"/>
              <a:t>The intersection over the union value ranges from 0, meaning no overlap at all, to 1 </a:t>
            </a:r>
            <a:r>
              <a:rPr lang="en-US" dirty="0" smtClean="0"/>
              <a:t>which means </a:t>
            </a:r>
            <a:r>
              <a:rPr lang="en-US" dirty="0"/>
              <a:t>that the two bounding boxes 100% overlap on each other.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higher the </a:t>
            </a:r>
            <a:r>
              <a:rPr lang="en-US" dirty="0" smtClean="0"/>
              <a:t>overlap between </a:t>
            </a:r>
            <a:r>
              <a:rPr lang="en-US" dirty="0"/>
              <a:t>the two bounding boxes (IOU value), the better.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92487"/>
            <a:ext cx="5181600" cy="2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Intersection Over Union (IOU)</a:t>
                </a:r>
              </a:p>
              <a:p>
                <a:r>
                  <a:rPr lang="en-US" dirty="0"/>
                  <a:t>To calculate the </a:t>
                </a:r>
                <a:r>
                  <a:rPr lang="en-US" dirty="0" err="1"/>
                  <a:t>IoU</a:t>
                </a:r>
                <a:r>
                  <a:rPr lang="en-US" dirty="0"/>
                  <a:t> of a prediction, we need: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/>
                  <a:t>The ground-truth bounding 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𝑔𝑟𝑜𝑢𝑛𝑑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the hand-labeled bounding box that </a:t>
                </a:r>
                <a:r>
                  <a:rPr lang="en-US" dirty="0" smtClean="0"/>
                  <a:t>is created </a:t>
                </a:r>
                <a:r>
                  <a:rPr lang="en-US" dirty="0"/>
                  <a:t>during the labeling process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The predicted bounding 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</m:sub>
                    </m:sSub>
                  </m:oMath>
                </a14:m>
                <a:r>
                  <a:rPr lang="en-US" dirty="0"/>
                  <a:t>) from our </a:t>
                </a:r>
                <a:r>
                  <a:rPr lang="en-US" dirty="0" smtClean="0"/>
                  <a:t>model.</a:t>
                </a:r>
              </a:p>
              <a:p>
                <a:r>
                  <a:rPr lang="en-US" dirty="0" err="1"/>
                  <a:t>IoU</a:t>
                </a:r>
                <a:r>
                  <a:rPr lang="en-US" dirty="0"/>
                  <a:t> is calculated by dividing the area of overlap by the area of the union as the </a:t>
                </a:r>
                <a:r>
                  <a:rPr lang="en-US" dirty="0" smtClean="0"/>
                  <a:t>following equation</a:t>
                </a:r>
                <a:r>
                  <a:rPr lang="en-US" dirty="0"/>
                  <a:t>:</a:t>
                </a:r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5025982"/>
            <a:ext cx="3124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Intersection Over Union (IOU)</a:t>
            </a:r>
          </a:p>
          <a:p>
            <a:r>
              <a:rPr lang="en-US" dirty="0" err="1"/>
              <a:t>IoU</a:t>
            </a:r>
            <a:r>
              <a:rPr lang="en-US" dirty="0"/>
              <a:t> is used to define a “correct prediction”. </a:t>
            </a:r>
            <a:endParaRPr lang="en-US" dirty="0" smtClean="0"/>
          </a:p>
          <a:p>
            <a:r>
              <a:rPr lang="en-US" dirty="0" smtClean="0"/>
              <a:t>Meaning</a:t>
            </a:r>
            <a:r>
              <a:rPr lang="en-US" dirty="0"/>
              <a:t>, a “correct” prediction (True Positive) </a:t>
            </a:r>
            <a:r>
              <a:rPr lang="en-US" dirty="0" smtClean="0"/>
              <a:t>is one </a:t>
            </a:r>
            <a:r>
              <a:rPr lang="en-US" dirty="0"/>
              <a:t>that has </a:t>
            </a:r>
            <a:r>
              <a:rPr lang="en-US" dirty="0" err="1"/>
              <a:t>IoU</a:t>
            </a:r>
            <a:r>
              <a:rPr lang="en-US" dirty="0"/>
              <a:t> greater than some threshold. </a:t>
            </a:r>
            <a:r>
              <a:rPr lang="en-US" dirty="0" smtClean="0"/>
              <a:t>This </a:t>
            </a:r>
            <a:r>
              <a:rPr lang="en-US" dirty="0"/>
              <a:t>threshold is a tunable value depending </a:t>
            </a:r>
            <a:r>
              <a:rPr lang="en-US" dirty="0" smtClean="0"/>
              <a:t>on the </a:t>
            </a:r>
            <a:r>
              <a:rPr lang="en-US" dirty="0"/>
              <a:t>challenge but 0.5 is a standard value.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some challenges like MS COCO, </a:t>
            </a:r>
            <a:r>
              <a:rPr lang="en-US" dirty="0" smtClean="0"/>
              <a:t>uses mAP@0.5 </a:t>
            </a:r>
            <a:r>
              <a:rPr lang="en-US" dirty="0"/>
              <a:t>meaning </a:t>
            </a:r>
            <a:r>
              <a:rPr lang="en-US" dirty="0" err="1"/>
              <a:t>IoU</a:t>
            </a:r>
            <a:r>
              <a:rPr lang="en-US" dirty="0"/>
              <a:t> threshold = 0.5 or mAP@0.75 meaning </a:t>
            </a:r>
            <a:r>
              <a:rPr lang="en-US" dirty="0" err="1"/>
              <a:t>IoU</a:t>
            </a:r>
            <a:r>
              <a:rPr lang="en-US" dirty="0"/>
              <a:t> threshold = 0.75. </a:t>
            </a:r>
            <a:endParaRPr lang="en-US" dirty="0" smtClean="0"/>
          </a:p>
          <a:p>
            <a:r>
              <a:rPr lang="en-US" dirty="0" smtClean="0"/>
              <a:t>This means </a:t>
            </a:r>
            <a:r>
              <a:rPr lang="en-US" dirty="0"/>
              <a:t>that if the </a:t>
            </a:r>
            <a:r>
              <a:rPr lang="en-US" dirty="0" err="1"/>
              <a:t>IoU</a:t>
            </a:r>
            <a:r>
              <a:rPr lang="en-US" dirty="0"/>
              <a:t> is above this threshold is considered a True Positive (TP) and if it </a:t>
            </a:r>
            <a:r>
              <a:rPr lang="en-US" dirty="0" smtClean="0"/>
              <a:t>is below </a:t>
            </a:r>
            <a:r>
              <a:rPr lang="en-US" dirty="0"/>
              <a:t>it is considered as a False Positive (FP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1334</Words>
  <Application>Microsoft Office PowerPoint</Application>
  <PresentationFormat>Widescreen</PresentationFormat>
  <Paragraphs>148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  <vt:lpstr>Deep Learning Pipeline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Riaz Soomro</dc:creator>
  <cp:lastModifiedBy>Riaz Soomro</cp:lastModifiedBy>
  <cp:revision>312</cp:revision>
  <dcterms:created xsi:type="dcterms:W3CDTF">2022-11-05T06:26:51Z</dcterms:created>
  <dcterms:modified xsi:type="dcterms:W3CDTF">2022-12-03T07:47:37Z</dcterms:modified>
</cp:coreProperties>
</file>