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72B7-8B6F-415E-965C-212531031854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7E39-2D02-4640-A0B9-3ED974F6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72B7-8B6F-415E-965C-212531031854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7E39-2D02-4640-A0B9-3ED974F6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2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72B7-8B6F-415E-965C-212531031854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7E39-2D02-4640-A0B9-3ED974F6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4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72B7-8B6F-415E-965C-212531031854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7E39-2D02-4640-A0B9-3ED974F6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0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72B7-8B6F-415E-965C-212531031854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7E39-2D02-4640-A0B9-3ED974F6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1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72B7-8B6F-415E-965C-212531031854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7E39-2D02-4640-A0B9-3ED974F6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6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72B7-8B6F-415E-965C-212531031854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7E39-2D02-4640-A0B9-3ED974F6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72B7-8B6F-415E-965C-212531031854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7E39-2D02-4640-A0B9-3ED974F6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3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72B7-8B6F-415E-965C-212531031854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7E39-2D02-4640-A0B9-3ED974F6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5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72B7-8B6F-415E-965C-212531031854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7E39-2D02-4640-A0B9-3ED974F6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5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72B7-8B6F-415E-965C-212531031854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7E39-2D02-4640-A0B9-3ED974F6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4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872B7-8B6F-415E-965C-212531031854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57E39-2D02-4640-A0B9-3ED974F6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9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42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Faster R-CNN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11BCAC-C255-E0BF-5F64-433D3BD3A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﻿The architecture of Faster R-CNN can be described by two main networks: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﻿Region Proposal Network (RPN)</a:t>
            </a:r>
            <a:r>
              <a:rPr lang="en-GB" dirty="0"/>
              <a:t> - selective search is replaced by a </a:t>
            </a:r>
            <a:r>
              <a:rPr lang="en-GB" dirty="0" err="1"/>
              <a:t>ConvNet</a:t>
            </a:r>
            <a:r>
              <a:rPr lang="en-GB" dirty="0"/>
              <a:t> that to propose regions of interest (</a:t>
            </a:r>
            <a:r>
              <a:rPr lang="en-GB" dirty="0" err="1"/>
              <a:t>RoI</a:t>
            </a:r>
            <a:r>
              <a:rPr lang="en-GB" dirty="0"/>
              <a:t>) from the last feature maps of the feature extractor to be considered for investigations. RPN has two outputs; the “</a:t>
            </a:r>
            <a:r>
              <a:rPr lang="en-GB" dirty="0" err="1"/>
              <a:t>objectness</a:t>
            </a:r>
            <a:r>
              <a:rPr lang="en-GB" dirty="0"/>
              <a:t> score” (object or no object) and the box location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﻿Fast R-CNN</a:t>
            </a:r>
            <a:r>
              <a:rPr lang="en-GB" dirty="0"/>
              <a:t> - consists of the typical components of Fast R-CNN: ﻿Base network for Feature extractor, ﻿ROI pooling layer, and an ﻿Output layer comprising a classifier and bounding-box regressor.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85819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Faster R-CNN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11BCAC-C255-E0BF-5F64-433D3BD3A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﻿As you can see in the Faster R-CNN architecture diagram, the input image is presented to the network and its features are extracted via a pre-trained CNN.</a:t>
            </a:r>
          </a:p>
          <a:p>
            <a:r>
              <a:rPr lang="en-GB" dirty="0"/>
              <a:t>﻿These features, are sent to two different components of the Faster R-CNN architecture: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﻿The RPN to determine where in an image a potential object could be. At this point we do not know what the object is, just that there is potentially an object at a certain location in the image.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﻿ROI pooling to extract fixed-size windows of features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21867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Faster R-CNN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11BCAC-C255-E0BF-5F64-433D3BD3A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﻿The output is then passed into two fully-connected layers: one for the object classifier and one for the bounding box coordinates predictions to obtain our final localizations.</a:t>
            </a:r>
          </a:p>
          <a:p>
            <a:r>
              <a:rPr lang="en-GB" dirty="0"/>
              <a:t>﻿This architecture achieves an end-to-end trainable and the complete object detection pipeline where all the required components take place inside the network, including: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﻿Base network feature extractor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﻿Regions proposal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﻿ROI pooling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﻿Object classification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﻿Bounding box regressor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94603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of R-CNN family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11BCAC-C255-E0BF-5F64-433D3BD3A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﻿R-CNN</a:t>
            </a:r>
            <a:r>
              <a:rPr lang="en-GB" dirty="0"/>
              <a:t>: bounding boxes are proposed by the “selective search” algorithm, each of which is warped and features are extracted via a deep convolutional neural network, such as </a:t>
            </a:r>
            <a:r>
              <a:rPr lang="en-GB" dirty="0" err="1"/>
              <a:t>AlexNet</a:t>
            </a:r>
            <a:r>
              <a:rPr lang="en-GB" dirty="0"/>
              <a:t>, before a final set of object classifications and bounding box predictions are made with linear SVMs and linear regressors.</a:t>
            </a:r>
          </a:p>
          <a:p>
            <a:r>
              <a:rPr lang="en-GB" b="1" dirty="0"/>
              <a:t>﻿Fast R-CNN</a:t>
            </a:r>
            <a:r>
              <a:rPr lang="en-GB" dirty="0"/>
              <a:t>: a simplified design with a single model, a region-of-interest pooling layer is used after the CNN to consolidate regions and the model predicts both class labels and regions of interest directly.</a:t>
            </a:r>
          </a:p>
          <a:p>
            <a:r>
              <a:rPr lang="en-GB" b="1" dirty="0"/>
              <a:t>﻿Faster R-CNN</a:t>
            </a:r>
            <a:r>
              <a:rPr lang="en-GB" dirty="0"/>
              <a:t>: a fully end-to-end deep learning object detector. Faster R-CNN replaced the Selective Search algorithm to propose regions of interest with a Region Proposal Network (RPN) that interprets features extracted from the deep CNN and learns to propose regions-of-interest directly.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17607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of R-CNN family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5DDD3B-114C-FA1E-2C90-A2598EBF5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520" y="1825625"/>
            <a:ext cx="69929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88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﻿MULTI-STAGE VS. SINGLE-STAGE DETECTOR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B4889-3606-1366-4242-74AD0E0E1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﻿Models in the R-CNN family are all region-based. The detection happens in two stages, thus called two-stage detectors: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First, the model proposes a set of regions of interest by Selective Search or Regional Proposal Network (RPN). The proposed regions are sparse as the potential bounding box candidates can be infinite.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Then a classifier only processes the region candidates.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35671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﻿MULTI-STAGE VS. SINGLE-STAGE DETECTOR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B4889-3606-1366-4242-74AD0E0E1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One-stage detectors take a different approach. They skip the region proposal stage and run detection directly over a dense sampling of possible locations. This is faster and simpler, but might potentially drag down the performance a bit.</a:t>
            </a:r>
          </a:p>
          <a:p>
            <a:r>
              <a:rPr lang="en-GB" dirty="0"/>
              <a:t>One-stage object detector algorithms </a:t>
            </a:r>
            <a:r>
              <a:rPr lang="en-GB"/>
              <a:t>include Single-Shot </a:t>
            </a:r>
            <a:r>
              <a:rPr lang="en-GB" dirty="0"/>
              <a:t>Detection (SSD) and You Only Look Once (YOLO).</a:t>
            </a:r>
          </a:p>
          <a:p>
            <a:r>
              <a:rPr lang="en-GB" dirty="0"/>
              <a:t>In general, single-stage detectors tend to be less accurate than two-stage detectors but are significantly faster.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5408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R-CNN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Fast R-CNN resembled the R-CNN technique in many ways, but improved on its detection speed while also increasing detection accuracy through two main changes: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﻿Instead of starting with the regions proposal module then the feature extraction module like R-CNN, Fast-RCNN proposes that we apply the CNN feature extractor first to the entire input image then propose regions. This way we only run one </a:t>
            </a:r>
            <a:r>
              <a:rPr lang="en-US" dirty="0" err="1"/>
              <a:t>ConvNet</a:t>
            </a:r>
            <a:r>
              <a:rPr lang="en-US" dirty="0"/>
              <a:t> over the entire image instead of 2000 </a:t>
            </a:r>
            <a:r>
              <a:rPr lang="en-US" dirty="0" err="1"/>
              <a:t>ConvNets</a:t>
            </a:r>
            <a:r>
              <a:rPr lang="en-US" dirty="0"/>
              <a:t> over 2000 overlapping regions.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﻿Extend the </a:t>
            </a:r>
            <a:r>
              <a:rPr lang="en-US" dirty="0" err="1"/>
              <a:t>ConvNet</a:t>
            </a:r>
            <a:r>
              <a:rPr lang="en-US" dirty="0"/>
              <a:t> to do the classification part as well by replacing the traditional machine learning algorithm, SVM, with a </a:t>
            </a:r>
            <a:r>
              <a:rPr lang="en-US" dirty="0" err="1"/>
              <a:t>softmax</a:t>
            </a:r>
            <a:r>
              <a:rPr lang="en-US" dirty="0"/>
              <a:t> layer. This way we have only one model to perform both tasks: 1) feature extraction and 2) object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12341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R-CNN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400191-F887-502C-5DA5-1DDCE09DB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5190" y="1825625"/>
            <a:ext cx="60216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6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R-CNN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11BCAC-C255-E0BF-5F64-433D3BD3A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﻿As we can see from the image, Fast R-CNN is now generating region proposals based on the last feature map of the network, not from the original image itself like in R-CNN. </a:t>
            </a:r>
          </a:p>
          <a:p>
            <a:r>
              <a:rPr lang="en-GB" dirty="0"/>
              <a:t>As a result, we can train just one </a:t>
            </a:r>
            <a:r>
              <a:rPr lang="en-GB" dirty="0" err="1"/>
              <a:t>ConvNet</a:t>
            </a:r>
            <a:r>
              <a:rPr lang="en-GB" dirty="0"/>
              <a:t> for the entire image.</a:t>
            </a:r>
          </a:p>
          <a:p>
            <a:r>
              <a:rPr lang="en-GB" dirty="0"/>
              <a:t>﻿In addition, instead of training many different SVM algorithms to classify each object class, there is a single </a:t>
            </a:r>
            <a:r>
              <a:rPr lang="en-GB" dirty="0" err="1"/>
              <a:t>softmax</a:t>
            </a:r>
            <a:r>
              <a:rPr lang="en-GB" dirty="0"/>
              <a:t> layer that outputs the class probabilities directly. </a:t>
            </a:r>
          </a:p>
          <a:p>
            <a:r>
              <a:rPr lang="en-GB" dirty="0"/>
              <a:t>Now we only have one neural net to train, as opposed to one neural net and many SVM’s.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5291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R-CNN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11BCAC-C255-E0BF-5F64-433D3BD3A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﻿The architecture of Fast R-CNN consists of the following modules: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﻿Feature extractor module</a:t>
            </a:r>
            <a:r>
              <a:rPr lang="en-GB" dirty="0"/>
              <a:t> - the network starts with a </a:t>
            </a:r>
            <a:r>
              <a:rPr lang="en-GB" dirty="0" err="1"/>
              <a:t>ConvNet</a:t>
            </a:r>
            <a:r>
              <a:rPr lang="en-GB" dirty="0"/>
              <a:t> to extract features from the full image.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﻿Regions of Interest (</a:t>
            </a:r>
            <a:r>
              <a:rPr lang="en-GB" b="1" dirty="0" err="1"/>
              <a:t>RoI</a:t>
            </a:r>
            <a:r>
              <a:rPr lang="en-GB" b="1" dirty="0"/>
              <a:t>) extractor</a:t>
            </a:r>
            <a:r>
              <a:rPr lang="en-GB" dirty="0"/>
              <a:t> - selective search algorithm to propose 2,000 regions candidates per image.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﻿</a:t>
            </a:r>
            <a:r>
              <a:rPr lang="en-GB" b="1" dirty="0" err="1"/>
              <a:t>RoI</a:t>
            </a:r>
            <a:r>
              <a:rPr lang="en-GB" b="1" dirty="0"/>
              <a:t> Pooling layer</a:t>
            </a:r>
            <a:r>
              <a:rPr lang="en-GB" dirty="0"/>
              <a:t> - this is a new component that was introduced in Fast R-CNN architecture to extract a fixed-size window from the feature map before feeding the </a:t>
            </a:r>
            <a:r>
              <a:rPr lang="en-GB" dirty="0" err="1"/>
              <a:t>RoIs</a:t>
            </a:r>
            <a:r>
              <a:rPr lang="en-GB" dirty="0"/>
              <a:t> to the fully-connected layers.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﻿Two-head output layer</a:t>
            </a:r>
            <a:r>
              <a:rPr lang="en-GB" dirty="0"/>
              <a:t> - the model branches into two heads: ﻿A </a:t>
            </a:r>
            <a:r>
              <a:rPr lang="en-GB" dirty="0" err="1"/>
              <a:t>softmax</a:t>
            </a:r>
            <a:r>
              <a:rPr lang="en-GB" dirty="0"/>
              <a:t> classifier layer that outputs a discrete probability distribution per </a:t>
            </a:r>
            <a:r>
              <a:rPr lang="en-GB" dirty="0" err="1"/>
              <a:t>RoI</a:t>
            </a:r>
            <a:r>
              <a:rPr lang="en-GB" dirty="0"/>
              <a:t> and a bounding-box regressor layer to predict offsets relative to the original </a:t>
            </a:r>
            <a:r>
              <a:rPr lang="en-GB" dirty="0" err="1"/>
              <a:t>RoI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430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R-CNN - Disadvantages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11BCAC-C255-E0BF-5F64-433D3BD3A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﻿Fast R-CNN is much faster than R-CNN in both testing and training time. </a:t>
            </a:r>
          </a:p>
          <a:p>
            <a:r>
              <a:rPr lang="en-GB" dirty="0"/>
              <a:t>Because at testing time, you don’t have to feed 2000 region proposals to the convolutional neural network every time. </a:t>
            </a:r>
          </a:p>
          <a:p>
            <a:r>
              <a:rPr lang="en-GB" dirty="0"/>
              <a:t>Instead, a convolution operation is done only once per image and a feature map is generated from it. </a:t>
            </a:r>
          </a:p>
          <a:p>
            <a:r>
              <a:rPr lang="en-GB" dirty="0"/>
              <a:t>Training is also faster because all of its components are in one CNN network: feature extractor, object classifier, and bounding-box regressor.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92280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R-CNN - Disadvantages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11BCAC-C255-E0BF-5F64-433D3BD3A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﻿However, there was just one big bottleneck remaining: the selective search algorithm for generating region proposals is very slow and it is generated separately by another model.</a:t>
            </a:r>
          </a:p>
          <a:p>
            <a:r>
              <a:rPr lang="en-GB" dirty="0"/>
              <a:t>﻿The last step to achieve a complete end-to-end object detection system using deep learning is to find a way to combine the region proposal algorithm into our end-to-end deep learning network. This is what Faster R-CNN did as we will see next.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01170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Faster R-CNN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11BCAC-C255-E0BF-5F64-433D3BD3A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﻿Similar to Fast R-CNN, the image is provided as an input to a convolutional network which provides a convolutional feature map. </a:t>
            </a:r>
          </a:p>
          <a:p>
            <a:r>
              <a:rPr lang="en-GB" dirty="0"/>
              <a:t>Then, instead of using a selective search algorithm on the feature map to identify the region proposals, a network is used to predict the region proposals as part of the training process, called </a:t>
            </a:r>
            <a:r>
              <a:rPr lang="en-GB" b="1" dirty="0"/>
              <a:t>Region Proposal Network (RPN)</a:t>
            </a:r>
            <a:r>
              <a:rPr lang="en-GB" dirty="0"/>
              <a:t>.</a:t>
            </a:r>
          </a:p>
          <a:p>
            <a:r>
              <a:rPr lang="en-GB" dirty="0"/>
              <a:t>﻿The predicted region proposals are then reshaped using an </a:t>
            </a:r>
            <a:r>
              <a:rPr lang="en-GB" dirty="0" err="1"/>
              <a:t>RoI</a:t>
            </a:r>
            <a:r>
              <a:rPr lang="en-GB" dirty="0"/>
              <a:t> pooling layer then used to classify the image within the proposed region and predict the offset values for the bounding boxes.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5592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Faster R-CNN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11BCAC-C255-E0BF-5F64-433D3BD3A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815862" cy="4351338"/>
          </a:xfrm>
        </p:spPr>
        <p:txBody>
          <a:bodyPr>
            <a:normAutofit/>
          </a:bodyPr>
          <a:lstStyle/>
          <a:p>
            <a:r>
              <a:rPr lang="en-GB" dirty="0"/>
              <a:t>﻿These improvements both reduce the number of region proposals and accelerate the test-time operation of the model to near real-time performance.</a:t>
            </a:r>
            <a:endParaRPr lang="en-PK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ABE22EC-ACEC-33FD-DA70-5EB01F773E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41875" y="2099260"/>
            <a:ext cx="6511925" cy="380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0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1242</Words>
  <Application>Microsoft Macintosh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Object Detection</vt:lpstr>
      <vt:lpstr>Fast R-CNN</vt:lpstr>
      <vt:lpstr>Fast R-CNN</vt:lpstr>
      <vt:lpstr>Fast R-CNN</vt:lpstr>
      <vt:lpstr>Fast R-CNN</vt:lpstr>
      <vt:lpstr>Fast R-CNN - Disadvantages</vt:lpstr>
      <vt:lpstr>Fast R-CNN - Disadvantages</vt:lpstr>
      <vt:lpstr>Faster R-CNN</vt:lpstr>
      <vt:lpstr>Faster R-CNN</vt:lpstr>
      <vt:lpstr>Faster R-CNN</vt:lpstr>
      <vt:lpstr>Faster R-CNN</vt:lpstr>
      <vt:lpstr>Faster R-CNN</vt:lpstr>
      <vt:lpstr>Recap of R-CNN family</vt:lpstr>
      <vt:lpstr>Recap of R-CNN family</vt:lpstr>
      <vt:lpstr>MULTI-STAGE VS. SINGLE-STAGE DETECTOR</vt:lpstr>
      <vt:lpstr>MULTI-STAGE VS. SINGLE-STAGE DETECTOR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</dc:title>
  <dc:creator>Riaz Soomro</dc:creator>
  <cp:lastModifiedBy>Mr. Riaz Ali Soomro</cp:lastModifiedBy>
  <cp:revision>105</cp:revision>
  <dcterms:created xsi:type="dcterms:W3CDTF">2022-11-05T06:26:51Z</dcterms:created>
  <dcterms:modified xsi:type="dcterms:W3CDTF">2022-11-10T10:32:49Z</dcterms:modified>
</cp:coreProperties>
</file>