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72B7-8B6F-415E-965C-21253103185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Detection – SSD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Base </a:t>
            </a:r>
            <a:r>
              <a:rPr lang="en-US" dirty="0" smtClean="0"/>
              <a:t>network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network finds a bounding box that contains boat features, it sends </a:t>
            </a:r>
            <a:r>
              <a:rPr lang="en-US" dirty="0" smtClean="0"/>
              <a:t>its coordinates </a:t>
            </a:r>
            <a:r>
              <a:rPr lang="en-US" dirty="0"/>
              <a:t>prediction and object classification to the non-maximum suppression layer</a:t>
            </a:r>
            <a:r>
              <a:rPr lang="en-US" dirty="0" smtClean="0"/>
              <a:t>.</a:t>
            </a:r>
          </a:p>
          <a:p>
            <a:r>
              <a:rPr lang="en-US" dirty="0"/>
              <a:t>Non-maximum suppression will then eliminate all the boxes except the one </a:t>
            </a:r>
            <a:r>
              <a:rPr lang="en-US" dirty="0" smtClean="0"/>
              <a:t>that overlaps </a:t>
            </a:r>
            <a:r>
              <a:rPr lang="en-US" dirty="0"/>
              <a:t>the most with the ground truth bounding box.</a:t>
            </a:r>
          </a:p>
        </p:txBody>
      </p:sp>
    </p:spTree>
    <p:extLst>
      <p:ext uri="{BB962C8B-B14F-4D97-AF65-F5344CB8AC3E}">
        <p14:creationId xmlns:p14="http://schemas.microsoft.com/office/powerpoint/2010/main" val="270662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Base </a:t>
            </a:r>
            <a:r>
              <a:rPr lang="en-US" dirty="0" smtClean="0"/>
              <a:t>network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final note on the base network is that the authors here used VGG16 because of its </a:t>
            </a:r>
            <a:r>
              <a:rPr lang="en-US" dirty="0" smtClean="0"/>
              <a:t>strong performance </a:t>
            </a:r>
            <a:r>
              <a:rPr lang="en-US" dirty="0"/>
              <a:t>in complex image classification tasks.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other networks like the </a:t>
            </a:r>
            <a:r>
              <a:rPr lang="en-US" dirty="0" smtClean="0"/>
              <a:t>deeper VGG19 </a:t>
            </a:r>
            <a:r>
              <a:rPr lang="en-US" dirty="0"/>
              <a:t>or </a:t>
            </a:r>
            <a:r>
              <a:rPr lang="en-US" dirty="0" err="1"/>
              <a:t>ResNet</a:t>
            </a:r>
            <a:r>
              <a:rPr lang="en-US" dirty="0"/>
              <a:t> for the base network and it should perform as good if not better in </a:t>
            </a:r>
            <a:r>
              <a:rPr lang="en-US" dirty="0" smtClean="0"/>
              <a:t>accuracy but </a:t>
            </a:r>
            <a:r>
              <a:rPr lang="en-US" dirty="0"/>
              <a:t>it could be slower if you chose to implement a deeper network. </a:t>
            </a:r>
            <a:endParaRPr lang="en-US" dirty="0" smtClean="0"/>
          </a:p>
          <a:p>
            <a:r>
              <a:rPr lang="en-US" dirty="0" err="1" smtClean="0"/>
              <a:t>MobileNet</a:t>
            </a:r>
            <a:r>
              <a:rPr lang="en-US" dirty="0" smtClean="0"/>
              <a:t> </a:t>
            </a:r>
            <a:r>
              <a:rPr lang="en-US" dirty="0"/>
              <a:t>is a good </a:t>
            </a:r>
            <a:r>
              <a:rPr lang="en-US" dirty="0" smtClean="0"/>
              <a:t>choice if </a:t>
            </a:r>
            <a:r>
              <a:rPr lang="en-US" dirty="0"/>
              <a:t>you want to balance between a complex, high-performing deep network as well as </a:t>
            </a:r>
            <a:r>
              <a:rPr lang="en-US" dirty="0" smtClean="0"/>
              <a:t>being fast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4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Multi-scale feature layers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convolutional feature layers that are added to the end of the truncated base network.</a:t>
            </a:r>
          </a:p>
          <a:p>
            <a:r>
              <a:rPr lang="en-US" dirty="0"/>
              <a:t>These layers decrease in size progressively to allow predictions of detections at </a:t>
            </a:r>
            <a:r>
              <a:rPr lang="en-US" dirty="0" smtClean="0"/>
              <a:t>multiple scales.</a:t>
            </a:r>
          </a:p>
          <a:p>
            <a:r>
              <a:rPr lang="en-US" dirty="0"/>
              <a:t>To understand the goal of the multi-scale features layers and why vary in size, let’s look at </a:t>
            </a:r>
            <a:r>
              <a:rPr lang="en-US" dirty="0" smtClean="0"/>
              <a:t>the horses the following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6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Multi-scale feature layers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058" y="1825625"/>
            <a:ext cx="6463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7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Multi-scale feature layers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see, the base network might be able to detect the horses features in </a:t>
            </a:r>
            <a:r>
              <a:rPr lang="en-US" dirty="0" smtClean="0"/>
              <a:t>the background </a:t>
            </a:r>
            <a:r>
              <a:rPr lang="en-US" dirty="0"/>
              <a:t>but it might fail to detect the horse that is closest to the camera. </a:t>
            </a:r>
          </a:p>
          <a:p>
            <a:r>
              <a:rPr lang="en-US" dirty="0" smtClean="0"/>
              <a:t>To </a:t>
            </a:r>
            <a:r>
              <a:rPr lang="en-US" dirty="0"/>
              <a:t>deal with objects </a:t>
            </a:r>
            <a:r>
              <a:rPr lang="en-US" dirty="0" smtClean="0"/>
              <a:t>of different </a:t>
            </a:r>
            <a:r>
              <a:rPr lang="en-US" dirty="0"/>
              <a:t>scales in an image, </a:t>
            </a:r>
            <a:r>
              <a:rPr lang="en-US" dirty="0" smtClean="0"/>
              <a:t>by </a:t>
            </a:r>
            <a:r>
              <a:rPr lang="en-US" dirty="0"/>
              <a:t>using different convolution layers that </a:t>
            </a:r>
            <a:r>
              <a:rPr lang="en-US" dirty="0" smtClean="0"/>
              <a:t>vary in </a:t>
            </a:r>
            <a:r>
              <a:rPr lang="en-US" dirty="0"/>
              <a:t>size, we can utilize feature maps from several different layers in a single network </a:t>
            </a:r>
            <a:r>
              <a:rPr lang="en-US" dirty="0" smtClean="0"/>
              <a:t>for prediction, </a:t>
            </a:r>
            <a:r>
              <a:rPr lang="en-US" dirty="0"/>
              <a:t>while also sharing parameters across all object</a:t>
            </a:r>
            <a:r>
              <a:rPr lang="en-US" dirty="0"/>
              <a:t> </a:t>
            </a:r>
            <a:r>
              <a:rPr lang="en-US" dirty="0" smtClean="0"/>
              <a:t>scales.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4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Multi-scale feature layers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CNN reduces the spatial dimension gradually, the resolution of the feature </a:t>
            </a:r>
            <a:r>
              <a:rPr lang="en-US" dirty="0" smtClean="0"/>
              <a:t>maps also </a:t>
            </a:r>
            <a:r>
              <a:rPr lang="en-US" dirty="0"/>
              <a:t>decrease. </a:t>
            </a:r>
            <a:endParaRPr lang="en-US" dirty="0" smtClean="0"/>
          </a:p>
          <a:p>
            <a:r>
              <a:rPr lang="en-US" dirty="0" smtClean="0"/>
              <a:t>SSD </a:t>
            </a:r>
            <a:r>
              <a:rPr lang="en-US" dirty="0"/>
              <a:t>uses lower resolution layers to detect larger scale objects.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the </a:t>
            </a:r>
            <a:r>
              <a:rPr lang="en-US" dirty="0"/>
              <a:t>4× 4 feature maps are used for larger scale object.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7960"/>
            <a:ext cx="5181600" cy="27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1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Non-maximum Suppression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large number of boxes generated by the detection layer per class during a </a:t>
            </a:r>
            <a:r>
              <a:rPr lang="en-US" dirty="0" smtClean="0"/>
              <a:t>forward pass </a:t>
            </a:r>
            <a:r>
              <a:rPr lang="en-US" dirty="0"/>
              <a:t>of SSD at inference time , it is essential to prune most of the bounding box by </a:t>
            </a:r>
            <a:r>
              <a:rPr lang="en-US" dirty="0" smtClean="0"/>
              <a:t>applying the </a:t>
            </a:r>
            <a:r>
              <a:rPr lang="en-US" dirty="0"/>
              <a:t>non-maximum suppression </a:t>
            </a:r>
            <a:r>
              <a:rPr lang="en-US" dirty="0" smtClean="0"/>
              <a:t>technique.</a:t>
            </a:r>
          </a:p>
          <a:p>
            <a:r>
              <a:rPr lang="en-US" dirty="0"/>
              <a:t>Where boxes </a:t>
            </a:r>
            <a:r>
              <a:rPr lang="en-US" dirty="0" smtClean="0"/>
              <a:t>with a </a:t>
            </a:r>
            <a:r>
              <a:rPr lang="en-US" dirty="0"/>
              <a:t>confidence loss and </a:t>
            </a:r>
            <a:r>
              <a:rPr lang="en-US" dirty="0" err="1"/>
              <a:t>IoU</a:t>
            </a:r>
            <a:r>
              <a:rPr lang="en-US" dirty="0"/>
              <a:t> less than a certain threshold are discarded, and only the top </a:t>
            </a:r>
            <a:r>
              <a:rPr lang="en-US" dirty="0" smtClean="0"/>
              <a:t>N predictions </a:t>
            </a:r>
            <a:r>
              <a:rPr lang="en-US" dirty="0"/>
              <a:t>are kept</a:t>
            </a:r>
            <a:r>
              <a:rPr lang="en-US" dirty="0" smtClean="0"/>
              <a:t>.</a:t>
            </a:r>
          </a:p>
          <a:p>
            <a:r>
              <a:rPr lang="en-US" dirty="0"/>
              <a:t>This ensures only the most likely predictions are retained by the network</a:t>
            </a:r>
            <a:r>
              <a:rPr lang="en-US" dirty="0" smtClean="0"/>
              <a:t>, while </a:t>
            </a:r>
            <a:r>
              <a:rPr lang="en-US" dirty="0"/>
              <a:t>the more noisier ones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73421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Non-maximum Suppression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2329656"/>
            <a:ext cx="6772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Non-maximum Suppression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 sorts the predictions by the confidence scores.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from the top confidence prediction</a:t>
            </a:r>
            <a:r>
              <a:rPr lang="en-US" dirty="0" smtClean="0"/>
              <a:t>, SSD </a:t>
            </a:r>
            <a:r>
              <a:rPr lang="en-US" dirty="0"/>
              <a:t>evaluates whether any previously predicted boundary boxes have an </a:t>
            </a:r>
            <a:r>
              <a:rPr lang="en-US" dirty="0" err="1"/>
              <a:t>IoU</a:t>
            </a:r>
            <a:r>
              <a:rPr lang="en-US" dirty="0"/>
              <a:t> higher </a:t>
            </a:r>
            <a:r>
              <a:rPr lang="en-US" dirty="0" smtClean="0"/>
              <a:t>than 0.45 </a:t>
            </a:r>
            <a:r>
              <a:rPr lang="en-US" dirty="0"/>
              <a:t>with the current prediction for the same class (the threshold value of 0.45 is set by </a:t>
            </a:r>
            <a:r>
              <a:rPr lang="en-US" dirty="0" smtClean="0"/>
              <a:t>the authors </a:t>
            </a:r>
            <a:r>
              <a:rPr lang="en-US" dirty="0"/>
              <a:t>of the original paper).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found, the current prediction will be ignored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stands </a:t>
            </a:r>
            <a:r>
              <a:rPr lang="en-US" dirty="0"/>
              <a:t>for </a:t>
            </a:r>
            <a:r>
              <a:rPr lang="en-US" dirty="0" smtClean="0"/>
              <a:t>‘Single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Detector’.</a:t>
            </a:r>
          </a:p>
          <a:p>
            <a:r>
              <a:rPr lang="en-US" dirty="0" smtClean="0"/>
              <a:t>It can create </a:t>
            </a:r>
            <a:r>
              <a:rPr lang="en-US" dirty="0"/>
              <a:t>an object detector that reaches comparable accuracy to Faster R-CNN </a:t>
            </a:r>
            <a:r>
              <a:rPr lang="en-US" dirty="0" smtClean="0"/>
              <a:t>and more faster results can </a:t>
            </a:r>
            <a:r>
              <a:rPr lang="en-US" dirty="0"/>
              <a:t>be obtained using smaller, more efficient base networks as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SSD also belongs to single-stage detector class of object detectors.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single-stage detectors like SSD the convolutional layers make both predictions directly in one shot, hence the name Single Shot Detector.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the image is passed once through the network and the </a:t>
            </a:r>
            <a:r>
              <a:rPr lang="en-US" dirty="0" err="1"/>
              <a:t>objectness</a:t>
            </a:r>
            <a:r>
              <a:rPr lang="en-US" dirty="0"/>
              <a:t> score for each bounding box is predicted using logistic regression to indicate the level of overlap with the ground truth</a:t>
            </a:r>
            <a:r>
              <a:rPr lang="en-US" dirty="0" smtClean="0"/>
              <a:t>.</a:t>
            </a:r>
          </a:p>
          <a:p>
            <a:r>
              <a:rPr lang="en-US" dirty="0"/>
              <a:t>If the bounding box overlaps 100% with the </a:t>
            </a:r>
            <a:r>
              <a:rPr lang="en-US" dirty="0" smtClean="0"/>
              <a:t>ground truth</a:t>
            </a:r>
            <a:r>
              <a:rPr lang="en-US" dirty="0"/>
              <a:t>, the </a:t>
            </a:r>
            <a:r>
              <a:rPr lang="en-US" dirty="0" err="1"/>
              <a:t>objectness</a:t>
            </a:r>
            <a:r>
              <a:rPr lang="en-US" dirty="0"/>
              <a:t> score is = 1 and if there is no overlap, the </a:t>
            </a:r>
            <a:r>
              <a:rPr lang="en-US" dirty="0" err="1"/>
              <a:t>objectness</a:t>
            </a:r>
            <a:r>
              <a:rPr lang="en-US" dirty="0"/>
              <a:t> score = 0. </a:t>
            </a:r>
            <a:endParaRPr lang="en-US" dirty="0" smtClean="0"/>
          </a:p>
          <a:p>
            <a:r>
              <a:rPr lang="en-US" dirty="0" smtClean="0"/>
              <a:t>We then set </a:t>
            </a:r>
            <a:r>
              <a:rPr lang="en-US" dirty="0"/>
              <a:t>a threshold value (0.5) that says: “if the </a:t>
            </a:r>
            <a:r>
              <a:rPr lang="en-US" dirty="0" err="1"/>
              <a:t>objectness</a:t>
            </a:r>
            <a:r>
              <a:rPr lang="en-US" dirty="0"/>
              <a:t> score is above 50%, then </a:t>
            </a:r>
            <a:r>
              <a:rPr lang="en-US" dirty="0" smtClean="0"/>
              <a:t>this bounding </a:t>
            </a:r>
            <a:r>
              <a:rPr lang="en-US" dirty="0"/>
              <a:t>box likely has an object of interest and we get predictions, if it is less than 50%, </a:t>
            </a:r>
            <a:r>
              <a:rPr lang="en-US" dirty="0" smtClean="0"/>
              <a:t>we ignore </a:t>
            </a:r>
            <a:r>
              <a:rPr lang="en-US" dirty="0"/>
              <a:t>the prediction.”</a:t>
            </a:r>
          </a:p>
        </p:txBody>
      </p:sp>
    </p:spTree>
    <p:extLst>
      <p:ext uri="{BB962C8B-B14F-4D97-AF65-F5344CB8AC3E}">
        <p14:creationId xmlns:p14="http://schemas.microsoft.com/office/powerpoint/2010/main" val="40416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SSD approach is based on a feed-forward convolutional network that produces a </a:t>
            </a:r>
            <a:r>
              <a:rPr lang="en-US" dirty="0" smtClean="0"/>
              <a:t>fixed-size collection </a:t>
            </a:r>
            <a:r>
              <a:rPr lang="en-US" dirty="0"/>
              <a:t>of bounding boxes and scores for the presence of object class instances in </a:t>
            </a:r>
            <a:r>
              <a:rPr lang="en-US" dirty="0" smtClean="0"/>
              <a:t>those boxes</a:t>
            </a:r>
            <a:r>
              <a:rPr lang="en-US" dirty="0"/>
              <a:t>, followed by a non-maximum suppression step to produce the final detections</a:t>
            </a:r>
            <a:r>
              <a:rPr lang="en-US" dirty="0" smtClean="0"/>
              <a:t>.</a:t>
            </a:r>
          </a:p>
          <a:p>
            <a:r>
              <a:rPr lang="en-US" dirty="0"/>
              <a:t>The architecture of the SSD model is composed of three main parts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 network to extract feature </a:t>
            </a:r>
            <a:r>
              <a:rPr lang="en-US" dirty="0" smtClean="0"/>
              <a:t>maps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Multi-scale feature </a:t>
            </a:r>
            <a:r>
              <a:rPr lang="en-US" dirty="0" smtClean="0"/>
              <a:t>layers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Non-maximum suppression</a:t>
            </a:r>
          </a:p>
        </p:txBody>
      </p:sp>
    </p:spTree>
    <p:extLst>
      <p:ext uri="{BB962C8B-B14F-4D97-AF65-F5344CB8AC3E}">
        <p14:creationId xmlns:p14="http://schemas.microsoft.com/office/powerpoint/2010/main" val="21953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73" y="1690688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 the in SSD architecture </a:t>
            </a:r>
            <a:r>
              <a:rPr lang="en-US" dirty="0" smtClean="0"/>
              <a:t>diagram, </a:t>
            </a:r>
            <a:r>
              <a:rPr lang="en-US" dirty="0"/>
              <a:t>layers 4_3, 7, 8_2, 9_2, 10_2</a:t>
            </a:r>
            <a:r>
              <a:rPr lang="en-US" dirty="0" smtClean="0"/>
              <a:t>, and </a:t>
            </a:r>
            <a:r>
              <a:rPr lang="en-US" dirty="0"/>
              <a:t>11_2 make predictions directly to the Non-Maximum Suppression layer</a:t>
            </a:r>
            <a:r>
              <a:rPr lang="en-US" dirty="0" smtClean="0"/>
              <a:t>.</a:t>
            </a:r>
          </a:p>
          <a:p>
            <a:r>
              <a:rPr lang="en-US" dirty="0"/>
              <a:t>The fact that each feature map connects to the final </a:t>
            </a:r>
            <a:r>
              <a:rPr lang="en-US" dirty="0" smtClean="0"/>
              <a:t>layer </a:t>
            </a:r>
            <a:r>
              <a:rPr lang="en-US" dirty="0"/>
              <a:t>is important — it </a:t>
            </a:r>
            <a:r>
              <a:rPr lang="en-US" dirty="0" smtClean="0"/>
              <a:t>allows the </a:t>
            </a:r>
            <a:r>
              <a:rPr lang="en-US" dirty="0"/>
              <a:t>network to detect and localize objects in images at varying scales.</a:t>
            </a:r>
          </a:p>
        </p:txBody>
      </p:sp>
    </p:spTree>
    <p:extLst>
      <p:ext uri="{BB962C8B-B14F-4D97-AF65-F5344CB8AC3E}">
        <p14:creationId xmlns:p14="http://schemas.microsoft.com/office/powerpoint/2010/main" val="305347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Base </a:t>
            </a:r>
            <a:r>
              <a:rPr lang="en-US" dirty="0" smtClean="0"/>
              <a:t>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you can see from the SSD diagram in </a:t>
            </a:r>
            <a:r>
              <a:rPr lang="en-US" dirty="0" smtClean="0"/>
              <a:t>figure, </a:t>
            </a:r>
            <a:r>
              <a:rPr lang="en-US" dirty="0"/>
              <a:t>the SSD architecture builds on </a:t>
            </a:r>
            <a:r>
              <a:rPr lang="en-US" dirty="0" smtClean="0"/>
              <a:t>the VGG16 </a:t>
            </a:r>
            <a:r>
              <a:rPr lang="en-US" dirty="0"/>
              <a:t>architecture after slicing off the fully connected classification </a:t>
            </a:r>
            <a:r>
              <a:rPr lang="en-US" dirty="0" smtClean="0"/>
              <a:t>layers.</a:t>
            </a:r>
          </a:p>
          <a:p>
            <a:r>
              <a:rPr lang="en-US" dirty="0"/>
              <a:t>The reason VGG16 was used as the base network is </a:t>
            </a:r>
            <a:r>
              <a:rPr lang="en-US" dirty="0" smtClean="0"/>
              <a:t>because of </a:t>
            </a:r>
            <a:r>
              <a:rPr lang="en-US" dirty="0"/>
              <a:t>its strong performance in high quality image classification tasks and its popularity for problems where transfer learning helps in improving results.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the original VGG </a:t>
            </a:r>
            <a:r>
              <a:rPr lang="en-US" dirty="0" smtClean="0"/>
              <a:t>fully connected </a:t>
            </a:r>
            <a:r>
              <a:rPr lang="en-US" dirty="0"/>
              <a:t>layers, a set of supporting convolutional layers (from conv6 onwards) were </a:t>
            </a:r>
            <a:r>
              <a:rPr lang="en-US" dirty="0" smtClean="0"/>
              <a:t>added to </a:t>
            </a:r>
            <a:r>
              <a:rPr lang="en-US" dirty="0"/>
              <a:t>enable to extract features at multiple scales and progressively decrease the size of </a:t>
            </a:r>
            <a:r>
              <a:rPr lang="en-US" dirty="0" smtClean="0"/>
              <a:t>the input </a:t>
            </a:r>
            <a:r>
              <a:rPr lang="en-US" dirty="0"/>
              <a:t>to each subsequent layer.</a:t>
            </a:r>
          </a:p>
        </p:txBody>
      </p:sp>
    </p:spTree>
    <p:extLst>
      <p:ext uri="{BB962C8B-B14F-4D97-AF65-F5344CB8AC3E}">
        <p14:creationId xmlns:p14="http://schemas.microsoft.com/office/powerpoint/2010/main" val="2079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Base </a:t>
            </a:r>
            <a:r>
              <a:rPr lang="en-US" dirty="0" smtClean="0"/>
              <a:t>network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the image below </a:t>
            </a:r>
            <a:r>
              <a:rPr lang="en-US" dirty="0" smtClean="0"/>
              <a:t>and the network’s </a:t>
            </a:r>
            <a:r>
              <a:rPr lang="en-US" dirty="0"/>
              <a:t>job is to draw bounding boxes around all the boats in the image.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14" y="2758818"/>
            <a:ext cx="4924572" cy="35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– </a:t>
            </a:r>
            <a:r>
              <a:rPr lang="en-US" dirty="0"/>
              <a:t>Base </a:t>
            </a:r>
            <a:r>
              <a:rPr lang="en-US" dirty="0" smtClean="0"/>
              <a:t>network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</a:t>
            </a:r>
            <a:r>
              <a:rPr lang="en-US" dirty="0" smtClean="0"/>
              <a:t>goes as </a:t>
            </a:r>
            <a:r>
              <a:rPr lang="en-US" dirty="0"/>
              <a:t>follows</a:t>
            </a:r>
            <a:r>
              <a:rPr lang="en-US" dirty="0" smtClean="0"/>
              <a:t>:</a:t>
            </a:r>
          </a:p>
          <a:p>
            <a:r>
              <a:rPr lang="en-US" dirty="0"/>
              <a:t>SSD overlays a grid of Anchors around </a:t>
            </a:r>
            <a:r>
              <a:rPr lang="en-US" dirty="0" smtClean="0"/>
              <a:t>the image </a:t>
            </a:r>
            <a:r>
              <a:rPr lang="en-US" dirty="0"/>
              <a:t>and for each anchor, the network will create bounding boxes at its center. </a:t>
            </a:r>
            <a:endParaRPr lang="en-US" dirty="0" smtClean="0"/>
          </a:p>
          <a:p>
            <a:r>
              <a:rPr lang="en-US" dirty="0" smtClean="0"/>
              <a:t>In SSD</a:t>
            </a:r>
            <a:r>
              <a:rPr lang="en-US" dirty="0"/>
              <a:t>, anchors are called Priors</a:t>
            </a:r>
            <a:r>
              <a:rPr lang="en-US" dirty="0" smtClean="0"/>
              <a:t>.</a:t>
            </a:r>
          </a:p>
          <a:p>
            <a:r>
              <a:rPr lang="en-US" dirty="0"/>
              <a:t>The base network looks at each bounding box as a separate image. Within </a:t>
            </a:r>
            <a:r>
              <a:rPr lang="en-US" dirty="0" smtClean="0"/>
              <a:t>each bounding </a:t>
            </a:r>
            <a:r>
              <a:rPr lang="en-US" dirty="0"/>
              <a:t>box, the network will ask the question: is there a boat in this box? </a:t>
            </a:r>
            <a:endParaRPr lang="en-US" dirty="0" smtClean="0"/>
          </a:p>
          <a:p>
            <a:r>
              <a:rPr lang="en-US" dirty="0" smtClean="0"/>
              <a:t>In other words</a:t>
            </a:r>
            <a:r>
              <a:rPr lang="en-US" dirty="0"/>
              <a:t>, it will ask: did I extract any features of a boat in this box?</a:t>
            </a:r>
          </a:p>
        </p:txBody>
      </p:sp>
    </p:spTree>
    <p:extLst>
      <p:ext uri="{BB962C8B-B14F-4D97-AF65-F5344CB8AC3E}">
        <p14:creationId xmlns:p14="http://schemas.microsoft.com/office/powerpoint/2010/main" val="266571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1064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Object Detection – SSD</vt:lpstr>
      <vt:lpstr>SSD</vt:lpstr>
      <vt:lpstr>SSD</vt:lpstr>
      <vt:lpstr>SSD – Architecture</vt:lpstr>
      <vt:lpstr>SSD – Architecture</vt:lpstr>
      <vt:lpstr>SSD – Architecture</vt:lpstr>
      <vt:lpstr>SSD – Base network</vt:lpstr>
      <vt:lpstr>SSD – Base network</vt:lpstr>
      <vt:lpstr>SSD – Base network</vt:lpstr>
      <vt:lpstr>SSD – Base network</vt:lpstr>
      <vt:lpstr>SSD – Base network</vt:lpstr>
      <vt:lpstr>SSD – Multi-scale feature layers </vt:lpstr>
      <vt:lpstr>SSD – Multi-scale feature layers </vt:lpstr>
      <vt:lpstr>SSD – Multi-scale feature layers </vt:lpstr>
      <vt:lpstr>SSD – Multi-scale feature layers </vt:lpstr>
      <vt:lpstr>SSD – Non-maximum Suppression </vt:lpstr>
      <vt:lpstr>SSD – Non-maximum Suppression </vt:lpstr>
      <vt:lpstr>SSD – Non-maximum Suppression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Riaz Soomro</dc:creator>
  <cp:lastModifiedBy>Riaz Soomro</cp:lastModifiedBy>
  <cp:revision>152</cp:revision>
  <dcterms:created xsi:type="dcterms:W3CDTF">2022-11-05T06:26:51Z</dcterms:created>
  <dcterms:modified xsi:type="dcterms:W3CDTF">2022-11-17T11:21:03Z</dcterms:modified>
</cp:coreProperties>
</file>