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3" r:id="rId28"/>
    <p:sldId id="284" r:id="rId29"/>
    <p:sldId id="285" r:id="rId30"/>
    <p:sldId id="286" r:id="rId31"/>
    <p:sldId id="28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90872B7-8B6F-415E-965C-212531031854}"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57E39-2D02-4640-A0B9-3ED974F6DF0B}" type="slidenum">
              <a:rPr lang="en-US" smtClean="0"/>
              <a:t>‹#›</a:t>
            </a:fld>
            <a:endParaRPr lang="en-US"/>
          </a:p>
        </p:txBody>
      </p:sp>
    </p:spTree>
    <p:extLst>
      <p:ext uri="{BB962C8B-B14F-4D97-AF65-F5344CB8AC3E}">
        <p14:creationId xmlns:p14="http://schemas.microsoft.com/office/powerpoint/2010/main" val="420723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0872B7-8B6F-415E-965C-212531031854}"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57E39-2D02-4640-A0B9-3ED974F6DF0B}" type="slidenum">
              <a:rPr lang="en-US" smtClean="0"/>
              <a:t>‹#›</a:t>
            </a:fld>
            <a:endParaRPr lang="en-US"/>
          </a:p>
        </p:txBody>
      </p:sp>
    </p:spTree>
    <p:extLst>
      <p:ext uri="{BB962C8B-B14F-4D97-AF65-F5344CB8AC3E}">
        <p14:creationId xmlns:p14="http://schemas.microsoft.com/office/powerpoint/2010/main" val="3711326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0872B7-8B6F-415E-965C-212531031854}"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57E39-2D02-4640-A0B9-3ED974F6DF0B}" type="slidenum">
              <a:rPr lang="en-US" smtClean="0"/>
              <a:t>‹#›</a:t>
            </a:fld>
            <a:endParaRPr lang="en-US"/>
          </a:p>
        </p:txBody>
      </p:sp>
    </p:spTree>
    <p:extLst>
      <p:ext uri="{BB962C8B-B14F-4D97-AF65-F5344CB8AC3E}">
        <p14:creationId xmlns:p14="http://schemas.microsoft.com/office/powerpoint/2010/main" val="719844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0872B7-8B6F-415E-965C-212531031854}"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57E39-2D02-4640-A0B9-3ED974F6DF0B}" type="slidenum">
              <a:rPr lang="en-US" smtClean="0"/>
              <a:t>‹#›</a:t>
            </a:fld>
            <a:endParaRPr lang="en-US"/>
          </a:p>
        </p:txBody>
      </p:sp>
    </p:spTree>
    <p:extLst>
      <p:ext uri="{BB962C8B-B14F-4D97-AF65-F5344CB8AC3E}">
        <p14:creationId xmlns:p14="http://schemas.microsoft.com/office/powerpoint/2010/main" val="2557300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0872B7-8B6F-415E-965C-212531031854}"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57E39-2D02-4640-A0B9-3ED974F6DF0B}" type="slidenum">
              <a:rPr lang="en-US" smtClean="0"/>
              <a:t>‹#›</a:t>
            </a:fld>
            <a:endParaRPr lang="en-US"/>
          </a:p>
        </p:txBody>
      </p:sp>
    </p:spTree>
    <p:extLst>
      <p:ext uri="{BB962C8B-B14F-4D97-AF65-F5344CB8AC3E}">
        <p14:creationId xmlns:p14="http://schemas.microsoft.com/office/powerpoint/2010/main" val="2249612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90872B7-8B6F-415E-965C-212531031854}" type="datetimeFigureOut">
              <a:rPr lang="en-US" smtClean="0"/>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457E39-2D02-4640-A0B9-3ED974F6DF0B}" type="slidenum">
              <a:rPr lang="en-US" smtClean="0"/>
              <a:t>‹#›</a:t>
            </a:fld>
            <a:endParaRPr lang="en-US"/>
          </a:p>
        </p:txBody>
      </p:sp>
    </p:spTree>
    <p:extLst>
      <p:ext uri="{BB962C8B-B14F-4D97-AF65-F5344CB8AC3E}">
        <p14:creationId xmlns:p14="http://schemas.microsoft.com/office/powerpoint/2010/main" val="1690064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90872B7-8B6F-415E-965C-212531031854}" type="datetimeFigureOut">
              <a:rPr lang="en-US" smtClean="0"/>
              <a:t>11/5/2022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457E39-2D02-4640-A0B9-3ED974F6DF0B}" type="slidenum">
              <a:rPr lang="en-US" smtClean="0"/>
              <a:t>‹#›</a:t>
            </a:fld>
            <a:endParaRPr lang="en-US"/>
          </a:p>
        </p:txBody>
      </p:sp>
    </p:spTree>
    <p:extLst>
      <p:ext uri="{BB962C8B-B14F-4D97-AF65-F5344CB8AC3E}">
        <p14:creationId xmlns:p14="http://schemas.microsoft.com/office/powerpoint/2010/main" val="120204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90872B7-8B6F-415E-965C-212531031854}" type="datetimeFigureOut">
              <a:rPr lang="en-US" smtClean="0"/>
              <a:t>11/5/2022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457E39-2D02-4640-A0B9-3ED974F6DF0B}" type="slidenum">
              <a:rPr lang="en-US" smtClean="0"/>
              <a:t>‹#›</a:t>
            </a:fld>
            <a:endParaRPr lang="en-US"/>
          </a:p>
        </p:txBody>
      </p:sp>
    </p:spTree>
    <p:extLst>
      <p:ext uri="{BB962C8B-B14F-4D97-AF65-F5344CB8AC3E}">
        <p14:creationId xmlns:p14="http://schemas.microsoft.com/office/powerpoint/2010/main" val="1762730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0872B7-8B6F-415E-965C-212531031854}" type="datetimeFigureOut">
              <a:rPr lang="en-US" smtClean="0"/>
              <a:t>11/5/2022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457E39-2D02-4640-A0B9-3ED974F6DF0B}" type="slidenum">
              <a:rPr lang="en-US" smtClean="0"/>
              <a:t>‹#›</a:t>
            </a:fld>
            <a:endParaRPr lang="en-US"/>
          </a:p>
        </p:txBody>
      </p:sp>
    </p:spTree>
    <p:extLst>
      <p:ext uri="{BB962C8B-B14F-4D97-AF65-F5344CB8AC3E}">
        <p14:creationId xmlns:p14="http://schemas.microsoft.com/office/powerpoint/2010/main" val="753453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0872B7-8B6F-415E-965C-212531031854}" type="datetimeFigureOut">
              <a:rPr lang="en-US" smtClean="0"/>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457E39-2D02-4640-A0B9-3ED974F6DF0B}" type="slidenum">
              <a:rPr lang="en-US" smtClean="0"/>
              <a:t>‹#›</a:t>
            </a:fld>
            <a:endParaRPr lang="en-US"/>
          </a:p>
        </p:txBody>
      </p:sp>
    </p:spTree>
    <p:extLst>
      <p:ext uri="{BB962C8B-B14F-4D97-AF65-F5344CB8AC3E}">
        <p14:creationId xmlns:p14="http://schemas.microsoft.com/office/powerpoint/2010/main" val="2543152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0872B7-8B6F-415E-965C-212531031854}" type="datetimeFigureOut">
              <a:rPr lang="en-US" smtClean="0"/>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457E39-2D02-4640-A0B9-3ED974F6DF0B}" type="slidenum">
              <a:rPr lang="en-US" smtClean="0"/>
              <a:t>‹#›</a:t>
            </a:fld>
            <a:endParaRPr lang="en-US"/>
          </a:p>
        </p:txBody>
      </p:sp>
    </p:spTree>
    <p:extLst>
      <p:ext uri="{BB962C8B-B14F-4D97-AF65-F5344CB8AC3E}">
        <p14:creationId xmlns:p14="http://schemas.microsoft.com/office/powerpoint/2010/main" val="1545244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0872B7-8B6F-415E-965C-212531031854}" type="datetimeFigureOut">
              <a:rPr lang="en-US" smtClean="0"/>
              <a:t>11/5/2022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457E39-2D02-4640-A0B9-3ED974F6DF0B}" type="slidenum">
              <a:rPr lang="en-US" smtClean="0"/>
              <a:t>‹#›</a:t>
            </a:fld>
            <a:endParaRPr lang="en-US"/>
          </a:p>
        </p:txBody>
      </p:sp>
    </p:spTree>
    <p:extLst>
      <p:ext uri="{BB962C8B-B14F-4D97-AF65-F5344CB8AC3E}">
        <p14:creationId xmlns:p14="http://schemas.microsoft.com/office/powerpoint/2010/main" val="4083499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Object Detection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53642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Predictions</a:t>
            </a:r>
          </a:p>
        </p:txBody>
      </p:sp>
      <p:sp>
        <p:nvSpPr>
          <p:cNvPr id="3" name="Content Placeholder 2"/>
          <p:cNvSpPr>
            <a:spLocks noGrp="1"/>
          </p:cNvSpPr>
          <p:nvPr>
            <p:ph idx="1"/>
          </p:nvPr>
        </p:nvSpPr>
        <p:spPr/>
        <p:txBody>
          <a:bodyPr>
            <a:normAutofit/>
          </a:bodyPr>
          <a:lstStyle/>
          <a:p>
            <a:r>
              <a:rPr lang="en-US" dirty="0" smtClean="0"/>
              <a:t>This component includes the </a:t>
            </a:r>
            <a:r>
              <a:rPr lang="en-US" dirty="0" err="1" smtClean="0"/>
              <a:t>pretrained</a:t>
            </a:r>
            <a:r>
              <a:rPr lang="en-US" dirty="0" smtClean="0"/>
              <a:t> CNN network that is used for feature extraction to extract features from the input image that are representative for the task at hand and use these features to determine the class of the image. </a:t>
            </a:r>
          </a:p>
          <a:p>
            <a:r>
              <a:rPr lang="en-US" dirty="0" smtClean="0"/>
              <a:t>In object detection frameworks, people typically use </a:t>
            </a:r>
            <a:r>
              <a:rPr lang="en-US" dirty="0" err="1" smtClean="0"/>
              <a:t>pretrained</a:t>
            </a:r>
            <a:r>
              <a:rPr lang="en-US" dirty="0" smtClean="0"/>
              <a:t> image classification models to extract visual features, as these tend to </a:t>
            </a:r>
            <a:r>
              <a:rPr lang="en-US" dirty="0" err="1" smtClean="0"/>
              <a:t>generalise</a:t>
            </a:r>
            <a:r>
              <a:rPr lang="en-US" dirty="0" smtClean="0"/>
              <a:t> fairly well. </a:t>
            </a:r>
          </a:p>
          <a:p>
            <a:r>
              <a:rPr lang="en-US" dirty="0" smtClean="0"/>
              <a:t>For example, a model trained on the MS COCO or ImageNet dataset is able to extract fairly generic features.</a:t>
            </a:r>
            <a:endParaRPr lang="en-US" dirty="0"/>
          </a:p>
        </p:txBody>
      </p:sp>
    </p:spTree>
    <p:extLst>
      <p:ext uri="{BB962C8B-B14F-4D97-AF65-F5344CB8AC3E}">
        <p14:creationId xmlns:p14="http://schemas.microsoft.com/office/powerpoint/2010/main" val="2274796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Predictions</a:t>
            </a:r>
          </a:p>
        </p:txBody>
      </p:sp>
      <p:sp>
        <p:nvSpPr>
          <p:cNvPr id="3" name="Content Placeholder 2"/>
          <p:cNvSpPr>
            <a:spLocks noGrp="1"/>
          </p:cNvSpPr>
          <p:nvPr>
            <p:ph idx="1"/>
          </p:nvPr>
        </p:nvSpPr>
        <p:spPr/>
        <p:txBody>
          <a:bodyPr>
            <a:normAutofit/>
          </a:bodyPr>
          <a:lstStyle/>
          <a:p>
            <a:r>
              <a:rPr lang="en-US" dirty="0" smtClean="0"/>
              <a:t>In this step, the network analyzes all the regions that have been identified with high likelihood of containing an object and makes two predictions for each region:</a:t>
            </a:r>
          </a:p>
          <a:p>
            <a:pPr marL="914400" lvl="1" indent="-457200">
              <a:buFont typeface="+mj-lt"/>
              <a:buAutoNum type="arabicPeriod"/>
            </a:pPr>
            <a:r>
              <a:rPr lang="en-US" dirty="0" smtClean="0"/>
              <a:t>Bounding box prediction: the coordinates that locate the box surrounding the object. The bounding box coordinates are represented as the following tuple (x, y, w, h). Where the x and y are the coordinates of the center point of the bounding box and w and h are the width and height of the box.</a:t>
            </a:r>
          </a:p>
          <a:p>
            <a:pPr marL="914400" lvl="1" indent="-457200">
              <a:buFont typeface="+mj-lt"/>
              <a:buAutoNum type="arabicPeriod"/>
            </a:pPr>
            <a:r>
              <a:rPr lang="en-US" dirty="0" smtClean="0"/>
              <a:t>Class prediction: this is the classic </a:t>
            </a:r>
            <a:r>
              <a:rPr lang="en-US" dirty="0" err="1" smtClean="0"/>
              <a:t>softmax</a:t>
            </a:r>
            <a:r>
              <a:rPr lang="en-US" dirty="0" smtClean="0"/>
              <a:t> function that predicts the class probability for each object</a:t>
            </a:r>
            <a:endParaRPr lang="en-US" dirty="0"/>
          </a:p>
          <a:p>
            <a:endParaRPr lang="en-US" dirty="0"/>
          </a:p>
        </p:txBody>
      </p:sp>
    </p:spTree>
    <p:extLst>
      <p:ext uri="{BB962C8B-B14F-4D97-AF65-F5344CB8AC3E}">
        <p14:creationId xmlns:p14="http://schemas.microsoft.com/office/powerpoint/2010/main" val="1083149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Predictions</a:t>
            </a:r>
          </a:p>
        </p:txBody>
      </p:sp>
      <p:sp>
        <p:nvSpPr>
          <p:cNvPr id="3" name="Content Placeholder 2"/>
          <p:cNvSpPr>
            <a:spLocks noGrp="1"/>
          </p:cNvSpPr>
          <p:nvPr>
            <p:ph sz="half" idx="1"/>
          </p:nvPr>
        </p:nvSpPr>
        <p:spPr/>
        <p:txBody>
          <a:bodyPr>
            <a:normAutofit/>
          </a:bodyPr>
          <a:lstStyle/>
          <a:p>
            <a:r>
              <a:rPr lang="en-US" dirty="0" smtClean="0"/>
              <a:t>Since there are thousands of regions proposed, each object will always have multiple bounding boxes surrounding it with the correct classification. </a:t>
            </a:r>
          </a:p>
          <a:p>
            <a:r>
              <a:rPr lang="en-US" dirty="0" smtClean="0"/>
              <a:t>For example, take a look at the image of the dog in figure</a:t>
            </a:r>
            <a:endParaRPr lang="en-US" dirty="0"/>
          </a:p>
        </p:txBody>
      </p:sp>
      <p:pic>
        <p:nvPicPr>
          <p:cNvPr id="5" name="Content Placeholder 4"/>
          <p:cNvPicPr>
            <a:picLocks noGrp="1" noChangeAspect="1"/>
          </p:cNvPicPr>
          <p:nvPr>
            <p:ph sz="half" idx="2"/>
          </p:nvPr>
        </p:nvPicPr>
        <p:blipFill>
          <a:blip r:embed="rId2"/>
          <a:stretch>
            <a:fillRect/>
          </a:stretch>
        </p:blipFill>
        <p:spPr>
          <a:xfrm>
            <a:off x="7200900" y="2377281"/>
            <a:ext cx="3124200" cy="3248025"/>
          </a:xfrm>
          <a:prstGeom prst="rect">
            <a:avLst/>
          </a:prstGeom>
        </p:spPr>
      </p:pic>
    </p:spTree>
    <p:extLst>
      <p:ext uri="{BB962C8B-B14F-4D97-AF65-F5344CB8AC3E}">
        <p14:creationId xmlns:p14="http://schemas.microsoft.com/office/powerpoint/2010/main" val="2829238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Predictions</a:t>
            </a:r>
          </a:p>
        </p:txBody>
      </p:sp>
      <p:sp>
        <p:nvSpPr>
          <p:cNvPr id="3" name="Content Placeholder 2"/>
          <p:cNvSpPr>
            <a:spLocks noGrp="1"/>
          </p:cNvSpPr>
          <p:nvPr>
            <p:ph sz="half" idx="1"/>
          </p:nvPr>
        </p:nvSpPr>
        <p:spPr/>
        <p:txBody>
          <a:bodyPr>
            <a:normAutofit/>
          </a:bodyPr>
          <a:lstStyle/>
          <a:p>
            <a:r>
              <a:rPr lang="en-US" dirty="0" smtClean="0"/>
              <a:t>The network was clearly able to find the object (dog) and successfully classify it. </a:t>
            </a:r>
          </a:p>
          <a:p>
            <a:r>
              <a:rPr lang="en-US" dirty="0" smtClean="0"/>
              <a:t>But the detection fired a total of five times because the dog was present in the 5 regions of interest produced in the previous step, hence the five bounding boxes around the dog in the figure.</a:t>
            </a:r>
            <a:endParaRPr lang="en-US" dirty="0"/>
          </a:p>
        </p:txBody>
      </p:sp>
      <p:pic>
        <p:nvPicPr>
          <p:cNvPr id="5" name="Content Placeholder 4"/>
          <p:cNvPicPr>
            <a:picLocks noGrp="1" noChangeAspect="1"/>
          </p:cNvPicPr>
          <p:nvPr>
            <p:ph sz="half" idx="2"/>
          </p:nvPr>
        </p:nvPicPr>
        <p:blipFill>
          <a:blip r:embed="rId2"/>
          <a:stretch>
            <a:fillRect/>
          </a:stretch>
        </p:blipFill>
        <p:spPr>
          <a:xfrm>
            <a:off x="7200900" y="2377281"/>
            <a:ext cx="3124200" cy="3248025"/>
          </a:xfrm>
          <a:prstGeom prst="rect">
            <a:avLst/>
          </a:prstGeom>
        </p:spPr>
      </p:pic>
    </p:spTree>
    <p:extLst>
      <p:ext uri="{BB962C8B-B14F-4D97-AF65-F5344CB8AC3E}">
        <p14:creationId xmlns:p14="http://schemas.microsoft.com/office/powerpoint/2010/main" val="2155081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Predictions</a:t>
            </a:r>
          </a:p>
        </p:txBody>
      </p:sp>
      <p:sp>
        <p:nvSpPr>
          <p:cNvPr id="3" name="Content Placeholder 2"/>
          <p:cNvSpPr>
            <a:spLocks noGrp="1"/>
          </p:cNvSpPr>
          <p:nvPr>
            <p:ph sz="half" idx="1"/>
          </p:nvPr>
        </p:nvSpPr>
        <p:spPr/>
        <p:txBody>
          <a:bodyPr>
            <a:normAutofit lnSpcReduction="10000"/>
          </a:bodyPr>
          <a:lstStyle/>
          <a:p>
            <a:r>
              <a:rPr lang="en-US" dirty="0" smtClean="0"/>
              <a:t>We just need one bounding box for each object for most problems. </a:t>
            </a:r>
          </a:p>
          <a:p>
            <a:r>
              <a:rPr lang="en-US" dirty="0" smtClean="0"/>
              <a:t>Because what if we are building a system to count dogs in an image? </a:t>
            </a:r>
          </a:p>
          <a:p>
            <a:r>
              <a:rPr lang="en-US" dirty="0" smtClean="0"/>
              <a:t>Our current system will count 5 dogs. </a:t>
            </a:r>
          </a:p>
          <a:p>
            <a:r>
              <a:rPr lang="en-US" dirty="0" smtClean="0"/>
              <a:t>This is when the non-maximum suppression technique comes in handy.</a:t>
            </a:r>
            <a:endParaRPr lang="en-US" dirty="0"/>
          </a:p>
        </p:txBody>
      </p:sp>
      <p:pic>
        <p:nvPicPr>
          <p:cNvPr id="5" name="Content Placeholder 4"/>
          <p:cNvPicPr>
            <a:picLocks noGrp="1" noChangeAspect="1"/>
          </p:cNvPicPr>
          <p:nvPr>
            <p:ph sz="half" idx="2"/>
          </p:nvPr>
        </p:nvPicPr>
        <p:blipFill>
          <a:blip r:embed="rId2"/>
          <a:stretch>
            <a:fillRect/>
          </a:stretch>
        </p:blipFill>
        <p:spPr>
          <a:xfrm>
            <a:off x="7200900" y="2377281"/>
            <a:ext cx="3124200" cy="3248025"/>
          </a:xfrm>
          <a:prstGeom prst="rect">
            <a:avLst/>
          </a:prstGeom>
        </p:spPr>
      </p:pic>
    </p:spTree>
    <p:extLst>
      <p:ext uri="{BB962C8B-B14F-4D97-AF65-F5344CB8AC3E}">
        <p14:creationId xmlns:p14="http://schemas.microsoft.com/office/powerpoint/2010/main" val="3638670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Non-maximum suppression (NMS)</a:t>
            </a:r>
          </a:p>
        </p:txBody>
      </p:sp>
      <p:sp>
        <p:nvSpPr>
          <p:cNvPr id="8" name="Content Placeholder 7"/>
          <p:cNvSpPr>
            <a:spLocks noGrp="1"/>
          </p:cNvSpPr>
          <p:nvPr>
            <p:ph sz="half" idx="1"/>
          </p:nvPr>
        </p:nvSpPr>
        <p:spPr/>
        <p:txBody>
          <a:bodyPr>
            <a:normAutofit fontScale="92500" lnSpcReduction="10000"/>
          </a:bodyPr>
          <a:lstStyle/>
          <a:p>
            <a:r>
              <a:rPr lang="en-US" dirty="0" smtClean="0"/>
              <a:t>Non-maximum suppression (NMS) is a technique that is used to make sure that the detection algorithm detects each object only once. </a:t>
            </a:r>
          </a:p>
          <a:p>
            <a:r>
              <a:rPr lang="en-US" dirty="0" smtClean="0"/>
              <a:t>As the name implies, NMS technique looks at all the boxes surrounding an object to find the box that has the maximum prediction probabilities and suppress or eliminate the other boxes, hence the name, non-maximum suppression.</a:t>
            </a:r>
            <a:endParaRPr lang="en-US" dirty="0"/>
          </a:p>
        </p:txBody>
      </p:sp>
      <p:pic>
        <p:nvPicPr>
          <p:cNvPr id="10" name="Content Placeholder 9"/>
          <p:cNvPicPr>
            <a:picLocks noGrp="1" noChangeAspect="1"/>
          </p:cNvPicPr>
          <p:nvPr>
            <p:ph sz="half" idx="2"/>
          </p:nvPr>
        </p:nvPicPr>
        <p:blipFill>
          <a:blip r:embed="rId2"/>
          <a:stretch>
            <a:fillRect/>
          </a:stretch>
        </p:blipFill>
        <p:spPr>
          <a:xfrm>
            <a:off x="6172200" y="2854141"/>
            <a:ext cx="5181600" cy="2294305"/>
          </a:xfrm>
          <a:prstGeom prst="rect">
            <a:avLst/>
          </a:prstGeom>
        </p:spPr>
      </p:pic>
    </p:spTree>
    <p:extLst>
      <p:ext uri="{BB962C8B-B14F-4D97-AF65-F5344CB8AC3E}">
        <p14:creationId xmlns:p14="http://schemas.microsoft.com/office/powerpoint/2010/main" val="2471814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Non-maximum suppression (NMS)</a:t>
            </a:r>
          </a:p>
        </p:txBody>
      </p:sp>
      <p:sp>
        <p:nvSpPr>
          <p:cNvPr id="8" name="Content Placeholder 7"/>
          <p:cNvSpPr>
            <a:spLocks noGrp="1"/>
          </p:cNvSpPr>
          <p:nvPr>
            <p:ph idx="1"/>
          </p:nvPr>
        </p:nvSpPr>
        <p:spPr/>
        <p:txBody>
          <a:bodyPr>
            <a:normAutofit/>
          </a:bodyPr>
          <a:lstStyle/>
          <a:p>
            <a:r>
              <a:rPr lang="en-US" dirty="0"/>
              <a:t>The general idea of non-maximum suppression is to reduce the number of candidate boxes </a:t>
            </a:r>
            <a:r>
              <a:rPr lang="en-US" dirty="0" smtClean="0"/>
              <a:t>to only </a:t>
            </a:r>
            <a:r>
              <a:rPr lang="en-US" dirty="0"/>
              <a:t>one bounding box for each object. </a:t>
            </a:r>
            <a:endParaRPr lang="en-US" dirty="0" smtClean="0"/>
          </a:p>
          <a:p>
            <a:r>
              <a:rPr lang="en-US" dirty="0" smtClean="0"/>
              <a:t>For </a:t>
            </a:r>
            <a:r>
              <a:rPr lang="en-US" dirty="0"/>
              <a:t>example, if the object in the frame is fairly </a:t>
            </a:r>
            <a:r>
              <a:rPr lang="en-US" dirty="0" smtClean="0"/>
              <a:t>large and </a:t>
            </a:r>
            <a:r>
              <a:rPr lang="en-US" dirty="0"/>
              <a:t>more than 2,000 object proposals have been generated, it is quite likely that some </a:t>
            </a:r>
            <a:r>
              <a:rPr lang="en-US" dirty="0" smtClean="0"/>
              <a:t>of these </a:t>
            </a:r>
            <a:r>
              <a:rPr lang="en-US" dirty="0"/>
              <a:t>will have significant overlap with each other and the object.</a:t>
            </a:r>
            <a:r>
              <a:rPr lang="en-US" dirty="0" smtClean="0"/>
              <a:t> </a:t>
            </a:r>
          </a:p>
          <a:p>
            <a:r>
              <a:rPr lang="en-US" dirty="0" smtClean="0"/>
              <a:t>Here is how the NMS algorithm works:</a:t>
            </a:r>
            <a:endParaRPr lang="en-US" dirty="0"/>
          </a:p>
        </p:txBody>
      </p:sp>
    </p:spTree>
    <p:extLst>
      <p:ext uri="{BB962C8B-B14F-4D97-AF65-F5344CB8AC3E}">
        <p14:creationId xmlns:p14="http://schemas.microsoft.com/office/powerpoint/2010/main" val="2173909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Non-maximum suppression (NMS)</a:t>
            </a:r>
          </a:p>
        </p:txBody>
      </p:sp>
      <p:sp>
        <p:nvSpPr>
          <p:cNvPr id="8" name="Content Placeholder 7"/>
          <p:cNvSpPr>
            <a:spLocks noGrp="1"/>
          </p:cNvSpPr>
          <p:nvPr>
            <p:ph idx="1"/>
          </p:nvPr>
        </p:nvSpPr>
        <p:spPr/>
        <p:txBody>
          <a:bodyPr>
            <a:normAutofit/>
          </a:bodyPr>
          <a:lstStyle/>
          <a:p>
            <a:pPr marL="514350" indent="-514350">
              <a:buFont typeface="+mj-lt"/>
              <a:buAutoNum type="arabicPeriod"/>
            </a:pPr>
            <a:r>
              <a:rPr lang="en-US" dirty="0" smtClean="0"/>
              <a:t>Discard all bounding boxes that have predictions that are less than a certain threshold, called </a:t>
            </a:r>
            <a:r>
              <a:rPr lang="en-US" b="1" dirty="0" smtClean="0"/>
              <a:t>confidence threshold</a:t>
            </a:r>
            <a:r>
              <a:rPr lang="en-US" dirty="0" smtClean="0"/>
              <a:t>. This threshold is tunable. This means that the box will be suppressed if the prediction probability is less than the set threshold.</a:t>
            </a:r>
          </a:p>
          <a:p>
            <a:pPr marL="514350" indent="-514350">
              <a:buFont typeface="+mj-lt"/>
              <a:buAutoNum type="arabicPeriod"/>
            </a:pPr>
            <a:r>
              <a:rPr lang="en-US" dirty="0" smtClean="0"/>
              <a:t>Look at all the remaining boxes and select the bounding box with the highest probability.</a:t>
            </a:r>
          </a:p>
        </p:txBody>
      </p:sp>
    </p:spTree>
    <p:extLst>
      <p:ext uri="{BB962C8B-B14F-4D97-AF65-F5344CB8AC3E}">
        <p14:creationId xmlns:p14="http://schemas.microsoft.com/office/powerpoint/2010/main" val="1265597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Non-maximum suppression (NMS)</a:t>
            </a:r>
          </a:p>
        </p:txBody>
      </p:sp>
      <p:sp>
        <p:nvSpPr>
          <p:cNvPr id="8" name="Content Placeholder 7"/>
          <p:cNvSpPr>
            <a:spLocks noGrp="1"/>
          </p:cNvSpPr>
          <p:nvPr>
            <p:ph idx="1"/>
          </p:nvPr>
        </p:nvSpPr>
        <p:spPr/>
        <p:txBody>
          <a:bodyPr>
            <a:normAutofit/>
          </a:bodyPr>
          <a:lstStyle/>
          <a:p>
            <a:pPr marL="514350" indent="-514350">
              <a:buFont typeface="+mj-lt"/>
              <a:buAutoNum type="arabicPeriod" startAt="3"/>
            </a:pPr>
            <a:r>
              <a:rPr lang="en-US" dirty="0" smtClean="0"/>
              <a:t>Then calculate the overlap of the remaining boxes that have the same class prediction. Bounding boxes that have high overlap with each other and are predicting the same class are averaged together. This overlap metric is called </a:t>
            </a:r>
            <a:r>
              <a:rPr lang="en-US" b="1" dirty="0" smtClean="0"/>
              <a:t>Intersection Over Union (IOU)</a:t>
            </a:r>
            <a:r>
              <a:rPr lang="en-US" dirty="0" smtClean="0"/>
              <a:t>. </a:t>
            </a:r>
          </a:p>
          <a:p>
            <a:pPr marL="514350" indent="-514350">
              <a:buFont typeface="+mj-lt"/>
              <a:buAutoNum type="arabicPeriod" startAt="3"/>
            </a:pPr>
            <a:r>
              <a:rPr lang="en-US" dirty="0" smtClean="0"/>
              <a:t>The algorithm then suppresses any box that has an IOU value that is smaller than a certain threshold (called </a:t>
            </a:r>
            <a:r>
              <a:rPr lang="en-US" b="1" dirty="0" smtClean="0"/>
              <a:t>NMS threshold</a:t>
            </a:r>
            <a:r>
              <a:rPr lang="en-US" dirty="0" smtClean="0"/>
              <a:t>). Usually the NMS threshold is equal to 0.5 but it is tunable as well if you want to output less or more bounding boxes.</a:t>
            </a:r>
            <a:endParaRPr lang="en-US" dirty="0"/>
          </a:p>
        </p:txBody>
      </p:sp>
    </p:spTree>
    <p:extLst>
      <p:ext uri="{BB962C8B-B14F-4D97-AF65-F5344CB8AC3E}">
        <p14:creationId xmlns:p14="http://schemas.microsoft.com/office/powerpoint/2010/main" val="12736059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Intersection Over Union (IOU)</a:t>
            </a:r>
          </a:p>
        </p:txBody>
      </p:sp>
      <mc:AlternateContent xmlns:mc="http://schemas.openxmlformats.org/markup-compatibility/2006">
        <mc:Choice xmlns:a14="http://schemas.microsoft.com/office/drawing/2010/main" Requires="a14">
          <p:sp>
            <p:nvSpPr>
              <p:cNvPr id="8" name="Content Placeholder 7"/>
              <p:cNvSpPr>
                <a:spLocks noGrp="1"/>
              </p:cNvSpPr>
              <p:nvPr>
                <p:ph idx="1"/>
              </p:nvPr>
            </p:nvSpPr>
            <p:spPr/>
            <p:txBody>
              <a:bodyPr>
                <a:normAutofit/>
              </a:bodyPr>
              <a:lstStyle/>
              <a:p>
                <a:r>
                  <a:rPr lang="en-US" dirty="0" smtClean="0"/>
                  <a:t>It is a measure that evaluates the overlap between two bounding boxes: the ground truth bounding box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𝐵</m:t>
                        </m:r>
                      </m:e>
                      <m:sub>
                        <m:r>
                          <a:rPr lang="en-US" b="0" i="1" dirty="0" smtClean="0">
                            <a:latin typeface="Cambria Math" panose="02040503050406030204" pitchFamily="18" charset="0"/>
                          </a:rPr>
                          <m:t>𝑔𝑟𝑜𝑢𝑛𝑑</m:t>
                        </m:r>
                        <m:r>
                          <a:rPr lang="en-US" b="0" i="1" dirty="0" smtClean="0">
                            <a:latin typeface="Cambria Math" panose="02040503050406030204" pitchFamily="18" charset="0"/>
                          </a:rPr>
                          <m:t> </m:t>
                        </m:r>
                        <m:r>
                          <a:rPr lang="en-US" b="0" i="1" dirty="0" smtClean="0">
                            <a:latin typeface="Cambria Math" panose="02040503050406030204" pitchFamily="18" charset="0"/>
                          </a:rPr>
                          <m:t>𝑡𝑟𝑢𝑡h</m:t>
                        </m:r>
                      </m:sub>
                    </m:sSub>
                  </m:oMath>
                </a14:m>
                <a:r>
                  <a:rPr lang="en-US" dirty="0" smtClean="0"/>
                  <a:t> and the predicted bounding box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𝐵</m:t>
                        </m:r>
                      </m:e>
                      <m:sub>
                        <m:r>
                          <a:rPr lang="en-US" b="0" i="1" dirty="0" smtClean="0">
                            <a:latin typeface="Cambria Math" panose="02040503050406030204" pitchFamily="18" charset="0"/>
                          </a:rPr>
                          <m:t>𝑝𝑟𝑒𝑑𝑖𝑐𝑡𝑒𝑑</m:t>
                        </m:r>
                      </m:sub>
                    </m:sSub>
                  </m:oMath>
                </a14:m>
                <a:r>
                  <a:rPr lang="en-US" dirty="0" smtClean="0"/>
                  <a:t>. </a:t>
                </a:r>
              </a:p>
              <a:p>
                <a:r>
                  <a:rPr lang="en-US" dirty="0" smtClean="0"/>
                  <a:t>By applying the IOU we can tell if a detection is valid (True Positive) or not (False Positive). </a:t>
                </a:r>
              </a:p>
              <a:p>
                <a:r>
                  <a:rPr lang="en-US" dirty="0" smtClean="0"/>
                  <a:t>Figure on th</a:t>
                </a:r>
                <a:r>
                  <a:rPr lang="en-US" dirty="0" smtClean="0"/>
                  <a:t>e next slide </a:t>
                </a:r>
                <a:r>
                  <a:rPr lang="en-US" dirty="0" smtClean="0"/>
                  <a:t>illustrates the IOU between a ground truth bounding box and a predicted bounding box.</a:t>
                </a:r>
                <a:endParaRPr lang="en-US" dirty="0"/>
              </a:p>
            </p:txBody>
          </p:sp>
        </mc:Choice>
        <mc:Fallback>
          <p:sp>
            <p:nvSpPr>
              <p:cNvPr id="8" name="Content Placeholder 7"/>
              <p:cNvSpPr>
                <a:spLocks noGrp="1" noRot="1" noChangeAspect="1" noMove="1" noResize="1" noEditPoints="1" noAdjustHandles="1" noChangeArrowheads="1" noChangeShapeType="1" noTextEdit="1"/>
              </p:cNvSpPr>
              <p:nvPr>
                <p:ph idx="1"/>
              </p:nvPr>
            </p:nvSpPr>
            <p:spPr>
              <a:blipFill rotWithShape="0">
                <a:blip r:embed="rId2"/>
                <a:stretch>
                  <a:fillRect l="-1043" t="-2241" r="-1333"/>
                </a:stretch>
              </a:blipFill>
            </p:spPr>
            <p:txBody>
              <a:bodyPr/>
              <a:lstStyle/>
              <a:p>
                <a:r>
                  <a:rPr lang="en-US">
                    <a:noFill/>
                  </a:rPr>
                  <a:t> </a:t>
                </a:r>
              </a:p>
            </p:txBody>
          </p:sp>
        </mc:Fallback>
      </mc:AlternateContent>
    </p:spTree>
    <p:extLst>
      <p:ext uri="{BB962C8B-B14F-4D97-AF65-F5344CB8AC3E}">
        <p14:creationId xmlns:p14="http://schemas.microsoft.com/office/powerpoint/2010/main" val="3084182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Detection</a:t>
            </a:r>
            <a:endParaRPr lang="en-US" dirty="0"/>
          </a:p>
        </p:txBody>
      </p:sp>
      <p:sp>
        <p:nvSpPr>
          <p:cNvPr id="3" name="Content Placeholder 2"/>
          <p:cNvSpPr>
            <a:spLocks noGrp="1"/>
          </p:cNvSpPr>
          <p:nvPr>
            <p:ph sz="half" idx="1"/>
          </p:nvPr>
        </p:nvSpPr>
        <p:spPr/>
        <p:txBody>
          <a:bodyPr/>
          <a:lstStyle/>
          <a:p>
            <a:r>
              <a:rPr lang="en-US" dirty="0" smtClean="0"/>
              <a:t>Object detection is a computer vision task that involves both main tasks: </a:t>
            </a:r>
          </a:p>
          <a:p>
            <a:pPr marL="0" indent="0">
              <a:buNone/>
            </a:pPr>
            <a:r>
              <a:rPr lang="en-US" dirty="0" smtClean="0"/>
              <a:t>1) localizing one or more objects within an image, and </a:t>
            </a:r>
          </a:p>
          <a:p>
            <a:pPr marL="0" indent="0">
              <a:buNone/>
            </a:pPr>
            <a:r>
              <a:rPr lang="en-US" dirty="0" smtClean="0"/>
              <a:t>2) classifying each object in the image.</a:t>
            </a:r>
          </a:p>
          <a:p>
            <a:endParaRPr lang="en-US" dirty="0"/>
          </a:p>
        </p:txBody>
      </p:sp>
      <p:pic>
        <p:nvPicPr>
          <p:cNvPr id="6" name="Content Placeholder 5"/>
          <p:cNvPicPr>
            <a:picLocks noGrp="1" noChangeAspect="1"/>
          </p:cNvPicPr>
          <p:nvPr>
            <p:ph sz="half" idx="2"/>
          </p:nvPr>
        </p:nvPicPr>
        <p:blipFill rotWithShape="1">
          <a:blip r:embed="rId2"/>
          <a:srcRect l="2593" r="2728"/>
          <a:stretch/>
        </p:blipFill>
        <p:spPr>
          <a:xfrm>
            <a:off x="6172200" y="2582103"/>
            <a:ext cx="5181600" cy="2838381"/>
          </a:xfrm>
          <a:prstGeom prst="rect">
            <a:avLst/>
          </a:prstGeom>
        </p:spPr>
      </p:pic>
    </p:spTree>
    <p:extLst>
      <p:ext uri="{BB962C8B-B14F-4D97-AF65-F5344CB8AC3E}">
        <p14:creationId xmlns:p14="http://schemas.microsoft.com/office/powerpoint/2010/main" val="1234172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Intersection Over Union (IOU)</a:t>
            </a:r>
          </a:p>
        </p:txBody>
      </p:sp>
      <p:pic>
        <p:nvPicPr>
          <p:cNvPr id="3" name="Content Placeholder 2"/>
          <p:cNvPicPr>
            <a:picLocks noGrp="1" noChangeAspect="1"/>
          </p:cNvPicPr>
          <p:nvPr>
            <p:ph idx="1"/>
          </p:nvPr>
        </p:nvPicPr>
        <p:blipFill>
          <a:blip r:embed="rId2"/>
          <a:stretch>
            <a:fillRect/>
          </a:stretch>
        </p:blipFill>
        <p:spPr>
          <a:xfrm>
            <a:off x="2619375" y="2225525"/>
            <a:ext cx="6953250" cy="3238500"/>
          </a:xfrm>
          <a:prstGeom prst="rect">
            <a:avLst/>
          </a:prstGeom>
        </p:spPr>
      </p:pic>
    </p:spTree>
    <p:extLst>
      <p:ext uri="{BB962C8B-B14F-4D97-AF65-F5344CB8AC3E}">
        <p14:creationId xmlns:p14="http://schemas.microsoft.com/office/powerpoint/2010/main" val="7344340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Intersection Over Union (IOU)</a:t>
            </a:r>
          </a:p>
        </p:txBody>
      </p:sp>
      <p:sp>
        <p:nvSpPr>
          <p:cNvPr id="5" name="Content Placeholder 4"/>
          <p:cNvSpPr>
            <a:spLocks noGrp="1"/>
          </p:cNvSpPr>
          <p:nvPr>
            <p:ph sz="half" idx="1"/>
          </p:nvPr>
        </p:nvSpPr>
        <p:spPr/>
        <p:txBody>
          <a:bodyPr/>
          <a:lstStyle/>
          <a:p>
            <a:r>
              <a:rPr lang="en-US" dirty="0"/>
              <a:t>The intersection over the union value ranges from 0, meaning no overlap at all, to 1 which</a:t>
            </a:r>
            <a:br>
              <a:rPr lang="en-US" dirty="0"/>
            </a:br>
            <a:r>
              <a:rPr lang="en-US" dirty="0"/>
              <a:t>means that the two bounding boxes 100% overlap on each other. </a:t>
            </a:r>
            <a:endParaRPr lang="en-US" dirty="0" smtClean="0"/>
          </a:p>
          <a:p>
            <a:r>
              <a:rPr lang="en-US" dirty="0" smtClean="0"/>
              <a:t>The </a:t>
            </a:r>
            <a:r>
              <a:rPr lang="en-US" dirty="0"/>
              <a:t>higher the overlap</a:t>
            </a:r>
            <a:br>
              <a:rPr lang="en-US" dirty="0"/>
            </a:br>
            <a:r>
              <a:rPr lang="en-US" dirty="0"/>
              <a:t>between the two bounding boxes (IOU value), the better.</a:t>
            </a:r>
            <a:r>
              <a:rPr lang="en-US" dirty="0" smtClean="0"/>
              <a:t> </a:t>
            </a:r>
            <a:endParaRPr lang="en-US" dirty="0"/>
          </a:p>
        </p:txBody>
      </p:sp>
      <p:pic>
        <p:nvPicPr>
          <p:cNvPr id="7" name="Content Placeholder 6"/>
          <p:cNvPicPr>
            <a:picLocks noGrp="1" noChangeAspect="1"/>
          </p:cNvPicPr>
          <p:nvPr>
            <p:ph sz="half" idx="2"/>
          </p:nvPr>
        </p:nvPicPr>
        <p:blipFill>
          <a:blip r:embed="rId2"/>
          <a:stretch>
            <a:fillRect/>
          </a:stretch>
        </p:blipFill>
        <p:spPr>
          <a:xfrm>
            <a:off x="6172200" y="2937906"/>
            <a:ext cx="5181600" cy="2126776"/>
          </a:xfrm>
          <a:prstGeom prst="rect">
            <a:avLst/>
          </a:prstGeom>
        </p:spPr>
      </p:pic>
    </p:spTree>
    <p:extLst>
      <p:ext uri="{BB962C8B-B14F-4D97-AF65-F5344CB8AC3E}">
        <p14:creationId xmlns:p14="http://schemas.microsoft.com/office/powerpoint/2010/main" val="17358294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Intersection Over Union (IOU)</a:t>
            </a:r>
          </a:p>
        </p:txBody>
      </p:sp>
      <mc:AlternateContent xmlns:mc="http://schemas.openxmlformats.org/markup-compatibility/2006">
        <mc:Choice xmlns:a14="http://schemas.microsoft.com/office/drawing/2010/main" Requires="a14">
          <p:sp>
            <p:nvSpPr>
              <p:cNvPr id="5" name="Content Placeholder 4"/>
              <p:cNvSpPr>
                <a:spLocks noGrp="1"/>
              </p:cNvSpPr>
              <p:nvPr>
                <p:ph idx="1"/>
              </p:nvPr>
            </p:nvSpPr>
            <p:spPr/>
            <p:txBody>
              <a:bodyPr/>
              <a:lstStyle/>
              <a:p>
                <a:r>
                  <a:rPr lang="en-US" dirty="0" smtClean="0"/>
                  <a:t>To calculate the </a:t>
                </a:r>
                <a:r>
                  <a:rPr lang="en-US" dirty="0" err="1" smtClean="0"/>
                  <a:t>IoU</a:t>
                </a:r>
                <a:r>
                  <a:rPr lang="en-US" dirty="0" smtClean="0"/>
                  <a:t> of a prediction, we need:</a:t>
                </a:r>
              </a:p>
              <a:p>
                <a:pPr lvl="1"/>
                <a:r>
                  <a:rPr lang="en-US" dirty="0" smtClean="0"/>
                  <a:t>The ground-truth bounding box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𝐵</m:t>
                        </m:r>
                      </m:e>
                      <m:sub>
                        <m:r>
                          <a:rPr lang="en-US" b="0" i="1" dirty="0" smtClean="0">
                            <a:latin typeface="Cambria Math" panose="02040503050406030204" pitchFamily="18" charset="0"/>
                          </a:rPr>
                          <m:t>𝑔𝑟𝑜𝑢𝑛𝑑</m:t>
                        </m:r>
                        <m:r>
                          <a:rPr lang="en-US" b="0" i="1" dirty="0" smtClean="0">
                            <a:latin typeface="Cambria Math" panose="02040503050406030204" pitchFamily="18" charset="0"/>
                          </a:rPr>
                          <m:t> </m:t>
                        </m:r>
                        <m:r>
                          <a:rPr lang="en-US" b="0" i="1" dirty="0" smtClean="0">
                            <a:latin typeface="Cambria Math" panose="02040503050406030204" pitchFamily="18" charset="0"/>
                          </a:rPr>
                          <m:t>𝑡𝑟𝑢𝑡h</m:t>
                        </m:r>
                      </m:sub>
                    </m:sSub>
                  </m:oMath>
                </a14:m>
                <a:r>
                  <a:rPr lang="en-US" dirty="0" smtClean="0"/>
                  <a:t>) the hand-labeled bounding box that is created during the labeling process.</a:t>
                </a:r>
              </a:p>
              <a:p>
                <a:pPr lvl="1"/>
                <a:r>
                  <a:rPr lang="en-US" dirty="0"/>
                  <a:t>The predicted bounding box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𝐵</m:t>
                        </m:r>
                      </m:e>
                      <m:sub>
                        <m:r>
                          <a:rPr lang="en-US" b="0" i="1" dirty="0" smtClean="0">
                            <a:latin typeface="Cambria Math" panose="02040503050406030204" pitchFamily="18" charset="0"/>
                          </a:rPr>
                          <m:t>𝑝𝑟𝑒𝑑𝑖𝑐𝑡𝑒𝑑</m:t>
                        </m:r>
                      </m:sub>
                    </m:sSub>
                  </m:oMath>
                </a14:m>
                <a:r>
                  <a:rPr lang="en-US" dirty="0"/>
                  <a:t>) from our model</a:t>
                </a:r>
                <a:r>
                  <a:rPr lang="en-US" dirty="0" smtClean="0"/>
                  <a:t> </a:t>
                </a:r>
              </a:p>
              <a:p>
                <a:r>
                  <a:rPr lang="en-US" dirty="0" err="1"/>
                  <a:t>IoU</a:t>
                </a:r>
                <a:r>
                  <a:rPr lang="en-US" dirty="0"/>
                  <a:t> is calculated by dividing the area of overlap by the area of the union as the </a:t>
                </a:r>
                <a:r>
                  <a:rPr lang="en-US" dirty="0" smtClean="0"/>
                  <a:t>following equation</a:t>
                </a:r>
                <a:r>
                  <a:rPr lang="en-US" dirty="0"/>
                  <a:t>:</a:t>
                </a:r>
                <a:r>
                  <a:rPr lang="en-US" dirty="0" smtClean="0"/>
                  <a:t> </a:t>
                </a:r>
              </a:p>
              <a:p>
                <a:endParaRPr lang="en-US" dirty="0"/>
              </a:p>
            </p:txBody>
          </p:sp>
        </mc:Choice>
        <mc:Fallback>
          <p:sp>
            <p:nvSpPr>
              <p:cNvPr id="5" name="Content Placeholder 4"/>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4519612" y="4434659"/>
            <a:ext cx="3152775" cy="904875"/>
          </a:xfrm>
          <a:prstGeom prst="rect">
            <a:avLst/>
          </a:prstGeom>
        </p:spPr>
      </p:pic>
    </p:spTree>
    <p:extLst>
      <p:ext uri="{BB962C8B-B14F-4D97-AF65-F5344CB8AC3E}">
        <p14:creationId xmlns:p14="http://schemas.microsoft.com/office/powerpoint/2010/main" val="39961032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Intersection Over Union (IOU)</a:t>
            </a:r>
          </a:p>
        </p:txBody>
      </p:sp>
      <p:sp>
        <p:nvSpPr>
          <p:cNvPr id="5" name="Content Placeholder 4"/>
          <p:cNvSpPr>
            <a:spLocks noGrp="1"/>
          </p:cNvSpPr>
          <p:nvPr>
            <p:ph idx="1"/>
          </p:nvPr>
        </p:nvSpPr>
        <p:spPr/>
        <p:txBody>
          <a:bodyPr/>
          <a:lstStyle/>
          <a:p>
            <a:r>
              <a:rPr lang="en-US" dirty="0" err="1" smtClean="0"/>
              <a:t>IoU</a:t>
            </a:r>
            <a:r>
              <a:rPr lang="en-US" dirty="0" smtClean="0"/>
              <a:t> is used to define a “correct prediction”. </a:t>
            </a:r>
          </a:p>
          <a:p>
            <a:r>
              <a:rPr lang="en-US" dirty="0" smtClean="0"/>
              <a:t>Meaning, a “correct” prediction (True Positive) is one that has </a:t>
            </a:r>
            <a:r>
              <a:rPr lang="en-US" dirty="0" err="1" smtClean="0"/>
              <a:t>IoU</a:t>
            </a:r>
            <a:r>
              <a:rPr lang="en-US" dirty="0" smtClean="0"/>
              <a:t> greater than some threshold. </a:t>
            </a:r>
          </a:p>
          <a:p>
            <a:r>
              <a:rPr lang="en-US" dirty="0" smtClean="0"/>
              <a:t>This threshold is a tunable value depending on the challenge but 0.5 is a standard value. </a:t>
            </a:r>
            <a:endParaRPr lang="en-US" dirty="0"/>
          </a:p>
        </p:txBody>
      </p:sp>
    </p:spTree>
    <p:extLst>
      <p:ext uri="{BB962C8B-B14F-4D97-AF65-F5344CB8AC3E}">
        <p14:creationId xmlns:p14="http://schemas.microsoft.com/office/powerpoint/2010/main" val="35541500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Region-Based Convolutional Neural Networks (R-CNNs)</a:t>
            </a:r>
          </a:p>
        </p:txBody>
      </p:sp>
      <p:sp>
        <p:nvSpPr>
          <p:cNvPr id="5" name="Content Placeholder 4"/>
          <p:cNvSpPr>
            <a:spLocks noGrp="1"/>
          </p:cNvSpPr>
          <p:nvPr>
            <p:ph idx="1"/>
          </p:nvPr>
        </p:nvSpPr>
        <p:spPr/>
        <p:txBody>
          <a:bodyPr/>
          <a:lstStyle/>
          <a:p>
            <a:r>
              <a:rPr lang="en-US" dirty="0" smtClean="0"/>
              <a:t>The </a:t>
            </a:r>
            <a:r>
              <a:rPr lang="en-US" dirty="0" smtClean="0"/>
              <a:t>Region-Based Convolutional Neural Networks</a:t>
            </a:r>
            <a:r>
              <a:rPr lang="en-US" dirty="0" smtClean="0"/>
              <a:t> (R-CNN) family of object detection techniques includes algorithms like R-CNN, Fast-RCNN, and Faster-RCNN.</a:t>
            </a:r>
          </a:p>
          <a:p>
            <a:r>
              <a:rPr lang="en-US" dirty="0" smtClean="0"/>
              <a:t>The R-CNN model is comprised of four components:</a:t>
            </a:r>
          </a:p>
          <a:p>
            <a:pPr marL="914400" lvl="1" indent="-457200">
              <a:buFont typeface="+mj-lt"/>
              <a:buAutoNum type="arabicPeriod"/>
            </a:pPr>
            <a:r>
              <a:rPr lang="en-US" b="1" dirty="0"/>
              <a:t>Extract regions of interest (</a:t>
            </a:r>
            <a:r>
              <a:rPr lang="en-US" b="1" dirty="0" err="1"/>
              <a:t>RoI</a:t>
            </a:r>
            <a:r>
              <a:rPr lang="en-US" b="1" dirty="0"/>
              <a:t>)</a:t>
            </a:r>
            <a:r>
              <a:rPr lang="en-US" dirty="0" smtClean="0"/>
              <a:t> </a:t>
            </a:r>
          </a:p>
          <a:p>
            <a:pPr marL="914400" lvl="1" indent="-457200">
              <a:buFont typeface="+mj-lt"/>
              <a:buAutoNum type="arabicPeriod"/>
            </a:pPr>
            <a:r>
              <a:rPr lang="en-US" b="1" dirty="0"/>
              <a:t>Feature Extraction </a:t>
            </a:r>
            <a:r>
              <a:rPr lang="en-US" b="1" dirty="0" smtClean="0"/>
              <a:t>module</a:t>
            </a:r>
            <a:endParaRPr lang="en-US" dirty="0"/>
          </a:p>
          <a:p>
            <a:pPr marL="914400" lvl="1" indent="-457200">
              <a:buFont typeface="+mj-lt"/>
              <a:buAutoNum type="arabicPeriod"/>
            </a:pPr>
            <a:r>
              <a:rPr lang="en-US" b="1" dirty="0"/>
              <a:t>Classification </a:t>
            </a:r>
            <a:r>
              <a:rPr lang="en-US" b="1" dirty="0" smtClean="0"/>
              <a:t>module</a:t>
            </a:r>
            <a:endParaRPr lang="en-US" dirty="0"/>
          </a:p>
          <a:p>
            <a:pPr marL="914400" lvl="1" indent="-457200">
              <a:buFont typeface="+mj-lt"/>
              <a:buAutoNum type="arabicPeriod"/>
            </a:pPr>
            <a:r>
              <a:rPr lang="en-US" b="1" dirty="0"/>
              <a:t>Localization </a:t>
            </a:r>
            <a:r>
              <a:rPr lang="en-US" b="1" dirty="0" smtClean="0"/>
              <a:t>module</a:t>
            </a:r>
            <a:endParaRPr lang="en-US" dirty="0"/>
          </a:p>
          <a:p>
            <a:endParaRPr lang="en-US" dirty="0" smtClean="0"/>
          </a:p>
          <a:p>
            <a:endParaRPr lang="en-US" dirty="0"/>
          </a:p>
        </p:txBody>
      </p:sp>
    </p:spTree>
    <p:extLst>
      <p:ext uri="{BB962C8B-B14F-4D97-AF65-F5344CB8AC3E}">
        <p14:creationId xmlns:p14="http://schemas.microsoft.com/office/powerpoint/2010/main" val="7015991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 regions of interest (</a:t>
            </a:r>
            <a:r>
              <a:rPr lang="en-US" dirty="0" err="1" smtClean="0"/>
              <a:t>RoI</a:t>
            </a:r>
            <a:r>
              <a:rPr lang="en-US" dirty="0" smtClean="0"/>
              <a:t>)</a:t>
            </a:r>
          </a:p>
        </p:txBody>
      </p:sp>
      <p:sp>
        <p:nvSpPr>
          <p:cNvPr id="5" name="Content Placeholder 4"/>
          <p:cNvSpPr>
            <a:spLocks noGrp="1"/>
          </p:cNvSpPr>
          <p:nvPr>
            <p:ph idx="1"/>
          </p:nvPr>
        </p:nvSpPr>
        <p:spPr/>
        <p:txBody>
          <a:bodyPr/>
          <a:lstStyle/>
          <a:p>
            <a:r>
              <a:rPr lang="en-US" dirty="0" smtClean="0"/>
              <a:t>Also known as extracting region proposals. </a:t>
            </a:r>
          </a:p>
          <a:p>
            <a:r>
              <a:rPr lang="en-US" dirty="0" smtClean="0"/>
              <a:t>These are regions that have a high probability of containing an object. </a:t>
            </a:r>
          </a:p>
          <a:p>
            <a:r>
              <a:rPr lang="en-US" dirty="0" smtClean="0"/>
              <a:t>The way this is done is by using an algorithm, called Selective Search, to scan the input image to find regions that contain blobs and propose them as regions of interest to be processed by the next modules in the pipeline. </a:t>
            </a:r>
          </a:p>
          <a:p>
            <a:endParaRPr lang="en-US" dirty="0"/>
          </a:p>
        </p:txBody>
      </p:sp>
    </p:spTree>
    <p:extLst>
      <p:ext uri="{BB962C8B-B14F-4D97-AF65-F5344CB8AC3E}">
        <p14:creationId xmlns:p14="http://schemas.microsoft.com/office/powerpoint/2010/main" val="5020109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 regions of interest (</a:t>
            </a:r>
            <a:r>
              <a:rPr lang="en-US" dirty="0" err="1" smtClean="0"/>
              <a:t>RoI</a:t>
            </a:r>
            <a:r>
              <a:rPr lang="en-US" dirty="0" smtClean="0"/>
              <a:t>)</a:t>
            </a:r>
          </a:p>
        </p:txBody>
      </p:sp>
      <p:sp>
        <p:nvSpPr>
          <p:cNvPr id="5" name="Content Placeholder 4"/>
          <p:cNvSpPr>
            <a:spLocks noGrp="1"/>
          </p:cNvSpPr>
          <p:nvPr>
            <p:ph sz="half" idx="1"/>
          </p:nvPr>
        </p:nvSpPr>
        <p:spPr/>
        <p:txBody>
          <a:bodyPr>
            <a:normAutofit fontScale="92500" lnSpcReduction="10000"/>
          </a:bodyPr>
          <a:lstStyle/>
          <a:p>
            <a:pPr marL="0" indent="0">
              <a:buNone/>
            </a:pPr>
            <a:r>
              <a:rPr lang="en-US" dirty="0" smtClean="0"/>
              <a:t>Selective Search</a:t>
            </a:r>
          </a:p>
          <a:p>
            <a:r>
              <a:rPr lang="en-US" dirty="0" smtClean="0"/>
              <a:t>Selective search is an algorithm that is used to provide region proposals that potentially contain objects. </a:t>
            </a:r>
          </a:p>
          <a:p>
            <a:r>
              <a:rPr lang="en-US" dirty="0" smtClean="0"/>
              <a:t>It tries to find the areas that might contain an object by combining similar pixels and textures into several rectangular boxes.</a:t>
            </a:r>
          </a:p>
          <a:p>
            <a:r>
              <a:rPr lang="en-US" dirty="0" smtClean="0"/>
              <a:t>It applies a segmentation algorithm to find blobs in an image to figure out what could be an object.</a:t>
            </a:r>
            <a:endParaRPr lang="en-US" dirty="0"/>
          </a:p>
        </p:txBody>
      </p:sp>
      <p:pic>
        <p:nvPicPr>
          <p:cNvPr id="6" name="Content Placeholder 5"/>
          <p:cNvPicPr>
            <a:picLocks noGrp="1" noChangeAspect="1"/>
          </p:cNvPicPr>
          <p:nvPr>
            <p:ph sz="half" idx="2"/>
          </p:nvPr>
        </p:nvPicPr>
        <p:blipFill>
          <a:blip r:embed="rId2"/>
          <a:stretch>
            <a:fillRect/>
          </a:stretch>
        </p:blipFill>
        <p:spPr>
          <a:xfrm>
            <a:off x="6172200" y="3028654"/>
            <a:ext cx="5181600" cy="1945280"/>
          </a:xfrm>
          <a:prstGeom prst="rect">
            <a:avLst/>
          </a:prstGeom>
        </p:spPr>
      </p:pic>
    </p:spTree>
    <p:extLst>
      <p:ext uri="{BB962C8B-B14F-4D97-AF65-F5344CB8AC3E}">
        <p14:creationId xmlns:p14="http://schemas.microsoft.com/office/powerpoint/2010/main" val="10446743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Extraction module</a:t>
            </a:r>
          </a:p>
        </p:txBody>
      </p:sp>
      <p:sp>
        <p:nvSpPr>
          <p:cNvPr id="5" name="Content Placeholder 4"/>
          <p:cNvSpPr>
            <a:spLocks noGrp="1"/>
          </p:cNvSpPr>
          <p:nvPr>
            <p:ph idx="1"/>
          </p:nvPr>
        </p:nvSpPr>
        <p:spPr/>
        <p:txBody>
          <a:bodyPr/>
          <a:lstStyle/>
          <a:p>
            <a:r>
              <a:rPr lang="en-US" dirty="0" smtClean="0"/>
              <a:t>We either train a network from scratch which rarely happens or fine-tune a </a:t>
            </a:r>
            <a:r>
              <a:rPr lang="en-US" dirty="0" err="1" smtClean="0"/>
              <a:t>pretrained</a:t>
            </a:r>
            <a:r>
              <a:rPr lang="en-US" dirty="0" smtClean="0"/>
              <a:t> network.</a:t>
            </a:r>
          </a:p>
          <a:p>
            <a:endParaRPr lang="en-US" dirty="0" smtClean="0"/>
          </a:p>
        </p:txBody>
      </p:sp>
    </p:spTree>
    <p:extLst>
      <p:ext uri="{BB962C8B-B14F-4D97-AF65-F5344CB8AC3E}">
        <p14:creationId xmlns:p14="http://schemas.microsoft.com/office/powerpoint/2010/main" val="32017576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module</a:t>
            </a:r>
          </a:p>
        </p:txBody>
      </p:sp>
      <p:sp>
        <p:nvSpPr>
          <p:cNvPr id="5" name="Content Placeholder 4"/>
          <p:cNvSpPr>
            <a:spLocks noGrp="1"/>
          </p:cNvSpPr>
          <p:nvPr>
            <p:ph idx="1"/>
          </p:nvPr>
        </p:nvSpPr>
        <p:spPr/>
        <p:txBody>
          <a:bodyPr/>
          <a:lstStyle/>
          <a:p>
            <a:r>
              <a:rPr lang="en-US" dirty="0" smtClean="0"/>
              <a:t>Train a classifier like Support Vector Machine (SVM), a traditional machine learning algorithm, to classify candidate detections based on the extracted features from the previous step.</a:t>
            </a:r>
            <a:endParaRPr lang="en-US" dirty="0" smtClean="0"/>
          </a:p>
        </p:txBody>
      </p:sp>
    </p:spTree>
    <p:extLst>
      <p:ext uri="{BB962C8B-B14F-4D97-AF65-F5344CB8AC3E}">
        <p14:creationId xmlns:p14="http://schemas.microsoft.com/office/powerpoint/2010/main" val="14811951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Localization module</a:t>
            </a:r>
          </a:p>
        </p:txBody>
      </p:sp>
      <p:sp>
        <p:nvSpPr>
          <p:cNvPr id="5" name="Content Placeholder 4"/>
          <p:cNvSpPr>
            <a:spLocks noGrp="1"/>
          </p:cNvSpPr>
          <p:nvPr>
            <p:ph idx="1"/>
          </p:nvPr>
        </p:nvSpPr>
        <p:spPr/>
        <p:txBody>
          <a:bodyPr>
            <a:normAutofit fontScale="92500" lnSpcReduction="10000"/>
          </a:bodyPr>
          <a:lstStyle/>
          <a:p>
            <a:r>
              <a:rPr lang="en-US" dirty="0" smtClean="0"/>
              <a:t>Also known as, bounding box </a:t>
            </a:r>
            <a:r>
              <a:rPr lang="en-US" dirty="0" err="1" smtClean="0"/>
              <a:t>regressor</a:t>
            </a:r>
            <a:r>
              <a:rPr lang="en-US" dirty="0" smtClean="0"/>
              <a:t>. </a:t>
            </a:r>
          </a:p>
          <a:p>
            <a:pPr lvl="1"/>
            <a:r>
              <a:rPr lang="en-US" dirty="0" smtClean="0"/>
              <a:t>Machine learning problems are categorized as classification and regression problems. </a:t>
            </a:r>
          </a:p>
          <a:p>
            <a:pPr lvl="1"/>
            <a:r>
              <a:rPr lang="en-US" dirty="0" smtClean="0"/>
              <a:t>Classification algorithms output a discrete, predefined classes (dog, cat, elephant) whereas regression algorithms output continuous value predictions. </a:t>
            </a:r>
          </a:p>
          <a:p>
            <a:r>
              <a:rPr lang="en-US" dirty="0" smtClean="0"/>
              <a:t>In this module, we want to predict the location and size of the bounding box that surrounds the object. </a:t>
            </a:r>
          </a:p>
          <a:p>
            <a:r>
              <a:rPr lang="en-US" dirty="0" smtClean="0"/>
              <a:t>The bounding box is represented by identifying four values: the x and y coordinates of the box’s origin (x, y), the width, and the height of the box (w, h). </a:t>
            </a:r>
          </a:p>
          <a:p>
            <a:r>
              <a:rPr lang="en-US" dirty="0" smtClean="0"/>
              <a:t>Putting this together, the </a:t>
            </a:r>
            <a:r>
              <a:rPr lang="en-US" dirty="0" err="1" smtClean="0"/>
              <a:t>regressors</a:t>
            </a:r>
            <a:r>
              <a:rPr lang="en-US" dirty="0" smtClean="0"/>
              <a:t> predicts the four real-valued numbers that define the bounding box as the following tuple (x, y, w, h).</a:t>
            </a:r>
            <a:endParaRPr lang="en-US" dirty="0" smtClean="0"/>
          </a:p>
        </p:txBody>
      </p:sp>
    </p:spTree>
    <p:extLst>
      <p:ext uri="{BB962C8B-B14F-4D97-AF65-F5344CB8AC3E}">
        <p14:creationId xmlns:p14="http://schemas.microsoft.com/office/powerpoint/2010/main" val="3708404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Detection</a:t>
            </a:r>
            <a:endParaRPr lang="en-US" dirty="0"/>
          </a:p>
        </p:txBody>
      </p:sp>
      <p:sp>
        <p:nvSpPr>
          <p:cNvPr id="3" name="Content Placeholder 2"/>
          <p:cNvSpPr>
            <a:spLocks noGrp="1"/>
          </p:cNvSpPr>
          <p:nvPr>
            <p:ph idx="1"/>
          </p:nvPr>
        </p:nvSpPr>
        <p:spPr/>
        <p:txBody>
          <a:bodyPr>
            <a:normAutofit/>
          </a:bodyPr>
          <a:lstStyle/>
          <a:p>
            <a:r>
              <a:rPr lang="en-US" dirty="0" smtClean="0"/>
              <a:t>This is done by drawing a bounding box around the identified object with its predicted class. </a:t>
            </a:r>
          </a:p>
          <a:p>
            <a:r>
              <a:rPr lang="en-US" dirty="0" smtClean="0"/>
              <a:t>This means that the system doesn’t just predict the class of the image like in image classification tasks. </a:t>
            </a:r>
          </a:p>
          <a:p>
            <a:r>
              <a:rPr lang="en-US" dirty="0" smtClean="0"/>
              <a:t>It also predicts the coordinates of the bounding box that fits the detected object.</a:t>
            </a:r>
          </a:p>
          <a:p>
            <a:r>
              <a:rPr lang="en-US" dirty="0" smtClean="0"/>
              <a:t>It is a challenging computer vision task because it requires both successful object localization in order to locate and draw a bounding box around each object in an image, and object classification to predict the correct class of object that was localized.</a:t>
            </a:r>
            <a:endParaRPr lang="en-US" dirty="0"/>
          </a:p>
        </p:txBody>
      </p:sp>
    </p:spTree>
    <p:extLst>
      <p:ext uri="{BB962C8B-B14F-4D97-AF65-F5344CB8AC3E}">
        <p14:creationId xmlns:p14="http://schemas.microsoft.com/office/powerpoint/2010/main" val="688880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R-CNN</a:t>
            </a:r>
          </a:p>
        </p:txBody>
      </p:sp>
      <p:pic>
        <p:nvPicPr>
          <p:cNvPr id="3" name="Content Placeholder 2"/>
          <p:cNvPicPr>
            <a:picLocks noGrp="1" noChangeAspect="1"/>
          </p:cNvPicPr>
          <p:nvPr>
            <p:ph idx="1"/>
          </p:nvPr>
        </p:nvPicPr>
        <p:blipFill>
          <a:blip r:embed="rId2"/>
          <a:stretch>
            <a:fillRect/>
          </a:stretch>
        </p:blipFill>
        <p:spPr>
          <a:xfrm>
            <a:off x="2676525" y="1924844"/>
            <a:ext cx="6838950" cy="4152900"/>
          </a:xfrm>
          <a:prstGeom prst="rect">
            <a:avLst/>
          </a:prstGeom>
        </p:spPr>
      </p:pic>
    </p:spTree>
    <p:extLst>
      <p:ext uri="{BB962C8B-B14F-4D97-AF65-F5344CB8AC3E}">
        <p14:creationId xmlns:p14="http://schemas.microsoft.com/office/powerpoint/2010/main" val="12414009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R-CNN - Disadvantages</a:t>
            </a:r>
          </a:p>
        </p:txBody>
      </p:sp>
      <p:sp>
        <p:nvSpPr>
          <p:cNvPr id="4" name="Content Placeholder 3"/>
          <p:cNvSpPr>
            <a:spLocks noGrp="1"/>
          </p:cNvSpPr>
          <p:nvPr>
            <p:ph idx="1"/>
          </p:nvPr>
        </p:nvSpPr>
        <p:spPr/>
        <p:txBody>
          <a:bodyPr>
            <a:normAutofit lnSpcReduction="10000"/>
          </a:bodyPr>
          <a:lstStyle/>
          <a:p>
            <a:r>
              <a:rPr lang="en-US" dirty="0" smtClean="0"/>
              <a:t>Very slow object detection: selective search algorithm proposes about 2,000 regions of interest per a single image to be examined by the entire pipeline (CNN feature extractor + classifier).</a:t>
            </a:r>
          </a:p>
          <a:p>
            <a:r>
              <a:rPr lang="en-US" dirty="0" smtClean="0"/>
              <a:t>It is very computationally expensive because it performs a </a:t>
            </a:r>
            <a:r>
              <a:rPr lang="en-US" dirty="0" err="1" smtClean="0"/>
              <a:t>ConvNet</a:t>
            </a:r>
            <a:r>
              <a:rPr lang="en-US" dirty="0" smtClean="0"/>
              <a:t> forward pass for each object proposal, without sharing computation.</a:t>
            </a:r>
          </a:p>
          <a:p>
            <a:r>
              <a:rPr lang="en-US" dirty="0" smtClean="0"/>
              <a:t>Training is a multi-stage pipeline: as we discussed earlier, R-CNNs requires the training of three modules: CNN feature extractor, SVM classifier, and the bounding-box </a:t>
            </a:r>
            <a:r>
              <a:rPr lang="en-US" dirty="0" err="1" smtClean="0"/>
              <a:t>regressors</a:t>
            </a:r>
            <a:r>
              <a:rPr lang="en-US" dirty="0" smtClean="0"/>
              <a:t>. </a:t>
            </a:r>
          </a:p>
          <a:p>
            <a:r>
              <a:rPr lang="en-US" dirty="0" smtClean="0"/>
              <a:t>This is why R-CNN is not a good fit for many applications, especially real-time applications that requires very fast inferences like self-driving cars.</a:t>
            </a:r>
          </a:p>
          <a:p>
            <a:endParaRPr lang="en-US" dirty="0"/>
          </a:p>
        </p:txBody>
      </p:sp>
    </p:spTree>
    <p:extLst>
      <p:ext uri="{BB962C8B-B14F-4D97-AF65-F5344CB8AC3E}">
        <p14:creationId xmlns:p14="http://schemas.microsoft.com/office/powerpoint/2010/main" val="21190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Detection</a:t>
            </a:r>
            <a:endParaRPr lang="en-US" dirty="0"/>
          </a:p>
        </p:txBody>
      </p:sp>
      <p:sp>
        <p:nvSpPr>
          <p:cNvPr id="3" name="Content Placeholder 2"/>
          <p:cNvSpPr>
            <a:spLocks noGrp="1"/>
          </p:cNvSpPr>
          <p:nvPr>
            <p:ph idx="1"/>
          </p:nvPr>
        </p:nvSpPr>
        <p:spPr/>
        <p:txBody>
          <a:bodyPr>
            <a:normAutofit/>
          </a:bodyPr>
          <a:lstStyle/>
          <a:p>
            <a:r>
              <a:rPr lang="en-US" dirty="0" smtClean="0"/>
              <a:t>Object detection is widely used in many fields. </a:t>
            </a:r>
          </a:p>
          <a:p>
            <a:r>
              <a:rPr lang="en-US" dirty="0" smtClean="0"/>
              <a:t>For example, in self-driving technology, we need to plan routes by identifying the locations of vehicles, pedestrians, roads, and obstacles in the captured video image. </a:t>
            </a:r>
          </a:p>
          <a:p>
            <a:r>
              <a:rPr lang="en-US" dirty="0" smtClean="0"/>
              <a:t>Robots often perform this type of task to detect targets of interest. </a:t>
            </a:r>
          </a:p>
          <a:p>
            <a:r>
              <a:rPr lang="en-US" dirty="0" smtClean="0"/>
              <a:t>Systems in the security field need to detect abnormal targets, such as intruders or bombs.</a:t>
            </a:r>
          </a:p>
          <a:p>
            <a:r>
              <a:rPr lang="en-US" dirty="0" smtClean="0"/>
              <a:t>Other applications include face detection/recognition and people counting etc.</a:t>
            </a:r>
            <a:endParaRPr lang="en-US" dirty="0"/>
          </a:p>
        </p:txBody>
      </p:sp>
    </p:spTree>
    <p:extLst>
      <p:ext uri="{BB962C8B-B14F-4D97-AF65-F5344CB8AC3E}">
        <p14:creationId xmlns:p14="http://schemas.microsoft.com/office/powerpoint/2010/main" val="3364684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object detection framework</a:t>
            </a:r>
            <a:endParaRPr lang="en-US" dirty="0"/>
          </a:p>
        </p:txBody>
      </p:sp>
      <p:sp>
        <p:nvSpPr>
          <p:cNvPr id="3" name="Content Placeholder 2"/>
          <p:cNvSpPr>
            <a:spLocks noGrp="1"/>
          </p:cNvSpPr>
          <p:nvPr>
            <p:ph idx="1"/>
          </p:nvPr>
        </p:nvSpPr>
        <p:spPr/>
        <p:txBody>
          <a:bodyPr>
            <a:normAutofit/>
          </a:bodyPr>
          <a:lstStyle/>
          <a:p>
            <a:r>
              <a:rPr lang="en-US" dirty="0" smtClean="0"/>
              <a:t>Typically, there are four components of an object detection framework.</a:t>
            </a:r>
          </a:p>
          <a:p>
            <a:pPr marL="914400" lvl="1" indent="-457200">
              <a:buFont typeface="+mj-lt"/>
              <a:buAutoNum type="arabicPeriod"/>
            </a:pPr>
            <a:r>
              <a:rPr lang="en-US" dirty="0" smtClean="0"/>
              <a:t>Region proposal</a:t>
            </a:r>
          </a:p>
          <a:p>
            <a:pPr marL="914400" lvl="1" indent="-457200">
              <a:buFont typeface="+mj-lt"/>
              <a:buAutoNum type="arabicPeriod"/>
            </a:pPr>
            <a:r>
              <a:rPr lang="en-US" dirty="0" smtClean="0"/>
              <a:t>Feature extraction and network predictions</a:t>
            </a:r>
          </a:p>
          <a:p>
            <a:pPr marL="914400" lvl="1" indent="-457200">
              <a:buFont typeface="+mj-lt"/>
              <a:buAutoNum type="arabicPeriod"/>
            </a:pPr>
            <a:r>
              <a:rPr lang="en-US" dirty="0" smtClean="0"/>
              <a:t>Non-maximum suppression (NMS)</a:t>
            </a:r>
          </a:p>
          <a:p>
            <a:pPr marL="914400" lvl="1" indent="-457200">
              <a:buFont typeface="+mj-lt"/>
              <a:buAutoNum type="arabicPeriod"/>
            </a:pPr>
            <a:r>
              <a:rPr lang="en-US" dirty="0" smtClean="0"/>
              <a:t>Evaluation metrics</a:t>
            </a:r>
            <a:endParaRPr lang="en-US" dirty="0"/>
          </a:p>
        </p:txBody>
      </p:sp>
    </p:spTree>
    <p:extLst>
      <p:ext uri="{BB962C8B-B14F-4D97-AF65-F5344CB8AC3E}">
        <p14:creationId xmlns:p14="http://schemas.microsoft.com/office/powerpoint/2010/main" val="566703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Region proposal</a:t>
            </a:r>
          </a:p>
        </p:txBody>
      </p:sp>
      <p:sp>
        <p:nvSpPr>
          <p:cNvPr id="3" name="Content Placeholder 2"/>
          <p:cNvSpPr>
            <a:spLocks noGrp="1"/>
          </p:cNvSpPr>
          <p:nvPr>
            <p:ph sz="half" idx="1"/>
          </p:nvPr>
        </p:nvSpPr>
        <p:spPr/>
        <p:txBody>
          <a:bodyPr>
            <a:normAutofit fontScale="92500" lnSpcReduction="10000"/>
          </a:bodyPr>
          <a:lstStyle/>
          <a:p>
            <a:r>
              <a:rPr lang="en-US" dirty="0" smtClean="0"/>
              <a:t>In this step, the system looks at the image and proposes regions of interest for further analysis. </a:t>
            </a:r>
          </a:p>
          <a:p>
            <a:r>
              <a:rPr lang="en-US" dirty="0" smtClean="0"/>
              <a:t>The regions of interest (ROIs) are regions that the system believes that they have a high likelihood that they contain an object, called </a:t>
            </a:r>
            <a:r>
              <a:rPr lang="en-US" dirty="0" err="1" smtClean="0"/>
              <a:t>objectness</a:t>
            </a:r>
            <a:r>
              <a:rPr lang="en-US" dirty="0" smtClean="0"/>
              <a:t> score. </a:t>
            </a:r>
          </a:p>
          <a:p>
            <a:r>
              <a:rPr lang="en-US" dirty="0" smtClean="0"/>
              <a:t>Regions with high </a:t>
            </a:r>
            <a:r>
              <a:rPr lang="en-US" dirty="0" err="1" smtClean="0"/>
              <a:t>objectness</a:t>
            </a:r>
            <a:r>
              <a:rPr lang="en-US" dirty="0" smtClean="0"/>
              <a:t> score are passed to the next steps whereas, regions with low score are abandoned.</a:t>
            </a:r>
            <a:endParaRPr lang="en-US" dirty="0"/>
          </a:p>
        </p:txBody>
      </p:sp>
      <p:pic>
        <p:nvPicPr>
          <p:cNvPr id="5" name="Content Placeholder 4"/>
          <p:cNvPicPr>
            <a:picLocks noGrp="1" noChangeAspect="1"/>
          </p:cNvPicPr>
          <p:nvPr>
            <p:ph sz="half" idx="2"/>
          </p:nvPr>
        </p:nvPicPr>
        <p:blipFill>
          <a:blip r:embed="rId2"/>
          <a:stretch>
            <a:fillRect/>
          </a:stretch>
        </p:blipFill>
        <p:spPr>
          <a:xfrm>
            <a:off x="6172200" y="2842836"/>
            <a:ext cx="5181600" cy="2316915"/>
          </a:xfrm>
          <a:prstGeom prst="rect">
            <a:avLst/>
          </a:prstGeom>
        </p:spPr>
      </p:pic>
    </p:spTree>
    <p:extLst>
      <p:ext uri="{BB962C8B-B14F-4D97-AF65-F5344CB8AC3E}">
        <p14:creationId xmlns:p14="http://schemas.microsoft.com/office/powerpoint/2010/main" val="1530889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Region proposal</a:t>
            </a:r>
          </a:p>
        </p:txBody>
      </p:sp>
      <p:sp>
        <p:nvSpPr>
          <p:cNvPr id="3" name="Content Placeholder 2"/>
          <p:cNvSpPr>
            <a:spLocks noGrp="1"/>
          </p:cNvSpPr>
          <p:nvPr>
            <p:ph idx="1"/>
          </p:nvPr>
        </p:nvSpPr>
        <p:spPr/>
        <p:txBody>
          <a:bodyPr>
            <a:normAutofit/>
          </a:bodyPr>
          <a:lstStyle/>
          <a:p>
            <a:r>
              <a:rPr lang="en-US" dirty="0" smtClean="0"/>
              <a:t>There are several approaches to generate region proposals. </a:t>
            </a:r>
          </a:p>
          <a:p>
            <a:r>
              <a:rPr lang="en-US" dirty="0" smtClean="0"/>
              <a:t>Originally, the ‘selective search’ algorithm was used to generate object proposals. </a:t>
            </a:r>
          </a:p>
          <a:p>
            <a:r>
              <a:rPr lang="en-US" dirty="0" smtClean="0"/>
              <a:t>Other approaches use more complex visual features extracted by a deep neural network from the image to generate regions.</a:t>
            </a:r>
          </a:p>
          <a:p>
            <a:r>
              <a:rPr lang="en-US" dirty="0" smtClean="0"/>
              <a:t>This step produces a lot of bounding boxes to be further analyzed and classified by the network.</a:t>
            </a:r>
          </a:p>
        </p:txBody>
      </p:sp>
    </p:spTree>
    <p:extLst>
      <p:ext uri="{BB962C8B-B14F-4D97-AF65-F5344CB8AC3E}">
        <p14:creationId xmlns:p14="http://schemas.microsoft.com/office/powerpoint/2010/main" val="2119482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Region proposal</a:t>
            </a:r>
          </a:p>
        </p:txBody>
      </p:sp>
      <p:sp>
        <p:nvSpPr>
          <p:cNvPr id="3" name="Content Placeholder 2"/>
          <p:cNvSpPr>
            <a:spLocks noGrp="1"/>
          </p:cNvSpPr>
          <p:nvPr>
            <p:ph idx="1"/>
          </p:nvPr>
        </p:nvSpPr>
        <p:spPr/>
        <p:txBody>
          <a:bodyPr>
            <a:normAutofit/>
          </a:bodyPr>
          <a:lstStyle/>
          <a:p>
            <a:r>
              <a:rPr lang="en-US" dirty="0" smtClean="0"/>
              <a:t>During this step, the network analyzes these regions in the image and classifies each region into foreground (object) or a background (no object) based on their </a:t>
            </a:r>
            <a:r>
              <a:rPr lang="en-US" dirty="0" err="1" smtClean="0"/>
              <a:t>objectness</a:t>
            </a:r>
            <a:r>
              <a:rPr lang="en-US" dirty="0" smtClean="0"/>
              <a:t> score. </a:t>
            </a:r>
          </a:p>
          <a:p>
            <a:r>
              <a:rPr lang="en-US" dirty="0" smtClean="0"/>
              <a:t>If the </a:t>
            </a:r>
            <a:r>
              <a:rPr lang="en-US" dirty="0" err="1" smtClean="0"/>
              <a:t>objectness</a:t>
            </a:r>
            <a:r>
              <a:rPr lang="en-US" dirty="0" smtClean="0"/>
              <a:t> score is above a certain threshold, then this region is considered a foreground and pushed forward in the network.</a:t>
            </a:r>
          </a:p>
          <a:p>
            <a:r>
              <a:rPr lang="en-US" dirty="0" smtClean="0"/>
              <a:t>Note that this threshold is configurable based on your problem. </a:t>
            </a:r>
          </a:p>
          <a:p>
            <a:endParaRPr lang="en-US" dirty="0"/>
          </a:p>
        </p:txBody>
      </p:sp>
    </p:spTree>
    <p:extLst>
      <p:ext uri="{BB962C8B-B14F-4D97-AF65-F5344CB8AC3E}">
        <p14:creationId xmlns:p14="http://schemas.microsoft.com/office/powerpoint/2010/main" val="4292995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Region proposal</a:t>
            </a:r>
          </a:p>
        </p:txBody>
      </p:sp>
      <p:sp>
        <p:nvSpPr>
          <p:cNvPr id="3" name="Content Placeholder 2"/>
          <p:cNvSpPr>
            <a:spLocks noGrp="1"/>
          </p:cNvSpPr>
          <p:nvPr>
            <p:ph idx="1"/>
          </p:nvPr>
        </p:nvSpPr>
        <p:spPr/>
        <p:txBody>
          <a:bodyPr>
            <a:normAutofit/>
          </a:bodyPr>
          <a:lstStyle/>
          <a:p>
            <a:r>
              <a:rPr lang="en-US" dirty="0" smtClean="0"/>
              <a:t>If the threshold is too low, your network will exhaustively generate all possible proposals and you will have better chances to detect all objects in the image. </a:t>
            </a:r>
          </a:p>
          <a:p>
            <a:r>
              <a:rPr lang="en-US" dirty="0" smtClean="0"/>
              <a:t>On the flip side, this will be very computationally expensive and will slow down your detections.</a:t>
            </a:r>
          </a:p>
          <a:p>
            <a:r>
              <a:rPr lang="en-US" dirty="0" smtClean="0"/>
              <a:t>So there is a trade-off that is made with region proposal generation is the number of regions vs. the computational complexity.</a:t>
            </a:r>
            <a:endParaRPr lang="en-US" dirty="0"/>
          </a:p>
        </p:txBody>
      </p:sp>
    </p:spTree>
    <p:extLst>
      <p:ext uri="{BB962C8B-B14F-4D97-AF65-F5344CB8AC3E}">
        <p14:creationId xmlns:p14="http://schemas.microsoft.com/office/powerpoint/2010/main" val="36444289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1796</Words>
  <Application>Microsoft Office PowerPoint</Application>
  <PresentationFormat>Widescreen</PresentationFormat>
  <Paragraphs>121</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Cambria Math</vt:lpstr>
      <vt:lpstr>Office Theme</vt:lpstr>
      <vt:lpstr>Object Detection</vt:lpstr>
      <vt:lpstr>Object Detection</vt:lpstr>
      <vt:lpstr>Object Detection</vt:lpstr>
      <vt:lpstr>Object Detection</vt:lpstr>
      <vt:lpstr>General object detection framework</vt:lpstr>
      <vt:lpstr>Region proposal</vt:lpstr>
      <vt:lpstr>Region proposal</vt:lpstr>
      <vt:lpstr>Region proposal</vt:lpstr>
      <vt:lpstr>Region proposal</vt:lpstr>
      <vt:lpstr>Network Predictions</vt:lpstr>
      <vt:lpstr>Network Predictions</vt:lpstr>
      <vt:lpstr>Network Predictions</vt:lpstr>
      <vt:lpstr>Network Predictions</vt:lpstr>
      <vt:lpstr>Network Predictions</vt:lpstr>
      <vt:lpstr>Non-maximum suppression (NMS)</vt:lpstr>
      <vt:lpstr>Non-maximum suppression (NMS)</vt:lpstr>
      <vt:lpstr>Non-maximum suppression (NMS)</vt:lpstr>
      <vt:lpstr>Non-maximum suppression (NMS)</vt:lpstr>
      <vt:lpstr>Intersection Over Union (IOU)</vt:lpstr>
      <vt:lpstr>Intersection Over Union (IOU)</vt:lpstr>
      <vt:lpstr>Intersection Over Union (IOU)</vt:lpstr>
      <vt:lpstr>Intersection Over Union (IOU)</vt:lpstr>
      <vt:lpstr>Intersection Over Union (IOU)</vt:lpstr>
      <vt:lpstr>Region-Based Convolutional Neural Networks (R-CNNs)</vt:lpstr>
      <vt:lpstr>Extract regions of interest (RoI)</vt:lpstr>
      <vt:lpstr>Extract regions of interest (RoI)</vt:lpstr>
      <vt:lpstr>Feature Extraction module</vt:lpstr>
      <vt:lpstr>Classification module</vt:lpstr>
      <vt:lpstr>Localization module</vt:lpstr>
      <vt:lpstr>R-CNN</vt:lpstr>
      <vt:lpstr>R-CNN - Disadvantages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Detection</dc:title>
  <dc:creator>Riaz Soomro</dc:creator>
  <cp:lastModifiedBy>Riaz Soomro</cp:lastModifiedBy>
  <cp:revision>77</cp:revision>
  <dcterms:created xsi:type="dcterms:W3CDTF">2022-11-05T06:26:51Z</dcterms:created>
  <dcterms:modified xsi:type="dcterms:W3CDTF">2022-11-05T07:42:24Z</dcterms:modified>
</cp:coreProperties>
</file>