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F2F4DC-11FE-44F5-BD98-296B004C4E4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148F-197E-4C60-B9AC-1352CB98B33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30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E5F2F4DC-11FE-44F5-BD98-296B004C4E4D}"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3853684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2F4DC-11FE-44F5-BD98-296B004C4E4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2739384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2F4DC-11FE-44F5-BD98-296B004C4E4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148F-197E-4C60-B9AC-1352CB98B33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24881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2F4DC-11FE-44F5-BD98-296B004C4E4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20104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2F4DC-11FE-44F5-BD98-296B004C4E4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148F-197E-4C60-B9AC-1352CB98B33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98404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2F4DC-11FE-44F5-BD98-296B004C4E4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3935536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F2F4DC-11FE-44F5-BD98-296B004C4E4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3678367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F2F4DC-11FE-44F5-BD98-296B004C4E4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331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F2F4DC-11FE-44F5-BD98-296B004C4E4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60265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2F4DC-11FE-44F5-BD98-296B004C4E4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155288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F2F4DC-11FE-44F5-BD98-296B004C4E4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92034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F2F4DC-11FE-44F5-BD98-296B004C4E4D}"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37673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F2F4DC-11FE-44F5-BD98-296B004C4E4D}"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13556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2F4DC-11FE-44F5-BD98-296B004C4E4D}"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339183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F2F4DC-11FE-44F5-BD98-296B004C4E4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391491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F2F4DC-11FE-44F5-BD98-296B004C4E4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5148F-197E-4C60-B9AC-1352CB98B33E}" type="slidenum">
              <a:rPr lang="en-US" smtClean="0"/>
              <a:t>‹#›</a:t>
            </a:fld>
            <a:endParaRPr lang="en-US"/>
          </a:p>
        </p:txBody>
      </p:sp>
    </p:spTree>
    <p:extLst>
      <p:ext uri="{BB962C8B-B14F-4D97-AF65-F5344CB8AC3E}">
        <p14:creationId xmlns:p14="http://schemas.microsoft.com/office/powerpoint/2010/main" val="315472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5F2F4DC-11FE-44F5-BD98-296B004C4E4D}" type="datetimeFigureOut">
              <a:rPr lang="en-US" smtClean="0"/>
              <a:t>10/12/2022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ED5148F-197E-4C60-B9AC-1352CB98B33E}" type="slidenum">
              <a:rPr lang="en-US" smtClean="0"/>
              <a:t>‹#›</a:t>
            </a:fld>
            <a:endParaRPr lang="en-US"/>
          </a:p>
        </p:txBody>
      </p:sp>
    </p:spTree>
    <p:extLst>
      <p:ext uri="{BB962C8B-B14F-4D97-AF65-F5344CB8AC3E}">
        <p14:creationId xmlns:p14="http://schemas.microsoft.com/office/powerpoint/2010/main" val="41324022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NMAP Commands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1082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–A 10.102.169.222</a:t>
            </a:r>
            <a:endParaRPr lang="en-US" dirty="0"/>
          </a:p>
        </p:txBody>
      </p:sp>
      <p:pic>
        <p:nvPicPr>
          <p:cNvPr id="6" name="Content Placeholder 5"/>
          <p:cNvPicPr>
            <a:picLocks noGrp="1" noChangeAspect="1"/>
          </p:cNvPicPr>
          <p:nvPr>
            <p:ph idx="1"/>
          </p:nvPr>
        </p:nvPicPr>
        <p:blipFill>
          <a:blip r:embed="rId2"/>
          <a:stretch>
            <a:fillRect/>
          </a:stretch>
        </p:blipFill>
        <p:spPr>
          <a:xfrm>
            <a:off x="845054" y="2846232"/>
            <a:ext cx="9022846" cy="1697988"/>
          </a:xfrm>
          <a:prstGeom prst="rect">
            <a:avLst/>
          </a:prstGeom>
        </p:spPr>
      </p:pic>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Aggressive Scan: with one command, </a:t>
            </a:r>
            <a:r>
              <a:rPr lang="en-US" sz="2400" dirty="0" err="1" smtClean="0"/>
              <a:t>nmap</a:t>
            </a:r>
            <a:r>
              <a:rPr lang="en-US" sz="2400" dirty="0" smtClean="0"/>
              <a:t> has returned a lot of the information it returned earlier about the open ports, services, and configurations running on this particular machine.</a:t>
            </a:r>
            <a:endParaRPr lang="en-US" sz="2400" dirty="0"/>
          </a:p>
        </p:txBody>
      </p:sp>
    </p:spTree>
    <p:extLst>
      <p:ext uri="{BB962C8B-B14F-4D97-AF65-F5344CB8AC3E}">
        <p14:creationId xmlns:p14="http://schemas.microsoft.com/office/powerpoint/2010/main" val="915418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--script=ftp-</a:t>
            </a:r>
            <a:r>
              <a:rPr lang="en-US" dirty="0" err="1" smtClean="0"/>
              <a:t>vsftpd</a:t>
            </a:r>
            <a:r>
              <a:rPr lang="en-US" dirty="0" smtClean="0"/>
              <a:t>-</a:t>
            </a:r>
            <a:r>
              <a:rPr lang="en-US" dirty="0" err="1" smtClean="0"/>
              <a:t>backdoor.nse</a:t>
            </a:r>
            <a:r>
              <a:rPr lang="en-US" dirty="0" smtClean="0"/>
              <a:t> 10.102.169.222 -p 21</a:t>
            </a:r>
            <a:endParaRPr lang="en-US" dirty="0"/>
          </a:p>
        </p:txBody>
      </p:sp>
      <p:sp>
        <p:nvSpPr>
          <p:cNvPr id="3" name="Content Placeholder 2"/>
          <p:cNvSpPr>
            <a:spLocks noGrp="1"/>
          </p:cNvSpPr>
          <p:nvPr>
            <p:ph idx="1"/>
          </p:nvPr>
        </p:nvSpPr>
        <p:spPr/>
        <p:txBody>
          <a:bodyPr/>
          <a:lstStyle/>
          <a:p>
            <a:endParaRPr lang="en-US" dirty="0"/>
          </a:p>
        </p:txBody>
      </p:sp>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This machine is likely a good candidate for a serious investigation.</a:t>
            </a:r>
            <a:endParaRPr lang="en-US" sz="2400" dirty="0"/>
          </a:p>
        </p:txBody>
      </p:sp>
      <p:pic>
        <p:nvPicPr>
          <p:cNvPr id="6" name="Picture 5"/>
          <p:cNvPicPr>
            <a:picLocks noChangeAspect="1"/>
          </p:cNvPicPr>
          <p:nvPr/>
        </p:nvPicPr>
        <p:blipFill>
          <a:blip r:embed="rId2"/>
          <a:stretch>
            <a:fillRect/>
          </a:stretch>
        </p:blipFill>
        <p:spPr>
          <a:xfrm>
            <a:off x="808004" y="1825624"/>
            <a:ext cx="8650321" cy="2055814"/>
          </a:xfrm>
          <a:prstGeom prst="rect">
            <a:avLst/>
          </a:prstGeom>
        </p:spPr>
      </p:pic>
    </p:spTree>
    <p:extLst>
      <p:ext uri="{BB962C8B-B14F-4D97-AF65-F5344CB8AC3E}">
        <p14:creationId xmlns:p14="http://schemas.microsoft.com/office/powerpoint/2010/main" val="2741038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–O 10.102.169.222</a:t>
            </a:r>
            <a:endParaRPr lang="en-US" dirty="0"/>
          </a:p>
        </p:txBody>
      </p:sp>
      <p:pic>
        <p:nvPicPr>
          <p:cNvPr id="7" name="Content Placeholder 6"/>
          <p:cNvPicPr>
            <a:picLocks noGrp="1" noChangeAspect="1"/>
          </p:cNvPicPr>
          <p:nvPr>
            <p:ph idx="1"/>
          </p:nvPr>
        </p:nvPicPr>
        <p:blipFill>
          <a:blip r:embed="rId2"/>
          <a:stretch>
            <a:fillRect/>
          </a:stretch>
        </p:blipFill>
        <p:spPr>
          <a:xfrm>
            <a:off x="974231" y="1970468"/>
            <a:ext cx="8941294" cy="3545301"/>
          </a:xfrm>
          <a:prstGeom prst="rect">
            <a:avLst/>
          </a:prstGeom>
        </p:spPr>
      </p:pic>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Find host operating system</a:t>
            </a:r>
            <a:endParaRPr lang="en-US" sz="2400" dirty="0"/>
          </a:p>
        </p:txBody>
      </p:sp>
    </p:spTree>
    <p:extLst>
      <p:ext uri="{BB962C8B-B14F-4D97-AF65-F5344CB8AC3E}">
        <p14:creationId xmlns:p14="http://schemas.microsoft.com/office/powerpoint/2010/main" val="1502572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a:t>
            </a:r>
            <a:r>
              <a:rPr lang="en-US" dirty="0" err="1" smtClean="0"/>
              <a:t>sl</a:t>
            </a:r>
            <a:r>
              <a:rPr lang="en-US" dirty="0" smtClean="0"/>
              <a:t> 10.102.169.222</a:t>
            </a:r>
            <a:endParaRPr lang="en-US" dirty="0"/>
          </a:p>
        </p:txBody>
      </p:sp>
      <p:pic>
        <p:nvPicPr>
          <p:cNvPr id="4" name="Content Placeholder 3"/>
          <p:cNvPicPr>
            <a:picLocks noGrp="1" noChangeAspect="1"/>
          </p:cNvPicPr>
          <p:nvPr>
            <p:ph idx="1"/>
          </p:nvPr>
        </p:nvPicPr>
        <p:blipFill>
          <a:blip r:embed="rId2"/>
          <a:stretch>
            <a:fillRect/>
          </a:stretch>
        </p:blipFill>
        <p:spPr>
          <a:xfrm>
            <a:off x="838200" y="1825624"/>
            <a:ext cx="10160358" cy="4755479"/>
          </a:xfrm>
          <a:prstGeom prst="rect">
            <a:avLst/>
          </a:prstGeom>
        </p:spPr>
      </p:pic>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find hostnames for the given host by completing a DNS query for each one</a:t>
            </a:r>
          </a:p>
        </p:txBody>
      </p:sp>
    </p:spTree>
    <p:extLst>
      <p:ext uri="{BB962C8B-B14F-4D97-AF65-F5344CB8AC3E}">
        <p14:creationId xmlns:p14="http://schemas.microsoft.com/office/powerpoint/2010/main" val="2971630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–F 10.102.169.222</a:t>
            </a:r>
            <a:endParaRPr lang="en-US" dirty="0"/>
          </a:p>
        </p:txBody>
      </p:sp>
      <p:pic>
        <p:nvPicPr>
          <p:cNvPr id="6" name="Content Placeholder 5"/>
          <p:cNvPicPr>
            <a:picLocks noGrp="1" noChangeAspect="1"/>
          </p:cNvPicPr>
          <p:nvPr>
            <p:ph idx="1"/>
          </p:nvPr>
        </p:nvPicPr>
        <p:blipFill>
          <a:blip r:embed="rId2"/>
          <a:stretch>
            <a:fillRect/>
          </a:stretch>
        </p:blipFill>
        <p:spPr>
          <a:xfrm>
            <a:off x="1503363" y="2107406"/>
            <a:ext cx="6896100" cy="771525"/>
          </a:xfrm>
          <a:prstGeom prst="rect">
            <a:avLst/>
          </a:prstGeom>
        </p:spPr>
      </p:pic>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Scan for 100 common ports</a:t>
            </a:r>
            <a:endParaRPr lang="en-US" sz="2400" dirty="0"/>
          </a:p>
        </p:txBody>
      </p:sp>
    </p:spTree>
    <p:extLst>
      <p:ext uri="{BB962C8B-B14F-4D97-AF65-F5344CB8AC3E}">
        <p14:creationId xmlns:p14="http://schemas.microsoft.com/office/powerpoint/2010/main" val="3090381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a:t>
            </a:r>
            <a:r>
              <a:rPr lang="en-US" dirty="0" err="1" smtClean="0"/>
              <a:t>sF</a:t>
            </a:r>
            <a:r>
              <a:rPr lang="en-US" smtClean="0"/>
              <a:t> 10.0.0.0</a:t>
            </a:r>
            <a:endParaRPr lang="en-US" dirty="0"/>
          </a:p>
        </p:txBody>
      </p:sp>
      <p:pic>
        <p:nvPicPr>
          <p:cNvPr id="6" name="Content Placeholder 5"/>
          <p:cNvPicPr>
            <a:picLocks noGrp="1" noChangeAspect="1"/>
          </p:cNvPicPr>
          <p:nvPr>
            <p:ph idx="1"/>
          </p:nvPr>
        </p:nvPicPr>
        <p:blipFill>
          <a:blip r:embed="rId2"/>
          <a:stretch>
            <a:fillRect/>
          </a:stretch>
        </p:blipFill>
        <p:spPr>
          <a:xfrm>
            <a:off x="192222" y="3245476"/>
            <a:ext cx="9251816" cy="1184443"/>
          </a:xfrm>
          <a:prstGeom prst="rect">
            <a:avLst/>
          </a:prstGeom>
        </p:spPr>
      </p:pic>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find hostnames for the given host by completing a DNS query for each one</a:t>
            </a:r>
          </a:p>
        </p:txBody>
      </p:sp>
    </p:spTree>
    <p:extLst>
      <p:ext uri="{BB962C8B-B14F-4D97-AF65-F5344CB8AC3E}">
        <p14:creationId xmlns:p14="http://schemas.microsoft.com/office/powerpoint/2010/main" val="3148271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6740"/>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221673" y="1343891"/>
            <a:ext cx="3713018" cy="4961313"/>
          </a:xfrm>
        </p:spPr>
        <p:txBody>
          <a:bodyPr/>
          <a:lstStyle/>
          <a:p>
            <a:pPr>
              <a:buFont typeface="Wingdings" panose="05000000000000000000" pitchFamily="2" charset="2"/>
              <a:buChar char="Ø"/>
            </a:pPr>
            <a:r>
              <a:rPr lang="en-US" sz="1400" b="1" dirty="0" err="1">
                <a:solidFill>
                  <a:schemeClr val="bg1"/>
                </a:solidFill>
                <a:effectLst/>
                <a:latin typeface="Arial" panose="020B0604020202020204" pitchFamily="34" charset="0"/>
                <a:ea typeface="Calibri" panose="020F0502020204030204" pitchFamily="34" charset="0"/>
              </a:rPr>
              <a:t>Commad</a:t>
            </a:r>
            <a:r>
              <a:rPr lang="en-US" sz="1400" dirty="0">
                <a:solidFill>
                  <a:schemeClr val="bg1"/>
                </a:solidFill>
                <a:effectLst/>
                <a:latin typeface="Arial" panose="020B0604020202020204" pitchFamily="34" charset="0"/>
                <a:ea typeface="Calibri" panose="020F0502020204030204" pitchFamily="34" charset="0"/>
              </a:rPr>
              <a:t>: </a:t>
            </a:r>
            <a:r>
              <a:rPr lang="en-US" sz="1400" dirty="0" err="1">
                <a:solidFill>
                  <a:schemeClr val="bg1"/>
                </a:solidFill>
                <a:effectLst/>
                <a:latin typeface="Arial" panose="020B0604020202020204" pitchFamily="34" charset="0"/>
                <a:ea typeface="Calibri" panose="020F0502020204030204" pitchFamily="34" charset="0"/>
              </a:rPr>
              <a:t>nmap</a:t>
            </a:r>
            <a:r>
              <a:rPr lang="en-US" sz="1400" dirty="0">
                <a:solidFill>
                  <a:schemeClr val="bg1"/>
                </a:solidFill>
                <a:effectLst/>
                <a:latin typeface="Arial" panose="020B0604020202020204" pitchFamily="34" charset="0"/>
                <a:ea typeface="Calibri" panose="020F0502020204030204" pitchFamily="34" charset="0"/>
              </a:rPr>
              <a:t> –</a:t>
            </a:r>
            <a:r>
              <a:rPr lang="en-US" sz="1400" dirty="0" err="1">
                <a:solidFill>
                  <a:schemeClr val="bg1"/>
                </a:solidFill>
                <a:effectLst/>
                <a:latin typeface="Arial" panose="020B0604020202020204" pitchFamily="34" charset="0"/>
                <a:ea typeface="Calibri" panose="020F0502020204030204" pitchFamily="34" charset="0"/>
              </a:rPr>
              <a:t>s</a:t>
            </a:r>
            <a:r>
              <a:rPr lang="en-US" sz="1400" dirty="0" err="1">
                <a:solidFill>
                  <a:schemeClr val="bg1"/>
                </a:solidFill>
                <a:latin typeface="Arial" panose="020B0604020202020204" pitchFamily="34" charset="0"/>
                <a:ea typeface="Calibri" panose="020F0502020204030204" pitchFamily="34" charset="0"/>
              </a:rPr>
              <a:t>P</a:t>
            </a:r>
            <a:r>
              <a:rPr lang="en-US" sz="1400" dirty="0">
                <a:solidFill>
                  <a:schemeClr val="bg1"/>
                </a:solidFill>
                <a:latin typeface="Arial" panose="020B0604020202020204" pitchFamily="34" charset="0"/>
                <a:ea typeface="Calibri" panose="020F0502020204030204" pitchFamily="34" charset="0"/>
              </a:rPr>
              <a:t> </a:t>
            </a:r>
            <a:r>
              <a:rPr lang="en-US" sz="1400" dirty="0">
                <a:solidFill>
                  <a:schemeClr val="bg1"/>
                </a:solidFill>
                <a:effectLst/>
                <a:latin typeface="Arial" panose="020B0604020202020204" pitchFamily="34" charset="0"/>
                <a:ea typeface="Calibri" panose="020F0502020204030204" pitchFamily="34" charset="0"/>
              </a:rPr>
              <a:t>192.168.101.132</a:t>
            </a:r>
            <a:r>
              <a:rPr lang="en-US" sz="1400" dirty="0">
                <a:solidFill>
                  <a:schemeClr val="bg1"/>
                </a:solidFill>
                <a:latin typeface="Arial" panose="020B0604020202020204" pitchFamily="34" charset="0"/>
                <a:ea typeface="Calibri" panose="020F0502020204030204" pitchFamily="34" charset="0"/>
              </a:rPr>
              <a:t>/24</a:t>
            </a:r>
            <a:endParaRPr lang="en-US" sz="1400" dirty="0">
              <a:solidFill>
                <a:schemeClr val="bg1"/>
              </a:solidFill>
              <a:effectLst/>
              <a:latin typeface="Arial" panose="020B0604020202020204" pitchFamily="34" charset="0"/>
              <a:ea typeface="Calibri" panose="020F0502020204030204" pitchFamily="34" charset="0"/>
            </a:endParaRPr>
          </a:p>
          <a:p>
            <a:pPr>
              <a:buFont typeface="Wingdings" panose="05000000000000000000" pitchFamily="2" charset="2"/>
              <a:buChar char="Ø"/>
            </a:pPr>
            <a:r>
              <a:rPr lang="en-US" sz="1400" b="1" dirty="0">
                <a:solidFill>
                  <a:schemeClr val="bg1"/>
                </a:solidFill>
                <a:effectLst/>
                <a:latin typeface="Arial" panose="020B0604020202020204" pitchFamily="34" charset="0"/>
                <a:ea typeface="Calibri" panose="020F0502020204030204" pitchFamily="34" charset="0"/>
              </a:rPr>
              <a:t>Syntax: </a:t>
            </a:r>
            <a:r>
              <a:rPr lang="en-US" sz="1400" dirty="0" err="1">
                <a:solidFill>
                  <a:schemeClr val="bg1"/>
                </a:solidFill>
                <a:effectLst/>
                <a:latin typeface="Arial" panose="020B0604020202020204" pitchFamily="34" charset="0"/>
                <a:ea typeface="Calibri" panose="020F0502020204030204" pitchFamily="34" charset="0"/>
              </a:rPr>
              <a:t>nmap</a:t>
            </a:r>
            <a:r>
              <a:rPr lang="en-US" sz="1400" dirty="0">
                <a:solidFill>
                  <a:schemeClr val="bg1"/>
                </a:solidFill>
                <a:effectLst/>
                <a:latin typeface="Arial" panose="020B0604020202020204" pitchFamily="34" charset="0"/>
                <a:ea typeface="Calibri" panose="020F0502020204030204" pitchFamily="34" charset="0"/>
              </a:rPr>
              <a:t> -</a:t>
            </a:r>
            <a:r>
              <a:rPr lang="en-US" sz="1400" dirty="0" err="1">
                <a:solidFill>
                  <a:schemeClr val="bg1"/>
                </a:solidFill>
                <a:effectLst/>
                <a:latin typeface="Arial" panose="020B0604020202020204" pitchFamily="34" charset="0"/>
                <a:ea typeface="Calibri" panose="020F0502020204030204" pitchFamily="34" charset="0"/>
              </a:rPr>
              <a:t>sP</a:t>
            </a:r>
            <a:r>
              <a:rPr lang="en-US" sz="1400" dirty="0">
                <a:solidFill>
                  <a:schemeClr val="bg1"/>
                </a:solidFill>
                <a:effectLst/>
                <a:latin typeface="Arial" panose="020B0604020202020204" pitchFamily="34" charset="0"/>
                <a:ea typeface="Calibri" panose="020F0502020204030204" pitchFamily="34" charset="0"/>
              </a:rPr>
              <a:t> &lt;Target&gt;</a:t>
            </a:r>
          </a:p>
          <a:p>
            <a:pPr>
              <a:buFont typeface="Wingdings" panose="05000000000000000000" pitchFamily="2" charset="2"/>
              <a:buChar char="Ø"/>
            </a:pPr>
            <a:r>
              <a:rPr lang="en-US" sz="2000" b="1" dirty="0"/>
              <a:t>Description</a:t>
            </a:r>
            <a:r>
              <a:rPr lang="en-US" sz="2000" dirty="0"/>
              <a:t>: Sometimes you just want to know which hosts are running on the network at this time. Nmap can do this by sending an ICMP echo request packet to each IP address in the network you specify.</a:t>
            </a:r>
          </a:p>
          <a:p>
            <a:pPr>
              <a:buFont typeface="Wingdings" panose="05000000000000000000" pitchFamily="2" charset="2"/>
              <a:buChar char="Ø"/>
            </a:pPr>
            <a:r>
              <a:rPr lang="en-US" sz="2000" dirty="0"/>
              <a:t>It will respond if the host is running. Unfortunately, some sites such as microsoft.com block ICMP echo request packets</a:t>
            </a:r>
          </a:p>
          <a:p>
            <a:endParaRPr lang="en-US" dirty="0"/>
          </a:p>
        </p:txBody>
      </p:sp>
      <p:pic>
        <p:nvPicPr>
          <p:cNvPr id="6" name="Picture 5">
            <a:extLst>
              <a:ext uri="{FF2B5EF4-FFF2-40B4-BE49-F238E27FC236}">
                <a16:creationId xmlns:a16="http://schemas.microsoft.com/office/drawing/2014/main" xmlns="" id="{60A6A73B-9918-C1BB-A1CC-35C4E83FE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302" y="1111099"/>
            <a:ext cx="6641061" cy="4961313"/>
          </a:xfrm>
          <a:prstGeom prst="rect">
            <a:avLst/>
          </a:prstGeom>
        </p:spPr>
      </p:pic>
    </p:spTree>
    <p:extLst>
      <p:ext uri="{BB962C8B-B14F-4D97-AF65-F5344CB8AC3E}">
        <p14:creationId xmlns:p14="http://schemas.microsoft.com/office/powerpoint/2010/main" val="381915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59609"/>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221673" y="1343891"/>
            <a:ext cx="3713018" cy="4961313"/>
          </a:xfrm>
        </p:spPr>
        <p:txBody>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sV</a:t>
            </a:r>
            <a:r>
              <a:rPr lang="en-US" sz="1800" dirty="0">
                <a:solidFill>
                  <a:schemeClr val="bg1"/>
                </a:solidFill>
                <a:effectLst/>
                <a:latin typeface="Arial" panose="020B0604020202020204" pitchFamily="34" charset="0"/>
                <a:ea typeface="Times New Roman" panose="02020603050405020304" pitchFamily="18" charset="0"/>
              </a:rPr>
              <a:t> 102.168.101.132 -p 1-12</a:t>
            </a:r>
          </a:p>
          <a:p>
            <a:pPr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1800" dirty="0" err="1">
                <a:solidFill>
                  <a:schemeClr val="bg1"/>
                </a:solidFill>
                <a:effectLst/>
                <a:latin typeface="Arial" panose="020B0604020202020204" pitchFamily="34" charset="0"/>
                <a:ea typeface="Calibri" panose="020F0502020204030204" pitchFamily="34" charset="0"/>
              </a:rPr>
              <a:t>nmap</a:t>
            </a:r>
            <a:r>
              <a:rPr lang="en-US" sz="1800" dirty="0">
                <a:solidFill>
                  <a:schemeClr val="bg1"/>
                </a:solidFill>
                <a:effectLst/>
                <a:latin typeface="Arial" panose="020B0604020202020204" pitchFamily="34" charset="0"/>
                <a:ea typeface="Calibri" panose="020F0502020204030204" pitchFamily="34" charset="0"/>
              </a:rPr>
              <a:t> -</a:t>
            </a:r>
            <a:r>
              <a:rPr lang="en-US" sz="1800" dirty="0" err="1">
                <a:solidFill>
                  <a:schemeClr val="bg1"/>
                </a:solidFill>
                <a:effectLst/>
                <a:latin typeface="Arial" panose="020B0604020202020204" pitchFamily="34" charset="0"/>
                <a:ea typeface="Calibri" panose="020F0502020204030204" pitchFamily="34" charset="0"/>
              </a:rPr>
              <a:t>s</a:t>
            </a:r>
            <a:r>
              <a:rPr lang="en-US" sz="1800" dirty="0" err="1">
                <a:solidFill>
                  <a:schemeClr val="bg1"/>
                </a:solidFill>
                <a:latin typeface="Arial" panose="020B0604020202020204" pitchFamily="34" charset="0"/>
                <a:ea typeface="Calibri" panose="020F0502020204030204" pitchFamily="34" charset="0"/>
              </a:rPr>
              <a:t>V</a:t>
            </a:r>
            <a:r>
              <a:rPr lang="en-US" sz="1800" dirty="0">
                <a:solidFill>
                  <a:schemeClr val="bg1"/>
                </a:solidFill>
                <a:effectLst/>
                <a:latin typeface="Arial" panose="020B0604020202020204" pitchFamily="34" charset="0"/>
                <a:ea typeface="Calibri" panose="020F0502020204030204" pitchFamily="34" charset="0"/>
              </a:rPr>
              <a:t>&lt;Target&gt; -p 1-12</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sz="1800" dirty="0">
                <a:solidFill>
                  <a:schemeClr val="bg1"/>
                </a:solidFill>
                <a:effectLst/>
                <a:latin typeface="Arial" panose="020B0604020202020204" pitchFamily="34" charset="0"/>
                <a:ea typeface="Times New Roman" panose="02020603050405020304" pitchFamily="18" charset="0"/>
              </a:rPr>
              <a:t>This is the command to scan for running service. Nmap contains a database of more than 2000+ well-known services and associated ports.</a:t>
            </a:r>
            <a:endParaRPr lang="en-US" sz="1800" dirty="0">
              <a:solidFill>
                <a:schemeClr val="bg1"/>
              </a:solidFill>
              <a:effectLst/>
              <a:latin typeface="Times New Roman" panose="02020603050405020304" pitchFamily="18" charset="0"/>
              <a:ea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xmlns="" id="{74FA4387-6415-286C-613A-FD8F8FFE8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508" y="1153968"/>
            <a:ext cx="7097049" cy="4835352"/>
          </a:xfrm>
          <a:prstGeom prst="rect">
            <a:avLst/>
          </a:prstGeom>
        </p:spPr>
      </p:pic>
    </p:spTree>
    <p:extLst>
      <p:ext uri="{BB962C8B-B14F-4D97-AF65-F5344CB8AC3E}">
        <p14:creationId xmlns:p14="http://schemas.microsoft.com/office/powerpoint/2010/main" val="4074062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fontScale="92500" lnSpcReduction="20000"/>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sS</a:t>
            </a:r>
            <a:r>
              <a:rPr lang="en-US" sz="1800" dirty="0">
                <a:solidFill>
                  <a:schemeClr val="bg1"/>
                </a:solidFill>
                <a:effectLst/>
                <a:latin typeface="Arial" panose="020B0604020202020204" pitchFamily="34" charset="0"/>
                <a:ea typeface="Times New Roman" panose="02020603050405020304" pitchFamily="18" charset="0"/>
              </a:rPr>
              <a:t> 192.168.101.132 -p 80</a:t>
            </a:r>
            <a:endParaRPr lang="en-US" sz="1800" dirty="0">
              <a:solidFill>
                <a:schemeClr val="bg1"/>
              </a:solidFill>
              <a:effectLst/>
              <a:latin typeface="Times New Roman" panose="02020603050405020304" pitchFamily="18" charset="0"/>
              <a:ea typeface="Times New Roman" panose="02020603050405020304" pitchFamily="18" charset="0"/>
            </a:endParaRPr>
          </a:p>
          <a:p>
            <a:pPr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1800" dirty="0" err="1">
                <a:solidFill>
                  <a:schemeClr val="bg1"/>
                </a:solidFill>
                <a:effectLst/>
                <a:latin typeface="Arial" panose="020B0604020202020204" pitchFamily="34" charset="0"/>
                <a:ea typeface="Calibri" panose="020F0502020204030204" pitchFamily="34" charset="0"/>
              </a:rPr>
              <a:t>nmap</a:t>
            </a:r>
            <a:r>
              <a:rPr lang="en-US" sz="1800" dirty="0">
                <a:solidFill>
                  <a:schemeClr val="bg1"/>
                </a:solidFill>
                <a:effectLst/>
                <a:latin typeface="Arial" panose="020B0604020202020204" pitchFamily="34" charset="0"/>
                <a:ea typeface="Calibri" panose="020F0502020204030204" pitchFamily="34" charset="0"/>
              </a:rPr>
              <a:t> -</a:t>
            </a:r>
            <a:r>
              <a:rPr lang="en-US" sz="1800" dirty="0" err="1">
                <a:solidFill>
                  <a:schemeClr val="bg1"/>
                </a:solidFill>
                <a:effectLst/>
                <a:latin typeface="Arial" panose="020B0604020202020204" pitchFamily="34" charset="0"/>
                <a:ea typeface="Calibri" panose="020F0502020204030204" pitchFamily="34" charset="0"/>
              </a:rPr>
              <a:t>sS</a:t>
            </a:r>
            <a:r>
              <a:rPr lang="en-US" sz="1800" dirty="0">
                <a:solidFill>
                  <a:schemeClr val="bg1"/>
                </a:solidFill>
                <a:effectLst/>
                <a:latin typeface="Arial" panose="020B0604020202020204" pitchFamily="34" charset="0"/>
                <a:ea typeface="Calibri" panose="020F0502020204030204" pitchFamily="34" charset="0"/>
              </a:rPr>
              <a:t>&lt;Target&gt; -p </a:t>
            </a:r>
            <a:r>
              <a:rPr lang="en-US" sz="1800" dirty="0">
                <a:solidFill>
                  <a:schemeClr val="bg1"/>
                </a:solidFill>
                <a:latin typeface="Arial" panose="020B0604020202020204" pitchFamily="34" charset="0"/>
                <a:ea typeface="Calibri" panose="020F0502020204030204" pitchFamily="34" charset="0"/>
              </a:rPr>
              <a:t>80</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sz="1800" dirty="0">
                <a:solidFill>
                  <a:schemeClr val="bg1"/>
                </a:solidFill>
                <a:effectLst/>
                <a:latin typeface="Arial" panose="020B0604020202020204" pitchFamily="34" charset="0"/>
                <a:ea typeface="Times New Roman" panose="02020603050405020304" pitchFamily="18" charset="0"/>
              </a:rPr>
              <a:t>Since it is not necessary to open all TCP connections, it is usually called half-open. You can issue a TCP sync packet (SYN) and wait for a response.</a:t>
            </a:r>
            <a:endParaRPr lang="en-US" sz="1800" dirty="0">
              <a:solidFill>
                <a:schemeClr val="bg1"/>
              </a:solidFill>
              <a:effectLst/>
              <a:latin typeface="Times New Roman" panose="02020603050405020304" pitchFamily="18" charset="0"/>
              <a:ea typeface="Times New Roman" panose="02020603050405020304" pitchFamily="18" charset="0"/>
            </a:endParaRPr>
          </a:p>
          <a:p>
            <a:pPr marL="342900" marR="0" lvl="0" indent="-342900" fontAlgn="base">
              <a:lnSpc>
                <a:spcPct val="107000"/>
              </a:lnSpc>
              <a:spcBef>
                <a:spcPts val="0"/>
              </a:spcBef>
              <a:spcAft>
                <a:spcPts val="375"/>
              </a:spcAft>
              <a:buSzPts val="1000"/>
              <a:buFont typeface="Symbol" panose="05050102010706020507" pitchFamily="18" charset="2"/>
              <a:buChar char=""/>
              <a:tabLst>
                <a:tab pos="457200" algn="l"/>
              </a:tabLst>
            </a:pPr>
            <a:r>
              <a:rPr lang="en-US" sz="1800" dirty="0">
                <a:solidFill>
                  <a:schemeClr val="bg1"/>
                </a:solidFill>
                <a:effectLst/>
                <a:latin typeface="inherit"/>
                <a:ea typeface="Times New Roman" panose="02020603050405020304" pitchFamily="18" charset="0"/>
                <a:cs typeface="Arial" panose="020B0604020202020204" pitchFamily="34" charset="0"/>
              </a:rPr>
              <a:t>If the other party returns a SYN|ACK (response) packet, it indicates that the target port is listening;</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375"/>
              </a:spcAft>
              <a:buSzPts val="1000"/>
              <a:buFont typeface="Symbol" panose="05050102010706020507" pitchFamily="18" charset="2"/>
              <a:buChar char=""/>
              <a:tabLst>
                <a:tab pos="457200" algn="l"/>
              </a:tabLst>
            </a:pPr>
            <a:r>
              <a:rPr lang="en-US" sz="1800" dirty="0">
                <a:solidFill>
                  <a:schemeClr val="bg1"/>
                </a:solidFill>
                <a:effectLst/>
                <a:latin typeface="inherit"/>
                <a:ea typeface="Times New Roman" panose="02020603050405020304" pitchFamily="18" charset="0"/>
                <a:cs typeface="Arial" panose="020B0604020202020204" pitchFamily="34" charset="0"/>
              </a:rPr>
              <a:t>if the RST packet is returned, it means that the target port has no listener;</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375"/>
              </a:spcAft>
              <a:buSzPts val="1000"/>
              <a:buFont typeface="Symbol" panose="05050102010706020507" pitchFamily="18" charset="2"/>
              <a:buChar char=""/>
              <a:tabLst>
                <a:tab pos="457200" algn="l"/>
              </a:tabLst>
            </a:pPr>
            <a:r>
              <a:rPr lang="en-US" sz="1800" dirty="0">
                <a:solidFill>
                  <a:schemeClr val="bg1"/>
                </a:solidFill>
                <a:effectLst/>
                <a:latin typeface="inherit"/>
                <a:ea typeface="Times New Roman" panose="02020603050405020304" pitchFamily="18" charset="0"/>
                <a:cs typeface="Arial" panose="020B0604020202020204" pitchFamily="34" charset="0"/>
              </a:rPr>
              <a:t>if a SYN|ACK packet is received, the source host will immediately issue a RST (reset).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xmlns="" id="{A2B2781D-F18F-ACFE-D982-863AD0B4E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509" y="1085523"/>
            <a:ext cx="6134956" cy="4137641"/>
          </a:xfrm>
          <a:prstGeom prst="rect">
            <a:avLst/>
          </a:prstGeom>
        </p:spPr>
      </p:pic>
    </p:spTree>
    <p:extLst>
      <p:ext uri="{BB962C8B-B14F-4D97-AF65-F5344CB8AC3E}">
        <p14:creationId xmlns:p14="http://schemas.microsoft.com/office/powerpoint/2010/main" val="2886198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a:solidFill>
                  <a:srgbClr val="4D4D4D"/>
                </a:solidFill>
                <a:effectLst/>
                <a:latin typeface="Arial" panose="020B0604020202020204" pitchFamily="34" charset="0"/>
                <a:ea typeface="Calibri" panose="020F0502020204030204" pitchFamily="34" charset="0"/>
              </a:rPr>
              <a:t> </a:t>
            </a:r>
            <a:r>
              <a:rPr lang="en-US" sz="1800" dirty="0" err="1">
                <a:solidFill>
                  <a:schemeClr val="bg1"/>
                </a:solidFill>
                <a:effectLst/>
                <a:latin typeface="Arial" panose="020B0604020202020204" pitchFamily="34" charset="0"/>
                <a:ea typeface="Calibri" panose="020F0502020204030204" pitchFamily="34" charset="0"/>
              </a:rPr>
              <a:t>nmap</a:t>
            </a:r>
            <a:r>
              <a:rPr lang="en-US" sz="1800" dirty="0">
                <a:solidFill>
                  <a:schemeClr val="bg1"/>
                </a:solidFill>
                <a:effectLst/>
                <a:latin typeface="Arial" panose="020B0604020202020204" pitchFamily="34" charset="0"/>
                <a:ea typeface="Calibri" panose="020F0502020204030204" pitchFamily="34" charset="0"/>
              </a:rPr>
              <a:t> -O 192.168.101.132</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1800" dirty="0">
                <a:solidFill>
                  <a:schemeClr val="bg1"/>
                </a:solidFill>
                <a:effectLst/>
                <a:latin typeface="Arial" panose="020B0604020202020204" pitchFamily="34" charset="0"/>
                <a:ea typeface="Calibri" panose="020F0502020204030204" pitchFamily="34" charset="0"/>
              </a:rPr>
              <a:t> </a:t>
            </a:r>
            <a:r>
              <a:rPr lang="en-US" sz="1800" dirty="0" err="1">
                <a:solidFill>
                  <a:schemeClr val="bg1"/>
                </a:solidFill>
                <a:effectLst/>
                <a:latin typeface="Arial" panose="020B0604020202020204" pitchFamily="34" charset="0"/>
                <a:ea typeface="Calibri" panose="020F0502020204030204" pitchFamily="34" charset="0"/>
              </a:rPr>
              <a:t>nmap</a:t>
            </a:r>
            <a:r>
              <a:rPr lang="en-US" sz="1800" dirty="0">
                <a:solidFill>
                  <a:schemeClr val="bg1"/>
                </a:solidFill>
                <a:effectLst/>
                <a:latin typeface="Arial" panose="020B0604020202020204" pitchFamily="34" charset="0"/>
                <a:ea typeface="Calibri" panose="020F0502020204030204" pitchFamily="34" charset="0"/>
              </a:rPr>
              <a:t> -O &lt;Target&gt;</a:t>
            </a:r>
          </a:p>
          <a:p>
            <a:pPr marL="0" marR="0" fontAlgn="base">
              <a:spcBef>
                <a:spcPts val="0"/>
              </a:spcBef>
              <a:spcAft>
                <a:spcPts val="1500"/>
              </a:spcAft>
            </a:pPr>
            <a:r>
              <a:rPr lang="en-US" sz="1800" dirty="0">
                <a:solidFill>
                  <a:schemeClr val="bg1"/>
                </a:solidFill>
                <a:effectLst/>
                <a:latin typeface="Arial" panose="020B0604020202020204" pitchFamily="34" charset="0"/>
                <a:ea typeface="Times New Roman" panose="02020603050405020304" pitchFamily="18" charset="0"/>
              </a:rPr>
              <a:t>Description: This is the command to scan and search for the OS (and the OS version) on a host. This command will provide valuable information for the enumeration phase of your network security assessment.</a:t>
            </a:r>
            <a:endParaRPr lang="en-US" sz="1800" dirty="0">
              <a:solidFill>
                <a:schemeClr val="bg1"/>
              </a:solidFill>
              <a:effectLst/>
              <a:latin typeface="Times New Roman" panose="02020603050405020304" pitchFamily="18" charset="0"/>
              <a:ea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xmlns="" id="{C7804527-E3CC-BE13-20BF-4DA2C31D7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2490" y="1108364"/>
            <a:ext cx="6689583" cy="5247334"/>
          </a:xfrm>
          <a:prstGeom prst="rect">
            <a:avLst/>
          </a:prstGeom>
        </p:spPr>
      </p:pic>
    </p:spTree>
    <p:extLst>
      <p:ext uri="{BB962C8B-B14F-4D97-AF65-F5344CB8AC3E}">
        <p14:creationId xmlns:p14="http://schemas.microsoft.com/office/powerpoint/2010/main" val="560642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a:t>
            </a:r>
            <a:r>
              <a:rPr lang="en-US" dirty="0" err="1" smtClean="0"/>
              <a:t>sl</a:t>
            </a:r>
            <a:r>
              <a:rPr lang="en-US" dirty="0" smtClean="0"/>
              <a:t> 10.102.169.222</a:t>
            </a:r>
            <a:endParaRPr lang="en-US" dirty="0"/>
          </a:p>
        </p:txBody>
      </p:sp>
      <p:pic>
        <p:nvPicPr>
          <p:cNvPr id="4" name="Content Placeholder 3"/>
          <p:cNvPicPr>
            <a:picLocks noGrp="1" noChangeAspect="1"/>
          </p:cNvPicPr>
          <p:nvPr>
            <p:ph idx="1"/>
          </p:nvPr>
        </p:nvPicPr>
        <p:blipFill>
          <a:blip r:embed="rId2"/>
          <a:stretch>
            <a:fillRect/>
          </a:stretch>
        </p:blipFill>
        <p:spPr>
          <a:xfrm>
            <a:off x="838200" y="1825624"/>
            <a:ext cx="10160358" cy="4755479"/>
          </a:xfrm>
          <a:prstGeom prst="rect">
            <a:avLst/>
          </a:prstGeom>
        </p:spPr>
      </p:pic>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find hostnames for the given host by completing a DNS query for each one</a:t>
            </a:r>
          </a:p>
        </p:txBody>
      </p:sp>
    </p:spTree>
    <p:extLst>
      <p:ext uri="{BB962C8B-B14F-4D97-AF65-F5344CB8AC3E}">
        <p14:creationId xmlns:p14="http://schemas.microsoft.com/office/powerpoint/2010/main" val="4049973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fontScale="92500"/>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Calibri" panose="020F0502020204030204" pitchFamily="34" charset="0"/>
              </a:rPr>
              <a:t>nmap</a:t>
            </a:r>
            <a:r>
              <a:rPr lang="en-US" sz="1800" dirty="0">
                <a:solidFill>
                  <a:schemeClr val="bg1"/>
                </a:solidFill>
                <a:effectLst/>
                <a:latin typeface="Arial" panose="020B0604020202020204" pitchFamily="34" charset="0"/>
                <a:ea typeface="Calibri" panose="020F0502020204030204" pitchFamily="34" charset="0"/>
              </a:rPr>
              <a:t> -A  192.168.101.132</a:t>
            </a:r>
            <a:endParaRPr lang="en-US" sz="1800" dirty="0">
              <a:solidFill>
                <a:schemeClr val="bg1"/>
              </a:solidFill>
              <a:effectLst/>
              <a:latin typeface="Arial" panose="020B0604020202020204" pitchFamily="34"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1800" dirty="0" err="1">
                <a:solidFill>
                  <a:schemeClr val="bg1"/>
                </a:solidFill>
                <a:effectLst/>
                <a:latin typeface="Arial" panose="020B0604020202020204" pitchFamily="34" charset="0"/>
                <a:ea typeface="Calibri" panose="020F0502020204030204" pitchFamily="34" charset="0"/>
              </a:rPr>
              <a:t>nmap</a:t>
            </a:r>
            <a:r>
              <a:rPr lang="en-US" sz="1800" dirty="0">
                <a:solidFill>
                  <a:schemeClr val="bg1"/>
                </a:solidFill>
                <a:effectLst/>
                <a:latin typeface="Arial" panose="020B0604020202020204" pitchFamily="34" charset="0"/>
                <a:ea typeface="Calibri" panose="020F0502020204030204" pitchFamily="34" charset="0"/>
              </a:rPr>
              <a:t> -A &lt;Target&gt;</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sz="1800" dirty="0">
                <a:solidFill>
                  <a:schemeClr val="bg1"/>
                </a:solidFill>
                <a:effectLst/>
                <a:latin typeface="Arial" panose="020B0604020202020204" pitchFamily="34" charset="0"/>
                <a:ea typeface="Times New Roman" panose="02020603050405020304" pitchFamily="18" charset="0"/>
              </a:rPr>
              <a:t>Nmap is one of the most popular tools used for the enumeration of a targeted host. Nmap can use scans that provide the OS, version, and service detection for individual or multiple devices.</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en-US" sz="1800" dirty="0">
                <a:solidFill>
                  <a:schemeClr val="bg1"/>
                </a:solidFill>
                <a:effectLst/>
                <a:latin typeface="Arial" panose="020B0604020202020204" pitchFamily="34" charset="0"/>
                <a:ea typeface="Calibri" panose="020F0502020204030204" pitchFamily="34" charset="0"/>
              </a:rPr>
              <a:t>Detection scans are critical to the enumeration process when conducting penetration testing of a network. It is important to know where vulnerable machines are located on the network so they can be fixed or replaced before they are attacked</a:t>
            </a:r>
            <a:endParaRPr lang="en-US" dirty="0">
              <a:solidFill>
                <a:schemeClr val="bg1"/>
              </a:solidFill>
            </a:endParaRPr>
          </a:p>
        </p:txBody>
      </p:sp>
      <p:pic>
        <p:nvPicPr>
          <p:cNvPr id="6" name="Picture 5">
            <a:extLst>
              <a:ext uri="{FF2B5EF4-FFF2-40B4-BE49-F238E27FC236}">
                <a16:creationId xmlns:a16="http://schemas.microsoft.com/office/drawing/2014/main" xmlns="" id="{09BB5311-07D1-CF14-69C0-662A3955E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542" y="1083260"/>
            <a:ext cx="6921297" cy="2345740"/>
          </a:xfrm>
          <a:prstGeom prst="rect">
            <a:avLst/>
          </a:prstGeom>
        </p:spPr>
      </p:pic>
      <p:pic>
        <p:nvPicPr>
          <p:cNvPr id="8" name="Picture 7">
            <a:extLst>
              <a:ext uri="{FF2B5EF4-FFF2-40B4-BE49-F238E27FC236}">
                <a16:creationId xmlns:a16="http://schemas.microsoft.com/office/drawing/2014/main" xmlns="" id="{BAA37BA1-A21C-EFDD-00B6-D03137766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748" y="3492899"/>
            <a:ext cx="6929092" cy="3198846"/>
          </a:xfrm>
          <a:prstGeom prst="rect">
            <a:avLst/>
          </a:prstGeom>
        </p:spPr>
      </p:pic>
    </p:spTree>
    <p:extLst>
      <p:ext uri="{BB962C8B-B14F-4D97-AF65-F5344CB8AC3E}">
        <p14:creationId xmlns:p14="http://schemas.microsoft.com/office/powerpoint/2010/main" val="172599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fontScale="70000" lnSpcReduction="20000"/>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yeahhub.com</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2000" b="0" i="0" dirty="0" err="1">
                <a:solidFill>
                  <a:schemeClr val="bg1"/>
                </a:solidFill>
                <a:effectLst/>
                <a:latin typeface="Titillium Web" panose="020B0604020202020204" pitchFamily="2" charset="0"/>
              </a:rPr>
              <a:t>nmap</a:t>
            </a:r>
            <a:r>
              <a:rPr lang="en-US" sz="2000" b="0" i="0" dirty="0">
                <a:solidFill>
                  <a:schemeClr val="bg1"/>
                </a:solidFill>
                <a:effectLst/>
                <a:latin typeface="Titillium Web" panose="020B0604020202020204" pitchFamily="2" charset="0"/>
              </a:rPr>
              <a:t> &lt;domain&gt;</a:t>
            </a:r>
            <a:endParaRPr lang="en-US" sz="1800" dirty="0">
              <a:solidFill>
                <a:schemeClr val="bg1"/>
              </a:solidFill>
              <a:effectLst/>
              <a:latin typeface="Times New Roman" panose="02020603050405020304" pitchFamily="18" charset="0"/>
              <a:ea typeface="Times New Roman" panose="02020603050405020304" pitchFamily="18" charset="0"/>
            </a:endParaRPr>
          </a:p>
          <a:p>
            <a:pPr algn="l" fontAlgn="base"/>
            <a:r>
              <a:rPr lang="en-US" sz="1800" b="1" dirty="0">
                <a:solidFill>
                  <a:schemeClr val="bg1"/>
                </a:solidFill>
                <a:effectLst/>
                <a:latin typeface="Arial" panose="020B0604020202020204" pitchFamily="34" charset="0"/>
                <a:ea typeface="Times New Roman" panose="02020603050405020304" pitchFamily="18" charset="0"/>
              </a:rPr>
              <a:t>Description</a:t>
            </a:r>
            <a:r>
              <a:rPr lang="en-US" sz="1800" b="1" dirty="0">
                <a:solidFill>
                  <a:schemeClr val="bg1"/>
                </a:solidFill>
                <a:latin typeface="Arial" panose="020B0604020202020204" pitchFamily="34" charset="0"/>
                <a:ea typeface="Times New Roman" panose="02020603050405020304" pitchFamily="18" charset="0"/>
              </a:rPr>
              <a:t>: </a:t>
            </a:r>
            <a:r>
              <a:rPr lang="en-US" sz="2000" b="0" i="0" dirty="0">
                <a:solidFill>
                  <a:schemeClr val="bg1"/>
                </a:solidFill>
                <a:effectLst/>
                <a:latin typeface="Titillium Web" panose="00000500000000000000" pitchFamily="2" charset="0"/>
              </a:rPr>
              <a:t>You will notice the information returned is </a:t>
            </a:r>
            <a:r>
              <a:rPr lang="en-US" sz="2000" b="1" i="0" dirty="0">
                <a:solidFill>
                  <a:schemeClr val="bg1"/>
                </a:solidFill>
                <a:effectLst/>
                <a:latin typeface="inherit"/>
              </a:rPr>
              <a:t>PORT</a:t>
            </a:r>
            <a:r>
              <a:rPr lang="en-US" sz="2000" b="0" i="0" dirty="0">
                <a:solidFill>
                  <a:schemeClr val="bg1"/>
                </a:solidFill>
                <a:effectLst/>
                <a:latin typeface="Titillium Web" panose="00000500000000000000" pitchFamily="2" charset="0"/>
              </a:rPr>
              <a:t> | </a:t>
            </a:r>
            <a:r>
              <a:rPr lang="en-US" sz="2000" b="1" i="0" dirty="0">
                <a:solidFill>
                  <a:schemeClr val="bg1"/>
                </a:solidFill>
                <a:effectLst/>
                <a:latin typeface="inherit"/>
              </a:rPr>
              <a:t>STATE</a:t>
            </a:r>
            <a:r>
              <a:rPr lang="en-US" sz="2000" b="0" i="0" dirty="0">
                <a:solidFill>
                  <a:schemeClr val="bg1"/>
                </a:solidFill>
                <a:effectLst/>
                <a:latin typeface="Titillium Web" panose="00000500000000000000" pitchFamily="2" charset="0"/>
              </a:rPr>
              <a:t> | </a:t>
            </a:r>
            <a:r>
              <a:rPr lang="en-US" sz="2000" b="1" i="0" dirty="0">
                <a:solidFill>
                  <a:schemeClr val="bg1"/>
                </a:solidFill>
                <a:effectLst/>
                <a:latin typeface="inherit"/>
              </a:rPr>
              <a:t>SERVICE</a:t>
            </a:r>
            <a:r>
              <a:rPr lang="en-US" sz="2000" b="0" i="0" dirty="0">
                <a:solidFill>
                  <a:schemeClr val="bg1"/>
                </a:solidFill>
                <a:effectLst/>
                <a:latin typeface="Titillium Web" panose="00000500000000000000" pitchFamily="2" charset="0"/>
              </a:rPr>
              <a:t>. Before we take a deeper dive into the commands, it would be valuable to know what the different “</a:t>
            </a:r>
            <a:r>
              <a:rPr lang="en-US" sz="2000" b="1" i="0" dirty="0">
                <a:solidFill>
                  <a:schemeClr val="bg1"/>
                </a:solidFill>
                <a:effectLst/>
                <a:latin typeface="inherit"/>
              </a:rPr>
              <a:t>STATES</a:t>
            </a:r>
            <a:r>
              <a:rPr lang="en-US" sz="2000" b="0" i="0" dirty="0">
                <a:solidFill>
                  <a:schemeClr val="bg1"/>
                </a:solidFill>
                <a:effectLst/>
                <a:latin typeface="Titillium Web" panose="00000500000000000000" pitchFamily="2" charset="0"/>
              </a:rPr>
              <a:t>” mean.</a:t>
            </a:r>
          </a:p>
          <a:p>
            <a:pPr algn="l" fontAlgn="base">
              <a:buFont typeface="Arial" panose="020B0604020202020204" pitchFamily="34" charset="0"/>
              <a:buChar char="•"/>
            </a:pPr>
            <a:r>
              <a:rPr lang="en-US" sz="2000" b="1" i="0" dirty="0">
                <a:solidFill>
                  <a:schemeClr val="bg1"/>
                </a:solidFill>
                <a:effectLst/>
                <a:latin typeface="inherit"/>
              </a:rPr>
              <a:t>Open</a:t>
            </a:r>
            <a:r>
              <a:rPr lang="en-US" sz="2000" b="0" i="0" dirty="0">
                <a:solidFill>
                  <a:schemeClr val="bg1"/>
                </a:solidFill>
                <a:effectLst/>
                <a:latin typeface="inherit"/>
              </a:rPr>
              <a:t> – The target port actively responds to TCP/UDP/SCTP requests.</a:t>
            </a:r>
          </a:p>
          <a:p>
            <a:pPr algn="l" fontAlgn="base">
              <a:buFont typeface="Arial" panose="020B0604020202020204" pitchFamily="34" charset="0"/>
              <a:buChar char="•"/>
            </a:pPr>
            <a:r>
              <a:rPr lang="en-US" sz="2000" b="1" i="0" dirty="0">
                <a:solidFill>
                  <a:schemeClr val="bg1"/>
                </a:solidFill>
                <a:effectLst/>
                <a:latin typeface="inherit"/>
              </a:rPr>
              <a:t>Closed</a:t>
            </a:r>
            <a:r>
              <a:rPr lang="en-US" sz="2000" b="0" i="0" dirty="0">
                <a:solidFill>
                  <a:schemeClr val="bg1"/>
                </a:solidFill>
                <a:effectLst/>
                <a:latin typeface="inherit"/>
              </a:rPr>
              <a:t> – The target port is active but not listening.</a:t>
            </a:r>
          </a:p>
          <a:p>
            <a:pPr algn="l" fontAlgn="base">
              <a:buFont typeface="Arial" panose="020B0604020202020204" pitchFamily="34" charset="0"/>
              <a:buChar char="•"/>
            </a:pPr>
            <a:r>
              <a:rPr lang="en-US" sz="2000" b="1" i="0" dirty="0">
                <a:solidFill>
                  <a:schemeClr val="bg1"/>
                </a:solidFill>
                <a:effectLst/>
                <a:latin typeface="inherit"/>
              </a:rPr>
              <a:t>Filtered</a:t>
            </a:r>
            <a:r>
              <a:rPr lang="en-US" sz="2000" b="0" i="0" dirty="0">
                <a:solidFill>
                  <a:schemeClr val="bg1"/>
                </a:solidFill>
                <a:effectLst/>
                <a:latin typeface="inherit"/>
              </a:rPr>
              <a:t> – A firewall or packet filtering device is preventing the port state being returned.</a:t>
            </a:r>
          </a:p>
          <a:p>
            <a:pPr algn="l" fontAlgn="base">
              <a:buFont typeface="Arial" panose="020B0604020202020204" pitchFamily="34" charset="0"/>
              <a:buChar char="•"/>
            </a:pPr>
            <a:r>
              <a:rPr lang="en-US" sz="2000" b="1" i="0" dirty="0">
                <a:solidFill>
                  <a:schemeClr val="bg1"/>
                </a:solidFill>
                <a:effectLst/>
                <a:latin typeface="inherit"/>
              </a:rPr>
              <a:t>Unfiltered</a:t>
            </a:r>
            <a:r>
              <a:rPr lang="en-US" sz="2000" b="0" i="0" dirty="0">
                <a:solidFill>
                  <a:schemeClr val="bg1"/>
                </a:solidFill>
                <a:effectLst/>
                <a:latin typeface="inherit"/>
              </a:rPr>
              <a:t> – The target port is reachable but Nmap cannot determine if it is open or closed.</a:t>
            </a:r>
          </a:p>
          <a:p>
            <a:pPr algn="l" fontAlgn="base">
              <a:buFont typeface="Arial" panose="020B0604020202020204" pitchFamily="34" charset="0"/>
              <a:buChar char="•"/>
            </a:pPr>
            <a:r>
              <a:rPr lang="en-US" sz="2000" b="1" i="0" dirty="0">
                <a:solidFill>
                  <a:schemeClr val="bg1"/>
                </a:solidFill>
                <a:effectLst/>
                <a:latin typeface="inherit"/>
              </a:rPr>
              <a:t>Open</a:t>
            </a:r>
            <a:r>
              <a:rPr lang="en-US" sz="2000" b="0" i="0" dirty="0">
                <a:solidFill>
                  <a:schemeClr val="bg1"/>
                </a:solidFill>
                <a:effectLst/>
                <a:latin typeface="inherit"/>
              </a:rPr>
              <a:t>/</a:t>
            </a:r>
            <a:r>
              <a:rPr lang="en-US" sz="2000" b="1" i="0" dirty="0">
                <a:solidFill>
                  <a:schemeClr val="bg1"/>
                </a:solidFill>
                <a:effectLst/>
                <a:latin typeface="inherit"/>
              </a:rPr>
              <a:t>Filtered</a:t>
            </a:r>
            <a:r>
              <a:rPr lang="en-US" sz="2000" b="0" i="0" dirty="0">
                <a:solidFill>
                  <a:schemeClr val="bg1"/>
                </a:solidFill>
                <a:effectLst/>
                <a:latin typeface="inherit"/>
              </a:rPr>
              <a:t> – Nmap cannot determine if the target port is open or filtered.</a:t>
            </a:r>
          </a:p>
          <a:p>
            <a:pPr algn="l" fontAlgn="base">
              <a:buFont typeface="Arial" panose="020B0604020202020204" pitchFamily="34" charset="0"/>
              <a:buChar char="•"/>
            </a:pPr>
            <a:r>
              <a:rPr lang="en-US" sz="2000" b="1" i="0" dirty="0">
                <a:solidFill>
                  <a:schemeClr val="bg1"/>
                </a:solidFill>
                <a:effectLst/>
                <a:latin typeface="inherit"/>
              </a:rPr>
              <a:t>Closed</a:t>
            </a:r>
            <a:r>
              <a:rPr lang="en-US" sz="2000" b="0" i="0" dirty="0">
                <a:solidFill>
                  <a:schemeClr val="bg1"/>
                </a:solidFill>
                <a:effectLst/>
                <a:latin typeface="inherit"/>
              </a:rPr>
              <a:t>/</a:t>
            </a:r>
            <a:r>
              <a:rPr lang="en-US" sz="2000" b="1" i="0" dirty="0">
                <a:solidFill>
                  <a:schemeClr val="bg1"/>
                </a:solidFill>
                <a:effectLst/>
                <a:latin typeface="inherit"/>
              </a:rPr>
              <a:t>Filtered</a:t>
            </a:r>
            <a:r>
              <a:rPr lang="en-US" sz="2000" b="0" i="0" dirty="0">
                <a:solidFill>
                  <a:schemeClr val="bg1"/>
                </a:solidFill>
                <a:effectLst/>
                <a:latin typeface="inherit"/>
              </a:rPr>
              <a:t> – Nmap cannot determine if the target port is closed or filtered.</a:t>
            </a:r>
          </a:p>
          <a:p>
            <a:pPr fontAlgn="base">
              <a:spcBef>
                <a:spcPts val="0"/>
              </a:spcBef>
              <a:spcAft>
                <a:spcPts val="1500"/>
              </a:spcAft>
            </a:pPr>
            <a:endParaRPr lang="en-US" sz="1800" b="1" dirty="0">
              <a:solidFill>
                <a:schemeClr val="bg1"/>
              </a:solidFill>
              <a:effectLst/>
              <a:latin typeface="Arial" panose="020B0604020202020204" pitchFamily="34" charset="0"/>
              <a:ea typeface="Times New Roman" panose="02020603050405020304" pitchFamily="18" charset="0"/>
            </a:endParaRPr>
          </a:p>
        </p:txBody>
      </p:sp>
      <p:pic>
        <p:nvPicPr>
          <p:cNvPr id="6" name="Picture 5">
            <a:extLst>
              <a:ext uri="{FF2B5EF4-FFF2-40B4-BE49-F238E27FC236}">
                <a16:creationId xmlns:a16="http://schemas.microsoft.com/office/drawing/2014/main" xmlns="" id="{2B26BB76-20BD-90B5-DA0E-EF3AA789C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509" y="1108364"/>
            <a:ext cx="6163535" cy="3588327"/>
          </a:xfrm>
          <a:prstGeom prst="rect">
            <a:avLst/>
          </a:prstGeom>
        </p:spPr>
      </p:pic>
    </p:spTree>
    <p:extLst>
      <p:ext uri="{BB962C8B-B14F-4D97-AF65-F5344CB8AC3E}">
        <p14:creationId xmlns:p14="http://schemas.microsoft.com/office/powerpoint/2010/main" val="3156598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192.168.101.132 1-28</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2000" b="0" i="0" dirty="0" err="1">
                <a:solidFill>
                  <a:schemeClr val="bg1"/>
                </a:solidFill>
                <a:effectLst/>
                <a:latin typeface="Titillium Web" panose="00000500000000000000" pitchFamily="2" charset="0"/>
              </a:rPr>
              <a:t>nmap</a:t>
            </a:r>
            <a:r>
              <a:rPr lang="en-US" sz="2000" b="0" i="0" dirty="0">
                <a:solidFill>
                  <a:schemeClr val="bg1"/>
                </a:solidFill>
                <a:effectLst/>
                <a:latin typeface="Titillium Web" panose="00000500000000000000" pitchFamily="2" charset="0"/>
              </a:rPr>
              <a:t> &lt;IP Range 1 – IP Range 2&gt;</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err="1">
                <a:solidFill>
                  <a:schemeClr val="bg1"/>
                </a:solidFill>
                <a:effectLst/>
                <a:latin typeface="Arial" panose="020B0604020202020204" pitchFamily="34" charset="0"/>
                <a:ea typeface="Times New Roman" panose="02020603050405020304" pitchFamily="18" charset="0"/>
              </a:rPr>
              <a:t>Description:</a:t>
            </a:r>
            <a:r>
              <a:rPr lang="en-US" b="0" i="0" dirty="0" err="1">
                <a:solidFill>
                  <a:schemeClr val="bg1"/>
                </a:solidFill>
                <a:effectLst/>
                <a:latin typeface="Titillium Web" panose="00000500000000000000" pitchFamily="2" charset="0"/>
              </a:rPr>
              <a:t>If</a:t>
            </a:r>
            <a:r>
              <a:rPr lang="en-US" b="0" i="0" dirty="0">
                <a:solidFill>
                  <a:schemeClr val="bg1"/>
                </a:solidFill>
                <a:effectLst/>
                <a:latin typeface="Titillium Web" panose="00000500000000000000" pitchFamily="2" charset="0"/>
              </a:rPr>
              <a:t> you want to specify a range like 192.168.20.1 to 192.168.20.128, then you can use the following command:</a:t>
            </a:r>
            <a:endParaRPr lang="en-US" dirty="0">
              <a:solidFill>
                <a:schemeClr val="bg1"/>
              </a:solidFill>
            </a:endParaRPr>
          </a:p>
        </p:txBody>
      </p:sp>
      <p:pic>
        <p:nvPicPr>
          <p:cNvPr id="6" name="Picture 5">
            <a:extLst>
              <a:ext uri="{FF2B5EF4-FFF2-40B4-BE49-F238E27FC236}">
                <a16:creationId xmlns:a16="http://schemas.microsoft.com/office/drawing/2014/main" xmlns="" id="{D89C1120-B7C7-5FDC-01BD-82E222FC9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892" y="1315684"/>
            <a:ext cx="6713399" cy="5144562"/>
          </a:xfrm>
          <a:prstGeom prst="rect">
            <a:avLst/>
          </a:prstGeom>
        </p:spPr>
      </p:pic>
    </p:spTree>
    <p:extLst>
      <p:ext uri="{BB962C8B-B14F-4D97-AF65-F5344CB8AC3E}">
        <p14:creationId xmlns:p14="http://schemas.microsoft.com/office/powerpoint/2010/main" val="896710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fontScale="92500" lnSpcReduction="10000"/>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sn</a:t>
            </a:r>
            <a:r>
              <a:rPr lang="en-US" sz="1800" dirty="0">
                <a:solidFill>
                  <a:schemeClr val="bg1"/>
                </a:solidFill>
                <a:effectLst/>
                <a:latin typeface="Arial" panose="020B0604020202020204" pitchFamily="34" charset="0"/>
                <a:ea typeface="Times New Roman" panose="02020603050405020304" pitchFamily="18" charset="0"/>
              </a:rPr>
              <a:t> 192.168.101.132/24</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2000" b="0" i="0" dirty="0" err="1">
                <a:solidFill>
                  <a:schemeClr val="bg1"/>
                </a:solidFill>
                <a:effectLst/>
                <a:latin typeface="Titillium Web" panose="00000500000000000000" pitchFamily="2" charset="0"/>
              </a:rPr>
              <a:t>nmap</a:t>
            </a:r>
            <a:r>
              <a:rPr lang="en-US" sz="2000" b="0" i="0" dirty="0">
                <a:solidFill>
                  <a:schemeClr val="bg1"/>
                </a:solidFill>
                <a:effectLst/>
                <a:latin typeface="Titillium Web" panose="00000500000000000000" pitchFamily="2" charset="0"/>
              </a:rPr>
              <a:t> -</a:t>
            </a:r>
            <a:r>
              <a:rPr lang="en-US" sz="2000" b="0" i="0" dirty="0" err="1">
                <a:solidFill>
                  <a:schemeClr val="bg1"/>
                </a:solidFill>
                <a:effectLst/>
                <a:latin typeface="Titillium Web" panose="00000500000000000000" pitchFamily="2" charset="0"/>
              </a:rPr>
              <a:t>sn</a:t>
            </a:r>
            <a:r>
              <a:rPr lang="en-US" sz="2000" b="0" i="0" dirty="0">
                <a:solidFill>
                  <a:schemeClr val="bg1"/>
                </a:solidFill>
                <a:effectLst/>
                <a:latin typeface="Titillium Web" panose="00000500000000000000" pitchFamily="2" charset="0"/>
              </a:rPr>
              <a:t> &lt;IP/Domain/Range&gt;</a:t>
            </a:r>
            <a:r>
              <a:rPr lang="en-US" sz="1800" b="1" dirty="0">
                <a:solidFill>
                  <a:schemeClr val="bg1"/>
                </a:solidFill>
                <a:effectLst/>
                <a:latin typeface="Arial" panose="020B0604020202020204" pitchFamily="34" charset="0"/>
                <a:ea typeface="Calibri" panose="020F0502020204030204" pitchFamily="34" charset="0"/>
              </a:rPr>
              <a:t> </a:t>
            </a:r>
            <a:endParaRPr lang="en-US" sz="1800" dirty="0">
              <a:solidFill>
                <a:schemeClr val="bg1"/>
              </a:solidFill>
              <a:effectLst/>
              <a:latin typeface="Times New Roman" panose="02020603050405020304" pitchFamily="18" charset="0"/>
              <a:ea typeface="Times New Roman" panose="02020603050405020304" pitchFamily="18" charset="0"/>
            </a:endParaRPr>
          </a:p>
          <a:p>
            <a:pPr algn="l" fontAlgn="base"/>
            <a:r>
              <a:rPr lang="en-US" sz="1800" b="1" dirty="0">
                <a:solidFill>
                  <a:schemeClr val="bg1"/>
                </a:solidFill>
                <a:effectLst/>
                <a:latin typeface="Arial" panose="020B0604020202020204" pitchFamily="34" charset="0"/>
                <a:ea typeface="Times New Roman" panose="02020603050405020304" pitchFamily="18" charset="0"/>
              </a:rPr>
              <a:t>Description: </a:t>
            </a:r>
            <a:r>
              <a:rPr lang="en-US" b="0" i="0" dirty="0">
                <a:solidFill>
                  <a:schemeClr val="bg1"/>
                </a:solidFill>
                <a:effectLst/>
                <a:latin typeface="Titillium Web" panose="00000500000000000000" pitchFamily="2" charset="0"/>
              </a:rPr>
              <a:t>In its standard mode, </a:t>
            </a:r>
            <a:r>
              <a:rPr lang="en-US" b="0" i="0" dirty="0" err="1">
                <a:solidFill>
                  <a:schemeClr val="bg1"/>
                </a:solidFill>
                <a:effectLst/>
                <a:latin typeface="Titillium Web" panose="00000500000000000000" pitchFamily="2" charset="0"/>
              </a:rPr>
              <a:t>nmap</a:t>
            </a:r>
            <a:r>
              <a:rPr lang="en-US" b="0" i="0" dirty="0">
                <a:solidFill>
                  <a:schemeClr val="bg1"/>
                </a:solidFill>
                <a:effectLst/>
                <a:latin typeface="Titillium Web" panose="00000500000000000000" pitchFamily="2" charset="0"/>
              </a:rPr>
              <a:t> does two different types of scan: </a:t>
            </a:r>
            <a:r>
              <a:rPr lang="en-US" b="1" i="0" dirty="0">
                <a:solidFill>
                  <a:schemeClr val="bg1"/>
                </a:solidFill>
                <a:effectLst/>
                <a:latin typeface="inherit"/>
              </a:rPr>
              <a:t>a host scan</a:t>
            </a:r>
            <a:r>
              <a:rPr lang="en-US" b="0" i="0" dirty="0">
                <a:solidFill>
                  <a:schemeClr val="bg1"/>
                </a:solidFill>
                <a:effectLst/>
                <a:latin typeface="Titillium Web" panose="00000500000000000000" pitchFamily="2" charset="0"/>
              </a:rPr>
              <a:t>, to determine which hosts are available for further port scanning, and a </a:t>
            </a:r>
            <a:r>
              <a:rPr lang="en-US" b="1" i="0" dirty="0">
                <a:solidFill>
                  <a:schemeClr val="bg1"/>
                </a:solidFill>
                <a:effectLst/>
                <a:latin typeface="inherit"/>
              </a:rPr>
              <a:t>port scan</a:t>
            </a:r>
            <a:r>
              <a:rPr lang="en-US" b="0" i="0" dirty="0">
                <a:solidFill>
                  <a:schemeClr val="bg1"/>
                </a:solidFill>
                <a:effectLst/>
                <a:latin typeface="Titillium Web" panose="00000500000000000000" pitchFamily="2" charset="0"/>
              </a:rPr>
              <a:t>, which reveals the status of ports on available machines.</a:t>
            </a:r>
          </a:p>
          <a:p>
            <a:pPr algn="l" fontAlgn="base"/>
            <a:r>
              <a:rPr lang="en-US" b="0" i="0" dirty="0">
                <a:solidFill>
                  <a:schemeClr val="bg1"/>
                </a:solidFill>
                <a:effectLst/>
                <a:latin typeface="Titillium Web" panose="00000500000000000000" pitchFamily="2" charset="0"/>
              </a:rPr>
              <a:t>With </a:t>
            </a:r>
            <a:r>
              <a:rPr lang="en-US" b="1" i="0" dirty="0">
                <a:solidFill>
                  <a:schemeClr val="bg1"/>
                </a:solidFill>
                <a:effectLst/>
                <a:latin typeface="inherit"/>
              </a:rPr>
              <a:t>-</a:t>
            </a:r>
            <a:r>
              <a:rPr lang="en-US" b="1" i="0" dirty="0" err="1">
                <a:solidFill>
                  <a:schemeClr val="bg1"/>
                </a:solidFill>
                <a:effectLst/>
                <a:latin typeface="inherit"/>
              </a:rPr>
              <a:t>sn</a:t>
            </a:r>
            <a:r>
              <a:rPr lang="en-US" b="0" i="0" dirty="0">
                <a:solidFill>
                  <a:schemeClr val="bg1"/>
                </a:solidFill>
                <a:effectLst/>
                <a:latin typeface="Titillium Web" panose="00000500000000000000" pitchFamily="2" charset="0"/>
              </a:rPr>
              <a:t> does no port scan, but it does a host scan, this is particularly useful when scanning a range with </a:t>
            </a:r>
            <a:r>
              <a:rPr lang="en-US" b="0" i="0" dirty="0" err="1">
                <a:solidFill>
                  <a:schemeClr val="bg1"/>
                </a:solidFill>
                <a:effectLst/>
                <a:latin typeface="Titillium Web" panose="00000500000000000000" pitchFamily="2" charset="0"/>
              </a:rPr>
              <a:t>nmap</a:t>
            </a:r>
            <a:r>
              <a:rPr lang="en-US" b="0" i="0" dirty="0">
                <a:solidFill>
                  <a:schemeClr val="bg1"/>
                </a:solidFill>
                <a:effectLst/>
                <a:latin typeface="Titillium Web" panose="00000500000000000000" pitchFamily="2" charset="0"/>
              </a:rPr>
              <a:t>, where it will print out those hosts that responded to the scan or you can say that, it will scan for active hosts only.</a:t>
            </a:r>
          </a:p>
          <a:p>
            <a:pPr marL="0" marR="0" fontAlgn="base">
              <a:spcBef>
                <a:spcPts val="0"/>
              </a:spcBef>
              <a:spcAft>
                <a:spcPts val="1500"/>
              </a:spcAft>
            </a:pPr>
            <a:endParaRPr lang="en-US" dirty="0">
              <a:solidFill>
                <a:schemeClr val="bg1"/>
              </a:solidFill>
            </a:endParaRPr>
          </a:p>
        </p:txBody>
      </p:sp>
      <p:pic>
        <p:nvPicPr>
          <p:cNvPr id="6" name="Picture 5">
            <a:extLst>
              <a:ext uri="{FF2B5EF4-FFF2-40B4-BE49-F238E27FC236}">
                <a16:creationId xmlns:a16="http://schemas.microsoft.com/office/drawing/2014/main" xmlns="" id="{5BF068E3-1979-19C8-9501-BFEFC6368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345" y="1268052"/>
            <a:ext cx="6926495" cy="4858428"/>
          </a:xfrm>
          <a:prstGeom prst="rect">
            <a:avLst/>
          </a:prstGeom>
        </p:spPr>
      </p:pic>
    </p:spTree>
    <p:extLst>
      <p:ext uri="{BB962C8B-B14F-4D97-AF65-F5344CB8AC3E}">
        <p14:creationId xmlns:p14="http://schemas.microsoft.com/office/powerpoint/2010/main" val="141565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iL</a:t>
            </a:r>
            <a:r>
              <a:rPr lang="en-US" sz="1800" dirty="0">
                <a:solidFill>
                  <a:schemeClr val="bg1"/>
                </a:solidFill>
                <a:effectLst/>
                <a:latin typeface="Arial" panose="020B0604020202020204" pitchFamily="34" charset="0"/>
                <a:ea typeface="Times New Roman" panose="02020603050405020304" pitchFamily="18" charset="0"/>
              </a:rPr>
              <a:t> hosts.txt</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2000" b="0" i="0" dirty="0" err="1">
                <a:solidFill>
                  <a:schemeClr val="bg1"/>
                </a:solidFill>
                <a:effectLst/>
                <a:latin typeface="Titillium Web" panose="00000500000000000000" pitchFamily="2" charset="0"/>
              </a:rPr>
              <a:t>nmap</a:t>
            </a:r>
            <a:r>
              <a:rPr lang="en-US" sz="2000" b="0" i="0" dirty="0">
                <a:solidFill>
                  <a:schemeClr val="bg1"/>
                </a:solidFill>
                <a:effectLst/>
                <a:latin typeface="Titillium Web" panose="00000500000000000000" pitchFamily="2" charset="0"/>
              </a:rPr>
              <a:t> -</a:t>
            </a:r>
            <a:r>
              <a:rPr lang="en-US" sz="2000" b="0" i="0" dirty="0" err="1">
                <a:solidFill>
                  <a:schemeClr val="bg1"/>
                </a:solidFill>
                <a:effectLst/>
                <a:latin typeface="Titillium Web" panose="00000500000000000000" pitchFamily="2" charset="0"/>
              </a:rPr>
              <a:t>iL</a:t>
            </a:r>
            <a:r>
              <a:rPr lang="en-US" sz="2000" b="0" i="0" dirty="0">
                <a:solidFill>
                  <a:schemeClr val="bg1"/>
                </a:solidFill>
                <a:effectLst/>
                <a:latin typeface="Titillium Web" panose="00000500000000000000" pitchFamily="2" charset="0"/>
              </a:rPr>
              <a:t> &lt;file&gt;</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b="0" i="0" dirty="0">
                <a:solidFill>
                  <a:schemeClr val="bg1"/>
                </a:solidFill>
                <a:effectLst/>
                <a:latin typeface="Titillium Web" panose="00000500000000000000" pitchFamily="2" charset="0"/>
              </a:rPr>
              <a:t>With this option, you can even pass a huge list of hosts. Entries can be in any of the formats accepted by Nmap on the command line (IP address, hostname, CIDR, IPv6, or octet ranges). Each entry must be separated by one or more spaces, tabs, or newlines</a:t>
            </a:r>
            <a:r>
              <a:rPr lang="en-US" b="0" i="0" dirty="0">
                <a:solidFill>
                  <a:srgbClr val="3D3D3D"/>
                </a:solidFill>
                <a:effectLst/>
                <a:latin typeface="Titillium Web" panose="00000500000000000000" pitchFamily="2" charset="0"/>
              </a:rPr>
              <a:t>.</a:t>
            </a:r>
            <a:endParaRPr lang="en-US" dirty="0"/>
          </a:p>
        </p:txBody>
      </p:sp>
      <p:pic>
        <p:nvPicPr>
          <p:cNvPr id="6" name="Picture 5">
            <a:extLst>
              <a:ext uri="{FF2B5EF4-FFF2-40B4-BE49-F238E27FC236}">
                <a16:creationId xmlns:a16="http://schemas.microsoft.com/office/drawing/2014/main" xmlns="" id="{19A7D143-507F-4BD9-9EA3-D044661C8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567" y="1214128"/>
            <a:ext cx="7154273" cy="5091076"/>
          </a:xfrm>
          <a:prstGeom prst="rect">
            <a:avLst/>
          </a:prstGeom>
        </p:spPr>
      </p:pic>
    </p:spTree>
    <p:extLst>
      <p:ext uri="{BB962C8B-B14F-4D97-AF65-F5344CB8AC3E}">
        <p14:creationId xmlns:p14="http://schemas.microsoft.com/office/powerpoint/2010/main" val="137638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nn-NO" sz="2000" b="0" i="0" dirty="0">
                <a:solidFill>
                  <a:schemeClr val="bg1"/>
                </a:solidFill>
                <a:effectLst/>
                <a:latin typeface="Overpass Mono"/>
              </a:rPr>
              <a:t>nmap -sV --script=http-malware-host 192.168.1.105</a:t>
            </a:r>
            <a:endParaRPr lang="en-US" sz="1800" dirty="0">
              <a:solidFill>
                <a:schemeClr val="bg1"/>
              </a:solidFill>
              <a:effectLst/>
              <a:latin typeface="Arial" panose="020B0604020202020204" pitchFamily="34"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nn-NO" sz="2000" b="0" i="0" dirty="0">
                <a:solidFill>
                  <a:schemeClr val="bg1"/>
                </a:solidFill>
                <a:effectLst/>
                <a:latin typeface="Overpass Mono"/>
              </a:rPr>
              <a:t>nmap -sV --script=http-malware-host &lt;IP&gt;</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err="1">
                <a:solidFill>
                  <a:schemeClr val="bg1"/>
                </a:solidFill>
                <a:effectLst/>
                <a:latin typeface="Arial" panose="020B0604020202020204" pitchFamily="34" charset="0"/>
                <a:ea typeface="Times New Roman" panose="02020603050405020304" pitchFamily="18" charset="0"/>
              </a:rPr>
              <a:t>Description:</a:t>
            </a:r>
            <a:r>
              <a:rPr lang="en-US" b="0" i="0" dirty="0" err="1">
                <a:solidFill>
                  <a:schemeClr val="bg1"/>
                </a:solidFill>
                <a:effectLst/>
                <a:latin typeface="Inter"/>
              </a:rPr>
              <a:t>Nmap</a:t>
            </a:r>
            <a:r>
              <a:rPr lang="en-US" b="0" i="0" dirty="0">
                <a:solidFill>
                  <a:schemeClr val="bg1"/>
                </a:solidFill>
                <a:effectLst/>
                <a:latin typeface="Inter"/>
              </a:rPr>
              <a:t> is able to detect malware and backdoors by running extensive tests on a few popular OS services like on </a:t>
            </a:r>
            <a:r>
              <a:rPr lang="en-US" b="0" i="0" dirty="0" err="1">
                <a:solidFill>
                  <a:schemeClr val="bg1"/>
                </a:solidFill>
                <a:effectLst/>
                <a:latin typeface="Inter"/>
              </a:rPr>
              <a:t>Identd</a:t>
            </a:r>
            <a:r>
              <a:rPr lang="en-US" b="0" i="0" dirty="0">
                <a:solidFill>
                  <a:schemeClr val="bg1"/>
                </a:solidFill>
                <a:effectLst/>
                <a:latin typeface="Inter"/>
              </a:rPr>
              <a:t>, </a:t>
            </a:r>
            <a:r>
              <a:rPr lang="en-US" b="0" i="0" dirty="0" err="1">
                <a:solidFill>
                  <a:schemeClr val="bg1"/>
                </a:solidFill>
                <a:effectLst/>
                <a:latin typeface="Inter"/>
              </a:rPr>
              <a:t>Proftpd</a:t>
            </a:r>
            <a:r>
              <a:rPr lang="en-US" b="0" i="0" dirty="0">
                <a:solidFill>
                  <a:schemeClr val="bg1"/>
                </a:solidFill>
                <a:effectLst/>
                <a:latin typeface="Inter"/>
              </a:rPr>
              <a:t>, </a:t>
            </a:r>
            <a:r>
              <a:rPr lang="en-US" b="0" i="0" dirty="0" err="1">
                <a:solidFill>
                  <a:schemeClr val="bg1"/>
                </a:solidFill>
                <a:effectLst/>
                <a:latin typeface="Inter"/>
              </a:rPr>
              <a:t>Vsftpd</a:t>
            </a:r>
            <a:r>
              <a:rPr lang="en-US" b="0" i="0" dirty="0">
                <a:solidFill>
                  <a:schemeClr val="bg1"/>
                </a:solidFill>
                <a:effectLst/>
                <a:latin typeface="Inter"/>
              </a:rPr>
              <a:t>, IRC, SMB, and SMTP. It also has a module to check for popular malware signs inside remote servers and integrates Google’s Safe Browsing and </a:t>
            </a:r>
            <a:r>
              <a:rPr lang="en-US" b="0" i="0" dirty="0" err="1">
                <a:solidFill>
                  <a:schemeClr val="bg1"/>
                </a:solidFill>
                <a:effectLst/>
                <a:latin typeface="Inter"/>
              </a:rPr>
              <a:t>VirusTotal</a:t>
            </a:r>
            <a:r>
              <a:rPr lang="en-US" b="0" i="0" dirty="0">
                <a:solidFill>
                  <a:schemeClr val="bg1"/>
                </a:solidFill>
                <a:effectLst/>
                <a:latin typeface="Inter"/>
              </a:rPr>
              <a:t> databases as well.</a:t>
            </a:r>
            <a:endParaRPr lang="en-US" dirty="0">
              <a:solidFill>
                <a:schemeClr val="bg1"/>
              </a:solidFill>
            </a:endParaRPr>
          </a:p>
        </p:txBody>
      </p:sp>
      <p:pic>
        <p:nvPicPr>
          <p:cNvPr id="6" name="Picture 5">
            <a:extLst>
              <a:ext uri="{FF2B5EF4-FFF2-40B4-BE49-F238E27FC236}">
                <a16:creationId xmlns:a16="http://schemas.microsoft.com/office/drawing/2014/main" xmlns="" id="{BA937668-708E-5D34-AE37-E66453EBB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504" y="1108364"/>
            <a:ext cx="7754432" cy="3699163"/>
          </a:xfrm>
          <a:prstGeom prst="rect">
            <a:avLst/>
          </a:prstGeom>
        </p:spPr>
      </p:pic>
    </p:spTree>
    <p:extLst>
      <p:ext uri="{BB962C8B-B14F-4D97-AF65-F5344CB8AC3E}">
        <p14:creationId xmlns:p14="http://schemas.microsoft.com/office/powerpoint/2010/main" val="3655525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2000" b="0" i="0" dirty="0" err="1">
                <a:solidFill>
                  <a:schemeClr val="bg1"/>
                </a:solidFill>
                <a:effectLst/>
                <a:latin typeface="Titillium Web" panose="00000500000000000000" pitchFamily="2" charset="0"/>
              </a:rPr>
              <a:t>nmap</a:t>
            </a:r>
            <a:r>
              <a:rPr lang="en-US" sz="2000" b="0" i="0" dirty="0">
                <a:solidFill>
                  <a:schemeClr val="bg1"/>
                </a:solidFill>
                <a:effectLst/>
                <a:latin typeface="Titillium Web" panose="00000500000000000000" pitchFamily="2" charset="0"/>
              </a:rPr>
              <a:t> -p “*”  192.168.101.132</a:t>
            </a:r>
            <a:endParaRPr lang="en-US" sz="1800" dirty="0">
              <a:solidFill>
                <a:schemeClr val="bg1"/>
              </a:solidFill>
              <a:effectLst/>
              <a:latin typeface="Arial" panose="020B0604020202020204" pitchFamily="34"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2400" b="0" i="0" dirty="0" err="1">
                <a:solidFill>
                  <a:schemeClr val="bg1"/>
                </a:solidFill>
                <a:effectLst/>
                <a:latin typeface="Titillium Web" panose="00000500000000000000" pitchFamily="2" charset="0"/>
              </a:rPr>
              <a:t>nmap</a:t>
            </a:r>
            <a:r>
              <a:rPr lang="en-US" sz="2400" b="0" i="0" dirty="0">
                <a:solidFill>
                  <a:schemeClr val="bg1"/>
                </a:solidFill>
                <a:effectLst/>
                <a:latin typeface="Titillium Web" panose="00000500000000000000" pitchFamily="2" charset="0"/>
              </a:rPr>
              <a:t> -p “*” &lt;IP&gt;</a:t>
            </a: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b="0" i="0" dirty="0">
                <a:solidFill>
                  <a:schemeClr val="bg1"/>
                </a:solidFill>
                <a:effectLst/>
                <a:latin typeface="Titillium Web" panose="00000500000000000000" pitchFamily="2" charset="0"/>
              </a:rPr>
              <a:t>The beginning and/or end values of a range may be omitted, causing Nmap to use 1 and 65535, respectively. So you can specify </a:t>
            </a:r>
            <a:r>
              <a:rPr lang="en-US" b="1" i="0" dirty="0">
                <a:solidFill>
                  <a:schemeClr val="bg1"/>
                </a:solidFill>
                <a:effectLst/>
                <a:latin typeface="Titillium Web" panose="00000500000000000000" pitchFamily="2" charset="0"/>
              </a:rPr>
              <a:t>-p-</a:t>
            </a:r>
            <a:r>
              <a:rPr lang="en-US" b="0" i="0" dirty="0">
                <a:solidFill>
                  <a:schemeClr val="bg1"/>
                </a:solidFill>
                <a:effectLst/>
                <a:latin typeface="Titillium Web" panose="00000500000000000000" pitchFamily="2" charset="0"/>
              </a:rPr>
              <a:t> or </a:t>
            </a:r>
            <a:r>
              <a:rPr lang="en-US" b="1" i="0" dirty="0">
                <a:solidFill>
                  <a:schemeClr val="bg1"/>
                </a:solidFill>
                <a:effectLst/>
                <a:latin typeface="Titillium Web" panose="00000500000000000000" pitchFamily="2" charset="0"/>
              </a:rPr>
              <a:t>-p “*”</a:t>
            </a:r>
            <a:r>
              <a:rPr lang="en-US" b="0" i="0" dirty="0">
                <a:solidFill>
                  <a:schemeClr val="bg1"/>
                </a:solidFill>
                <a:effectLst/>
                <a:latin typeface="Titillium Web" panose="00000500000000000000" pitchFamily="2" charset="0"/>
              </a:rPr>
              <a:t> to scan ports from 1 through 65535.</a:t>
            </a:r>
            <a:endParaRPr lang="en-US" dirty="0">
              <a:solidFill>
                <a:schemeClr val="bg1"/>
              </a:solidFill>
            </a:endParaRPr>
          </a:p>
        </p:txBody>
      </p:sp>
      <p:pic>
        <p:nvPicPr>
          <p:cNvPr id="6" name="Picture 5">
            <a:extLst>
              <a:ext uri="{FF2B5EF4-FFF2-40B4-BE49-F238E27FC236}">
                <a16:creationId xmlns:a16="http://schemas.microsoft.com/office/drawing/2014/main" xmlns="" id="{4C916254-BE32-370C-A3A7-5D17B7EAB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620" y="1108364"/>
            <a:ext cx="6773220" cy="5196840"/>
          </a:xfrm>
          <a:prstGeom prst="rect">
            <a:avLst/>
          </a:prstGeom>
        </p:spPr>
      </p:pic>
    </p:spTree>
    <p:extLst>
      <p:ext uri="{BB962C8B-B14F-4D97-AF65-F5344CB8AC3E}">
        <p14:creationId xmlns:p14="http://schemas.microsoft.com/office/powerpoint/2010/main" val="3962814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192.168.101.132 -f	</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1800" b="1" dirty="0" err="1">
                <a:solidFill>
                  <a:schemeClr val="bg1"/>
                </a:solidFill>
                <a:effectLst/>
                <a:latin typeface="Arial" panose="020B0604020202020204" pitchFamily="34" charset="0"/>
                <a:ea typeface="Calibri" panose="020F0502020204030204" pitchFamily="34" charset="0"/>
              </a:rPr>
              <a:t>nmap</a:t>
            </a:r>
            <a:r>
              <a:rPr lang="en-US" sz="1800" b="1" dirty="0">
                <a:solidFill>
                  <a:schemeClr val="bg1"/>
                </a:solidFill>
                <a:effectLst/>
                <a:latin typeface="Arial" panose="020B0604020202020204" pitchFamily="34" charset="0"/>
                <a:ea typeface="Calibri" panose="020F0502020204030204" pitchFamily="34" charset="0"/>
              </a:rPr>
              <a:t> &lt;IP&gt; -f</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Requested scan (including ping scans) use tiny fragmented IP packets. Harder for packet filters</a:t>
            </a:r>
            <a:endParaRPr lang="en-US" dirty="0"/>
          </a:p>
        </p:txBody>
      </p:sp>
      <p:pic>
        <p:nvPicPr>
          <p:cNvPr id="9" name="Picture 8">
            <a:extLst>
              <a:ext uri="{FF2B5EF4-FFF2-40B4-BE49-F238E27FC236}">
                <a16:creationId xmlns:a16="http://schemas.microsoft.com/office/drawing/2014/main" xmlns="" id="{404C141E-BBB9-F1C9-B989-DD55D0F47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301" y="1206363"/>
            <a:ext cx="7348746" cy="4584837"/>
          </a:xfrm>
          <a:prstGeom prst="rect">
            <a:avLst/>
          </a:prstGeom>
        </p:spPr>
      </p:pic>
    </p:spTree>
    <p:extLst>
      <p:ext uri="{BB962C8B-B14F-4D97-AF65-F5344CB8AC3E}">
        <p14:creationId xmlns:p14="http://schemas.microsoft.com/office/powerpoint/2010/main" val="91583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nl-NL" sz="1800" dirty="0">
                <a:solidFill>
                  <a:schemeClr val="bg1"/>
                </a:solidFill>
                <a:effectLst/>
                <a:latin typeface="Arial" panose="020B0604020202020204" pitchFamily="34" charset="0"/>
                <a:ea typeface="Times New Roman" panose="02020603050405020304" pitchFamily="18" charset="0"/>
              </a:rPr>
              <a:t>nmap -g 53 192.168.101.132</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sz="1800" dirty="0">
                <a:solidFill>
                  <a:schemeClr val="bg1"/>
                </a:solidFill>
                <a:effectLst/>
                <a:latin typeface="Arial" panose="020B0604020202020204" pitchFamily="34" charset="0"/>
                <a:ea typeface="Times New Roman" panose="02020603050405020304" pitchFamily="18" charset="0"/>
              </a:rPr>
              <a:t>Use given source port number</a:t>
            </a:r>
            <a:endParaRPr lang="en-US" dirty="0"/>
          </a:p>
        </p:txBody>
      </p:sp>
      <p:pic>
        <p:nvPicPr>
          <p:cNvPr id="6" name="Picture 5">
            <a:extLst>
              <a:ext uri="{FF2B5EF4-FFF2-40B4-BE49-F238E27FC236}">
                <a16:creationId xmlns:a16="http://schemas.microsoft.com/office/drawing/2014/main" xmlns="" id="{18E1AA31-C2FB-837E-A0AB-62A6CF026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972" y="1343890"/>
            <a:ext cx="5668166" cy="3532909"/>
          </a:xfrm>
          <a:prstGeom prst="rect">
            <a:avLst/>
          </a:prstGeom>
        </p:spPr>
      </p:pic>
    </p:spTree>
    <p:extLst>
      <p:ext uri="{BB962C8B-B14F-4D97-AF65-F5344CB8AC3E}">
        <p14:creationId xmlns:p14="http://schemas.microsoft.com/office/powerpoint/2010/main" val="1240657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–data-length 200 192.168.1.1</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sz="1800" dirty="0">
                <a:solidFill>
                  <a:schemeClr val="bg1"/>
                </a:solidFill>
                <a:effectLst/>
                <a:latin typeface="Arial" panose="020B0604020202020204" pitchFamily="34" charset="0"/>
                <a:ea typeface="Times New Roman" panose="02020603050405020304" pitchFamily="18" charset="0"/>
              </a:rPr>
              <a:t>Appends random data to sent packets</a:t>
            </a:r>
            <a:endParaRPr lang="en-US" dirty="0"/>
          </a:p>
        </p:txBody>
      </p:sp>
      <p:pic>
        <p:nvPicPr>
          <p:cNvPr id="6" name="Picture 5">
            <a:extLst>
              <a:ext uri="{FF2B5EF4-FFF2-40B4-BE49-F238E27FC236}">
                <a16:creationId xmlns:a16="http://schemas.microsoft.com/office/drawing/2014/main" xmlns="" id="{E5594FE9-A286-4DAD-45BE-0E2CFE8ED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562" y="1108364"/>
            <a:ext cx="5096586" cy="2895600"/>
          </a:xfrm>
          <a:prstGeom prst="rect">
            <a:avLst/>
          </a:prstGeom>
        </p:spPr>
      </p:pic>
    </p:spTree>
    <p:extLst>
      <p:ext uri="{BB962C8B-B14F-4D97-AF65-F5344CB8AC3E}">
        <p14:creationId xmlns:p14="http://schemas.microsoft.com/office/powerpoint/2010/main" val="1076878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a:t>
            </a:r>
            <a:r>
              <a:rPr lang="en-US" dirty="0" err="1" smtClean="0"/>
              <a:t>sn</a:t>
            </a:r>
            <a:r>
              <a:rPr lang="en-US" dirty="0" smtClean="0"/>
              <a:t> 10.102.169.222/24</a:t>
            </a:r>
            <a:endParaRPr lang="en-US" dirty="0"/>
          </a:p>
        </p:txBody>
      </p:sp>
      <p:pic>
        <p:nvPicPr>
          <p:cNvPr id="8" name="Content Placeholder 7"/>
          <p:cNvPicPr>
            <a:picLocks noGrp="1" noChangeAspect="1"/>
          </p:cNvPicPr>
          <p:nvPr>
            <p:ph idx="1"/>
          </p:nvPr>
        </p:nvPicPr>
        <p:blipFill>
          <a:blip r:embed="rId2"/>
          <a:stretch>
            <a:fillRect/>
          </a:stretch>
        </p:blipFill>
        <p:spPr>
          <a:xfrm>
            <a:off x="838200" y="2331077"/>
            <a:ext cx="10217938" cy="1931829"/>
          </a:xfrm>
          <a:prstGeom prst="rect">
            <a:avLst/>
          </a:prstGeom>
        </p:spPr>
      </p:pic>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tells </a:t>
            </a:r>
            <a:r>
              <a:rPr lang="en-US" sz="2400" dirty="0" err="1"/>
              <a:t>Nmap</a:t>
            </a:r>
            <a:r>
              <a:rPr lang="en-US" sz="2400" dirty="0"/>
              <a:t> not to do a port scan after host discovery, and only print out the available hosts that responded to the scan</a:t>
            </a:r>
          </a:p>
        </p:txBody>
      </p:sp>
    </p:spTree>
    <p:extLst>
      <p:ext uri="{BB962C8B-B14F-4D97-AF65-F5344CB8AC3E}">
        <p14:creationId xmlns:p14="http://schemas.microsoft.com/office/powerpoint/2010/main" val="471032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192.168.101.132  -</a:t>
            </a:r>
            <a:r>
              <a:rPr lang="en-US" sz="1800" dirty="0" err="1">
                <a:solidFill>
                  <a:schemeClr val="bg1"/>
                </a:solidFill>
                <a:effectLst/>
                <a:latin typeface="Arial" panose="020B0604020202020204" pitchFamily="34" charset="0"/>
                <a:ea typeface="Times New Roman" panose="02020603050405020304" pitchFamily="18" charset="0"/>
              </a:rPr>
              <a:t>sM</a:t>
            </a:r>
            <a:r>
              <a:rPr lang="en-US" sz="1800" dirty="0">
                <a:solidFill>
                  <a:schemeClr val="bg1"/>
                </a:solidFill>
                <a:effectLst/>
                <a:latin typeface="Arial" panose="020B0604020202020204" pitchFamily="34" charset="0"/>
                <a:ea typeface="Times New Roman" panose="02020603050405020304" pitchFamily="18" charset="0"/>
              </a:rPr>
              <a:t> </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1800" b="1" dirty="0" err="1">
                <a:solidFill>
                  <a:schemeClr val="bg1"/>
                </a:solidFill>
                <a:effectLst/>
                <a:latin typeface="Arial" panose="020B0604020202020204" pitchFamily="34" charset="0"/>
                <a:ea typeface="Calibri" panose="020F0502020204030204" pitchFamily="34" charset="0"/>
              </a:rPr>
              <a:t>nmap</a:t>
            </a:r>
            <a:r>
              <a:rPr lang="en-US" sz="1800" b="1" dirty="0">
                <a:solidFill>
                  <a:schemeClr val="bg1"/>
                </a:solidFill>
                <a:effectLst/>
                <a:latin typeface="Arial" panose="020B0604020202020204" pitchFamily="34" charset="0"/>
                <a:ea typeface="Calibri" panose="020F0502020204030204" pitchFamily="34" charset="0"/>
              </a:rPr>
              <a:t> –</a:t>
            </a:r>
            <a:r>
              <a:rPr lang="en-US" sz="1800" b="1" dirty="0" err="1">
                <a:solidFill>
                  <a:schemeClr val="bg1"/>
                </a:solidFill>
                <a:effectLst/>
                <a:latin typeface="Arial" panose="020B0604020202020204" pitchFamily="34" charset="0"/>
                <a:ea typeface="Calibri" panose="020F0502020204030204" pitchFamily="34" charset="0"/>
              </a:rPr>
              <a:t>sM</a:t>
            </a:r>
            <a:r>
              <a:rPr lang="en-US" sz="1800" b="1" dirty="0">
                <a:solidFill>
                  <a:schemeClr val="bg1"/>
                </a:solidFill>
                <a:effectLst/>
                <a:latin typeface="Arial" panose="020B0604020202020204" pitchFamily="34" charset="0"/>
                <a:ea typeface="Calibri" panose="020F0502020204030204" pitchFamily="34" charset="0"/>
              </a:rPr>
              <a:t> &lt;IP&gt;</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sz="1800" dirty="0">
                <a:solidFill>
                  <a:schemeClr val="bg1"/>
                </a:solidFill>
                <a:effectLst/>
                <a:latin typeface="Arial" panose="020B0604020202020204" pitchFamily="34" charset="0"/>
                <a:ea typeface="Times New Roman" panose="02020603050405020304" pitchFamily="18" charset="0"/>
              </a:rPr>
              <a:t>TCP </a:t>
            </a:r>
            <a:r>
              <a:rPr lang="en-US" sz="1800" dirty="0" err="1">
                <a:solidFill>
                  <a:schemeClr val="bg1"/>
                </a:solidFill>
                <a:effectLst/>
                <a:latin typeface="Arial" panose="020B0604020202020204" pitchFamily="34" charset="0"/>
                <a:ea typeface="Times New Roman" panose="02020603050405020304" pitchFamily="18" charset="0"/>
              </a:rPr>
              <a:t>Maimon</a:t>
            </a:r>
            <a:r>
              <a:rPr lang="en-US" sz="1800" dirty="0">
                <a:solidFill>
                  <a:schemeClr val="bg1"/>
                </a:solidFill>
                <a:effectLst/>
                <a:latin typeface="Arial" panose="020B0604020202020204" pitchFamily="34" charset="0"/>
                <a:ea typeface="Times New Roman" panose="02020603050405020304" pitchFamily="18" charset="0"/>
              </a:rPr>
              <a:t> port scan</a:t>
            </a:r>
            <a:endParaRPr lang="en-US" dirty="0"/>
          </a:p>
        </p:txBody>
      </p:sp>
      <p:pic>
        <p:nvPicPr>
          <p:cNvPr id="6" name="Picture 5">
            <a:extLst>
              <a:ext uri="{FF2B5EF4-FFF2-40B4-BE49-F238E27FC236}">
                <a16:creationId xmlns:a16="http://schemas.microsoft.com/office/drawing/2014/main" xmlns="" id="{3D4693E4-4143-F308-9593-F5B0E5344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128" y="1237943"/>
            <a:ext cx="5887272" cy="2890711"/>
          </a:xfrm>
          <a:prstGeom prst="rect">
            <a:avLst/>
          </a:prstGeom>
        </p:spPr>
      </p:pic>
    </p:spTree>
    <p:extLst>
      <p:ext uri="{BB962C8B-B14F-4D97-AF65-F5344CB8AC3E}">
        <p14:creationId xmlns:p14="http://schemas.microsoft.com/office/powerpoint/2010/main" val="3525490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192.168.1.1 -</a:t>
            </a:r>
            <a:r>
              <a:rPr lang="en-US" sz="1800" dirty="0" err="1">
                <a:solidFill>
                  <a:schemeClr val="bg1"/>
                </a:solidFill>
                <a:effectLst/>
                <a:latin typeface="Arial" panose="020B0604020202020204" pitchFamily="34" charset="0"/>
                <a:ea typeface="Times New Roman" panose="02020603050405020304" pitchFamily="18" charset="0"/>
              </a:rPr>
              <a:t>sW</a:t>
            </a:r>
            <a:endParaRPr lang="en-US" sz="1800" dirty="0">
              <a:solidFill>
                <a:schemeClr val="bg1"/>
              </a:solidFill>
              <a:effectLst/>
              <a:latin typeface="Arial" panose="020B0604020202020204" pitchFamily="34"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1800" b="1" dirty="0" err="1">
                <a:solidFill>
                  <a:schemeClr val="bg1"/>
                </a:solidFill>
                <a:effectLst/>
                <a:latin typeface="Arial" panose="020B0604020202020204" pitchFamily="34" charset="0"/>
                <a:ea typeface="Calibri" panose="020F0502020204030204" pitchFamily="34" charset="0"/>
              </a:rPr>
              <a:t>nmap</a:t>
            </a:r>
            <a:r>
              <a:rPr lang="en-US" sz="1800" b="1" dirty="0">
                <a:solidFill>
                  <a:schemeClr val="bg1"/>
                </a:solidFill>
                <a:effectLst/>
                <a:latin typeface="Arial" panose="020B0604020202020204" pitchFamily="34" charset="0"/>
                <a:ea typeface="Calibri" panose="020F0502020204030204" pitchFamily="34" charset="0"/>
              </a:rPr>
              <a:t> &lt;IP&gt; -</a:t>
            </a:r>
            <a:r>
              <a:rPr lang="en-US" sz="1800" b="1" dirty="0" err="1">
                <a:solidFill>
                  <a:schemeClr val="bg1"/>
                </a:solidFill>
                <a:effectLst/>
                <a:latin typeface="Arial" panose="020B0604020202020204" pitchFamily="34" charset="0"/>
                <a:ea typeface="Calibri" panose="020F0502020204030204" pitchFamily="34" charset="0"/>
              </a:rPr>
              <a:t>sW</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sz="1800" dirty="0">
                <a:solidFill>
                  <a:schemeClr val="bg1"/>
                </a:solidFill>
                <a:effectLst/>
                <a:latin typeface="Arial" panose="020B0604020202020204" pitchFamily="34" charset="0"/>
                <a:ea typeface="Times New Roman" panose="02020603050405020304" pitchFamily="18" charset="0"/>
              </a:rPr>
              <a:t>TCP Window port scan</a:t>
            </a:r>
            <a:endParaRPr lang="en-US" dirty="0"/>
          </a:p>
        </p:txBody>
      </p:sp>
      <p:pic>
        <p:nvPicPr>
          <p:cNvPr id="6" name="Picture 5">
            <a:extLst>
              <a:ext uri="{FF2B5EF4-FFF2-40B4-BE49-F238E27FC236}">
                <a16:creationId xmlns:a16="http://schemas.microsoft.com/office/drawing/2014/main" xmlns="" id="{E2294B04-6A3D-3FDD-33E2-8847F43E1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108364"/>
            <a:ext cx="5696745" cy="3574472"/>
          </a:xfrm>
          <a:prstGeom prst="rect">
            <a:avLst/>
          </a:prstGeom>
        </p:spPr>
      </p:pic>
    </p:spTree>
    <p:extLst>
      <p:ext uri="{BB962C8B-B14F-4D97-AF65-F5344CB8AC3E}">
        <p14:creationId xmlns:p14="http://schemas.microsoft.com/office/powerpoint/2010/main" val="590196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–script </a:t>
            </a:r>
            <a:r>
              <a:rPr lang="en-US" sz="1800" dirty="0" err="1">
                <a:solidFill>
                  <a:schemeClr val="bg1"/>
                </a:solidFill>
                <a:effectLst/>
                <a:latin typeface="Arial" panose="020B0604020202020204" pitchFamily="34" charset="0"/>
                <a:ea typeface="Times New Roman" panose="02020603050405020304" pitchFamily="18" charset="0"/>
              </a:rPr>
              <a:t>whois</a:t>
            </a:r>
            <a:r>
              <a:rPr lang="en-US" sz="1800" dirty="0">
                <a:solidFill>
                  <a:schemeClr val="bg1"/>
                </a:solidFill>
                <a:effectLst/>
                <a:latin typeface="Arial" panose="020B0604020202020204" pitchFamily="34" charset="0"/>
                <a:ea typeface="Times New Roman" panose="02020603050405020304" pitchFamily="18" charset="0"/>
              </a:rPr>
              <a:t>* www.iba-suk.edu.pk</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1800" b="1" dirty="0" err="1">
                <a:solidFill>
                  <a:schemeClr val="bg1"/>
                </a:solidFill>
                <a:effectLst/>
                <a:latin typeface="Arial" panose="020B0604020202020204" pitchFamily="34" charset="0"/>
                <a:ea typeface="Calibri" panose="020F0502020204030204" pitchFamily="34" charset="0"/>
              </a:rPr>
              <a:t>nmap</a:t>
            </a:r>
            <a:r>
              <a:rPr lang="en-US" sz="1800" b="1" dirty="0">
                <a:solidFill>
                  <a:schemeClr val="bg1"/>
                </a:solidFill>
                <a:effectLst/>
                <a:latin typeface="Arial" panose="020B0604020202020204" pitchFamily="34" charset="0"/>
                <a:ea typeface="Calibri" panose="020F0502020204030204" pitchFamily="34" charset="0"/>
              </a:rPr>
              <a:t> –script </a:t>
            </a:r>
            <a:r>
              <a:rPr lang="en-US" sz="1800" b="1" dirty="0" err="1">
                <a:solidFill>
                  <a:schemeClr val="bg1"/>
                </a:solidFill>
                <a:effectLst/>
                <a:latin typeface="Arial" panose="020B0604020202020204" pitchFamily="34" charset="0"/>
                <a:ea typeface="Calibri" panose="020F0502020204030204" pitchFamily="34" charset="0"/>
              </a:rPr>
              <a:t>whois</a:t>
            </a:r>
            <a:r>
              <a:rPr lang="en-US" sz="1800" b="1" dirty="0">
                <a:solidFill>
                  <a:schemeClr val="bg1"/>
                </a:solidFill>
                <a:effectLst/>
                <a:latin typeface="Arial" panose="020B0604020202020204" pitchFamily="34" charset="0"/>
                <a:ea typeface="Calibri" panose="020F0502020204030204" pitchFamily="34" charset="0"/>
              </a:rPr>
              <a:t>* &lt;domain&gt;</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sz="1800" dirty="0">
                <a:solidFill>
                  <a:schemeClr val="bg1"/>
                </a:solidFill>
                <a:effectLst/>
                <a:latin typeface="Arial" panose="020B0604020202020204" pitchFamily="34" charset="0"/>
                <a:ea typeface="Times New Roman" panose="02020603050405020304" pitchFamily="18" charset="0"/>
              </a:rPr>
              <a:t>Aggressive (4) speeds scans; assumes you are on a reasonably fast and reliable network</a:t>
            </a:r>
            <a:endParaRPr lang="en-US" dirty="0"/>
          </a:p>
        </p:txBody>
      </p:sp>
      <p:pic>
        <p:nvPicPr>
          <p:cNvPr id="6" name="Picture 5">
            <a:extLst>
              <a:ext uri="{FF2B5EF4-FFF2-40B4-BE49-F238E27FC236}">
                <a16:creationId xmlns:a16="http://schemas.microsoft.com/office/drawing/2014/main" xmlns="" id="{D1FA8A88-07A7-67F3-DAEF-FA4BD2566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0401" y="1343891"/>
            <a:ext cx="5915851" cy="3658111"/>
          </a:xfrm>
          <a:prstGeom prst="rect">
            <a:avLst/>
          </a:prstGeom>
        </p:spPr>
      </p:pic>
    </p:spTree>
    <p:extLst>
      <p:ext uri="{BB962C8B-B14F-4D97-AF65-F5344CB8AC3E}">
        <p14:creationId xmlns:p14="http://schemas.microsoft.com/office/powerpoint/2010/main" val="43984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31B19-B241-2508-5992-2DDC9297662C}"/>
              </a:ext>
            </a:extLst>
          </p:cNvPr>
          <p:cNvSpPr>
            <a:spLocks noGrp="1"/>
          </p:cNvSpPr>
          <p:nvPr>
            <p:ph type="title"/>
          </p:nvPr>
        </p:nvSpPr>
        <p:spPr>
          <a:xfrm>
            <a:off x="457200" y="594359"/>
            <a:ext cx="3200400" cy="514005"/>
          </a:xfrm>
        </p:spPr>
        <p:txBody>
          <a:bodyPr>
            <a:normAutofit/>
          </a:bodyPr>
          <a:lstStyle/>
          <a:p>
            <a:r>
              <a:rPr lang="en-US" dirty="0"/>
              <a:t>Command</a:t>
            </a:r>
          </a:p>
        </p:txBody>
      </p:sp>
      <p:sp>
        <p:nvSpPr>
          <p:cNvPr id="3" name="Content Placeholder 2">
            <a:extLst>
              <a:ext uri="{FF2B5EF4-FFF2-40B4-BE49-F238E27FC236}">
                <a16:creationId xmlns:a16="http://schemas.microsoft.com/office/drawing/2014/main" xmlns="" id="{CF9ECA21-83B7-B7A0-3DAA-CF6982343DAE}"/>
              </a:ext>
            </a:extLst>
          </p:cNvPr>
          <p:cNvSpPr>
            <a:spLocks noGrp="1"/>
          </p:cNvSpPr>
          <p:nvPr>
            <p:ph idx="1"/>
          </p:nvPr>
        </p:nvSpPr>
        <p:spPr/>
        <p:txBody>
          <a:bodyPr/>
          <a:lstStyle/>
          <a:p>
            <a:r>
              <a:rPr lang="en-US" dirty="0"/>
              <a:t>Output:</a:t>
            </a:r>
          </a:p>
          <a:p>
            <a:endParaRPr lang="en-US" dirty="0"/>
          </a:p>
          <a:p>
            <a:endParaRPr lang="en-US" dirty="0"/>
          </a:p>
        </p:txBody>
      </p:sp>
      <p:sp>
        <p:nvSpPr>
          <p:cNvPr id="4" name="Text Placeholder 3">
            <a:extLst>
              <a:ext uri="{FF2B5EF4-FFF2-40B4-BE49-F238E27FC236}">
                <a16:creationId xmlns:a16="http://schemas.microsoft.com/office/drawing/2014/main" xmlns="" id="{C6DA730D-7CDD-97C1-5391-5F5925CA6B46}"/>
              </a:ext>
            </a:extLst>
          </p:cNvPr>
          <p:cNvSpPr>
            <a:spLocks noGrp="1"/>
          </p:cNvSpPr>
          <p:nvPr>
            <p:ph type="body" sz="half" idx="2"/>
          </p:nvPr>
        </p:nvSpPr>
        <p:spPr>
          <a:xfrm>
            <a:off x="0" y="1343891"/>
            <a:ext cx="3934691" cy="4961313"/>
          </a:xfrm>
        </p:spPr>
        <p:txBody>
          <a:bodyPr>
            <a:normAutofit/>
          </a:bodyPr>
          <a:lstStyle/>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Command</a:t>
            </a:r>
            <a:r>
              <a:rPr lang="en-US" sz="1800" dirty="0">
                <a:solidFill>
                  <a:schemeClr val="bg1"/>
                </a:solidFill>
                <a:effectLst/>
                <a:latin typeface="Arial" panose="020B0604020202020204" pitchFamily="34" charset="0"/>
                <a:ea typeface="Times New Roman" panose="02020603050405020304" pitchFamily="18" charset="0"/>
              </a:rPr>
              <a:t>: </a:t>
            </a:r>
            <a:r>
              <a:rPr lang="en-US" sz="1800" dirty="0" err="1">
                <a:solidFill>
                  <a:schemeClr val="bg1"/>
                </a:solidFill>
                <a:effectLst/>
                <a:latin typeface="Arial" panose="020B0604020202020204" pitchFamily="34" charset="0"/>
                <a:ea typeface="Times New Roman" panose="02020603050405020304" pitchFamily="18" charset="0"/>
              </a:rPr>
              <a:t>nmap</a:t>
            </a:r>
            <a:r>
              <a:rPr lang="en-US" sz="1800" dirty="0">
                <a:solidFill>
                  <a:schemeClr val="bg1"/>
                </a:solidFill>
                <a:effectLst/>
                <a:latin typeface="Arial" panose="020B0604020202020204" pitchFamily="34" charset="0"/>
                <a:ea typeface="Times New Roman" panose="02020603050405020304" pitchFamily="18" charset="0"/>
              </a:rPr>
              <a:t> –d 192.168.101.132 </a:t>
            </a:r>
          </a:p>
          <a:p>
            <a:pPr marL="0" marR="0" fontAlgn="base">
              <a:spcBef>
                <a:spcPts val="0"/>
              </a:spcBef>
              <a:spcAft>
                <a:spcPts val="1500"/>
              </a:spcAft>
            </a:pPr>
            <a:r>
              <a:rPr lang="en-US" sz="1800" b="1" dirty="0">
                <a:solidFill>
                  <a:schemeClr val="bg1"/>
                </a:solidFill>
                <a:effectLst/>
                <a:latin typeface="Arial" panose="020B0604020202020204" pitchFamily="34" charset="0"/>
                <a:ea typeface="Calibri" panose="020F0502020204030204" pitchFamily="34" charset="0"/>
              </a:rPr>
              <a:t>Syntax: </a:t>
            </a:r>
            <a:r>
              <a:rPr lang="en-US" sz="1800" b="1" dirty="0" err="1">
                <a:solidFill>
                  <a:schemeClr val="bg1"/>
                </a:solidFill>
                <a:effectLst/>
                <a:latin typeface="Arial" panose="020B0604020202020204" pitchFamily="34" charset="0"/>
                <a:ea typeface="Calibri" panose="020F0502020204030204" pitchFamily="34" charset="0"/>
              </a:rPr>
              <a:t>nmap</a:t>
            </a:r>
            <a:r>
              <a:rPr lang="en-US" sz="1800" b="1" dirty="0">
                <a:solidFill>
                  <a:schemeClr val="bg1"/>
                </a:solidFill>
                <a:effectLst/>
                <a:latin typeface="Arial" panose="020B0604020202020204" pitchFamily="34" charset="0"/>
                <a:ea typeface="Calibri" panose="020F0502020204030204" pitchFamily="34" charset="0"/>
              </a:rPr>
              <a:t> –d &lt;IP&gt;</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fontAlgn="base">
              <a:spcBef>
                <a:spcPts val="0"/>
              </a:spcBef>
              <a:spcAft>
                <a:spcPts val="1500"/>
              </a:spcAft>
            </a:pPr>
            <a:r>
              <a:rPr lang="en-US" sz="1800" b="1" dirty="0">
                <a:solidFill>
                  <a:schemeClr val="bg1"/>
                </a:solidFill>
                <a:effectLst/>
                <a:latin typeface="Arial" panose="020B0604020202020204" pitchFamily="34" charset="0"/>
                <a:ea typeface="Times New Roman" panose="02020603050405020304" pitchFamily="18" charset="0"/>
              </a:rPr>
              <a:t>Description: </a:t>
            </a:r>
            <a:r>
              <a:rPr lang="en-US" sz="1800" dirty="0">
                <a:solidFill>
                  <a:schemeClr val="bg1"/>
                </a:solidFill>
                <a:effectLst/>
                <a:latin typeface="Arial" panose="020B0604020202020204" pitchFamily="34" charset="0"/>
                <a:ea typeface="Times New Roman" panose="02020603050405020304" pitchFamily="18" charset="0"/>
              </a:rPr>
              <a:t>Increase debugging level (use -dd or more for greater effect)</a:t>
            </a:r>
            <a:endParaRPr lang="en-US" dirty="0"/>
          </a:p>
        </p:txBody>
      </p:sp>
      <p:pic>
        <p:nvPicPr>
          <p:cNvPr id="6" name="Picture 5">
            <a:extLst>
              <a:ext uri="{FF2B5EF4-FFF2-40B4-BE49-F238E27FC236}">
                <a16:creationId xmlns:a16="http://schemas.microsoft.com/office/drawing/2014/main" xmlns="" id="{1CE5CAC8-6A11-ACE2-3B11-0120D496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6746" y="1336074"/>
            <a:ext cx="7988272" cy="4496689"/>
          </a:xfrm>
          <a:prstGeom prst="rect">
            <a:avLst/>
          </a:prstGeom>
        </p:spPr>
      </p:pic>
    </p:spTree>
    <p:extLst>
      <p:ext uri="{BB962C8B-B14F-4D97-AF65-F5344CB8AC3E}">
        <p14:creationId xmlns:p14="http://schemas.microsoft.com/office/powerpoint/2010/main" val="4257275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10.102.169.222 100-102</a:t>
            </a:r>
            <a:endParaRPr lang="en-US" dirty="0"/>
          </a:p>
        </p:txBody>
      </p:sp>
      <p:pic>
        <p:nvPicPr>
          <p:cNvPr id="8" name="Content Placeholder 7"/>
          <p:cNvPicPr>
            <a:picLocks noGrp="1" noChangeAspect="1"/>
          </p:cNvPicPr>
          <p:nvPr>
            <p:ph idx="1"/>
          </p:nvPr>
        </p:nvPicPr>
        <p:blipFill>
          <a:blip r:embed="rId2"/>
          <a:stretch>
            <a:fillRect/>
          </a:stretch>
        </p:blipFill>
        <p:spPr>
          <a:xfrm>
            <a:off x="838200" y="3142445"/>
            <a:ext cx="9851265" cy="1690207"/>
          </a:xfrm>
          <a:prstGeom prst="rect">
            <a:avLst/>
          </a:prstGeom>
        </p:spPr>
      </p:pic>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Find Open Ports on Hosts:</a:t>
            </a:r>
            <a:endParaRPr lang="en-US" sz="2400" dirty="0"/>
          </a:p>
        </p:txBody>
      </p:sp>
    </p:spTree>
    <p:extLst>
      <p:ext uri="{BB962C8B-B14F-4D97-AF65-F5344CB8AC3E}">
        <p14:creationId xmlns:p14="http://schemas.microsoft.com/office/powerpoint/2010/main" val="2138266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a:t>
            </a:r>
            <a:r>
              <a:rPr lang="en-US" dirty="0" err="1" smtClean="0"/>
              <a:t>sV</a:t>
            </a:r>
            <a:r>
              <a:rPr lang="en-US" dirty="0" smtClean="0"/>
              <a:t> 10.102.169.222</a:t>
            </a:r>
            <a:endParaRPr lang="en-US" dirty="0"/>
          </a:p>
        </p:txBody>
      </p:sp>
      <p:pic>
        <p:nvPicPr>
          <p:cNvPr id="8" name="Content Placeholder 7"/>
          <p:cNvPicPr>
            <a:picLocks noGrp="1" noChangeAspect="1"/>
          </p:cNvPicPr>
          <p:nvPr>
            <p:ph idx="1"/>
          </p:nvPr>
        </p:nvPicPr>
        <p:blipFill>
          <a:blip r:embed="rId2"/>
          <a:stretch>
            <a:fillRect/>
          </a:stretch>
        </p:blipFill>
        <p:spPr>
          <a:xfrm>
            <a:off x="838200" y="1825625"/>
            <a:ext cx="9915659" cy="4351338"/>
          </a:xfrm>
          <a:prstGeom prst="rect">
            <a:avLst/>
          </a:prstGeom>
        </p:spPr>
      </p:pic>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Finding Services Listening on Ports on Hosts</a:t>
            </a:r>
            <a:endParaRPr lang="en-US" sz="2400" dirty="0"/>
          </a:p>
        </p:txBody>
      </p:sp>
    </p:spTree>
    <p:extLst>
      <p:ext uri="{BB962C8B-B14F-4D97-AF65-F5344CB8AC3E}">
        <p14:creationId xmlns:p14="http://schemas.microsoft.com/office/powerpoint/2010/main" val="2058183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a:t>
            </a:r>
            <a:r>
              <a:rPr lang="en-US" dirty="0" err="1" smtClean="0"/>
              <a:t>sC</a:t>
            </a:r>
            <a:r>
              <a:rPr lang="en-US" dirty="0" smtClean="0"/>
              <a:t> 10.102.169.222</a:t>
            </a:r>
            <a:endParaRPr lang="en-US" dirty="0"/>
          </a:p>
        </p:txBody>
      </p:sp>
      <p:sp>
        <p:nvSpPr>
          <p:cNvPr id="3" name="Content Placeholder 2"/>
          <p:cNvSpPr>
            <a:spLocks noGrp="1"/>
          </p:cNvSpPr>
          <p:nvPr>
            <p:ph idx="1"/>
          </p:nvPr>
        </p:nvSpPr>
        <p:spPr/>
        <p:txBody>
          <a:bodyPr/>
          <a:lstStyle/>
          <a:p>
            <a:endParaRPr lang="en-US"/>
          </a:p>
        </p:txBody>
      </p:sp>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Find Anonymous FTP Logins on Hosts</a:t>
            </a:r>
            <a:endParaRPr lang="en-US" sz="2400" dirty="0"/>
          </a:p>
        </p:txBody>
      </p:sp>
      <p:pic>
        <p:nvPicPr>
          <p:cNvPr id="6" name="Picture 5"/>
          <p:cNvPicPr>
            <a:picLocks noChangeAspect="1"/>
          </p:cNvPicPr>
          <p:nvPr/>
        </p:nvPicPr>
        <p:blipFill>
          <a:blip r:embed="rId2"/>
          <a:stretch>
            <a:fillRect/>
          </a:stretch>
        </p:blipFill>
        <p:spPr>
          <a:xfrm>
            <a:off x="838200" y="2924175"/>
            <a:ext cx="10515600" cy="3369370"/>
          </a:xfrm>
          <a:prstGeom prst="rect">
            <a:avLst/>
          </a:prstGeom>
        </p:spPr>
      </p:pic>
    </p:spTree>
    <p:extLst>
      <p:ext uri="{BB962C8B-B14F-4D97-AF65-F5344CB8AC3E}">
        <p14:creationId xmlns:p14="http://schemas.microsoft.com/office/powerpoint/2010/main" val="3900445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smtClean="0"/>
              <a:t>Nmap</a:t>
            </a:r>
            <a:r>
              <a:rPr lang="en-US" dirty="0" smtClean="0"/>
              <a:t> –</a:t>
            </a:r>
            <a:r>
              <a:rPr lang="en-US" dirty="0" err="1" smtClean="0"/>
              <a:t>nP</a:t>
            </a:r>
            <a:r>
              <a:rPr lang="en-US" dirty="0" smtClean="0"/>
              <a:t> 10.102.169.222</a:t>
            </a:r>
            <a:endParaRPr lang="en-US" dirty="0"/>
          </a:p>
        </p:txBody>
      </p:sp>
      <p:sp>
        <p:nvSpPr>
          <p:cNvPr id="6" name="Content Placeholder 5"/>
          <p:cNvSpPr>
            <a:spLocks noGrp="1"/>
          </p:cNvSpPr>
          <p:nvPr>
            <p:ph idx="1"/>
          </p:nvPr>
        </p:nvSpPr>
        <p:spPr/>
        <p:txBody>
          <a:bodyPr/>
          <a:lstStyle/>
          <a:p>
            <a:endParaRPr lang="en-US" dirty="0"/>
          </a:p>
        </p:txBody>
      </p:sp>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This option skips the host discovery stage altogether</a:t>
            </a:r>
          </a:p>
        </p:txBody>
      </p:sp>
      <p:pic>
        <p:nvPicPr>
          <p:cNvPr id="7" name="Picture 6"/>
          <p:cNvPicPr>
            <a:picLocks noChangeAspect="1"/>
          </p:cNvPicPr>
          <p:nvPr/>
        </p:nvPicPr>
        <p:blipFill>
          <a:blip r:embed="rId2"/>
          <a:stretch>
            <a:fillRect/>
          </a:stretch>
        </p:blipFill>
        <p:spPr>
          <a:xfrm>
            <a:off x="838200" y="1825623"/>
            <a:ext cx="9267563" cy="4351339"/>
          </a:xfrm>
          <a:prstGeom prst="rect">
            <a:avLst/>
          </a:prstGeom>
        </p:spPr>
      </p:pic>
    </p:spTree>
    <p:extLst>
      <p:ext uri="{BB962C8B-B14F-4D97-AF65-F5344CB8AC3E}">
        <p14:creationId xmlns:p14="http://schemas.microsoft.com/office/powerpoint/2010/main" val="2874127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 locate .</a:t>
            </a:r>
            <a:r>
              <a:rPr lang="en-US" dirty="0" err="1" smtClean="0"/>
              <a:t>nse</a:t>
            </a:r>
            <a:r>
              <a:rPr lang="en-US" dirty="0" smtClean="0"/>
              <a:t> | </a:t>
            </a:r>
            <a:r>
              <a:rPr lang="en-US" dirty="0" err="1" smtClean="0"/>
              <a:t>grep</a:t>
            </a:r>
            <a:r>
              <a:rPr lang="en-US" dirty="0" smtClean="0"/>
              <a:t> ftp </a:t>
            </a:r>
            <a:endParaRPr lang="en-US" dirty="0"/>
          </a:p>
        </p:txBody>
      </p:sp>
      <p:sp>
        <p:nvSpPr>
          <p:cNvPr id="3" name="Content Placeholder 2"/>
          <p:cNvSpPr>
            <a:spLocks noGrp="1"/>
          </p:cNvSpPr>
          <p:nvPr>
            <p:ph idx="1"/>
          </p:nvPr>
        </p:nvSpPr>
        <p:spPr/>
        <p:txBody>
          <a:bodyPr/>
          <a:lstStyle/>
          <a:p>
            <a:endParaRPr lang="en-US"/>
          </a:p>
        </p:txBody>
      </p:sp>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Check for Vulnerabilities on Hosts:</a:t>
            </a:r>
            <a:endParaRPr lang="en-US" sz="2400" dirty="0"/>
          </a:p>
        </p:txBody>
      </p:sp>
      <p:pic>
        <p:nvPicPr>
          <p:cNvPr id="6" name="Picture 5"/>
          <p:cNvPicPr>
            <a:picLocks noChangeAspect="1"/>
          </p:cNvPicPr>
          <p:nvPr/>
        </p:nvPicPr>
        <p:blipFill>
          <a:blip r:embed="rId2"/>
          <a:stretch>
            <a:fillRect/>
          </a:stretch>
        </p:blipFill>
        <p:spPr>
          <a:xfrm>
            <a:off x="857582" y="2500312"/>
            <a:ext cx="8776956" cy="2303508"/>
          </a:xfrm>
          <a:prstGeom prst="rect">
            <a:avLst/>
          </a:prstGeom>
        </p:spPr>
      </p:pic>
    </p:spTree>
    <p:extLst>
      <p:ext uri="{BB962C8B-B14F-4D97-AF65-F5344CB8AC3E}">
        <p14:creationId xmlns:p14="http://schemas.microsoft.com/office/powerpoint/2010/main" val="3970137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 </a:t>
            </a:r>
            <a:r>
              <a:rPr lang="en-US" dirty="0" err="1" smtClean="0"/>
              <a:t>nmap</a:t>
            </a:r>
            <a:r>
              <a:rPr lang="en-US" dirty="0" smtClean="0"/>
              <a:t> --script-help=ftp-</a:t>
            </a:r>
            <a:r>
              <a:rPr lang="en-US" dirty="0" err="1" smtClean="0"/>
              <a:t>vsftd</a:t>
            </a:r>
            <a:r>
              <a:rPr lang="en-US" dirty="0" smtClean="0"/>
              <a:t>-</a:t>
            </a:r>
            <a:r>
              <a:rPr lang="en-US" dirty="0" err="1" smtClean="0"/>
              <a:t>backdoor.nse</a:t>
            </a:r>
            <a:r>
              <a:rPr lang="en-US" dirty="0" smtClean="0"/>
              <a:t> </a:t>
            </a:r>
            <a:endParaRPr lang="en-US" dirty="0"/>
          </a:p>
        </p:txBody>
      </p:sp>
      <p:pic>
        <p:nvPicPr>
          <p:cNvPr id="6" name="Content Placeholder 5"/>
          <p:cNvPicPr>
            <a:picLocks noGrp="1" noChangeAspect="1"/>
          </p:cNvPicPr>
          <p:nvPr>
            <p:ph idx="1"/>
          </p:nvPr>
        </p:nvPicPr>
        <p:blipFill>
          <a:blip r:embed="rId2"/>
          <a:stretch>
            <a:fillRect/>
          </a:stretch>
        </p:blipFill>
        <p:spPr>
          <a:xfrm>
            <a:off x="838200" y="2202288"/>
            <a:ext cx="10432854" cy="2871978"/>
          </a:xfrm>
          <a:prstGeom prst="rect">
            <a:avLst/>
          </a:prstGeom>
        </p:spPr>
      </p:pic>
      <p:sp>
        <p:nvSpPr>
          <p:cNvPr id="5" name="Title 1"/>
          <p:cNvSpPr txBox="1">
            <a:spLocks/>
          </p:cNvSpPr>
          <p:nvPr/>
        </p:nvSpPr>
        <p:spPr>
          <a:xfrm>
            <a:off x="838200" y="1095374"/>
            <a:ext cx="10515600" cy="61366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this script can be used to attempt to see if this particular machine is vulnerable to </a:t>
            </a:r>
            <a:r>
              <a:rPr lang="en-US" sz="2400" dirty="0" err="1" smtClean="0"/>
              <a:t>ExploitDB</a:t>
            </a:r>
            <a:r>
              <a:rPr lang="en-US" sz="2400" dirty="0" smtClean="0"/>
              <a:t> issue identified earlier</a:t>
            </a:r>
            <a:endParaRPr lang="en-US" sz="2400" dirty="0"/>
          </a:p>
        </p:txBody>
      </p:sp>
    </p:spTree>
    <p:extLst>
      <p:ext uri="{BB962C8B-B14F-4D97-AF65-F5344CB8AC3E}">
        <p14:creationId xmlns:p14="http://schemas.microsoft.com/office/powerpoint/2010/main" val="3489638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46</TotalTime>
  <Words>506</Words>
  <Application>Microsoft Office PowerPoint</Application>
  <PresentationFormat>Widescreen</PresentationFormat>
  <Paragraphs>131</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Century Gothic</vt:lpstr>
      <vt:lpstr>inherit</vt:lpstr>
      <vt:lpstr>Inter</vt:lpstr>
      <vt:lpstr>Overpass Mono</vt:lpstr>
      <vt:lpstr>Symbol</vt:lpstr>
      <vt:lpstr>Times New Roman</vt:lpstr>
      <vt:lpstr>Titillium Web</vt:lpstr>
      <vt:lpstr>Wingdings</vt:lpstr>
      <vt:lpstr>Wingdings 3</vt:lpstr>
      <vt:lpstr>Slice</vt:lpstr>
      <vt:lpstr>NMAP Commands</vt:lpstr>
      <vt:lpstr>Nmap –sl 10.102.169.222</vt:lpstr>
      <vt:lpstr>Nmap –sn 10.102.169.222/24</vt:lpstr>
      <vt:lpstr>Nmap  10.102.169.222 100-102</vt:lpstr>
      <vt:lpstr>Nmap –sV 10.102.169.222</vt:lpstr>
      <vt:lpstr>nmap -sC 10.102.169.222</vt:lpstr>
      <vt:lpstr>Nmap –nP 10.102.169.222</vt:lpstr>
      <vt:lpstr># locate .nse | grep ftp </vt:lpstr>
      <vt:lpstr># nmap --script-help=ftp-vsftd-backdoor.nse </vt:lpstr>
      <vt:lpstr>nmap –A 10.102.169.222</vt:lpstr>
      <vt:lpstr>nmap --script=ftp-vsftpd-backdoor.nse 10.102.169.222 -p 21</vt:lpstr>
      <vt:lpstr>Nmap –O 10.102.169.222</vt:lpstr>
      <vt:lpstr>Nmap –sl 10.102.169.222</vt:lpstr>
      <vt:lpstr>Nmap –F 10.102.169.222</vt:lpstr>
      <vt:lpstr>Nmap –sF 10.0.0.0</vt:lpstr>
      <vt:lpstr>Command</vt:lpstr>
      <vt:lpstr>Command</vt:lpstr>
      <vt:lpstr>Command</vt:lpstr>
      <vt:lpstr>Command</vt:lpstr>
      <vt:lpstr>Command</vt:lpstr>
      <vt:lpstr>Command</vt:lpstr>
      <vt:lpstr>Command</vt:lpstr>
      <vt:lpstr>Command</vt:lpstr>
      <vt:lpstr>Command</vt:lpstr>
      <vt:lpstr>Command</vt:lpstr>
      <vt:lpstr>Command</vt:lpstr>
      <vt:lpstr>Command</vt:lpstr>
      <vt:lpstr>Command</vt:lpstr>
      <vt:lpstr>Command</vt:lpstr>
      <vt:lpstr>Command</vt:lpstr>
      <vt:lpstr>Command</vt:lpstr>
      <vt:lpstr>Command</vt:lpstr>
      <vt:lpstr>Command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 Commands</dc:title>
  <dc:creator>Roy</dc:creator>
  <cp:lastModifiedBy>Roy's</cp:lastModifiedBy>
  <cp:revision>7</cp:revision>
  <dcterms:created xsi:type="dcterms:W3CDTF">2022-10-06T10:04:07Z</dcterms:created>
  <dcterms:modified xsi:type="dcterms:W3CDTF">2022-10-12T12:41:03Z</dcterms:modified>
</cp:coreProperties>
</file>