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9"/>
  </p:notesMasterIdLst>
  <p:handoutMasterIdLst>
    <p:handoutMasterId r:id="rId20"/>
  </p:handoutMasterIdLst>
  <p:sldIdLst>
    <p:sldId id="257" r:id="rId5"/>
    <p:sldId id="269" r:id="rId6"/>
    <p:sldId id="277" r:id="rId7"/>
    <p:sldId id="278" r:id="rId8"/>
    <p:sldId id="279" r:id="rId9"/>
    <p:sldId id="280" r:id="rId10"/>
    <p:sldId id="281" r:id="rId11"/>
    <p:sldId id="282" r:id="rId12"/>
    <p:sldId id="283" r:id="rId13"/>
    <p:sldId id="284" r:id="rId14"/>
    <p:sldId id="285" r:id="rId15"/>
    <p:sldId id="286" r:id="rId16"/>
    <p:sldId id="287"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7949" autoAdjust="0"/>
  </p:normalViewPr>
  <p:slideViewPr>
    <p:cSldViewPr snapToGrid="0" showGuides="1">
      <p:cViewPr varScale="1">
        <p:scale>
          <a:sx n="89" d="100"/>
          <a:sy n="89" d="100"/>
        </p:scale>
        <p:origin x="432" y="-1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11/18/2022</a:t>
            </a:fld>
            <a:endParaRPr lang="en-US" dirty="0"/>
          </a:p>
        </p:txBody>
      </p:sp>
      <p:sp>
        <p:nvSpPr>
          <p:cNvPr id="4" name="Footer Placeholder 3">
            <a:extLst>
              <a:ext uri="{FF2B5EF4-FFF2-40B4-BE49-F238E27FC236}">
                <a16:creationId xmlns:a16="http://schemas.microsoft.com/office/drawing/2014/main" xmlns=""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11/18/2022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10</a:t>
            </a:fld>
            <a:endParaRPr lang="en-US"/>
          </a:p>
        </p:txBody>
      </p:sp>
    </p:spTree>
    <p:extLst>
      <p:ext uri="{BB962C8B-B14F-4D97-AF65-F5344CB8AC3E}">
        <p14:creationId xmlns:p14="http://schemas.microsoft.com/office/powerpoint/2010/main" val="674810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11</a:t>
            </a:fld>
            <a:endParaRPr lang="en-US"/>
          </a:p>
        </p:txBody>
      </p:sp>
    </p:spTree>
    <p:extLst>
      <p:ext uri="{BB962C8B-B14F-4D97-AF65-F5344CB8AC3E}">
        <p14:creationId xmlns:p14="http://schemas.microsoft.com/office/powerpoint/2010/main" val="596483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12</a:t>
            </a:fld>
            <a:endParaRPr lang="en-US"/>
          </a:p>
        </p:txBody>
      </p:sp>
    </p:spTree>
    <p:extLst>
      <p:ext uri="{BB962C8B-B14F-4D97-AF65-F5344CB8AC3E}">
        <p14:creationId xmlns:p14="http://schemas.microsoft.com/office/powerpoint/2010/main" val="4156943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13</a:t>
            </a:fld>
            <a:endParaRPr lang="en-US"/>
          </a:p>
        </p:txBody>
      </p:sp>
    </p:spTree>
    <p:extLst>
      <p:ext uri="{BB962C8B-B14F-4D97-AF65-F5344CB8AC3E}">
        <p14:creationId xmlns:p14="http://schemas.microsoft.com/office/powerpoint/2010/main" val="2376454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14</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1800925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3383534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2364964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3014548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505581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8</a:t>
            </a:fld>
            <a:endParaRPr lang="en-US"/>
          </a:p>
        </p:txBody>
      </p:sp>
    </p:spTree>
    <p:extLst>
      <p:ext uri="{BB962C8B-B14F-4D97-AF65-F5344CB8AC3E}">
        <p14:creationId xmlns:p14="http://schemas.microsoft.com/office/powerpoint/2010/main" val="2366352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9</a:t>
            </a:fld>
            <a:endParaRPr lang="en-US"/>
          </a:p>
        </p:txBody>
      </p:sp>
    </p:spTree>
    <p:extLst>
      <p:ext uri="{BB962C8B-B14F-4D97-AF65-F5344CB8AC3E}">
        <p14:creationId xmlns:p14="http://schemas.microsoft.com/office/powerpoint/2010/main" val="22502259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xmlns=""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xmlns=""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xmlns=""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xmlns=""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xmlns=""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xmlns=""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xmlns=""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xmlns=""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xmlns=""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xmlns=""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xmlns=""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xmlns=""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xmlns=""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dirty="0"/>
          </a:p>
        </p:txBody>
      </p:sp>
      <p:pic>
        <p:nvPicPr>
          <p:cNvPr id="8" name="Picture 7">
            <a:extLst>
              <a:ext uri="{FF2B5EF4-FFF2-40B4-BE49-F238E27FC236}">
                <a16:creationId xmlns:a16="http://schemas.microsoft.com/office/drawing/2014/main" xmlns=""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xmlns=""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xmlns=""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xmlns=""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xmlns=""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xmlns=""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xmlns=""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xmlns=""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xmlns=""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val="42265441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xmlns=""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xmlns=""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xmlns=""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xmlns=""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xmlns="" id="{1A1F33A2-66F7-4D85-99DD-7B00F265AC6D}"/>
              </a:ext>
            </a:extLst>
          </p:cNvPr>
          <p:cNvSpPr>
            <a:spLocks noGrp="1"/>
          </p:cNvSpPr>
          <p:nvPr>
            <p:ph idx="1"/>
          </p:nvPr>
        </p:nvSpPr>
        <p:spPr>
          <a:xfrm>
            <a:off x="515938" y="1825625"/>
            <a:ext cx="10837862"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2" name="Picture 11">
            <a:extLst>
              <a:ext uri="{FF2B5EF4-FFF2-40B4-BE49-F238E27FC236}">
                <a16:creationId xmlns:a16="http://schemas.microsoft.com/office/drawing/2014/main" xmlns=""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xmlns=""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xmlns=""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xmlns=""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xmlns=""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xmlns="" id="{079DA8F4-EDD3-4D62-A90B-8C3C1AFB0083}"/>
              </a:ext>
            </a:extLst>
          </p:cNvPr>
          <p:cNvSpPr>
            <a:spLocks noGrp="1"/>
          </p:cNvSpPr>
          <p:nvPr>
            <p:ph sz="half" idx="1"/>
          </p:nvPr>
        </p:nvSpPr>
        <p:spPr>
          <a:xfrm>
            <a:off x="515938" y="1825625"/>
            <a:ext cx="5503862"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7" name="Content Placeholder 3">
            <a:extLst>
              <a:ext uri="{FF2B5EF4-FFF2-40B4-BE49-F238E27FC236}">
                <a16:creationId xmlns:a16="http://schemas.microsoft.com/office/drawing/2014/main" xmlns="" id="{DA0DA994-B4A9-447A-BEBF-3EA31D3755A2}"/>
              </a:ext>
            </a:extLst>
          </p:cNvPr>
          <p:cNvSpPr>
            <a:spLocks noGrp="1"/>
          </p:cNvSpPr>
          <p:nvPr>
            <p:ph sz="half" idx="2"/>
          </p:nvPr>
        </p:nvSpPr>
        <p:spPr>
          <a:xfrm>
            <a:off x="6172200" y="1825625"/>
            <a:ext cx="5181600"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a16="http://schemas.microsoft.com/office/drawing/2014/main" xmlns=""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xmlns=""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xmlns=""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xmlns=""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xmlns=""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xmlns=""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7" name="Content Placeholder 3">
            <a:extLst>
              <a:ext uri="{FF2B5EF4-FFF2-40B4-BE49-F238E27FC236}">
                <a16:creationId xmlns:a16="http://schemas.microsoft.com/office/drawing/2014/main" xmlns="" id="{67BA8B6E-A28D-4658-8C91-6CA7BD539B85}"/>
              </a:ext>
            </a:extLst>
          </p:cNvPr>
          <p:cNvSpPr>
            <a:spLocks noGrp="1"/>
          </p:cNvSpPr>
          <p:nvPr>
            <p:ph sz="half" idx="2"/>
          </p:nvPr>
        </p:nvSpPr>
        <p:spPr>
          <a:xfrm>
            <a:off x="515938" y="2505075"/>
            <a:ext cx="5157787" cy="3684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8" name="Text Placeholder 4">
            <a:extLst>
              <a:ext uri="{FF2B5EF4-FFF2-40B4-BE49-F238E27FC236}">
                <a16:creationId xmlns:a16="http://schemas.microsoft.com/office/drawing/2014/main" xmlns=""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9" name="Content Placeholder 5">
            <a:extLst>
              <a:ext uri="{FF2B5EF4-FFF2-40B4-BE49-F238E27FC236}">
                <a16:creationId xmlns:a16="http://schemas.microsoft.com/office/drawing/2014/main" xmlns="" id="{8DFD34E8-36CC-4FFE-926B-C170208FEDB8}"/>
              </a:ext>
            </a:extLst>
          </p:cNvPr>
          <p:cNvSpPr>
            <a:spLocks noGrp="1"/>
          </p:cNvSpPr>
          <p:nvPr>
            <p:ph sz="quarter" idx="4"/>
          </p:nvPr>
        </p:nvSpPr>
        <p:spPr>
          <a:xfrm>
            <a:off x="6172200" y="2505075"/>
            <a:ext cx="5183188" cy="3684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21" name="Picture 20">
            <a:extLst>
              <a:ext uri="{FF2B5EF4-FFF2-40B4-BE49-F238E27FC236}">
                <a16:creationId xmlns:a16="http://schemas.microsoft.com/office/drawing/2014/main" xmlns=""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xmlns=""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xmlns=""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20" name="Text Placeholder 3">
            <a:extLst>
              <a:ext uri="{FF2B5EF4-FFF2-40B4-BE49-F238E27FC236}">
                <a16:creationId xmlns:a16="http://schemas.microsoft.com/office/drawing/2014/main" xmlns=""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pic>
        <p:nvPicPr>
          <p:cNvPr id="8" name="Picture 7">
            <a:extLst>
              <a:ext uri="{FF2B5EF4-FFF2-40B4-BE49-F238E27FC236}">
                <a16:creationId xmlns:a16="http://schemas.microsoft.com/office/drawing/2014/main" xmlns=""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xmlns=""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xmlns=""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xmlns=""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xmlns=""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xmlns=""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17" name="Text Placeholder 3">
            <a:extLst>
              <a:ext uri="{FF2B5EF4-FFF2-40B4-BE49-F238E27FC236}">
                <a16:creationId xmlns:a16="http://schemas.microsoft.com/office/drawing/2014/main" xmlns=""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8" name="Content Placeholder 2">
            <a:extLst>
              <a:ext uri="{FF2B5EF4-FFF2-40B4-BE49-F238E27FC236}">
                <a16:creationId xmlns:a16="http://schemas.microsoft.com/office/drawing/2014/main" xmlns=""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a16="http://schemas.microsoft.com/office/drawing/2014/main" xmlns=""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xmlns=""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xmlns=""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xmlns=""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xmlns=""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xmlns=""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smtClean="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xmlns=""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xmlns=""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xmlns=""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xmlns=""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xmlns=""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smtClean="0"/>
              <a:t>Click icon to add picture</a:t>
            </a:r>
            <a:endParaRPr lang="en-US" noProof="0" dirty="0"/>
          </a:p>
        </p:txBody>
      </p:sp>
      <p:sp>
        <p:nvSpPr>
          <p:cNvPr id="14" name="Title 1">
            <a:extLst>
              <a:ext uri="{FF2B5EF4-FFF2-40B4-BE49-F238E27FC236}">
                <a16:creationId xmlns:a16="http://schemas.microsoft.com/office/drawing/2014/main" xmlns=""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xmlns=""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xmlns=""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xmlns=""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xmlns=""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xmlns=""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xmlns=""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smtClean="0"/>
              <a:t>Click icon to add picture</a:t>
            </a:r>
            <a:endParaRPr lang="en-US" noProof="0" dirty="0"/>
          </a:p>
        </p:txBody>
      </p:sp>
      <p:sp>
        <p:nvSpPr>
          <p:cNvPr id="17" name="Content Placeholder 2">
            <a:extLst>
              <a:ext uri="{FF2B5EF4-FFF2-40B4-BE49-F238E27FC236}">
                <a16:creationId xmlns:a16="http://schemas.microsoft.com/office/drawing/2014/main" xmlns=""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xmlns=""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xmlns=""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xmlns=""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xmlns=""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xmlns=""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xmlns=""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xmlns=""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xmlns=""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xmlns=""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xmlns=""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xmlns=""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xmlns=""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xmlns=""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xmlns=""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a16="http://schemas.microsoft.com/office/drawing/2014/main" xmlns=""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xmlns=""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xmlns=""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xmlns=""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xmlns=""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xmlns=""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xmlns=""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xmlns=""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xmlns=""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xmlns=""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xmlns=""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xmlns=""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xmlns=""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a16="http://schemas.microsoft.com/office/drawing/2014/main" xmlns=""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xmlns=""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xmlns=""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xmlns=""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1" name="Picture Placeholder 2">
            <a:extLst>
              <a:ext uri="{FF2B5EF4-FFF2-40B4-BE49-F238E27FC236}">
                <a16:creationId xmlns:a16="http://schemas.microsoft.com/office/drawing/2014/main" xmlns=""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2" name="Picture Placeholder 2">
            <a:extLst>
              <a:ext uri="{FF2B5EF4-FFF2-40B4-BE49-F238E27FC236}">
                <a16:creationId xmlns:a16="http://schemas.microsoft.com/office/drawing/2014/main" xmlns=""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3" name="Picture Placeholder 2">
            <a:extLst>
              <a:ext uri="{FF2B5EF4-FFF2-40B4-BE49-F238E27FC236}">
                <a16:creationId xmlns:a16="http://schemas.microsoft.com/office/drawing/2014/main" xmlns=""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27" name="Content Placeholder 2">
            <a:extLst>
              <a:ext uri="{FF2B5EF4-FFF2-40B4-BE49-F238E27FC236}">
                <a16:creationId xmlns:a16="http://schemas.microsoft.com/office/drawing/2014/main" xmlns=""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28" name="Content Placeholder 2">
            <a:extLst>
              <a:ext uri="{FF2B5EF4-FFF2-40B4-BE49-F238E27FC236}">
                <a16:creationId xmlns:a16="http://schemas.microsoft.com/office/drawing/2014/main" xmlns=""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xmlns=""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0" name="Content Placeholder 2">
            <a:extLst>
              <a:ext uri="{FF2B5EF4-FFF2-40B4-BE49-F238E27FC236}">
                <a16:creationId xmlns:a16="http://schemas.microsoft.com/office/drawing/2014/main" xmlns=""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xmlns=""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2" name="Content Placeholder 2">
            <a:extLst>
              <a:ext uri="{FF2B5EF4-FFF2-40B4-BE49-F238E27FC236}">
                <a16:creationId xmlns:a16="http://schemas.microsoft.com/office/drawing/2014/main" xmlns=""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xmlns=""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4" name="Content Placeholder 2">
            <a:extLst>
              <a:ext uri="{FF2B5EF4-FFF2-40B4-BE49-F238E27FC236}">
                <a16:creationId xmlns:a16="http://schemas.microsoft.com/office/drawing/2014/main" xmlns=""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xmlns=""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11/18/2022</a:t>
            </a:fld>
            <a:endParaRPr lang="en-US" noProof="0" dirty="0"/>
          </a:p>
        </p:txBody>
      </p:sp>
      <p:sp>
        <p:nvSpPr>
          <p:cNvPr id="5" name="Footer Placeholder 4">
            <a:extLst>
              <a:ext uri="{FF2B5EF4-FFF2-40B4-BE49-F238E27FC236}">
                <a16:creationId xmlns:a16="http://schemas.microsoft.com/office/drawing/2014/main" xmlns=""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xmlns=""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www.nsa.gov/snac/"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hyperlink" Target="http://support.microsoft.com/kb/816585"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8EF7BD-FE81-4B20-8DC5-0B3EB736F9F8}"/>
              </a:ext>
            </a:extLst>
          </p:cNvPr>
          <p:cNvSpPr>
            <a:spLocks noGrp="1"/>
          </p:cNvSpPr>
          <p:nvPr>
            <p:ph type="ctrTitle"/>
          </p:nvPr>
        </p:nvSpPr>
        <p:spPr>
          <a:xfrm>
            <a:off x="6069227" y="2004646"/>
            <a:ext cx="5624542" cy="3103511"/>
          </a:xfrm>
        </p:spPr>
        <p:txBody>
          <a:bodyPr/>
          <a:lstStyle/>
          <a:p>
            <a:r>
              <a:rPr lang="en-US" dirty="0" smtClean="0"/>
              <a:t>Network scanning and vulnerability scanning</a:t>
            </a:r>
            <a:endParaRPr lang="en-US" dirty="0"/>
          </a:p>
        </p:txBody>
      </p:sp>
      <p:sp>
        <p:nvSpPr>
          <p:cNvPr id="3" name="Subtitle 2">
            <a:extLst>
              <a:ext uri="{FF2B5EF4-FFF2-40B4-BE49-F238E27FC236}">
                <a16:creationId xmlns:a16="http://schemas.microsoft.com/office/drawing/2014/main" xmlns="" id="{1AFF0EFE-C50F-44EB-8978-B97795477C9E}"/>
              </a:ext>
            </a:extLst>
          </p:cNvPr>
          <p:cNvSpPr>
            <a:spLocks noGrp="1"/>
          </p:cNvSpPr>
          <p:nvPr>
            <p:ph type="subTitle" idx="1"/>
          </p:nvPr>
        </p:nvSpPr>
        <p:spPr>
          <a:xfrm>
            <a:off x="6277708" y="5493308"/>
            <a:ext cx="5143500" cy="503167"/>
          </a:xfrm>
        </p:spPr>
        <p:txBody>
          <a:bodyPr/>
          <a:lstStyle/>
          <a:p>
            <a:r>
              <a:rPr lang="en-US" dirty="0" smtClean="0"/>
              <a:t>By: Aisha Naz</a:t>
            </a:r>
            <a:endParaRPr lang="en-US" dirty="0"/>
          </a:p>
        </p:txBody>
      </p:sp>
      <p:pic>
        <p:nvPicPr>
          <p:cNvPr id="10" name="Picture Placeholder 9" descr="cityscape&#10;">
            <a:extLst>
              <a:ext uri="{FF2B5EF4-FFF2-40B4-BE49-F238E27FC236}">
                <a16:creationId xmlns:a16="http://schemas.microsoft.com/office/drawing/2014/main" xmlns="" id="{CF143FEA-6E93-4548-8A9B-318F437CD887}"/>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4" name="TextBox 3"/>
          <p:cNvSpPr txBox="1"/>
          <p:nvPr/>
        </p:nvSpPr>
        <p:spPr>
          <a:xfrm>
            <a:off x="6277708" y="1327638"/>
            <a:ext cx="1969477" cy="677008"/>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C50832-0B36-43C5-98EC-4CD165D78718}"/>
              </a:ext>
            </a:extLst>
          </p:cNvPr>
          <p:cNvSpPr>
            <a:spLocks noGrp="1"/>
          </p:cNvSpPr>
          <p:nvPr>
            <p:ph type="title"/>
          </p:nvPr>
        </p:nvSpPr>
        <p:spPr/>
        <p:txBody>
          <a:bodyPr/>
          <a:lstStyle/>
          <a:p>
            <a:r>
              <a:rPr lang="en-US" dirty="0" smtClean="0"/>
              <a:t>Securing a server</a:t>
            </a:r>
            <a:endParaRPr lang="en-US" dirty="0"/>
          </a:p>
        </p:txBody>
      </p:sp>
      <p:sp>
        <p:nvSpPr>
          <p:cNvPr id="3" name="Content Placeholder 2">
            <a:extLst>
              <a:ext uri="{FF2B5EF4-FFF2-40B4-BE49-F238E27FC236}">
                <a16:creationId xmlns:a16="http://schemas.microsoft.com/office/drawing/2014/main" xmlns="" id="{552A9C73-06ED-419B-81B5-491CBFC22330}"/>
              </a:ext>
            </a:extLst>
          </p:cNvPr>
          <p:cNvSpPr>
            <a:spLocks noGrp="1"/>
          </p:cNvSpPr>
          <p:nvPr>
            <p:ph idx="1"/>
          </p:nvPr>
        </p:nvSpPr>
        <p:spPr>
          <a:xfrm>
            <a:off x="515938" y="1700479"/>
            <a:ext cx="8083746" cy="5284476"/>
          </a:xfrm>
        </p:spPr>
        <p:txBody>
          <a:bodyPr/>
          <a:lstStyle/>
          <a:p>
            <a:r>
              <a:rPr lang="en-US" sz="1800" dirty="0"/>
              <a:t>To begin with, you must follow the same steps you would for a workstation. </a:t>
            </a:r>
            <a:endParaRPr lang="en-US" sz="1800" dirty="0" smtClean="0"/>
          </a:p>
          <a:p>
            <a:pPr lvl="1"/>
            <a:r>
              <a:rPr lang="en-US" sz="1400" dirty="0"/>
              <a:t>Each and every server should have its software routinely patched. </a:t>
            </a:r>
          </a:p>
          <a:p>
            <a:pPr lvl="1"/>
            <a:r>
              <a:rPr lang="en-US" sz="1400" dirty="0"/>
              <a:t>It should also have virus-scanning software and perhaps antispyware as well. </a:t>
            </a:r>
          </a:p>
          <a:p>
            <a:pPr lvl="1"/>
            <a:r>
              <a:rPr lang="en-US" sz="1400" dirty="0"/>
              <a:t>It is critical that access to these machines, both via logging on and physical access, be limited to only those people with a clear need</a:t>
            </a:r>
            <a:r>
              <a:rPr lang="en-US" sz="1400" dirty="0" smtClean="0"/>
              <a:t>.</a:t>
            </a:r>
            <a:endParaRPr lang="en-US" sz="1800" dirty="0" smtClean="0"/>
          </a:p>
          <a:p>
            <a:r>
              <a:rPr lang="en-US" sz="1800" dirty="0"/>
              <a:t>You should make sure that logging is turned on and that all actions that might pose </a:t>
            </a:r>
            <a:r>
              <a:rPr lang="en-US" sz="1800" dirty="0" smtClean="0"/>
              <a:t>any security </a:t>
            </a:r>
            <a:r>
              <a:rPr lang="en-US" sz="1800" dirty="0"/>
              <a:t>risk are logged. You then must make certain that those logs are checked on a periodic basis</a:t>
            </a:r>
            <a:r>
              <a:rPr lang="en-US" sz="1800" dirty="0" smtClean="0"/>
              <a:t>.</a:t>
            </a:r>
          </a:p>
          <a:p>
            <a:r>
              <a:rPr lang="en-US" sz="1800" dirty="0" smtClean="0"/>
              <a:t>Data must </a:t>
            </a:r>
            <a:r>
              <a:rPr lang="en-US" sz="1800" dirty="0"/>
              <a:t>be backed up on a regular basis</a:t>
            </a:r>
            <a:r>
              <a:rPr lang="en-US" sz="1800" dirty="0" smtClean="0"/>
              <a:t>.</a:t>
            </a:r>
          </a:p>
          <a:p>
            <a:r>
              <a:rPr lang="en-US" sz="1800" dirty="0"/>
              <a:t>The backup tapes should be kept in a secure offsite location (such as a </a:t>
            </a:r>
            <a:r>
              <a:rPr lang="en-US" sz="1800" dirty="0" smtClean="0"/>
              <a:t>bank safety </a:t>
            </a:r>
            <a:r>
              <a:rPr lang="en-US" sz="1800" dirty="0"/>
              <a:t>deposit box) or in a fireproof safe. </a:t>
            </a:r>
            <a:endParaRPr lang="en-US" sz="1800" dirty="0" smtClean="0"/>
          </a:p>
          <a:p>
            <a:r>
              <a:rPr lang="en-US" sz="1800" dirty="0" smtClean="0"/>
              <a:t>It </a:t>
            </a:r>
            <a:r>
              <a:rPr lang="en-US" sz="1800" dirty="0"/>
              <a:t>is critical that you limit access to those backup tapes just </a:t>
            </a:r>
            <a:r>
              <a:rPr lang="en-US" sz="1800" dirty="0" smtClean="0"/>
              <a:t>as you </a:t>
            </a:r>
            <a:r>
              <a:rPr lang="en-US" sz="1800" dirty="0"/>
              <a:t>would limit access to the servers themselves</a:t>
            </a:r>
            <a:r>
              <a:rPr lang="en-US" sz="1800" dirty="0" smtClean="0"/>
              <a:t>.</a:t>
            </a:r>
          </a:p>
          <a:p>
            <a:r>
              <a:rPr lang="en-US" sz="1800" dirty="0"/>
              <a:t>anything </a:t>
            </a:r>
            <a:r>
              <a:rPr lang="en-US" sz="1800" dirty="0" smtClean="0"/>
              <a:t>including </a:t>
            </a:r>
            <a:r>
              <a:rPr lang="en-US" sz="1800" dirty="0"/>
              <a:t>any software or operating system </a:t>
            </a:r>
            <a:r>
              <a:rPr lang="en-US" sz="1800" dirty="0" smtClean="0"/>
              <a:t>components not </a:t>
            </a:r>
            <a:r>
              <a:rPr lang="en-US" sz="1800" dirty="0"/>
              <a:t>required for the server to function should be removed</a:t>
            </a:r>
            <a:r>
              <a:rPr lang="en-US" sz="1800" dirty="0" smtClean="0"/>
              <a:t>.</a:t>
            </a:r>
          </a:p>
        </p:txBody>
      </p:sp>
      <p:sp>
        <p:nvSpPr>
          <p:cNvPr id="4" name="Slide Number Placeholder 3">
            <a:extLst>
              <a:ext uri="{FF2B5EF4-FFF2-40B4-BE49-F238E27FC236}">
                <a16:creationId xmlns:a16="http://schemas.microsoft.com/office/drawing/2014/main" xmlns="" id="{3B5C6BAC-F3F8-4AA0-B332-02F663571328}"/>
              </a:ext>
            </a:extLst>
          </p:cNvPr>
          <p:cNvSpPr>
            <a:spLocks noGrp="1"/>
          </p:cNvSpPr>
          <p:nvPr>
            <p:ph type="sldNum" sz="quarter" idx="12"/>
          </p:nvPr>
        </p:nvSpPr>
        <p:spPr/>
        <p:txBody>
          <a:bodyPr/>
          <a:lstStyle/>
          <a:p>
            <a:fld id="{9EC71654-96A5-4280-94F3-931C61A9F92C}" type="slidenum">
              <a:rPr lang="en-US" smtClean="0"/>
              <a:pPr/>
              <a:t>10</a:t>
            </a:fld>
            <a:endParaRPr lang="en-US" dirty="0"/>
          </a:p>
        </p:txBody>
      </p:sp>
    </p:spTree>
    <p:extLst>
      <p:ext uri="{BB962C8B-B14F-4D97-AF65-F5344CB8AC3E}">
        <p14:creationId xmlns:p14="http://schemas.microsoft.com/office/powerpoint/2010/main" val="3519943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C50832-0B36-43C5-98EC-4CD165D78718}"/>
              </a:ext>
            </a:extLst>
          </p:cNvPr>
          <p:cNvSpPr>
            <a:spLocks noGrp="1"/>
          </p:cNvSpPr>
          <p:nvPr>
            <p:ph type="title"/>
          </p:nvPr>
        </p:nvSpPr>
        <p:spPr/>
        <p:txBody>
          <a:bodyPr/>
          <a:lstStyle/>
          <a:p>
            <a:r>
              <a:rPr lang="en-US" dirty="0" smtClean="0"/>
              <a:t>Securing a server</a:t>
            </a:r>
            <a:endParaRPr lang="en-US" dirty="0"/>
          </a:p>
        </p:txBody>
      </p:sp>
      <p:sp>
        <p:nvSpPr>
          <p:cNvPr id="3" name="Content Placeholder 2">
            <a:extLst>
              <a:ext uri="{FF2B5EF4-FFF2-40B4-BE49-F238E27FC236}">
                <a16:creationId xmlns:a16="http://schemas.microsoft.com/office/drawing/2014/main" xmlns="" id="{552A9C73-06ED-419B-81B5-491CBFC22330}"/>
              </a:ext>
            </a:extLst>
          </p:cNvPr>
          <p:cNvSpPr>
            <a:spLocks noGrp="1"/>
          </p:cNvSpPr>
          <p:nvPr>
            <p:ph idx="1"/>
          </p:nvPr>
        </p:nvSpPr>
        <p:spPr>
          <a:xfrm>
            <a:off x="515938" y="1700479"/>
            <a:ext cx="8083746" cy="5284476"/>
          </a:xfrm>
        </p:spPr>
        <p:txBody>
          <a:bodyPr/>
          <a:lstStyle/>
          <a:p>
            <a:r>
              <a:rPr lang="en-US" sz="1800" dirty="0"/>
              <a:t>you should create your own accounts with names that do not reflect their level of permission (disable the administrator account and create an account called </a:t>
            </a:r>
            <a:r>
              <a:rPr lang="en-US" sz="1800" dirty="0" err="1"/>
              <a:t>basic_user</a:t>
            </a:r>
            <a:r>
              <a:rPr lang="en-US" sz="1800" dirty="0"/>
              <a:t>).</a:t>
            </a:r>
          </a:p>
          <a:p>
            <a:r>
              <a:rPr lang="en-US" sz="1800" dirty="0"/>
              <a:t>If you use a scanning tool, such as Cerberus, it returns a report stating the weaknesses in your Registry settings</a:t>
            </a:r>
            <a:r>
              <a:rPr lang="en-US" sz="1800" dirty="0" smtClean="0"/>
              <a:t>.</a:t>
            </a:r>
          </a:p>
          <a:p>
            <a:pPr lvl="1"/>
            <a:r>
              <a:rPr lang="en-US" sz="1400" b="1" dirty="0"/>
              <a:t>Logon: </a:t>
            </a:r>
            <a:r>
              <a:rPr lang="en-US" sz="1400" dirty="0"/>
              <a:t>If your Registry is set so that the logon screen shows the last user’s name, you have done half of the hacker’s work for her. Since she now has a username, she only needs to guess the password.</a:t>
            </a:r>
          </a:p>
          <a:p>
            <a:pPr lvl="1"/>
            <a:r>
              <a:rPr lang="en-US" sz="1400" b="1" dirty="0"/>
              <a:t>Default Shares: </a:t>
            </a:r>
            <a:r>
              <a:rPr lang="en-US" sz="1400" dirty="0"/>
              <a:t>Certain drives/folders are shared by default. Leaving them shared like this presents a security hazard</a:t>
            </a:r>
            <a:r>
              <a:rPr lang="en-US" sz="1400" dirty="0" smtClean="0"/>
              <a:t>.</a:t>
            </a:r>
            <a:endParaRPr lang="en-US" sz="1800" dirty="0" smtClean="0"/>
          </a:p>
          <a:p>
            <a:r>
              <a:rPr lang="en-US" sz="1800" dirty="0"/>
              <a:t>A tool such as Cerberus </a:t>
            </a:r>
            <a:r>
              <a:rPr lang="en-US" sz="1800" dirty="0" smtClean="0"/>
              <a:t>will not </a:t>
            </a:r>
            <a:r>
              <a:rPr lang="en-US" sz="1800" dirty="0"/>
              <a:t>only tell you what the problems are, but will make recommendations for corrections. To edit </a:t>
            </a:r>
            <a:r>
              <a:rPr lang="en-US" sz="1800" dirty="0" smtClean="0"/>
              <a:t>your Registry</a:t>
            </a:r>
            <a:r>
              <a:rPr lang="en-US" sz="1800" dirty="0"/>
              <a:t>, go to Start, select Run, and then key </a:t>
            </a:r>
            <a:r>
              <a:rPr lang="en-US" sz="1800" b="1" dirty="0" err="1"/>
              <a:t>regedit</a:t>
            </a:r>
            <a:r>
              <a:rPr lang="en-US" sz="1800" dirty="0"/>
              <a:t>. This will start the Registry editor.</a:t>
            </a:r>
            <a:endParaRPr lang="en-US" sz="1800" dirty="0"/>
          </a:p>
          <a:p>
            <a:pPr marL="457200" lvl="1" indent="0">
              <a:buNone/>
            </a:pPr>
            <a:endParaRPr lang="en-US" sz="1400" dirty="0"/>
          </a:p>
        </p:txBody>
      </p:sp>
      <p:sp>
        <p:nvSpPr>
          <p:cNvPr id="4" name="Slide Number Placeholder 3">
            <a:extLst>
              <a:ext uri="{FF2B5EF4-FFF2-40B4-BE49-F238E27FC236}">
                <a16:creationId xmlns:a16="http://schemas.microsoft.com/office/drawing/2014/main" xmlns="" id="{3B5C6BAC-F3F8-4AA0-B332-02F663571328}"/>
              </a:ext>
            </a:extLst>
          </p:cNvPr>
          <p:cNvSpPr>
            <a:spLocks noGrp="1"/>
          </p:cNvSpPr>
          <p:nvPr>
            <p:ph type="sldNum" sz="quarter" idx="12"/>
          </p:nvPr>
        </p:nvSpPr>
        <p:spPr/>
        <p:txBody>
          <a:bodyPr/>
          <a:lstStyle/>
          <a:p>
            <a:fld id="{9EC71654-96A5-4280-94F3-931C61A9F92C}" type="slidenum">
              <a:rPr lang="en-US" smtClean="0"/>
              <a:pPr/>
              <a:t>11</a:t>
            </a:fld>
            <a:endParaRPr lang="en-US" dirty="0"/>
          </a:p>
        </p:txBody>
      </p:sp>
    </p:spTree>
    <p:extLst>
      <p:ext uri="{BB962C8B-B14F-4D97-AF65-F5344CB8AC3E}">
        <p14:creationId xmlns:p14="http://schemas.microsoft.com/office/powerpoint/2010/main" val="2549242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C50832-0B36-43C5-98EC-4CD165D78718}"/>
              </a:ext>
            </a:extLst>
          </p:cNvPr>
          <p:cNvSpPr>
            <a:spLocks noGrp="1"/>
          </p:cNvSpPr>
          <p:nvPr>
            <p:ph type="title"/>
          </p:nvPr>
        </p:nvSpPr>
        <p:spPr/>
        <p:txBody>
          <a:bodyPr/>
          <a:lstStyle/>
          <a:p>
            <a:r>
              <a:rPr lang="en-US" dirty="0" smtClean="0"/>
              <a:t>Securing a </a:t>
            </a:r>
            <a:r>
              <a:rPr lang="en-US" dirty="0" smtClean="0"/>
              <a:t>network</a:t>
            </a:r>
            <a:endParaRPr lang="en-US" dirty="0"/>
          </a:p>
        </p:txBody>
      </p:sp>
      <p:sp>
        <p:nvSpPr>
          <p:cNvPr id="3" name="Content Placeholder 2">
            <a:extLst>
              <a:ext uri="{FF2B5EF4-FFF2-40B4-BE49-F238E27FC236}">
                <a16:creationId xmlns:a16="http://schemas.microsoft.com/office/drawing/2014/main" xmlns="" id="{552A9C73-06ED-419B-81B5-491CBFC22330}"/>
              </a:ext>
            </a:extLst>
          </p:cNvPr>
          <p:cNvSpPr>
            <a:spLocks noGrp="1"/>
          </p:cNvSpPr>
          <p:nvPr>
            <p:ph idx="1"/>
          </p:nvPr>
        </p:nvSpPr>
        <p:spPr>
          <a:xfrm>
            <a:off x="515938" y="1700479"/>
            <a:ext cx="8083746" cy="5284476"/>
          </a:xfrm>
        </p:spPr>
        <p:txBody>
          <a:bodyPr/>
          <a:lstStyle/>
          <a:p>
            <a:r>
              <a:rPr lang="en-US" dirty="0"/>
              <a:t>T</a:t>
            </a:r>
            <a:r>
              <a:rPr lang="en-US" dirty="0" smtClean="0"/>
              <a:t>he </a:t>
            </a:r>
            <a:r>
              <a:rPr lang="en-US" dirty="0"/>
              <a:t>first step in securing a network is to secure all computers that take part in that network</a:t>
            </a:r>
            <a:r>
              <a:rPr lang="en-US" dirty="0" smtClean="0"/>
              <a:t>, including </a:t>
            </a:r>
            <a:r>
              <a:rPr lang="en-US" dirty="0"/>
              <a:t>all workstations and servers</a:t>
            </a:r>
            <a:r>
              <a:rPr lang="en-US" dirty="0" smtClean="0"/>
              <a:t>.</a:t>
            </a:r>
          </a:p>
          <a:p>
            <a:r>
              <a:rPr lang="en-US" dirty="0"/>
              <a:t>U</a:t>
            </a:r>
            <a:r>
              <a:rPr lang="en-US" dirty="0" smtClean="0"/>
              <a:t>sing </a:t>
            </a:r>
            <a:r>
              <a:rPr lang="en-US" dirty="0"/>
              <a:t>a firewall and proxy server are also critical elements in network </a:t>
            </a:r>
            <a:r>
              <a:rPr lang="en-US" dirty="0"/>
              <a:t>security</a:t>
            </a:r>
            <a:r>
              <a:rPr lang="en-US" dirty="0" smtClean="0"/>
              <a:t>.</a:t>
            </a:r>
          </a:p>
          <a:p>
            <a:r>
              <a:rPr lang="en-US" dirty="0"/>
              <a:t>If your network is at all large, then you might consider partitioning it into smaller segments with </a:t>
            </a:r>
            <a:r>
              <a:rPr lang="en-US" dirty="0" smtClean="0"/>
              <a:t>a firewall-enabled </a:t>
            </a:r>
            <a:r>
              <a:rPr lang="en-US" dirty="0"/>
              <a:t>router between segments</a:t>
            </a:r>
            <a:r>
              <a:rPr lang="en-US" dirty="0" smtClean="0"/>
              <a:t>.</a:t>
            </a:r>
            <a:r>
              <a:rPr lang="en-US" dirty="0"/>
              <a:t> if one segment is compromised</a:t>
            </a:r>
            <a:r>
              <a:rPr lang="en-US" dirty="0" smtClean="0"/>
              <a:t>, the </a:t>
            </a:r>
            <a:r>
              <a:rPr lang="en-US" dirty="0"/>
              <a:t>entire network will not be compromised. In this system, you might consider putting </a:t>
            </a:r>
            <a:r>
              <a:rPr lang="en-US" dirty="0" smtClean="0"/>
              <a:t>your most </a:t>
            </a:r>
            <a:r>
              <a:rPr lang="en-US" dirty="0"/>
              <a:t>important servers (database, file) on a secure segment</a:t>
            </a:r>
            <a:r>
              <a:rPr lang="en-US" dirty="0" smtClean="0"/>
              <a:t>.</a:t>
            </a:r>
          </a:p>
          <a:p>
            <a:endParaRPr lang="en-US" dirty="0"/>
          </a:p>
        </p:txBody>
      </p:sp>
      <p:sp>
        <p:nvSpPr>
          <p:cNvPr id="4" name="Slide Number Placeholder 3">
            <a:extLst>
              <a:ext uri="{FF2B5EF4-FFF2-40B4-BE49-F238E27FC236}">
                <a16:creationId xmlns:a16="http://schemas.microsoft.com/office/drawing/2014/main" xmlns="" id="{3B5C6BAC-F3F8-4AA0-B332-02F663571328}"/>
              </a:ext>
            </a:extLst>
          </p:cNvPr>
          <p:cNvSpPr>
            <a:spLocks noGrp="1"/>
          </p:cNvSpPr>
          <p:nvPr>
            <p:ph type="sldNum" sz="quarter" idx="12"/>
          </p:nvPr>
        </p:nvSpPr>
        <p:spPr/>
        <p:txBody>
          <a:bodyPr/>
          <a:lstStyle/>
          <a:p>
            <a:fld id="{9EC71654-96A5-4280-94F3-931C61A9F92C}" type="slidenum">
              <a:rPr lang="en-US" smtClean="0"/>
              <a:pPr/>
              <a:t>12</a:t>
            </a:fld>
            <a:endParaRPr lang="en-US" dirty="0"/>
          </a:p>
        </p:txBody>
      </p:sp>
    </p:spTree>
    <p:extLst>
      <p:ext uri="{BB962C8B-B14F-4D97-AF65-F5344CB8AC3E}">
        <p14:creationId xmlns:p14="http://schemas.microsoft.com/office/powerpoint/2010/main" val="2334529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C50832-0B36-43C5-98EC-4CD165D78718}"/>
              </a:ext>
            </a:extLst>
          </p:cNvPr>
          <p:cNvSpPr>
            <a:spLocks noGrp="1"/>
          </p:cNvSpPr>
          <p:nvPr>
            <p:ph type="title"/>
          </p:nvPr>
        </p:nvSpPr>
        <p:spPr/>
        <p:txBody>
          <a:bodyPr/>
          <a:lstStyle/>
          <a:p>
            <a:r>
              <a:rPr lang="en-US" dirty="0" smtClean="0"/>
              <a:t>Securing a </a:t>
            </a:r>
            <a:r>
              <a:rPr lang="en-US" dirty="0" smtClean="0"/>
              <a:t>network</a:t>
            </a:r>
            <a:endParaRPr lang="en-US" dirty="0"/>
          </a:p>
        </p:txBody>
      </p:sp>
      <p:sp>
        <p:nvSpPr>
          <p:cNvPr id="3" name="Content Placeholder 2">
            <a:extLst>
              <a:ext uri="{FF2B5EF4-FFF2-40B4-BE49-F238E27FC236}">
                <a16:creationId xmlns:a16="http://schemas.microsoft.com/office/drawing/2014/main" xmlns="" id="{552A9C73-06ED-419B-81B5-491CBFC22330}"/>
              </a:ext>
            </a:extLst>
          </p:cNvPr>
          <p:cNvSpPr>
            <a:spLocks noGrp="1"/>
          </p:cNvSpPr>
          <p:nvPr>
            <p:ph idx="1"/>
          </p:nvPr>
        </p:nvSpPr>
        <p:spPr>
          <a:xfrm>
            <a:off x="515938" y="1700479"/>
            <a:ext cx="8083746" cy="5284476"/>
          </a:xfrm>
        </p:spPr>
        <p:txBody>
          <a:bodyPr/>
          <a:lstStyle/>
          <a:p>
            <a:r>
              <a:rPr lang="en-US" dirty="0"/>
              <a:t>Many network administrators will </a:t>
            </a:r>
            <a:r>
              <a:rPr lang="en-US" dirty="0" smtClean="0"/>
              <a:t>put a </a:t>
            </a:r>
            <a:r>
              <a:rPr lang="en-US" dirty="0"/>
              <a:t>second firewall between the web server and the rest of the network. This means that if a </a:t>
            </a:r>
            <a:r>
              <a:rPr lang="en-US" dirty="0" smtClean="0"/>
              <a:t>hacker exploits </a:t>
            </a:r>
            <a:r>
              <a:rPr lang="en-US" dirty="0"/>
              <a:t>a flaw in your web server and gains access to it, then he will not have access to your </a:t>
            </a:r>
            <a:r>
              <a:rPr lang="en-US" dirty="0" smtClean="0"/>
              <a:t>entire network</a:t>
            </a:r>
            <a:r>
              <a:rPr lang="en-US" dirty="0"/>
              <a:t>.</a:t>
            </a:r>
            <a:endParaRPr lang="en-US" dirty="0" smtClean="0"/>
          </a:p>
          <a:p>
            <a:r>
              <a:rPr lang="en-US" dirty="0" smtClean="0"/>
              <a:t>only </a:t>
            </a:r>
            <a:r>
              <a:rPr lang="en-US" dirty="0"/>
              <a:t>what you need to post web pages. No data, documents, or other information should be stored on that server, and certainly no extraneous software. The operating system and web server software are all that are required. You may add a few other items (such as an IDS) if your situation requires it. Any other software running on that server is a potential security risk</a:t>
            </a:r>
            <a:r>
              <a:rPr lang="en-US" dirty="0" smtClean="0"/>
              <a:t>.</a:t>
            </a:r>
          </a:p>
          <a:p>
            <a:endParaRPr lang="en-US" dirty="0"/>
          </a:p>
        </p:txBody>
      </p:sp>
      <p:sp>
        <p:nvSpPr>
          <p:cNvPr id="4" name="Slide Number Placeholder 3">
            <a:extLst>
              <a:ext uri="{FF2B5EF4-FFF2-40B4-BE49-F238E27FC236}">
                <a16:creationId xmlns:a16="http://schemas.microsoft.com/office/drawing/2014/main" xmlns="" id="{3B5C6BAC-F3F8-4AA0-B332-02F663571328}"/>
              </a:ext>
            </a:extLst>
          </p:cNvPr>
          <p:cNvSpPr>
            <a:spLocks noGrp="1"/>
          </p:cNvSpPr>
          <p:nvPr>
            <p:ph type="sldNum" sz="quarter" idx="12"/>
          </p:nvPr>
        </p:nvSpPr>
        <p:spPr/>
        <p:txBody>
          <a:bodyPr/>
          <a:lstStyle/>
          <a:p>
            <a:fld id="{9EC71654-96A5-4280-94F3-931C61A9F92C}" type="slidenum">
              <a:rPr lang="en-US" smtClean="0"/>
              <a:pPr/>
              <a:t>13</a:t>
            </a:fld>
            <a:endParaRPr lang="en-US" dirty="0"/>
          </a:p>
        </p:txBody>
      </p:sp>
    </p:spTree>
    <p:extLst>
      <p:ext uri="{BB962C8B-B14F-4D97-AF65-F5344CB8AC3E}">
        <p14:creationId xmlns:p14="http://schemas.microsoft.com/office/powerpoint/2010/main" val="1552889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9" descr="cityscape">
            <a:extLst>
              <a:ext uri="{FF2B5EF4-FFF2-40B4-BE49-F238E27FC236}">
                <a16:creationId xmlns:a16="http://schemas.microsoft.com/office/drawing/2014/main" xmlns="" id="{63493B9E-F6F8-4C0F-9706-CA547A8B2B3F}"/>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t="39" b="39"/>
          <a:stretch>
            <a:fillRect/>
          </a:stretch>
        </p:blipFill>
        <p:spPr/>
      </p:pic>
      <p:sp>
        <p:nvSpPr>
          <p:cNvPr id="6" name="Title 5">
            <a:extLst>
              <a:ext uri="{FF2B5EF4-FFF2-40B4-BE49-F238E27FC236}">
                <a16:creationId xmlns:a16="http://schemas.microsoft.com/office/drawing/2014/main" xmlns="" id="{95D612B9-68B9-4C9F-98FE-CEE07DB1F00D}"/>
              </a:ext>
            </a:extLst>
          </p:cNvPr>
          <p:cNvSpPr>
            <a:spLocks noGrp="1"/>
          </p:cNvSpPr>
          <p:nvPr>
            <p:ph type="title"/>
          </p:nvPr>
        </p:nvSpPr>
        <p:spPr>
          <a:xfrm>
            <a:off x="6469777" y="3158641"/>
            <a:ext cx="5722223" cy="921807"/>
          </a:xfrm>
        </p:spPr>
        <p:txBody>
          <a:bodyPr/>
          <a:lstStyle/>
          <a:p>
            <a:r>
              <a:rPr lang="en-US" dirty="0"/>
              <a:t>Thank you!</a:t>
            </a:r>
          </a:p>
        </p:txBody>
      </p:sp>
      <p:sp>
        <p:nvSpPr>
          <p:cNvPr id="5" name="Subtitle 4">
            <a:extLst>
              <a:ext uri="{FF2B5EF4-FFF2-40B4-BE49-F238E27FC236}">
                <a16:creationId xmlns:a16="http://schemas.microsoft.com/office/drawing/2014/main" xmlns="" id="{E3C40962-BA6A-43E4-97BA-511A9B90CF41}"/>
              </a:ext>
            </a:extLst>
          </p:cNvPr>
          <p:cNvSpPr>
            <a:spLocks noGrp="1"/>
          </p:cNvSpPr>
          <p:nvPr>
            <p:ph type="subTitle" idx="1"/>
          </p:nvPr>
        </p:nvSpPr>
        <p:spPr/>
        <p:txBody>
          <a:bodyPr/>
          <a:lstStyle/>
          <a:p>
            <a:r>
              <a:rPr lang="en-US" dirty="0"/>
              <a:t>Flora@contoso.com</a:t>
            </a:r>
          </a:p>
        </p:txBody>
      </p:sp>
      <p:sp>
        <p:nvSpPr>
          <p:cNvPr id="7" name="Text Placeholder 6">
            <a:extLst>
              <a:ext uri="{FF2B5EF4-FFF2-40B4-BE49-F238E27FC236}">
                <a16:creationId xmlns:a16="http://schemas.microsoft.com/office/drawing/2014/main" xmlns="" id="{11FDFFBF-E125-47CF-AAE0-ACC45013CE38}"/>
              </a:ext>
            </a:extLst>
          </p:cNvPr>
          <p:cNvSpPr>
            <a:spLocks noGrp="1"/>
          </p:cNvSpPr>
          <p:nvPr>
            <p:ph type="body" sz="quarter" idx="11"/>
          </p:nvPr>
        </p:nvSpPr>
        <p:spPr/>
        <p:txBody>
          <a:bodyPr/>
          <a:lstStyle/>
          <a:p>
            <a:r>
              <a:rPr lang="en-US" dirty="0"/>
              <a:t>http://www.contoso.com/</a:t>
            </a:r>
          </a:p>
        </p:txBody>
      </p:sp>
    </p:spTree>
    <p:extLst>
      <p:ext uri="{BB962C8B-B14F-4D97-AF65-F5344CB8AC3E}">
        <p14:creationId xmlns:p14="http://schemas.microsoft.com/office/powerpoint/2010/main" val="112477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C50832-0B36-43C5-98EC-4CD165D78718}"/>
              </a:ext>
            </a:extLst>
          </p:cNvPr>
          <p:cNvSpPr>
            <a:spLocks noGrp="1"/>
          </p:cNvSpPr>
          <p:nvPr>
            <p:ph type="title"/>
          </p:nvPr>
        </p:nvSpPr>
        <p:spPr/>
        <p:txBody>
          <a:bodyPr/>
          <a:lstStyle/>
          <a:p>
            <a:r>
              <a:rPr lang="en-US" dirty="0" smtClean="0"/>
              <a:t>Patch</a:t>
            </a:r>
            <a:endParaRPr lang="en-US" dirty="0"/>
          </a:p>
        </p:txBody>
      </p:sp>
      <p:sp>
        <p:nvSpPr>
          <p:cNvPr id="3" name="Content Placeholder 2">
            <a:extLst>
              <a:ext uri="{FF2B5EF4-FFF2-40B4-BE49-F238E27FC236}">
                <a16:creationId xmlns:a16="http://schemas.microsoft.com/office/drawing/2014/main" xmlns="" id="{552A9C73-06ED-419B-81B5-491CBFC22330}"/>
              </a:ext>
            </a:extLst>
          </p:cNvPr>
          <p:cNvSpPr>
            <a:spLocks noGrp="1"/>
          </p:cNvSpPr>
          <p:nvPr>
            <p:ph idx="1"/>
          </p:nvPr>
        </p:nvSpPr>
        <p:spPr>
          <a:xfrm>
            <a:off x="538961" y="1825625"/>
            <a:ext cx="3991476" cy="4351338"/>
          </a:xfrm>
        </p:spPr>
        <p:txBody>
          <a:bodyPr/>
          <a:lstStyle/>
          <a:p>
            <a:pPr marL="0" indent="0">
              <a:buNone/>
            </a:pPr>
            <a:r>
              <a:rPr lang="en-US" sz="1800" dirty="0" smtClean="0"/>
              <a:t>A </a:t>
            </a:r>
            <a:r>
              <a:rPr lang="en-US" sz="1800" dirty="0"/>
              <a:t>modification to a program to improve its security, performance, or other feature</a:t>
            </a:r>
            <a:r>
              <a:rPr lang="en-US" sz="1800" dirty="0" smtClean="0"/>
              <a:t>.</a:t>
            </a:r>
          </a:p>
          <a:p>
            <a:pPr marL="0" indent="0">
              <a:buNone/>
            </a:pPr>
            <a:r>
              <a:rPr lang="en-US" sz="1800" dirty="0" smtClean="0"/>
              <a:t>Types of patch:</a:t>
            </a:r>
          </a:p>
          <a:p>
            <a:pPr marL="342900" indent="-342900">
              <a:buFont typeface="+mj-lt"/>
              <a:buAutoNum type="arabicPeriod"/>
            </a:pPr>
            <a:r>
              <a:rPr lang="en-US" sz="1800" dirty="0" smtClean="0"/>
              <a:t>Important or Critical</a:t>
            </a:r>
            <a:r>
              <a:rPr lang="en-US" sz="1800" dirty="0"/>
              <a:t>, </a:t>
            </a:r>
            <a:endParaRPr lang="en-US" sz="1800" dirty="0" smtClean="0"/>
          </a:p>
          <a:p>
            <a:pPr marL="342900" indent="-342900">
              <a:buFont typeface="+mj-lt"/>
              <a:buAutoNum type="arabicPeriod"/>
            </a:pPr>
            <a:r>
              <a:rPr lang="en-US" sz="1800" dirty="0" smtClean="0"/>
              <a:t>Recommended</a:t>
            </a:r>
            <a:r>
              <a:rPr lang="en-US" sz="1800" dirty="0"/>
              <a:t>, and </a:t>
            </a:r>
            <a:endParaRPr lang="en-US" sz="1800" dirty="0" smtClean="0"/>
          </a:p>
          <a:p>
            <a:pPr marL="342900" indent="-342900">
              <a:buFont typeface="+mj-lt"/>
              <a:buAutoNum type="arabicPeriod"/>
            </a:pPr>
            <a:r>
              <a:rPr lang="en-US" sz="1800" dirty="0" smtClean="0"/>
              <a:t>optional</a:t>
            </a:r>
            <a:endParaRPr lang="en-US" sz="1800" dirty="0"/>
          </a:p>
        </p:txBody>
      </p:sp>
      <p:pic>
        <p:nvPicPr>
          <p:cNvPr id="7" name="Picture Placeholder 6" descr="skycrapers">
            <a:extLst>
              <a:ext uri="{FF2B5EF4-FFF2-40B4-BE49-F238E27FC236}">
                <a16:creationId xmlns:a16="http://schemas.microsoft.com/office/drawing/2014/main" xmlns=""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xmlns="" id="{3B5C6BAC-F3F8-4AA0-B332-02F663571328}"/>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Tree>
    <p:extLst>
      <p:ext uri="{BB962C8B-B14F-4D97-AF65-F5344CB8AC3E}">
        <p14:creationId xmlns:p14="http://schemas.microsoft.com/office/powerpoint/2010/main" val="43356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C50832-0B36-43C5-98EC-4CD165D78718}"/>
              </a:ext>
            </a:extLst>
          </p:cNvPr>
          <p:cNvSpPr>
            <a:spLocks noGrp="1"/>
          </p:cNvSpPr>
          <p:nvPr>
            <p:ph type="title"/>
          </p:nvPr>
        </p:nvSpPr>
        <p:spPr/>
        <p:txBody>
          <a:bodyPr/>
          <a:lstStyle/>
          <a:p>
            <a:r>
              <a:rPr lang="en-US" dirty="0" err="1" smtClean="0"/>
              <a:t>POrts</a:t>
            </a:r>
            <a:endParaRPr lang="en-US" dirty="0"/>
          </a:p>
        </p:txBody>
      </p:sp>
      <p:sp>
        <p:nvSpPr>
          <p:cNvPr id="3" name="Content Placeholder 2">
            <a:extLst>
              <a:ext uri="{FF2B5EF4-FFF2-40B4-BE49-F238E27FC236}">
                <a16:creationId xmlns:a16="http://schemas.microsoft.com/office/drawing/2014/main" xmlns="" id="{552A9C73-06ED-419B-81B5-491CBFC22330}"/>
              </a:ext>
            </a:extLst>
          </p:cNvPr>
          <p:cNvSpPr>
            <a:spLocks noGrp="1"/>
          </p:cNvSpPr>
          <p:nvPr>
            <p:ph idx="1"/>
          </p:nvPr>
        </p:nvSpPr>
        <p:spPr>
          <a:xfrm>
            <a:off x="538961" y="1825625"/>
            <a:ext cx="3991476" cy="4351338"/>
          </a:xfrm>
        </p:spPr>
        <p:txBody>
          <a:bodyPr/>
          <a:lstStyle/>
          <a:p>
            <a:pPr marL="0" indent="0">
              <a:buNone/>
            </a:pPr>
            <a:r>
              <a:rPr lang="en-US" sz="1800" dirty="0" smtClean="0"/>
              <a:t>If you don’t need it, shut it down and block it.</a:t>
            </a:r>
          </a:p>
          <a:p>
            <a:pPr marL="0" indent="0">
              <a:buNone/>
            </a:pPr>
            <a:r>
              <a:rPr lang="en-US" sz="1800" dirty="0"/>
              <a:t>It is best for you to first make a list of all software that you are running. </a:t>
            </a:r>
            <a:endParaRPr lang="en-US" sz="1800" dirty="0" smtClean="0"/>
          </a:p>
          <a:p>
            <a:pPr marL="0" indent="0">
              <a:buNone/>
            </a:pPr>
            <a:r>
              <a:rPr lang="en-US" sz="1800" dirty="0" smtClean="0"/>
              <a:t>Then</a:t>
            </a:r>
            <a:r>
              <a:rPr lang="en-US" sz="1800" dirty="0"/>
              <a:t>, look up the ports and protocols that you will need for that software and allow only </a:t>
            </a:r>
            <a:r>
              <a:rPr lang="en-US" sz="1800" dirty="0" smtClean="0"/>
              <a:t>those.</a:t>
            </a:r>
            <a:endParaRPr lang="en-US" sz="1800" dirty="0"/>
          </a:p>
        </p:txBody>
      </p:sp>
      <p:pic>
        <p:nvPicPr>
          <p:cNvPr id="7" name="Picture Placeholder 6" descr="skycrapers">
            <a:extLst>
              <a:ext uri="{FF2B5EF4-FFF2-40B4-BE49-F238E27FC236}">
                <a16:creationId xmlns:a16="http://schemas.microsoft.com/office/drawing/2014/main" xmlns=""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xmlns="" id="{3B5C6BAC-F3F8-4AA0-B332-02F663571328}"/>
              </a:ext>
            </a:extLst>
          </p:cNvPr>
          <p:cNvSpPr>
            <a:spLocks noGrp="1"/>
          </p:cNvSpPr>
          <p:nvPr>
            <p:ph type="sldNum" sz="quarter" idx="12"/>
          </p:nvPr>
        </p:nvSpPr>
        <p:spPr/>
        <p:txBody>
          <a:bodyPr/>
          <a:lstStyle/>
          <a:p>
            <a:fld id="{9EC71654-96A5-4280-94F3-931C61A9F92C}" type="slidenum">
              <a:rPr lang="en-US" smtClean="0"/>
              <a:pPr/>
              <a:t>3</a:t>
            </a:fld>
            <a:endParaRPr lang="en-US" dirty="0"/>
          </a:p>
        </p:txBody>
      </p:sp>
    </p:spTree>
    <p:extLst>
      <p:ext uri="{BB962C8B-B14F-4D97-AF65-F5344CB8AC3E}">
        <p14:creationId xmlns:p14="http://schemas.microsoft.com/office/powerpoint/2010/main" val="3494856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C50832-0B36-43C5-98EC-4CD165D78718}"/>
              </a:ext>
            </a:extLst>
          </p:cNvPr>
          <p:cNvSpPr>
            <a:spLocks noGrp="1"/>
          </p:cNvSpPr>
          <p:nvPr>
            <p:ph type="title"/>
          </p:nvPr>
        </p:nvSpPr>
        <p:spPr/>
        <p:txBody>
          <a:bodyPr/>
          <a:lstStyle/>
          <a:p>
            <a:r>
              <a:rPr lang="en-US" dirty="0" smtClean="0"/>
              <a:t>Protect</a:t>
            </a:r>
            <a:endParaRPr lang="en-US" dirty="0"/>
          </a:p>
        </p:txBody>
      </p:sp>
      <p:sp>
        <p:nvSpPr>
          <p:cNvPr id="3" name="Content Placeholder 2">
            <a:extLst>
              <a:ext uri="{FF2B5EF4-FFF2-40B4-BE49-F238E27FC236}">
                <a16:creationId xmlns:a16="http://schemas.microsoft.com/office/drawing/2014/main" xmlns="" id="{552A9C73-06ED-419B-81B5-491CBFC22330}"/>
              </a:ext>
            </a:extLst>
          </p:cNvPr>
          <p:cNvSpPr>
            <a:spLocks noGrp="1"/>
          </p:cNvSpPr>
          <p:nvPr>
            <p:ph idx="1"/>
          </p:nvPr>
        </p:nvSpPr>
        <p:spPr>
          <a:xfrm>
            <a:off x="538961" y="1825625"/>
            <a:ext cx="3991476" cy="4351338"/>
          </a:xfrm>
        </p:spPr>
        <p:txBody>
          <a:bodyPr/>
          <a:lstStyle/>
          <a:p>
            <a:pPr marL="0" indent="0">
              <a:buNone/>
            </a:pPr>
            <a:r>
              <a:rPr lang="en-US" sz="1800" dirty="0" smtClean="0"/>
              <a:t>Firewall</a:t>
            </a:r>
          </a:p>
          <a:p>
            <a:pPr marL="0" indent="0">
              <a:buNone/>
            </a:pPr>
            <a:r>
              <a:rPr lang="en-US" sz="1800" dirty="0" smtClean="0"/>
              <a:t>IDS, IPS</a:t>
            </a:r>
          </a:p>
          <a:p>
            <a:pPr marL="0" indent="0">
              <a:buNone/>
            </a:pPr>
            <a:r>
              <a:rPr lang="en-US" sz="1800" dirty="0" smtClean="0"/>
              <a:t>Virus scanner</a:t>
            </a:r>
          </a:p>
          <a:p>
            <a:pPr marL="0" indent="0">
              <a:buNone/>
            </a:pPr>
            <a:r>
              <a:rPr lang="en-US" sz="1800" dirty="0" smtClean="0"/>
              <a:t>Antispyware software</a:t>
            </a:r>
          </a:p>
          <a:p>
            <a:pPr marL="0" indent="0">
              <a:buNone/>
            </a:pPr>
            <a:r>
              <a:rPr lang="en-US" sz="1800" dirty="0" smtClean="0"/>
              <a:t>Update frequently</a:t>
            </a:r>
          </a:p>
          <a:p>
            <a:pPr marL="0" indent="0">
              <a:buNone/>
            </a:pPr>
            <a:endParaRPr lang="en-US" sz="1800" dirty="0"/>
          </a:p>
        </p:txBody>
      </p:sp>
      <p:pic>
        <p:nvPicPr>
          <p:cNvPr id="7" name="Picture Placeholder 6" descr="skycrapers">
            <a:extLst>
              <a:ext uri="{FF2B5EF4-FFF2-40B4-BE49-F238E27FC236}">
                <a16:creationId xmlns:a16="http://schemas.microsoft.com/office/drawing/2014/main" xmlns=""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xmlns="" id="{3B5C6BAC-F3F8-4AA0-B332-02F663571328}"/>
              </a:ext>
            </a:extLst>
          </p:cNvPr>
          <p:cNvSpPr>
            <a:spLocks noGrp="1"/>
          </p:cNvSpPr>
          <p:nvPr>
            <p:ph type="sldNum" sz="quarter" idx="12"/>
          </p:nvPr>
        </p:nvSpPr>
        <p:spPr/>
        <p:txBody>
          <a:bodyPr/>
          <a:lstStyle/>
          <a:p>
            <a:fld id="{9EC71654-96A5-4280-94F3-931C61A9F92C}" type="slidenum">
              <a:rPr lang="en-US" smtClean="0"/>
              <a:pPr/>
              <a:t>4</a:t>
            </a:fld>
            <a:endParaRPr lang="en-US" dirty="0"/>
          </a:p>
        </p:txBody>
      </p:sp>
    </p:spTree>
    <p:extLst>
      <p:ext uri="{BB962C8B-B14F-4D97-AF65-F5344CB8AC3E}">
        <p14:creationId xmlns:p14="http://schemas.microsoft.com/office/powerpoint/2010/main" val="3040080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C50832-0B36-43C5-98EC-4CD165D78718}"/>
              </a:ext>
            </a:extLst>
          </p:cNvPr>
          <p:cNvSpPr>
            <a:spLocks noGrp="1"/>
          </p:cNvSpPr>
          <p:nvPr>
            <p:ph type="title"/>
          </p:nvPr>
        </p:nvSpPr>
        <p:spPr/>
        <p:txBody>
          <a:bodyPr/>
          <a:lstStyle/>
          <a:p>
            <a:r>
              <a:rPr lang="en-US" dirty="0" smtClean="0"/>
              <a:t>Policies</a:t>
            </a:r>
            <a:endParaRPr lang="en-US" dirty="0"/>
          </a:p>
        </p:txBody>
      </p:sp>
      <p:sp>
        <p:nvSpPr>
          <p:cNvPr id="3" name="Content Placeholder 2">
            <a:extLst>
              <a:ext uri="{FF2B5EF4-FFF2-40B4-BE49-F238E27FC236}">
                <a16:creationId xmlns:a16="http://schemas.microsoft.com/office/drawing/2014/main" xmlns="" id="{552A9C73-06ED-419B-81B5-491CBFC22330}"/>
              </a:ext>
            </a:extLst>
          </p:cNvPr>
          <p:cNvSpPr>
            <a:spLocks noGrp="1"/>
          </p:cNvSpPr>
          <p:nvPr>
            <p:ph idx="1"/>
          </p:nvPr>
        </p:nvSpPr>
        <p:spPr>
          <a:xfrm>
            <a:off x="538960" y="1408176"/>
            <a:ext cx="5422927" cy="4768787"/>
          </a:xfrm>
        </p:spPr>
        <p:txBody>
          <a:bodyPr/>
          <a:lstStyle/>
          <a:p>
            <a:pPr marL="0" indent="0">
              <a:buNone/>
            </a:pPr>
            <a:r>
              <a:rPr lang="en-US" sz="1800" dirty="0" smtClean="0"/>
              <a:t>1- Policies </a:t>
            </a:r>
            <a:r>
              <a:rPr lang="en-US" sz="1800" dirty="0"/>
              <a:t>be strongly enforced by </a:t>
            </a:r>
            <a:r>
              <a:rPr lang="en-US" sz="1800" dirty="0" smtClean="0"/>
              <a:t>management.</a:t>
            </a:r>
          </a:p>
          <a:p>
            <a:pPr marL="0" indent="0">
              <a:buNone/>
            </a:pPr>
            <a:r>
              <a:rPr lang="en-US" sz="1800" dirty="0"/>
              <a:t>Those policies should cover acceptable use of </a:t>
            </a:r>
            <a:r>
              <a:rPr lang="en-US" sz="1800" dirty="0" smtClean="0"/>
              <a:t>: </a:t>
            </a:r>
          </a:p>
          <a:p>
            <a:r>
              <a:rPr lang="en-US" sz="1800" dirty="0" smtClean="0"/>
              <a:t>organizational </a:t>
            </a:r>
            <a:r>
              <a:rPr lang="en-US" sz="1800" dirty="0"/>
              <a:t>computers, </a:t>
            </a:r>
            <a:endParaRPr lang="en-US" sz="1800" dirty="0" smtClean="0"/>
          </a:p>
          <a:p>
            <a:r>
              <a:rPr lang="en-US" sz="1800" dirty="0" smtClean="0"/>
              <a:t>the </a:t>
            </a:r>
            <a:r>
              <a:rPr lang="en-US" sz="1800" dirty="0"/>
              <a:t>Internet, </a:t>
            </a:r>
            <a:endParaRPr lang="en-US" sz="1800" dirty="0" smtClean="0"/>
          </a:p>
          <a:p>
            <a:r>
              <a:rPr lang="en-US" sz="1800" dirty="0" smtClean="0"/>
              <a:t>email</a:t>
            </a:r>
            <a:r>
              <a:rPr lang="en-US" sz="1800" dirty="0"/>
              <a:t>, and </a:t>
            </a:r>
            <a:endParaRPr lang="en-US" sz="1800" dirty="0" smtClean="0"/>
          </a:p>
          <a:p>
            <a:r>
              <a:rPr lang="en-US" sz="1800" dirty="0" smtClean="0"/>
              <a:t>any </a:t>
            </a:r>
            <a:r>
              <a:rPr lang="en-US" sz="1800" dirty="0"/>
              <a:t>other aspect of the system. </a:t>
            </a:r>
            <a:endParaRPr lang="en-US" sz="1800" dirty="0" smtClean="0"/>
          </a:p>
          <a:p>
            <a:pPr marL="0" indent="0">
              <a:buNone/>
            </a:pPr>
            <a:r>
              <a:rPr lang="en-US" sz="1800" dirty="0" smtClean="0"/>
              <a:t>2- Policies </a:t>
            </a:r>
            <a:r>
              <a:rPr lang="en-US" sz="1800" dirty="0"/>
              <a:t>should prohibit the installation of any software on the systems</a:t>
            </a:r>
            <a:r>
              <a:rPr lang="en-US" sz="1800" dirty="0" smtClean="0"/>
              <a:t>.</a:t>
            </a:r>
          </a:p>
          <a:p>
            <a:pPr marL="0" indent="0">
              <a:buNone/>
            </a:pPr>
            <a:r>
              <a:rPr lang="en-US" sz="1800" dirty="0" smtClean="0"/>
              <a:t>3- Only </a:t>
            </a:r>
            <a:r>
              <a:rPr lang="en-US" sz="1800" dirty="0"/>
              <a:t>IT personnel should install software and only after they have verified its </a:t>
            </a:r>
            <a:r>
              <a:rPr lang="en-US" sz="1800" dirty="0" smtClean="0"/>
              <a:t>safety.</a:t>
            </a:r>
          </a:p>
          <a:p>
            <a:pPr marL="0" indent="0">
              <a:buNone/>
            </a:pPr>
            <a:r>
              <a:rPr lang="en-US" sz="1800" dirty="0" smtClean="0"/>
              <a:t>4- Policies should clear about:</a:t>
            </a:r>
          </a:p>
          <a:p>
            <a:r>
              <a:rPr lang="en-US" sz="1800" dirty="0"/>
              <a:t>who has access to what data</a:t>
            </a:r>
            <a:r>
              <a:rPr lang="en-US" sz="1800" dirty="0" smtClean="0"/>
              <a:t>,</a:t>
            </a:r>
          </a:p>
          <a:p>
            <a:r>
              <a:rPr lang="en-US" sz="1800" dirty="0"/>
              <a:t>how backups are </a:t>
            </a:r>
            <a:r>
              <a:rPr lang="en-US" sz="1800" dirty="0" smtClean="0"/>
              <a:t>performed,</a:t>
            </a:r>
          </a:p>
          <a:p>
            <a:r>
              <a:rPr lang="en-US" sz="1800" dirty="0"/>
              <a:t>what to do to recover data in the case of a </a:t>
            </a:r>
            <a:r>
              <a:rPr lang="en-US" sz="1800" dirty="0" smtClean="0"/>
              <a:t>disaster.</a:t>
            </a:r>
            <a:endParaRPr lang="en-US" sz="1800" dirty="0"/>
          </a:p>
        </p:txBody>
      </p:sp>
      <p:pic>
        <p:nvPicPr>
          <p:cNvPr id="7" name="Picture Placeholder 6" descr="skycrapers">
            <a:extLst>
              <a:ext uri="{FF2B5EF4-FFF2-40B4-BE49-F238E27FC236}">
                <a16:creationId xmlns:a16="http://schemas.microsoft.com/office/drawing/2014/main" xmlns=""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xmlns="" id="{3B5C6BAC-F3F8-4AA0-B332-02F663571328}"/>
              </a:ext>
            </a:extLst>
          </p:cNvPr>
          <p:cNvSpPr>
            <a:spLocks noGrp="1"/>
          </p:cNvSpPr>
          <p:nvPr>
            <p:ph type="sldNum" sz="quarter" idx="12"/>
          </p:nvPr>
        </p:nvSpPr>
        <p:spPr/>
        <p:txBody>
          <a:bodyPr/>
          <a:lstStyle/>
          <a:p>
            <a:fld id="{9EC71654-96A5-4280-94F3-931C61A9F92C}" type="slidenum">
              <a:rPr lang="en-US" smtClean="0"/>
              <a:pPr/>
              <a:t>5</a:t>
            </a:fld>
            <a:endParaRPr lang="en-US" dirty="0"/>
          </a:p>
        </p:txBody>
      </p:sp>
    </p:spTree>
    <p:extLst>
      <p:ext uri="{BB962C8B-B14F-4D97-AF65-F5344CB8AC3E}">
        <p14:creationId xmlns:p14="http://schemas.microsoft.com/office/powerpoint/2010/main" val="305018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C50832-0B36-43C5-98EC-4CD165D78718}"/>
              </a:ext>
            </a:extLst>
          </p:cNvPr>
          <p:cNvSpPr>
            <a:spLocks noGrp="1"/>
          </p:cNvSpPr>
          <p:nvPr>
            <p:ph type="title"/>
          </p:nvPr>
        </p:nvSpPr>
        <p:spPr/>
        <p:txBody>
          <a:bodyPr/>
          <a:lstStyle/>
          <a:p>
            <a:r>
              <a:rPr lang="en-US" dirty="0" smtClean="0"/>
              <a:t>Probe</a:t>
            </a:r>
            <a:endParaRPr lang="en-US" dirty="0"/>
          </a:p>
        </p:txBody>
      </p:sp>
      <p:sp>
        <p:nvSpPr>
          <p:cNvPr id="3" name="Content Placeholder 2">
            <a:extLst>
              <a:ext uri="{FF2B5EF4-FFF2-40B4-BE49-F238E27FC236}">
                <a16:creationId xmlns:a16="http://schemas.microsoft.com/office/drawing/2014/main" xmlns="" id="{552A9C73-06ED-419B-81B5-491CBFC22330}"/>
              </a:ext>
            </a:extLst>
          </p:cNvPr>
          <p:cNvSpPr>
            <a:spLocks noGrp="1"/>
          </p:cNvSpPr>
          <p:nvPr>
            <p:ph idx="1"/>
          </p:nvPr>
        </p:nvSpPr>
        <p:spPr>
          <a:xfrm>
            <a:off x="538961" y="1825625"/>
            <a:ext cx="3991476" cy="4351338"/>
          </a:xfrm>
        </p:spPr>
        <p:txBody>
          <a:bodyPr/>
          <a:lstStyle/>
          <a:p>
            <a:pPr marL="0" indent="0">
              <a:buNone/>
            </a:pPr>
            <a:r>
              <a:rPr lang="en-US" sz="1800" dirty="0" smtClean="0"/>
              <a:t>Monitoring network for security flaws.</a:t>
            </a:r>
          </a:p>
          <a:p>
            <a:pPr marL="0" indent="0">
              <a:buNone/>
            </a:pPr>
            <a:r>
              <a:rPr lang="en-US" sz="1800" dirty="0"/>
              <a:t>This should be a regularly scheduled </a:t>
            </a:r>
            <a:r>
              <a:rPr lang="en-US" sz="1800" dirty="0" smtClean="0"/>
              <a:t>event that includes:</a:t>
            </a:r>
          </a:p>
          <a:p>
            <a:r>
              <a:rPr lang="en-US" sz="1800" dirty="0"/>
              <a:t>include probing your </a:t>
            </a:r>
            <a:r>
              <a:rPr lang="en-US" sz="1800" dirty="0" smtClean="0"/>
              <a:t>ports,</a:t>
            </a:r>
          </a:p>
          <a:p>
            <a:r>
              <a:rPr lang="en-US" sz="1800" dirty="0"/>
              <a:t>review of your security </a:t>
            </a:r>
            <a:r>
              <a:rPr lang="en-US" sz="1800" dirty="0" smtClean="0"/>
              <a:t>policies,</a:t>
            </a:r>
          </a:p>
          <a:p>
            <a:r>
              <a:rPr lang="en-US" sz="1800" dirty="0"/>
              <a:t>your patching system, </a:t>
            </a:r>
            <a:endParaRPr lang="en-US" sz="1800" dirty="0" smtClean="0"/>
          </a:p>
          <a:p>
            <a:r>
              <a:rPr lang="en-US" sz="1800" dirty="0" smtClean="0"/>
              <a:t>any </a:t>
            </a:r>
            <a:r>
              <a:rPr lang="en-US" sz="1800" dirty="0"/>
              <a:t>security logs you maintain, </a:t>
            </a:r>
            <a:endParaRPr lang="en-US" sz="1800" dirty="0" smtClean="0"/>
          </a:p>
          <a:p>
            <a:r>
              <a:rPr lang="en-US" sz="1800" dirty="0" smtClean="0"/>
              <a:t>personnel </a:t>
            </a:r>
            <a:r>
              <a:rPr lang="en-US" sz="1800" dirty="0"/>
              <a:t>files of those in secure </a:t>
            </a:r>
            <a:r>
              <a:rPr lang="en-US" sz="1800" dirty="0" smtClean="0"/>
              <a:t>positions.</a:t>
            </a:r>
            <a:endParaRPr lang="en-US" sz="1800" dirty="0"/>
          </a:p>
          <a:p>
            <a:pPr marL="0" indent="0">
              <a:buNone/>
            </a:pPr>
            <a:endParaRPr lang="en-US" sz="1800" dirty="0"/>
          </a:p>
        </p:txBody>
      </p:sp>
      <p:pic>
        <p:nvPicPr>
          <p:cNvPr id="7" name="Picture Placeholder 6" descr="skycrapers">
            <a:extLst>
              <a:ext uri="{FF2B5EF4-FFF2-40B4-BE49-F238E27FC236}">
                <a16:creationId xmlns:a16="http://schemas.microsoft.com/office/drawing/2014/main" xmlns=""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xmlns="" id="{3B5C6BAC-F3F8-4AA0-B332-02F663571328}"/>
              </a:ext>
            </a:extLst>
          </p:cNvPr>
          <p:cNvSpPr>
            <a:spLocks noGrp="1"/>
          </p:cNvSpPr>
          <p:nvPr>
            <p:ph type="sldNum" sz="quarter" idx="12"/>
          </p:nvPr>
        </p:nvSpPr>
        <p:spPr/>
        <p:txBody>
          <a:bodyPr/>
          <a:lstStyle/>
          <a:p>
            <a:fld id="{9EC71654-96A5-4280-94F3-931C61A9F92C}" type="slidenum">
              <a:rPr lang="en-US" smtClean="0"/>
              <a:pPr/>
              <a:t>6</a:t>
            </a:fld>
            <a:endParaRPr lang="en-US" dirty="0"/>
          </a:p>
        </p:txBody>
      </p:sp>
    </p:spTree>
    <p:extLst>
      <p:ext uri="{BB962C8B-B14F-4D97-AF65-F5344CB8AC3E}">
        <p14:creationId xmlns:p14="http://schemas.microsoft.com/office/powerpoint/2010/main" val="18918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C50832-0B36-43C5-98EC-4CD165D78718}"/>
              </a:ext>
            </a:extLst>
          </p:cNvPr>
          <p:cNvSpPr>
            <a:spLocks noGrp="1"/>
          </p:cNvSpPr>
          <p:nvPr>
            <p:ph type="title"/>
          </p:nvPr>
        </p:nvSpPr>
        <p:spPr/>
        <p:txBody>
          <a:bodyPr/>
          <a:lstStyle/>
          <a:p>
            <a:r>
              <a:rPr lang="en-US" dirty="0" smtClean="0"/>
              <a:t>Physical</a:t>
            </a:r>
            <a:endParaRPr lang="en-US" dirty="0"/>
          </a:p>
        </p:txBody>
      </p:sp>
      <p:sp>
        <p:nvSpPr>
          <p:cNvPr id="3" name="Content Placeholder 2">
            <a:extLst>
              <a:ext uri="{FF2B5EF4-FFF2-40B4-BE49-F238E27FC236}">
                <a16:creationId xmlns:a16="http://schemas.microsoft.com/office/drawing/2014/main" xmlns="" id="{552A9C73-06ED-419B-81B5-491CBFC22330}"/>
              </a:ext>
            </a:extLst>
          </p:cNvPr>
          <p:cNvSpPr>
            <a:spLocks noGrp="1"/>
          </p:cNvSpPr>
          <p:nvPr>
            <p:ph idx="1"/>
          </p:nvPr>
        </p:nvSpPr>
        <p:spPr>
          <a:xfrm>
            <a:off x="538961" y="1825625"/>
            <a:ext cx="3991476" cy="4351338"/>
          </a:xfrm>
        </p:spPr>
        <p:txBody>
          <a:bodyPr/>
          <a:lstStyle/>
          <a:p>
            <a:pPr marL="0" indent="0">
              <a:buNone/>
            </a:pPr>
            <a:r>
              <a:rPr lang="en-US" sz="1800" dirty="0"/>
              <a:t>There are some basic rules you should follow regarding physical security</a:t>
            </a:r>
            <a:r>
              <a:rPr lang="en-US" sz="1800" dirty="0" smtClean="0"/>
              <a:t>:</a:t>
            </a:r>
          </a:p>
          <a:p>
            <a:r>
              <a:rPr lang="en-US" sz="1800" dirty="0" smtClean="0"/>
              <a:t>Servers </a:t>
            </a:r>
            <a:r>
              <a:rPr lang="en-US" sz="1800" dirty="0"/>
              <a:t>must be in a locked and secure room with as few people as is reasonably possible </a:t>
            </a:r>
            <a:r>
              <a:rPr lang="en-US" sz="1800" dirty="0" smtClean="0"/>
              <a:t>having access </a:t>
            </a:r>
            <a:r>
              <a:rPr lang="en-US" sz="1800" dirty="0"/>
              <a:t>to them. </a:t>
            </a:r>
            <a:endParaRPr lang="en-US" sz="1800" dirty="0" smtClean="0"/>
          </a:p>
          <a:p>
            <a:r>
              <a:rPr lang="en-US" sz="1800" dirty="0" smtClean="0"/>
              <a:t>Backup </a:t>
            </a:r>
            <a:r>
              <a:rPr lang="en-US" sz="1800" dirty="0"/>
              <a:t>tapes should be stored in a fireproof safe. </a:t>
            </a:r>
            <a:endParaRPr lang="en-US" sz="1800" dirty="0" smtClean="0"/>
          </a:p>
          <a:p>
            <a:r>
              <a:rPr lang="en-US" sz="1800" dirty="0" smtClean="0"/>
              <a:t>Documents </a:t>
            </a:r>
            <a:r>
              <a:rPr lang="en-US" sz="1800" dirty="0"/>
              <a:t>and old backup </a:t>
            </a:r>
            <a:r>
              <a:rPr lang="en-US" sz="1800" dirty="0" smtClean="0"/>
              <a:t>tapes should </a:t>
            </a:r>
            <a:r>
              <a:rPr lang="en-US" sz="1800" dirty="0"/>
              <a:t>be destroyed before disposal (e.g., by melting tapes, magnetizing hard disks, breaking CDs).</a:t>
            </a:r>
          </a:p>
        </p:txBody>
      </p:sp>
      <p:pic>
        <p:nvPicPr>
          <p:cNvPr id="7" name="Picture Placeholder 6" descr="skycrapers">
            <a:extLst>
              <a:ext uri="{FF2B5EF4-FFF2-40B4-BE49-F238E27FC236}">
                <a16:creationId xmlns:a16="http://schemas.microsoft.com/office/drawing/2014/main" xmlns=""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xmlns="" id="{3B5C6BAC-F3F8-4AA0-B332-02F663571328}"/>
              </a:ext>
            </a:extLst>
          </p:cNvPr>
          <p:cNvSpPr>
            <a:spLocks noGrp="1"/>
          </p:cNvSpPr>
          <p:nvPr>
            <p:ph type="sldNum" sz="quarter" idx="12"/>
          </p:nvPr>
        </p:nvSpPr>
        <p:spPr/>
        <p:txBody>
          <a:bodyPr/>
          <a:lstStyle/>
          <a:p>
            <a:fld id="{9EC71654-96A5-4280-94F3-931C61A9F92C}" type="slidenum">
              <a:rPr lang="en-US" smtClean="0"/>
              <a:pPr/>
              <a:t>7</a:t>
            </a:fld>
            <a:endParaRPr lang="en-US" dirty="0"/>
          </a:p>
        </p:txBody>
      </p:sp>
    </p:spTree>
    <p:extLst>
      <p:ext uri="{BB962C8B-B14F-4D97-AF65-F5344CB8AC3E}">
        <p14:creationId xmlns:p14="http://schemas.microsoft.com/office/powerpoint/2010/main" val="1722467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C50832-0B36-43C5-98EC-4CD165D78718}"/>
              </a:ext>
            </a:extLst>
          </p:cNvPr>
          <p:cNvSpPr>
            <a:spLocks noGrp="1"/>
          </p:cNvSpPr>
          <p:nvPr>
            <p:ph type="title"/>
          </p:nvPr>
        </p:nvSpPr>
        <p:spPr/>
        <p:txBody>
          <a:bodyPr/>
          <a:lstStyle/>
          <a:p>
            <a:r>
              <a:rPr lang="en-US" dirty="0" smtClean="0"/>
              <a:t>Securing computer systems</a:t>
            </a:r>
            <a:endParaRPr lang="en-US" dirty="0"/>
          </a:p>
        </p:txBody>
      </p:sp>
      <p:sp>
        <p:nvSpPr>
          <p:cNvPr id="3" name="Content Placeholder 2">
            <a:extLst>
              <a:ext uri="{FF2B5EF4-FFF2-40B4-BE49-F238E27FC236}">
                <a16:creationId xmlns:a16="http://schemas.microsoft.com/office/drawing/2014/main" xmlns="" id="{552A9C73-06ED-419B-81B5-491CBFC22330}"/>
              </a:ext>
            </a:extLst>
          </p:cNvPr>
          <p:cNvSpPr>
            <a:spLocks noGrp="1"/>
          </p:cNvSpPr>
          <p:nvPr>
            <p:ph idx="1"/>
          </p:nvPr>
        </p:nvSpPr>
        <p:spPr>
          <a:xfrm>
            <a:off x="538961" y="1825625"/>
            <a:ext cx="4315050" cy="4351338"/>
          </a:xfrm>
        </p:spPr>
        <p:txBody>
          <a:bodyPr/>
          <a:lstStyle/>
          <a:p>
            <a:r>
              <a:rPr lang="en-US" sz="1800" dirty="0"/>
              <a:t>A number of </a:t>
            </a:r>
            <a:r>
              <a:rPr lang="en-US" sz="1800" dirty="0" smtClean="0"/>
              <a:t>very reputable </a:t>
            </a:r>
            <a:r>
              <a:rPr lang="en-US" sz="1800" dirty="0"/>
              <a:t>organizations have put together step-by-step guides, or security templates, that you can use </a:t>
            </a:r>
            <a:r>
              <a:rPr lang="en-US" sz="1800" dirty="0" smtClean="0"/>
              <a:t>in your </a:t>
            </a:r>
            <a:r>
              <a:rPr lang="en-US" sz="1800" dirty="0"/>
              <a:t>network setting. </a:t>
            </a:r>
            <a:endParaRPr lang="en-US" sz="1800" dirty="0" smtClean="0"/>
          </a:p>
          <a:p>
            <a:r>
              <a:rPr lang="en-US" sz="1800" dirty="0" smtClean="0"/>
              <a:t>These </a:t>
            </a:r>
            <a:r>
              <a:rPr lang="en-US" sz="1800" dirty="0"/>
              <a:t>can be modified to fit your particular organization, or they can be used </a:t>
            </a:r>
            <a:r>
              <a:rPr lang="en-US" sz="1800" dirty="0" smtClean="0"/>
              <a:t>as a </a:t>
            </a:r>
            <a:r>
              <a:rPr lang="en-US" sz="1800" dirty="0"/>
              <a:t>starting point for you in forming your own security strategy</a:t>
            </a:r>
            <a:r>
              <a:rPr lang="en-US" sz="1800" dirty="0" smtClean="0"/>
              <a:t>.</a:t>
            </a:r>
          </a:p>
          <a:p>
            <a:r>
              <a:rPr lang="en-US" sz="1800" dirty="0"/>
              <a:t>The National Security Agency has a website with a number of specific network security </a:t>
            </a:r>
            <a:r>
              <a:rPr lang="en-US" sz="1800" dirty="0" smtClean="0"/>
              <a:t>guides: </a:t>
            </a:r>
            <a:r>
              <a:rPr lang="en-US" sz="1800" dirty="0" smtClean="0">
                <a:hlinkClick r:id="rId3"/>
              </a:rPr>
              <a:t>www.nsA.gov/snac/</a:t>
            </a:r>
            <a:endParaRPr lang="en-US" sz="1800" dirty="0" smtClean="0"/>
          </a:p>
          <a:p>
            <a:r>
              <a:rPr lang="en-US" sz="1800" dirty="0"/>
              <a:t>Windows Security templates: </a:t>
            </a:r>
            <a:r>
              <a:rPr lang="en-US" sz="1800" dirty="0">
                <a:hlinkClick r:id="rId4"/>
              </a:rPr>
              <a:t>http://</a:t>
            </a:r>
            <a:r>
              <a:rPr lang="en-US" sz="1800" dirty="0" smtClean="0">
                <a:hlinkClick r:id="rId4"/>
              </a:rPr>
              <a:t>support.microsoft.com/kb/816585</a:t>
            </a:r>
            <a:endParaRPr lang="en-US" sz="1800" dirty="0" smtClean="0"/>
          </a:p>
          <a:p>
            <a:endParaRPr lang="en-US" sz="1800" dirty="0"/>
          </a:p>
        </p:txBody>
      </p:sp>
      <p:pic>
        <p:nvPicPr>
          <p:cNvPr id="7" name="Picture Placeholder 6" descr="skycrapers">
            <a:extLst>
              <a:ext uri="{FF2B5EF4-FFF2-40B4-BE49-F238E27FC236}">
                <a16:creationId xmlns:a16="http://schemas.microsoft.com/office/drawing/2014/main" xmlns="" id="{A241642C-CB49-4AA1-9EAD-3BCEA280B5B6}"/>
              </a:ext>
            </a:extLst>
          </p:cNvPr>
          <p:cNvPicPr>
            <a:picLocks noGrp="1" noChangeAspect="1"/>
          </p:cNvPicPr>
          <p:nvPr>
            <p:ph type="pic" sz="quarter" idx="13"/>
          </p:nvPr>
        </p:nvPicPr>
        <p:blipFill>
          <a:blip r:embed="rId5"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xmlns="" id="{3B5C6BAC-F3F8-4AA0-B332-02F663571328}"/>
              </a:ext>
            </a:extLst>
          </p:cNvPr>
          <p:cNvSpPr>
            <a:spLocks noGrp="1"/>
          </p:cNvSpPr>
          <p:nvPr>
            <p:ph type="sldNum" sz="quarter" idx="12"/>
          </p:nvPr>
        </p:nvSpPr>
        <p:spPr/>
        <p:txBody>
          <a:bodyPr/>
          <a:lstStyle/>
          <a:p>
            <a:fld id="{9EC71654-96A5-4280-94F3-931C61A9F92C}" type="slidenum">
              <a:rPr lang="en-US" smtClean="0"/>
              <a:pPr/>
              <a:t>8</a:t>
            </a:fld>
            <a:endParaRPr lang="en-US" dirty="0"/>
          </a:p>
        </p:txBody>
      </p:sp>
    </p:spTree>
    <p:extLst>
      <p:ext uri="{BB962C8B-B14F-4D97-AF65-F5344CB8AC3E}">
        <p14:creationId xmlns:p14="http://schemas.microsoft.com/office/powerpoint/2010/main" val="4009728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C50832-0B36-43C5-98EC-4CD165D78718}"/>
              </a:ext>
            </a:extLst>
          </p:cNvPr>
          <p:cNvSpPr>
            <a:spLocks noGrp="1"/>
          </p:cNvSpPr>
          <p:nvPr>
            <p:ph type="title"/>
          </p:nvPr>
        </p:nvSpPr>
        <p:spPr/>
        <p:txBody>
          <a:bodyPr/>
          <a:lstStyle/>
          <a:p>
            <a:r>
              <a:rPr lang="en-US" dirty="0" smtClean="0"/>
              <a:t>Securing an individual workstation</a:t>
            </a:r>
            <a:endParaRPr lang="en-US" dirty="0"/>
          </a:p>
        </p:txBody>
      </p:sp>
      <p:sp>
        <p:nvSpPr>
          <p:cNvPr id="3" name="Content Placeholder 2">
            <a:extLst>
              <a:ext uri="{FF2B5EF4-FFF2-40B4-BE49-F238E27FC236}">
                <a16:creationId xmlns:a16="http://schemas.microsoft.com/office/drawing/2014/main" xmlns="" id="{552A9C73-06ED-419B-81B5-491CBFC22330}"/>
              </a:ext>
            </a:extLst>
          </p:cNvPr>
          <p:cNvSpPr>
            <a:spLocks noGrp="1"/>
          </p:cNvSpPr>
          <p:nvPr>
            <p:ph idx="1"/>
          </p:nvPr>
        </p:nvSpPr>
        <p:spPr>
          <a:xfrm>
            <a:off x="538961" y="1825625"/>
            <a:ext cx="4315050" cy="4351338"/>
          </a:xfrm>
        </p:spPr>
        <p:txBody>
          <a:bodyPr/>
          <a:lstStyle/>
          <a:p>
            <a:r>
              <a:rPr lang="en-US" sz="1800" dirty="0"/>
              <a:t>The first step with an individual computer is to ensure that all patches are appropriately applied</a:t>
            </a:r>
            <a:r>
              <a:rPr lang="en-US" sz="1800" dirty="0" smtClean="0"/>
              <a:t>.</a:t>
            </a:r>
          </a:p>
          <a:p>
            <a:r>
              <a:rPr lang="en-US" sz="1800" dirty="0"/>
              <a:t>The second step in securing an individual computer is restricting the ability to install programs or </a:t>
            </a:r>
            <a:r>
              <a:rPr lang="en-US" sz="1800" dirty="0" smtClean="0"/>
              <a:t>alter the </a:t>
            </a:r>
            <a:r>
              <a:rPr lang="en-US" sz="1800" dirty="0"/>
              <a:t>machine configuration</a:t>
            </a:r>
            <a:r>
              <a:rPr lang="en-US" sz="1800" dirty="0" smtClean="0"/>
              <a:t>.</a:t>
            </a:r>
          </a:p>
          <a:p>
            <a:r>
              <a:rPr lang="en-US" sz="1800" dirty="0"/>
              <a:t>The next step </a:t>
            </a:r>
            <a:r>
              <a:rPr lang="en-US" sz="1800" dirty="0" smtClean="0"/>
              <a:t>is that each </a:t>
            </a:r>
            <a:r>
              <a:rPr lang="en-US" sz="1800" dirty="0"/>
              <a:t>and every computer must have </a:t>
            </a:r>
            <a:r>
              <a:rPr lang="en-US" sz="1800" dirty="0" smtClean="0"/>
              <a:t>antivirus and </a:t>
            </a:r>
            <a:r>
              <a:rPr lang="en-US" sz="1800" dirty="0"/>
              <a:t>antispyware software.</a:t>
            </a:r>
          </a:p>
        </p:txBody>
      </p:sp>
      <p:pic>
        <p:nvPicPr>
          <p:cNvPr id="7" name="Picture Placeholder 6" descr="skycrapers">
            <a:extLst>
              <a:ext uri="{FF2B5EF4-FFF2-40B4-BE49-F238E27FC236}">
                <a16:creationId xmlns:a16="http://schemas.microsoft.com/office/drawing/2014/main" xmlns=""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xmlns="" id="{3B5C6BAC-F3F8-4AA0-B332-02F663571328}"/>
              </a:ext>
            </a:extLst>
          </p:cNvPr>
          <p:cNvSpPr>
            <a:spLocks noGrp="1"/>
          </p:cNvSpPr>
          <p:nvPr>
            <p:ph type="sldNum" sz="quarter" idx="12"/>
          </p:nvPr>
        </p:nvSpPr>
        <p:spPr/>
        <p:txBody>
          <a:bodyPr/>
          <a:lstStyle/>
          <a:p>
            <a:fld id="{9EC71654-96A5-4280-94F3-931C61A9F92C}" type="slidenum">
              <a:rPr lang="en-US" smtClean="0"/>
              <a:pPr/>
              <a:t>9</a:t>
            </a:fld>
            <a:endParaRPr lang="en-US" dirty="0"/>
          </a:p>
        </p:txBody>
      </p:sp>
    </p:spTree>
    <p:extLst>
      <p:ext uri="{BB962C8B-B14F-4D97-AF65-F5344CB8AC3E}">
        <p14:creationId xmlns:p14="http://schemas.microsoft.com/office/powerpoint/2010/main" val="1897722137"/>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1059</Words>
  <Application>Microsoft Office PowerPoint</Application>
  <PresentationFormat>Widescreen</PresentationFormat>
  <Paragraphs>105</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Corbel</vt:lpstr>
      <vt:lpstr>Office Theme</vt:lpstr>
      <vt:lpstr>Network scanning and vulnerability scanning</vt:lpstr>
      <vt:lpstr>Patch</vt:lpstr>
      <vt:lpstr>POrts</vt:lpstr>
      <vt:lpstr>Protect</vt:lpstr>
      <vt:lpstr>Policies</vt:lpstr>
      <vt:lpstr>Probe</vt:lpstr>
      <vt:lpstr>Physical</vt:lpstr>
      <vt:lpstr>Securing computer systems</vt:lpstr>
      <vt:lpstr>Securing an individual workstation</vt:lpstr>
      <vt:lpstr>Securing a server</vt:lpstr>
      <vt:lpstr>Securing a server</vt:lpstr>
      <vt:lpstr>Securing a network</vt:lpstr>
      <vt:lpstr>Securing a network</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2022-11-15T09:50:24Z</dcterms:created>
  <dcterms:modified xsi:type="dcterms:W3CDTF">2022-11-18T13:12:17Z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