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79" r:id="rId3"/>
    <p:sldId id="280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6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371600"/>
            <a:ext cx="5385816" cy="1225296"/>
          </a:xfrm>
        </p:spPr>
        <p:txBody>
          <a:bodyPr/>
          <a:lstStyle/>
          <a:p>
            <a:r>
              <a:rPr lang="en-US" sz="4000" dirty="0"/>
              <a:t>Industrial espionage in cyberspace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Shaharyar</a:t>
            </a:r>
          </a:p>
          <a:p>
            <a:r>
              <a:rPr lang="en-US" dirty="0"/>
              <a:t>M Raheal Safdar​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B235-5524-9E13-E4FA-CC3D12DC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Low-tech industrial espionage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71194-3AC5-2756-93B6-9D1D500094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Current or former employees simply take the data.</a:t>
            </a:r>
          </a:p>
          <a:p>
            <a:r>
              <a:rPr lang="en-US" sz="2400" dirty="0"/>
              <a:t>Someone to use social engineering methods to extract data from unsuspecting company employees.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One method of social engineering used to extract sensitive data is direct conversation with target employees.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Second way is using social engineering via email. </a:t>
            </a:r>
          </a:p>
          <a:p>
            <a:r>
              <a:rPr lang="en-US" sz="2400" dirty="0"/>
              <a:t>Disgruntled employees are the single greatest security risk to any organization whether the method is used technological or not.</a:t>
            </a:r>
          </a:p>
          <a:p>
            <a:r>
              <a:rPr lang="en-US" sz="2400" dirty="0"/>
              <a:t>USB flash drives or compact discs CDs used for taking information which is not much technological oriented.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01947-609F-9EAF-A87E-2EBE8046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46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0F4E-61B6-9CD6-C121-D1680D54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Low-tech espionage is easy &amp; portable</a:t>
            </a:r>
            <a:endParaRPr lang="en-PK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01550-4CB6-D0E1-8A6E-CE35F66D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ED1C2-6F08-5388-0A8D-F10A5679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86" y="2222373"/>
            <a:ext cx="4363012" cy="3419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1901C2-A6D9-E654-E94C-BECBB1814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113" y="2222373"/>
            <a:ext cx="23145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C03A-E84F-5ADF-5748-71068DC1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More tech-oriented industrial espionage</a:t>
            </a:r>
            <a:endParaRPr lang="en-PK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5B8D3-958E-1112-3B9D-4183A5FA1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332383"/>
            <a:ext cx="11119104" cy="4205576"/>
          </a:xfrm>
        </p:spPr>
        <p:txBody>
          <a:bodyPr/>
          <a:lstStyle/>
          <a:p>
            <a:r>
              <a:rPr lang="en-US" sz="2400" dirty="0"/>
              <a:t>Software that can monitor activities on a computer can be used in industrial espionage.</a:t>
            </a:r>
          </a:p>
          <a:p>
            <a:r>
              <a:rPr lang="en-US" sz="2400" dirty="0"/>
              <a:t>One method to accomplish monitoring is via spyware.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Cookies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Keyloggers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Capturing Screenshots</a:t>
            </a:r>
          </a:p>
          <a:p>
            <a:r>
              <a:rPr lang="en-US" sz="2400" dirty="0"/>
              <a:t>Steganography</a:t>
            </a:r>
          </a:p>
          <a:p>
            <a:endParaRPr lang="en-PK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B3AFD-9064-852B-4521-02EBEF67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2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D839-0DF4-6BCB-9297-038E8C9D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Protecting against industrial espionage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6481B-409F-B3CF-2D4A-B6446F947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496" y="2358886"/>
            <a:ext cx="11119104" cy="4179073"/>
          </a:xfrm>
        </p:spPr>
        <p:txBody>
          <a:bodyPr/>
          <a:lstStyle/>
          <a:p>
            <a:r>
              <a:rPr lang="en-US" sz="2400" dirty="0"/>
              <a:t>You can not make any system totally secure, totally unbreakable security is just a myth.</a:t>
            </a:r>
          </a:p>
          <a:p>
            <a:r>
              <a:rPr lang="en-US" sz="2400" dirty="0"/>
              <a:t>Following are some ways through which you can secure you system or information.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Employ antispyware software.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Use firewalls and intrusion-detection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Implement security policies.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Encrypt all transmissions.</a:t>
            </a:r>
            <a:endParaRPr lang="en-PK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CAB7D-4E2C-BE1D-0A6B-84519295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2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3D10B-2246-3D7A-A638-A16C683F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lessen risk of internal espionage</a:t>
            </a:r>
            <a:endParaRPr lang="en-PK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A9FF-5EBD-1400-6747-1C7CA117E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924" y="1965960"/>
            <a:ext cx="11119104" cy="44348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Give out data on “need to know” basis.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Ensure no one person has control over all critical data at one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Limit portable storage media and cell phones.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No documents/media leave the building.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 employees background check.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Lock up tap backups, documents, and other media.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Encrypt hard drives of portable computers.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Carefully screen new hires.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Monitor employee activity.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Secure physical assets and premises.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Secure digital assets.</a:t>
            </a:r>
            <a:endParaRPr lang="en-PK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2BFAA-A3C3-3A93-ADB4-FEF7714D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5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BC06-2241-5B52-2500-3D22A30E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FEBF-79C1-A52C-42C9-CEA79DA941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12. Fully patent companies designs, inventions, and discoveries.</a:t>
            </a:r>
          </a:p>
          <a:p>
            <a:pPr marL="0" indent="0">
              <a:buNone/>
            </a:pPr>
            <a:r>
              <a:rPr lang="en-US" sz="2400" dirty="0"/>
              <a:t>13. Audit your security regularly.</a:t>
            </a:r>
            <a:endParaRPr lang="en-PK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EBEDE-CF1E-F2C3-1365-600CE6AC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2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F10F-3B2E-47BB-FEED-084EBF8D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5512-6892-286D-6A08-4B6B6218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837688"/>
            <a:ext cx="6766560" cy="27005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Industrial espionage does indeed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an unfortunate, but quite real, aspect of modern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your firm’s management chooses to ignore these dangers, then they do so at their own peril.</a:t>
            </a:r>
            <a:endParaRPr lang="en-PK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165B4-08AA-C4E2-74BE-749FA72A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701" y="3095244"/>
            <a:ext cx="4991299" cy="667512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</a:t>
            </a:r>
            <a:endParaRPr lang="en-US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6120385" cy="312216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Know what is meant by industrial espionage.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low-technology methods used to attempt industrial espionage.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 aware of how spyware is used in espionage.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Know how to protect a system from espionage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media espionage is referred as something glamorous or adventure. In real espionage is a way of obtaining information that would not otherwise be made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Espionage is best done with as little fanfare as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Obtaining information without target organization even realizing.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0C32-7303-77FD-E7F6-EC7E1228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808" y="1892808"/>
            <a:ext cx="6766560" cy="768096"/>
          </a:xfrm>
        </p:spPr>
        <p:txBody>
          <a:bodyPr/>
          <a:lstStyle/>
          <a:p>
            <a:r>
              <a:rPr lang="en-US" sz="4000" dirty="0"/>
              <a:t>espionage is done by: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54EF-213E-67A6-3DB6-32BAA237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Governments, Intelligence Agencies, Terrorists.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Above mentioned are not only entities engaged in espionage. These organizations desire to acquire information for political and military goals.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Espionage is also done by private companies for economic gain, and it is growing day by day.</a:t>
            </a:r>
            <a:endParaRPr lang="en-PK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4596B-479E-CF9F-C871-21F34868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8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BBA8-C15F-99A8-1D5E-B5FC9D5B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industrial espionage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892E-E9D1-BCB2-1753-C92D24B78E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Industrial espionage is simply the use of spying techniques to find out key information that is of economic value.</a:t>
            </a:r>
          </a:p>
          <a:p>
            <a:r>
              <a:rPr lang="en-US" sz="2400" dirty="0"/>
              <a:t>Such data might include: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Details on a competitor’s new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List of a competitor’s clients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Research data</a:t>
            </a:r>
          </a:p>
          <a:p>
            <a:r>
              <a:rPr lang="en-US" sz="2400" dirty="0"/>
              <a:t>While the rationale for corporate espionage is different from military espionage but methods used are same.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Electronic monitoring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Photocopying 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Compromising a member of the target organization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1E111-AAF0-5234-4B2D-34D47BE3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4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EAB2-C557-8172-14B8-FF080479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Types of industrial espionage</a:t>
            </a:r>
            <a:endParaRPr lang="en-PK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9D3A9-F34C-FDC7-2605-EE3BA448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0FD27-2BE8-5C76-BB81-999390D4C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 theft</a:t>
            </a:r>
            <a:endParaRPr lang="en-PK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88E1E8-3841-D6ED-DFD0-29247EA286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400" dirty="0"/>
              <a:t>the appropriation of unique ideas, inventions or other information by parties without permission to borrow or reuse it.</a:t>
            </a:r>
            <a:endParaRPr lang="en-PK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F6991C-696D-2AC9-8EA7-CE72C10D0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Property trespass</a:t>
            </a:r>
            <a:endParaRPr lang="en-P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7EE90C-B501-8326-E4B5-3E1086286D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400" dirty="0"/>
              <a:t>Breaking into physical premises or files to obtain company info:</a:t>
            </a:r>
            <a:endParaRPr lang="en-PK" sz="1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5D1039D-77FF-1AA4-3B18-FC5D8CE19F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Hiring away employees</a:t>
            </a:r>
            <a:endParaRPr lang="en-PK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75282A-7B20-561B-F51A-1858010089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400" dirty="0"/>
              <a:t>Hire away employees from companies to gain access to information the companies have acquired.</a:t>
            </a:r>
            <a:endParaRPr lang="en-PK" sz="1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7765CBD-D5D3-12EE-DE32-FBD054FEA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Wiretapping</a:t>
            </a:r>
            <a:endParaRPr lang="en-PK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5D4CC8-73BC-7EB0-E50C-9A41DD394E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1400" dirty="0"/>
              <a:t>Setting up portable devices that listen in or record certain conversations.</a:t>
            </a:r>
            <a:endParaRPr lang="en-PK" sz="14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7528C30-241A-ED03-9038-7BB47A73AC7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Cyber attacks</a:t>
            </a:r>
            <a:endParaRPr lang="en-P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C82B515-80E9-34C9-1FD4-2738469794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400" dirty="0"/>
              <a:t>Organizations seek to disrupt each other by sabotaging daily operations, like DDoS.</a:t>
            </a: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381653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D4F9-40D9-55FB-F06A-6193F0DE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as an asset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5274-7608-BB1F-70A8-088FF78B4D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Many people are used to viewing tangible objects as assets but have difficulty appreciating how mere information can be a real asset.</a:t>
            </a:r>
          </a:p>
          <a:p>
            <a:r>
              <a:rPr lang="en-US" sz="2400" dirty="0"/>
              <a:t>Companies spend billions of dollars every year on research and development.</a:t>
            </a:r>
          </a:p>
          <a:p>
            <a:r>
              <a:rPr lang="en-US" sz="2400" dirty="0"/>
              <a:t>Information is valued as below: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VI (value of information) = C (cost to produce) + VG (value gained)</a:t>
            </a:r>
          </a:p>
          <a:p>
            <a:r>
              <a:rPr lang="en-US" sz="2400" dirty="0"/>
              <a:t>Information is a real commodity. It is as much an economic asset as any other item in the company’s possession.</a:t>
            </a:r>
          </a:p>
          <a:p>
            <a:r>
              <a:rPr lang="en-US" sz="2400" dirty="0"/>
              <a:t>In fact, it is most often the case that the data residing on a company’s computer is worth far more than the hardware and software of the computer system itself.</a:t>
            </a:r>
          </a:p>
          <a:p>
            <a:r>
              <a:rPr lang="en-US" sz="2400" dirty="0"/>
              <a:t>Example for understanding Information as a commodity can be the process of earning a college degree.</a:t>
            </a:r>
            <a:endParaRPr lang="en-PK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72368-3F52-C277-30EF-53007EC3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0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6FCC-9AE9-1E0B-36BF-05B8D019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Real world examples of industrial espionage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8980-E257-DD26-2F29-5D5DB54C19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Professor Hao Zhang.</a:t>
            </a:r>
          </a:p>
          <a:p>
            <a:r>
              <a:rPr lang="en-US" sz="2400" dirty="0"/>
              <a:t>General Motors.</a:t>
            </a:r>
          </a:p>
          <a:p>
            <a:r>
              <a:rPr lang="en-US" sz="2400" dirty="0"/>
              <a:t>Interactive Television Technologies Inc.</a:t>
            </a:r>
          </a:p>
          <a:p>
            <a:r>
              <a:rPr lang="en-US" sz="2400" dirty="0"/>
              <a:t>Bloomberg Inc.</a:t>
            </a:r>
            <a:endParaRPr lang="en-PK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C74EF-5964-19DA-A6F2-740F0AFB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5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BDA2-B58F-6372-D035-209BF060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does espionage occur</a:t>
            </a:r>
            <a:endParaRPr lang="en-P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2387-098D-201F-6010-3D97587515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There are basically two ways through which espionage can occur.</a:t>
            </a:r>
          </a:p>
          <a:p>
            <a:pPr marL="79552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Low-Tech Industrial Espionage</a:t>
            </a:r>
          </a:p>
          <a:p>
            <a:pPr marL="795528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More Technology-Oriented Method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These two are further discussed in upcoming slides.</a:t>
            </a:r>
            <a:endParaRPr lang="en-PK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998B0-A24A-8C99-4A1C-42C3A375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5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{13A90243-8202-47B8-BB85-32679553334E}tf78438558_win32</Template>
  <TotalTime>182</TotalTime>
  <Words>838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Sabon Next LT</vt:lpstr>
      <vt:lpstr>Wingdings</vt:lpstr>
      <vt:lpstr>Office Theme</vt:lpstr>
      <vt:lpstr>Industrial espionage in cyberspace </vt:lpstr>
      <vt:lpstr>AGENDA</vt:lpstr>
      <vt:lpstr>Introduction</vt:lpstr>
      <vt:lpstr>espionage is done by:</vt:lpstr>
      <vt:lpstr>What is industrial espionage</vt:lpstr>
      <vt:lpstr>Types of industrial espionage</vt:lpstr>
      <vt:lpstr>Information as an asset</vt:lpstr>
      <vt:lpstr>Real world examples of industrial espionage</vt:lpstr>
      <vt:lpstr>How does espionage occur</vt:lpstr>
      <vt:lpstr>Low-tech industrial espionage</vt:lpstr>
      <vt:lpstr>Low-tech espionage is easy &amp; portable</vt:lpstr>
      <vt:lpstr>More tech-oriented industrial espionage</vt:lpstr>
      <vt:lpstr>Protecting against industrial espionage</vt:lpstr>
      <vt:lpstr>How to lessen risk of internal espionage</vt:lpstr>
      <vt:lpstr>continue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espionage in cyberspace </dc:title>
  <dc:subject/>
  <dc:creator>Shaharyar Umrani</dc:creator>
  <cp:lastModifiedBy>Shaharyar Umrani</cp:lastModifiedBy>
  <cp:revision>10</cp:revision>
  <dcterms:created xsi:type="dcterms:W3CDTF">2022-12-07T10:13:14Z</dcterms:created>
  <dcterms:modified xsi:type="dcterms:W3CDTF">2022-12-08T09:18:28Z</dcterms:modified>
</cp:coreProperties>
</file>