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12/8/2022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12/8/2022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transition spd="slow">
    <p:wipe/>
  </p:transition>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955C-FB8E-4387-B1D8-5437B3D62439}"/>
              </a:ext>
            </a:extLst>
          </p:cNvPr>
          <p:cNvSpPr>
            <a:spLocks noGrp="1"/>
          </p:cNvSpPr>
          <p:nvPr>
            <p:ph type="ctrTitle"/>
          </p:nvPr>
        </p:nvSpPr>
        <p:spPr>
          <a:xfrm>
            <a:off x="577278" y="1430259"/>
            <a:ext cx="11037443" cy="1822772"/>
          </a:xfrm>
        </p:spPr>
        <p:txBody>
          <a:bodyPr/>
          <a:lstStyle/>
          <a:p>
            <a:pPr algn="ctr"/>
            <a:r>
              <a:rPr lang="en-US" dirty="0"/>
              <a:t>Network Scanning and Vulnerability Scanning</a:t>
            </a:r>
          </a:p>
        </p:txBody>
      </p:sp>
      <p:sp>
        <p:nvSpPr>
          <p:cNvPr id="3" name="Subtitle 2">
            <a:extLst>
              <a:ext uri="{FF2B5EF4-FFF2-40B4-BE49-F238E27FC236}">
                <a16:creationId xmlns:a16="http://schemas.microsoft.com/office/drawing/2014/main" id="{843D791C-FD27-4694-AA84-AD884DDCC400}"/>
              </a:ext>
            </a:extLst>
          </p:cNvPr>
          <p:cNvSpPr>
            <a:spLocks noGrp="1"/>
          </p:cNvSpPr>
          <p:nvPr>
            <p:ph type="subTitle" idx="1"/>
          </p:nvPr>
        </p:nvSpPr>
        <p:spPr>
          <a:xfrm>
            <a:off x="810001" y="5280847"/>
            <a:ext cx="10572000" cy="1199466"/>
          </a:xfrm>
        </p:spPr>
        <p:txBody>
          <a:bodyPr>
            <a:normAutofit/>
          </a:bodyPr>
          <a:lstStyle/>
          <a:p>
            <a:pPr algn="ctr"/>
            <a:r>
              <a:rPr lang="en-US" dirty="0"/>
              <a:t>ALI HAMZA (021-19-0052)</a:t>
            </a:r>
          </a:p>
          <a:p>
            <a:pPr algn="ctr"/>
            <a:r>
              <a:rPr lang="en-US" dirty="0" err="1"/>
              <a:t>Sandesha</a:t>
            </a:r>
            <a:r>
              <a:rPr lang="en-US" dirty="0"/>
              <a:t> </a:t>
            </a:r>
            <a:r>
              <a:rPr lang="en-US" dirty="0" err="1"/>
              <a:t>Kataria</a:t>
            </a:r>
            <a:r>
              <a:rPr lang="en-US" dirty="0"/>
              <a:t> (021-19-0008)</a:t>
            </a:r>
          </a:p>
        </p:txBody>
      </p:sp>
    </p:spTree>
    <p:extLst>
      <p:ext uri="{BB962C8B-B14F-4D97-AF65-F5344CB8AC3E}">
        <p14:creationId xmlns:p14="http://schemas.microsoft.com/office/powerpoint/2010/main" val="380554771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1046-FCFE-448C-AD42-35B74E59B206}"/>
              </a:ext>
            </a:extLst>
          </p:cNvPr>
          <p:cNvSpPr>
            <a:spLocks noGrp="1"/>
          </p:cNvSpPr>
          <p:nvPr>
            <p:ph type="title"/>
          </p:nvPr>
        </p:nvSpPr>
        <p:spPr/>
        <p:txBody>
          <a:bodyPr/>
          <a:lstStyle/>
          <a:p>
            <a:r>
              <a:rPr lang="en-US" dirty="0"/>
              <a:t>Probe</a:t>
            </a:r>
          </a:p>
        </p:txBody>
      </p:sp>
      <p:sp>
        <p:nvSpPr>
          <p:cNvPr id="3" name="Content Placeholder 2">
            <a:extLst>
              <a:ext uri="{FF2B5EF4-FFF2-40B4-BE49-F238E27FC236}">
                <a16:creationId xmlns:a16="http://schemas.microsoft.com/office/drawing/2014/main" id="{9E2852CB-F688-40D9-8748-9084460E3C1F}"/>
              </a:ext>
            </a:extLst>
          </p:cNvPr>
          <p:cNvSpPr>
            <a:spLocks noGrp="1"/>
          </p:cNvSpPr>
          <p:nvPr>
            <p:ph idx="1"/>
          </p:nvPr>
        </p:nvSpPr>
        <p:spPr/>
        <p:txBody>
          <a:bodyPr>
            <a:normAutofit/>
          </a:bodyPr>
          <a:lstStyle/>
          <a:p>
            <a:r>
              <a:rPr lang="en-US" sz="2000" dirty="0"/>
              <a:t>An important step in assessing any network is to probe the network</a:t>
            </a:r>
          </a:p>
          <a:p>
            <a:r>
              <a:rPr lang="en-US" sz="2000" dirty="0"/>
              <a:t>The key is to periodically probe your own network for security flaws</a:t>
            </a:r>
          </a:p>
          <a:p>
            <a:r>
              <a:rPr lang="en-US" sz="2000" dirty="0"/>
              <a:t>This should be a regularly scheduled event perhaps once a quarter</a:t>
            </a:r>
          </a:p>
          <a:p>
            <a:r>
              <a:rPr lang="en-US" sz="2000" dirty="0"/>
              <a:t>However, a true security audit would also include a review of your security policies, your patching system, any security logs you maintain, personnel files of those in secure positions, and so forth.</a:t>
            </a:r>
          </a:p>
        </p:txBody>
      </p:sp>
    </p:spTree>
    <p:extLst>
      <p:ext uri="{BB962C8B-B14F-4D97-AF65-F5344CB8AC3E}">
        <p14:creationId xmlns:p14="http://schemas.microsoft.com/office/powerpoint/2010/main" val="239753545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7323-6383-4060-B6D2-D6695E59233B}"/>
              </a:ext>
            </a:extLst>
          </p:cNvPr>
          <p:cNvSpPr>
            <a:spLocks noGrp="1"/>
          </p:cNvSpPr>
          <p:nvPr>
            <p:ph type="title"/>
          </p:nvPr>
        </p:nvSpPr>
        <p:spPr/>
        <p:txBody>
          <a:bodyPr/>
          <a:lstStyle/>
          <a:p>
            <a:r>
              <a:rPr lang="en-US" dirty="0"/>
              <a:t>Physical</a:t>
            </a:r>
          </a:p>
        </p:txBody>
      </p:sp>
      <p:sp>
        <p:nvSpPr>
          <p:cNvPr id="3" name="Content Placeholder 2">
            <a:extLst>
              <a:ext uri="{FF2B5EF4-FFF2-40B4-BE49-F238E27FC236}">
                <a16:creationId xmlns:a16="http://schemas.microsoft.com/office/drawing/2014/main" id="{0A317F06-A8B9-4E21-9D76-94A40FC12A05}"/>
              </a:ext>
            </a:extLst>
          </p:cNvPr>
          <p:cNvSpPr>
            <a:spLocks noGrp="1"/>
          </p:cNvSpPr>
          <p:nvPr>
            <p:ph idx="1"/>
          </p:nvPr>
        </p:nvSpPr>
        <p:spPr/>
        <p:txBody>
          <a:bodyPr>
            <a:normAutofit/>
          </a:bodyPr>
          <a:lstStyle/>
          <a:p>
            <a:r>
              <a:rPr lang="en-US" sz="2000" dirty="0"/>
              <a:t>The most robustly secure computer that is left sitting unattended in an unlocked room is not at all secure</a:t>
            </a:r>
          </a:p>
          <a:p>
            <a:r>
              <a:rPr lang="en-US" sz="2000" dirty="0"/>
              <a:t>Servers must be in a locked and secure room with as few people as is reasonably possible having access to them</a:t>
            </a:r>
          </a:p>
          <a:p>
            <a:r>
              <a:rPr lang="en-US" sz="2000" dirty="0"/>
              <a:t>Backup tapes should be stored in a fireproof safe</a:t>
            </a:r>
          </a:p>
          <a:p>
            <a:r>
              <a:rPr lang="en-US" sz="2000" dirty="0"/>
              <a:t>Documents and old backup tapes should be destroyed before disposal</a:t>
            </a:r>
          </a:p>
          <a:p>
            <a:r>
              <a:rPr lang="en-US" sz="2000" dirty="0"/>
              <a:t>Physical access to routers and hubs should also be tightly controlled</a:t>
            </a:r>
          </a:p>
        </p:txBody>
      </p:sp>
    </p:spTree>
    <p:extLst>
      <p:ext uri="{BB962C8B-B14F-4D97-AF65-F5344CB8AC3E}">
        <p14:creationId xmlns:p14="http://schemas.microsoft.com/office/powerpoint/2010/main" val="78991139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15BB-C949-4219-B37E-40A009D4638D}"/>
              </a:ext>
            </a:extLst>
          </p:cNvPr>
          <p:cNvSpPr>
            <a:spLocks noGrp="1"/>
          </p:cNvSpPr>
          <p:nvPr>
            <p:ph type="title"/>
          </p:nvPr>
        </p:nvSpPr>
        <p:spPr/>
        <p:txBody>
          <a:bodyPr/>
          <a:lstStyle/>
          <a:p>
            <a:r>
              <a:rPr lang="en-US" dirty="0"/>
              <a:t>Securing Computer Systems</a:t>
            </a:r>
          </a:p>
        </p:txBody>
      </p:sp>
      <p:sp>
        <p:nvSpPr>
          <p:cNvPr id="3" name="Content Placeholder 2">
            <a:extLst>
              <a:ext uri="{FF2B5EF4-FFF2-40B4-BE49-F238E27FC236}">
                <a16:creationId xmlns:a16="http://schemas.microsoft.com/office/drawing/2014/main" id="{CBF02149-9925-4888-AF97-57ACAFF7DA41}"/>
              </a:ext>
            </a:extLst>
          </p:cNvPr>
          <p:cNvSpPr>
            <a:spLocks noGrp="1"/>
          </p:cNvSpPr>
          <p:nvPr>
            <p:ph idx="1"/>
          </p:nvPr>
        </p:nvSpPr>
        <p:spPr/>
        <p:txBody>
          <a:bodyPr/>
          <a:lstStyle/>
          <a:p>
            <a:r>
              <a:rPr lang="en-US" dirty="0"/>
              <a:t>We will examine various security specifics for an individual workstation, a server, and a network</a:t>
            </a:r>
          </a:p>
          <a:p>
            <a:r>
              <a:rPr lang="en-US" dirty="0"/>
              <a:t>There are also templates that can be applied to many operating systems and applications that will implement certain security precautions.</a:t>
            </a:r>
          </a:p>
          <a:p>
            <a:pPr lvl="1"/>
            <a:r>
              <a:rPr lang="en-US" dirty="0"/>
              <a:t>Windows Security templates</a:t>
            </a:r>
          </a:p>
          <a:p>
            <a:pPr lvl="1"/>
            <a:r>
              <a:rPr lang="en-US" dirty="0"/>
              <a:t>MS Exchange templates</a:t>
            </a:r>
          </a:p>
          <a:p>
            <a:pPr lvl="1"/>
            <a:r>
              <a:rPr lang="en-US" dirty="0"/>
              <a:t>A collection of Windows templates</a:t>
            </a:r>
          </a:p>
          <a:p>
            <a:endParaRPr lang="en-US" dirty="0"/>
          </a:p>
        </p:txBody>
      </p:sp>
    </p:spTree>
    <p:extLst>
      <p:ext uri="{BB962C8B-B14F-4D97-AF65-F5344CB8AC3E}">
        <p14:creationId xmlns:p14="http://schemas.microsoft.com/office/powerpoint/2010/main" val="395803445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65E3-5BEA-4CA0-A2AE-E1182E680B9E}"/>
              </a:ext>
            </a:extLst>
          </p:cNvPr>
          <p:cNvSpPr>
            <a:spLocks noGrp="1"/>
          </p:cNvSpPr>
          <p:nvPr>
            <p:ph type="title"/>
          </p:nvPr>
        </p:nvSpPr>
        <p:spPr/>
        <p:txBody>
          <a:bodyPr/>
          <a:lstStyle/>
          <a:p>
            <a:r>
              <a:rPr lang="en-US" dirty="0"/>
              <a:t>Securing an Individual Workstation</a:t>
            </a:r>
          </a:p>
        </p:txBody>
      </p:sp>
      <p:sp>
        <p:nvSpPr>
          <p:cNvPr id="3" name="Content Placeholder 2">
            <a:extLst>
              <a:ext uri="{FF2B5EF4-FFF2-40B4-BE49-F238E27FC236}">
                <a16:creationId xmlns:a16="http://schemas.microsoft.com/office/drawing/2014/main" id="{FE8D1978-AB0E-4FC5-89F9-D2A7F0D1EEFB}"/>
              </a:ext>
            </a:extLst>
          </p:cNvPr>
          <p:cNvSpPr>
            <a:spLocks noGrp="1"/>
          </p:cNvSpPr>
          <p:nvPr>
            <p:ph idx="1"/>
          </p:nvPr>
        </p:nvSpPr>
        <p:spPr/>
        <p:txBody>
          <a:bodyPr>
            <a:normAutofit/>
          </a:bodyPr>
          <a:lstStyle/>
          <a:p>
            <a:r>
              <a:rPr lang="en-US" sz="2000" dirty="0"/>
              <a:t>These steps should be taken for both home computers and workstations on a network</a:t>
            </a:r>
          </a:p>
          <a:p>
            <a:r>
              <a:rPr lang="en-US" sz="2000" dirty="0"/>
              <a:t>Some network administrators simply secure the perimeter via a firewall and/or proxy server</a:t>
            </a:r>
          </a:p>
          <a:p>
            <a:r>
              <a:rPr lang="en-US" sz="2000" dirty="0"/>
              <a:t>It is generally believed that you should also secure each and every machine in your organization</a:t>
            </a:r>
          </a:p>
          <a:p>
            <a:r>
              <a:rPr lang="en-US" sz="2000" dirty="0"/>
              <a:t>Protecting against virus attacks and some of the distributed denial of service attacks</a:t>
            </a:r>
          </a:p>
          <a:p>
            <a:r>
              <a:rPr lang="en-US" sz="2000" dirty="0"/>
              <a:t>Updated, running antivirus software is an integral part of any security solution.</a:t>
            </a:r>
          </a:p>
        </p:txBody>
      </p:sp>
    </p:spTree>
    <p:extLst>
      <p:ext uri="{BB962C8B-B14F-4D97-AF65-F5344CB8AC3E}">
        <p14:creationId xmlns:p14="http://schemas.microsoft.com/office/powerpoint/2010/main" val="203843670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54EF-D4D5-442D-8A34-E0C90099D673}"/>
              </a:ext>
            </a:extLst>
          </p:cNvPr>
          <p:cNvSpPr>
            <a:spLocks noGrp="1"/>
          </p:cNvSpPr>
          <p:nvPr>
            <p:ph type="title"/>
          </p:nvPr>
        </p:nvSpPr>
        <p:spPr/>
        <p:txBody>
          <a:bodyPr/>
          <a:lstStyle/>
          <a:p>
            <a:r>
              <a:rPr lang="en-US" dirty="0"/>
              <a:t>Securing an Individual Workstation</a:t>
            </a:r>
          </a:p>
        </p:txBody>
      </p:sp>
      <p:sp>
        <p:nvSpPr>
          <p:cNvPr id="3" name="Content Placeholder 2">
            <a:extLst>
              <a:ext uri="{FF2B5EF4-FFF2-40B4-BE49-F238E27FC236}">
                <a16:creationId xmlns:a16="http://schemas.microsoft.com/office/drawing/2014/main" id="{555A51CD-48BD-4A2F-A7D0-E08B8922E79B}"/>
              </a:ext>
            </a:extLst>
          </p:cNvPr>
          <p:cNvSpPr>
            <a:spLocks noGrp="1"/>
          </p:cNvSpPr>
          <p:nvPr>
            <p:ph idx="1"/>
          </p:nvPr>
        </p:nvSpPr>
        <p:spPr/>
        <p:txBody>
          <a:bodyPr>
            <a:normAutofit/>
          </a:bodyPr>
          <a:lstStyle/>
          <a:p>
            <a:r>
              <a:rPr lang="en-US" sz="2000" dirty="0"/>
              <a:t>The first step with an individual computer is to ensure that all patches are appropriately applied</a:t>
            </a:r>
          </a:p>
          <a:p>
            <a:r>
              <a:rPr lang="en-US" sz="2000" dirty="0"/>
              <a:t>It is critical that you do this on a regular basis once per quarter as a minimum</a:t>
            </a:r>
          </a:p>
          <a:p>
            <a:r>
              <a:rPr lang="en-US" sz="2000" dirty="0"/>
              <a:t>For a home computer, this is the most critical step in your security strategy and will protect you from a number of attacks designed to exploit security flaws</a:t>
            </a:r>
          </a:p>
          <a:p>
            <a:r>
              <a:rPr lang="en-US" sz="2000" dirty="0"/>
              <a:t>One of the reasons for this particular precaution is to prevent users from accidentally installing a Trojan horse or other malware on their machine</a:t>
            </a:r>
          </a:p>
        </p:txBody>
      </p:sp>
    </p:spTree>
    <p:extLst>
      <p:ext uri="{BB962C8B-B14F-4D97-AF65-F5344CB8AC3E}">
        <p14:creationId xmlns:p14="http://schemas.microsoft.com/office/powerpoint/2010/main" val="118545888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A420-0ED0-43D1-8639-393A08ED3BF8}"/>
              </a:ext>
            </a:extLst>
          </p:cNvPr>
          <p:cNvSpPr>
            <a:spLocks noGrp="1"/>
          </p:cNvSpPr>
          <p:nvPr>
            <p:ph type="title"/>
          </p:nvPr>
        </p:nvSpPr>
        <p:spPr/>
        <p:txBody>
          <a:bodyPr/>
          <a:lstStyle/>
          <a:p>
            <a:r>
              <a:rPr lang="en-US" dirty="0"/>
              <a:t>Securing a Server</a:t>
            </a:r>
          </a:p>
        </p:txBody>
      </p:sp>
      <p:sp>
        <p:nvSpPr>
          <p:cNvPr id="3" name="Content Placeholder 2">
            <a:extLst>
              <a:ext uri="{FF2B5EF4-FFF2-40B4-BE49-F238E27FC236}">
                <a16:creationId xmlns:a16="http://schemas.microsoft.com/office/drawing/2014/main" id="{1C8AD55C-0D68-46E0-81E7-7BB656B5DA70}"/>
              </a:ext>
            </a:extLst>
          </p:cNvPr>
          <p:cNvSpPr>
            <a:spLocks noGrp="1"/>
          </p:cNvSpPr>
          <p:nvPr>
            <p:ph idx="1"/>
          </p:nvPr>
        </p:nvSpPr>
        <p:spPr/>
        <p:txBody>
          <a:bodyPr>
            <a:normAutofit/>
          </a:bodyPr>
          <a:lstStyle/>
          <a:p>
            <a:r>
              <a:rPr lang="en-US" sz="2000" dirty="0"/>
              <a:t>The core of any network lies in its servers</a:t>
            </a:r>
          </a:p>
          <a:p>
            <a:r>
              <a:rPr lang="en-US" sz="2000" dirty="0"/>
              <a:t>This includes database servers, web servers, DNS servers, file and print servers</a:t>
            </a:r>
          </a:p>
          <a:p>
            <a:r>
              <a:rPr lang="en-US" sz="2000" dirty="0"/>
              <a:t>This means that these computers are an especially attractive target for intruders and securing them is of paramount importance</a:t>
            </a:r>
          </a:p>
          <a:p>
            <a:r>
              <a:rPr lang="en-US" sz="2000" dirty="0"/>
              <a:t>Each and every server should have its software routinely patched</a:t>
            </a:r>
          </a:p>
          <a:p>
            <a:r>
              <a:rPr lang="en-US" sz="2000" dirty="0"/>
              <a:t>Most operating systems for servers (e.g., Windows 2008 Server, Linux) have the ability to log a variety of activities</a:t>
            </a:r>
          </a:p>
          <a:p>
            <a:endParaRPr lang="en-US" sz="2000" dirty="0"/>
          </a:p>
        </p:txBody>
      </p:sp>
    </p:spTree>
    <p:extLst>
      <p:ext uri="{BB962C8B-B14F-4D97-AF65-F5344CB8AC3E}">
        <p14:creationId xmlns:p14="http://schemas.microsoft.com/office/powerpoint/2010/main" val="313782200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5A65-70F5-4789-A8F9-78A9DE8FDD2E}"/>
              </a:ext>
            </a:extLst>
          </p:cNvPr>
          <p:cNvSpPr>
            <a:spLocks noGrp="1"/>
          </p:cNvSpPr>
          <p:nvPr>
            <p:ph type="title"/>
          </p:nvPr>
        </p:nvSpPr>
        <p:spPr/>
        <p:txBody>
          <a:bodyPr/>
          <a:lstStyle/>
          <a:p>
            <a:r>
              <a:rPr lang="en-US" dirty="0"/>
              <a:t>Securing a Server</a:t>
            </a:r>
          </a:p>
        </p:txBody>
      </p:sp>
      <p:sp>
        <p:nvSpPr>
          <p:cNvPr id="3" name="Content Placeholder 2">
            <a:extLst>
              <a:ext uri="{FF2B5EF4-FFF2-40B4-BE49-F238E27FC236}">
                <a16:creationId xmlns:a16="http://schemas.microsoft.com/office/drawing/2014/main" id="{B72871BB-C021-43FF-A993-CC4B2E8A5825}"/>
              </a:ext>
            </a:extLst>
          </p:cNvPr>
          <p:cNvSpPr>
            <a:spLocks noGrp="1"/>
          </p:cNvSpPr>
          <p:nvPr>
            <p:ph idx="1"/>
          </p:nvPr>
        </p:nvSpPr>
        <p:spPr/>
        <p:txBody>
          <a:bodyPr>
            <a:normAutofit/>
          </a:bodyPr>
          <a:lstStyle/>
          <a:p>
            <a:r>
              <a:rPr lang="en-US" sz="2000" dirty="0"/>
              <a:t>You should make sure that logging is turned on and that all actions that might pose any security risk are logged</a:t>
            </a:r>
          </a:p>
          <a:p>
            <a:r>
              <a:rPr lang="en-US" sz="2000" dirty="0"/>
              <a:t>Data must be backed up on a regular basis</a:t>
            </a:r>
          </a:p>
          <a:p>
            <a:r>
              <a:rPr lang="en-US" sz="2000" dirty="0"/>
              <a:t>The backup tapes should be kept in a secure offsite location (such as a bank safety deposit box) or in a fireproof safe</a:t>
            </a:r>
          </a:p>
          <a:p>
            <a:r>
              <a:rPr lang="en-US" sz="2000" dirty="0"/>
              <a:t>With any computer, you should shut down any service you do not need</a:t>
            </a:r>
          </a:p>
          <a:p>
            <a:r>
              <a:rPr lang="en-US" sz="2000" dirty="0"/>
              <a:t>Clearly, games and office suites are not needed for a server</a:t>
            </a:r>
          </a:p>
        </p:txBody>
      </p:sp>
    </p:spTree>
    <p:extLst>
      <p:ext uri="{BB962C8B-B14F-4D97-AF65-F5344CB8AC3E}">
        <p14:creationId xmlns:p14="http://schemas.microsoft.com/office/powerpoint/2010/main" val="95626036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16F3-9511-4BD9-82F9-8A6DAEEE3E63}"/>
              </a:ext>
            </a:extLst>
          </p:cNvPr>
          <p:cNvSpPr>
            <a:spLocks noGrp="1"/>
          </p:cNvSpPr>
          <p:nvPr>
            <p:ph type="title"/>
          </p:nvPr>
        </p:nvSpPr>
        <p:spPr/>
        <p:txBody>
          <a:bodyPr/>
          <a:lstStyle/>
          <a:p>
            <a:r>
              <a:rPr lang="en-US" dirty="0"/>
              <a:t>Securing a Network </a:t>
            </a:r>
          </a:p>
        </p:txBody>
      </p:sp>
      <p:sp>
        <p:nvSpPr>
          <p:cNvPr id="3" name="Content Placeholder 2">
            <a:extLst>
              <a:ext uri="{FF2B5EF4-FFF2-40B4-BE49-F238E27FC236}">
                <a16:creationId xmlns:a16="http://schemas.microsoft.com/office/drawing/2014/main" id="{F0175AB9-21FA-4BD5-A86E-03833FEF7495}"/>
              </a:ext>
            </a:extLst>
          </p:cNvPr>
          <p:cNvSpPr>
            <a:spLocks noGrp="1"/>
          </p:cNvSpPr>
          <p:nvPr>
            <p:ph idx="1"/>
          </p:nvPr>
        </p:nvSpPr>
        <p:spPr/>
        <p:txBody>
          <a:bodyPr>
            <a:normAutofit/>
          </a:bodyPr>
          <a:lstStyle/>
          <a:p>
            <a:r>
              <a:rPr lang="en-US" sz="2000" dirty="0"/>
              <a:t>Obviously, the first step in securing a network is to secure all computers that take part in that network, including all workstations and servers</a:t>
            </a:r>
          </a:p>
          <a:p>
            <a:r>
              <a:rPr lang="en-US" sz="2000" dirty="0"/>
              <a:t>Using a firewall ,IDS and proxy server are also critical elements in network security</a:t>
            </a:r>
          </a:p>
          <a:p>
            <a:r>
              <a:rPr lang="en-US" sz="2000" dirty="0"/>
              <a:t>If your network is at all large, then you might consider partitioning it into smaller segments with a firewall-enabled router between segments</a:t>
            </a:r>
          </a:p>
          <a:p>
            <a:r>
              <a:rPr lang="en-US" sz="2000" dirty="0"/>
              <a:t>If one segment is compromised, the entire network will not be compromised</a:t>
            </a:r>
          </a:p>
          <a:p>
            <a:r>
              <a:rPr lang="en-US" sz="2000" dirty="0"/>
              <a:t>Many network administrators will put a second firewall between the web server and the rest of the network</a:t>
            </a:r>
          </a:p>
        </p:txBody>
      </p:sp>
    </p:spTree>
    <p:extLst>
      <p:ext uri="{BB962C8B-B14F-4D97-AF65-F5344CB8AC3E}">
        <p14:creationId xmlns:p14="http://schemas.microsoft.com/office/powerpoint/2010/main" val="314873825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BBCC-E19E-4352-B38B-25CFC9F835A6}"/>
              </a:ext>
            </a:extLst>
          </p:cNvPr>
          <p:cNvSpPr>
            <a:spLocks noGrp="1"/>
          </p:cNvSpPr>
          <p:nvPr>
            <p:ph type="title"/>
          </p:nvPr>
        </p:nvSpPr>
        <p:spPr/>
        <p:txBody>
          <a:bodyPr/>
          <a:lstStyle/>
          <a:p>
            <a:r>
              <a:rPr lang="en-US" dirty="0"/>
              <a:t>Securing a Network</a:t>
            </a:r>
          </a:p>
        </p:txBody>
      </p:sp>
      <p:sp>
        <p:nvSpPr>
          <p:cNvPr id="3" name="Content Placeholder 2">
            <a:extLst>
              <a:ext uri="{FF2B5EF4-FFF2-40B4-BE49-F238E27FC236}">
                <a16:creationId xmlns:a16="http://schemas.microsoft.com/office/drawing/2014/main" id="{881EB0EC-D8E7-456B-A986-81CB738D92FA}"/>
              </a:ext>
            </a:extLst>
          </p:cNvPr>
          <p:cNvSpPr>
            <a:spLocks noGrp="1"/>
          </p:cNvSpPr>
          <p:nvPr>
            <p:ph idx="1"/>
          </p:nvPr>
        </p:nvSpPr>
        <p:spPr>
          <a:xfrm>
            <a:off x="818712" y="2222287"/>
            <a:ext cx="5979653" cy="3636511"/>
          </a:xfrm>
        </p:spPr>
        <p:txBody>
          <a:bodyPr>
            <a:normAutofit/>
          </a:bodyPr>
          <a:lstStyle/>
          <a:p>
            <a:r>
              <a:rPr lang="en-US" sz="2000" dirty="0"/>
              <a:t>Another concept you should consider is the DMZ </a:t>
            </a:r>
          </a:p>
          <a:p>
            <a:r>
              <a:rPr lang="en-US" sz="2000" dirty="0"/>
              <a:t>A DMZ is a demilitarized zone</a:t>
            </a:r>
          </a:p>
          <a:p>
            <a:r>
              <a:rPr lang="en-US" sz="2000" dirty="0"/>
              <a:t>It essentially involves setting up two firewalls, an outer and an inner firewall</a:t>
            </a:r>
          </a:p>
        </p:txBody>
      </p:sp>
      <p:pic>
        <p:nvPicPr>
          <p:cNvPr id="4" name="Picture 3">
            <a:extLst>
              <a:ext uri="{FF2B5EF4-FFF2-40B4-BE49-F238E27FC236}">
                <a16:creationId xmlns:a16="http://schemas.microsoft.com/office/drawing/2014/main" id="{84B9ED76-E25A-49E8-97F9-1B015775897B}"/>
              </a:ext>
            </a:extLst>
          </p:cNvPr>
          <p:cNvPicPr>
            <a:picLocks noChangeAspect="1"/>
          </p:cNvPicPr>
          <p:nvPr/>
        </p:nvPicPr>
        <p:blipFill>
          <a:blip r:embed="rId2"/>
          <a:stretch>
            <a:fillRect/>
          </a:stretch>
        </p:blipFill>
        <p:spPr>
          <a:xfrm>
            <a:off x="6798366" y="2222286"/>
            <a:ext cx="4956312" cy="4364043"/>
          </a:xfrm>
          <a:prstGeom prst="rect">
            <a:avLst/>
          </a:prstGeom>
        </p:spPr>
      </p:pic>
    </p:spTree>
    <p:extLst>
      <p:ext uri="{BB962C8B-B14F-4D97-AF65-F5344CB8AC3E}">
        <p14:creationId xmlns:p14="http://schemas.microsoft.com/office/powerpoint/2010/main" val="238566859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ECDF-9EA9-448C-A519-706416F83180}"/>
              </a:ext>
            </a:extLst>
          </p:cNvPr>
          <p:cNvSpPr>
            <a:spLocks noGrp="1"/>
          </p:cNvSpPr>
          <p:nvPr>
            <p:ph type="title"/>
          </p:nvPr>
        </p:nvSpPr>
        <p:spPr>
          <a:xfrm>
            <a:off x="810001" y="2943775"/>
            <a:ext cx="10571998" cy="970450"/>
          </a:xfrm>
        </p:spPr>
        <p:txBody>
          <a:bodyPr/>
          <a:lstStyle/>
          <a:p>
            <a:pPr algn="ctr"/>
            <a:r>
              <a:rPr lang="en-US" dirty="0"/>
              <a:t>THANK YOU</a:t>
            </a:r>
          </a:p>
        </p:txBody>
      </p:sp>
    </p:spTree>
    <p:extLst>
      <p:ext uri="{BB962C8B-B14F-4D97-AF65-F5344CB8AC3E}">
        <p14:creationId xmlns:p14="http://schemas.microsoft.com/office/powerpoint/2010/main" val="28951848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9AFF-842A-4A8E-B107-CD144DAC9321}"/>
              </a:ext>
            </a:extLst>
          </p:cNvPr>
          <p:cNvSpPr>
            <a:spLocks noGrp="1"/>
          </p:cNvSpPr>
          <p:nvPr>
            <p:ph type="title"/>
          </p:nvPr>
        </p:nvSpPr>
        <p:spPr/>
        <p:txBody>
          <a:bodyPr/>
          <a:lstStyle/>
          <a:p>
            <a:r>
              <a:rPr lang="en-US" sz="4800" dirty="0"/>
              <a:t>Agenda </a:t>
            </a:r>
          </a:p>
        </p:txBody>
      </p:sp>
      <p:sp>
        <p:nvSpPr>
          <p:cNvPr id="3" name="Content Placeholder 2">
            <a:extLst>
              <a:ext uri="{FF2B5EF4-FFF2-40B4-BE49-F238E27FC236}">
                <a16:creationId xmlns:a16="http://schemas.microsoft.com/office/drawing/2014/main" id="{4CAE5C78-49D3-4698-ACC4-45C60F6B8175}"/>
              </a:ext>
            </a:extLst>
          </p:cNvPr>
          <p:cNvSpPr>
            <a:spLocks noGrp="1"/>
          </p:cNvSpPr>
          <p:nvPr>
            <p:ph idx="1"/>
          </p:nvPr>
        </p:nvSpPr>
        <p:spPr/>
        <p:txBody>
          <a:bodyPr>
            <a:normAutofit/>
          </a:bodyPr>
          <a:lstStyle/>
          <a:p>
            <a:r>
              <a:rPr lang="en-US" sz="2800" dirty="0"/>
              <a:t>Understand how to secure a system </a:t>
            </a:r>
          </a:p>
          <a:p>
            <a:r>
              <a:rPr lang="en-US" sz="2800" dirty="0"/>
              <a:t>Probe a system for vulnerabilities </a:t>
            </a:r>
          </a:p>
          <a:p>
            <a:r>
              <a:rPr lang="en-US" sz="2800" dirty="0" smtClean="0"/>
              <a:t>Evaluate </a:t>
            </a:r>
            <a:r>
              <a:rPr lang="en-US" sz="2800" dirty="0"/>
              <a:t>potential security consultants</a:t>
            </a:r>
          </a:p>
        </p:txBody>
      </p:sp>
    </p:spTree>
    <p:extLst>
      <p:ext uri="{BB962C8B-B14F-4D97-AF65-F5344CB8AC3E}">
        <p14:creationId xmlns:p14="http://schemas.microsoft.com/office/powerpoint/2010/main" val="17012587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3C18-773E-4492-B39D-1CA1EE8FC299}"/>
              </a:ext>
            </a:extLst>
          </p:cNvPr>
          <p:cNvSpPr>
            <a:spLocks noGrp="1"/>
          </p:cNvSpPr>
          <p:nvPr>
            <p:ph type="title"/>
          </p:nvPr>
        </p:nvSpPr>
        <p:spPr/>
        <p:txBody>
          <a:bodyPr/>
          <a:lstStyle/>
          <a:p>
            <a:r>
              <a:rPr lang="en-US" dirty="0"/>
              <a:t>Basics of Assessing a System</a:t>
            </a:r>
          </a:p>
        </p:txBody>
      </p:sp>
      <p:sp>
        <p:nvSpPr>
          <p:cNvPr id="3" name="Content Placeholder 2">
            <a:extLst>
              <a:ext uri="{FF2B5EF4-FFF2-40B4-BE49-F238E27FC236}">
                <a16:creationId xmlns:a16="http://schemas.microsoft.com/office/drawing/2014/main" id="{B6D4959C-4E39-4AB8-8429-00F679D0146A}"/>
              </a:ext>
            </a:extLst>
          </p:cNvPr>
          <p:cNvSpPr>
            <a:spLocks noGrp="1"/>
          </p:cNvSpPr>
          <p:nvPr>
            <p:ph idx="1"/>
          </p:nvPr>
        </p:nvSpPr>
        <p:spPr/>
        <p:txBody>
          <a:bodyPr>
            <a:normAutofit/>
          </a:bodyPr>
          <a:lstStyle/>
          <a:p>
            <a:r>
              <a:rPr lang="en-US" sz="2400" dirty="0"/>
              <a:t>Patch  </a:t>
            </a:r>
          </a:p>
          <a:p>
            <a:r>
              <a:rPr lang="en-US" sz="2400" dirty="0"/>
              <a:t>Ports </a:t>
            </a:r>
          </a:p>
          <a:p>
            <a:r>
              <a:rPr lang="en-US" sz="2400" dirty="0"/>
              <a:t>Protect </a:t>
            </a:r>
          </a:p>
          <a:p>
            <a:r>
              <a:rPr lang="en-US" sz="2400" dirty="0"/>
              <a:t>Policies </a:t>
            </a:r>
          </a:p>
          <a:p>
            <a:r>
              <a:rPr lang="en-US" sz="2400" dirty="0"/>
              <a:t>Probe </a:t>
            </a:r>
          </a:p>
          <a:p>
            <a:r>
              <a:rPr lang="en-US" sz="2400" dirty="0"/>
              <a:t>Physical</a:t>
            </a:r>
          </a:p>
        </p:txBody>
      </p:sp>
    </p:spTree>
    <p:extLst>
      <p:ext uri="{BB962C8B-B14F-4D97-AF65-F5344CB8AC3E}">
        <p14:creationId xmlns:p14="http://schemas.microsoft.com/office/powerpoint/2010/main" val="180914567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37A4-8C95-41F8-9B52-7BC5FD6EF3EF}"/>
              </a:ext>
            </a:extLst>
          </p:cNvPr>
          <p:cNvSpPr>
            <a:spLocks noGrp="1"/>
          </p:cNvSpPr>
          <p:nvPr>
            <p:ph type="title"/>
          </p:nvPr>
        </p:nvSpPr>
        <p:spPr/>
        <p:txBody>
          <a:bodyPr/>
          <a:lstStyle/>
          <a:p>
            <a:r>
              <a:rPr lang="en-US" dirty="0"/>
              <a:t>Patch</a:t>
            </a:r>
          </a:p>
        </p:txBody>
      </p:sp>
      <p:sp>
        <p:nvSpPr>
          <p:cNvPr id="3" name="Content Placeholder 2">
            <a:extLst>
              <a:ext uri="{FF2B5EF4-FFF2-40B4-BE49-F238E27FC236}">
                <a16:creationId xmlns:a16="http://schemas.microsoft.com/office/drawing/2014/main" id="{541C6011-7BAF-4203-96EE-24D7E406787A}"/>
              </a:ext>
            </a:extLst>
          </p:cNvPr>
          <p:cNvSpPr>
            <a:spLocks noGrp="1"/>
          </p:cNvSpPr>
          <p:nvPr>
            <p:ph idx="1"/>
          </p:nvPr>
        </p:nvSpPr>
        <p:spPr/>
        <p:txBody>
          <a:bodyPr>
            <a:normAutofit/>
          </a:bodyPr>
          <a:lstStyle/>
          <a:p>
            <a:r>
              <a:rPr lang="en-US" sz="2000" dirty="0"/>
              <a:t>The first rule of computer security is to check patches.</a:t>
            </a:r>
          </a:p>
          <a:p>
            <a:r>
              <a:rPr lang="en-US" sz="2000" dirty="0"/>
              <a:t>In a Microsoft environment, this should be easy, as the Microsoft website has a utility that will scan your system for any required patches to the browser, operating system, or Office products.</a:t>
            </a:r>
          </a:p>
          <a:p>
            <a:r>
              <a:rPr lang="en-US" sz="2000" dirty="0"/>
              <a:t>It is a very basic tenet of security to ensure that all patches are up to date</a:t>
            </a:r>
          </a:p>
        </p:txBody>
      </p:sp>
    </p:spTree>
    <p:extLst>
      <p:ext uri="{BB962C8B-B14F-4D97-AF65-F5344CB8AC3E}">
        <p14:creationId xmlns:p14="http://schemas.microsoft.com/office/powerpoint/2010/main" val="342792831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E2BB-AF14-4D8B-9EC6-7B8385A15CEB}"/>
              </a:ext>
            </a:extLst>
          </p:cNvPr>
          <p:cNvSpPr>
            <a:spLocks noGrp="1"/>
          </p:cNvSpPr>
          <p:nvPr>
            <p:ph type="title"/>
          </p:nvPr>
        </p:nvSpPr>
        <p:spPr/>
        <p:txBody>
          <a:bodyPr/>
          <a:lstStyle/>
          <a:p>
            <a:r>
              <a:rPr lang="en-US" dirty="0"/>
              <a:t>Types of Patches</a:t>
            </a:r>
          </a:p>
        </p:txBody>
      </p:sp>
      <p:sp>
        <p:nvSpPr>
          <p:cNvPr id="3" name="Content Placeholder 2">
            <a:extLst>
              <a:ext uri="{FF2B5EF4-FFF2-40B4-BE49-F238E27FC236}">
                <a16:creationId xmlns:a16="http://schemas.microsoft.com/office/drawing/2014/main" id="{8149901A-CB96-4391-94E9-3D6B5D94D963}"/>
              </a:ext>
            </a:extLst>
          </p:cNvPr>
          <p:cNvSpPr>
            <a:spLocks noGrp="1"/>
          </p:cNvSpPr>
          <p:nvPr>
            <p:ph idx="1"/>
          </p:nvPr>
        </p:nvSpPr>
        <p:spPr/>
        <p:txBody>
          <a:bodyPr>
            <a:normAutofit/>
          </a:bodyPr>
          <a:lstStyle/>
          <a:p>
            <a:r>
              <a:rPr lang="en-US" sz="2400" dirty="0"/>
              <a:t>Important or critical patches</a:t>
            </a:r>
          </a:p>
          <a:p>
            <a:r>
              <a:rPr lang="en-US" sz="2400" dirty="0"/>
              <a:t>Recommended patches</a:t>
            </a:r>
          </a:p>
          <a:p>
            <a:r>
              <a:rPr lang="en-US" sz="2400" dirty="0"/>
              <a:t>Optional patches</a:t>
            </a:r>
          </a:p>
        </p:txBody>
      </p:sp>
    </p:spTree>
    <p:extLst>
      <p:ext uri="{BB962C8B-B14F-4D97-AF65-F5344CB8AC3E}">
        <p14:creationId xmlns:p14="http://schemas.microsoft.com/office/powerpoint/2010/main" val="320164972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09A5-7106-4B5B-92CA-4F0CCF8D1565}"/>
              </a:ext>
            </a:extLst>
          </p:cNvPr>
          <p:cNvSpPr>
            <a:spLocks noGrp="1"/>
          </p:cNvSpPr>
          <p:nvPr>
            <p:ph type="title"/>
          </p:nvPr>
        </p:nvSpPr>
        <p:spPr/>
        <p:txBody>
          <a:bodyPr/>
          <a:lstStyle/>
          <a:p>
            <a:r>
              <a:rPr lang="en-US" dirty="0"/>
              <a:t>Ports</a:t>
            </a:r>
          </a:p>
        </p:txBody>
      </p:sp>
      <p:sp>
        <p:nvSpPr>
          <p:cNvPr id="3" name="Content Placeholder 2">
            <a:extLst>
              <a:ext uri="{FF2B5EF4-FFF2-40B4-BE49-F238E27FC236}">
                <a16:creationId xmlns:a16="http://schemas.microsoft.com/office/drawing/2014/main" id="{98D6AF70-F944-42B7-8D93-D28305FB7FF9}"/>
              </a:ext>
            </a:extLst>
          </p:cNvPr>
          <p:cNvSpPr>
            <a:spLocks noGrp="1"/>
          </p:cNvSpPr>
          <p:nvPr>
            <p:ph idx="1"/>
          </p:nvPr>
        </p:nvSpPr>
        <p:spPr/>
        <p:txBody>
          <a:bodyPr>
            <a:normAutofit/>
          </a:bodyPr>
          <a:lstStyle/>
          <a:p>
            <a:r>
              <a:rPr lang="en-US" sz="2000" dirty="0"/>
              <a:t>All communication takes place via some port</a:t>
            </a:r>
          </a:p>
          <a:p>
            <a:r>
              <a:rPr lang="en-US" sz="2000" dirty="0"/>
              <a:t>All those unused services on servers and individual workstations should be shut down</a:t>
            </a:r>
          </a:p>
          <a:p>
            <a:r>
              <a:rPr lang="en-US" sz="2000" dirty="0"/>
              <a:t>You should also shut down any unused router ports in your network</a:t>
            </a:r>
          </a:p>
          <a:p>
            <a:r>
              <a:rPr lang="en-US" sz="2000" dirty="0"/>
              <a:t>Every open port is a possible avenue of entry for a malware or intruder</a:t>
            </a:r>
          </a:p>
          <a:p>
            <a:r>
              <a:rPr lang="en-US" sz="2000" dirty="0"/>
              <a:t>It is best for you to first make a list of all software that you are running. Then, look up the ports and protocols that you will need for that software and allow only those. It is important to keep in mind that these are ports for incoming traffic.</a:t>
            </a:r>
          </a:p>
        </p:txBody>
      </p:sp>
    </p:spTree>
    <p:extLst>
      <p:ext uri="{BB962C8B-B14F-4D97-AF65-F5344CB8AC3E}">
        <p14:creationId xmlns:p14="http://schemas.microsoft.com/office/powerpoint/2010/main" val="90901541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4D25-0765-4359-A8E7-7562677615DF}"/>
              </a:ext>
            </a:extLst>
          </p:cNvPr>
          <p:cNvSpPr>
            <a:spLocks noGrp="1"/>
          </p:cNvSpPr>
          <p:nvPr>
            <p:ph type="title"/>
          </p:nvPr>
        </p:nvSpPr>
        <p:spPr/>
        <p:txBody>
          <a:bodyPr/>
          <a:lstStyle/>
          <a:p>
            <a:r>
              <a:rPr lang="en-US" dirty="0"/>
              <a:t>Protect</a:t>
            </a:r>
          </a:p>
        </p:txBody>
      </p:sp>
      <p:sp>
        <p:nvSpPr>
          <p:cNvPr id="3" name="Content Placeholder 2">
            <a:extLst>
              <a:ext uri="{FF2B5EF4-FFF2-40B4-BE49-F238E27FC236}">
                <a16:creationId xmlns:a16="http://schemas.microsoft.com/office/drawing/2014/main" id="{AF1AA15A-99AD-46F4-A178-C88ECBC9C977}"/>
              </a:ext>
            </a:extLst>
          </p:cNvPr>
          <p:cNvSpPr>
            <a:spLocks noGrp="1"/>
          </p:cNvSpPr>
          <p:nvPr>
            <p:ph idx="1"/>
          </p:nvPr>
        </p:nvSpPr>
        <p:spPr/>
        <p:txBody>
          <a:bodyPr>
            <a:normAutofit/>
          </a:bodyPr>
          <a:lstStyle/>
          <a:p>
            <a:r>
              <a:rPr lang="en-US" sz="2000" dirty="0"/>
              <a:t>The next phase of assessing a system’s security is to ensure that all reasonable protective software and devices are employed.</a:t>
            </a:r>
          </a:p>
          <a:p>
            <a:r>
              <a:rPr lang="en-US" sz="2000" dirty="0"/>
              <a:t>A firewall between your network and the outside world</a:t>
            </a:r>
          </a:p>
          <a:p>
            <a:r>
              <a:rPr lang="en-US" sz="2000" dirty="0"/>
              <a:t>The firewall and IDS will provide basic security to your network’s perimeter, but you also need virus scanning</a:t>
            </a:r>
          </a:p>
          <a:p>
            <a:r>
              <a:rPr lang="en-US" sz="2000" dirty="0"/>
              <a:t>A virus infection is the greatest threat to most networks</a:t>
            </a:r>
          </a:p>
          <a:p>
            <a:r>
              <a:rPr lang="en-US" sz="2000" dirty="0"/>
              <a:t>Antispyware should be installed on all the systems</a:t>
            </a:r>
          </a:p>
          <a:p>
            <a:r>
              <a:rPr lang="en-US" sz="2000" dirty="0"/>
              <a:t>Prevent users of your network from inadvertently running spyware on the network</a:t>
            </a:r>
          </a:p>
          <a:p>
            <a:endParaRPr lang="en-US" sz="2000" dirty="0"/>
          </a:p>
        </p:txBody>
      </p:sp>
    </p:spTree>
    <p:extLst>
      <p:ext uri="{BB962C8B-B14F-4D97-AF65-F5344CB8AC3E}">
        <p14:creationId xmlns:p14="http://schemas.microsoft.com/office/powerpoint/2010/main" val="264376817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47A0-0824-41C3-983E-E3AC0DE6E96B}"/>
              </a:ext>
            </a:extLst>
          </p:cNvPr>
          <p:cNvSpPr>
            <a:spLocks noGrp="1"/>
          </p:cNvSpPr>
          <p:nvPr>
            <p:ph type="title"/>
          </p:nvPr>
        </p:nvSpPr>
        <p:spPr/>
        <p:txBody>
          <a:bodyPr/>
          <a:lstStyle/>
          <a:p>
            <a:r>
              <a:rPr lang="en-US" dirty="0"/>
              <a:t>Policies</a:t>
            </a:r>
          </a:p>
        </p:txBody>
      </p:sp>
      <p:sp>
        <p:nvSpPr>
          <p:cNvPr id="3" name="Content Placeholder 2">
            <a:extLst>
              <a:ext uri="{FF2B5EF4-FFF2-40B4-BE49-F238E27FC236}">
                <a16:creationId xmlns:a16="http://schemas.microsoft.com/office/drawing/2014/main" id="{8108C3C3-26B2-4253-BD1C-CA00A9511C01}"/>
              </a:ext>
            </a:extLst>
          </p:cNvPr>
          <p:cNvSpPr>
            <a:spLocks noGrp="1"/>
          </p:cNvSpPr>
          <p:nvPr>
            <p:ph idx="1"/>
          </p:nvPr>
        </p:nvSpPr>
        <p:spPr>
          <a:xfrm>
            <a:off x="818712" y="2222287"/>
            <a:ext cx="10554574" cy="4430304"/>
          </a:xfrm>
        </p:spPr>
        <p:txBody>
          <a:bodyPr>
            <a:normAutofit/>
          </a:bodyPr>
          <a:lstStyle/>
          <a:p>
            <a:r>
              <a:rPr lang="en-US" sz="2000" dirty="0"/>
              <a:t>It is absolutely essential that any organization have clearly written policies on computer security and that those policies be strongly enforced by management</a:t>
            </a:r>
          </a:p>
          <a:p>
            <a:r>
              <a:rPr lang="en-US" sz="2000" dirty="0"/>
              <a:t>Only IT personnel should install software and only after they have verified its safety</a:t>
            </a:r>
          </a:p>
          <a:p>
            <a:r>
              <a:rPr lang="en-US" sz="2000" dirty="0"/>
              <a:t>A password policy could also include recommendations or restrictions on a password</a:t>
            </a:r>
          </a:p>
          <a:p>
            <a:r>
              <a:rPr lang="en-US" sz="2000" dirty="0"/>
              <a:t>Policies should also advise users against opening unknown/unexpected attachments</a:t>
            </a:r>
          </a:p>
          <a:p>
            <a:endParaRPr lang="en-US" sz="2000" dirty="0"/>
          </a:p>
        </p:txBody>
      </p:sp>
    </p:spTree>
    <p:extLst>
      <p:ext uri="{BB962C8B-B14F-4D97-AF65-F5344CB8AC3E}">
        <p14:creationId xmlns:p14="http://schemas.microsoft.com/office/powerpoint/2010/main" val="338255453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47A0-0824-41C3-983E-E3AC0DE6E96B}"/>
              </a:ext>
            </a:extLst>
          </p:cNvPr>
          <p:cNvSpPr>
            <a:spLocks noGrp="1"/>
          </p:cNvSpPr>
          <p:nvPr>
            <p:ph type="title"/>
          </p:nvPr>
        </p:nvSpPr>
        <p:spPr/>
        <p:txBody>
          <a:bodyPr/>
          <a:lstStyle/>
          <a:p>
            <a:r>
              <a:rPr lang="en-US" dirty="0"/>
              <a:t>Policies</a:t>
            </a:r>
          </a:p>
        </p:txBody>
      </p:sp>
      <p:sp>
        <p:nvSpPr>
          <p:cNvPr id="3" name="Content Placeholder 2">
            <a:extLst>
              <a:ext uri="{FF2B5EF4-FFF2-40B4-BE49-F238E27FC236}">
                <a16:creationId xmlns:a16="http://schemas.microsoft.com/office/drawing/2014/main" id="{8108C3C3-26B2-4253-BD1C-CA00A9511C01}"/>
              </a:ext>
            </a:extLst>
          </p:cNvPr>
          <p:cNvSpPr>
            <a:spLocks noGrp="1"/>
          </p:cNvSpPr>
          <p:nvPr>
            <p:ph idx="1"/>
          </p:nvPr>
        </p:nvSpPr>
        <p:spPr>
          <a:xfrm>
            <a:off x="818712" y="2222287"/>
            <a:ext cx="10554574" cy="4430304"/>
          </a:xfrm>
        </p:spPr>
        <p:txBody>
          <a:bodyPr>
            <a:normAutofit/>
          </a:bodyPr>
          <a:lstStyle/>
          <a:p>
            <a:r>
              <a:rPr lang="en-US" sz="2000" dirty="0"/>
              <a:t>Using codeword could prevent your users from inadvertently opening a virus</a:t>
            </a:r>
          </a:p>
          <a:p>
            <a:r>
              <a:rPr lang="en-US" sz="2000" dirty="0"/>
              <a:t>What to do to recover data in the case of a disaster (disaster recovery plan)</a:t>
            </a:r>
          </a:p>
          <a:p>
            <a:r>
              <a:rPr lang="en-US" sz="2000" dirty="0"/>
              <a:t>Data access must be limited to only those personnel with an actual need to access the data</a:t>
            </a:r>
          </a:p>
          <a:p>
            <a:r>
              <a:rPr lang="en-US" sz="2000" dirty="0"/>
              <a:t>Finally, policies should include specific instructions on what to do in case of an employee termination. </a:t>
            </a:r>
          </a:p>
        </p:txBody>
      </p:sp>
    </p:spTree>
    <p:extLst>
      <p:ext uri="{BB962C8B-B14F-4D97-AF65-F5344CB8AC3E}">
        <p14:creationId xmlns:p14="http://schemas.microsoft.com/office/powerpoint/2010/main" val="227934054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114</TotalTime>
  <Words>1077</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Century Gothic</vt:lpstr>
      <vt:lpstr>Wingdings 2</vt:lpstr>
      <vt:lpstr>Quotable</vt:lpstr>
      <vt:lpstr>Network Scanning and Vulnerability Scanning</vt:lpstr>
      <vt:lpstr>Agenda </vt:lpstr>
      <vt:lpstr>Basics of Assessing a System</vt:lpstr>
      <vt:lpstr>Patch</vt:lpstr>
      <vt:lpstr>Types of Patches</vt:lpstr>
      <vt:lpstr>Ports</vt:lpstr>
      <vt:lpstr>Protect</vt:lpstr>
      <vt:lpstr>Policies</vt:lpstr>
      <vt:lpstr>Policies</vt:lpstr>
      <vt:lpstr>Probe</vt:lpstr>
      <vt:lpstr>Physical</vt:lpstr>
      <vt:lpstr>Securing Computer Systems</vt:lpstr>
      <vt:lpstr>Securing an Individual Workstation</vt:lpstr>
      <vt:lpstr>Securing an Individual Workstation</vt:lpstr>
      <vt:lpstr>Securing a Server</vt:lpstr>
      <vt:lpstr>Securing a Server</vt:lpstr>
      <vt:lpstr>Securing a Network </vt:lpstr>
      <vt:lpstr>Securing a Network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Scanning and Vulnerability Scanning</dc:title>
  <dc:creator>021-19-0052</dc:creator>
  <cp:lastModifiedBy>Student</cp:lastModifiedBy>
  <cp:revision>8</cp:revision>
  <dcterms:created xsi:type="dcterms:W3CDTF">2022-12-07T21:51:50Z</dcterms:created>
  <dcterms:modified xsi:type="dcterms:W3CDTF">2022-12-08T09:20:06Z</dcterms:modified>
</cp:coreProperties>
</file>