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1" r:id="rId22"/>
    <p:sldId id="277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CCDD"/>
    <a:srgbClr val="37F1ED"/>
    <a:srgbClr val="1B00FE"/>
    <a:srgbClr val="65482B"/>
    <a:srgbClr val="C75806"/>
    <a:srgbClr val="000000"/>
    <a:srgbClr val="00499F"/>
    <a:srgbClr val="0CC1E0"/>
    <a:srgbClr val="C37C40"/>
    <a:srgbClr val="FDE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48" autoAdjust="0"/>
  </p:normalViewPr>
  <p:slideViewPr>
    <p:cSldViewPr snapToObjects="1">
      <p:cViewPr varScale="1">
        <p:scale>
          <a:sx n="75" d="100"/>
          <a:sy n="75" d="100"/>
        </p:scale>
        <p:origin x="12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38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4BBD38D-C96A-4A18-A22D-2E3214EA90D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05211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754438"/>
            <a:ext cx="6337300" cy="8985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ru-RU" noProof="0" smtClean="0"/>
              <a:t>Click to edit Master title style</a:t>
            </a:r>
            <a:endParaRPr lang="ru-RU" alt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545013"/>
            <a:ext cx="6337300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8C79F"/>
                </a:solidFill>
              </a:defRPr>
            </a:lvl1pPr>
          </a:lstStyle>
          <a:p>
            <a:pPr lvl="0"/>
            <a:r>
              <a:rPr lang="en-US" altLang="ru-RU" noProof="0" smtClean="0"/>
              <a:t>Click to edit Master subtitle style</a:t>
            </a:r>
            <a:endParaRPr lang="ru-RU" alt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9CCC5-B637-4640-9928-3C1F63F82DDD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16764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90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905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5EA11-E7EB-41CE-8533-4B4E38CE1FC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663930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4144D-C302-4934-A595-4976D2A5A45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06452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51ABE-845E-4954-AA2A-AD96F95A7C5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10929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79A7D-911E-41E1-A784-15ADC8A585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970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8F516D-3F56-427F-B873-6D231411215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9408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15CD6-7467-4D82-8746-5CA917B426C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2287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E168E-1E76-4E33-86F5-337EE7BEFA5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59572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E15AD-723F-4DCA-8902-B67BC7199DE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70822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337EA-DBC3-42F7-8CF6-7E7ADEBE7F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673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0FEBC-ED66-4454-865C-BAE4ED24D83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577543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2C634-78EF-4197-AA53-E74956B8237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96761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1187C-7E2C-4BF1-982A-675FCD0EB16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0993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78DB2-9309-4507-A88B-508593C45E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9029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78077-F881-4416-8B9E-9C493BA00A41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40387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C2948-95C1-4E65-8253-AEF677739A4D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87218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79033-D023-41ED-B187-132E5673853A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75986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E66B2-6B2B-40ED-9057-78C5CE7F9E04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80418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C48F3-037D-4A5E-AD6B-1F1382674323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74291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8E14A-7B69-406D-9200-D5F4D51F803C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19734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59319-E13B-4FE4-BECB-2394F0F90C64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68649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  <a:endParaRPr lang="ru-RU" alt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  <a:endParaRPr lang="ru-RU" altLang="ru-RU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E84B05D5-3955-46F1-AEA0-6C40285A2007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8392896C-FFD4-4454-963D-AB0DF2217E3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advanced_search" TargetMode="External"/><Relationship Id="rId2" Type="http://schemas.openxmlformats.org/officeDocument/2006/relationships/hyperlink" Target="https://www.google.com/search?q=intitle%3A%22index+of%22+inurl%3Aftp&amp;oq=intitle%3A%22index+of%22+inurl%3Aftp&amp;aqs=chrome.0.69i59j69i58.428j0j4&amp;sourceid=chrome&amp;ie=UTF-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filetype%3Atxt+inurl%3A%22email.txt%22&amp;oq=filetype%3Atxt+inurl%3A%22email.txt%22&amp;aqs=chrome..69i57j69i58.432j0j9&amp;sourceid=chrome&amp;ie=UTF-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22Camera+Live+Image%22+inurl%3A%22guestimage.html%22&amp;oq=%22Camera+Live+Image%22+inurl%3A%22guestimage.html%22&amp;aqs=chrome.0.69i59.526j0j9&amp;sourceid=chrome&amp;ie=UTF-8" TargetMode="External"/><Relationship Id="rId2" Type="http://schemas.openxmlformats.org/officeDocument/2006/relationships/hyperlink" Target="https://www.google.com/search?q=inurl%3A%22view.shtml%22+%22Network+Camera%E2%80%9C&amp;oq=inurl%3A%22view.shtml%22+%22Network+Camera%E2%80%9C&amp;aqs=chrome..69i57j69i58.678j0j4&amp;sourceid=chrome&amp;ie=UTF-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22admin_password%22+ext%3Atxt+%7C+ext%3Alog+%7C+ext%3Acfg&amp;oq=%22admin_password%22+ext%3Atxt+%7C+ext%3Alog+%7C+ext%3Acfg&amp;aqs=chrome..69i57.306j0j9&amp;sourceid=chrome&amp;ie=UTF-8" TargetMode="External"/><Relationship Id="rId2" Type="http://schemas.openxmlformats.org/officeDocument/2006/relationships/hyperlink" Target="https://www.google.com/search?q=site%3Apastebin.com+intext%3Aadmin.password&amp;oq=site%3Apastebin.com+intext%3Aadmin.password&amp;aqs=chrome..69i57j69i58.316j0j9&amp;sourceid=chrome&amp;ie=UTF-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q=filetype%3Alog+intext%3Apassword+after%3A2016+intext%3A%40gmail.com+%7C+%40yahoo.com+%7C+%40hotmail.com&amp;ei=GPOOY9vaEa6VlwSlg5-oDQ&amp;ved=0ahUKEwjbxtXmv-T7AhWuyoUKHaXBB9UQ4dUDCA8&amp;uact=5&amp;oq=filetype%3Alog+intext%3Apassword+after%3A2016+intext%3A%40gmail.com+%7C+%40yahoo.com+%7C+%40hotmail.com&amp;gs_lcp=Cgxnd3Mtd2l6LXNlcnAQA0oECEEYAUoECEYYAFCoDVioDWDLG2gDcAB4AIAB3wGIAd8BkgEDMi0xmAEAoAECoAEBwAEB&amp;sclient=gws-wiz-serp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q=inurl%3A%2FWebInterface%2Flogin.html&amp;oq=inurl%3A%2FWebInterface%2Flogin.html&amp;aqs=chrome..69i57j69i58.337j0j9&amp;sourceid=chrome&amp;ie=UTF-8" TargetMode="External"/><Relationship Id="rId3" Type="http://schemas.openxmlformats.org/officeDocument/2006/relationships/hyperlink" Target="https://www.google.com/search?q=filetype%3Asql+intext%3Awp_users+phpmyadmin&amp;oq=filetype%3Asql+intext%3Awp_users+phpmyadmin&amp;aqs=chrome..69i57j69i58.1102j0j9&amp;sourceid=chrome&amp;ie=UTF-8" TargetMode="External"/><Relationship Id="rId7" Type="http://schemas.openxmlformats.org/officeDocument/2006/relationships/hyperlink" Target="https://www.google.com/search?q=inurl%3A%2Fremote%2Flogin%2F+intext%3A%22please+login%22%7Cintext%3A%22FortiToken+clock+drift+detected%22&amp;oq=inurl%3A%2Fremote%2Flogin%2F+intext%3A%22please+login%22%7Cintext%3A%22FortiToken+clock+drift+detected%22&amp;aqs=chrome..69i57j69i58.226j0j9&amp;sourceid=chrome&amp;ie=UTF-8" TargetMode="External"/><Relationship Id="rId2" Type="http://schemas.openxmlformats.org/officeDocument/2006/relationships/hyperlink" Target="https://www.google.com/search?q=site%3Astatic.ow.ly%2Fdocs%2F+intext%3A%40gmail.com+%7C+Password&amp;oq=site%3Astatic.ow.ly%2Fdocs%2F+intext%3A%40gmail.com+%7C+Password&amp;aqs=chrome..69i57j69i58.372j0j9&amp;sourceid=chrome&amp;ie=UTF-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Zixmail+inurl%3A%2Fs%2Flogin%3F&amp;oq=Zixmail+inurl%3A%2Fs%2Flogin%3F&amp;aqs=chrome..69i57.241j0j9&amp;sourceid=chrome&amp;ie=UTF-8" TargetMode="External"/><Relationship Id="rId11" Type="http://schemas.openxmlformats.org/officeDocument/2006/relationships/hyperlink" Target="https://www.google.com/search?q=intext%3A%22Powered+by+net2ftp%22&amp;oq=intext%3A%22Powered+by+net2ftp%22&amp;aqs=chrome..69i57j69i58.245j0j9&amp;sourceid=chrome&amp;ie=UTF-8" TargetMode="External"/><Relationship Id="rId5" Type="http://schemas.openxmlformats.org/officeDocument/2006/relationships/hyperlink" Target="https://www.google.com/search?q=%22Index+of+%2Fwp-content%2Fuploads%2Fbackupbuddy_backups%22+zip&amp;oq=%22Index+of+%2Fwp-content%2Fuploads%2Fbackupbuddy_backups%22+zip&amp;aqs=chrome..69i57.234j0j9&amp;sourceid=chrome&amp;ie=UTF-8" TargetMode="External"/><Relationship Id="rId10" Type="http://schemas.openxmlformats.org/officeDocument/2006/relationships/hyperlink" Target="https://www.google.com/search?q=inurl%3A%2Fsap%2Fbc%2Fwebdynpro%2Fsap%2F+%7C+%22sap-system-login-oninputprocessing%22&amp;oq=inurl%3A%2Fsap%2Fbc%2Fwebdynpro%2Fsap%2F+%7C+%22sap-system-login-oninputprocessing%22&amp;aqs=chrome..69i57j69i58.511j0j9&amp;sourceid=chrome&amp;ie=UTF-8" TargetMode="External"/><Relationship Id="rId4" Type="http://schemas.openxmlformats.org/officeDocument/2006/relationships/hyperlink" Target="https://www.google.com/search?q=intext%3A%22Dumping+data+for+table+orders%22&amp;oq=intext%3A%22Dumping+data+for+table%C2%A0orders%22&amp;aqs=chrome..69i57j69i58.313j0j9&amp;sourceid=chrome&amp;ie=UTF-8" TargetMode="External"/><Relationship Id="rId9" Type="http://schemas.openxmlformats.org/officeDocument/2006/relationships/hyperlink" Target="https://www.google.com/search?q=inurl%3Adynamic.php%3Fpage%3Dmailbox&amp;oq=inurl%3Adynamic.php%3Fpage%3Dmailbox&amp;aqs=chrome..69i57j69i58.261j0j9&amp;sourceid=chrome&amp;ie=UTF-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835150" y="3716338"/>
            <a:ext cx="5473700" cy="927100"/>
          </a:xfrm>
          <a:noFill/>
        </p:spPr>
        <p:txBody>
          <a:bodyPr/>
          <a:lstStyle/>
          <a:p>
            <a:r>
              <a:rPr lang="en-US" altLang="ru-RU" sz="4400" b="1" dirty="0" smtClean="0"/>
              <a:t>GOOGLE DORKS</a:t>
            </a:r>
            <a:endParaRPr lang="en-US" altLang="ru-RU" sz="4400" b="1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1835150" y="4583113"/>
            <a:ext cx="5473700" cy="3587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rgbClr val="F8C79F"/>
                </a:solidFill>
                <a:latin typeface="Calibri" pitchFamily="34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r>
              <a:rPr lang="en-US" altLang="ru-RU" sz="2800" dirty="0" smtClean="0"/>
              <a:t>Cyber Security</a:t>
            </a:r>
            <a:endParaRPr lang="uk-UA" altLang="ru-RU" sz="2800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826890" y="5819776"/>
            <a:ext cx="5473700" cy="3587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rgbClr val="F8C79F"/>
                </a:solidFill>
                <a:latin typeface="Calibri" pitchFamily="34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r>
              <a:rPr lang="en-US" altLang="ru-RU" sz="2800" dirty="0" smtClean="0"/>
              <a:t>SHAH MUHAMMAD, CS-VIII</a:t>
            </a:r>
            <a:endParaRPr lang="uk-UA" alt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ABE-845E-4954-AA2A-AD96F95A7C59}" type="slidenum">
              <a:rPr lang="ru-RU" altLang="ru-RU" smtClean="0"/>
              <a:pPr/>
              <a:t>10</a:t>
            </a:fld>
            <a:endParaRPr lang="ru-RU" altLang="ru-RU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3" y="0"/>
            <a:ext cx="9203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ABE-845E-4954-AA2A-AD96F95A7C59}" type="slidenum">
              <a:rPr lang="ru-RU" altLang="ru-RU" smtClean="0"/>
              <a:pPr/>
              <a:t>11</a:t>
            </a:fld>
            <a:endParaRPr lang="ru-RU" altLang="ru-RU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936" y="0"/>
            <a:ext cx="9161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ABE-845E-4954-AA2A-AD96F95A7C59}" type="slidenum">
              <a:rPr lang="ru-RU" altLang="ru-RU" smtClean="0"/>
              <a:pPr/>
              <a:t>12</a:t>
            </a:fld>
            <a:endParaRPr lang="ru-RU" alt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50" b="2523"/>
          <a:stretch/>
        </p:blipFill>
        <p:spPr>
          <a:xfrm>
            <a:off x="-36512" y="-27384"/>
            <a:ext cx="9533492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ABE-845E-4954-AA2A-AD96F95A7C59}" type="slidenum">
              <a:rPr lang="ru-RU" altLang="ru-RU" smtClean="0"/>
              <a:pPr/>
              <a:t>13</a:t>
            </a:fld>
            <a:endParaRPr lang="ru-RU" altLang="ru-RU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237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ABE-845E-4954-AA2A-AD96F95A7C59}" type="slidenum">
              <a:rPr lang="ru-RU" altLang="ru-RU" smtClean="0"/>
              <a:pPr/>
              <a:t>14</a:t>
            </a:fld>
            <a:endParaRPr lang="ru-RU" altLang="ru-RU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DEMO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b="1" i="1" dirty="0"/>
              <a:t>Finding exposed FTP servers</a:t>
            </a:r>
          </a:p>
          <a:p>
            <a:r>
              <a:rPr lang="en-US" dirty="0"/>
              <a:t>Google can index open FTP servers. Use the following Google Dork to find open FTP </a:t>
            </a:r>
            <a:r>
              <a:rPr lang="en-US" dirty="0" smtClean="0"/>
              <a:t>servers.</a:t>
            </a:r>
          </a:p>
          <a:p>
            <a:r>
              <a:rPr lang="en-US" dirty="0" err="1" smtClean="0">
                <a:solidFill>
                  <a:srgbClr val="0070C0"/>
                </a:solidFill>
                <a:hlinkClick r:id="rId2"/>
              </a:rPr>
              <a:t>intitle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:"index of" </a:t>
            </a:r>
            <a:r>
              <a:rPr lang="en-US" dirty="0" err="1" smtClean="0">
                <a:solidFill>
                  <a:srgbClr val="0070C0"/>
                </a:solidFill>
                <a:hlinkClick r:id="rId2"/>
              </a:rPr>
              <a:t>inurl:ftp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To make the query more interesting, we can add the "</a:t>
            </a:r>
            <a:r>
              <a:rPr lang="en-US" dirty="0" err="1"/>
              <a:t>intext</a:t>
            </a:r>
            <a:r>
              <a:rPr lang="en-US" dirty="0"/>
              <a:t>" Google Dork, which is used to locate a specific word within the returned pages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sz="2800" b="1" dirty="0" smtClean="0">
                <a:solidFill>
                  <a:srgbClr val="FF0000"/>
                </a:solidFill>
                <a:hlinkClick r:id="rId3"/>
              </a:rPr>
              <a:t>www.google.com/advanced_search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EBC-ED66-4454-865C-BAE4ED24D838}" type="slidenum">
              <a:rPr lang="en-GB" altLang="ru-RU" smtClean="0"/>
              <a:pPr/>
              <a:t>15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2282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i="1" dirty="0" smtClean="0">
                <a:latin typeface="+mj-lt"/>
              </a:rPr>
              <a:t>2. Find </a:t>
            </a:r>
            <a:r>
              <a:rPr lang="en-US" sz="2800" b="1" i="1" dirty="0">
                <a:latin typeface="+mj-lt"/>
              </a:rPr>
              <a:t>email </a:t>
            </a:r>
            <a:r>
              <a:rPr lang="en-US" sz="2800" b="1" i="1" dirty="0" smtClean="0">
                <a:latin typeface="+mj-lt"/>
              </a:rPr>
              <a:t>lists</a:t>
            </a:r>
          </a:p>
          <a:p>
            <a:endParaRPr lang="en-US" b="1" dirty="0"/>
          </a:p>
          <a:p>
            <a:r>
              <a:rPr lang="en-US" dirty="0"/>
              <a:t>It is relatively easy to find email lists using Google Dorks. In the following example, we are going to find text files that contain email lists.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  <a:hlinkClick r:id="rId2"/>
              </a:rPr>
              <a:t>filetype:txt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 </a:t>
            </a:r>
            <a:r>
              <a:rPr lang="en-US" dirty="0" err="1">
                <a:solidFill>
                  <a:srgbClr val="0070C0"/>
                </a:solidFill>
                <a:hlinkClick r:id="rId2"/>
              </a:rPr>
              <a:t>inurl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:"email.txt"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EBC-ED66-4454-865C-BAE4ED24D838}" type="slidenum">
              <a:rPr lang="en-GB" altLang="ru-RU" smtClean="0"/>
              <a:pPr/>
              <a:t>16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547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i="1" dirty="0">
                <a:latin typeface="+mj-lt"/>
              </a:rPr>
              <a:t>3. Getting live streams of Cameras</a:t>
            </a:r>
            <a:endParaRPr lang="en-US" b="1" dirty="0" smtClean="0"/>
          </a:p>
          <a:p>
            <a:r>
              <a:rPr lang="en-US" dirty="0"/>
              <a:t>Live cameras We can use Google to find open cameras that are not access restricted by IP address. The following Google dorks retrieve live cameras web pages.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hlinkClick r:id="rId2"/>
              </a:rPr>
              <a:t> </a:t>
            </a:r>
            <a:r>
              <a:rPr lang="en-US" dirty="0" err="1">
                <a:solidFill>
                  <a:srgbClr val="0070C0"/>
                </a:solidFill>
                <a:hlinkClick r:id="rId2"/>
              </a:rPr>
              <a:t>inurl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:"view.shtml" "Network Camera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“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3"/>
              </a:rPr>
              <a:t>"Camera Live Image" </a:t>
            </a:r>
            <a:r>
              <a:rPr lang="en-US" dirty="0" err="1">
                <a:solidFill>
                  <a:srgbClr val="0070C0"/>
                </a:solidFill>
                <a:hlinkClick r:id="rId3"/>
              </a:rPr>
              <a:t>inurl</a:t>
            </a:r>
            <a:r>
              <a:rPr lang="en-US" dirty="0">
                <a:solidFill>
                  <a:srgbClr val="0070C0"/>
                </a:solidFill>
                <a:hlinkClick r:id="rId3"/>
              </a:rPr>
              <a:t>:"guestimage.html"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EBC-ED66-4454-865C-BAE4ED24D838}" type="slidenum">
              <a:rPr lang="en-GB" altLang="ru-RU" smtClean="0"/>
              <a:pPr/>
              <a:t>17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0161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DEMO: Finding Passwords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07375" cy="3889375"/>
          </a:xfrm>
        </p:spPr>
        <p:txBody>
          <a:bodyPr/>
          <a:lstStyle/>
          <a:p>
            <a:r>
              <a:rPr lang="en-US" dirty="0"/>
              <a:t>Finding passwords is the most attractive task for both legitimate and ill-intentioned online searchers. The following Google Dorks retrieve exposed passwords.</a:t>
            </a:r>
          </a:p>
          <a:p>
            <a:r>
              <a:rPr lang="en-US" dirty="0" err="1">
                <a:solidFill>
                  <a:srgbClr val="0070C0"/>
                </a:solidFill>
                <a:hlinkClick r:id="rId2"/>
              </a:rPr>
              <a:t>site:pastebin.com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 </a:t>
            </a:r>
            <a:r>
              <a:rPr lang="en-US" dirty="0" err="1">
                <a:solidFill>
                  <a:srgbClr val="0070C0"/>
                </a:solidFill>
                <a:hlinkClick r:id="rId2"/>
              </a:rPr>
              <a:t>intext:admin.password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find the text "</a:t>
            </a:r>
            <a:r>
              <a:rPr lang="en-US" dirty="0" err="1"/>
              <a:t>admin.password</a:t>
            </a:r>
            <a:r>
              <a:rPr lang="en-US" dirty="0"/>
              <a:t>" in the </a:t>
            </a:r>
            <a:r>
              <a:rPr lang="en-US" dirty="0" err="1"/>
              <a:t>Pastebin</a:t>
            </a:r>
            <a:r>
              <a:rPr lang="en-US" dirty="0"/>
              <a:t> website; this site 	is used by hackers to publish sensitive leaked information)</a:t>
            </a:r>
          </a:p>
          <a:p>
            <a:r>
              <a:rPr lang="en-US" dirty="0">
                <a:solidFill>
                  <a:srgbClr val="0070C0"/>
                </a:solidFill>
                <a:hlinkClick r:id="rId3"/>
              </a:rPr>
              <a:t>"</a:t>
            </a:r>
            <a:r>
              <a:rPr lang="en-US" dirty="0" err="1">
                <a:solidFill>
                  <a:srgbClr val="0070C0"/>
                </a:solidFill>
                <a:hlinkClick r:id="rId3"/>
              </a:rPr>
              <a:t>admin_password</a:t>
            </a:r>
            <a:r>
              <a:rPr lang="en-US" dirty="0">
                <a:solidFill>
                  <a:srgbClr val="0070C0"/>
                </a:solidFill>
                <a:hlinkClick r:id="rId3"/>
              </a:rPr>
              <a:t>" </a:t>
            </a:r>
            <a:r>
              <a:rPr lang="en-US" dirty="0" err="1">
                <a:solidFill>
                  <a:srgbClr val="0070C0"/>
                </a:solidFill>
                <a:hlinkClick r:id="rId3"/>
              </a:rPr>
              <a:t>ext:txt</a:t>
            </a:r>
            <a:r>
              <a:rPr lang="en-US" dirty="0">
                <a:solidFill>
                  <a:srgbClr val="0070C0"/>
                </a:solidFill>
                <a:hlinkClick r:id="rId3"/>
              </a:rPr>
              <a:t> | </a:t>
            </a:r>
            <a:r>
              <a:rPr lang="en-US" dirty="0" err="1">
                <a:solidFill>
                  <a:srgbClr val="0070C0"/>
                </a:solidFill>
                <a:hlinkClick r:id="rId3"/>
              </a:rPr>
              <a:t>ext:log</a:t>
            </a:r>
            <a:r>
              <a:rPr lang="en-US" dirty="0">
                <a:solidFill>
                  <a:srgbClr val="0070C0"/>
                </a:solidFill>
                <a:hlinkClick r:id="rId3"/>
              </a:rPr>
              <a:t> | </a:t>
            </a:r>
            <a:r>
              <a:rPr lang="en-US" dirty="0" err="1">
                <a:solidFill>
                  <a:srgbClr val="0070C0"/>
                </a:solidFill>
                <a:hlinkClick r:id="rId3"/>
              </a:rPr>
              <a:t>ext:cfg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 smtClean="0"/>
              <a:t>	(</a:t>
            </a:r>
            <a:r>
              <a:rPr lang="en-US" dirty="0"/>
              <a:t>find the text “admin-password” in exposed files of the following </a:t>
            </a:r>
            <a:r>
              <a:rPr lang="en-US" dirty="0" smtClean="0"/>
              <a:t>		types</a:t>
            </a:r>
            <a:r>
              <a:rPr lang="en-US" dirty="0"/>
              <a:t>: TXT, LOG, CFG)</a:t>
            </a:r>
          </a:p>
          <a:p>
            <a:r>
              <a:rPr lang="en-US" dirty="0" err="1">
                <a:solidFill>
                  <a:srgbClr val="0070C0"/>
                </a:solidFill>
                <a:hlinkClick r:id="rId4"/>
              </a:rPr>
              <a:t>filetype:log</a:t>
            </a:r>
            <a:r>
              <a:rPr lang="en-US" dirty="0">
                <a:solidFill>
                  <a:srgbClr val="0070C0"/>
                </a:solidFill>
                <a:hlinkClick r:id="rId4"/>
              </a:rPr>
              <a:t> </a:t>
            </a:r>
            <a:r>
              <a:rPr lang="en-US" dirty="0" err="1">
                <a:solidFill>
                  <a:srgbClr val="0070C0"/>
                </a:solidFill>
                <a:hlinkClick r:id="rId4"/>
              </a:rPr>
              <a:t>intext:password</a:t>
            </a:r>
            <a:r>
              <a:rPr lang="en-US" dirty="0">
                <a:solidFill>
                  <a:srgbClr val="0070C0"/>
                </a:solidFill>
                <a:hlinkClick r:id="rId4"/>
              </a:rPr>
              <a:t> after:2016 </a:t>
            </a:r>
            <a:r>
              <a:rPr lang="en-US" dirty="0" err="1">
                <a:solidFill>
                  <a:srgbClr val="0070C0"/>
                </a:solidFill>
                <a:hlinkClick r:id="rId4"/>
              </a:rPr>
              <a:t>intext</a:t>
            </a:r>
            <a:r>
              <a:rPr lang="en-US" dirty="0">
                <a:solidFill>
                  <a:srgbClr val="0070C0"/>
                </a:solidFill>
                <a:hlinkClick r:id="rId4"/>
              </a:rPr>
              <a:t>:@gmail.com | @yahoo.com | @hotmail.com</a:t>
            </a:r>
            <a:r>
              <a:rPr lang="en-US" dirty="0">
                <a:solidFill>
                  <a:srgbClr val="0070C0"/>
                </a:solidFill>
              </a:rPr>
              <a:t> 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search for all files of type "log" that contain the word "password" </a:t>
            </a:r>
            <a:r>
              <a:rPr lang="en-US" dirty="0" smtClean="0"/>
              <a:t>	within </a:t>
            </a:r>
            <a:r>
              <a:rPr lang="en-US" dirty="0"/>
              <a:t>them, are indexed after 2016, and contain any of the </a:t>
            </a:r>
            <a:r>
              <a:rPr lang="en-US" dirty="0" smtClean="0"/>
              <a:t>	following </a:t>
            </a:r>
            <a:r>
              <a:rPr lang="en-US" dirty="0"/>
              <a:t>text in their body: @gmail.com, @yahoo.com, or </a:t>
            </a:r>
            <a:r>
              <a:rPr lang="en-US" dirty="0" smtClean="0"/>
              <a:t>	@</a:t>
            </a:r>
            <a:r>
              <a:rPr lang="en-US" dirty="0"/>
              <a:t>hotmail.com)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EBC-ED66-4454-865C-BAE4ED24D838}" type="slidenum">
              <a:rPr lang="en-GB" altLang="ru-RU" smtClean="0"/>
              <a:pPr/>
              <a:t>18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7853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Some Examples of </a:t>
            </a:r>
            <a:r>
              <a:rPr lang="en-US" sz="2800" b="1" dirty="0" smtClean="0"/>
              <a:t>Dorking Queries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844825"/>
            <a:ext cx="8207375" cy="4321026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err="1">
                <a:hlinkClick r:id="rId2"/>
              </a:rPr>
              <a:t>site:static.ow.ly</a:t>
            </a:r>
            <a:r>
              <a:rPr lang="en-US" dirty="0">
                <a:hlinkClick r:id="rId2"/>
              </a:rPr>
              <a:t>/docs/ </a:t>
            </a:r>
            <a:r>
              <a:rPr lang="en-US" dirty="0" err="1">
                <a:hlinkClick r:id="rId2"/>
              </a:rPr>
              <a:t>intext</a:t>
            </a:r>
            <a:r>
              <a:rPr lang="en-US" dirty="0">
                <a:hlinkClick r:id="rId2"/>
              </a:rPr>
              <a:t>:@gmail.com | Password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err="1">
                <a:hlinkClick r:id="rId3"/>
              </a:rPr>
              <a:t>filetype:sql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intext:wp_users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phpmyadmin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err="1">
                <a:hlinkClick r:id="rId4"/>
              </a:rPr>
              <a:t>intext</a:t>
            </a:r>
            <a:r>
              <a:rPr lang="en-US" dirty="0">
                <a:hlinkClick r:id="rId4"/>
              </a:rPr>
              <a:t>:"Dumping data for table orders"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hlinkClick r:id="rId5"/>
              </a:rPr>
              <a:t>"Index of /</a:t>
            </a:r>
            <a:r>
              <a:rPr lang="en-US" dirty="0" err="1">
                <a:hlinkClick r:id="rId5"/>
              </a:rPr>
              <a:t>wp</a:t>
            </a:r>
            <a:r>
              <a:rPr lang="en-US" dirty="0">
                <a:hlinkClick r:id="rId5"/>
              </a:rPr>
              <a:t>-content/uploads/</a:t>
            </a:r>
            <a:r>
              <a:rPr lang="en-US" dirty="0" err="1">
                <a:hlinkClick r:id="rId5"/>
              </a:rPr>
              <a:t>backupbuddy_backups</a:t>
            </a:r>
            <a:r>
              <a:rPr lang="en-US" dirty="0">
                <a:hlinkClick r:id="rId5"/>
              </a:rPr>
              <a:t>" zip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err="1">
                <a:hlinkClick r:id="rId6"/>
              </a:rPr>
              <a:t>Zixmail</a:t>
            </a:r>
            <a:r>
              <a:rPr lang="en-US" dirty="0">
                <a:hlinkClick r:id="rId6"/>
              </a:rPr>
              <a:t> </a:t>
            </a:r>
            <a:r>
              <a:rPr lang="en-US" dirty="0" err="1">
                <a:hlinkClick r:id="rId6"/>
              </a:rPr>
              <a:t>inurl</a:t>
            </a:r>
            <a:r>
              <a:rPr lang="en-US" dirty="0">
                <a:hlinkClick r:id="rId6"/>
              </a:rPr>
              <a:t>:/s/login?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err="1">
                <a:hlinkClick r:id="rId7"/>
              </a:rPr>
              <a:t>inurl</a:t>
            </a:r>
            <a:r>
              <a:rPr lang="en-US" dirty="0">
                <a:hlinkClick r:id="rId7"/>
              </a:rPr>
              <a:t>:/remote/login/ </a:t>
            </a:r>
            <a:r>
              <a:rPr lang="en-US" dirty="0" err="1">
                <a:hlinkClick r:id="rId7"/>
              </a:rPr>
              <a:t>intext</a:t>
            </a:r>
            <a:r>
              <a:rPr lang="en-US" dirty="0">
                <a:hlinkClick r:id="rId7"/>
              </a:rPr>
              <a:t>:"please login"|</a:t>
            </a:r>
            <a:r>
              <a:rPr lang="en-US" dirty="0" err="1">
                <a:hlinkClick r:id="rId7"/>
              </a:rPr>
              <a:t>intext</a:t>
            </a:r>
            <a:r>
              <a:rPr lang="en-US" dirty="0">
                <a:hlinkClick r:id="rId7"/>
              </a:rPr>
              <a:t>:"</a:t>
            </a:r>
            <a:r>
              <a:rPr lang="en-US" dirty="0" err="1">
                <a:hlinkClick r:id="rId7"/>
              </a:rPr>
              <a:t>FortiToken</a:t>
            </a:r>
            <a:r>
              <a:rPr lang="en-US" dirty="0">
                <a:hlinkClick r:id="rId7"/>
              </a:rPr>
              <a:t> clock drift detected"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err="1">
                <a:hlinkClick r:id="rId8"/>
              </a:rPr>
              <a:t>inurl</a:t>
            </a:r>
            <a:r>
              <a:rPr lang="en-US" dirty="0">
                <a:hlinkClick r:id="rId8"/>
              </a:rPr>
              <a:t>:/</a:t>
            </a:r>
            <a:r>
              <a:rPr lang="en-US" dirty="0" err="1">
                <a:hlinkClick r:id="rId8"/>
              </a:rPr>
              <a:t>WebInterface</a:t>
            </a:r>
            <a:r>
              <a:rPr lang="en-US" dirty="0">
                <a:hlinkClick r:id="rId8"/>
              </a:rPr>
              <a:t>/login.html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err="1">
                <a:hlinkClick r:id="rId9"/>
              </a:rPr>
              <a:t>inurl:dynamic.php?page</a:t>
            </a:r>
            <a:r>
              <a:rPr lang="en-US" dirty="0">
                <a:hlinkClick r:id="rId9"/>
              </a:rPr>
              <a:t>=mailbox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err="1">
                <a:hlinkClick r:id="rId10"/>
              </a:rPr>
              <a:t>inurl</a:t>
            </a:r>
            <a:r>
              <a:rPr lang="en-US" dirty="0">
                <a:hlinkClick r:id="rId10"/>
              </a:rPr>
              <a:t>:/sap/</a:t>
            </a:r>
            <a:r>
              <a:rPr lang="en-US" dirty="0" err="1">
                <a:hlinkClick r:id="rId10"/>
              </a:rPr>
              <a:t>bc</a:t>
            </a:r>
            <a:r>
              <a:rPr lang="en-US" dirty="0">
                <a:hlinkClick r:id="rId10"/>
              </a:rPr>
              <a:t>/</a:t>
            </a:r>
            <a:r>
              <a:rPr lang="en-US" dirty="0" err="1">
                <a:hlinkClick r:id="rId10"/>
              </a:rPr>
              <a:t>webdynpro</a:t>
            </a:r>
            <a:r>
              <a:rPr lang="en-US" dirty="0">
                <a:hlinkClick r:id="rId10"/>
              </a:rPr>
              <a:t>/sap/ | "sap-system-login-</a:t>
            </a:r>
            <a:r>
              <a:rPr lang="en-US" dirty="0" err="1">
                <a:hlinkClick r:id="rId10"/>
              </a:rPr>
              <a:t>oninputprocessing</a:t>
            </a:r>
            <a:r>
              <a:rPr lang="en-US" dirty="0">
                <a:hlinkClick r:id="rId10"/>
              </a:rPr>
              <a:t>"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err="1">
                <a:hlinkClick r:id="rId11"/>
              </a:rPr>
              <a:t>intext</a:t>
            </a:r>
            <a:r>
              <a:rPr lang="en-US" dirty="0">
                <a:hlinkClick r:id="rId11"/>
              </a:rPr>
              <a:t>:"Powered by net2ftp"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EBC-ED66-4454-865C-BAE4ED24D838}" type="slidenum">
              <a:rPr lang="en-GB" altLang="ru-RU" smtClean="0"/>
              <a:pPr/>
              <a:t>19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9442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E30E-00EE-42CB-A9AD-FC241EC96233}" type="slidenum">
              <a:rPr lang="en-GB" altLang="ru-RU"/>
              <a:pPr/>
              <a:t>2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333375"/>
            <a:ext cx="8351838" cy="935038"/>
          </a:xfrm>
        </p:spPr>
        <p:txBody>
          <a:bodyPr/>
          <a:lstStyle/>
          <a:p>
            <a:r>
              <a:rPr lang="en-US" altLang="ru-RU" dirty="0" smtClean="0"/>
              <a:t>AGENDA OF THE PRESENTATION</a:t>
            </a:r>
            <a:endParaRPr lang="uk-UA" alt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350250" cy="4608512"/>
          </a:xfrm>
        </p:spPr>
        <p:txBody>
          <a:bodyPr/>
          <a:lstStyle/>
          <a:p>
            <a:r>
              <a:rPr lang="en-US" altLang="ko-KR" sz="2800" dirty="0" smtClean="0">
                <a:ea typeface="Gulim" pitchFamily="34" charset="-127"/>
              </a:rPr>
              <a:t>What is Google Dorks?</a:t>
            </a:r>
            <a:endParaRPr lang="en-US" altLang="ko-KR" sz="2800" dirty="0">
              <a:ea typeface="Gulim" pitchFamily="34" charset="-127"/>
            </a:endParaRPr>
          </a:p>
          <a:p>
            <a:r>
              <a:rPr lang="en-US" altLang="ko-KR" sz="2800" dirty="0" smtClean="0">
                <a:ea typeface="Gulim" pitchFamily="34" charset="-127"/>
              </a:rPr>
              <a:t>How Google Dorks works?</a:t>
            </a:r>
          </a:p>
          <a:p>
            <a:r>
              <a:rPr lang="en-US" altLang="ko-KR" sz="2800" dirty="0" smtClean="0">
                <a:ea typeface="Gulim" pitchFamily="34" charset="-127"/>
              </a:rPr>
              <a:t>Google Dorks Queries</a:t>
            </a:r>
          </a:p>
          <a:p>
            <a:r>
              <a:rPr lang="en-US" altLang="ko-KR" sz="2800" dirty="0" smtClean="0">
                <a:ea typeface="Gulim" pitchFamily="34" charset="-127"/>
              </a:rPr>
              <a:t>Some Examples</a:t>
            </a:r>
          </a:p>
          <a:p>
            <a:r>
              <a:rPr lang="en-US" altLang="ko-KR" sz="2800" dirty="0" smtClean="0">
                <a:ea typeface="Gulim" pitchFamily="34" charset="-127"/>
              </a:rPr>
              <a:t>Demo </a:t>
            </a:r>
            <a:endParaRPr lang="en-US" altLang="ko-KR" sz="2800" dirty="0"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ABE-845E-4954-AA2A-AD96F95A7C59}" type="slidenum">
              <a:rPr lang="ru-RU" altLang="ru-RU" smtClean="0"/>
              <a:pPr/>
              <a:t>20</a:t>
            </a:fld>
            <a:endParaRPr lang="ru-RU" altLang="ru-RU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563"/>
          <a:stretch/>
        </p:blipFill>
        <p:spPr>
          <a:xfrm>
            <a:off x="0" y="1"/>
            <a:ext cx="9144000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ABE-845E-4954-AA2A-AD96F95A7C59}" type="slidenum">
              <a:rPr lang="ru-RU" altLang="ru-RU" smtClean="0"/>
              <a:pPr/>
              <a:t>21</a:t>
            </a:fld>
            <a:endParaRPr lang="ru-RU" alt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9324528" cy="69362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259632" y="4005064"/>
            <a:ext cx="5293568" cy="1008112"/>
          </a:xfrm>
          <a:prstGeom prst="rect">
            <a:avLst/>
          </a:prstGeom>
          <a:solidFill>
            <a:srgbClr val="4BCC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8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511F-73BF-4E83-8E04-58232E94D87A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altLang="ru-RU" sz="3600" b="1" dirty="0"/>
              <a:t>Google Dorks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Gulim" pitchFamily="34" charset="-127"/>
              </a:rPr>
              <a:t>A Google dork query, sometimes just referred to as a dork, is a search string or custom query that uses advanced search operators to find information not readily available on a website. </a:t>
            </a:r>
            <a:endParaRPr lang="en-US" altLang="ko-KR" sz="2400" dirty="0" smtClean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 smtClean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Gulim" pitchFamily="34" charset="-127"/>
              </a:rPr>
              <a:t>Google </a:t>
            </a:r>
            <a:r>
              <a:rPr lang="en-US" altLang="ko-KR" sz="2400" dirty="0">
                <a:ea typeface="Gulim" pitchFamily="34" charset="-127"/>
              </a:rPr>
              <a:t>dorking, also known as Google hacking, can return information difficult to locate through simple search queries</a:t>
            </a:r>
            <a:r>
              <a:rPr lang="en-US" altLang="ko-KR" sz="2400" dirty="0" smtClean="0">
                <a:ea typeface="Gulim" pitchFamily="34" charset="-127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ko-KR" sz="2400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Gulim" pitchFamily="34" charset="-127"/>
              </a:rPr>
              <a:t>There are different places to find ready to use Google Dorks. The first place is Google Hacking Database. This is a free public database containing thousands of Google Dorks for finding sensitive publicly available information</a:t>
            </a:r>
          </a:p>
          <a:p>
            <a:pPr>
              <a:lnSpc>
                <a:spcPct val="90000"/>
              </a:lnSpc>
            </a:pPr>
            <a:endParaRPr lang="en-US" altLang="ko-KR" sz="2400" dirty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Is It legal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Google dorking is completely legal —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it's </a:t>
            </a:r>
            <a:r>
              <a:rPr lang="en-US" sz="2800" dirty="0"/>
              <a:t>just another form of searching after </a:t>
            </a:r>
            <a:r>
              <a:rPr lang="en-US" sz="2800" dirty="0" smtClean="0"/>
              <a:t>all.</a:t>
            </a:r>
          </a:p>
          <a:p>
            <a:endParaRPr lang="en-US" sz="2800" dirty="0"/>
          </a:p>
          <a:p>
            <a:r>
              <a:rPr lang="en-US" sz="2800" dirty="0" smtClean="0"/>
              <a:t>Google </a:t>
            </a:r>
            <a:r>
              <a:rPr lang="en-US" sz="2800" dirty="0"/>
              <a:t>was built to handle advanced searches, and banning this functionality would limit information access.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ABE-845E-4954-AA2A-AD96F95A7C59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442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Google Dorks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EBC-ED66-4454-865C-BAE4ED24D838}" type="slidenum">
              <a:rPr lang="en-GB" altLang="ru-RU" smtClean="0"/>
              <a:pPr/>
              <a:t>5</a:t>
            </a:fld>
            <a:endParaRPr lang="en-GB" alt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6" y="1844824"/>
            <a:ext cx="8223562" cy="4419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0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Purpose of Dorks Queries</a:t>
            </a:r>
            <a:endParaRPr lang="en-US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174" y="1700808"/>
            <a:ext cx="6824143" cy="4608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ABE-845E-4954-AA2A-AD96F95A7C59}" type="slidenum">
              <a:rPr lang="ru-RU" altLang="ru-RU" smtClean="0"/>
              <a:pPr/>
              <a:t>6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789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862" y="340096"/>
            <a:ext cx="6767513" cy="1143000"/>
          </a:xfrm>
        </p:spPr>
        <p:txBody>
          <a:bodyPr/>
          <a:lstStyle/>
          <a:p>
            <a:r>
              <a:rPr lang="en-US" sz="4000" b="1" dirty="0" smtClean="0"/>
              <a:t>How Google Works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1ABE-845E-4954-AA2A-AD96F95A7C59}" type="slidenum">
              <a:rPr lang="ru-RU" altLang="ru-RU" smtClean="0"/>
              <a:pPr/>
              <a:t>7</a:t>
            </a:fld>
            <a:endParaRPr lang="ru-RU" altLang="ru-RU"/>
          </a:p>
        </p:txBody>
      </p:sp>
      <p:pic>
        <p:nvPicPr>
          <p:cNvPr id="1028" name="Picture 4" descr="Effective searches with Goo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Special Characters</a:t>
            </a:r>
            <a:endParaRPr lang="en-US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16832"/>
            <a:ext cx="8207375" cy="42484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EBC-ED66-4454-865C-BAE4ED24D838}" type="slidenum">
              <a:rPr lang="en-GB" altLang="ru-RU" smtClean="0"/>
              <a:pPr/>
              <a:t>8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84191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67595" y="288688"/>
            <a:ext cx="6767513" cy="1143000"/>
          </a:xfrm>
        </p:spPr>
        <p:txBody>
          <a:bodyPr/>
          <a:lstStyle/>
          <a:p>
            <a:r>
              <a:rPr lang="en-US" sz="4000" b="1" dirty="0" smtClean="0"/>
              <a:t>Operators</a:t>
            </a:r>
            <a:endParaRPr lang="en-US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595" y="1736702"/>
            <a:ext cx="6048672" cy="48565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EBC-ED66-4454-865C-BAE4ED24D838}" type="slidenum">
              <a:rPr lang="en-GB" altLang="ru-RU" smtClean="0"/>
              <a:pPr/>
              <a:t>9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782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59</TotalTime>
  <Words>257</Words>
  <Application>Microsoft Office PowerPoint</Application>
  <PresentationFormat>On-screen Show (4:3)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Gulim</vt:lpstr>
      <vt:lpstr>template</vt:lpstr>
      <vt:lpstr>Custom Design</vt:lpstr>
      <vt:lpstr>GOOGLE DORKS</vt:lpstr>
      <vt:lpstr>AGENDA OF THE PRESENTATION</vt:lpstr>
      <vt:lpstr>Google Dorks</vt:lpstr>
      <vt:lpstr>Is It legal ?</vt:lpstr>
      <vt:lpstr>Google Dorks</vt:lpstr>
      <vt:lpstr>Purpose of Dorks Queries</vt:lpstr>
      <vt:lpstr>How Google Works</vt:lpstr>
      <vt:lpstr>Special Characters</vt:lpstr>
      <vt:lpstr>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DEMO</vt:lpstr>
      <vt:lpstr>DEMO</vt:lpstr>
      <vt:lpstr>DEMO: Finding Passwords</vt:lpstr>
      <vt:lpstr>Some Examples of Dorking Queries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Irina</dc:creator>
  <cp:lastModifiedBy>Shah Muhammad</cp:lastModifiedBy>
  <cp:revision>22</cp:revision>
  <dcterms:created xsi:type="dcterms:W3CDTF">2019-04-22T08:27:52Z</dcterms:created>
  <dcterms:modified xsi:type="dcterms:W3CDTF">2022-12-06T07:52:34Z</dcterms:modified>
</cp:coreProperties>
</file>