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9" r:id="rId33"/>
    <p:sldId id="281" r:id="rId34"/>
    <p:sldId id="290" r:id="rId35"/>
    <p:sldId id="291" r:id="rId36"/>
    <p:sldId id="292" r:id="rId37"/>
    <p:sldId id="293" r:id="rId38"/>
    <p:sldId id="294" r:id="rId39"/>
    <p:sldId id="295" r:id="rId40"/>
    <p:sldId id="296" r:id="rId41"/>
    <p:sldId id="297" r:id="rId42"/>
    <p:sldId id="28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D4AB-5139-4523-BA63-EB85DCD179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5A178F-13B2-47C4-BB14-938876B70C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C78033-7501-4249-9A3D-3B8D2E552170}"/>
              </a:ext>
            </a:extLst>
          </p:cNvPr>
          <p:cNvSpPr>
            <a:spLocks noGrp="1"/>
          </p:cNvSpPr>
          <p:nvPr>
            <p:ph type="dt" sz="half" idx="10"/>
          </p:nvPr>
        </p:nvSpPr>
        <p:spPr/>
        <p:txBody>
          <a:bodyPr/>
          <a:lstStyle/>
          <a:p>
            <a:fld id="{EFFC2DAB-12CF-423C-85BA-D017B5C3BD90}" type="datetimeFigureOut">
              <a:rPr lang="en-US" smtClean="0"/>
              <a:t>12/6/2022</a:t>
            </a:fld>
            <a:endParaRPr lang="en-US"/>
          </a:p>
        </p:txBody>
      </p:sp>
      <p:sp>
        <p:nvSpPr>
          <p:cNvPr id="5" name="Footer Placeholder 4">
            <a:extLst>
              <a:ext uri="{FF2B5EF4-FFF2-40B4-BE49-F238E27FC236}">
                <a16:creationId xmlns:a16="http://schemas.microsoft.com/office/drawing/2014/main" id="{868EE561-92B0-457A-BD27-C7F97243E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EDD4D-612A-4EF7-9CC8-F2E2EFCE2021}"/>
              </a:ext>
            </a:extLst>
          </p:cNvPr>
          <p:cNvSpPr>
            <a:spLocks noGrp="1"/>
          </p:cNvSpPr>
          <p:nvPr>
            <p:ph type="sldNum" sz="quarter" idx="12"/>
          </p:nvPr>
        </p:nvSpPr>
        <p:spPr/>
        <p:txBody>
          <a:bodyPr/>
          <a:lstStyle/>
          <a:p>
            <a:fld id="{B574D2EE-4146-45F5-869E-8BA0CBBDD889}" type="slidenum">
              <a:rPr lang="en-US" smtClean="0"/>
              <a:t>‹#›</a:t>
            </a:fld>
            <a:endParaRPr lang="en-US"/>
          </a:p>
        </p:txBody>
      </p:sp>
    </p:spTree>
    <p:extLst>
      <p:ext uri="{BB962C8B-B14F-4D97-AF65-F5344CB8AC3E}">
        <p14:creationId xmlns:p14="http://schemas.microsoft.com/office/powerpoint/2010/main" val="4276336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1BAF9-CD3C-427A-ADDD-4A3A0D52AC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78D345-DCC5-4712-B713-849BCD2FF8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8D1F8-FA4F-42A9-9CFC-55386FF6F44D}"/>
              </a:ext>
            </a:extLst>
          </p:cNvPr>
          <p:cNvSpPr>
            <a:spLocks noGrp="1"/>
          </p:cNvSpPr>
          <p:nvPr>
            <p:ph type="dt" sz="half" idx="10"/>
          </p:nvPr>
        </p:nvSpPr>
        <p:spPr/>
        <p:txBody>
          <a:bodyPr/>
          <a:lstStyle/>
          <a:p>
            <a:fld id="{EFFC2DAB-12CF-423C-85BA-D017B5C3BD90}" type="datetimeFigureOut">
              <a:rPr lang="en-US" smtClean="0"/>
              <a:t>12/6/2022</a:t>
            </a:fld>
            <a:endParaRPr lang="en-US"/>
          </a:p>
        </p:txBody>
      </p:sp>
      <p:sp>
        <p:nvSpPr>
          <p:cNvPr id="5" name="Footer Placeholder 4">
            <a:extLst>
              <a:ext uri="{FF2B5EF4-FFF2-40B4-BE49-F238E27FC236}">
                <a16:creationId xmlns:a16="http://schemas.microsoft.com/office/drawing/2014/main" id="{2B17CFEC-5549-40B5-93BE-3E68FD58C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69AD3-3E83-41AE-8561-EAB4DDA5A00D}"/>
              </a:ext>
            </a:extLst>
          </p:cNvPr>
          <p:cNvSpPr>
            <a:spLocks noGrp="1"/>
          </p:cNvSpPr>
          <p:nvPr>
            <p:ph type="sldNum" sz="quarter" idx="12"/>
          </p:nvPr>
        </p:nvSpPr>
        <p:spPr/>
        <p:txBody>
          <a:bodyPr/>
          <a:lstStyle/>
          <a:p>
            <a:fld id="{B574D2EE-4146-45F5-869E-8BA0CBBDD889}" type="slidenum">
              <a:rPr lang="en-US" smtClean="0"/>
              <a:t>‹#›</a:t>
            </a:fld>
            <a:endParaRPr lang="en-US"/>
          </a:p>
        </p:txBody>
      </p:sp>
    </p:spTree>
    <p:extLst>
      <p:ext uri="{BB962C8B-B14F-4D97-AF65-F5344CB8AC3E}">
        <p14:creationId xmlns:p14="http://schemas.microsoft.com/office/powerpoint/2010/main" val="1377673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3B7812-A8F6-403E-A3A4-DBE222CF64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87DCAB-1E86-4D38-BD68-6E49ED67BD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EEC21-976F-4998-845C-CB1C36E217C0}"/>
              </a:ext>
            </a:extLst>
          </p:cNvPr>
          <p:cNvSpPr>
            <a:spLocks noGrp="1"/>
          </p:cNvSpPr>
          <p:nvPr>
            <p:ph type="dt" sz="half" idx="10"/>
          </p:nvPr>
        </p:nvSpPr>
        <p:spPr/>
        <p:txBody>
          <a:bodyPr/>
          <a:lstStyle/>
          <a:p>
            <a:fld id="{EFFC2DAB-12CF-423C-85BA-D017B5C3BD90}" type="datetimeFigureOut">
              <a:rPr lang="en-US" smtClean="0"/>
              <a:t>12/6/2022</a:t>
            </a:fld>
            <a:endParaRPr lang="en-US"/>
          </a:p>
        </p:txBody>
      </p:sp>
      <p:sp>
        <p:nvSpPr>
          <p:cNvPr id="5" name="Footer Placeholder 4">
            <a:extLst>
              <a:ext uri="{FF2B5EF4-FFF2-40B4-BE49-F238E27FC236}">
                <a16:creationId xmlns:a16="http://schemas.microsoft.com/office/drawing/2014/main" id="{3308BF79-212C-4852-86AF-6B6C4DD94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DA540-C3DA-41D8-AD3D-7F72DA659EFB}"/>
              </a:ext>
            </a:extLst>
          </p:cNvPr>
          <p:cNvSpPr>
            <a:spLocks noGrp="1"/>
          </p:cNvSpPr>
          <p:nvPr>
            <p:ph type="sldNum" sz="quarter" idx="12"/>
          </p:nvPr>
        </p:nvSpPr>
        <p:spPr/>
        <p:txBody>
          <a:bodyPr/>
          <a:lstStyle/>
          <a:p>
            <a:fld id="{B574D2EE-4146-45F5-869E-8BA0CBBDD889}" type="slidenum">
              <a:rPr lang="en-US" smtClean="0"/>
              <a:t>‹#›</a:t>
            </a:fld>
            <a:endParaRPr lang="en-US"/>
          </a:p>
        </p:txBody>
      </p:sp>
    </p:spTree>
    <p:extLst>
      <p:ext uri="{BB962C8B-B14F-4D97-AF65-F5344CB8AC3E}">
        <p14:creationId xmlns:p14="http://schemas.microsoft.com/office/powerpoint/2010/main" val="402141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71B7-95CD-4A43-9050-E577F38762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B3AAC8-5767-41B7-8D13-2A21F676C4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77F898-2629-4AFF-845C-620338C102F1}"/>
              </a:ext>
            </a:extLst>
          </p:cNvPr>
          <p:cNvSpPr>
            <a:spLocks noGrp="1"/>
          </p:cNvSpPr>
          <p:nvPr>
            <p:ph type="dt" sz="half" idx="10"/>
          </p:nvPr>
        </p:nvSpPr>
        <p:spPr/>
        <p:txBody>
          <a:bodyPr/>
          <a:lstStyle/>
          <a:p>
            <a:fld id="{EFFC2DAB-12CF-423C-85BA-D017B5C3BD90}" type="datetimeFigureOut">
              <a:rPr lang="en-US" smtClean="0"/>
              <a:t>12/6/2022</a:t>
            </a:fld>
            <a:endParaRPr lang="en-US"/>
          </a:p>
        </p:txBody>
      </p:sp>
      <p:sp>
        <p:nvSpPr>
          <p:cNvPr id="5" name="Footer Placeholder 4">
            <a:extLst>
              <a:ext uri="{FF2B5EF4-FFF2-40B4-BE49-F238E27FC236}">
                <a16:creationId xmlns:a16="http://schemas.microsoft.com/office/drawing/2014/main" id="{F4CB48ED-455B-488B-AA6D-3D9E44236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FCE69-0C84-4EDA-9450-335162D65149}"/>
              </a:ext>
            </a:extLst>
          </p:cNvPr>
          <p:cNvSpPr>
            <a:spLocks noGrp="1"/>
          </p:cNvSpPr>
          <p:nvPr>
            <p:ph type="sldNum" sz="quarter" idx="12"/>
          </p:nvPr>
        </p:nvSpPr>
        <p:spPr/>
        <p:txBody>
          <a:bodyPr/>
          <a:lstStyle/>
          <a:p>
            <a:fld id="{B574D2EE-4146-45F5-869E-8BA0CBBDD889}" type="slidenum">
              <a:rPr lang="en-US" smtClean="0"/>
              <a:t>‹#›</a:t>
            </a:fld>
            <a:endParaRPr lang="en-US"/>
          </a:p>
        </p:txBody>
      </p:sp>
    </p:spTree>
    <p:extLst>
      <p:ext uri="{BB962C8B-B14F-4D97-AF65-F5344CB8AC3E}">
        <p14:creationId xmlns:p14="http://schemas.microsoft.com/office/powerpoint/2010/main" val="1097776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B1DF-2FF8-4006-A011-639F32EA81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6CCB63-CA2C-4B19-ACF8-BD5309E685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56FDEE-19C0-4ACD-B917-708A761E1E5F}"/>
              </a:ext>
            </a:extLst>
          </p:cNvPr>
          <p:cNvSpPr>
            <a:spLocks noGrp="1"/>
          </p:cNvSpPr>
          <p:nvPr>
            <p:ph type="dt" sz="half" idx="10"/>
          </p:nvPr>
        </p:nvSpPr>
        <p:spPr/>
        <p:txBody>
          <a:bodyPr/>
          <a:lstStyle/>
          <a:p>
            <a:fld id="{EFFC2DAB-12CF-423C-85BA-D017B5C3BD90}" type="datetimeFigureOut">
              <a:rPr lang="en-US" smtClean="0"/>
              <a:t>12/6/2022</a:t>
            </a:fld>
            <a:endParaRPr lang="en-US"/>
          </a:p>
        </p:txBody>
      </p:sp>
      <p:sp>
        <p:nvSpPr>
          <p:cNvPr id="5" name="Footer Placeholder 4">
            <a:extLst>
              <a:ext uri="{FF2B5EF4-FFF2-40B4-BE49-F238E27FC236}">
                <a16:creationId xmlns:a16="http://schemas.microsoft.com/office/drawing/2014/main" id="{5394E635-3A4B-4A55-A749-4A83CB9EE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D7F313-7546-4377-B2F2-76C529D9D8C6}"/>
              </a:ext>
            </a:extLst>
          </p:cNvPr>
          <p:cNvSpPr>
            <a:spLocks noGrp="1"/>
          </p:cNvSpPr>
          <p:nvPr>
            <p:ph type="sldNum" sz="quarter" idx="12"/>
          </p:nvPr>
        </p:nvSpPr>
        <p:spPr/>
        <p:txBody>
          <a:bodyPr/>
          <a:lstStyle/>
          <a:p>
            <a:fld id="{B574D2EE-4146-45F5-869E-8BA0CBBDD889}" type="slidenum">
              <a:rPr lang="en-US" smtClean="0"/>
              <a:t>‹#›</a:t>
            </a:fld>
            <a:endParaRPr lang="en-US"/>
          </a:p>
        </p:txBody>
      </p:sp>
    </p:spTree>
    <p:extLst>
      <p:ext uri="{BB962C8B-B14F-4D97-AF65-F5344CB8AC3E}">
        <p14:creationId xmlns:p14="http://schemas.microsoft.com/office/powerpoint/2010/main" val="3913771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33012-3948-4E35-8289-083255878C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7A1FAC-71DB-4D28-BA40-DF9FE85967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230CED-B6F6-496A-A218-41810CD9DD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CF1FDE-0BAA-43CD-9216-CAA4BE25807B}"/>
              </a:ext>
            </a:extLst>
          </p:cNvPr>
          <p:cNvSpPr>
            <a:spLocks noGrp="1"/>
          </p:cNvSpPr>
          <p:nvPr>
            <p:ph type="dt" sz="half" idx="10"/>
          </p:nvPr>
        </p:nvSpPr>
        <p:spPr/>
        <p:txBody>
          <a:bodyPr/>
          <a:lstStyle/>
          <a:p>
            <a:fld id="{EFFC2DAB-12CF-423C-85BA-D017B5C3BD90}" type="datetimeFigureOut">
              <a:rPr lang="en-US" smtClean="0"/>
              <a:t>12/6/2022</a:t>
            </a:fld>
            <a:endParaRPr lang="en-US"/>
          </a:p>
        </p:txBody>
      </p:sp>
      <p:sp>
        <p:nvSpPr>
          <p:cNvPr id="6" name="Footer Placeholder 5">
            <a:extLst>
              <a:ext uri="{FF2B5EF4-FFF2-40B4-BE49-F238E27FC236}">
                <a16:creationId xmlns:a16="http://schemas.microsoft.com/office/drawing/2014/main" id="{B35066C5-B333-4159-9759-2BF08D5AA3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635AF-98C4-4DEB-8AA8-9BF995BEBAB2}"/>
              </a:ext>
            </a:extLst>
          </p:cNvPr>
          <p:cNvSpPr>
            <a:spLocks noGrp="1"/>
          </p:cNvSpPr>
          <p:nvPr>
            <p:ph type="sldNum" sz="quarter" idx="12"/>
          </p:nvPr>
        </p:nvSpPr>
        <p:spPr/>
        <p:txBody>
          <a:bodyPr/>
          <a:lstStyle/>
          <a:p>
            <a:fld id="{B574D2EE-4146-45F5-869E-8BA0CBBDD889}" type="slidenum">
              <a:rPr lang="en-US" smtClean="0"/>
              <a:t>‹#›</a:t>
            </a:fld>
            <a:endParaRPr lang="en-US"/>
          </a:p>
        </p:txBody>
      </p:sp>
    </p:spTree>
    <p:extLst>
      <p:ext uri="{BB962C8B-B14F-4D97-AF65-F5344CB8AC3E}">
        <p14:creationId xmlns:p14="http://schemas.microsoft.com/office/powerpoint/2010/main" val="93648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5895-FE9F-46DC-B279-8929D04DF4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C5F9CC-869E-4A60-B174-4A4F3E465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41614-C984-42E4-A47E-7D86968EA0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3F4D87-DF0C-48B4-A9BB-0F41D09D14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3C887D-338F-46A6-8932-4EFE18B7F3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C59A6D-30BE-41E1-B904-BBB528AB6499}"/>
              </a:ext>
            </a:extLst>
          </p:cNvPr>
          <p:cNvSpPr>
            <a:spLocks noGrp="1"/>
          </p:cNvSpPr>
          <p:nvPr>
            <p:ph type="dt" sz="half" idx="10"/>
          </p:nvPr>
        </p:nvSpPr>
        <p:spPr/>
        <p:txBody>
          <a:bodyPr/>
          <a:lstStyle/>
          <a:p>
            <a:fld id="{EFFC2DAB-12CF-423C-85BA-D017B5C3BD90}" type="datetimeFigureOut">
              <a:rPr lang="en-US" smtClean="0"/>
              <a:t>12/6/2022</a:t>
            </a:fld>
            <a:endParaRPr lang="en-US"/>
          </a:p>
        </p:txBody>
      </p:sp>
      <p:sp>
        <p:nvSpPr>
          <p:cNvPr id="8" name="Footer Placeholder 7">
            <a:extLst>
              <a:ext uri="{FF2B5EF4-FFF2-40B4-BE49-F238E27FC236}">
                <a16:creationId xmlns:a16="http://schemas.microsoft.com/office/drawing/2014/main" id="{B5A3D4E3-6945-459E-ABB0-D332A76504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C139B2-7FB1-4F11-B38A-9BA0924544AA}"/>
              </a:ext>
            </a:extLst>
          </p:cNvPr>
          <p:cNvSpPr>
            <a:spLocks noGrp="1"/>
          </p:cNvSpPr>
          <p:nvPr>
            <p:ph type="sldNum" sz="quarter" idx="12"/>
          </p:nvPr>
        </p:nvSpPr>
        <p:spPr/>
        <p:txBody>
          <a:bodyPr/>
          <a:lstStyle/>
          <a:p>
            <a:fld id="{B574D2EE-4146-45F5-869E-8BA0CBBDD889}" type="slidenum">
              <a:rPr lang="en-US" smtClean="0"/>
              <a:t>‹#›</a:t>
            </a:fld>
            <a:endParaRPr lang="en-US"/>
          </a:p>
        </p:txBody>
      </p:sp>
    </p:spTree>
    <p:extLst>
      <p:ext uri="{BB962C8B-B14F-4D97-AF65-F5344CB8AC3E}">
        <p14:creationId xmlns:p14="http://schemas.microsoft.com/office/powerpoint/2010/main" val="136034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1D70-9573-4D48-8F66-6FF1F25C1E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9D03BB-0363-46BE-834A-68318D9925AB}"/>
              </a:ext>
            </a:extLst>
          </p:cNvPr>
          <p:cNvSpPr>
            <a:spLocks noGrp="1"/>
          </p:cNvSpPr>
          <p:nvPr>
            <p:ph type="dt" sz="half" idx="10"/>
          </p:nvPr>
        </p:nvSpPr>
        <p:spPr/>
        <p:txBody>
          <a:bodyPr/>
          <a:lstStyle/>
          <a:p>
            <a:fld id="{EFFC2DAB-12CF-423C-85BA-D017B5C3BD90}" type="datetimeFigureOut">
              <a:rPr lang="en-US" smtClean="0"/>
              <a:t>12/6/2022</a:t>
            </a:fld>
            <a:endParaRPr lang="en-US"/>
          </a:p>
        </p:txBody>
      </p:sp>
      <p:sp>
        <p:nvSpPr>
          <p:cNvPr id="4" name="Footer Placeholder 3">
            <a:extLst>
              <a:ext uri="{FF2B5EF4-FFF2-40B4-BE49-F238E27FC236}">
                <a16:creationId xmlns:a16="http://schemas.microsoft.com/office/drawing/2014/main" id="{8C53AB8E-0BDE-400F-9043-75A7457980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D990A8-7C64-4A4A-BCAB-FB8CF207CF42}"/>
              </a:ext>
            </a:extLst>
          </p:cNvPr>
          <p:cNvSpPr>
            <a:spLocks noGrp="1"/>
          </p:cNvSpPr>
          <p:nvPr>
            <p:ph type="sldNum" sz="quarter" idx="12"/>
          </p:nvPr>
        </p:nvSpPr>
        <p:spPr/>
        <p:txBody>
          <a:bodyPr/>
          <a:lstStyle/>
          <a:p>
            <a:fld id="{B574D2EE-4146-45F5-869E-8BA0CBBDD889}" type="slidenum">
              <a:rPr lang="en-US" smtClean="0"/>
              <a:t>‹#›</a:t>
            </a:fld>
            <a:endParaRPr lang="en-US"/>
          </a:p>
        </p:txBody>
      </p:sp>
    </p:spTree>
    <p:extLst>
      <p:ext uri="{BB962C8B-B14F-4D97-AF65-F5344CB8AC3E}">
        <p14:creationId xmlns:p14="http://schemas.microsoft.com/office/powerpoint/2010/main" val="139196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9BF4F-4115-4E4D-9F19-BCF91ECEAABF}"/>
              </a:ext>
            </a:extLst>
          </p:cNvPr>
          <p:cNvSpPr>
            <a:spLocks noGrp="1"/>
          </p:cNvSpPr>
          <p:nvPr>
            <p:ph type="dt" sz="half" idx="10"/>
          </p:nvPr>
        </p:nvSpPr>
        <p:spPr/>
        <p:txBody>
          <a:bodyPr/>
          <a:lstStyle/>
          <a:p>
            <a:fld id="{EFFC2DAB-12CF-423C-85BA-D017B5C3BD90}" type="datetimeFigureOut">
              <a:rPr lang="en-US" smtClean="0"/>
              <a:t>12/6/2022</a:t>
            </a:fld>
            <a:endParaRPr lang="en-US"/>
          </a:p>
        </p:txBody>
      </p:sp>
      <p:sp>
        <p:nvSpPr>
          <p:cNvPr id="3" name="Footer Placeholder 2">
            <a:extLst>
              <a:ext uri="{FF2B5EF4-FFF2-40B4-BE49-F238E27FC236}">
                <a16:creationId xmlns:a16="http://schemas.microsoft.com/office/drawing/2014/main" id="{D42CDC86-B6F3-4560-B267-4DE40C8E55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0C65F1-A9E2-43D2-A833-437E5746E4BA}"/>
              </a:ext>
            </a:extLst>
          </p:cNvPr>
          <p:cNvSpPr>
            <a:spLocks noGrp="1"/>
          </p:cNvSpPr>
          <p:nvPr>
            <p:ph type="sldNum" sz="quarter" idx="12"/>
          </p:nvPr>
        </p:nvSpPr>
        <p:spPr/>
        <p:txBody>
          <a:bodyPr/>
          <a:lstStyle/>
          <a:p>
            <a:fld id="{B574D2EE-4146-45F5-869E-8BA0CBBDD889}" type="slidenum">
              <a:rPr lang="en-US" smtClean="0"/>
              <a:t>‹#›</a:t>
            </a:fld>
            <a:endParaRPr lang="en-US"/>
          </a:p>
        </p:txBody>
      </p:sp>
    </p:spTree>
    <p:extLst>
      <p:ext uri="{BB962C8B-B14F-4D97-AF65-F5344CB8AC3E}">
        <p14:creationId xmlns:p14="http://schemas.microsoft.com/office/powerpoint/2010/main" val="226324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A095-8BB6-416E-BF4A-1D001BDE42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B91B4A-43A7-445C-8FCD-F4F1E0FB81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E94C7B-8A1D-4B36-A006-C735DB32F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11320B-5281-4D45-9874-CFB1EEE6078C}"/>
              </a:ext>
            </a:extLst>
          </p:cNvPr>
          <p:cNvSpPr>
            <a:spLocks noGrp="1"/>
          </p:cNvSpPr>
          <p:nvPr>
            <p:ph type="dt" sz="half" idx="10"/>
          </p:nvPr>
        </p:nvSpPr>
        <p:spPr/>
        <p:txBody>
          <a:bodyPr/>
          <a:lstStyle/>
          <a:p>
            <a:fld id="{EFFC2DAB-12CF-423C-85BA-D017B5C3BD90}" type="datetimeFigureOut">
              <a:rPr lang="en-US" smtClean="0"/>
              <a:t>12/6/2022</a:t>
            </a:fld>
            <a:endParaRPr lang="en-US"/>
          </a:p>
        </p:txBody>
      </p:sp>
      <p:sp>
        <p:nvSpPr>
          <p:cNvPr id="6" name="Footer Placeholder 5">
            <a:extLst>
              <a:ext uri="{FF2B5EF4-FFF2-40B4-BE49-F238E27FC236}">
                <a16:creationId xmlns:a16="http://schemas.microsoft.com/office/drawing/2014/main" id="{D6CB4650-5AFE-4977-8F96-1C4E5E5F62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A20CE8-8C42-484E-9038-B2692F3BB619}"/>
              </a:ext>
            </a:extLst>
          </p:cNvPr>
          <p:cNvSpPr>
            <a:spLocks noGrp="1"/>
          </p:cNvSpPr>
          <p:nvPr>
            <p:ph type="sldNum" sz="quarter" idx="12"/>
          </p:nvPr>
        </p:nvSpPr>
        <p:spPr/>
        <p:txBody>
          <a:bodyPr/>
          <a:lstStyle/>
          <a:p>
            <a:fld id="{B574D2EE-4146-45F5-869E-8BA0CBBDD889}" type="slidenum">
              <a:rPr lang="en-US" smtClean="0"/>
              <a:t>‹#›</a:t>
            </a:fld>
            <a:endParaRPr lang="en-US"/>
          </a:p>
        </p:txBody>
      </p:sp>
    </p:spTree>
    <p:extLst>
      <p:ext uri="{BB962C8B-B14F-4D97-AF65-F5344CB8AC3E}">
        <p14:creationId xmlns:p14="http://schemas.microsoft.com/office/powerpoint/2010/main" val="1707078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7D052-3725-4BEF-97B5-B0FFCC1B60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087083-D9B5-4188-941F-227DE64B96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09C971-B6C5-40B8-B80A-E8CDB7849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1AC827-8494-4FC5-A648-CB05F7A9DAE4}"/>
              </a:ext>
            </a:extLst>
          </p:cNvPr>
          <p:cNvSpPr>
            <a:spLocks noGrp="1"/>
          </p:cNvSpPr>
          <p:nvPr>
            <p:ph type="dt" sz="half" idx="10"/>
          </p:nvPr>
        </p:nvSpPr>
        <p:spPr/>
        <p:txBody>
          <a:bodyPr/>
          <a:lstStyle/>
          <a:p>
            <a:fld id="{EFFC2DAB-12CF-423C-85BA-D017B5C3BD90}" type="datetimeFigureOut">
              <a:rPr lang="en-US" smtClean="0"/>
              <a:t>12/6/2022</a:t>
            </a:fld>
            <a:endParaRPr lang="en-US"/>
          </a:p>
        </p:txBody>
      </p:sp>
      <p:sp>
        <p:nvSpPr>
          <p:cNvPr id="6" name="Footer Placeholder 5">
            <a:extLst>
              <a:ext uri="{FF2B5EF4-FFF2-40B4-BE49-F238E27FC236}">
                <a16:creationId xmlns:a16="http://schemas.microsoft.com/office/drawing/2014/main" id="{77CAD576-A531-4CC6-B891-0ABC18157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C88040-A374-4433-AD72-98E850F97BBA}"/>
              </a:ext>
            </a:extLst>
          </p:cNvPr>
          <p:cNvSpPr>
            <a:spLocks noGrp="1"/>
          </p:cNvSpPr>
          <p:nvPr>
            <p:ph type="sldNum" sz="quarter" idx="12"/>
          </p:nvPr>
        </p:nvSpPr>
        <p:spPr/>
        <p:txBody>
          <a:bodyPr/>
          <a:lstStyle/>
          <a:p>
            <a:fld id="{B574D2EE-4146-45F5-869E-8BA0CBBDD889}" type="slidenum">
              <a:rPr lang="en-US" smtClean="0"/>
              <a:t>‹#›</a:t>
            </a:fld>
            <a:endParaRPr lang="en-US"/>
          </a:p>
        </p:txBody>
      </p:sp>
    </p:spTree>
    <p:extLst>
      <p:ext uri="{BB962C8B-B14F-4D97-AF65-F5344CB8AC3E}">
        <p14:creationId xmlns:p14="http://schemas.microsoft.com/office/powerpoint/2010/main" val="2254528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5FDC30-3F3E-4FA3-B243-5B12BDD386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45227A-C351-47B8-84D6-7A8BDD024D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D78D26-A459-4A0D-BC4B-A773850943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C2DAB-12CF-423C-85BA-D017B5C3BD90}" type="datetimeFigureOut">
              <a:rPr lang="en-US" smtClean="0"/>
              <a:t>12/6/2022</a:t>
            </a:fld>
            <a:endParaRPr lang="en-US"/>
          </a:p>
        </p:txBody>
      </p:sp>
      <p:sp>
        <p:nvSpPr>
          <p:cNvPr id="5" name="Footer Placeholder 4">
            <a:extLst>
              <a:ext uri="{FF2B5EF4-FFF2-40B4-BE49-F238E27FC236}">
                <a16:creationId xmlns:a16="http://schemas.microsoft.com/office/drawing/2014/main" id="{C0561EF0-70A1-481D-B9D1-9727467F1C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D8F2FC-8849-4C9F-9B7E-D6F4511617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74D2EE-4146-45F5-869E-8BA0CBBDD889}" type="slidenum">
              <a:rPr lang="en-US" smtClean="0"/>
              <a:t>‹#›</a:t>
            </a:fld>
            <a:endParaRPr lang="en-US"/>
          </a:p>
        </p:txBody>
      </p:sp>
    </p:spTree>
    <p:extLst>
      <p:ext uri="{BB962C8B-B14F-4D97-AF65-F5344CB8AC3E}">
        <p14:creationId xmlns:p14="http://schemas.microsoft.com/office/powerpoint/2010/main" val="2389234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Transport_Layer_Securit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4884-9FA3-4FE0-AC1C-B4BA518C8E3D}"/>
              </a:ext>
            </a:extLst>
          </p:cNvPr>
          <p:cNvSpPr>
            <a:spLocks noGrp="1"/>
          </p:cNvSpPr>
          <p:nvPr>
            <p:ph type="ctrTitle"/>
          </p:nvPr>
        </p:nvSpPr>
        <p:spPr>
          <a:xfrm>
            <a:off x="1524000" y="2391606"/>
            <a:ext cx="9144000" cy="720084"/>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r>
              <a:rPr lang="en-US" sz="4000" b="1" dirty="0">
                <a:solidFill>
                  <a:schemeClr val="bg1"/>
                </a:solidFill>
                <a:latin typeface="Arial" panose="020B0604020202020204" pitchFamily="34" charset="0"/>
                <a:cs typeface="Times New Roman" panose="02020603050405020304" pitchFamily="18" charset="0"/>
              </a:rPr>
              <a:t>Security Protocols and Standards</a:t>
            </a:r>
          </a:p>
        </p:txBody>
      </p:sp>
      <p:sp>
        <p:nvSpPr>
          <p:cNvPr id="3" name="Subtitle 2">
            <a:extLst>
              <a:ext uri="{FF2B5EF4-FFF2-40B4-BE49-F238E27FC236}">
                <a16:creationId xmlns:a16="http://schemas.microsoft.com/office/drawing/2014/main" id="{6B11C842-E5E5-4389-96F7-54215F0063EA}"/>
              </a:ext>
            </a:extLst>
          </p:cNvPr>
          <p:cNvSpPr>
            <a:spLocks noGrp="1"/>
          </p:cNvSpPr>
          <p:nvPr>
            <p:ph type="subTitle" idx="1"/>
          </p:nvPr>
        </p:nvSpPr>
        <p:spPr>
          <a:xfrm>
            <a:off x="1524000" y="4229835"/>
            <a:ext cx="9144000" cy="965744"/>
          </a:xfrm>
        </p:spPr>
        <p:txBody>
          <a:bodyPr/>
          <a:lstStyle/>
          <a:p>
            <a:pPr algn="r"/>
            <a:r>
              <a:rPr lang="en-US" dirty="0">
                <a:solidFill>
                  <a:schemeClr val="accent1">
                    <a:lumMod val="60000"/>
                    <a:lumOff val="40000"/>
                  </a:schemeClr>
                </a:solidFill>
              </a:rPr>
              <a:t>Akhlaq Ali</a:t>
            </a:r>
          </a:p>
          <a:p>
            <a:pPr algn="r"/>
            <a:r>
              <a:rPr lang="en-US" dirty="0">
                <a:solidFill>
                  <a:schemeClr val="accent1">
                    <a:lumMod val="60000"/>
                    <a:lumOff val="40000"/>
                  </a:schemeClr>
                </a:solidFill>
              </a:rPr>
              <a:t>Mohammad Kamil</a:t>
            </a:r>
          </a:p>
        </p:txBody>
      </p:sp>
    </p:spTree>
    <p:extLst>
      <p:ext uri="{BB962C8B-B14F-4D97-AF65-F5344CB8AC3E}">
        <p14:creationId xmlns:p14="http://schemas.microsoft.com/office/powerpoint/2010/main" val="585696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44043-C252-4DFE-850E-513C4FF3D890}"/>
              </a:ext>
            </a:extLst>
          </p:cNvPr>
          <p:cNvSpPr>
            <a:spLocks noGrp="1"/>
          </p:cNvSpPr>
          <p:nvPr>
            <p:ph type="title"/>
          </p:nvPr>
        </p:nvSpPr>
        <p:spPr>
          <a:xfrm>
            <a:off x="838200" y="681037"/>
            <a:ext cx="10515600" cy="683739"/>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PKCS #4</a:t>
            </a:r>
          </a:p>
        </p:txBody>
      </p:sp>
      <p:sp>
        <p:nvSpPr>
          <p:cNvPr id="3" name="Content Placeholder 2">
            <a:extLst>
              <a:ext uri="{FF2B5EF4-FFF2-40B4-BE49-F238E27FC236}">
                <a16:creationId xmlns:a16="http://schemas.microsoft.com/office/drawing/2014/main" id="{B3BB2246-1A72-4640-8E1B-0F82F3DF5D5F}"/>
              </a:ext>
            </a:extLst>
          </p:cNvPr>
          <p:cNvSpPr>
            <a:spLocks noGrp="1"/>
          </p:cNvSpPr>
          <p:nvPr>
            <p:ph idx="1"/>
          </p:nvPr>
        </p:nvSpPr>
        <p:spPr/>
        <p:txBody>
          <a:bodyPr/>
          <a:lstStyle/>
          <a:p>
            <a:r>
              <a:rPr lang="en-US" sz="2400" dirty="0">
                <a:solidFill>
                  <a:schemeClr val="tx1">
                    <a:lumMod val="65000"/>
                    <a:lumOff val="35000"/>
                  </a:schemeClr>
                </a:solidFill>
                <a:latin typeface="Nunito Sans" pitchFamily="2" charset="0"/>
              </a:rPr>
              <a:t>This Public Key cryptography standard also merged with PKCS#1, so it also does not have an independent existence.</a:t>
            </a:r>
          </a:p>
        </p:txBody>
      </p:sp>
    </p:spTree>
    <p:extLst>
      <p:ext uri="{BB962C8B-B14F-4D97-AF65-F5344CB8AC3E}">
        <p14:creationId xmlns:p14="http://schemas.microsoft.com/office/powerpoint/2010/main" val="867027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F6D5-1C47-481F-98E7-776BB7C4D534}"/>
              </a:ext>
            </a:extLst>
          </p:cNvPr>
          <p:cNvSpPr>
            <a:spLocks noGrp="1"/>
          </p:cNvSpPr>
          <p:nvPr>
            <p:ph type="title"/>
          </p:nvPr>
        </p:nvSpPr>
        <p:spPr>
          <a:xfrm>
            <a:off x="838200" y="681037"/>
            <a:ext cx="10515600" cy="806569"/>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PKCS #5</a:t>
            </a:r>
          </a:p>
        </p:txBody>
      </p:sp>
      <p:sp>
        <p:nvSpPr>
          <p:cNvPr id="3" name="Content Placeholder 2">
            <a:extLst>
              <a:ext uri="{FF2B5EF4-FFF2-40B4-BE49-F238E27FC236}">
                <a16:creationId xmlns:a16="http://schemas.microsoft.com/office/drawing/2014/main" id="{F623458B-7B7D-4BFD-AE8D-F630C9B73B4F}"/>
              </a:ext>
            </a:extLst>
          </p:cNvPr>
          <p:cNvSpPr>
            <a:spLocks noGrp="1"/>
          </p:cNvSpPr>
          <p:nvPr>
            <p:ph idx="1"/>
          </p:nvPr>
        </p:nvSpPr>
        <p:spPr/>
        <p:txBody>
          <a:bodyPr/>
          <a:lstStyle/>
          <a:p>
            <a:r>
              <a:rPr lang="en-US" sz="2400" dirty="0">
                <a:solidFill>
                  <a:schemeClr val="tx1">
                    <a:lumMod val="65000"/>
                    <a:lumOff val="35000"/>
                  </a:schemeClr>
                </a:solidFill>
                <a:latin typeface="Nunito Sans" pitchFamily="2" charset="0"/>
              </a:rPr>
              <a:t>It defines the method for encrypting an octet string using a symmetric key which is derived from the password.</a:t>
            </a:r>
          </a:p>
        </p:txBody>
      </p:sp>
    </p:spTree>
    <p:extLst>
      <p:ext uri="{BB962C8B-B14F-4D97-AF65-F5344CB8AC3E}">
        <p14:creationId xmlns:p14="http://schemas.microsoft.com/office/powerpoint/2010/main" val="2491862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A2E9A-E17B-4223-8D67-176471FD0BA3}"/>
              </a:ext>
            </a:extLst>
          </p:cNvPr>
          <p:cNvSpPr>
            <a:spLocks noGrp="1"/>
          </p:cNvSpPr>
          <p:nvPr>
            <p:ph type="title"/>
          </p:nvPr>
        </p:nvSpPr>
        <p:spPr>
          <a:xfrm>
            <a:off x="838200" y="681036"/>
            <a:ext cx="10515600" cy="738331"/>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PKCS #6</a:t>
            </a:r>
          </a:p>
        </p:txBody>
      </p:sp>
      <p:sp>
        <p:nvSpPr>
          <p:cNvPr id="3" name="Content Placeholder 2">
            <a:extLst>
              <a:ext uri="{FF2B5EF4-FFF2-40B4-BE49-F238E27FC236}">
                <a16:creationId xmlns:a16="http://schemas.microsoft.com/office/drawing/2014/main" id="{BDC0BDB5-80B3-4869-9AAF-E850BD50433C}"/>
              </a:ext>
            </a:extLst>
          </p:cNvPr>
          <p:cNvSpPr>
            <a:spLocks noGrp="1"/>
          </p:cNvSpPr>
          <p:nvPr>
            <p:ph idx="1"/>
          </p:nvPr>
        </p:nvSpPr>
        <p:spPr/>
        <p:txBody>
          <a:bodyPr/>
          <a:lstStyle/>
          <a:p>
            <a:r>
              <a:rPr lang="en-US" b="0" i="0" dirty="0">
                <a:solidFill>
                  <a:srgbClr val="4D5968"/>
                </a:solidFill>
                <a:effectLst/>
                <a:latin typeface="Nunito Sans" pitchFamily="2" charset="0"/>
              </a:rPr>
              <a:t> </a:t>
            </a:r>
            <a:r>
              <a:rPr lang="en-US" sz="2400" dirty="0">
                <a:solidFill>
                  <a:schemeClr val="tx1">
                    <a:lumMod val="65000"/>
                    <a:lumOff val="35000"/>
                  </a:schemeClr>
                </a:solidFill>
                <a:latin typeface="Nunito Sans" pitchFamily="2" charset="0"/>
              </a:rPr>
              <a:t>It defines the syntax for extending the attributes of the X.509 digital certificate.</a:t>
            </a:r>
          </a:p>
        </p:txBody>
      </p:sp>
    </p:spTree>
    <p:extLst>
      <p:ext uri="{BB962C8B-B14F-4D97-AF65-F5344CB8AC3E}">
        <p14:creationId xmlns:p14="http://schemas.microsoft.com/office/powerpoint/2010/main" val="895810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FC047-4480-446B-A614-E4B711CA78AA}"/>
              </a:ext>
            </a:extLst>
          </p:cNvPr>
          <p:cNvSpPr>
            <a:spLocks noGrp="1"/>
          </p:cNvSpPr>
          <p:nvPr>
            <p:ph type="title"/>
          </p:nvPr>
        </p:nvSpPr>
        <p:spPr>
          <a:xfrm>
            <a:off x="838200" y="681036"/>
            <a:ext cx="10515600" cy="656445"/>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PKCS #7</a:t>
            </a:r>
          </a:p>
        </p:txBody>
      </p:sp>
      <p:sp>
        <p:nvSpPr>
          <p:cNvPr id="3" name="Content Placeholder 2">
            <a:extLst>
              <a:ext uri="{FF2B5EF4-FFF2-40B4-BE49-F238E27FC236}">
                <a16:creationId xmlns:a16="http://schemas.microsoft.com/office/drawing/2014/main" id="{25223917-D2B1-4BF3-B1E3-B93312D5A028}"/>
              </a:ext>
            </a:extLst>
          </p:cNvPr>
          <p:cNvSpPr>
            <a:spLocks noGrp="1"/>
          </p:cNvSpPr>
          <p:nvPr>
            <p:ph idx="1"/>
          </p:nvPr>
        </p:nvSpPr>
        <p:spPr/>
        <p:txBody>
          <a:bodyPr/>
          <a:lstStyle/>
          <a:p>
            <a:r>
              <a:rPr lang="en-US" sz="2400" dirty="0">
                <a:solidFill>
                  <a:schemeClr val="tx1">
                    <a:lumMod val="65000"/>
                    <a:lumOff val="35000"/>
                  </a:schemeClr>
                </a:solidFill>
                <a:latin typeface="Nunito Sans" pitchFamily="2" charset="0"/>
              </a:rPr>
              <a:t>It defines the syntax for the data, which is the resultant form of cryptographic operations.</a:t>
            </a:r>
          </a:p>
          <a:p>
            <a:r>
              <a:rPr lang="en-US" sz="2400" dirty="0">
                <a:solidFill>
                  <a:schemeClr val="tx1">
                    <a:lumMod val="65000"/>
                    <a:lumOff val="35000"/>
                  </a:schemeClr>
                </a:solidFill>
                <a:latin typeface="Nunito Sans" pitchFamily="2" charset="0"/>
              </a:rPr>
              <a:t>For Example, digital signatures and digital envelopes. </a:t>
            </a:r>
          </a:p>
          <a:p>
            <a:r>
              <a:rPr lang="en-US" sz="2400" dirty="0">
                <a:solidFill>
                  <a:schemeClr val="tx1">
                    <a:lumMod val="65000"/>
                    <a:lumOff val="35000"/>
                  </a:schemeClr>
                </a:solidFill>
                <a:latin typeface="Nunito Sans" pitchFamily="2" charset="0"/>
              </a:rPr>
              <a:t>This standard also provides various formatting options like messages that are only enveloped, only signed.</a:t>
            </a:r>
          </a:p>
        </p:txBody>
      </p:sp>
    </p:spTree>
    <p:extLst>
      <p:ext uri="{BB962C8B-B14F-4D97-AF65-F5344CB8AC3E}">
        <p14:creationId xmlns:p14="http://schemas.microsoft.com/office/powerpoint/2010/main" val="2755164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2FC68-9C16-485B-8A20-8290FEA5A048}"/>
              </a:ext>
            </a:extLst>
          </p:cNvPr>
          <p:cNvSpPr>
            <a:spLocks noGrp="1"/>
          </p:cNvSpPr>
          <p:nvPr>
            <p:ph type="title"/>
          </p:nvPr>
        </p:nvSpPr>
        <p:spPr>
          <a:xfrm>
            <a:off x="838200" y="559558"/>
            <a:ext cx="10515600" cy="805218"/>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PKCS #8</a:t>
            </a:r>
          </a:p>
        </p:txBody>
      </p:sp>
      <p:sp>
        <p:nvSpPr>
          <p:cNvPr id="3" name="Content Placeholder 2">
            <a:extLst>
              <a:ext uri="{FF2B5EF4-FFF2-40B4-BE49-F238E27FC236}">
                <a16:creationId xmlns:a16="http://schemas.microsoft.com/office/drawing/2014/main" id="{8CD22BE1-FEE8-4222-B3E0-051779B99F13}"/>
              </a:ext>
            </a:extLst>
          </p:cNvPr>
          <p:cNvSpPr>
            <a:spLocks noGrp="1"/>
          </p:cNvSpPr>
          <p:nvPr>
            <p:ph idx="1"/>
          </p:nvPr>
        </p:nvSpPr>
        <p:spPr/>
        <p:txBody>
          <a:bodyPr/>
          <a:lstStyle/>
          <a:p>
            <a:r>
              <a:rPr lang="en-US" sz="2400" dirty="0">
                <a:solidFill>
                  <a:schemeClr val="tx1">
                    <a:lumMod val="65000"/>
                    <a:lumOff val="35000"/>
                  </a:schemeClr>
                </a:solidFill>
                <a:latin typeface="Nunito Sans" pitchFamily="2" charset="0"/>
              </a:rPr>
              <a:t>It defines the syntax for private-key information.</a:t>
            </a:r>
          </a:p>
        </p:txBody>
      </p:sp>
    </p:spTree>
    <p:extLst>
      <p:ext uri="{BB962C8B-B14F-4D97-AF65-F5344CB8AC3E}">
        <p14:creationId xmlns:p14="http://schemas.microsoft.com/office/powerpoint/2010/main" val="3791636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EF5E-0158-46AE-B973-D2D3B59F56D3}"/>
              </a:ext>
            </a:extLst>
          </p:cNvPr>
          <p:cNvSpPr>
            <a:spLocks noGrp="1"/>
          </p:cNvSpPr>
          <p:nvPr>
            <p:ph type="title"/>
          </p:nvPr>
        </p:nvSpPr>
        <p:spPr>
          <a:xfrm>
            <a:off x="838200" y="559558"/>
            <a:ext cx="10515600" cy="859810"/>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PKCS #9</a:t>
            </a:r>
          </a:p>
        </p:txBody>
      </p:sp>
      <p:sp>
        <p:nvSpPr>
          <p:cNvPr id="3" name="Content Placeholder 2">
            <a:extLst>
              <a:ext uri="{FF2B5EF4-FFF2-40B4-BE49-F238E27FC236}">
                <a16:creationId xmlns:a16="http://schemas.microsoft.com/office/drawing/2014/main" id="{24CEDD01-EE49-4F4B-B3B7-0D682A9D1D3B}"/>
              </a:ext>
            </a:extLst>
          </p:cNvPr>
          <p:cNvSpPr>
            <a:spLocks noGrp="1"/>
          </p:cNvSpPr>
          <p:nvPr>
            <p:ph idx="1"/>
          </p:nvPr>
        </p:nvSpPr>
        <p:spPr/>
        <p:txBody>
          <a:bodyPr/>
          <a:lstStyle/>
          <a:p>
            <a:r>
              <a:rPr lang="en-US" sz="2400" dirty="0">
                <a:solidFill>
                  <a:schemeClr val="tx1">
                    <a:lumMod val="65000"/>
                    <a:lumOff val="35000"/>
                  </a:schemeClr>
                </a:solidFill>
                <a:latin typeface="Nunito Sans" pitchFamily="2" charset="0"/>
              </a:rPr>
              <a:t>It defines the selected attribute types that are used in PKCS#6 extended certificates. </a:t>
            </a:r>
          </a:p>
          <a:p>
            <a:r>
              <a:rPr lang="en-US" sz="2400" dirty="0">
                <a:solidFill>
                  <a:schemeClr val="tx1">
                    <a:lumMod val="65000"/>
                    <a:lumOff val="35000"/>
                  </a:schemeClr>
                </a:solidFill>
                <a:latin typeface="Nunito Sans" pitchFamily="2" charset="0"/>
              </a:rPr>
              <a:t>For example, email address, unstructured address, and name.</a:t>
            </a:r>
          </a:p>
        </p:txBody>
      </p:sp>
    </p:spTree>
    <p:extLst>
      <p:ext uri="{BB962C8B-B14F-4D97-AF65-F5344CB8AC3E}">
        <p14:creationId xmlns:p14="http://schemas.microsoft.com/office/powerpoint/2010/main" val="2944343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1225B-15DB-486C-B03D-B2DF2DB65F8E}"/>
              </a:ext>
            </a:extLst>
          </p:cNvPr>
          <p:cNvSpPr>
            <a:spLocks noGrp="1"/>
          </p:cNvSpPr>
          <p:nvPr>
            <p:ph type="title"/>
          </p:nvPr>
        </p:nvSpPr>
        <p:spPr>
          <a:xfrm>
            <a:off x="838200" y="681037"/>
            <a:ext cx="10515600" cy="820217"/>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PKCS #10</a:t>
            </a:r>
          </a:p>
        </p:txBody>
      </p:sp>
      <p:sp>
        <p:nvSpPr>
          <p:cNvPr id="3" name="Content Placeholder 2">
            <a:extLst>
              <a:ext uri="{FF2B5EF4-FFF2-40B4-BE49-F238E27FC236}">
                <a16:creationId xmlns:a16="http://schemas.microsoft.com/office/drawing/2014/main" id="{C85DD344-B10E-4CD0-BA80-B59CD5A51DE8}"/>
              </a:ext>
            </a:extLst>
          </p:cNvPr>
          <p:cNvSpPr>
            <a:spLocks noGrp="1"/>
          </p:cNvSpPr>
          <p:nvPr>
            <p:ph idx="1"/>
          </p:nvPr>
        </p:nvSpPr>
        <p:spPr/>
        <p:txBody>
          <a:bodyPr/>
          <a:lstStyle/>
          <a:p>
            <a:r>
              <a:rPr lang="en-US" b="0" i="0" dirty="0">
                <a:solidFill>
                  <a:srgbClr val="4D5968"/>
                </a:solidFill>
                <a:effectLst/>
                <a:latin typeface="Nunito Sans" pitchFamily="2" charset="0"/>
              </a:rPr>
              <a:t> </a:t>
            </a:r>
            <a:r>
              <a:rPr lang="en-US" sz="2400" dirty="0">
                <a:solidFill>
                  <a:schemeClr val="tx1">
                    <a:lumMod val="65000"/>
                    <a:lumOff val="35000"/>
                  </a:schemeClr>
                </a:solidFill>
                <a:latin typeface="Nunito Sans" pitchFamily="2" charset="0"/>
              </a:rPr>
              <a:t>It defines the syntax to request the digital certificate. </a:t>
            </a:r>
          </a:p>
          <a:p>
            <a:r>
              <a:rPr lang="en-US" sz="2400" dirty="0">
                <a:solidFill>
                  <a:schemeClr val="tx1">
                    <a:lumMod val="65000"/>
                    <a:lumOff val="35000"/>
                  </a:schemeClr>
                </a:solidFill>
                <a:latin typeface="Nunito Sans" pitchFamily="2" charset="0"/>
              </a:rPr>
              <a:t>The certificate request contains a Distinguished name and Public Key.</a:t>
            </a:r>
          </a:p>
        </p:txBody>
      </p:sp>
    </p:spTree>
    <p:extLst>
      <p:ext uri="{BB962C8B-B14F-4D97-AF65-F5344CB8AC3E}">
        <p14:creationId xmlns:p14="http://schemas.microsoft.com/office/powerpoint/2010/main" val="570889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12B8-CC5A-45C7-BF29-905E58061AD0}"/>
              </a:ext>
            </a:extLst>
          </p:cNvPr>
          <p:cNvSpPr>
            <a:spLocks noGrp="1"/>
          </p:cNvSpPr>
          <p:nvPr>
            <p:ph type="title"/>
          </p:nvPr>
        </p:nvSpPr>
        <p:spPr>
          <a:xfrm>
            <a:off x="838200" y="504967"/>
            <a:ext cx="10515600" cy="873457"/>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PKCS #11</a:t>
            </a:r>
          </a:p>
        </p:txBody>
      </p:sp>
      <p:sp>
        <p:nvSpPr>
          <p:cNvPr id="3" name="Content Placeholder 2">
            <a:extLst>
              <a:ext uri="{FF2B5EF4-FFF2-40B4-BE49-F238E27FC236}">
                <a16:creationId xmlns:a16="http://schemas.microsoft.com/office/drawing/2014/main" id="{C0EB783B-FD3B-4E86-8B78-C1C36BFBDE36}"/>
              </a:ext>
            </a:extLst>
          </p:cNvPr>
          <p:cNvSpPr>
            <a:spLocks noGrp="1"/>
          </p:cNvSpPr>
          <p:nvPr>
            <p:ph idx="1"/>
          </p:nvPr>
        </p:nvSpPr>
        <p:spPr/>
        <p:txBody>
          <a:bodyPr/>
          <a:lstStyle/>
          <a:p>
            <a:r>
              <a:rPr lang="en-US" sz="2400" dirty="0">
                <a:solidFill>
                  <a:schemeClr val="tx1">
                    <a:lumMod val="65000"/>
                    <a:lumOff val="35000"/>
                  </a:schemeClr>
                </a:solidFill>
                <a:latin typeface="Nunito Sans" pitchFamily="2" charset="0"/>
              </a:rPr>
              <a:t>This standard is also known as </a:t>
            </a:r>
            <a:r>
              <a:rPr lang="en-US" sz="2400" dirty="0" err="1">
                <a:solidFill>
                  <a:schemeClr val="tx1">
                    <a:lumMod val="65000"/>
                    <a:lumOff val="35000"/>
                  </a:schemeClr>
                </a:solidFill>
                <a:latin typeface="Nunito Sans" pitchFamily="2" charset="0"/>
              </a:rPr>
              <a:t>Cryptok</a:t>
            </a:r>
            <a:r>
              <a:rPr lang="en-US" sz="2400" dirty="0">
                <a:solidFill>
                  <a:schemeClr val="tx1">
                    <a:lumMod val="65000"/>
                    <a:lumOff val="35000"/>
                  </a:schemeClr>
                </a:solidFill>
                <a:latin typeface="Nunito Sans" pitchFamily="2" charset="0"/>
              </a:rPr>
              <a:t>.</a:t>
            </a:r>
          </a:p>
          <a:p>
            <a:r>
              <a:rPr lang="en-US" sz="2400" dirty="0">
                <a:solidFill>
                  <a:schemeClr val="tx1">
                    <a:lumMod val="65000"/>
                    <a:lumOff val="35000"/>
                  </a:schemeClr>
                </a:solidFill>
                <a:latin typeface="Nunito Sans" pitchFamily="2" charset="0"/>
              </a:rPr>
              <a:t>It defines API for single-user devices that contain information about cryptography.</a:t>
            </a:r>
          </a:p>
          <a:p>
            <a:r>
              <a:rPr lang="en-US" sz="2400" dirty="0">
                <a:solidFill>
                  <a:schemeClr val="tx1">
                    <a:lumMod val="65000"/>
                    <a:lumOff val="35000"/>
                  </a:schemeClr>
                </a:solidFill>
                <a:latin typeface="Nunito Sans" pitchFamily="2" charset="0"/>
              </a:rPr>
              <a:t>For example, smart cards.</a:t>
            </a:r>
          </a:p>
        </p:txBody>
      </p:sp>
    </p:spTree>
    <p:extLst>
      <p:ext uri="{BB962C8B-B14F-4D97-AF65-F5344CB8AC3E}">
        <p14:creationId xmlns:p14="http://schemas.microsoft.com/office/powerpoint/2010/main" val="2234038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469A-C798-4217-AEE2-72DA83A29470}"/>
              </a:ext>
            </a:extLst>
          </p:cNvPr>
          <p:cNvSpPr>
            <a:spLocks noGrp="1"/>
          </p:cNvSpPr>
          <p:nvPr>
            <p:ph type="title"/>
          </p:nvPr>
        </p:nvSpPr>
        <p:spPr>
          <a:xfrm>
            <a:off x="838200" y="573206"/>
            <a:ext cx="10515600" cy="818866"/>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PKCS #12</a:t>
            </a:r>
          </a:p>
        </p:txBody>
      </p:sp>
      <p:sp>
        <p:nvSpPr>
          <p:cNvPr id="3" name="Content Placeholder 2">
            <a:extLst>
              <a:ext uri="{FF2B5EF4-FFF2-40B4-BE49-F238E27FC236}">
                <a16:creationId xmlns:a16="http://schemas.microsoft.com/office/drawing/2014/main" id="{C8F6AA53-A0E0-402F-ACA3-B1147AFD7F40}"/>
              </a:ext>
            </a:extLst>
          </p:cNvPr>
          <p:cNvSpPr>
            <a:spLocks noGrp="1"/>
          </p:cNvSpPr>
          <p:nvPr>
            <p:ph idx="1"/>
          </p:nvPr>
        </p:nvSpPr>
        <p:spPr/>
        <p:txBody>
          <a:bodyPr/>
          <a:lstStyle/>
          <a:p>
            <a:r>
              <a:rPr lang="en-US" b="0" i="0" dirty="0">
                <a:solidFill>
                  <a:srgbClr val="4D5968"/>
                </a:solidFill>
                <a:effectLst/>
                <a:latin typeface="Nunito Sans" pitchFamily="2" charset="0"/>
              </a:rPr>
              <a:t> </a:t>
            </a:r>
            <a:r>
              <a:rPr lang="en-US" sz="2400" dirty="0">
                <a:solidFill>
                  <a:schemeClr val="tx1">
                    <a:lumMod val="65000"/>
                    <a:lumOff val="35000"/>
                  </a:schemeClr>
                </a:solidFill>
                <a:latin typeface="Nunito Sans" pitchFamily="2" charset="0"/>
              </a:rPr>
              <a:t>It defines the syntax for personal identification such as digital certificates, private keys, etc.</a:t>
            </a:r>
          </a:p>
        </p:txBody>
      </p:sp>
    </p:spTree>
    <p:extLst>
      <p:ext uri="{BB962C8B-B14F-4D97-AF65-F5344CB8AC3E}">
        <p14:creationId xmlns:p14="http://schemas.microsoft.com/office/powerpoint/2010/main" val="2856735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0B0F-DDB6-4F51-8433-95B2B68E6062}"/>
              </a:ext>
            </a:extLst>
          </p:cNvPr>
          <p:cNvSpPr>
            <a:spLocks noGrp="1"/>
          </p:cNvSpPr>
          <p:nvPr>
            <p:ph type="title"/>
          </p:nvPr>
        </p:nvSpPr>
        <p:spPr>
          <a:xfrm>
            <a:off x="838200" y="518615"/>
            <a:ext cx="10515600" cy="832513"/>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PKCS #13</a:t>
            </a:r>
          </a:p>
        </p:txBody>
      </p:sp>
      <p:sp>
        <p:nvSpPr>
          <p:cNvPr id="3" name="Content Placeholder 2">
            <a:extLst>
              <a:ext uri="{FF2B5EF4-FFF2-40B4-BE49-F238E27FC236}">
                <a16:creationId xmlns:a16="http://schemas.microsoft.com/office/drawing/2014/main" id="{F6C6369C-B4C6-4F78-898B-60BCBF258E5F}"/>
              </a:ext>
            </a:extLst>
          </p:cNvPr>
          <p:cNvSpPr>
            <a:spLocks noGrp="1"/>
          </p:cNvSpPr>
          <p:nvPr>
            <p:ph idx="1"/>
          </p:nvPr>
        </p:nvSpPr>
        <p:spPr/>
        <p:txBody>
          <a:bodyPr/>
          <a:lstStyle/>
          <a:p>
            <a:r>
              <a:rPr lang="en-US" sz="2400" dirty="0">
                <a:solidFill>
                  <a:schemeClr val="tx1">
                    <a:lumMod val="65000"/>
                    <a:lumOff val="35000"/>
                  </a:schemeClr>
                </a:solidFill>
                <a:latin typeface="Nunito Sans" pitchFamily="2" charset="0"/>
              </a:rPr>
              <a:t>This standard is used to deal with a new upcoming cryptographic mechanism called elliptic curve cryptography</a:t>
            </a:r>
            <a:r>
              <a:rPr lang="en-US" b="0" i="0" dirty="0">
                <a:solidFill>
                  <a:srgbClr val="4D5968"/>
                </a:solidFill>
                <a:effectLst/>
                <a:latin typeface="Nunito Sans" pitchFamily="2" charset="0"/>
              </a:rPr>
              <a:t>.</a:t>
            </a:r>
            <a:endParaRPr lang="en-US" dirty="0"/>
          </a:p>
        </p:txBody>
      </p:sp>
    </p:spTree>
    <p:extLst>
      <p:ext uri="{BB962C8B-B14F-4D97-AF65-F5344CB8AC3E}">
        <p14:creationId xmlns:p14="http://schemas.microsoft.com/office/powerpoint/2010/main" val="492549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239B5C-13A8-400E-8A16-777CEB24F0E7}"/>
              </a:ext>
            </a:extLst>
          </p:cNvPr>
          <p:cNvSpPr>
            <a:spLocks noGrp="1"/>
          </p:cNvSpPr>
          <p:nvPr>
            <p:ph idx="1"/>
          </p:nvPr>
        </p:nvSpPr>
        <p:spPr>
          <a:xfrm>
            <a:off x="838200" y="1825625"/>
            <a:ext cx="10515600" cy="4351338"/>
          </a:xfrm>
        </p:spPr>
        <p:txBody>
          <a:bodyPr/>
          <a:lstStyle/>
          <a:p>
            <a:pPr>
              <a:lnSpc>
                <a:spcPct val="70000"/>
              </a:lnSpc>
            </a:pPr>
            <a:endParaRPr lang="en-US" sz="2200" dirty="0">
              <a:solidFill>
                <a:schemeClr val="tx1">
                  <a:lumMod val="65000"/>
                  <a:lumOff val="35000"/>
                </a:schemeClr>
              </a:solidFill>
              <a:latin typeface="Nunito Sans" pitchFamily="2" charset="0"/>
            </a:endParaRPr>
          </a:p>
          <a:p>
            <a:pPr>
              <a:lnSpc>
                <a:spcPct val="70000"/>
              </a:lnSpc>
            </a:pPr>
            <a:r>
              <a:rPr lang="en-US" sz="2200" dirty="0">
                <a:solidFill>
                  <a:schemeClr val="tx1">
                    <a:lumMod val="65000"/>
                    <a:lumOff val="35000"/>
                  </a:schemeClr>
                </a:solidFill>
                <a:latin typeface="Nunito Sans" pitchFamily="2" charset="0"/>
              </a:rPr>
              <a:t>Security Protocols</a:t>
            </a:r>
          </a:p>
          <a:p>
            <a:pPr lvl="1">
              <a:lnSpc>
                <a:spcPct val="70000"/>
              </a:lnSpc>
            </a:pPr>
            <a:r>
              <a:rPr lang="en-US" sz="2200" dirty="0">
                <a:solidFill>
                  <a:schemeClr val="tx1">
                    <a:lumMod val="65000"/>
                    <a:lumOff val="35000"/>
                  </a:schemeClr>
                </a:solidFill>
                <a:latin typeface="Nunito Sans" pitchFamily="2" charset="0"/>
              </a:rPr>
              <a:t>A sequence of operations that ensure the protection of data.</a:t>
            </a:r>
          </a:p>
          <a:p>
            <a:pPr lvl="1">
              <a:lnSpc>
                <a:spcPct val="70000"/>
              </a:lnSpc>
            </a:pPr>
            <a:endParaRPr lang="en-US" sz="2200" dirty="0">
              <a:solidFill>
                <a:schemeClr val="tx1">
                  <a:lumMod val="65000"/>
                  <a:lumOff val="35000"/>
                </a:schemeClr>
              </a:solidFill>
              <a:latin typeface="Nunito Sans" pitchFamily="2" charset="0"/>
            </a:endParaRPr>
          </a:p>
          <a:p>
            <a:pPr>
              <a:lnSpc>
                <a:spcPct val="70000"/>
              </a:lnSpc>
            </a:pPr>
            <a:r>
              <a:rPr lang="en-US" sz="2200" dirty="0">
                <a:solidFill>
                  <a:schemeClr val="tx1">
                    <a:lumMod val="65000"/>
                    <a:lumOff val="35000"/>
                  </a:schemeClr>
                </a:solidFill>
                <a:latin typeface="Nunito Sans" pitchFamily="2" charset="0"/>
              </a:rPr>
              <a:t>Security Standards</a:t>
            </a:r>
          </a:p>
          <a:p>
            <a:pPr lvl="1">
              <a:lnSpc>
                <a:spcPct val="70000"/>
              </a:lnSpc>
            </a:pPr>
            <a:r>
              <a:rPr lang="en-US" sz="2200" dirty="0">
                <a:solidFill>
                  <a:schemeClr val="tx1">
                    <a:lumMod val="65000"/>
                    <a:lumOff val="35000"/>
                  </a:schemeClr>
                </a:solidFill>
                <a:latin typeface="Nunito Sans" pitchFamily="2" charset="0"/>
              </a:rPr>
              <a:t>techniques generally outlined in published materials that attempt to protect the cyber environment</a:t>
            </a:r>
          </a:p>
        </p:txBody>
      </p:sp>
      <p:sp>
        <p:nvSpPr>
          <p:cNvPr id="4" name="Title 1">
            <a:extLst>
              <a:ext uri="{FF2B5EF4-FFF2-40B4-BE49-F238E27FC236}">
                <a16:creationId xmlns:a16="http://schemas.microsoft.com/office/drawing/2014/main" id="{A9619B01-309F-48B5-A9BA-F50A14E4C61B}"/>
              </a:ext>
            </a:extLst>
          </p:cNvPr>
          <p:cNvSpPr>
            <a:spLocks noGrp="1"/>
          </p:cNvSpPr>
          <p:nvPr>
            <p:ph type="title"/>
          </p:nvPr>
        </p:nvSpPr>
        <p:spPr>
          <a:xfrm>
            <a:off x="838200" y="681036"/>
            <a:ext cx="10515600" cy="656445"/>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r>
              <a:rPr lang="en-US" sz="4000" b="1" dirty="0">
                <a:solidFill>
                  <a:schemeClr val="bg1"/>
                </a:solidFill>
                <a:latin typeface="Arial" panose="020B0604020202020204" pitchFamily="34" charset="0"/>
                <a:cs typeface="Times New Roman" panose="02020603050405020304" pitchFamily="18" charset="0"/>
              </a:rPr>
              <a:t>Security Protocols and Standards</a:t>
            </a:r>
          </a:p>
        </p:txBody>
      </p:sp>
    </p:spTree>
    <p:extLst>
      <p:ext uri="{BB962C8B-B14F-4D97-AF65-F5344CB8AC3E}">
        <p14:creationId xmlns:p14="http://schemas.microsoft.com/office/powerpoint/2010/main" val="845345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5BE7B-B159-492F-A020-1E1F6BD18AB6}"/>
              </a:ext>
            </a:extLst>
          </p:cNvPr>
          <p:cNvSpPr>
            <a:spLocks noGrp="1"/>
          </p:cNvSpPr>
          <p:nvPr>
            <p:ph type="title"/>
          </p:nvPr>
        </p:nvSpPr>
        <p:spPr>
          <a:xfrm>
            <a:off x="838200" y="681036"/>
            <a:ext cx="10515600" cy="765627"/>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PKCS #14</a:t>
            </a:r>
          </a:p>
        </p:txBody>
      </p:sp>
      <p:sp>
        <p:nvSpPr>
          <p:cNvPr id="3" name="Content Placeholder 2">
            <a:extLst>
              <a:ext uri="{FF2B5EF4-FFF2-40B4-BE49-F238E27FC236}">
                <a16:creationId xmlns:a16="http://schemas.microsoft.com/office/drawing/2014/main" id="{20775548-C645-4358-8476-E3775FEA721E}"/>
              </a:ext>
            </a:extLst>
          </p:cNvPr>
          <p:cNvSpPr>
            <a:spLocks noGrp="1"/>
          </p:cNvSpPr>
          <p:nvPr>
            <p:ph idx="1"/>
          </p:nvPr>
        </p:nvSpPr>
        <p:spPr/>
        <p:txBody>
          <a:bodyPr/>
          <a:lstStyle/>
          <a:p>
            <a:r>
              <a:rPr lang="en-US" sz="2400" dirty="0">
                <a:solidFill>
                  <a:schemeClr val="tx1">
                    <a:lumMod val="65000"/>
                    <a:lumOff val="35000"/>
                  </a:schemeClr>
                </a:solidFill>
                <a:latin typeface="Nunito Sans" pitchFamily="2" charset="0"/>
              </a:rPr>
              <a:t>It defines the requirements and processes for random number generation.</a:t>
            </a:r>
          </a:p>
        </p:txBody>
      </p:sp>
    </p:spTree>
    <p:extLst>
      <p:ext uri="{BB962C8B-B14F-4D97-AF65-F5344CB8AC3E}">
        <p14:creationId xmlns:p14="http://schemas.microsoft.com/office/powerpoint/2010/main" val="234472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4EAE3-08F0-4F8F-A29E-43FA07254929}"/>
              </a:ext>
            </a:extLst>
          </p:cNvPr>
          <p:cNvSpPr>
            <a:spLocks noGrp="1"/>
          </p:cNvSpPr>
          <p:nvPr>
            <p:ph type="title"/>
          </p:nvPr>
        </p:nvSpPr>
        <p:spPr>
          <a:xfrm>
            <a:off x="838200" y="504967"/>
            <a:ext cx="10515600" cy="887105"/>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PKCS #15</a:t>
            </a:r>
          </a:p>
        </p:txBody>
      </p:sp>
      <p:sp>
        <p:nvSpPr>
          <p:cNvPr id="3" name="Content Placeholder 2">
            <a:extLst>
              <a:ext uri="{FF2B5EF4-FFF2-40B4-BE49-F238E27FC236}">
                <a16:creationId xmlns:a16="http://schemas.microsoft.com/office/drawing/2014/main" id="{ABF3C94E-C7A7-4803-B7E0-67D0A8800A68}"/>
              </a:ext>
            </a:extLst>
          </p:cNvPr>
          <p:cNvSpPr>
            <a:spLocks noGrp="1"/>
          </p:cNvSpPr>
          <p:nvPr>
            <p:ph idx="1"/>
          </p:nvPr>
        </p:nvSpPr>
        <p:spPr/>
        <p:txBody>
          <a:bodyPr/>
          <a:lstStyle/>
          <a:p>
            <a:r>
              <a:rPr lang="en-US" sz="2400" dirty="0">
                <a:solidFill>
                  <a:schemeClr val="tx1">
                    <a:lumMod val="65000"/>
                    <a:lumOff val="35000"/>
                  </a:schemeClr>
                </a:solidFill>
                <a:latin typeface="Nunito Sans" pitchFamily="2" charset="0"/>
              </a:rPr>
              <a:t>This standard defines the tokes that are used in the cryptographic process so that they can interoperate.</a:t>
            </a:r>
          </a:p>
        </p:txBody>
      </p:sp>
    </p:spTree>
    <p:extLst>
      <p:ext uri="{BB962C8B-B14F-4D97-AF65-F5344CB8AC3E}">
        <p14:creationId xmlns:p14="http://schemas.microsoft.com/office/powerpoint/2010/main" val="3467163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9D22D-4B1B-4F19-BC8B-31DEDBB87316}"/>
              </a:ext>
            </a:extLst>
          </p:cNvPr>
          <p:cNvSpPr>
            <a:spLocks noGrp="1"/>
          </p:cNvSpPr>
          <p:nvPr>
            <p:ph type="title"/>
          </p:nvPr>
        </p:nvSpPr>
        <p:spPr>
          <a:xfrm>
            <a:off x="838200" y="681037"/>
            <a:ext cx="10515600" cy="792921"/>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X.509 (1/2) </a:t>
            </a:r>
          </a:p>
        </p:txBody>
      </p:sp>
      <p:sp>
        <p:nvSpPr>
          <p:cNvPr id="3" name="Content Placeholder 2">
            <a:extLst>
              <a:ext uri="{FF2B5EF4-FFF2-40B4-BE49-F238E27FC236}">
                <a16:creationId xmlns:a16="http://schemas.microsoft.com/office/drawing/2014/main" id="{F6FC1A43-E05F-48AF-8F58-362D29D726A7}"/>
              </a:ext>
            </a:extLst>
          </p:cNvPr>
          <p:cNvSpPr>
            <a:spLocks noGrp="1"/>
          </p:cNvSpPr>
          <p:nvPr>
            <p:ph idx="1"/>
          </p:nvPr>
        </p:nvSpPr>
        <p:spPr/>
        <p:txBody>
          <a:bodyPr/>
          <a:lstStyle/>
          <a:p>
            <a:r>
              <a:rPr lang="en-US" b="0" i="0" dirty="0">
                <a:solidFill>
                  <a:srgbClr val="202122"/>
                </a:solidFill>
                <a:effectLst/>
                <a:latin typeface="Arial" panose="020B0604020202020204" pitchFamily="34" charset="0"/>
              </a:rPr>
              <a:t> </a:t>
            </a:r>
            <a:r>
              <a:rPr lang="en-US" sz="2400" dirty="0">
                <a:solidFill>
                  <a:schemeClr val="tx1">
                    <a:lumMod val="65000"/>
                    <a:lumOff val="35000"/>
                  </a:schemeClr>
                </a:solidFill>
                <a:latin typeface="Nunito Sans" pitchFamily="2" charset="0"/>
              </a:rPr>
              <a:t>X.509 is an International Telecommunication Union (ITU) standard defining the format of public key certificates.</a:t>
            </a:r>
          </a:p>
          <a:p>
            <a:r>
              <a:rPr lang="en-US" sz="2400" dirty="0">
                <a:solidFill>
                  <a:schemeClr val="tx1">
                    <a:lumMod val="65000"/>
                    <a:lumOff val="35000"/>
                  </a:schemeClr>
                </a:solidFill>
                <a:latin typeface="Nunito Sans" pitchFamily="2" charset="0"/>
              </a:rPr>
              <a:t>X.509 certificates are used in many Internet protocols, including </a:t>
            </a:r>
            <a:r>
              <a:rPr lang="en-US" sz="2400" dirty="0">
                <a:solidFill>
                  <a:schemeClr val="tx1">
                    <a:lumMod val="65000"/>
                    <a:lumOff val="35000"/>
                  </a:schemeClr>
                </a:solidFill>
                <a:latin typeface="Nunito Sans" pitchFamily="2" charset="0"/>
                <a:hlinkClick r:id="rId2" tooltip="Transport Layer Security">
                  <a:extLst>
                    <a:ext uri="{A12FA001-AC4F-418D-AE19-62706E023703}">
                      <ahyp:hlinkClr xmlns:ahyp="http://schemas.microsoft.com/office/drawing/2018/hyperlinkcolor" val="tx"/>
                    </a:ext>
                  </a:extLst>
                </a:hlinkClick>
              </a:rPr>
              <a:t>TLS/SSL</a:t>
            </a:r>
            <a:r>
              <a:rPr lang="en-US" sz="2400" dirty="0">
                <a:solidFill>
                  <a:schemeClr val="tx1">
                    <a:lumMod val="65000"/>
                    <a:lumOff val="35000"/>
                  </a:schemeClr>
                </a:solidFill>
                <a:latin typeface="Nunito Sans" pitchFamily="2" charset="0"/>
              </a:rPr>
              <a:t>, which is the basis for HTTPS,</a:t>
            </a:r>
          </a:p>
          <a:p>
            <a:r>
              <a:rPr lang="en-US" sz="2400" dirty="0">
                <a:solidFill>
                  <a:schemeClr val="tx1">
                    <a:lumMod val="65000"/>
                    <a:lumOff val="35000"/>
                  </a:schemeClr>
                </a:solidFill>
                <a:latin typeface="Nunito Sans" pitchFamily="2" charset="0"/>
              </a:rPr>
              <a:t>It’s a secure protocol for browsing the web.</a:t>
            </a:r>
          </a:p>
          <a:p>
            <a:r>
              <a:rPr lang="en-US" sz="2400" dirty="0">
                <a:solidFill>
                  <a:schemeClr val="tx1">
                    <a:lumMod val="65000"/>
                    <a:lumOff val="35000"/>
                  </a:schemeClr>
                </a:solidFill>
                <a:latin typeface="Nunito Sans" pitchFamily="2" charset="0"/>
              </a:rPr>
              <a:t>It is also used in offline applications, like electronic signatures.</a:t>
            </a:r>
          </a:p>
          <a:p>
            <a:r>
              <a:rPr lang="en-US" sz="2400" dirty="0">
                <a:solidFill>
                  <a:schemeClr val="tx1">
                    <a:lumMod val="65000"/>
                    <a:lumOff val="35000"/>
                  </a:schemeClr>
                </a:solidFill>
                <a:latin typeface="Nunito Sans" pitchFamily="2" charset="0"/>
              </a:rPr>
              <a:t>An X.509 certificate binds an identity to a public key using a digital signature. </a:t>
            </a:r>
          </a:p>
        </p:txBody>
      </p:sp>
    </p:spTree>
    <p:extLst>
      <p:ext uri="{BB962C8B-B14F-4D97-AF65-F5344CB8AC3E}">
        <p14:creationId xmlns:p14="http://schemas.microsoft.com/office/powerpoint/2010/main" val="1599902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59C41-971E-472E-AA7D-94BE275F53F2}"/>
              </a:ext>
            </a:extLst>
          </p:cNvPr>
          <p:cNvSpPr>
            <a:spLocks noGrp="1"/>
          </p:cNvSpPr>
          <p:nvPr>
            <p:ph type="title"/>
          </p:nvPr>
        </p:nvSpPr>
        <p:spPr>
          <a:xfrm>
            <a:off x="838200" y="559558"/>
            <a:ext cx="10515600" cy="764275"/>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X.509 (2/2)</a:t>
            </a:r>
          </a:p>
        </p:txBody>
      </p:sp>
      <p:sp>
        <p:nvSpPr>
          <p:cNvPr id="3" name="Content Placeholder 2">
            <a:extLst>
              <a:ext uri="{FF2B5EF4-FFF2-40B4-BE49-F238E27FC236}">
                <a16:creationId xmlns:a16="http://schemas.microsoft.com/office/drawing/2014/main" id="{F27FDBF9-5863-4B7D-8C5F-C0E49DD7C623}"/>
              </a:ext>
            </a:extLst>
          </p:cNvPr>
          <p:cNvSpPr>
            <a:spLocks noGrp="1"/>
          </p:cNvSpPr>
          <p:nvPr>
            <p:ph idx="1"/>
          </p:nvPr>
        </p:nvSpPr>
        <p:spPr/>
        <p:txBody>
          <a:bodyPr/>
          <a:lstStyle/>
          <a:p>
            <a:r>
              <a:rPr lang="en-US" sz="2400" dirty="0">
                <a:solidFill>
                  <a:schemeClr val="tx1">
                    <a:lumMod val="65000"/>
                    <a:lumOff val="35000"/>
                  </a:schemeClr>
                </a:solidFill>
                <a:latin typeface="Nunito Sans" pitchFamily="2" charset="0"/>
              </a:rPr>
              <a:t>A certificate contains an identity and a public key, and is either signed by a certificate authority or is self-signed.</a:t>
            </a:r>
          </a:p>
          <a:p>
            <a:r>
              <a:rPr lang="en-US" sz="2400" dirty="0">
                <a:solidFill>
                  <a:schemeClr val="tx1">
                    <a:lumMod val="65000"/>
                    <a:lumOff val="35000"/>
                  </a:schemeClr>
                </a:solidFill>
                <a:latin typeface="Nunito Sans" pitchFamily="2" charset="0"/>
              </a:rPr>
              <a:t>When a certificate is signed by a trusted certificate authority, or validated by other means, someone holding that certificate can use the public key it contains to establish secure communications with another party or validate documents digitally signed by the corresponding private key.</a:t>
            </a:r>
          </a:p>
        </p:txBody>
      </p:sp>
    </p:spTree>
    <p:extLst>
      <p:ext uri="{BB962C8B-B14F-4D97-AF65-F5344CB8AC3E}">
        <p14:creationId xmlns:p14="http://schemas.microsoft.com/office/powerpoint/2010/main" val="4116013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EE20F-902B-4C22-9E23-0C6EAE2D4F7B}"/>
              </a:ext>
            </a:extLst>
          </p:cNvPr>
          <p:cNvSpPr>
            <a:spLocks noGrp="1"/>
          </p:cNvSpPr>
          <p:nvPr>
            <p:ph type="title"/>
          </p:nvPr>
        </p:nvSpPr>
        <p:spPr>
          <a:xfrm>
            <a:off x="838200" y="532263"/>
            <a:ext cx="10515600" cy="846161"/>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SSL</a:t>
            </a:r>
          </a:p>
        </p:txBody>
      </p:sp>
      <p:sp>
        <p:nvSpPr>
          <p:cNvPr id="3" name="Content Placeholder 2">
            <a:extLst>
              <a:ext uri="{FF2B5EF4-FFF2-40B4-BE49-F238E27FC236}">
                <a16:creationId xmlns:a16="http://schemas.microsoft.com/office/drawing/2014/main" id="{15544AFE-8B0F-40FF-860E-B7BA80F81F81}"/>
              </a:ext>
            </a:extLst>
          </p:cNvPr>
          <p:cNvSpPr>
            <a:spLocks noGrp="1"/>
          </p:cNvSpPr>
          <p:nvPr>
            <p:ph idx="1"/>
          </p:nvPr>
        </p:nvSpPr>
        <p:spPr/>
        <p:txBody>
          <a:bodyPr/>
          <a:lstStyle/>
          <a:p>
            <a:r>
              <a:rPr lang="en-US" sz="2400" dirty="0">
                <a:solidFill>
                  <a:schemeClr val="tx1">
                    <a:lumMod val="65000"/>
                    <a:lumOff val="35000"/>
                  </a:schemeClr>
                </a:solidFill>
                <a:latin typeface="Nunito Sans" pitchFamily="2" charset="0"/>
              </a:rPr>
              <a:t>SSL stands for Secure Sockets Layer </a:t>
            </a:r>
          </a:p>
          <a:p>
            <a:r>
              <a:rPr lang="en-US" sz="2400" dirty="0">
                <a:solidFill>
                  <a:schemeClr val="tx1">
                    <a:lumMod val="65000"/>
                    <a:lumOff val="35000"/>
                  </a:schemeClr>
                </a:solidFill>
                <a:latin typeface="Nunito Sans" pitchFamily="2" charset="0"/>
              </a:rPr>
              <a:t>it's the standard technology for keeping an internet connection secure</a:t>
            </a:r>
          </a:p>
          <a:p>
            <a:r>
              <a:rPr lang="en-US" sz="2400" dirty="0">
                <a:solidFill>
                  <a:schemeClr val="tx1">
                    <a:lumMod val="65000"/>
                    <a:lumOff val="35000"/>
                  </a:schemeClr>
                </a:solidFill>
                <a:latin typeface="Nunito Sans" pitchFamily="2" charset="0"/>
              </a:rPr>
              <a:t>It safeguards any sensitive data that is being sent between two systems, preventing criminals from reading and modifying any information transferred, including potential personal details.</a:t>
            </a:r>
          </a:p>
          <a:p>
            <a:r>
              <a:rPr lang="en-US" sz="2400" dirty="0">
                <a:solidFill>
                  <a:schemeClr val="tx1">
                    <a:lumMod val="65000"/>
                    <a:lumOff val="35000"/>
                  </a:schemeClr>
                </a:solidFill>
                <a:latin typeface="Nunito Sans" pitchFamily="2" charset="0"/>
              </a:rPr>
              <a:t>It uses encryption algorithms to scramble data in transit, preventing hackers from reading it as it is sent over the connection.</a:t>
            </a:r>
          </a:p>
          <a:p>
            <a:endParaRPr lang="en-US" dirty="0"/>
          </a:p>
        </p:txBody>
      </p:sp>
    </p:spTree>
    <p:extLst>
      <p:ext uri="{BB962C8B-B14F-4D97-AF65-F5344CB8AC3E}">
        <p14:creationId xmlns:p14="http://schemas.microsoft.com/office/powerpoint/2010/main" val="2878020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CA454-7990-4065-81BB-B446AFCEB463}"/>
              </a:ext>
            </a:extLst>
          </p:cNvPr>
          <p:cNvSpPr>
            <a:spLocks noGrp="1"/>
          </p:cNvSpPr>
          <p:nvPr>
            <p:ph type="title"/>
          </p:nvPr>
        </p:nvSpPr>
        <p:spPr>
          <a:xfrm>
            <a:off x="838200" y="585502"/>
            <a:ext cx="10515600" cy="833865"/>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SSL</a:t>
            </a:r>
          </a:p>
        </p:txBody>
      </p:sp>
      <p:sp>
        <p:nvSpPr>
          <p:cNvPr id="3" name="Content Placeholder 2">
            <a:extLst>
              <a:ext uri="{FF2B5EF4-FFF2-40B4-BE49-F238E27FC236}">
                <a16:creationId xmlns:a16="http://schemas.microsoft.com/office/drawing/2014/main" id="{B754B2D5-AF05-418B-910D-78AC62DD8D6C}"/>
              </a:ext>
            </a:extLst>
          </p:cNvPr>
          <p:cNvSpPr>
            <a:spLocks noGrp="1"/>
          </p:cNvSpPr>
          <p:nvPr>
            <p:ph idx="1"/>
          </p:nvPr>
        </p:nvSpPr>
        <p:spPr/>
        <p:txBody>
          <a:bodyPr/>
          <a:lstStyle/>
          <a:p>
            <a:r>
              <a:rPr lang="en-US" sz="2400" dirty="0">
                <a:solidFill>
                  <a:schemeClr val="tx1">
                    <a:lumMod val="65000"/>
                    <a:lumOff val="35000"/>
                  </a:schemeClr>
                </a:solidFill>
                <a:latin typeface="Nunito Sans" pitchFamily="2" charset="0"/>
              </a:rPr>
              <a:t>This information could be anything sensitive or personal which can include credit card numbers and other financial information, names and addresses.</a:t>
            </a:r>
          </a:p>
        </p:txBody>
      </p:sp>
    </p:spTree>
    <p:extLst>
      <p:ext uri="{BB962C8B-B14F-4D97-AF65-F5344CB8AC3E}">
        <p14:creationId xmlns:p14="http://schemas.microsoft.com/office/powerpoint/2010/main" val="2636393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D280-0D8C-4033-8724-6954F998E97E}"/>
              </a:ext>
            </a:extLst>
          </p:cNvPr>
          <p:cNvSpPr>
            <a:spLocks noGrp="1"/>
          </p:cNvSpPr>
          <p:nvPr>
            <p:ph type="title"/>
          </p:nvPr>
        </p:nvSpPr>
        <p:spPr>
          <a:xfrm>
            <a:off x="838200" y="545910"/>
            <a:ext cx="10515600" cy="887105"/>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TLS</a:t>
            </a:r>
          </a:p>
        </p:txBody>
      </p:sp>
      <p:sp>
        <p:nvSpPr>
          <p:cNvPr id="3" name="Content Placeholder 2">
            <a:extLst>
              <a:ext uri="{FF2B5EF4-FFF2-40B4-BE49-F238E27FC236}">
                <a16:creationId xmlns:a16="http://schemas.microsoft.com/office/drawing/2014/main" id="{819E9488-562D-4322-AED5-7F6BC3A332F9}"/>
              </a:ext>
            </a:extLst>
          </p:cNvPr>
          <p:cNvSpPr>
            <a:spLocks noGrp="1"/>
          </p:cNvSpPr>
          <p:nvPr>
            <p:ph idx="1"/>
          </p:nvPr>
        </p:nvSpPr>
        <p:spPr/>
        <p:txBody>
          <a:bodyPr/>
          <a:lstStyle/>
          <a:p>
            <a:r>
              <a:rPr lang="en-US" sz="2400" dirty="0">
                <a:solidFill>
                  <a:schemeClr val="tx1">
                    <a:lumMod val="65000"/>
                    <a:lumOff val="35000"/>
                  </a:schemeClr>
                </a:solidFill>
                <a:latin typeface="Nunito Sans" pitchFamily="2" charset="0"/>
              </a:rPr>
              <a:t>TLS stands for Transport Layer Security.</a:t>
            </a:r>
          </a:p>
          <a:p>
            <a:r>
              <a:rPr lang="en-US" sz="2400" dirty="0">
                <a:solidFill>
                  <a:schemeClr val="tx1">
                    <a:lumMod val="65000"/>
                    <a:lumOff val="35000"/>
                  </a:schemeClr>
                </a:solidFill>
                <a:latin typeface="Nunito Sans" pitchFamily="2" charset="0"/>
              </a:rPr>
              <a:t>It is just an updated, more secure, version of SSL. </a:t>
            </a:r>
          </a:p>
          <a:p>
            <a:r>
              <a:rPr lang="en-US" sz="2400" dirty="0">
                <a:solidFill>
                  <a:schemeClr val="tx1">
                    <a:lumMod val="65000"/>
                    <a:lumOff val="35000"/>
                  </a:schemeClr>
                </a:solidFill>
                <a:latin typeface="Nunito Sans" pitchFamily="2" charset="0"/>
              </a:rPr>
              <a:t>We still refer to our security certificates as SSL because it is a more commonly used term.</a:t>
            </a:r>
          </a:p>
          <a:p>
            <a:r>
              <a:rPr lang="en-US" sz="2400" dirty="0">
                <a:solidFill>
                  <a:schemeClr val="tx1">
                    <a:lumMod val="65000"/>
                    <a:lumOff val="35000"/>
                  </a:schemeClr>
                </a:solidFill>
                <a:latin typeface="Nunito Sans" pitchFamily="2" charset="0"/>
              </a:rPr>
              <a:t>when you are buying SSL you are actually buying the most up-to-date TLS certificates with the option of ECC, RSA, or DSA encryption</a:t>
            </a:r>
            <a:r>
              <a:rPr lang="en-US" b="0" i="0" dirty="0">
                <a:solidFill>
                  <a:srgbClr val="3D3D3D"/>
                </a:solidFill>
                <a:effectLst/>
                <a:latin typeface="Articulat"/>
              </a:rPr>
              <a:t>.</a:t>
            </a:r>
            <a:endParaRPr lang="en-US" dirty="0"/>
          </a:p>
        </p:txBody>
      </p:sp>
    </p:spTree>
    <p:extLst>
      <p:ext uri="{BB962C8B-B14F-4D97-AF65-F5344CB8AC3E}">
        <p14:creationId xmlns:p14="http://schemas.microsoft.com/office/powerpoint/2010/main" val="4005680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CF948-E0DD-42D1-B044-0D39D109B9C1}"/>
              </a:ext>
            </a:extLst>
          </p:cNvPr>
          <p:cNvSpPr>
            <a:spLocks noGrp="1"/>
          </p:cNvSpPr>
          <p:nvPr>
            <p:ph type="title"/>
          </p:nvPr>
        </p:nvSpPr>
        <p:spPr>
          <a:xfrm>
            <a:off x="838200" y="681036"/>
            <a:ext cx="10515600" cy="751979"/>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ISAKMP</a:t>
            </a:r>
          </a:p>
        </p:txBody>
      </p:sp>
      <p:sp>
        <p:nvSpPr>
          <p:cNvPr id="3" name="Content Placeholder 2">
            <a:extLst>
              <a:ext uri="{FF2B5EF4-FFF2-40B4-BE49-F238E27FC236}">
                <a16:creationId xmlns:a16="http://schemas.microsoft.com/office/drawing/2014/main" id="{694A0043-C071-4FD4-8011-192A89FCDE56}"/>
              </a:ext>
            </a:extLst>
          </p:cNvPr>
          <p:cNvSpPr>
            <a:spLocks noGrp="1"/>
          </p:cNvSpPr>
          <p:nvPr>
            <p:ph idx="1"/>
          </p:nvPr>
        </p:nvSpPr>
        <p:spPr/>
        <p:txBody>
          <a:bodyPr/>
          <a:lstStyle/>
          <a:p>
            <a:r>
              <a:rPr lang="en-US" sz="2400" dirty="0">
                <a:solidFill>
                  <a:schemeClr val="tx1">
                    <a:lumMod val="65000"/>
                    <a:lumOff val="35000"/>
                  </a:schemeClr>
                </a:solidFill>
                <a:latin typeface="Nunito Sans" pitchFamily="2" charset="0"/>
              </a:rPr>
              <a:t>ISAKMP stands for Internet Security Association and Key Management Protocol.</a:t>
            </a:r>
          </a:p>
          <a:p>
            <a:pPr fontAlgn="base"/>
            <a:r>
              <a:rPr lang="en-US" sz="2400" dirty="0">
                <a:solidFill>
                  <a:schemeClr val="tx1">
                    <a:lumMod val="65000"/>
                    <a:lumOff val="35000"/>
                  </a:schemeClr>
                </a:solidFill>
                <a:latin typeface="Nunito Sans" pitchFamily="2" charset="0"/>
              </a:rPr>
              <a:t>It is a key protocol in the IPsec (Internet Security) architecture.</a:t>
            </a:r>
          </a:p>
          <a:p>
            <a:pPr fontAlgn="base"/>
            <a:r>
              <a:rPr lang="en-US" sz="2400" dirty="0">
                <a:solidFill>
                  <a:schemeClr val="tx1">
                    <a:lumMod val="65000"/>
                    <a:lumOff val="35000"/>
                  </a:schemeClr>
                </a:solidFill>
                <a:latin typeface="Nunito Sans" pitchFamily="2" charset="0"/>
              </a:rPr>
              <a:t>It combines the security concepts of authentication, key management, and security associations.</a:t>
            </a:r>
          </a:p>
          <a:p>
            <a:pPr fontAlgn="base"/>
            <a:r>
              <a:rPr lang="en-US" sz="2400" dirty="0">
                <a:solidFill>
                  <a:schemeClr val="tx1">
                    <a:lumMod val="65000"/>
                    <a:lumOff val="35000"/>
                  </a:schemeClr>
                </a:solidFill>
                <a:latin typeface="Nunito Sans" pitchFamily="2" charset="0"/>
              </a:rPr>
              <a:t>It establishes the required security for government, commercial and private communications on the Internet.</a:t>
            </a:r>
          </a:p>
          <a:p>
            <a:pPr fontAlgn="base"/>
            <a:r>
              <a:rPr lang="en-US" sz="2400" dirty="0">
                <a:solidFill>
                  <a:schemeClr val="tx1">
                    <a:lumMod val="65000"/>
                    <a:lumOff val="35000"/>
                  </a:schemeClr>
                </a:solidFill>
                <a:latin typeface="Nunito Sans" pitchFamily="2" charset="0"/>
              </a:rPr>
              <a:t>It defines procedures and packet formats to establish, negotiate, modify and delete Security Associations (SAs).</a:t>
            </a:r>
          </a:p>
        </p:txBody>
      </p:sp>
    </p:spTree>
    <p:extLst>
      <p:ext uri="{BB962C8B-B14F-4D97-AF65-F5344CB8AC3E}">
        <p14:creationId xmlns:p14="http://schemas.microsoft.com/office/powerpoint/2010/main" val="1240386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9BB9-66B3-4712-B02D-B26C9523C614}"/>
              </a:ext>
            </a:extLst>
          </p:cNvPr>
          <p:cNvSpPr>
            <a:spLocks noGrp="1"/>
          </p:cNvSpPr>
          <p:nvPr>
            <p:ph type="title"/>
          </p:nvPr>
        </p:nvSpPr>
        <p:spPr>
          <a:xfrm>
            <a:off x="838200" y="504966"/>
            <a:ext cx="10515600" cy="832515"/>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XKMS</a:t>
            </a:r>
          </a:p>
        </p:txBody>
      </p:sp>
      <p:sp>
        <p:nvSpPr>
          <p:cNvPr id="3" name="Content Placeholder 2">
            <a:extLst>
              <a:ext uri="{FF2B5EF4-FFF2-40B4-BE49-F238E27FC236}">
                <a16:creationId xmlns:a16="http://schemas.microsoft.com/office/drawing/2014/main" id="{F3E3DF96-C57B-4679-BE21-8B9376E25F48}"/>
              </a:ext>
            </a:extLst>
          </p:cNvPr>
          <p:cNvSpPr>
            <a:spLocks noGrp="1"/>
          </p:cNvSpPr>
          <p:nvPr>
            <p:ph idx="1"/>
          </p:nvPr>
        </p:nvSpPr>
        <p:spPr/>
        <p:txBody>
          <a:bodyPr/>
          <a:lstStyle/>
          <a:p>
            <a:r>
              <a:rPr lang="en-US" sz="2400" dirty="0">
                <a:solidFill>
                  <a:schemeClr val="tx1">
                    <a:lumMod val="65000"/>
                    <a:lumOff val="35000"/>
                  </a:schemeClr>
                </a:solidFill>
                <a:latin typeface="Nunito Sans" pitchFamily="2" charset="0"/>
              </a:rPr>
              <a:t>It stands for XML Key Management Specification.</a:t>
            </a:r>
          </a:p>
          <a:p>
            <a:r>
              <a:rPr lang="en-US" sz="2400" dirty="0">
                <a:solidFill>
                  <a:schemeClr val="tx1">
                    <a:lumMod val="65000"/>
                    <a:lumOff val="35000"/>
                  </a:schemeClr>
                </a:solidFill>
                <a:latin typeface="Nunito Sans" pitchFamily="2" charset="0"/>
              </a:rPr>
              <a:t>It provides a standard XML-based messaging protocol by which application developers can outsource the processing of key management to dedicated services.</a:t>
            </a:r>
          </a:p>
          <a:p>
            <a:r>
              <a:rPr lang="en-US" sz="2400" dirty="0">
                <a:solidFill>
                  <a:schemeClr val="tx1">
                    <a:lumMod val="65000"/>
                    <a:lumOff val="35000"/>
                  </a:schemeClr>
                </a:solidFill>
                <a:latin typeface="Nunito Sans" pitchFamily="2" charset="0"/>
              </a:rPr>
              <a:t>It provides an alternative interface by which application developers will be able to manage the cryptographic keys necessary for securing Web Services.</a:t>
            </a:r>
          </a:p>
        </p:txBody>
      </p:sp>
    </p:spTree>
    <p:extLst>
      <p:ext uri="{BB962C8B-B14F-4D97-AF65-F5344CB8AC3E}">
        <p14:creationId xmlns:p14="http://schemas.microsoft.com/office/powerpoint/2010/main" val="3417812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266D-DAD6-4699-A5C7-7596E60977D0}"/>
              </a:ext>
            </a:extLst>
          </p:cNvPr>
          <p:cNvSpPr>
            <a:spLocks noGrp="1"/>
          </p:cNvSpPr>
          <p:nvPr>
            <p:ph type="title"/>
          </p:nvPr>
        </p:nvSpPr>
        <p:spPr>
          <a:xfrm>
            <a:off x="838200" y="518614"/>
            <a:ext cx="10515600" cy="805219"/>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S/MIME</a:t>
            </a:r>
          </a:p>
        </p:txBody>
      </p:sp>
      <p:sp>
        <p:nvSpPr>
          <p:cNvPr id="3" name="Content Placeholder 2">
            <a:extLst>
              <a:ext uri="{FF2B5EF4-FFF2-40B4-BE49-F238E27FC236}">
                <a16:creationId xmlns:a16="http://schemas.microsoft.com/office/drawing/2014/main" id="{988FAD1D-5070-4FE5-B5C2-B48C7C171C58}"/>
              </a:ext>
            </a:extLst>
          </p:cNvPr>
          <p:cNvSpPr>
            <a:spLocks noGrp="1"/>
          </p:cNvSpPr>
          <p:nvPr>
            <p:ph idx="1"/>
          </p:nvPr>
        </p:nvSpPr>
        <p:spPr/>
        <p:txBody>
          <a:bodyPr/>
          <a:lstStyle/>
          <a:p>
            <a:r>
              <a:rPr lang="en-US" sz="2400" dirty="0">
                <a:solidFill>
                  <a:schemeClr val="tx1">
                    <a:lumMod val="65000"/>
                    <a:lumOff val="35000"/>
                  </a:schemeClr>
                </a:solidFill>
                <a:latin typeface="Nunito Sans" pitchFamily="2" charset="0"/>
              </a:rPr>
              <a:t>It stands for </a:t>
            </a:r>
            <a:r>
              <a:rPr lang="fr-FR" sz="2400" dirty="0">
                <a:solidFill>
                  <a:schemeClr val="tx1">
                    <a:lumMod val="65000"/>
                    <a:lumOff val="35000"/>
                  </a:schemeClr>
                </a:solidFill>
                <a:latin typeface="Nunito Sans" pitchFamily="2" charset="0"/>
              </a:rPr>
              <a:t>Secure/Multipurpose Internet Mail Extension.</a:t>
            </a:r>
          </a:p>
          <a:p>
            <a:r>
              <a:rPr lang="en-US" sz="2400" dirty="0">
                <a:solidFill>
                  <a:schemeClr val="tx1">
                    <a:lumMod val="65000"/>
                    <a:lumOff val="35000"/>
                  </a:schemeClr>
                </a:solidFill>
                <a:latin typeface="Nunito Sans" pitchFamily="2" charset="0"/>
              </a:rPr>
              <a:t>It is an industry standard for email encryption and signature that is commonly used by businesses to improve email security.</a:t>
            </a:r>
          </a:p>
          <a:p>
            <a:r>
              <a:rPr lang="en-US" sz="2400" dirty="0">
                <a:solidFill>
                  <a:schemeClr val="tx1">
                    <a:lumMod val="65000"/>
                    <a:lumOff val="35000"/>
                  </a:schemeClr>
                </a:solidFill>
                <a:latin typeface="Nunito Sans" pitchFamily="2" charset="0"/>
              </a:rPr>
              <a:t>S/MIME encrypts and digitally signs emails to verify that they are verified and that their contents have not been tampered with.</a:t>
            </a:r>
          </a:p>
        </p:txBody>
      </p:sp>
    </p:spTree>
    <p:extLst>
      <p:ext uri="{BB962C8B-B14F-4D97-AF65-F5344CB8AC3E}">
        <p14:creationId xmlns:p14="http://schemas.microsoft.com/office/powerpoint/2010/main" val="414709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384BE-CA38-430B-9E1B-CD24AE33EF99}"/>
              </a:ext>
            </a:extLst>
          </p:cNvPr>
          <p:cNvSpPr>
            <a:spLocks noGrp="1"/>
          </p:cNvSpPr>
          <p:nvPr>
            <p:ph type="title"/>
          </p:nvPr>
        </p:nvSpPr>
        <p:spPr>
          <a:xfrm>
            <a:off x="874594" y="681037"/>
            <a:ext cx="10515600" cy="777639"/>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PKIX (1/3)</a:t>
            </a:r>
          </a:p>
        </p:txBody>
      </p:sp>
      <p:sp>
        <p:nvSpPr>
          <p:cNvPr id="3" name="Content Placeholder 2">
            <a:extLst>
              <a:ext uri="{FF2B5EF4-FFF2-40B4-BE49-F238E27FC236}">
                <a16:creationId xmlns:a16="http://schemas.microsoft.com/office/drawing/2014/main" id="{63FBEC7A-1E43-49F3-8CB0-F4B514DF69AB}"/>
              </a:ext>
            </a:extLst>
          </p:cNvPr>
          <p:cNvSpPr>
            <a:spLocks noGrp="1"/>
          </p:cNvSpPr>
          <p:nvPr>
            <p:ph idx="1"/>
          </p:nvPr>
        </p:nvSpPr>
        <p:spPr/>
        <p:txBody>
          <a:bodyPr>
            <a:normAutofit/>
          </a:bodyPr>
          <a:lstStyle/>
          <a:p>
            <a:endParaRPr lang="en-US" sz="2400" dirty="0">
              <a:solidFill>
                <a:schemeClr val="tx1">
                  <a:lumMod val="65000"/>
                  <a:lumOff val="35000"/>
                </a:schemeClr>
              </a:solidFill>
              <a:latin typeface="Nunito Sans" pitchFamily="2" charset="0"/>
            </a:endParaRPr>
          </a:p>
          <a:p>
            <a:r>
              <a:rPr lang="en-US" sz="2400" dirty="0">
                <a:solidFill>
                  <a:schemeClr val="tx1">
                    <a:lumMod val="65000"/>
                    <a:lumOff val="35000"/>
                  </a:schemeClr>
                </a:solidFill>
                <a:latin typeface="Nunito Sans" pitchFamily="2" charset="0"/>
              </a:rPr>
              <a:t>It stands for Public Key Infrastructure X.509</a:t>
            </a:r>
          </a:p>
          <a:p>
            <a:r>
              <a:rPr lang="en-US" sz="2400" dirty="0">
                <a:solidFill>
                  <a:schemeClr val="tx1">
                    <a:lumMod val="65000"/>
                    <a:lumOff val="35000"/>
                  </a:schemeClr>
                </a:solidFill>
                <a:latin typeface="Nunito Sans" pitchFamily="2" charset="0"/>
              </a:rPr>
              <a:t> It defines the structure, format, and fields for digital certificates</a:t>
            </a:r>
          </a:p>
          <a:p>
            <a:r>
              <a:rPr lang="en-US" sz="2400" dirty="0">
                <a:solidFill>
                  <a:schemeClr val="tx1">
                    <a:lumMod val="65000"/>
                    <a:lumOff val="35000"/>
                  </a:schemeClr>
                </a:solidFill>
                <a:latin typeface="Nunito Sans" pitchFamily="2" charset="0"/>
              </a:rPr>
              <a:t>It also specifies the procedures for distributing public keys. </a:t>
            </a:r>
          </a:p>
          <a:p>
            <a:r>
              <a:rPr lang="en-US" sz="2400" dirty="0">
                <a:solidFill>
                  <a:schemeClr val="tx1">
                    <a:lumMod val="65000"/>
                    <a:lumOff val="35000"/>
                  </a:schemeClr>
                </a:solidFill>
                <a:latin typeface="Nunito Sans" pitchFamily="2" charset="0"/>
              </a:rPr>
              <a:t>IETF (Internet Engineering Task Force) forms the PKIX working group.</a:t>
            </a:r>
          </a:p>
          <a:p>
            <a:r>
              <a:rPr lang="en-US" sz="2400" dirty="0">
                <a:solidFill>
                  <a:schemeClr val="tx1">
                    <a:lumMod val="65000"/>
                    <a:lumOff val="35000"/>
                  </a:schemeClr>
                </a:solidFill>
                <a:latin typeface="Nunito Sans" pitchFamily="2" charset="0"/>
              </a:rPr>
              <a:t>It specifies the implementation of digital certificates in the world of the Internet.</a:t>
            </a:r>
          </a:p>
          <a:p>
            <a:endParaRPr lang="en-US" sz="2400" dirty="0">
              <a:solidFill>
                <a:schemeClr val="tx1">
                  <a:lumMod val="65000"/>
                  <a:lumOff val="35000"/>
                </a:schemeClr>
              </a:solidFill>
            </a:endParaRPr>
          </a:p>
        </p:txBody>
      </p:sp>
    </p:spTree>
    <p:extLst>
      <p:ext uri="{BB962C8B-B14F-4D97-AF65-F5344CB8AC3E}">
        <p14:creationId xmlns:p14="http://schemas.microsoft.com/office/powerpoint/2010/main" val="952024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CD27-1002-45BE-80F1-5856EFDEE8F1}"/>
              </a:ext>
            </a:extLst>
          </p:cNvPr>
          <p:cNvSpPr>
            <a:spLocks noGrp="1"/>
          </p:cNvSpPr>
          <p:nvPr>
            <p:ph type="title"/>
          </p:nvPr>
        </p:nvSpPr>
        <p:spPr>
          <a:xfrm>
            <a:off x="838200" y="504967"/>
            <a:ext cx="10515600" cy="859809"/>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S/MIME Certificate Characteristics</a:t>
            </a:r>
          </a:p>
        </p:txBody>
      </p:sp>
      <p:sp>
        <p:nvSpPr>
          <p:cNvPr id="3" name="Content Placeholder 2">
            <a:extLst>
              <a:ext uri="{FF2B5EF4-FFF2-40B4-BE49-F238E27FC236}">
                <a16:creationId xmlns:a16="http://schemas.microsoft.com/office/drawing/2014/main" id="{7DB629A9-8D5D-4B94-839C-36FAA0F43FD8}"/>
              </a:ext>
            </a:extLst>
          </p:cNvPr>
          <p:cNvSpPr>
            <a:spLocks noGrp="1"/>
          </p:cNvSpPr>
          <p:nvPr>
            <p:ph idx="1"/>
          </p:nvPr>
        </p:nvSpPr>
        <p:spPr/>
        <p:txBody>
          <a:bodyPr/>
          <a:lstStyle/>
          <a:p>
            <a:r>
              <a:rPr lang="en-US" sz="2400" dirty="0">
                <a:solidFill>
                  <a:schemeClr val="tx1">
                    <a:lumMod val="65000"/>
                    <a:lumOff val="35000"/>
                  </a:schemeClr>
                </a:solidFill>
                <a:latin typeface="Nunito Sans" pitchFamily="2" charset="0"/>
              </a:rPr>
              <a:t>Authentication</a:t>
            </a:r>
          </a:p>
          <a:p>
            <a:r>
              <a:rPr lang="en-US" sz="2400" dirty="0">
                <a:solidFill>
                  <a:schemeClr val="tx1">
                    <a:lumMod val="65000"/>
                    <a:lumOff val="35000"/>
                  </a:schemeClr>
                </a:solidFill>
                <a:latin typeface="Nunito Sans" pitchFamily="2" charset="0"/>
              </a:rPr>
              <a:t>Message consistency</a:t>
            </a:r>
          </a:p>
          <a:p>
            <a:r>
              <a:rPr lang="en-US" sz="2400" dirty="0">
                <a:solidFill>
                  <a:schemeClr val="tx1">
                    <a:lumMod val="65000"/>
                    <a:lumOff val="35000"/>
                  </a:schemeClr>
                </a:solidFill>
                <a:latin typeface="Nunito Sans" pitchFamily="2" charset="0"/>
              </a:rPr>
              <a:t>Use of digital signatures that invoke non-repudiation</a:t>
            </a:r>
          </a:p>
          <a:p>
            <a:r>
              <a:rPr lang="en-US" sz="2400" dirty="0">
                <a:solidFill>
                  <a:schemeClr val="tx1">
                    <a:lumMod val="65000"/>
                    <a:lumOff val="35000"/>
                  </a:schemeClr>
                </a:solidFill>
                <a:latin typeface="Nunito Sans" pitchFamily="2" charset="0"/>
              </a:rPr>
              <a:t>Protection of personal information</a:t>
            </a:r>
          </a:p>
          <a:p>
            <a:r>
              <a:rPr lang="en-US" sz="2400" dirty="0">
                <a:solidFill>
                  <a:schemeClr val="tx1">
                    <a:lumMod val="65000"/>
                    <a:lumOff val="35000"/>
                  </a:schemeClr>
                </a:solidFill>
                <a:latin typeface="Nunito Sans" pitchFamily="2" charset="0"/>
              </a:rPr>
              <a:t>Encryption is used to protect data</a:t>
            </a:r>
          </a:p>
        </p:txBody>
      </p:sp>
    </p:spTree>
    <p:extLst>
      <p:ext uri="{BB962C8B-B14F-4D97-AF65-F5344CB8AC3E}">
        <p14:creationId xmlns:p14="http://schemas.microsoft.com/office/powerpoint/2010/main" val="4253880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6426-EFE7-45C5-B780-A46BB131B2E1}"/>
              </a:ext>
            </a:extLst>
          </p:cNvPr>
          <p:cNvSpPr>
            <a:spLocks noGrp="1"/>
          </p:cNvSpPr>
          <p:nvPr>
            <p:ph type="title"/>
          </p:nvPr>
        </p:nvSpPr>
        <p:spPr>
          <a:xfrm>
            <a:off x="838200" y="573206"/>
            <a:ext cx="10515600" cy="846162"/>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PGP</a:t>
            </a:r>
          </a:p>
        </p:txBody>
      </p:sp>
      <p:sp>
        <p:nvSpPr>
          <p:cNvPr id="3" name="Content Placeholder 2">
            <a:extLst>
              <a:ext uri="{FF2B5EF4-FFF2-40B4-BE49-F238E27FC236}">
                <a16:creationId xmlns:a16="http://schemas.microsoft.com/office/drawing/2014/main" id="{258AC59A-AFF9-4AAF-BD63-57B942821C79}"/>
              </a:ext>
            </a:extLst>
          </p:cNvPr>
          <p:cNvSpPr>
            <a:spLocks noGrp="1"/>
          </p:cNvSpPr>
          <p:nvPr>
            <p:ph idx="1"/>
          </p:nvPr>
        </p:nvSpPr>
        <p:spPr/>
        <p:txBody>
          <a:bodyPr>
            <a:normAutofit/>
          </a:bodyPr>
          <a:lstStyle/>
          <a:p>
            <a:r>
              <a:rPr lang="en-US" sz="2400" dirty="0">
                <a:solidFill>
                  <a:schemeClr val="tx1">
                    <a:lumMod val="65000"/>
                    <a:lumOff val="35000"/>
                  </a:schemeClr>
                </a:solidFill>
                <a:latin typeface="Nunito Sans" pitchFamily="2" charset="0"/>
              </a:rPr>
              <a:t>It stands for Pretty Good Privacy.</a:t>
            </a:r>
          </a:p>
          <a:p>
            <a:r>
              <a:rPr lang="en-US" sz="2400" dirty="0">
                <a:solidFill>
                  <a:schemeClr val="tx1">
                    <a:lumMod val="65000"/>
                    <a:lumOff val="35000"/>
                  </a:schemeClr>
                </a:solidFill>
                <a:latin typeface="Nunito Sans" pitchFamily="2" charset="0"/>
              </a:rPr>
              <a:t>It was designed to provide all four aspects of security, i.e., privacy, integrity, authentication, and non-repudiation in the sending of email.</a:t>
            </a:r>
          </a:p>
          <a:p>
            <a:r>
              <a:rPr lang="en-US" sz="2400" dirty="0">
                <a:solidFill>
                  <a:schemeClr val="tx1">
                    <a:lumMod val="65000"/>
                    <a:lumOff val="35000"/>
                  </a:schemeClr>
                </a:solidFill>
                <a:latin typeface="Nunito Sans" pitchFamily="2" charset="0"/>
              </a:rPr>
              <a:t>It is an encryption program that provides cryptographic privacy and authentication for data communication.</a:t>
            </a:r>
          </a:p>
          <a:p>
            <a:r>
              <a:rPr lang="en-US" sz="2400" dirty="0">
                <a:solidFill>
                  <a:schemeClr val="tx1">
                    <a:lumMod val="65000"/>
                    <a:lumOff val="35000"/>
                  </a:schemeClr>
                </a:solidFill>
                <a:latin typeface="Nunito Sans" pitchFamily="2" charset="0"/>
              </a:rPr>
              <a:t>PGP is used for signing, encrypting, and decrypting texts, e-mails, files, directories, and whole disk partitions and to increase the security of e-mail communications. </a:t>
            </a:r>
          </a:p>
        </p:txBody>
      </p:sp>
    </p:spTree>
    <p:extLst>
      <p:ext uri="{BB962C8B-B14F-4D97-AF65-F5344CB8AC3E}">
        <p14:creationId xmlns:p14="http://schemas.microsoft.com/office/powerpoint/2010/main" val="2451183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6426-EFE7-45C5-B780-A46BB131B2E1}"/>
              </a:ext>
            </a:extLst>
          </p:cNvPr>
          <p:cNvSpPr>
            <a:spLocks noGrp="1"/>
          </p:cNvSpPr>
          <p:nvPr>
            <p:ph type="title"/>
          </p:nvPr>
        </p:nvSpPr>
        <p:spPr>
          <a:xfrm>
            <a:off x="838200" y="573206"/>
            <a:ext cx="10515600" cy="846162"/>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IPsec</a:t>
            </a:r>
          </a:p>
        </p:txBody>
      </p:sp>
      <p:sp>
        <p:nvSpPr>
          <p:cNvPr id="3" name="Content Placeholder 2">
            <a:extLst>
              <a:ext uri="{FF2B5EF4-FFF2-40B4-BE49-F238E27FC236}">
                <a16:creationId xmlns:a16="http://schemas.microsoft.com/office/drawing/2014/main" id="{258AC59A-AFF9-4AAF-BD63-57B942821C79}"/>
              </a:ext>
            </a:extLst>
          </p:cNvPr>
          <p:cNvSpPr>
            <a:spLocks noGrp="1"/>
          </p:cNvSpPr>
          <p:nvPr>
            <p:ph idx="1"/>
          </p:nvPr>
        </p:nvSpPr>
        <p:spPr/>
        <p:txBody>
          <a:bodyPr>
            <a:normAutofit lnSpcReduction="10000"/>
          </a:bodyPr>
          <a:lstStyle/>
          <a:p>
            <a:r>
              <a:rPr lang="en-GB" sz="2400" dirty="0">
                <a:solidFill>
                  <a:schemeClr val="tx1">
                    <a:lumMod val="65000"/>
                    <a:lumOff val="35000"/>
                  </a:schemeClr>
                </a:solidFill>
                <a:latin typeface="Nunito Sans" pitchFamily="2" charset="0"/>
              </a:rPr>
              <a:t>"IPsec," "IP" stands for "Internet Protocol" and "sec" for "secure.“</a:t>
            </a:r>
          </a:p>
          <a:p>
            <a:r>
              <a:rPr lang="en-GB" sz="2400" dirty="0">
                <a:solidFill>
                  <a:schemeClr val="tx1">
                    <a:lumMod val="65000"/>
                    <a:lumOff val="35000"/>
                  </a:schemeClr>
                </a:solidFill>
                <a:latin typeface="Nunito Sans" pitchFamily="2" charset="0"/>
              </a:rPr>
              <a:t>IPsec is a group of protocols that are used together to set up encrypted connections between devices.</a:t>
            </a:r>
          </a:p>
          <a:p>
            <a:r>
              <a:rPr lang="en-GB" sz="2400" dirty="0">
                <a:solidFill>
                  <a:schemeClr val="tx1">
                    <a:lumMod val="65000"/>
                    <a:lumOff val="35000"/>
                  </a:schemeClr>
                </a:solidFill>
                <a:latin typeface="Nunito Sans" pitchFamily="2" charset="0"/>
              </a:rPr>
              <a:t>It helps keep data sent over public networks secure. IPsec is often used to set up VPNs, and it works by encrypting IP packets, along with authenticating the source where the packets come from.</a:t>
            </a:r>
            <a:endParaRPr lang="en-US" sz="2400" dirty="0">
              <a:solidFill>
                <a:schemeClr val="tx1">
                  <a:lumMod val="65000"/>
                  <a:lumOff val="35000"/>
                </a:schemeClr>
              </a:solidFill>
              <a:latin typeface="Nunito Sans" pitchFamily="2" charset="0"/>
            </a:endParaRPr>
          </a:p>
          <a:p>
            <a:r>
              <a:rPr lang="en-GB" sz="2400" dirty="0">
                <a:solidFill>
                  <a:schemeClr val="tx1">
                    <a:lumMod val="65000"/>
                    <a:lumOff val="35000"/>
                  </a:schemeClr>
                </a:solidFill>
                <a:latin typeface="Nunito Sans" pitchFamily="2" charset="0"/>
              </a:rPr>
              <a:t>The Internet Protocol is the main routing protocol used on the Internet; it designates where data will go using IP addresses. IPsec is secure because it adds encryption* and authentication to this process.</a:t>
            </a:r>
          </a:p>
          <a:p>
            <a:r>
              <a:rPr lang="en-GB" sz="2400" dirty="0">
                <a:solidFill>
                  <a:schemeClr val="tx1">
                    <a:lumMod val="65000"/>
                    <a:lumOff val="35000"/>
                  </a:schemeClr>
                </a:solidFill>
                <a:latin typeface="Nunito Sans" pitchFamily="2" charset="0"/>
              </a:rPr>
              <a:t>Many VPNs use the IPsec protocol suite to establish and run these encrypted connections. However, not all VPNs use IPsec. Another protocol for VPNs is SSL/TLS</a:t>
            </a:r>
            <a:endParaRPr lang="en-US" sz="2400" dirty="0">
              <a:solidFill>
                <a:schemeClr val="tx1">
                  <a:lumMod val="65000"/>
                  <a:lumOff val="35000"/>
                </a:schemeClr>
              </a:solidFill>
              <a:latin typeface="Nunito Sans" pitchFamily="2" charset="0"/>
            </a:endParaRPr>
          </a:p>
        </p:txBody>
      </p:sp>
    </p:spTree>
    <p:extLst>
      <p:ext uri="{BB962C8B-B14F-4D97-AF65-F5344CB8AC3E}">
        <p14:creationId xmlns:p14="http://schemas.microsoft.com/office/powerpoint/2010/main" val="2321262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1D97-90C2-450E-A4EF-1E66A46E8E77}"/>
              </a:ext>
            </a:extLst>
          </p:cNvPr>
          <p:cNvSpPr>
            <a:spLocks noGrp="1"/>
          </p:cNvSpPr>
          <p:nvPr>
            <p:ph type="title"/>
          </p:nvPr>
        </p:nvSpPr>
        <p:spPr>
          <a:xfrm>
            <a:off x="838200" y="518615"/>
            <a:ext cx="10515600" cy="859809"/>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HTTPS</a:t>
            </a:r>
          </a:p>
        </p:txBody>
      </p:sp>
      <p:sp>
        <p:nvSpPr>
          <p:cNvPr id="3" name="Content Placeholder 2">
            <a:extLst>
              <a:ext uri="{FF2B5EF4-FFF2-40B4-BE49-F238E27FC236}">
                <a16:creationId xmlns:a16="http://schemas.microsoft.com/office/drawing/2014/main" id="{581D5389-C5B6-439D-A581-16ECB6509F33}"/>
              </a:ext>
            </a:extLst>
          </p:cNvPr>
          <p:cNvSpPr>
            <a:spLocks noGrp="1"/>
          </p:cNvSpPr>
          <p:nvPr>
            <p:ph idx="1"/>
          </p:nvPr>
        </p:nvSpPr>
        <p:spPr/>
        <p:txBody>
          <a:bodyPr>
            <a:normAutofit fontScale="92500"/>
          </a:bodyPr>
          <a:lstStyle/>
          <a:p>
            <a:r>
              <a:rPr lang="en-GB" sz="2400" dirty="0">
                <a:solidFill>
                  <a:schemeClr val="tx1">
                    <a:lumMod val="65000"/>
                    <a:lumOff val="35000"/>
                  </a:schemeClr>
                </a:solidFill>
                <a:latin typeface="Nunito Sans" pitchFamily="2" charset="0"/>
              </a:rPr>
              <a:t>Hypertext transfer protocol secure (HTTPS) is the secure version of HTTP, which is the primary protocol used to send data between a web browser and a website</a:t>
            </a:r>
          </a:p>
          <a:p>
            <a:r>
              <a:rPr lang="en-GB" sz="2400" dirty="0">
                <a:solidFill>
                  <a:schemeClr val="tx1">
                    <a:lumMod val="65000"/>
                    <a:lumOff val="35000"/>
                  </a:schemeClr>
                </a:solidFill>
                <a:latin typeface="Nunito Sans" pitchFamily="2" charset="0"/>
              </a:rPr>
              <a:t> HTTPS is encrypted in order to increase security of data transfer. </a:t>
            </a:r>
          </a:p>
          <a:p>
            <a:r>
              <a:rPr lang="en-GB" sz="2400" dirty="0">
                <a:solidFill>
                  <a:schemeClr val="tx1">
                    <a:lumMod val="65000"/>
                    <a:lumOff val="35000"/>
                  </a:schemeClr>
                </a:solidFill>
                <a:latin typeface="Nunito Sans" pitchFamily="2" charset="0"/>
              </a:rPr>
              <a:t>This is particularly important when users transmit sensitive data, such as by logging into a bank account, email service, or health insurance provider.</a:t>
            </a:r>
          </a:p>
          <a:p>
            <a:r>
              <a:rPr lang="en-GB" sz="2400" dirty="0">
                <a:solidFill>
                  <a:schemeClr val="tx1">
                    <a:lumMod val="65000"/>
                    <a:lumOff val="35000"/>
                  </a:schemeClr>
                </a:solidFill>
                <a:latin typeface="Nunito Sans" pitchFamily="2" charset="0"/>
              </a:rPr>
              <a:t>Any website, especially those that require login credentials, should use HTTPS</a:t>
            </a:r>
          </a:p>
          <a:p>
            <a:r>
              <a:rPr lang="en-GB" sz="2400" dirty="0">
                <a:solidFill>
                  <a:schemeClr val="tx1">
                    <a:lumMod val="65000"/>
                    <a:lumOff val="35000"/>
                  </a:schemeClr>
                </a:solidFill>
                <a:latin typeface="Nunito Sans" pitchFamily="2" charset="0"/>
              </a:rPr>
              <a:t>HTTPS uses an encryption protocol to encrypt communications. The protocol is called Transport Layer Security (TLS), although formerly it was known as Secure Sockets Layer (SSL). </a:t>
            </a:r>
          </a:p>
          <a:p>
            <a:r>
              <a:rPr lang="en-GB" sz="2400" dirty="0">
                <a:solidFill>
                  <a:schemeClr val="tx1">
                    <a:lumMod val="65000"/>
                    <a:lumOff val="35000"/>
                  </a:schemeClr>
                </a:solidFill>
                <a:latin typeface="Nunito Sans" pitchFamily="2" charset="0"/>
              </a:rPr>
              <a:t>This protocol secures communications by using what’s known as an asymmetric public key infrastructure. </a:t>
            </a:r>
            <a:endParaRPr lang="en-US" sz="2400" dirty="0">
              <a:solidFill>
                <a:schemeClr val="tx1">
                  <a:lumMod val="65000"/>
                  <a:lumOff val="35000"/>
                </a:schemeClr>
              </a:solidFill>
              <a:latin typeface="Nunito Sans" pitchFamily="2" charset="0"/>
            </a:endParaRPr>
          </a:p>
        </p:txBody>
      </p:sp>
    </p:spTree>
    <p:extLst>
      <p:ext uri="{BB962C8B-B14F-4D97-AF65-F5344CB8AC3E}">
        <p14:creationId xmlns:p14="http://schemas.microsoft.com/office/powerpoint/2010/main" val="1596608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6426-EFE7-45C5-B780-A46BB131B2E1}"/>
              </a:ext>
            </a:extLst>
          </p:cNvPr>
          <p:cNvSpPr>
            <a:spLocks noGrp="1"/>
          </p:cNvSpPr>
          <p:nvPr>
            <p:ph type="title"/>
          </p:nvPr>
        </p:nvSpPr>
        <p:spPr>
          <a:xfrm>
            <a:off x="838200" y="573206"/>
            <a:ext cx="10515600" cy="846162"/>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FIPS</a:t>
            </a:r>
          </a:p>
        </p:txBody>
      </p:sp>
      <p:sp>
        <p:nvSpPr>
          <p:cNvPr id="3" name="Content Placeholder 2">
            <a:extLst>
              <a:ext uri="{FF2B5EF4-FFF2-40B4-BE49-F238E27FC236}">
                <a16:creationId xmlns:a16="http://schemas.microsoft.com/office/drawing/2014/main" id="{258AC59A-AFF9-4AAF-BD63-57B942821C79}"/>
              </a:ext>
            </a:extLst>
          </p:cNvPr>
          <p:cNvSpPr>
            <a:spLocks noGrp="1"/>
          </p:cNvSpPr>
          <p:nvPr>
            <p:ph idx="1"/>
          </p:nvPr>
        </p:nvSpPr>
        <p:spPr/>
        <p:txBody>
          <a:bodyPr>
            <a:normAutofit/>
          </a:bodyPr>
          <a:lstStyle/>
          <a:p>
            <a:r>
              <a:rPr lang="en-GB" sz="2400" dirty="0">
                <a:solidFill>
                  <a:schemeClr val="tx1">
                    <a:lumMod val="65000"/>
                    <a:lumOff val="35000"/>
                  </a:schemeClr>
                </a:solidFill>
                <a:latin typeface="Nunito Sans" pitchFamily="2" charset="0"/>
              </a:rPr>
              <a:t>Federal Information Protection Standard</a:t>
            </a:r>
          </a:p>
          <a:p>
            <a:r>
              <a:rPr lang="en-GB" sz="2400" dirty="0">
                <a:solidFill>
                  <a:schemeClr val="tx1">
                    <a:lumMod val="65000"/>
                    <a:lumOff val="35000"/>
                  </a:schemeClr>
                </a:solidFill>
                <a:latin typeface="Nunito Sans" pitchFamily="2" charset="0"/>
              </a:rPr>
              <a:t>Created by National Institute of Science and Technology (NIST)to protect government data</a:t>
            </a:r>
          </a:p>
          <a:p>
            <a:r>
              <a:rPr lang="en-GB" sz="2400" dirty="0">
                <a:solidFill>
                  <a:schemeClr val="tx1">
                    <a:lumMod val="65000"/>
                    <a:lumOff val="35000"/>
                  </a:schemeClr>
                </a:solidFill>
                <a:latin typeface="Nunito Sans" pitchFamily="2" charset="0"/>
              </a:rPr>
              <a:t>Keeping sensitive data, such as Personally Identifiable Information (PII), secure in every stage of its life is an important task for any organization. </a:t>
            </a:r>
          </a:p>
          <a:p>
            <a:r>
              <a:rPr lang="en-GB" sz="2400" dirty="0">
                <a:solidFill>
                  <a:schemeClr val="tx1">
                    <a:lumMod val="65000"/>
                    <a:lumOff val="35000"/>
                  </a:schemeClr>
                </a:solidFill>
                <a:latin typeface="Nunito Sans" pitchFamily="2" charset="0"/>
              </a:rPr>
              <a:t>FIPS has a number of standards released</a:t>
            </a:r>
            <a:endParaRPr lang="en-US" sz="2400" dirty="0">
              <a:solidFill>
                <a:schemeClr val="tx1">
                  <a:lumMod val="65000"/>
                  <a:lumOff val="35000"/>
                </a:schemeClr>
              </a:solidFill>
              <a:latin typeface="Nunito Sans" pitchFamily="2" charset="0"/>
            </a:endParaRPr>
          </a:p>
        </p:txBody>
      </p:sp>
    </p:spTree>
    <p:extLst>
      <p:ext uri="{BB962C8B-B14F-4D97-AF65-F5344CB8AC3E}">
        <p14:creationId xmlns:p14="http://schemas.microsoft.com/office/powerpoint/2010/main" val="7049821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6426-EFE7-45C5-B780-A46BB131B2E1}"/>
              </a:ext>
            </a:extLst>
          </p:cNvPr>
          <p:cNvSpPr>
            <a:spLocks noGrp="1"/>
          </p:cNvSpPr>
          <p:nvPr>
            <p:ph type="title"/>
          </p:nvPr>
        </p:nvSpPr>
        <p:spPr>
          <a:xfrm>
            <a:off x="838200" y="573206"/>
            <a:ext cx="10515600" cy="846162"/>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FIPS 140-2</a:t>
            </a:r>
          </a:p>
        </p:txBody>
      </p:sp>
      <p:sp>
        <p:nvSpPr>
          <p:cNvPr id="3" name="Content Placeholder 2">
            <a:extLst>
              <a:ext uri="{FF2B5EF4-FFF2-40B4-BE49-F238E27FC236}">
                <a16:creationId xmlns:a16="http://schemas.microsoft.com/office/drawing/2014/main" id="{258AC59A-AFF9-4AAF-BD63-57B942821C79}"/>
              </a:ext>
            </a:extLst>
          </p:cNvPr>
          <p:cNvSpPr>
            <a:spLocks noGrp="1"/>
          </p:cNvSpPr>
          <p:nvPr>
            <p:ph idx="1"/>
          </p:nvPr>
        </p:nvSpPr>
        <p:spPr>
          <a:xfrm>
            <a:off x="838200" y="1765240"/>
            <a:ext cx="10515600" cy="4351338"/>
          </a:xfrm>
        </p:spPr>
        <p:txBody>
          <a:bodyPr>
            <a:normAutofit fontScale="92500" lnSpcReduction="10000"/>
          </a:bodyPr>
          <a:lstStyle/>
          <a:p>
            <a:r>
              <a:rPr lang="en-GB" sz="2400" dirty="0">
                <a:solidFill>
                  <a:schemeClr val="tx1">
                    <a:lumMod val="65000"/>
                    <a:lumOff val="35000"/>
                  </a:schemeClr>
                </a:solidFill>
                <a:latin typeface="Nunito Sans" pitchFamily="2" charset="0"/>
              </a:rPr>
              <a:t>standard which handles cryptographic modules and the ones that organizations use to encrypt data-at-rest and data-in-motion</a:t>
            </a:r>
          </a:p>
          <a:p>
            <a:r>
              <a:rPr lang="en-GB" sz="2400" dirty="0">
                <a:solidFill>
                  <a:schemeClr val="tx1">
                    <a:lumMod val="65000"/>
                    <a:lumOff val="35000"/>
                  </a:schemeClr>
                </a:solidFill>
                <a:latin typeface="Nunito Sans" pitchFamily="2" charset="0"/>
              </a:rPr>
              <a:t>FIPS 140-2 has 4 levels of security</a:t>
            </a:r>
          </a:p>
          <a:p>
            <a:r>
              <a:rPr lang="en-GB" sz="2400" dirty="0">
                <a:solidFill>
                  <a:schemeClr val="tx1">
                    <a:lumMod val="65000"/>
                    <a:lumOff val="35000"/>
                  </a:schemeClr>
                </a:solidFill>
                <a:latin typeface="Nunito Sans" pitchFamily="2" charset="0"/>
              </a:rPr>
              <a:t>Level 1 has the simplest requirements. It requires production-grade equipment, and </a:t>
            </a:r>
            <a:r>
              <a:rPr lang="en-GB" sz="2400" dirty="0" err="1">
                <a:solidFill>
                  <a:schemeClr val="tx1">
                    <a:lumMod val="65000"/>
                    <a:lumOff val="35000"/>
                  </a:schemeClr>
                </a:solidFill>
                <a:latin typeface="Nunito Sans" pitchFamily="2" charset="0"/>
              </a:rPr>
              <a:t>atleast</a:t>
            </a:r>
            <a:r>
              <a:rPr lang="en-GB" sz="2400" dirty="0">
                <a:solidFill>
                  <a:schemeClr val="tx1">
                    <a:lumMod val="65000"/>
                    <a:lumOff val="35000"/>
                  </a:schemeClr>
                </a:solidFill>
                <a:latin typeface="Nunito Sans" pitchFamily="2" charset="0"/>
              </a:rPr>
              <a:t> one tested encryption algorithm</a:t>
            </a:r>
          </a:p>
          <a:p>
            <a:r>
              <a:rPr lang="en-GB" sz="2400" dirty="0">
                <a:solidFill>
                  <a:schemeClr val="tx1">
                    <a:lumMod val="65000"/>
                    <a:lumOff val="35000"/>
                  </a:schemeClr>
                </a:solidFill>
                <a:latin typeface="Nunito Sans" pitchFamily="2" charset="0"/>
              </a:rPr>
              <a:t>Level 2 raises the bar slightly, requiring all of level 1’s requirements along with role-based authentication and tamper evident physical devices to be used.</a:t>
            </a:r>
          </a:p>
          <a:p>
            <a:r>
              <a:rPr lang="en-GB" sz="2400" dirty="0">
                <a:solidFill>
                  <a:schemeClr val="tx1">
                    <a:lumMod val="65000"/>
                    <a:lumOff val="35000"/>
                  </a:schemeClr>
                </a:solidFill>
                <a:latin typeface="Nunito Sans" pitchFamily="2" charset="0"/>
              </a:rPr>
              <a:t>Level 3 takes all of level 2’s requirements and adds tamper-resistant devices. Private keys leaving or entering the system must also be encrypted before they can be moved to or from the system.</a:t>
            </a:r>
          </a:p>
          <a:p>
            <a:r>
              <a:rPr lang="en-GB" sz="2400" dirty="0">
                <a:solidFill>
                  <a:schemeClr val="tx1">
                    <a:lumMod val="65000"/>
                    <a:lumOff val="35000"/>
                  </a:schemeClr>
                </a:solidFill>
                <a:latin typeface="Nunito Sans" pitchFamily="2" charset="0"/>
              </a:rPr>
              <a:t>level 4 is that the Operating Systems being used by the cryptographic module must be more secure than earlier levels. If multiple users are using a system, the OS is held to an even higher standard.</a:t>
            </a:r>
            <a:endParaRPr lang="en-US" sz="2400" dirty="0">
              <a:solidFill>
                <a:schemeClr val="tx1">
                  <a:lumMod val="65000"/>
                  <a:lumOff val="35000"/>
                </a:schemeClr>
              </a:solidFill>
              <a:latin typeface="Nunito Sans" pitchFamily="2" charset="0"/>
            </a:endParaRPr>
          </a:p>
        </p:txBody>
      </p:sp>
    </p:spTree>
    <p:extLst>
      <p:ext uri="{BB962C8B-B14F-4D97-AF65-F5344CB8AC3E}">
        <p14:creationId xmlns:p14="http://schemas.microsoft.com/office/powerpoint/2010/main" val="1848213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6426-EFE7-45C5-B780-A46BB131B2E1}"/>
              </a:ext>
            </a:extLst>
          </p:cNvPr>
          <p:cNvSpPr>
            <a:spLocks noGrp="1"/>
          </p:cNvSpPr>
          <p:nvPr>
            <p:ph type="title"/>
          </p:nvPr>
        </p:nvSpPr>
        <p:spPr>
          <a:xfrm>
            <a:off x="838200" y="573206"/>
            <a:ext cx="10515600" cy="846162"/>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Why FIPS?</a:t>
            </a:r>
          </a:p>
        </p:txBody>
      </p:sp>
      <p:sp>
        <p:nvSpPr>
          <p:cNvPr id="3" name="Content Placeholder 2">
            <a:extLst>
              <a:ext uri="{FF2B5EF4-FFF2-40B4-BE49-F238E27FC236}">
                <a16:creationId xmlns:a16="http://schemas.microsoft.com/office/drawing/2014/main" id="{258AC59A-AFF9-4AAF-BD63-57B942821C79}"/>
              </a:ext>
            </a:extLst>
          </p:cNvPr>
          <p:cNvSpPr>
            <a:spLocks noGrp="1"/>
          </p:cNvSpPr>
          <p:nvPr>
            <p:ph idx="1"/>
          </p:nvPr>
        </p:nvSpPr>
        <p:spPr>
          <a:xfrm>
            <a:off x="838200" y="1765240"/>
            <a:ext cx="10515600" cy="4351338"/>
          </a:xfrm>
        </p:spPr>
        <p:txBody>
          <a:bodyPr>
            <a:normAutofit/>
          </a:bodyPr>
          <a:lstStyle/>
          <a:p>
            <a:r>
              <a:rPr lang="en-GB" sz="2400" dirty="0">
                <a:solidFill>
                  <a:schemeClr val="tx1">
                    <a:lumMod val="65000"/>
                    <a:lumOff val="35000"/>
                  </a:schemeClr>
                </a:solidFill>
                <a:latin typeface="Nunito Sans" pitchFamily="2" charset="0"/>
              </a:rPr>
              <a:t>Government’s requirement that any organization working with them must be FIPS 140-2 compliant</a:t>
            </a:r>
          </a:p>
          <a:p>
            <a:r>
              <a:rPr lang="en-GB" sz="2400" dirty="0">
                <a:solidFill>
                  <a:schemeClr val="tx1">
                    <a:lumMod val="65000"/>
                    <a:lumOff val="35000"/>
                  </a:schemeClr>
                </a:solidFill>
                <a:latin typeface="Nunito Sans" pitchFamily="2" charset="0"/>
              </a:rPr>
              <a:t> It ensures government data handled by third-party organizations is stored and encrypted securely and with the proper levels of confidentiality, integrity, and authenticity.</a:t>
            </a:r>
            <a:endParaRPr lang="en-US" sz="2400" dirty="0">
              <a:solidFill>
                <a:schemeClr val="tx1">
                  <a:lumMod val="65000"/>
                  <a:lumOff val="35000"/>
                </a:schemeClr>
              </a:solidFill>
              <a:latin typeface="Nunito Sans" pitchFamily="2" charset="0"/>
            </a:endParaRPr>
          </a:p>
        </p:txBody>
      </p:sp>
    </p:spTree>
    <p:extLst>
      <p:ext uri="{BB962C8B-B14F-4D97-AF65-F5344CB8AC3E}">
        <p14:creationId xmlns:p14="http://schemas.microsoft.com/office/powerpoint/2010/main" val="2699346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6426-EFE7-45C5-B780-A46BB131B2E1}"/>
              </a:ext>
            </a:extLst>
          </p:cNvPr>
          <p:cNvSpPr>
            <a:spLocks noGrp="1"/>
          </p:cNvSpPr>
          <p:nvPr>
            <p:ph type="title"/>
          </p:nvPr>
        </p:nvSpPr>
        <p:spPr>
          <a:xfrm>
            <a:off x="838200" y="573206"/>
            <a:ext cx="10515600" cy="846162"/>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WTLS</a:t>
            </a:r>
          </a:p>
        </p:txBody>
      </p:sp>
      <p:sp>
        <p:nvSpPr>
          <p:cNvPr id="3" name="Content Placeholder 2">
            <a:extLst>
              <a:ext uri="{FF2B5EF4-FFF2-40B4-BE49-F238E27FC236}">
                <a16:creationId xmlns:a16="http://schemas.microsoft.com/office/drawing/2014/main" id="{258AC59A-AFF9-4AAF-BD63-57B942821C79}"/>
              </a:ext>
            </a:extLst>
          </p:cNvPr>
          <p:cNvSpPr>
            <a:spLocks noGrp="1"/>
          </p:cNvSpPr>
          <p:nvPr>
            <p:ph idx="1"/>
          </p:nvPr>
        </p:nvSpPr>
        <p:spPr>
          <a:xfrm>
            <a:off x="838200" y="1765240"/>
            <a:ext cx="10515600" cy="4351338"/>
          </a:xfrm>
        </p:spPr>
        <p:txBody>
          <a:bodyPr>
            <a:normAutofit fontScale="92500" lnSpcReduction="20000"/>
          </a:bodyPr>
          <a:lstStyle/>
          <a:p>
            <a:r>
              <a:rPr lang="en-GB" sz="2400" dirty="0">
                <a:solidFill>
                  <a:schemeClr val="tx1">
                    <a:lumMod val="65000"/>
                    <a:lumOff val="35000"/>
                  </a:schemeClr>
                </a:solidFill>
                <a:latin typeface="Nunito Sans" pitchFamily="2" charset="0"/>
              </a:rPr>
              <a:t>Wireless Transport Layer Security (WTLS) module provides communication security with the Wireless Application Protocol (WAP). </a:t>
            </a:r>
          </a:p>
          <a:p>
            <a:r>
              <a:rPr lang="en-GB" sz="2400" dirty="0">
                <a:solidFill>
                  <a:schemeClr val="tx1">
                    <a:lumMod val="65000"/>
                    <a:lumOff val="35000"/>
                  </a:schemeClr>
                </a:solidFill>
                <a:latin typeface="Nunito Sans" pitchFamily="2" charset="0"/>
              </a:rPr>
              <a:t>WTLS is the security layer protocol that operates above the transport layer</a:t>
            </a:r>
          </a:p>
          <a:p>
            <a:r>
              <a:rPr lang="en-GB" sz="2400" dirty="0">
                <a:solidFill>
                  <a:schemeClr val="tx1">
                    <a:lumMod val="65000"/>
                    <a:lumOff val="35000"/>
                  </a:schemeClr>
                </a:solidFill>
                <a:latin typeface="Nunito Sans" pitchFamily="2" charset="0"/>
              </a:rPr>
              <a:t>The primary job of WTLS is to provide privacy, data integrity and authentication between applications communicating using WAP. </a:t>
            </a:r>
          </a:p>
          <a:p>
            <a:r>
              <a:rPr lang="en-GB" sz="2400" dirty="0">
                <a:solidFill>
                  <a:schemeClr val="tx1">
                    <a:lumMod val="65000"/>
                    <a:lumOff val="35000"/>
                  </a:schemeClr>
                </a:solidFill>
                <a:latin typeface="Nunito Sans" pitchFamily="2" charset="0"/>
              </a:rPr>
              <a:t>WTLS is based on and provides similar functionality to the Transport Layer Security (TLS) protocol but is optimized for low bandwidth mobile devices</a:t>
            </a:r>
          </a:p>
          <a:p>
            <a:r>
              <a:rPr lang="en-GB" sz="2400" dirty="0">
                <a:solidFill>
                  <a:schemeClr val="tx1">
                    <a:lumMod val="65000"/>
                    <a:lumOff val="35000"/>
                  </a:schemeClr>
                </a:solidFill>
                <a:latin typeface="Nunito Sans" pitchFamily="2" charset="0"/>
              </a:rPr>
              <a:t>WLTS was needed because mobile networks were not able to guarantee an end-to-end security of their data. The then available TLS was especially modified for wireless users.</a:t>
            </a:r>
          </a:p>
          <a:p>
            <a:r>
              <a:rPr lang="en-GB" sz="2400" dirty="0">
                <a:solidFill>
                  <a:schemeClr val="tx1">
                    <a:lumMod val="65000"/>
                    <a:lumOff val="35000"/>
                  </a:schemeClr>
                </a:solidFill>
                <a:latin typeface="Nunito Sans" pitchFamily="2" charset="0"/>
              </a:rPr>
              <a:t> Initially, mobile network devices showed issues like low processing ability, limited bandwidth and inadequate memory size.</a:t>
            </a:r>
          </a:p>
          <a:p>
            <a:r>
              <a:rPr lang="en-GB" sz="2400" dirty="0">
                <a:solidFill>
                  <a:schemeClr val="tx1">
                    <a:lumMod val="65000"/>
                    <a:lumOff val="35000"/>
                  </a:schemeClr>
                </a:solidFill>
                <a:latin typeface="Nunito Sans" pitchFamily="2" charset="0"/>
              </a:rPr>
              <a:t> WTLS was designed to overcome these issues and to provide high security to the data</a:t>
            </a:r>
            <a:endParaRPr lang="en-US" sz="2400" dirty="0">
              <a:solidFill>
                <a:schemeClr val="tx1">
                  <a:lumMod val="65000"/>
                  <a:lumOff val="35000"/>
                </a:schemeClr>
              </a:solidFill>
              <a:latin typeface="Nunito Sans" pitchFamily="2" charset="0"/>
            </a:endParaRPr>
          </a:p>
        </p:txBody>
      </p:sp>
    </p:spTree>
    <p:extLst>
      <p:ext uri="{BB962C8B-B14F-4D97-AF65-F5344CB8AC3E}">
        <p14:creationId xmlns:p14="http://schemas.microsoft.com/office/powerpoint/2010/main" val="2764189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6426-EFE7-45C5-B780-A46BB131B2E1}"/>
              </a:ext>
            </a:extLst>
          </p:cNvPr>
          <p:cNvSpPr>
            <a:spLocks noGrp="1"/>
          </p:cNvSpPr>
          <p:nvPr>
            <p:ph type="title"/>
          </p:nvPr>
        </p:nvSpPr>
        <p:spPr>
          <a:xfrm>
            <a:off x="838200" y="573206"/>
            <a:ext cx="10515600" cy="846162"/>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PPTP</a:t>
            </a:r>
          </a:p>
        </p:txBody>
      </p:sp>
      <p:sp>
        <p:nvSpPr>
          <p:cNvPr id="3" name="Content Placeholder 2">
            <a:extLst>
              <a:ext uri="{FF2B5EF4-FFF2-40B4-BE49-F238E27FC236}">
                <a16:creationId xmlns:a16="http://schemas.microsoft.com/office/drawing/2014/main" id="{258AC59A-AFF9-4AAF-BD63-57B942821C79}"/>
              </a:ext>
            </a:extLst>
          </p:cNvPr>
          <p:cNvSpPr>
            <a:spLocks noGrp="1"/>
          </p:cNvSpPr>
          <p:nvPr>
            <p:ph idx="1"/>
          </p:nvPr>
        </p:nvSpPr>
        <p:spPr>
          <a:xfrm>
            <a:off x="838200" y="1765240"/>
            <a:ext cx="10515600" cy="4351338"/>
          </a:xfrm>
        </p:spPr>
        <p:txBody>
          <a:bodyPr>
            <a:normAutofit fontScale="92500"/>
          </a:bodyPr>
          <a:lstStyle/>
          <a:p>
            <a:r>
              <a:rPr lang="en-GB" sz="2400" dirty="0">
                <a:solidFill>
                  <a:schemeClr val="tx1">
                    <a:lumMod val="65000"/>
                    <a:lumOff val="35000"/>
                  </a:schemeClr>
                </a:solidFill>
                <a:latin typeface="Nunito Sans" pitchFamily="2" charset="0"/>
              </a:rPr>
              <a:t>PPTP stands for Point-to-Point Tunnelling Protocol, operating on TCP port 1723</a:t>
            </a:r>
          </a:p>
          <a:p>
            <a:r>
              <a:rPr lang="en-GB" sz="2400" dirty="0">
                <a:solidFill>
                  <a:schemeClr val="tx1">
                    <a:lumMod val="65000"/>
                    <a:lumOff val="35000"/>
                  </a:schemeClr>
                </a:solidFill>
                <a:latin typeface="Nunito Sans" pitchFamily="2" charset="0"/>
              </a:rPr>
              <a:t>One of the oldest VPN protocols still in use</a:t>
            </a:r>
          </a:p>
          <a:p>
            <a:r>
              <a:rPr lang="en-GB" sz="2400" dirty="0">
                <a:solidFill>
                  <a:schemeClr val="tx1">
                    <a:lumMod val="65000"/>
                    <a:lumOff val="35000"/>
                  </a:schemeClr>
                </a:solidFill>
                <a:latin typeface="Nunito Sans" pitchFamily="2" charset="0"/>
              </a:rPr>
              <a:t>Initiative to encapsulate another protocol called PPP (Point-to-Point Protocol)</a:t>
            </a:r>
            <a:endParaRPr lang="en-US" sz="2400" dirty="0">
              <a:solidFill>
                <a:schemeClr val="tx1">
                  <a:lumMod val="65000"/>
                  <a:lumOff val="35000"/>
                </a:schemeClr>
              </a:solidFill>
              <a:latin typeface="Nunito Sans" pitchFamily="2" charset="0"/>
            </a:endParaRPr>
          </a:p>
          <a:p>
            <a:r>
              <a:rPr lang="en-GB" sz="2400" dirty="0">
                <a:solidFill>
                  <a:schemeClr val="tx1">
                    <a:lumMod val="65000"/>
                    <a:lumOff val="35000"/>
                  </a:schemeClr>
                </a:solidFill>
                <a:latin typeface="Nunito Sans" pitchFamily="2" charset="0"/>
              </a:rPr>
              <a:t>PPTP is one of the most common, easiest to set up, and computationally fastest</a:t>
            </a:r>
          </a:p>
          <a:p>
            <a:r>
              <a:rPr lang="en-GB" sz="2400" dirty="0">
                <a:solidFill>
                  <a:schemeClr val="tx1">
                    <a:lumMod val="65000"/>
                    <a:lumOff val="35000"/>
                  </a:schemeClr>
                </a:solidFill>
                <a:latin typeface="Nunito Sans" pitchFamily="2" charset="0"/>
              </a:rPr>
              <a:t>PPTP is useful for applications in which speed is paramount, like audio or video streaming, and on older, slower devices with more limited processors</a:t>
            </a:r>
          </a:p>
          <a:p>
            <a:r>
              <a:rPr lang="en-GB" sz="2400" dirty="0">
                <a:solidFill>
                  <a:schemeClr val="tx1">
                    <a:lumMod val="65000"/>
                    <a:lumOff val="35000"/>
                  </a:schemeClr>
                </a:solidFill>
                <a:latin typeface="Nunito Sans" pitchFamily="2" charset="0"/>
              </a:rPr>
              <a:t>PPTP is also subject to serious security vulnerabilities</a:t>
            </a:r>
          </a:p>
          <a:p>
            <a:r>
              <a:rPr lang="en-GB" sz="2400" dirty="0">
                <a:solidFill>
                  <a:schemeClr val="tx1">
                    <a:lumMod val="65000"/>
                    <a:lumOff val="35000"/>
                  </a:schemeClr>
                </a:solidFill>
                <a:latin typeface="Nunito Sans" pitchFamily="2" charset="0"/>
              </a:rPr>
              <a:t>For this reason, PPTP is NOT recommended except in cases where security is absolutely non-essential, and the protocol is not supported by any </a:t>
            </a:r>
            <a:r>
              <a:rPr lang="en-GB" sz="2400" dirty="0" err="1">
                <a:solidFill>
                  <a:schemeClr val="tx1">
                    <a:lumMod val="65000"/>
                    <a:lumOff val="35000"/>
                  </a:schemeClr>
                </a:solidFill>
                <a:latin typeface="Nunito Sans" pitchFamily="2" charset="0"/>
              </a:rPr>
              <a:t>ExpressVPN</a:t>
            </a:r>
            <a:r>
              <a:rPr lang="en-GB" sz="2400" dirty="0">
                <a:solidFill>
                  <a:schemeClr val="tx1">
                    <a:lumMod val="65000"/>
                    <a:lumOff val="35000"/>
                  </a:schemeClr>
                </a:solidFill>
                <a:latin typeface="Nunito Sans" pitchFamily="2" charset="0"/>
              </a:rPr>
              <a:t> app.</a:t>
            </a:r>
            <a:endParaRPr lang="en-US" sz="2400" dirty="0">
              <a:solidFill>
                <a:schemeClr val="tx1">
                  <a:lumMod val="65000"/>
                  <a:lumOff val="35000"/>
                </a:schemeClr>
              </a:solidFill>
              <a:latin typeface="Nunito Sans" pitchFamily="2" charset="0"/>
            </a:endParaRPr>
          </a:p>
        </p:txBody>
      </p:sp>
    </p:spTree>
    <p:extLst>
      <p:ext uri="{BB962C8B-B14F-4D97-AF65-F5344CB8AC3E}">
        <p14:creationId xmlns:p14="http://schemas.microsoft.com/office/powerpoint/2010/main" val="1708885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6426-EFE7-45C5-B780-A46BB131B2E1}"/>
              </a:ext>
            </a:extLst>
          </p:cNvPr>
          <p:cNvSpPr>
            <a:spLocks noGrp="1"/>
          </p:cNvSpPr>
          <p:nvPr>
            <p:ph type="title"/>
          </p:nvPr>
        </p:nvSpPr>
        <p:spPr>
          <a:xfrm>
            <a:off x="838200" y="573206"/>
            <a:ext cx="10515600" cy="846162"/>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WEP</a:t>
            </a:r>
          </a:p>
        </p:txBody>
      </p:sp>
      <p:sp>
        <p:nvSpPr>
          <p:cNvPr id="3" name="Content Placeholder 2">
            <a:extLst>
              <a:ext uri="{FF2B5EF4-FFF2-40B4-BE49-F238E27FC236}">
                <a16:creationId xmlns:a16="http://schemas.microsoft.com/office/drawing/2014/main" id="{258AC59A-AFF9-4AAF-BD63-57B942821C79}"/>
              </a:ext>
            </a:extLst>
          </p:cNvPr>
          <p:cNvSpPr>
            <a:spLocks noGrp="1"/>
          </p:cNvSpPr>
          <p:nvPr>
            <p:ph idx="1"/>
          </p:nvPr>
        </p:nvSpPr>
        <p:spPr>
          <a:xfrm>
            <a:off x="838200" y="1765240"/>
            <a:ext cx="10515600" cy="4351338"/>
          </a:xfrm>
        </p:spPr>
        <p:txBody>
          <a:bodyPr>
            <a:normAutofit/>
          </a:bodyPr>
          <a:lstStyle/>
          <a:p>
            <a:r>
              <a:rPr lang="en-GB" sz="2400" dirty="0">
                <a:solidFill>
                  <a:schemeClr val="tx1">
                    <a:lumMod val="65000"/>
                    <a:lumOff val="35000"/>
                  </a:schemeClr>
                </a:solidFill>
                <a:latin typeface="Nunito Sans" pitchFamily="2" charset="0"/>
              </a:rPr>
              <a:t>Wireless networks transmit data through radio waves, data can be easily intercepted unless security measures are in place.</a:t>
            </a:r>
          </a:p>
          <a:p>
            <a:r>
              <a:rPr lang="en-GB" sz="2400" dirty="0">
                <a:solidFill>
                  <a:schemeClr val="tx1">
                    <a:lumMod val="65000"/>
                    <a:lumOff val="35000"/>
                  </a:schemeClr>
                </a:solidFill>
                <a:latin typeface="Nunito Sans" pitchFamily="2" charset="0"/>
              </a:rPr>
              <a:t>Wired Equivalent Privacy (WEP) was the first attempt at wireless protection</a:t>
            </a:r>
            <a:endParaRPr lang="en-US" sz="2400" dirty="0">
              <a:solidFill>
                <a:schemeClr val="tx1">
                  <a:lumMod val="65000"/>
                  <a:lumOff val="35000"/>
                </a:schemeClr>
              </a:solidFill>
              <a:latin typeface="Nunito Sans" pitchFamily="2" charset="0"/>
            </a:endParaRPr>
          </a:p>
          <a:p>
            <a:r>
              <a:rPr lang="en-GB" sz="2400" dirty="0">
                <a:solidFill>
                  <a:schemeClr val="tx1">
                    <a:lumMod val="65000"/>
                    <a:lumOff val="35000"/>
                  </a:schemeClr>
                </a:solidFill>
                <a:latin typeface="Nunito Sans" pitchFamily="2" charset="0"/>
              </a:rPr>
              <a:t>Security to wireless networks by encrypting data</a:t>
            </a:r>
          </a:p>
          <a:p>
            <a:r>
              <a:rPr lang="en-US" sz="2400" dirty="0">
                <a:solidFill>
                  <a:schemeClr val="tx1">
                    <a:lumMod val="65000"/>
                    <a:lumOff val="35000"/>
                  </a:schemeClr>
                </a:solidFill>
                <a:latin typeface="Nunito Sans" pitchFamily="2" charset="0"/>
              </a:rPr>
              <a:t>WEP encrypts traffic using single key</a:t>
            </a:r>
          </a:p>
          <a:p>
            <a:r>
              <a:rPr lang="en-GB" sz="2400" dirty="0">
                <a:solidFill>
                  <a:schemeClr val="tx1">
                    <a:lumMod val="65000"/>
                    <a:lumOff val="35000"/>
                  </a:schemeClr>
                </a:solidFill>
                <a:latin typeface="Nunito Sans" pitchFamily="2" charset="0"/>
              </a:rPr>
              <a:t>A WEP key allows computers on a network to exchange encoded messages while hiding the messages' contents from intruders. </a:t>
            </a:r>
          </a:p>
          <a:p>
            <a:r>
              <a:rPr lang="en-GB" sz="2400" dirty="0">
                <a:solidFill>
                  <a:schemeClr val="tx1">
                    <a:lumMod val="65000"/>
                    <a:lumOff val="35000"/>
                  </a:schemeClr>
                </a:solidFill>
                <a:latin typeface="Nunito Sans" pitchFamily="2" charset="0"/>
              </a:rPr>
              <a:t>Main goals was to prevent Man-in-the-Middle attacks</a:t>
            </a:r>
            <a:endParaRPr lang="en-US" sz="2400" dirty="0">
              <a:solidFill>
                <a:schemeClr val="tx1">
                  <a:lumMod val="65000"/>
                  <a:lumOff val="35000"/>
                </a:schemeClr>
              </a:solidFill>
              <a:latin typeface="Nunito Sans" pitchFamily="2" charset="0"/>
            </a:endParaRPr>
          </a:p>
        </p:txBody>
      </p:sp>
    </p:spTree>
    <p:extLst>
      <p:ext uri="{BB962C8B-B14F-4D97-AF65-F5344CB8AC3E}">
        <p14:creationId xmlns:p14="http://schemas.microsoft.com/office/powerpoint/2010/main" val="1482860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6082-0B60-4F39-9F81-2755FD1BE310}"/>
              </a:ext>
            </a:extLst>
          </p:cNvPr>
          <p:cNvSpPr>
            <a:spLocks noGrp="1"/>
          </p:cNvSpPr>
          <p:nvPr>
            <p:ph type="title"/>
          </p:nvPr>
        </p:nvSpPr>
        <p:spPr>
          <a:xfrm>
            <a:off x="838200" y="681036"/>
            <a:ext cx="10515600" cy="751979"/>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PKIX Services (2/3)</a:t>
            </a:r>
          </a:p>
        </p:txBody>
      </p:sp>
      <p:sp>
        <p:nvSpPr>
          <p:cNvPr id="3" name="Content Placeholder 2">
            <a:extLst>
              <a:ext uri="{FF2B5EF4-FFF2-40B4-BE49-F238E27FC236}">
                <a16:creationId xmlns:a16="http://schemas.microsoft.com/office/drawing/2014/main" id="{32717B28-36AE-4B93-830B-CFABFD768A28}"/>
              </a:ext>
            </a:extLst>
          </p:cNvPr>
          <p:cNvSpPr>
            <a:spLocks noGrp="1"/>
          </p:cNvSpPr>
          <p:nvPr>
            <p:ph idx="1"/>
          </p:nvPr>
        </p:nvSpPr>
        <p:spPr/>
        <p:txBody>
          <a:bodyPr>
            <a:normAutofit fontScale="92500" lnSpcReduction="20000"/>
          </a:bodyPr>
          <a:lstStyle/>
          <a:p>
            <a:r>
              <a:rPr lang="en-US" sz="2400" dirty="0">
                <a:solidFill>
                  <a:schemeClr val="tx1">
                    <a:lumMod val="65000"/>
                    <a:lumOff val="35000"/>
                  </a:schemeClr>
                </a:solidFill>
                <a:latin typeface="Nunito Sans" pitchFamily="2" charset="0"/>
              </a:rPr>
              <a:t>Registration </a:t>
            </a:r>
          </a:p>
          <a:p>
            <a:pPr lvl="1"/>
            <a:r>
              <a:rPr lang="en-US" dirty="0">
                <a:solidFill>
                  <a:schemeClr val="tx1">
                    <a:lumMod val="65000"/>
                    <a:lumOff val="35000"/>
                  </a:schemeClr>
                </a:solidFill>
                <a:latin typeface="Nunito Sans" pitchFamily="2" charset="0"/>
              </a:rPr>
              <a:t>It is a process where the end entity registers itself to a CA (certification authority). Usually, the registration is done via the RA (registration authority).</a:t>
            </a:r>
          </a:p>
          <a:p>
            <a:r>
              <a:rPr lang="en-US" sz="2400" dirty="0">
                <a:solidFill>
                  <a:schemeClr val="tx1">
                    <a:lumMod val="65000"/>
                    <a:lumOff val="35000"/>
                  </a:schemeClr>
                </a:solidFill>
                <a:latin typeface="Nunito Sans" pitchFamily="2" charset="0"/>
              </a:rPr>
              <a:t>Initialization</a:t>
            </a:r>
          </a:p>
          <a:p>
            <a:pPr lvl="1"/>
            <a:r>
              <a:rPr lang="en-US" dirty="0">
                <a:solidFill>
                  <a:schemeClr val="tx1">
                    <a:lumMod val="65000"/>
                    <a:lumOff val="35000"/>
                  </a:schemeClr>
                </a:solidFill>
                <a:latin typeface="Nunito Sans" pitchFamily="2" charset="0"/>
              </a:rPr>
              <a:t>This deals with basic problems such as the methodology of verifying that the end entity is talking to the right CA.</a:t>
            </a:r>
          </a:p>
          <a:p>
            <a:r>
              <a:rPr lang="en-US" sz="2400" dirty="0">
                <a:solidFill>
                  <a:schemeClr val="tx1">
                    <a:lumMod val="65000"/>
                    <a:lumOff val="35000"/>
                  </a:schemeClr>
                </a:solidFill>
                <a:latin typeface="Nunito Sans" pitchFamily="2" charset="0"/>
              </a:rPr>
              <a:t>Certification</a:t>
            </a:r>
          </a:p>
          <a:p>
            <a:pPr lvl="1"/>
            <a:r>
              <a:rPr lang="en-US" dirty="0">
                <a:solidFill>
                  <a:schemeClr val="tx1">
                    <a:lumMod val="65000"/>
                    <a:lumOff val="35000"/>
                  </a:schemeClr>
                </a:solidFill>
                <a:latin typeface="Nunito Sans" pitchFamily="2" charset="0"/>
              </a:rPr>
              <a:t> It is a process where CA creates a digital certificate for the end entity and returns it to the end entity. CA also maintain a copy of the certificate for its records. If required, CA also copied it into public directories.</a:t>
            </a:r>
          </a:p>
          <a:p>
            <a:r>
              <a:rPr lang="en-US" sz="2400" dirty="0">
                <a:solidFill>
                  <a:schemeClr val="tx1">
                    <a:lumMod val="65000"/>
                    <a:lumOff val="35000"/>
                  </a:schemeClr>
                </a:solidFill>
                <a:latin typeface="Nunito Sans" pitchFamily="2" charset="0"/>
              </a:rPr>
              <a:t>Key pair recovery</a:t>
            </a:r>
          </a:p>
          <a:p>
            <a:pPr lvl="1"/>
            <a:r>
              <a:rPr lang="en-US" dirty="0">
                <a:solidFill>
                  <a:schemeClr val="tx1">
                    <a:lumMod val="65000"/>
                    <a:lumOff val="35000"/>
                  </a:schemeClr>
                </a:solidFill>
                <a:latin typeface="Nunito Sans" pitchFamily="2" charset="0"/>
              </a:rPr>
              <a:t>Keys that are used for encrypting documents may be required to be recovered later for decrypting the same old documents. Key archival and recovery services can be provided by CA or by an independent key recovery system.</a:t>
            </a:r>
          </a:p>
        </p:txBody>
      </p:sp>
    </p:spTree>
    <p:extLst>
      <p:ext uri="{BB962C8B-B14F-4D97-AF65-F5344CB8AC3E}">
        <p14:creationId xmlns:p14="http://schemas.microsoft.com/office/powerpoint/2010/main" val="2030429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6426-EFE7-45C5-B780-A46BB131B2E1}"/>
              </a:ext>
            </a:extLst>
          </p:cNvPr>
          <p:cNvSpPr>
            <a:spLocks noGrp="1"/>
          </p:cNvSpPr>
          <p:nvPr>
            <p:ph type="title"/>
          </p:nvPr>
        </p:nvSpPr>
        <p:spPr>
          <a:xfrm>
            <a:off x="838200" y="573206"/>
            <a:ext cx="10515600" cy="846162"/>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ISO/IEC 27002</a:t>
            </a:r>
          </a:p>
        </p:txBody>
      </p:sp>
      <p:sp>
        <p:nvSpPr>
          <p:cNvPr id="3" name="Content Placeholder 2">
            <a:extLst>
              <a:ext uri="{FF2B5EF4-FFF2-40B4-BE49-F238E27FC236}">
                <a16:creationId xmlns:a16="http://schemas.microsoft.com/office/drawing/2014/main" id="{258AC59A-AFF9-4AAF-BD63-57B942821C79}"/>
              </a:ext>
            </a:extLst>
          </p:cNvPr>
          <p:cNvSpPr>
            <a:spLocks noGrp="1"/>
          </p:cNvSpPr>
          <p:nvPr>
            <p:ph idx="1"/>
          </p:nvPr>
        </p:nvSpPr>
        <p:spPr>
          <a:xfrm>
            <a:off x="838200" y="1765240"/>
            <a:ext cx="10515600" cy="4351338"/>
          </a:xfrm>
        </p:spPr>
        <p:txBody>
          <a:bodyPr>
            <a:normAutofit/>
          </a:bodyPr>
          <a:lstStyle/>
          <a:p>
            <a:r>
              <a:rPr lang="en-GB" sz="2400" dirty="0">
                <a:solidFill>
                  <a:schemeClr val="tx1">
                    <a:lumMod val="65000"/>
                    <a:lumOff val="35000"/>
                  </a:schemeClr>
                </a:solidFill>
                <a:latin typeface="Nunito Sans" pitchFamily="2" charset="0"/>
              </a:rPr>
              <a:t>International standard that provides guidelines for selecting and implementing information security controls and for implementing information security standards and practices.</a:t>
            </a:r>
            <a:endParaRPr lang="en-US" sz="2400" dirty="0">
              <a:solidFill>
                <a:schemeClr val="tx1">
                  <a:lumMod val="65000"/>
                  <a:lumOff val="35000"/>
                </a:schemeClr>
              </a:solidFill>
              <a:latin typeface="Nunito Sans" pitchFamily="2" charset="0"/>
            </a:endParaRPr>
          </a:p>
          <a:p>
            <a:r>
              <a:rPr lang="en-GB" sz="2400" dirty="0">
                <a:solidFill>
                  <a:schemeClr val="tx1">
                    <a:lumMod val="65000"/>
                    <a:lumOff val="35000"/>
                  </a:schemeClr>
                </a:solidFill>
                <a:latin typeface="Nunito Sans" pitchFamily="2" charset="0"/>
              </a:rPr>
              <a:t>Used to develop information security management guidelines tailored to the specific context of an organization.</a:t>
            </a:r>
          </a:p>
          <a:p>
            <a:r>
              <a:rPr lang="en-GB" sz="2400" dirty="0">
                <a:solidFill>
                  <a:schemeClr val="tx1">
                    <a:lumMod val="65000"/>
                    <a:lumOff val="35000"/>
                  </a:schemeClr>
                </a:solidFill>
                <a:latin typeface="Nunito Sans" pitchFamily="2" charset="0"/>
              </a:rPr>
              <a:t>Four categories of information security controls:</a:t>
            </a:r>
          </a:p>
          <a:p>
            <a:pPr lvl="1"/>
            <a:r>
              <a:rPr lang="en-US" dirty="0">
                <a:solidFill>
                  <a:schemeClr val="tx1">
                    <a:lumMod val="65000"/>
                    <a:lumOff val="35000"/>
                  </a:schemeClr>
                </a:solidFill>
                <a:latin typeface="Nunito Sans" pitchFamily="2" charset="0"/>
              </a:rPr>
              <a:t>Organizational</a:t>
            </a:r>
          </a:p>
          <a:p>
            <a:pPr lvl="1"/>
            <a:r>
              <a:rPr lang="en-US" dirty="0">
                <a:solidFill>
                  <a:schemeClr val="tx1">
                    <a:lumMod val="65000"/>
                    <a:lumOff val="35000"/>
                  </a:schemeClr>
                </a:solidFill>
                <a:latin typeface="Nunito Sans" pitchFamily="2" charset="0"/>
              </a:rPr>
              <a:t>People</a:t>
            </a:r>
          </a:p>
          <a:p>
            <a:pPr lvl="1"/>
            <a:r>
              <a:rPr lang="en-US" dirty="0">
                <a:solidFill>
                  <a:schemeClr val="tx1">
                    <a:lumMod val="65000"/>
                    <a:lumOff val="35000"/>
                  </a:schemeClr>
                </a:solidFill>
                <a:latin typeface="Nunito Sans" pitchFamily="2" charset="0"/>
              </a:rPr>
              <a:t>Physical</a:t>
            </a:r>
          </a:p>
          <a:p>
            <a:pPr lvl="1"/>
            <a:r>
              <a:rPr lang="en-US" dirty="0">
                <a:solidFill>
                  <a:schemeClr val="tx1">
                    <a:lumMod val="65000"/>
                    <a:lumOff val="35000"/>
                  </a:schemeClr>
                </a:solidFill>
                <a:latin typeface="Nunito Sans" pitchFamily="2" charset="0"/>
              </a:rPr>
              <a:t>Technological</a:t>
            </a:r>
          </a:p>
          <a:p>
            <a:pPr marL="457200" lvl="1" indent="0">
              <a:buNone/>
            </a:pPr>
            <a:endParaRPr lang="en-US" sz="2000" dirty="0"/>
          </a:p>
        </p:txBody>
      </p:sp>
    </p:spTree>
    <p:extLst>
      <p:ext uri="{BB962C8B-B14F-4D97-AF65-F5344CB8AC3E}">
        <p14:creationId xmlns:p14="http://schemas.microsoft.com/office/powerpoint/2010/main" val="3251298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76426-EFE7-45C5-B780-A46BB131B2E1}"/>
              </a:ext>
            </a:extLst>
          </p:cNvPr>
          <p:cNvSpPr>
            <a:spLocks noGrp="1"/>
          </p:cNvSpPr>
          <p:nvPr>
            <p:ph type="title"/>
          </p:nvPr>
        </p:nvSpPr>
        <p:spPr>
          <a:xfrm>
            <a:off x="838200" y="573206"/>
            <a:ext cx="10515600" cy="846162"/>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Why ISO/IEC 27002?</a:t>
            </a:r>
          </a:p>
        </p:txBody>
      </p:sp>
      <p:sp>
        <p:nvSpPr>
          <p:cNvPr id="3" name="Content Placeholder 2">
            <a:extLst>
              <a:ext uri="{FF2B5EF4-FFF2-40B4-BE49-F238E27FC236}">
                <a16:creationId xmlns:a16="http://schemas.microsoft.com/office/drawing/2014/main" id="{258AC59A-AFF9-4AAF-BD63-57B942821C79}"/>
              </a:ext>
            </a:extLst>
          </p:cNvPr>
          <p:cNvSpPr>
            <a:spLocks noGrp="1"/>
          </p:cNvSpPr>
          <p:nvPr>
            <p:ph idx="1"/>
          </p:nvPr>
        </p:nvSpPr>
        <p:spPr>
          <a:xfrm>
            <a:off x="838200" y="1765240"/>
            <a:ext cx="10515600" cy="4351338"/>
          </a:xfrm>
        </p:spPr>
        <p:txBody>
          <a:bodyPr>
            <a:normAutofit/>
          </a:bodyPr>
          <a:lstStyle/>
          <a:p>
            <a:r>
              <a:rPr lang="en-GB" sz="2400" dirty="0">
                <a:solidFill>
                  <a:schemeClr val="tx1">
                    <a:lumMod val="65000"/>
                    <a:lumOff val="35000"/>
                  </a:schemeClr>
                </a:solidFill>
                <a:latin typeface="Nunito Sans" pitchFamily="2" charset="0"/>
              </a:rPr>
              <a:t>Provides guidelines for implementing, managing, and continually improving information security management in an organization</a:t>
            </a:r>
          </a:p>
          <a:p>
            <a:r>
              <a:rPr lang="en-GB" sz="2400" dirty="0">
                <a:solidFill>
                  <a:schemeClr val="tx1">
                    <a:lumMod val="65000"/>
                    <a:lumOff val="35000"/>
                  </a:schemeClr>
                </a:solidFill>
                <a:latin typeface="Nunito Sans" pitchFamily="2" charset="0"/>
              </a:rPr>
              <a:t>Different organizations have different information security needs and capabilities</a:t>
            </a:r>
          </a:p>
          <a:p>
            <a:r>
              <a:rPr lang="en-GB" sz="2400" dirty="0">
                <a:solidFill>
                  <a:schemeClr val="tx1">
                    <a:lumMod val="65000"/>
                    <a:lumOff val="35000"/>
                  </a:schemeClr>
                </a:solidFill>
                <a:latin typeface="Nunito Sans" pitchFamily="2" charset="0"/>
              </a:rPr>
              <a:t>Benefits:</a:t>
            </a:r>
            <a:endParaRPr lang="en-US" sz="2400" dirty="0">
              <a:solidFill>
                <a:schemeClr val="tx1">
                  <a:lumMod val="65000"/>
                  <a:lumOff val="35000"/>
                </a:schemeClr>
              </a:solidFill>
              <a:latin typeface="Nunito Sans"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801" y="3503657"/>
            <a:ext cx="6950042" cy="2438611"/>
          </a:xfrm>
          <a:prstGeom prst="rect">
            <a:avLst/>
          </a:prstGeom>
        </p:spPr>
      </p:pic>
    </p:spTree>
    <p:extLst>
      <p:ext uri="{BB962C8B-B14F-4D97-AF65-F5344CB8AC3E}">
        <p14:creationId xmlns:p14="http://schemas.microsoft.com/office/powerpoint/2010/main" val="19272392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84069-F471-454A-8709-68BC95391B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B59BD8-F779-4A02-B6CE-73F7DA816B40}"/>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67106475-0DB1-4543-9716-B4D6DDEB8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6227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1323-8F2D-4046-B26E-A283FD63E90D}"/>
              </a:ext>
            </a:extLst>
          </p:cNvPr>
          <p:cNvSpPr>
            <a:spLocks noGrp="1"/>
          </p:cNvSpPr>
          <p:nvPr>
            <p:ph type="title"/>
          </p:nvPr>
        </p:nvSpPr>
        <p:spPr>
          <a:xfrm>
            <a:off x="838200" y="777922"/>
            <a:ext cx="10515600" cy="777923"/>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PKIX Services (3/3)</a:t>
            </a:r>
          </a:p>
        </p:txBody>
      </p:sp>
      <p:sp>
        <p:nvSpPr>
          <p:cNvPr id="3" name="Content Placeholder 2">
            <a:extLst>
              <a:ext uri="{FF2B5EF4-FFF2-40B4-BE49-F238E27FC236}">
                <a16:creationId xmlns:a16="http://schemas.microsoft.com/office/drawing/2014/main" id="{EF1EE5A0-DDBA-469C-B8A6-387686082BAC}"/>
              </a:ext>
            </a:extLst>
          </p:cNvPr>
          <p:cNvSpPr>
            <a:spLocks noGrp="1"/>
          </p:cNvSpPr>
          <p:nvPr>
            <p:ph idx="1"/>
          </p:nvPr>
        </p:nvSpPr>
        <p:spPr/>
        <p:txBody>
          <a:bodyPr>
            <a:normAutofit fontScale="92500" lnSpcReduction="20000"/>
          </a:bodyPr>
          <a:lstStyle/>
          <a:p>
            <a:r>
              <a:rPr lang="en-US" sz="2400" dirty="0">
                <a:solidFill>
                  <a:schemeClr val="tx1">
                    <a:lumMod val="65000"/>
                    <a:lumOff val="35000"/>
                  </a:schemeClr>
                </a:solidFill>
                <a:latin typeface="Nunito Sans" pitchFamily="2" charset="0"/>
              </a:rPr>
              <a:t>Key generation</a:t>
            </a:r>
          </a:p>
          <a:p>
            <a:pPr lvl="1"/>
            <a:r>
              <a:rPr lang="en-US" dirty="0">
                <a:solidFill>
                  <a:schemeClr val="tx1">
                    <a:lumMod val="65000"/>
                    <a:lumOff val="35000"/>
                  </a:schemeClr>
                </a:solidFill>
                <a:latin typeface="Nunito Sans" pitchFamily="2" charset="0"/>
              </a:rPr>
              <a:t>PKIX model specifies that the end entity should be able to generate the public key and private key pairs or CA should be able to do this for the end entity.</a:t>
            </a:r>
          </a:p>
          <a:p>
            <a:r>
              <a:rPr lang="en-US" sz="2400" dirty="0">
                <a:solidFill>
                  <a:schemeClr val="tx1">
                    <a:lumMod val="65000"/>
                    <a:lumOff val="35000"/>
                  </a:schemeClr>
                </a:solidFill>
                <a:latin typeface="Nunito Sans" pitchFamily="2" charset="0"/>
              </a:rPr>
              <a:t>Key update</a:t>
            </a:r>
          </a:p>
          <a:p>
            <a:pPr lvl="1"/>
            <a:r>
              <a:rPr lang="en-US" dirty="0">
                <a:solidFill>
                  <a:schemeClr val="tx1">
                    <a:lumMod val="65000"/>
                    <a:lumOff val="35000"/>
                  </a:schemeClr>
                </a:solidFill>
                <a:latin typeface="Nunito Sans" pitchFamily="2" charset="0"/>
              </a:rPr>
              <a:t>It is a process where the expired key of the digital certificate is automatically renewed and replaced with a new key pair. However, there is a provision for manual digital certificate renewal requests and responses.</a:t>
            </a:r>
          </a:p>
          <a:p>
            <a:r>
              <a:rPr lang="en-US" sz="2400" dirty="0">
                <a:solidFill>
                  <a:schemeClr val="tx1">
                    <a:lumMod val="65000"/>
                    <a:lumOff val="35000"/>
                  </a:schemeClr>
                </a:solidFill>
                <a:latin typeface="Nunito Sans" pitchFamily="2" charset="0"/>
              </a:rPr>
              <a:t>Cross certification</a:t>
            </a:r>
          </a:p>
          <a:p>
            <a:pPr lvl="1"/>
            <a:r>
              <a:rPr lang="en-US" dirty="0">
                <a:solidFill>
                  <a:schemeClr val="tx1">
                    <a:lumMod val="65000"/>
                    <a:lumOff val="35000"/>
                  </a:schemeClr>
                </a:solidFill>
                <a:latin typeface="Nunito Sans" pitchFamily="2" charset="0"/>
              </a:rPr>
              <a:t>It is a process where end entities that re-certified by different CA, can cross verify each other. It helps in establishing trust models.</a:t>
            </a:r>
          </a:p>
          <a:p>
            <a:r>
              <a:rPr lang="en-US" sz="2400" dirty="0">
                <a:solidFill>
                  <a:schemeClr val="tx1">
                    <a:lumMod val="65000"/>
                    <a:lumOff val="35000"/>
                  </a:schemeClr>
                </a:solidFill>
                <a:latin typeface="Nunito Sans" pitchFamily="2" charset="0"/>
              </a:rPr>
              <a:t>Revocation</a:t>
            </a:r>
          </a:p>
          <a:p>
            <a:pPr lvl="1"/>
            <a:r>
              <a:rPr lang="en-US" dirty="0">
                <a:solidFill>
                  <a:schemeClr val="tx1">
                    <a:lumMod val="65000"/>
                    <a:lumOff val="35000"/>
                  </a:schemeClr>
                </a:solidFill>
                <a:latin typeface="Nunito Sans" pitchFamily="2" charset="0"/>
              </a:rPr>
              <a:t>PKIX model provides support for checking certificate status in two modes, online using OCSP and offline using CRL.</a:t>
            </a:r>
          </a:p>
          <a:p>
            <a:endParaRPr lang="en-US" dirty="0"/>
          </a:p>
        </p:txBody>
      </p:sp>
    </p:spTree>
    <p:extLst>
      <p:ext uri="{BB962C8B-B14F-4D97-AF65-F5344CB8AC3E}">
        <p14:creationId xmlns:p14="http://schemas.microsoft.com/office/powerpoint/2010/main" val="2897392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A8D9F-7459-41F4-A6EE-B1A821EDB929}"/>
              </a:ext>
            </a:extLst>
          </p:cNvPr>
          <p:cNvSpPr>
            <a:spLocks noGrp="1"/>
          </p:cNvSpPr>
          <p:nvPr>
            <p:ph type="title"/>
          </p:nvPr>
        </p:nvSpPr>
        <p:spPr>
          <a:xfrm>
            <a:off x="838200" y="681036"/>
            <a:ext cx="10515600" cy="847513"/>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PKCS </a:t>
            </a:r>
          </a:p>
        </p:txBody>
      </p:sp>
      <p:sp>
        <p:nvSpPr>
          <p:cNvPr id="3" name="Content Placeholder 2">
            <a:extLst>
              <a:ext uri="{FF2B5EF4-FFF2-40B4-BE49-F238E27FC236}">
                <a16:creationId xmlns:a16="http://schemas.microsoft.com/office/drawing/2014/main" id="{7D589209-479A-4563-8001-D6B96058111D}"/>
              </a:ext>
            </a:extLst>
          </p:cNvPr>
          <p:cNvSpPr>
            <a:spLocks noGrp="1"/>
          </p:cNvSpPr>
          <p:nvPr>
            <p:ph idx="1"/>
          </p:nvPr>
        </p:nvSpPr>
        <p:spPr/>
        <p:txBody>
          <a:bodyPr/>
          <a:lstStyle/>
          <a:p>
            <a:r>
              <a:rPr lang="en-US" sz="2400" dirty="0">
                <a:solidFill>
                  <a:schemeClr val="tx1">
                    <a:lumMod val="65000"/>
                    <a:lumOff val="35000"/>
                  </a:schemeClr>
                </a:solidFill>
                <a:latin typeface="Nunito Sans" pitchFamily="2" charset="0"/>
              </a:rPr>
              <a:t>PKCS stands for public-key cryptography standard</a:t>
            </a:r>
          </a:p>
          <a:p>
            <a:r>
              <a:rPr lang="en-US" sz="2400" dirty="0">
                <a:solidFill>
                  <a:schemeClr val="tx1">
                    <a:lumMod val="65000"/>
                    <a:lumOff val="35000"/>
                  </a:schemeClr>
                </a:solidFill>
                <a:latin typeface="Nunito Sans" pitchFamily="2" charset="0"/>
              </a:rPr>
              <a:t>a model developed by RSA laboratories in early 1990, designed to standardize the public key infrastructure.</a:t>
            </a:r>
          </a:p>
          <a:p>
            <a:r>
              <a:rPr lang="en-US" sz="2400" dirty="0">
                <a:solidFill>
                  <a:schemeClr val="tx1">
                    <a:lumMod val="65000"/>
                    <a:lumOff val="35000"/>
                  </a:schemeClr>
                </a:solidFill>
                <a:latin typeface="Nunito Sans" pitchFamily="2" charset="0"/>
              </a:rPr>
              <a:t>Public Key Cryptography Standard provides a total of 15 standards named as a number like PKCS#1, PKCS#2, and PKCS#3, ….. PKCS#15.</a:t>
            </a:r>
          </a:p>
        </p:txBody>
      </p:sp>
    </p:spTree>
    <p:extLst>
      <p:ext uri="{BB962C8B-B14F-4D97-AF65-F5344CB8AC3E}">
        <p14:creationId xmlns:p14="http://schemas.microsoft.com/office/powerpoint/2010/main" val="3512176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F674D-8B85-49DA-AFDD-F3396F5BB6C2}"/>
              </a:ext>
            </a:extLst>
          </p:cNvPr>
          <p:cNvSpPr>
            <a:spLocks noGrp="1"/>
          </p:cNvSpPr>
          <p:nvPr>
            <p:ph type="title"/>
          </p:nvPr>
        </p:nvSpPr>
        <p:spPr>
          <a:xfrm>
            <a:off x="838200" y="681037"/>
            <a:ext cx="10515600" cy="711035"/>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PKCS #1</a:t>
            </a:r>
          </a:p>
        </p:txBody>
      </p:sp>
      <p:sp>
        <p:nvSpPr>
          <p:cNvPr id="3" name="Content Placeholder 2">
            <a:extLst>
              <a:ext uri="{FF2B5EF4-FFF2-40B4-BE49-F238E27FC236}">
                <a16:creationId xmlns:a16="http://schemas.microsoft.com/office/drawing/2014/main" id="{091FA237-926B-48DE-AC0D-3F98A641AAD1}"/>
              </a:ext>
            </a:extLst>
          </p:cNvPr>
          <p:cNvSpPr>
            <a:spLocks noGrp="1"/>
          </p:cNvSpPr>
          <p:nvPr>
            <p:ph idx="1"/>
          </p:nvPr>
        </p:nvSpPr>
        <p:spPr/>
        <p:txBody>
          <a:bodyPr/>
          <a:lstStyle/>
          <a:p>
            <a:r>
              <a:rPr lang="en-US" sz="2400" dirty="0">
                <a:solidFill>
                  <a:schemeClr val="tx1">
                    <a:lumMod val="65000"/>
                    <a:lumOff val="35000"/>
                  </a:schemeClr>
                </a:solidFill>
                <a:latin typeface="Nunito Sans" pitchFamily="2" charset="0"/>
              </a:rPr>
              <a:t>It defines the basic rules for RSA Public Key functions, more specifically, the digital certificates.</a:t>
            </a:r>
          </a:p>
          <a:p>
            <a:r>
              <a:rPr lang="en-US" sz="2400" dirty="0">
                <a:solidFill>
                  <a:schemeClr val="tx1">
                    <a:lumMod val="65000"/>
                    <a:lumOff val="35000"/>
                  </a:schemeClr>
                </a:solidFill>
                <a:latin typeface="Nunito Sans" pitchFamily="2" charset="0"/>
              </a:rPr>
              <a:t>It also defines the syntax for the RSA private and Public Keys, which helps to choose and calculate the RSA algorithm’s key pair.</a:t>
            </a:r>
          </a:p>
          <a:p>
            <a:r>
              <a:rPr lang="en-US" sz="2400" dirty="0">
                <a:solidFill>
                  <a:schemeClr val="tx1">
                    <a:lumMod val="65000"/>
                    <a:lumOff val="35000"/>
                  </a:schemeClr>
                </a:solidFill>
                <a:latin typeface="Nunito Sans" pitchFamily="2" charset="0"/>
              </a:rPr>
              <a:t>It also defines how digital certificates should be calculated, how the structure of the data should be signed, and the format of the digital signature.</a:t>
            </a:r>
          </a:p>
        </p:txBody>
      </p:sp>
    </p:spTree>
    <p:extLst>
      <p:ext uri="{BB962C8B-B14F-4D97-AF65-F5344CB8AC3E}">
        <p14:creationId xmlns:p14="http://schemas.microsoft.com/office/powerpoint/2010/main" val="38370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81D6-1A68-4554-AC86-9984990FFF6E}"/>
              </a:ext>
            </a:extLst>
          </p:cNvPr>
          <p:cNvSpPr>
            <a:spLocks noGrp="1"/>
          </p:cNvSpPr>
          <p:nvPr>
            <p:ph type="title"/>
          </p:nvPr>
        </p:nvSpPr>
        <p:spPr>
          <a:xfrm>
            <a:off x="838200" y="518614"/>
            <a:ext cx="10515600" cy="818867"/>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PKCS #2</a:t>
            </a:r>
          </a:p>
        </p:txBody>
      </p:sp>
      <p:sp>
        <p:nvSpPr>
          <p:cNvPr id="3" name="Content Placeholder 2">
            <a:extLst>
              <a:ext uri="{FF2B5EF4-FFF2-40B4-BE49-F238E27FC236}">
                <a16:creationId xmlns:a16="http://schemas.microsoft.com/office/drawing/2014/main" id="{00297094-2AA9-47E6-B640-C52900CA0E04}"/>
              </a:ext>
            </a:extLst>
          </p:cNvPr>
          <p:cNvSpPr>
            <a:spLocks noGrp="1"/>
          </p:cNvSpPr>
          <p:nvPr>
            <p:ph idx="1"/>
          </p:nvPr>
        </p:nvSpPr>
        <p:spPr/>
        <p:txBody>
          <a:bodyPr/>
          <a:lstStyle/>
          <a:p>
            <a:r>
              <a:rPr lang="en-US" sz="2400" dirty="0">
                <a:solidFill>
                  <a:schemeClr val="tx1">
                    <a:lumMod val="65000"/>
                    <a:lumOff val="35000"/>
                  </a:schemeClr>
                </a:solidFill>
                <a:latin typeface="Nunito Sans" pitchFamily="2" charset="0"/>
              </a:rPr>
              <a:t>The main purpose of this standard is the RSA encryption standard for message digest.</a:t>
            </a:r>
          </a:p>
          <a:p>
            <a:r>
              <a:rPr lang="en-US" sz="2400" dirty="0">
                <a:solidFill>
                  <a:schemeClr val="tx1">
                    <a:lumMod val="65000"/>
                    <a:lumOff val="35000"/>
                  </a:schemeClr>
                </a:solidFill>
                <a:latin typeface="Nunito Sans" pitchFamily="2" charset="0"/>
              </a:rPr>
              <a:t>This standard defines the calculation for message digest.</a:t>
            </a:r>
          </a:p>
          <a:p>
            <a:r>
              <a:rPr lang="en-US" sz="2400" dirty="0">
                <a:solidFill>
                  <a:schemeClr val="tx1">
                    <a:lumMod val="65000"/>
                    <a:lumOff val="35000"/>
                  </a:schemeClr>
                </a:solidFill>
                <a:latin typeface="Nunito Sans" pitchFamily="2" charset="0"/>
              </a:rPr>
              <a:t>Now PKCS#2 is merged with PKCS#1.</a:t>
            </a:r>
          </a:p>
        </p:txBody>
      </p:sp>
    </p:spTree>
    <p:extLst>
      <p:ext uri="{BB962C8B-B14F-4D97-AF65-F5344CB8AC3E}">
        <p14:creationId xmlns:p14="http://schemas.microsoft.com/office/powerpoint/2010/main" val="153826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A0A82-22F0-4B09-AF7C-1EC46266FA49}"/>
              </a:ext>
            </a:extLst>
          </p:cNvPr>
          <p:cNvSpPr>
            <a:spLocks noGrp="1"/>
          </p:cNvSpPr>
          <p:nvPr>
            <p:ph type="title"/>
          </p:nvPr>
        </p:nvSpPr>
        <p:spPr>
          <a:xfrm>
            <a:off x="838200" y="681036"/>
            <a:ext cx="10515600" cy="765627"/>
          </a:xfrm>
          <a:solidFill>
            <a:schemeClr val="accent1">
              <a:lumMod val="60000"/>
              <a:lumOff val="40000"/>
            </a:schemeClr>
          </a:solidFill>
          <a:effectLst>
            <a:outerShdw blurRad="63500" sx="102000" sy="102000" algn="ctr" rotWithShape="0">
              <a:prstClr val="black">
                <a:alpha val="40000"/>
              </a:prstClr>
            </a:outerShdw>
          </a:effectLst>
        </p:spPr>
        <p:txBody>
          <a:bodyPr vert="horz" lIns="91440" tIns="45720" rIns="91440" bIns="45720" rtlCol="0" anchor="b">
            <a:normAutofit/>
          </a:bodyPr>
          <a:lstStyle/>
          <a:p>
            <a:pPr algn="ctr"/>
            <a:r>
              <a:rPr lang="en-US" sz="4000" b="1" dirty="0">
                <a:solidFill>
                  <a:schemeClr val="bg1"/>
                </a:solidFill>
                <a:latin typeface="Arial" panose="020B0604020202020204" pitchFamily="34" charset="0"/>
                <a:cs typeface="Times New Roman" panose="02020603050405020304" pitchFamily="18" charset="0"/>
              </a:rPr>
              <a:t>PKCS #3</a:t>
            </a:r>
          </a:p>
        </p:txBody>
      </p:sp>
      <p:sp>
        <p:nvSpPr>
          <p:cNvPr id="3" name="Content Placeholder 2">
            <a:extLst>
              <a:ext uri="{FF2B5EF4-FFF2-40B4-BE49-F238E27FC236}">
                <a16:creationId xmlns:a16="http://schemas.microsoft.com/office/drawing/2014/main" id="{898EC112-AE2D-4B91-A264-B8A85C1C1245}"/>
              </a:ext>
            </a:extLst>
          </p:cNvPr>
          <p:cNvSpPr>
            <a:spLocks noGrp="1"/>
          </p:cNvSpPr>
          <p:nvPr>
            <p:ph idx="1"/>
          </p:nvPr>
        </p:nvSpPr>
        <p:spPr/>
        <p:txBody>
          <a:bodyPr/>
          <a:lstStyle/>
          <a:p>
            <a:r>
              <a:rPr lang="en-US" sz="2400" dirty="0">
                <a:solidFill>
                  <a:schemeClr val="tx1">
                    <a:lumMod val="65000"/>
                    <a:lumOff val="35000"/>
                  </a:schemeClr>
                </a:solidFill>
                <a:latin typeface="Nunito Sans" pitchFamily="2" charset="0"/>
              </a:rPr>
              <a:t>This standard defines the mechanism to implement the Diffie Hellman key agreement protocol</a:t>
            </a:r>
            <a:r>
              <a:rPr lang="en-US" b="0" i="0" dirty="0">
                <a:solidFill>
                  <a:srgbClr val="4D5968"/>
                </a:solidFill>
                <a:effectLst/>
                <a:latin typeface="Nunito Sans" pitchFamily="2" charset="0"/>
              </a:rPr>
              <a:t>.</a:t>
            </a:r>
            <a:endParaRPr lang="en-US" dirty="0"/>
          </a:p>
        </p:txBody>
      </p:sp>
    </p:spTree>
    <p:extLst>
      <p:ext uri="{BB962C8B-B14F-4D97-AF65-F5344CB8AC3E}">
        <p14:creationId xmlns:p14="http://schemas.microsoft.com/office/powerpoint/2010/main" val="3927353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2396</Words>
  <Application>Microsoft Office PowerPoint</Application>
  <PresentationFormat>Widescreen</PresentationFormat>
  <Paragraphs>188</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Articulat</vt:lpstr>
      <vt:lpstr>Calibri</vt:lpstr>
      <vt:lpstr>Calibri Light</vt:lpstr>
      <vt:lpstr>Nunito Sans</vt:lpstr>
      <vt:lpstr>Office Theme</vt:lpstr>
      <vt:lpstr>Security Protocols and Standards</vt:lpstr>
      <vt:lpstr>Security Protocols and Standards</vt:lpstr>
      <vt:lpstr>PKIX (1/3)</vt:lpstr>
      <vt:lpstr>PKIX Services (2/3)</vt:lpstr>
      <vt:lpstr>PKIX Services (3/3)</vt:lpstr>
      <vt:lpstr>PKCS </vt:lpstr>
      <vt:lpstr>PKCS #1</vt:lpstr>
      <vt:lpstr>PKCS #2</vt:lpstr>
      <vt:lpstr>PKCS #3</vt:lpstr>
      <vt:lpstr>PKCS #4</vt:lpstr>
      <vt:lpstr>PKCS #5</vt:lpstr>
      <vt:lpstr>PKCS #6</vt:lpstr>
      <vt:lpstr>PKCS #7</vt:lpstr>
      <vt:lpstr>PKCS #8</vt:lpstr>
      <vt:lpstr>PKCS #9</vt:lpstr>
      <vt:lpstr>PKCS #10</vt:lpstr>
      <vt:lpstr>PKCS #11</vt:lpstr>
      <vt:lpstr>PKCS #12</vt:lpstr>
      <vt:lpstr>PKCS #13</vt:lpstr>
      <vt:lpstr>PKCS #14</vt:lpstr>
      <vt:lpstr>PKCS #15</vt:lpstr>
      <vt:lpstr>X.509 (1/2) </vt:lpstr>
      <vt:lpstr>X.509 (2/2)</vt:lpstr>
      <vt:lpstr>SSL</vt:lpstr>
      <vt:lpstr>SSL</vt:lpstr>
      <vt:lpstr>TLS</vt:lpstr>
      <vt:lpstr>ISAKMP</vt:lpstr>
      <vt:lpstr>XKMS</vt:lpstr>
      <vt:lpstr>S/MIME</vt:lpstr>
      <vt:lpstr>S/MIME Certificate Characteristics</vt:lpstr>
      <vt:lpstr>PGP</vt:lpstr>
      <vt:lpstr>IPsec</vt:lpstr>
      <vt:lpstr>HTTPS</vt:lpstr>
      <vt:lpstr>FIPS</vt:lpstr>
      <vt:lpstr>FIPS 140-2</vt:lpstr>
      <vt:lpstr>Why FIPS?</vt:lpstr>
      <vt:lpstr>WTLS</vt:lpstr>
      <vt:lpstr>PPTP</vt:lpstr>
      <vt:lpstr>WEP</vt:lpstr>
      <vt:lpstr>ISO/IEC 27002</vt:lpstr>
      <vt:lpstr>Why ISO/IEC 27002?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Akhlaq Ali Orakzai</dc:creator>
  <cp:lastModifiedBy>Akhlaq Ali Orakzai</cp:lastModifiedBy>
  <cp:revision>38</cp:revision>
  <dcterms:created xsi:type="dcterms:W3CDTF">2022-11-29T06:15:05Z</dcterms:created>
  <dcterms:modified xsi:type="dcterms:W3CDTF">2022-12-06T08:21:49Z</dcterms:modified>
</cp:coreProperties>
</file>