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81" r:id="rId10"/>
    <p:sldId id="282" r:id="rId11"/>
    <p:sldId id="283" r:id="rId12"/>
    <p:sldId id="264" r:id="rId13"/>
    <p:sldId id="265" r:id="rId14"/>
    <p:sldId id="266" r:id="rId15"/>
    <p:sldId id="267" r:id="rId16"/>
    <p:sldId id="268" r:id="rId17"/>
    <p:sldId id="269" r:id="rId18"/>
    <p:sldId id="285" r:id="rId19"/>
    <p:sldId id="284" r:id="rId20"/>
    <p:sldId id="278" r:id="rId21"/>
  </p:sldIdLst>
  <p:sldSz cx="9144000" cy="5143500" type="screen16x9"/>
  <p:notesSz cx="6858000" cy="9144000"/>
  <p:embeddedFontLst>
    <p:embeddedFont>
      <p:font typeface="Amatic SC" panose="020B0604020202020204" charset="-79"/>
      <p:regular r:id="rId23"/>
      <p:bold r:id="rId24"/>
    </p:embeddedFont>
    <p:embeddedFont>
      <p:font typeface="Source Code Pro"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ab3744af7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ab3744af7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90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abb1e7431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abb1e7431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00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a8dcc24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a8dcc24e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a8dcc24e4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a8dcc24e4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a8dcc24e4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a8dcc24e4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a8dcc24e4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a8dcc24e4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a8dcc24e4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a8dcc24e4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a8dcc24e4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a8dcc24e4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6f73a04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ab3744af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ab3744af7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a8c639438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a8c639438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a8c639438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a8c639438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a8c639438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a8c639438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a8dcc24e4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a8dcc24e4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52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accent4">
            <a:lumMod val="40000"/>
            <a:lumOff val="6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md5hashgenerator.com/" TargetMode="External"/><Relationship Id="rId2" Type="http://schemas.openxmlformats.org/officeDocument/2006/relationships/hyperlink" Target="https://www.devglan.com/online-tools/text-encryption-decryp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Encryption</a:t>
            </a:r>
            <a:endParaRPr dirty="0"/>
          </a:p>
        </p:txBody>
      </p:sp>
      <p:sp>
        <p:nvSpPr>
          <p:cNvPr id="57" name="Google Shape;57;p13"/>
          <p:cNvSpPr txBox="1">
            <a:spLocks noGrp="1"/>
          </p:cNvSpPr>
          <p:nvPr>
            <p:ph type="subTitle" idx="1"/>
          </p:nvPr>
        </p:nvSpPr>
        <p:spPr>
          <a:prstGeom prst="rect">
            <a:avLst/>
          </a:prstGeom>
        </p:spPr>
        <p:txBody>
          <a:bodyPr spcFirstLastPara="1" wrap="square" lIns="91425" tIns="91425" rIns="91425" bIns="91425" anchor="ctr" anchorCtr="0">
            <a:normAutofit fontScale="85000" lnSpcReduction="20000"/>
          </a:bodyPr>
          <a:lstStyle/>
          <a:p>
            <a:pPr marL="0" lvl="0" indent="0" algn="ctr" rtl="0">
              <a:spcBef>
                <a:spcPts val="0"/>
              </a:spcBef>
              <a:spcAft>
                <a:spcPts val="0"/>
              </a:spcAft>
              <a:buNone/>
            </a:pPr>
            <a:r>
              <a:rPr lang="en-US" sz="2400" dirty="0" smtClean="0"/>
              <a:t>B</a:t>
            </a:r>
            <a:r>
              <a:rPr lang="en" sz="2400" dirty="0" smtClean="0"/>
              <a:t>y: Ramsha kumari</a:t>
            </a:r>
          </a:p>
          <a:p>
            <a:pPr marL="0" lvl="0" indent="0" algn="ctr" rtl="0">
              <a:spcBef>
                <a:spcPts val="0"/>
              </a:spcBef>
              <a:spcAft>
                <a:spcPts val="0"/>
              </a:spcAft>
              <a:buNone/>
            </a:pPr>
            <a:r>
              <a:rPr lang="en" sz="2400" dirty="0" smtClean="0"/>
              <a:t>  Chandni Rai</a:t>
            </a:r>
            <a:endParaRPr sz="2400" dirty="0"/>
          </a:p>
        </p:txBody>
      </p:sp>
      <p:sp>
        <p:nvSpPr>
          <p:cNvPr id="2" name="TextBox 1"/>
          <p:cNvSpPr txBox="1"/>
          <p:nvPr/>
        </p:nvSpPr>
        <p:spPr>
          <a:xfrm>
            <a:off x="230468" y="163567"/>
            <a:ext cx="1509132" cy="307777"/>
          </a:xfrm>
          <a:prstGeom prst="rect">
            <a:avLst/>
          </a:prstGeom>
          <a:noFill/>
        </p:spPr>
        <p:txBody>
          <a:bodyPr wrap="square" rtlCol="0">
            <a:spAutoFit/>
          </a:bodyPr>
          <a:lstStyle/>
          <a:p>
            <a:r>
              <a:rPr lang="en-US" dirty="0" smtClean="0"/>
              <a:t>CH# 08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Digital signature</a:t>
            </a:r>
            <a:endParaRPr/>
          </a:p>
        </p:txBody>
      </p:sp>
      <p:sp>
        <p:nvSpPr>
          <p:cNvPr id="154" name="Google Shape;154;p29"/>
          <p:cNvSpPr txBox="1">
            <a:spLocks noGrp="1"/>
          </p:cNvSpPr>
          <p:nvPr>
            <p:ph type="body" idx="1"/>
          </p:nvPr>
        </p:nvSpPr>
        <p:spPr>
          <a:xfrm>
            <a:off x="311700" y="975543"/>
            <a:ext cx="4181876" cy="3408000"/>
          </a:xfrm>
          <a:prstGeom prst="rect">
            <a:avLst/>
          </a:prstGeom>
        </p:spPr>
        <p:txBody>
          <a:bodyPr spcFirstLastPara="1" wrap="square" lIns="91425" tIns="91425" rIns="91425" bIns="91425" anchor="t" anchorCtr="0">
            <a:noAutofit/>
          </a:bodyPr>
          <a:lstStyle/>
          <a:p>
            <a:pPr marL="285750" indent="-285750"/>
            <a:r>
              <a:rPr lang="en" sz="1400" dirty="0">
                <a:solidFill>
                  <a:schemeClr val="accent1"/>
                </a:solidFill>
              </a:rPr>
              <a:t>The purpose of a digital signature is to confirm who sent a message, not to protect its confidentiality.</a:t>
            </a:r>
            <a:endParaRPr sz="1400" dirty="0">
              <a:solidFill>
                <a:schemeClr val="accent1"/>
              </a:solidFill>
            </a:endParaRPr>
          </a:p>
          <a:p>
            <a:pPr marL="285750" indent="-285750">
              <a:spcBef>
                <a:spcPts val="1200"/>
              </a:spcBef>
            </a:pPr>
            <a:r>
              <a:rPr lang="en" sz="1400" dirty="0">
                <a:solidFill>
                  <a:schemeClr val="accent1"/>
                </a:solidFill>
              </a:rPr>
              <a:t>Process of digital signature is reverse the process of asymmetric encryption.</a:t>
            </a:r>
            <a:endParaRPr sz="1400" dirty="0">
              <a:solidFill>
                <a:schemeClr val="accent1"/>
              </a:solidFill>
            </a:endParaRPr>
          </a:p>
          <a:p>
            <a:pPr marL="285750" indent="-285750">
              <a:spcBef>
                <a:spcPts val="1200"/>
              </a:spcBef>
            </a:pPr>
            <a:r>
              <a:rPr lang="en" sz="1400" dirty="0">
                <a:solidFill>
                  <a:schemeClr val="accent1"/>
                </a:solidFill>
              </a:rPr>
              <a:t>With a digital </a:t>
            </a:r>
            <a:r>
              <a:rPr lang="en" sz="1400" dirty="0">
                <a:solidFill>
                  <a:schemeClr val="accent1"/>
                </a:solidFill>
              </a:rPr>
              <a:t>signature, the sender encrypts something with his or her private key. if the recipient can decrypt the message using the sender's public key then It must have been sent by the person who is supposed to have sent the message.</a:t>
            </a:r>
            <a:endParaRPr sz="1400" dirty="0">
              <a:solidFill>
                <a:schemeClr val="accent1"/>
              </a:solidFill>
            </a:endParaRPr>
          </a:p>
          <a:p>
            <a:pPr marL="285750" indent="-285750">
              <a:spcBef>
                <a:spcPts val="1200"/>
              </a:spcBef>
              <a:spcAft>
                <a:spcPts val="1200"/>
              </a:spcAft>
            </a:pPr>
            <a:r>
              <a:rPr lang="en" sz="1400" dirty="0">
                <a:solidFill>
                  <a:schemeClr val="accent1"/>
                </a:solidFill>
              </a:rPr>
              <a:t>Example: </a:t>
            </a:r>
            <a:r>
              <a:rPr lang="en" sz="1400" dirty="0">
                <a:solidFill>
                  <a:schemeClr val="accent1"/>
                </a:solidFill>
                <a:sym typeface="Arial"/>
              </a:rPr>
              <a:t>email signature that we often add at the end of the email,</a:t>
            </a:r>
            <a:endParaRPr sz="1400" dirty="0">
              <a:solidFill>
                <a:schemeClr val="accent1"/>
              </a:solidFill>
            </a:endParaRPr>
          </a:p>
        </p:txBody>
      </p:sp>
      <p:pic>
        <p:nvPicPr>
          <p:cNvPr id="4" name="Google Shape;167;p31"/>
          <p:cNvPicPr preferRelativeResize="0"/>
          <p:nvPr/>
        </p:nvPicPr>
        <p:blipFill>
          <a:blip r:embed="rId3">
            <a:alphaModFix/>
          </a:blip>
          <a:stretch>
            <a:fillRect/>
          </a:stretch>
        </p:blipFill>
        <p:spPr>
          <a:xfrm>
            <a:off x="4653892" y="431179"/>
            <a:ext cx="4259649" cy="4496729"/>
          </a:xfrm>
          <a:prstGeom prst="rect">
            <a:avLst/>
          </a:prstGeom>
          <a:noFill/>
          <a:ln>
            <a:noFill/>
          </a:ln>
        </p:spPr>
      </p:pic>
    </p:spTree>
    <p:extLst>
      <p:ext uri="{BB962C8B-B14F-4D97-AF65-F5344CB8AC3E}">
        <p14:creationId xmlns:p14="http://schemas.microsoft.com/office/powerpoint/2010/main" val="102219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Hashing: </a:t>
            </a:r>
            <a:endParaRPr dirty="0"/>
          </a:p>
        </p:txBody>
      </p:sp>
      <p:sp>
        <p:nvSpPr>
          <p:cNvPr id="160" name="Google Shape;160;p30"/>
          <p:cNvSpPr txBox="1">
            <a:spLocks noGrp="1"/>
          </p:cNvSpPr>
          <p:nvPr>
            <p:ph type="body" idx="1"/>
          </p:nvPr>
        </p:nvSpPr>
        <p:spPr>
          <a:xfrm>
            <a:off x="311701" y="1228675"/>
            <a:ext cx="3747344" cy="2681686"/>
          </a:xfrm>
          <a:prstGeom prst="rect">
            <a:avLst/>
          </a:prstGeom>
        </p:spPr>
        <p:txBody>
          <a:bodyPr spcFirstLastPara="1" wrap="square" lIns="91425" tIns="91425" rIns="91425" bIns="91425" anchor="t" anchorCtr="0">
            <a:normAutofit lnSpcReduction="10000"/>
          </a:bodyPr>
          <a:lstStyle/>
          <a:p>
            <a:pPr marL="285750" indent="-285750"/>
            <a:r>
              <a:rPr lang="en-US" sz="1400" dirty="0">
                <a:solidFill>
                  <a:schemeClr val="accent1"/>
                </a:solidFill>
              </a:rPr>
              <a:t>I</a:t>
            </a:r>
            <a:r>
              <a:rPr lang="en" sz="1400" dirty="0">
                <a:solidFill>
                  <a:schemeClr val="accent1"/>
                </a:solidFill>
              </a:rPr>
              <a:t>t is a type of cryptographic algorithm</a:t>
            </a:r>
            <a:endParaRPr sz="1400" dirty="0">
              <a:solidFill>
                <a:schemeClr val="accent1"/>
              </a:solidFill>
            </a:endParaRPr>
          </a:p>
          <a:p>
            <a:pPr marL="285750" indent="-285750">
              <a:spcBef>
                <a:spcPts val="1200"/>
              </a:spcBef>
            </a:pPr>
            <a:r>
              <a:rPr lang="en" sz="1400" dirty="0">
                <a:solidFill>
                  <a:schemeClr val="accent1"/>
                </a:solidFill>
              </a:rPr>
              <a:t>It is one-way that means you cannot unhash something</a:t>
            </a:r>
            <a:endParaRPr sz="1400" dirty="0">
              <a:solidFill>
                <a:schemeClr val="accent1"/>
              </a:solidFill>
            </a:endParaRPr>
          </a:p>
          <a:p>
            <a:pPr marL="285750" indent="-285750">
              <a:spcBef>
                <a:spcPts val="1200"/>
              </a:spcBef>
            </a:pPr>
            <a:r>
              <a:rPr lang="en" sz="1400" dirty="0">
                <a:solidFill>
                  <a:schemeClr val="accent1"/>
                </a:solidFill>
              </a:rPr>
              <a:t>you get a fixed-length output no matter what input is given.</a:t>
            </a:r>
            <a:endParaRPr sz="1400" dirty="0">
              <a:solidFill>
                <a:schemeClr val="accent1"/>
              </a:solidFill>
            </a:endParaRPr>
          </a:p>
          <a:p>
            <a:pPr marL="285750" indent="-285750">
              <a:spcBef>
                <a:spcPts val="1200"/>
              </a:spcBef>
              <a:spcAft>
                <a:spcPts val="1200"/>
              </a:spcAft>
            </a:pPr>
            <a:r>
              <a:rPr lang="en-US" sz="1400" dirty="0" smtClean="0">
                <a:solidFill>
                  <a:schemeClr val="accent1"/>
                </a:solidFill>
              </a:rPr>
              <a:t>Hash algorithms are: </a:t>
            </a:r>
            <a:r>
              <a:rPr lang="en-US" sz="1400" dirty="0">
                <a:solidFill>
                  <a:schemeClr val="accent1"/>
                </a:solidFill>
              </a:rPr>
              <a:t>MD5, SHA1, SHA2, SHA3 </a:t>
            </a:r>
            <a:endParaRPr sz="1400" dirty="0">
              <a:solidFill>
                <a:schemeClr val="accen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195" y="1330711"/>
            <a:ext cx="4547105" cy="2907165"/>
          </a:xfrm>
          <a:prstGeom prst="rect">
            <a:avLst/>
          </a:prstGeom>
        </p:spPr>
      </p:pic>
      <p:sp>
        <p:nvSpPr>
          <p:cNvPr id="4" name="Rectangle 3"/>
          <p:cNvSpPr/>
          <p:nvPr/>
        </p:nvSpPr>
        <p:spPr>
          <a:xfrm>
            <a:off x="7961971" y="1464527"/>
            <a:ext cx="564995" cy="170985"/>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0031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a:t>
            </a:r>
            <a:endParaRPr/>
          </a:p>
        </p:txBody>
      </p:sp>
      <p:sp>
        <p:nvSpPr>
          <p:cNvPr id="104" name="Google Shape;104;p21"/>
          <p:cNvSpPr txBox="1">
            <a:spLocks noGrp="1"/>
          </p:cNvSpPr>
          <p:nvPr>
            <p:ph type="body" idx="1"/>
          </p:nvPr>
        </p:nvSpPr>
        <p:spPr>
          <a:xfrm>
            <a:off x="367822" y="1459650"/>
            <a:ext cx="8048100" cy="28575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Clr>
                <a:srgbClr val="8A8A8A"/>
              </a:buClr>
              <a:buSzPts val="2100"/>
              <a:buFont typeface="Arial"/>
              <a:buChar char="-"/>
            </a:pPr>
            <a:r>
              <a:rPr lang="en" dirty="0">
                <a:solidFill>
                  <a:schemeClr val="accent1"/>
                </a:solidFill>
                <a:sym typeface="Arial"/>
              </a:rPr>
              <a:t>Cryptography is the practice of converting messages in a way that is hard to decode, using mathematical algorithms and mathematical concepts. </a:t>
            </a:r>
            <a:endParaRPr dirty="0">
              <a:solidFill>
                <a:schemeClr val="accent1"/>
              </a:solidFill>
              <a:sym typeface="Arial"/>
            </a:endParaRPr>
          </a:p>
          <a:p>
            <a:pPr marL="457200" lvl="0" indent="-317500" algn="l" rtl="0">
              <a:spcBef>
                <a:spcPts val="0"/>
              </a:spcBef>
              <a:spcAft>
                <a:spcPts val="0"/>
              </a:spcAft>
              <a:buClr>
                <a:srgbClr val="8A8A8A"/>
              </a:buClr>
              <a:buSzPts val="1400"/>
              <a:buFont typeface="Arial"/>
              <a:buChar char="-"/>
            </a:pPr>
            <a:r>
              <a:rPr lang="en" dirty="0">
                <a:solidFill>
                  <a:schemeClr val="accent1"/>
                </a:solidFill>
                <a:sym typeface="Arial"/>
              </a:rPr>
              <a:t>A cryptographic system is used to secure information and communication by encoding them so that only those intended for the information can decode it and utilize it. </a:t>
            </a:r>
            <a:endParaRPr dirty="0">
              <a:solidFill>
                <a:schemeClr val="accent1"/>
              </a:solidFill>
              <a:sym typeface="Arial"/>
            </a:endParaRPr>
          </a:p>
          <a:p>
            <a:pPr marL="457200" lvl="0" indent="-355600" algn="l" rtl="0">
              <a:spcBef>
                <a:spcPts val="0"/>
              </a:spcBef>
              <a:spcAft>
                <a:spcPts val="0"/>
              </a:spcAft>
              <a:buClr>
                <a:srgbClr val="8A8A8A"/>
              </a:buClr>
              <a:buSzPts val="2000"/>
              <a:buFont typeface="Arial"/>
              <a:buChar char="-"/>
            </a:pPr>
            <a:r>
              <a:rPr lang="en" dirty="0">
                <a:solidFill>
                  <a:schemeClr val="accent1"/>
                </a:solidFill>
                <a:sym typeface="Arial"/>
              </a:rPr>
              <a:t>Cryptography means ‘hidden writing’</a:t>
            </a:r>
            <a:endParaRPr dirty="0">
              <a:solidFill>
                <a:schemeClr val="accent1"/>
              </a:solidFil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sz="4800"/>
          </a:p>
        </p:txBody>
      </p:sp>
      <p:pic>
        <p:nvPicPr>
          <p:cNvPr id="111" name="Google Shape;111;p22"/>
          <p:cNvPicPr preferRelativeResize="0"/>
          <p:nvPr/>
        </p:nvPicPr>
        <p:blipFill>
          <a:blip r:embed="rId3">
            <a:alphaModFix/>
          </a:blip>
          <a:stretch>
            <a:fillRect/>
          </a:stretch>
        </p:blipFill>
        <p:spPr>
          <a:xfrm>
            <a:off x="422363" y="332275"/>
            <a:ext cx="8299275" cy="447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Cryptography</a:t>
            </a:r>
            <a:endParaRPr/>
          </a:p>
        </p:txBody>
      </p:sp>
      <p:sp>
        <p:nvSpPr>
          <p:cNvPr id="117" name="Google Shape;117;p23"/>
          <p:cNvSpPr txBox="1">
            <a:spLocks noGrp="1"/>
          </p:cNvSpPr>
          <p:nvPr>
            <p:ph type="body" idx="1"/>
          </p:nvPr>
        </p:nvSpPr>
        <p:spPr>
          <a:xfrm>
            <a:off x="219139" y="1493799"/>
            <a:ext cx="7827300" cy="1610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Symmetric key cryptography</a:t>
            </a:r>
            <a:endParaRPr dirty="0"/>
          </a:p>
          <a:p>
            <a:pPr marL="457200" lvl="0" indent="-342900" algn="l" rtl="0">
              <a:spcBef>
                <a:spcPts val="0"/>
              </a:spcBef>
              <a:spcAft>
                <a:spcPts val="0"/>
              </a:spcAft>
              <a:buSzPts val="1800"/>
              <a:buChar char="-"/>
            </a:pPr>
            <a:r>
              <a:rPr lang="en" dirty="0"/>
              <a:t>Hash Functions</a:t>
            </a:r>
            <a:endParaRPr dirty="0"/>
          </a:p>
          <a:p>
            <a:pPr marL="457200" lvl="0" indent="-342900" algn="l" rtl="0">
              <a:spcBef>
                <a:spcPts val="0"/>
              </a:spcBef>
              <a:spcAft>
                <a:spcPts val="0"/>
              </a:spcAft>
              <a:buSzPts val="1800"/>
              <a:buChar char="-"/>
            </a:pPr>
            <a:r>
              <a:rPr lang="en" dirty="0"/>
              <a:t>Asymmetric key cryptography</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Symmetric Key Cryptography</a:t>
            </a:r>
            <a:endParaRPr/>
          </a:p>
        </p:txBody>
      </p:sp>
      <p:sp>
        <p:nvSpPr>
          <p:cNvPr id="123" name="Google Shape;123;p24"/>
          <p:cNvSpPr txBox="1">
            <a:spLocks noGrp="1"/>
          </p:cNvSpPr>
          <p:nvPr>
            <p:ph type="body" idx="1"/>
          </p:nvPr>
        </p:nvSpPr>
        <p:spPr>
          <a:xfrm>
            <a:off x="311700" y="1428421"/>
            <a:ext cx="8222100" cy="2910000"/>
          </a:xfrm>
          <a:prstGeom prst="rect">
            <a:avLst/>
          </a:prstGeom>
        </p:spPr>
        <p:txBody>
          <a:bodyPr spcFirstLastPara="1" wrap="square" lIns="91425" tIns="91425" rIns="91425" bIns="91425" anchor="t" anchorCtr="0">
            <a:normAutofit/>
          </a:bodyPr>
          <a:lstStyle/>
          <a:p>
            <a:pPr>
              <a:buClr>
                <a:srgbClr val="8A8A8A"/>
              </a:buClr>
              <a:buFont typeface="Arial"/>
              <a:buChar char="-"/>
            </a:pPr>
            <a:r>
              <a:rPr lang="en" sz="1400" dirty="0">
                <a:solidFill>
                  <a:schemeClr val="accent1"/>
                </a:solidFill>
                <a:sym typeface="Arial"/>
              </a:rPr>
              <a:t>Encrypt and decrypt messages by using a single key shared by the sender and </a:t>
            </a:r>
            <a:r>
              <a:rPr lang="en" sz="1400" dirty="0" smtClean="0">
                <a:solidFill>
                  <a:schemeClr val="accent1"/>
                </a:solidFill>
                <a:sym typeface="Arial"/>
              </a:rPr>
              <a:t>receiver.</a:t>
            </a:r>
          </a:p>
          <a:p>
            <a:pPr>
              <a:buClr>
                <a:srgbClr val="8A8A8A"/>
              </a:buClr>
              <a:buFont typeface="Arial"/>
              <a:buChar char="-"/>
            </a:pPr>
            <a:endParaRPr sz="1400" dirty="0">
              <a:solidFill>
                <a:schemeClr val="accent1"/>
              </a:solidFill>
              <a:sym typeface="Arial"/>
            </a:endParaRPr>
          </a:p>
          <a:p>
            <a:pPr>
              <a:buClr>
                <a:srgbClr val="8A8A8A"/>
              </a:buClr>
              <a:buFont typeface="Arial"/>
              <a:buChar char="-"/>
            </a:pPr>
            <a:r>
              <a:rPr lang="en" sz="1400" dirty="0">
                <a:solidFill>
                  <a:schemeClr val="accent1"/>
                </a:solidFill>
                <a:sym typeface="Arial"/>
              </a:rPr>
              <a:t>Symmetric Key Systems are faster and simpler but the problem is that sender and receiver have to somehow exchange key in a secure manner</a:t>
            </a:r>
            <a:r>
              <a:rPr lang="en" sz="1400" dirty="0" smtClean="0">
                <a:solidFill>
                  <a:schemeClr val="accent1"/>
                </a:solidFill>
                <a:sym typeface="Arial"/>
              </a:rPr>
              <a:t>.</a:t>
            </a:r>
          </a:p>
          <a:p>
            <a:pPr>
              <a:buClr>
                <a:srgbClr val="8A8A8A"/>
              </a:buClr>
              <a:buFont typeface="Arial"/>
              <a:buChar char="-"/>
            </a:pPr>
            <a:endParaRPr sz="1400" dirty="0">
              <a:solidFill>
                <a:schemeClr val="accent1"/>
              </a:solidFill>
              <a:sym typeface="Arial"/>
            </a:endParaRPr>
          </a:p>
          <a:p>
            <a:pPr>
              <a:buClr>
                <a:srgbClr val="8A8A8A"/>
              </a:buClr>
              <a:buFont typeface="Arial"/>
              <a:buChar char="-"/>
            </a:pPr>
            <a:r>
              <a:rPr lang="en" sz="1400" dirty="0">
                <a:solidFill>
                  <a:schemeClr val="accent1"/>
                </a:solidFill>
                <a:sym typeface="Arial"/>
              </a:rPr>
              <a:t>The most popular symmetric key cryptography system is Data Encryption System(DES).</a:t>
            </a:r>
            <a:endParaRPr sz="1400" dirty="0">
              <a:solidFill>
                <a:schemeClr val="accent1"/>
              </a:solidFil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460950" y="365159"/>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Functions</a:t>
            </a:r>
            <a:endParaRPr dirty="0"/>
          </a:p>
        </p:txBody>
      </p:sp>
      <p:sp>
        <p:nvSpPr>
          <p:cNvPr id="129" name="Google Shape;129;p25"/>
          <p:cNvSpPr txBox="1">
            <a:spLocks noGrp="1"/>
          </p:cNvSpPr>
          <p:nvPr>
            <p:ph type="body" idx="1"/>
          </p:nvPr>
        </p:nvSpPr>
        <p:spPr>
          <a:prstGeom prst="rect">
            <a:avLst/>
          </a:prstGeom>
        </p:spPr>
        <p:txBody>
          <a:bodyPr spcFirstLastPara="1" wrap="square" lIns="91425" tIns="91425" rIns="91425" bIns="91425" anchor="t" anchorCtr="0">
            <a:normAutofit/>
          </a:bodyPr>
          <a:lstStyle/>
          <a:p>
            <a:pPr lvl="0">
              <a:buClr>
                <a:srgbClr val="8A8A8A"/>
              </a:buClr>
              <a:buFont typeface="Arial"/>
              <a:buChar char="-"/>
            </a:pPr>
            <a:endParaRPr lang="en" sz="1400" dirty="0" smtClean="0">
              <a:solidFill>
                <a:schemeClr val="accent1"/>
              </a:solidFill>
              <a:sym typeface="Arial"/>
            </a:endParaRPr>
          </a:p>
          <a:p>
            <a:pPr lvl="0">
              <a:buClr>
                <a:srgbClr val="8A8A8A"/>
              </a:buClr>
              <a:buFont typeface="Arial"/>
              <a:buChar char="-"/>
            </a:pPr>
            <a:r>
              <a:rPr lang="en" sz="1400" dirty="0" smtClean="0">
                <a:solidFill>
                  <a:schemeClr val="accent1"/>
                </a:solidFill>
                <a:sym typeface="Arial"/>
              </a:rPr>
              <a:t>Not </a:t>
            </a:r>
            <a:r>
              <a:rPr lang="en" sz="1400" dirty="0">
                <a:solidFill>
                  <a:schemeClr val="accent1"/>
                </a:solidFill>
                <a:sym typeface="Arial"/>
              </a:rPr>
              <a:t>any key is used in this algorithm</a:t>
            </a:r>
            <a:r>
              <a:rPr lang="en" sz="1400" dirty="0" smtClean="0">
                <a:solidFill>
                  <a:schemeClr val="accent1"/>
                </a:solidFill>
                <a:sym typeface="Arial"/>
              </a:rPr>
              <a:t>.</a:t>
            </a:r>
          </a:p>
          <a:p>
            <a:pPr lvl="0">
              <a:buClr>
                <a:srgbClr val="8A8A8A"/>
              </a:buClr>
              <a:buFont typeface="Arial"/>
              <a:buChar char="-"/>
            </a:pPr>
            <a:endParaRPr sz="1400" dirty="0">
              <a:solidFill>
                <a:schemeClr val="accent1"/>
              </a:solidFill>
              <a:sym typeface="Arial"/>
            </a:endParaRPr>
          </a:p>
          <a:p>
            <a:pPr lvl="0">
              <a:buClr>
                <a:srgbClr val="8A8A8A"/>
              </a:buClr>
              <a:buFont typeface="Arial"/>
              <a:buChar char="-"/>
            </a:pPr>
            <a:r>
              <a:rPr lang="en" sz="1400" dirty="0" smtClean="0">
                <a:solidFill>
                  <a:schemeClr val="accent1"/>
                </a:solidFill>
                <a:sym typeface="Arial"/>
              </a:rPr>
              <a:t>A </a:t>
            </a:r>
            <a:r>
              <a:rPr lang="en" sz="1400" dirty="0">
                <a:solidFill>
                  <a:schemeClr val="accent1"/>
                </a:solidFill>
                <a:sym typeface="Arial"/>
              </a:rPr>
              <a:t>hash value with fixed length is calculated as per the plain text which makes it impossible for contents of plain text to be recovered</a:t>
            </a:r>
            <a:r>
              <a:rPr lang="en" sz="1400" dirty="0" smtClean="0">
                <a:solidFill>
                  <a:schemeClr val="accent1"/>
                </a:solidFill>
                <a:sym typeface="Arial"/>
              </a:rPr>
              <a:t>.</a:t>
            </a:r>
          </a:p>
          <a:p>
            <a:pPr lvl="0">
              <a:buClr>
                <a:srgbClr val="8A8A8A"/>
              </a:buClr>
              <a:buFont typeface="Arial"/>
              <a:buChar char="-"/>
            </a:pPr>
            <a:endParaRPr sz="1400" dirty="0">
              <a:solidFill>
                <a:schemeClr val="accent1"/>
              </a:solidFill>
              <a:sym typeface="Arial"/>
            </a:endParaRPr>
          </a:p>
          <a:p>
            <a:pPr lvl="0">
              <a:buClr>
                <a:srgbClr val="8A8A8A"/>
              </a:buClr>
              <a:buFont typeface="Arial"/>
              <a:buChar char="-"/>
            </a:pPr>
            <a:r>
              <a:rPr lang="en" sz="1400" dirty="0" smtClean="0">
                <a:solidFill>
                  <a:schemeClr val="accent1"/>
                </a:solidFill>
                <a:sym typeface="Arial"/>
              </a:rPr>
              <a:t>Many </a:t>
            </a:r>
            <a:r>
              <a:rPr lang="en" sz="1400" dirty="0">
                <a:solidFill>
                  <a:schemeClr val="accent1"/>
                </a:solidFill>
                <a:sym typeface="Arial"/>
              </a:rPr>
              <a:t>operating systems use hash functions to encrypt passwords</a:t>
            </a:r>
            <a:r>
              <a:rPr lang="en" dirty="0">
                <a:solidFill>
                  <a:srgbClr val="273239"/>
                </a:solidFill>
                <a:highlight>
                  <a:srgbClr val="FFFFFF"/>
                </a:highlight>
                <a:latin typeface="Arial"/>
                <a:ea typeface="Arial"/>
                <a:cs typeface="Arial"/>
                <a:sym typeface="Arial"/>
              </a:rPr>
              <a:t>.</a:t>
            </a:r>
            <a:endParaRPr dirty="0">
              <a:solidFill>
                <a:srgbClr val="273239"/>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effectLst>
                  <a:outerShdw blurRad="38100" dist="38100" dir="2700000" algn="tl">
                    <a:srgbClr val="000000">
                      <a:alpha val="43137"/>
                    </a:srgbClr>
                  </a:outerShdw>
                </a:effectLst>
              </a:rPr>
              <a:t>Asymmetric Key Cryptography</a:t>
            </a:r>
            <a:endParaRPr dirty="0">
              <a:effectLst>
                <a:outerShdw blurRad="38100" dist="38100" dir="2700000" algn="tl">
                  <a:srgbClr val="000000">
                    <a:alpha val="43137"/>
                  </a:srgbClr>
                </a:outerShdw>
              </a:effectLst>
            </a:endParaRPr>
          </a:p>
        </p:txBody>
      </p:sp>
      <p:sp>
        <p:nvSpPr>
          <p:cNvPr id="134" name="Google Shape;134;p26"/>
          <p:cNvSpPr txBox="1">
            <a:spLocks noGrp="1"/>
          </p:cNvSpPr>
          <p:nvPr>
            <p:ph type="body" idx="1"/>
          </p:nvPr>
        </p:nvSpPr>
        <p:spPr>
          <a:xfrm>
            <a:off x="397558" y="1387600"/>
            <a:ext cx="8222100" cy="3271800"/>
          </a:xfrm>
          <a:prstGeom prst="rect">
            <a:avLst/>
          </a:prstGeom>
        </p:spPr>
        <p:txBody>
          <a:bodyPr spcFirstLastPara="1" wrap="square" lIns="91425" tIns="91425" rIns="91425" bIns="91425" anchor="t" anchorCtr="0">
            <a:normAutofit/>
          </a:bodyPr>
          <a:lstStyle/>
          <a:p>
            <a:pPr marL="457200" marR="0" lvl="0" indent="-317500" algn="l" rtl="0">
              <a:lnSpc>
                <a:spcPct val="115000"/>
              </a:lnSpc>
              <a:spcBef>
                <a:spcPts val="0"/>
              </a:spcBef>
              <a:spcAft>
                <a:spcPts val="0"/>
              </a:spcAft>
              <a:buClr>
                <a:srgbClr val="8A8A8A"/>
              </a:buClr>
              <a:buSzPts val="1400"/>
              <a:buFont typeface="Arial"/>
              <a:buChar char="-"/>
            </a:pPr>
            <a:r>
              <a:rPr lang="en" sz="1400" dirty="0">
                <a:solidFill>
                  <a:schemeClr val="accent1"/>
                </a:solidFill>
                <a:sym typeface="Arial"/>
              </a:rPr>
              <a:t>A pair of keys is used to encrypt and decrypt information</a:t>
            </a:r>
            <a:r>
              <a:rPr lang="en" sz="1400" dirty="0" smtClean="0">
                <a:solidFill>
                  <a:schemeClr val="accent1"/>
                </a:solidFill>
                <a:sym typeface="Arial"/>
              </a:rPr>
              <a:t>.</a:t>
            </a:r>
          </a:p>
          <a:p>
            <a:pPr marL="457200" marR="0" lvl="0" indent="-317500" algn="l" rtl="0">
              <a:lnSpc>
                <a:spcPct val="115000"/>
              </a:lnSpc>
              <a:spcBef>
                <a:spcPts val="0"/>
              </a:spcBef>
              <a:spcAft>
                <a:spcPts val="0"/>
              </a:spcAft>
              <a:buClr>
                <a:srgbClr val="8A8A8A"/>
              </a:buClr>
              <a:buSzPts val="1400"/>
              <a:buFont typeface="Arial"/>
              <a:buChar char="-"/>
            </a:pPr>
            <a:endParaRPr sz="1400" dirty="0">
              <a:solidFill>
                <a:schemeClr val="accent1"/>
              </a:solidFill>
              <a:sym typeface="Arial"/>
            </a:endParaRPr>
          </a:p>
          <a:p>
            <a:pPr marL="457200" marR="0" lvl="0" indent="-317500" algn="l" rtl="0">
              <a:lnSpc>
                <a:spcPct val="115000"/>
              </a:lnSpc>
              <a:spcBef>
                <a:spcPts val="0"/>
              </a:spcBef>
              <a:spcAft>
                <a:spcPts val="0"/>
              </a:spcAft>
              <a:buClr>
                <a:srgbClr val="8A8A8A"/>
              </a:buClr>
              <a:buSzPts val="1400"/>
              <a:buFont typeface="Arial"/>
              <a:buChar char="-"/>
            </a:pPr>
            <a:r>
              <a:rPr lang="en" sz="1400" dirty="0">
                <a:solidFill>
                  <a:schemeClr val="accent1"/>
                </a:solidFill>
                <a:sym typeface="Arial"/>
              </a:rPr>
              <a:t>A public key is used for encryption and a private key is used for decryption</a:t>
            </a:r>
            <a:r>
              <a:rPr lang="en" sz="1400" dirty="0" smtClean="0">
                <a:solidFill>
                  <a:schemeClr val="accent1"/>
                </a:solidFill>
                <a:sym typeface="Arial"/>
              </a:rPr>
              <a:t>.</a:t>
            </a:r>
          </a:p>
          <a:p>
            <a:pPr marL="457200" marR="0" lvl="0" indent="-317500" algn="l" rtl="0">
              <a:lnSpc>
                <a:spcPct val="115000"/>
              </a:lnSpc>
              <a:spcBef>
                <a:spcPts val="0"/>
              </a:spcBef>
              <a:spcAft>
                <a:spcPts val="0"/>
              </a:spcAft>
              <a:buClr>
                <a:srgbClr val="8A8A8A"/>
              </a:buClr>
              <a:buSzPts val="1400"/>
              <a:buFont typeface="Arial"/>
              <a:buChar char="-"/>
            </a:pPr>
            <a:endParaRPr sz="1400" dirty="0">
              <a:solidFill>
                <a:schemeClr val="accent1"/>
              </a:solidFill>
              <a:sym typeface="Arial"/>
            </a:endParaRPr>
          </a:p>
          <a:p>
            <a:pPr marL="457200" marR="0" lvl="0" indent="-317500" algn="l" rtl="0">
              <a:lnSpc>
                <a:spcPct val="115000"/>
              </a:lnSpc>
              <a:spcBef>
                <a:spcPts val="0"/>
              </a:spcBef>
              <a:spcAft>
                <a:spcPts val="0"/>
              </a:spcAft>
              <a:buClr>
                <a:srgbClr val="8A8A8A"/>
              </a:buClr>
              <a:buSzPts val="1400"/>
              <a:buFont typeface="Arial"/>
              <a:buChar char="-"/>
            </a:pPr>
            <a:r>
              <a:rPr lang="en" sz="1400" dirty="0">
                <a:solidFill>
                  <a:schemeClr val="accent1"/>
                </a:solidFill>
                <a:sym typeface="Arial"/>
              </a:rPr>
              <a:t>A receiver can only decode a public key he only knows because he has access to the private key</a:t>
            </a:r>
            <a:r>
              <a:rPr lang="en" sz="1400" dirty="0" smtClean="0">
                <a:solidFill>
                  <a:schemeClr val="accent1"/>
                </a:solidFill>
                <a:sym typeface="Arial"/>
              </a:rPr>
              <a:t>.</a:t>
            </a:r>
          </a:p>
          <a:p>
            <a:pPr marL="457200" marR="0" lvl="0" indent="-317500" algn="l" rtl="0">
              <a:lnSpc>
                <a:spcPct val="115000"/>
              </a:lnSpc>
              <a:spcBef>
                <a:spcPts val="0"/>
              </a:spcBef>
              <a:spcAft>
                <a:spcPts val="0"/>
              </a:spcAft>
              <a:buClr>
                <a:srgbClr val="8A8A8A"/>
              </a:buClr>
              <a:buSzPts val="1400"/>
              <a:buFont typeface="Arial"/>
              <a:buChar char="-"/>
            </a:pPr>
            <a:endParaRPr sz="1400" dirty="0">
              <a:solidFill>
                <a:schemeClr val="accent1"/>
              </a:solidFill>
              <a:sym typeface="Arial"/>
            </a:endParaRPr>
          </a:p>
          <a:p>
            <a:pPr marL="457200" marR="0" lvl="0" indent="-355600" algn="l" rtl="0">
              <a:lnSpc>
                <a:spcPct val="115000"/>
              </a:lnSpc>
              <a:spcBef>
                <a:spcPts val="0"/>
              </a:spcBef>
              <a:spcAft>
                <a:spcPts val="0"/>
              </a:spcAft>
              <a:buClr>
                <a:srgbClr val="8A8A8A"/>
              </a:buClr>
              <a:buSzPts val="2000"/>
              <a:buFont typeface="Arial"/>
              <a:buChar char="-"/>
            </a:pPr>
            <a:r>
              <a:rPr lang="en" sz="1400" dirty="0">
                <a:solidFill>
                  <a:schemeClr val="accent1"/>
                </a:solidFill>
                <a:sym typeface="Arial"/>
              </a:rPr>
              <a:t>RSA algorithm uses a pair of keys</a:t>
            </a:r>
            <a:r>
              <a:rPr lang="en" sz="1400" dirty="0" smtClean="0">
                <a:solidFill>
                  <a:schemeClr val="accent1"/>
                </a:solidFill>
                <a:sym typeface="Arial"/>
              </a:rPr>
              <a:t>.</a:t>
            </a:r>
          </a:p>
          <a:p>
            <a:pPr marL="457200" marR="0" lvl="0" indent="-355600" algn="l" rtl="0">
              <a:lnSpc>
                <a:spcPct val="115000"/>
              </a:lnSpc>
              <a:spcBef>
                <a:spcPts val="0"/>
              </a:spcBef>
              <a:spcAft>
                <a:spcPts val="0"/>
              </a:spcAft>
              <a:buClr>
                <a:srgbClr val="8A8A8A"/>
              </a:buClr>
              <a:buSzPts val="2000"/>
              <a:buFont typeface="Arial"/>
              <a:buChar char="-"/>
            </a:pPr>
            <a:endParaRPr sz="1400" dirty="0">
              <a:solidFill>
                <a:schemeClr val="accent1"/>
              </a:solidFill>
              <a:sym typeface="Arial"/>
            </a:endParaRPr>
          </a:p>
          <a:p>
            <a:pPr marL="457200" marR="0" lvl="0" indent="-355600" algn="l" rtl="0">
              <a:lnSpc>
                <a:spcPct val="115000"/>
              </a:lnSpc>
              <a:spcBef>
                <a:spcPts val="0"/>
              </a:spcBef>
              <a:spcAft>
                <a:spcPts val="0"/>
              </a:spcAft>
              <a:buClr>
                <a:srgbClr val="8A8A8A"/>
              </a:buClr>
              <a:buSzPts val="2000"/>
              <a:buFont typeface="Arial"/>
              <a:buChar char="-"/>
            </a:pPr>
            <a:r>
              <a:rPr lang="en" sz="1400" dirty="0">
                <a:solidFill>
                  <a:schemeClr val="accent1"/>
                </a:solidFill>
                <a:sym typeface="Arial"/>
              </a:rPr>
              <a:t>Public key cryptography is similar  to asymmetric key encryption, and it uses public and private keys to  encrypt and decrypt messages.</a:t>
            </a:r>
            <a:endParaRPr sz="1400" dirty="0">
              <a:solidFill>
                <a:schemeClr val="accent1"/>
              </a:solidFil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a:effectLst>
                  <a:outerShdw blurRad="38100" dist="38100" dir="2700000" algn="tl">
                    <a:srgbClr val="000000">
                      <a:alpha val="43137"/>
                    </a:srgbClr>
                  </a:outerShdw>
                </a:effectLst>
                <a:sym typeface="Roboto"/>
              </a:rPr>
              <a:t>Encryption Vs Cryptography</a:t>
            </a:r>
            <a:br>
              <a:rPr lang="en-US" sz="3800" dirty="0">
                <a:effectLst>
                  <a:outerShdw blurRad="38100" dist="38100" dir="2700000" algn="tl">
                    <a:srgbClr val="000000">
                      <a:alpha val="43137"/>
                    </a:srgbClr>
                  </a:outerShdw>
                </a:effectLst>
                <a:sym typeface="Roboto"/>
              </a:rPr>
            </a:br>
            <a:endParaRPr lang="en-US" sz="3800"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p:txBody>
          <a:bodyPr>
            <a:normAutofit/>
          </a:bodyPr>
          <a:lstStyle/>
          <a:p>
            <a:pPr indent="-346075">
              <a:buClr>
                <a:srgbClr val="000000"/>
              </a:buClr>
              <a:buSzPts val="1850"/>
              <a:buFont typeface="Arial" panose="020B0604020202020204" pitchFamily="34" charset="0"/>
              <a:buChar char="•"/>
            </a:pPr>
            <a:r>
              <a:rPr lang="en-US" sz="1600" dirty="0">
                <a:solidFill>
                  <a:schemeClr val="accent1"/>
                </a:solidFill>
                <a:sym typeface="Arial"/>
              </a:rPr>
              <a:t>It is the process of converting plain text into a cypher, which can’t be figured out without a key.</a:t>
            </a:r>
          </a:p>
          <a:p>
            <a:pPr marL="742950" indent="-285750">
              <a:buFont typeface="Arial" panose="020B0604020202020204" pitchFamily="34" charset="0"/>
              <a:buChar char="•"/>
            </a:pPr>
            <a:endParaRPr lang="en-US" sz="1600" dirty="0">
              <a:solidFill>
                <a:schemeClr val="accent1"/>
              </a:solidFill>
              <a:sym typeface="Arial"/>
            </a:endParaRPr>
          </a:p>
          <a:p>
            <a:pPr indent="-346075">
              <a:buClr>
                <a:srgbClr val="000000"/>
              </a:buClr>
              <a:buSzPts val="1850"/>
              <a:buFont typeface="Arial" panose="020B0604020202020204" pitchFamily="34" charset="0"/>
              <a:buChar char="•"/>
            </a:pPr>
            <a:r>
              <a:rPr lang="en-US" sz="1600" dirty="0">
                <a:solidFill>
                  <a:schemeClr val="accent1"/>
                </a:solidFill>
                <a:sym typeface="Arial"/>
              </a:rPr>
              <a:t>Encryption is a smaller term that comes under Cryptography..</a:t>
            </a:r>
          </a:p>
          <a:p>
            <a:pPr marL="742950" indent="-285750">
              <a:buFont typeface="Arial" panose="020B0604020202020204" pitchFamily="34" charset="0"/>
              <a:buChar char="•"/>
            </a:pPr>
            <a:endParaRPr lang="en-US" sz="1600" dirty="0">
              <a:solidFill>
                <a:schemeClr val="accent1"/>
              </a:solidFill>
              <a:sym typeface="Arial"/>
            </a:endParaRPr>
          </a:p>
          <a:p>
            <a:pPr indent="-346075">
              <a:buClr>
                <a:srgbClr val="000000"/>
              </a:buClr>
              <a:buSzPts val="1850"/>
              <a:buFont typeface="Arial" panose="020B0604020202020204" pitchFamily="34" charset="0"/>
              <a:buChar char="•"/>
            </a:pPr>
            <a:r>
              <a:rPr lang="en-US" sz="1600" dirty="0">
                <a:solidFill>
                  <a:schemeClr val="accent1"/>
                </a:solidFill>
                <a:sym typeface="Arial"/>
              </a:rPr>
              <a:t>It is all about mathematics and algorithmic in nature.</a:t>
            </a:r>
          </a:p>
        </p:txBody>
      </p:sp>
      <p:sp>
        <p:nvSpPr>
          <p:cNvPr id="4" name="Text Placeholder 3"/>
          <p:cNvSpPr>
            <a:spLocks noGrp="1"/>
          </p:cNvSpPr>
          <p:nvPr>
            <p:ph type="body" idx="2"/>
          </p:nvPr>
        </p:nvSpPr>
        <p:spPr>
          <a:xfrm>
            <a:off x="4572000" y="1228675"/>
            <a:ext cx="4260300" cy="3340200"/>
          </a:xfrm>
        </p:spPr>
        <p:txBody>
          <a:bodyPr>
            <a:noAutofit/>
          </a:bodyPr>
          <a:lstStyle/>
          <a:p>
            <a:pPr>
              <a:buClr>
                <a:srgbClr val="FFFFFF"/>
              </a:buClr>
              <a:buSzPts val="1850"/>
              <a:buFont typeface="Arial" panose="020B0604020202020204" pitchFamily="34" charset="0"/>
              <a:buChar char="•"/>
            </a:pPr>
            <a:r>
              <a:rPr lang="en-US" sz="1600" dirty="0">
                <a:solidFill>
                  <a:schemeClr val="accent1"/>
                </a:solidFill>
              </a:rPr>
              <a:t>Cryptography means securing a message using the encryption and decryption method.</a:t>
            </a:r>
          </a:p>
          <a:p>
            <a:pPr marL="742950" indent="-285750">
              <a:buFont typeface="Arial" panose="020B0604020202020204" pitchFamily="34" charset="0"/>
              <a:buChar char="•"/>
            </a:pPr>
            <a:endParaRPr lang="en-US" sz="1600" dirty="0">
              <a:solidFill>
                <a:schemeClr val="accent1"/>
              </a:solidFill>
            </a:endParaRPr>
          </a:p>
          <a:p>
            <a:pPr indent="-346075">
              <a:buClr>
                <a:srgbClr val="FFFFFF"/>
              </a:buClr>
              <a:buSzPts val="1850"/>
              <a:buFont typeface="Arial" panose="020B0604020202020204" pitchFamily="34" charset="0"/>
              <a:buChar char="•"/>
            </a:pPr>
            <a:r>
              <a:rPr lang="en-US" sz="1600" dirty="0">
                <a:solidFill>
                  <a:schemeClr val="accent1"/>
                </a:solidFill>
              </a:rPr>
              <a:t>Cryptography comprises the term Encryption in it as it’s a part of the Cryptography process.</a:t>
            </a:r>
          </a:p>
          <a:p>
            <a:pPr marL="742950" indent="-285750">
              <a:buFont typeface="Arial" panose="020B0604020202020204" pitchFamily="34" charset="0"/>
              <a:buChar char="•"/>
            </a:pPr>
            <a:endParaRPr lang="en-US" sz="1600" dirty="0">
              <a:solidFill>
                <a:schemeClr val="accent1"/>
              </a:solidFill>
            </a:endParaRPr>
          </a:p>
          <a:p>
            <a:pPr indent="-346075">
              <a:buClr>
                <a:srgbClr val="FFFFFF"/>
              </a:buClr>
              <a:buSzPts val="1850"/>
              <a:buFont typeface="Arial" panose="020B0604020202020204" pitchFamily="34" charset="0"/>
              <a:buChar char="•"/>
            </a:pPr>
            <a:r>
              <a:rPr lang="en-US" sz="1600" dirty="0">
                <a:solidFill>
                  <a:schemeClr val="accent1"/>
                </a:solidFill>
              </a:rPr>
              <a:t>It is all about techniques and technologies in nature.</a:t>
            </a:r>
          </a:p>
          <a:p>
            <a:pPr>
              <a:buFont typeface="Arial" panose="020B0604020202020204" pitchFamily="34" charset="0"/>
              <a:buChar char="•"/>
            </a:pPr>
            <a:endParaRPr lang="en-US" sz="1600" dirty="0">
              <a:solidFill>
                <a:schemeClr val="accent1"/>
              </a:solidFill>
            </a:endParaRPr>
          </a:p>
        </p:txBody>
      </p:sp>
      <p:sp>
        <p:nvSpPr>
          <p:cNvPr id="7" name="Google Shape;142;p27"/>
          <p:cNvSpPr txBox="1"/>
          <p:nvPr/>
        </p:nvSpPr>
        <p:spPr>
          <a:xfrm>
            <a:off x="4832400" y="1093850"/>
            <a:ext cx="3873900" cy="469329"/>
          </a:xfrm>
          <a:prstGeom prst="rect">
            <a:avLst/>
          </a:prstGeom>
          <a:noFill/>
          <a:ln>
            <a:noFill/>
          </a:ln>
        </p:spPr>
        <p:txBody>
          <a:bodyPr spcFirstLastPara="1" wrap="square" lIns="91425" tIns="91425" rIns="91425" bIns="91425" anchor="t" anchorCtr="0">
            <a:spAutoFit/>
          </a:bodyPr>
          <a:lstStyle/>
          <a:p>
            <a:pPr marL="457200">
              <a:buClr>
                <a:srgbClr val="FFFFFF"/>
              </a:buClr>
              <a:buSzPts val="1850"/>
            </a:pPr>
            <a:endParaRPr sz="1850" dirty="0">
              <a:solidFill>
                <a:schemeClr val="accent1"/>
              </a:solidFill>
            </a:endParaRPr>
          </a:p>
        </p:txBody>
      </p:sp>
    </p:spTree>
    <p:extLst>
      <p:ext uri="{BB962C8B-B14F-4D97-AF65-F5344CB8AC3E}">
        <p14:creationId xmlns:p14="http://schemas.microsoft.com/office/powerpoint/2010/main" val="2268220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Tools:</a:t>
            </a:r>
            <a:endParaRPr lang="en-US" dirty="0"/>
          </a:p>
        </p:txBody>
      </p:sp>
      <p:sp>
        <p:nvSpPr>
          <p:cNvPr id="3" name="Text Placeholder 2"/>
          <p:cNvSpPr>
            <a:spLocks noGrp="1"/>
          </p:cNvSpPr>
          <p:nvPr>
            <p:ph type="body" idx="1"/>
          </p:nvPr>
        </p:nvSpPr>
        <p:spPr/>
        <p:txBody>
          <a:bodyPr/>
          <a:lstStyle/>
          <a:p>
            <a:pPr marL="285750" indent="-285750"/>
            <a:r>
              <a:rPr lang="en-US" u="sng" dirty="0">
                <a:solidFill>
                  <a:schemeClr val="accent1"/>
                </a:solidFill>
                <a:latin typeface="Roboto"/>
                <a:ea typeface="Roboto"/>
                <a:cs typeface="Roboto"/>
                <a:sym typeface="Roboto"/>
                <a:hlinkClick r:id="rId2"/>
              </a:rPr>
              <a:t>https://www.devglan.com/online-tools/text-encryption-decryption</a:t>
            </a:r>
            <a:endParaRPr lang="en-US" dirty="0">
              <a:solidFill>
                <a:schemeClr val="accent1"/>
              </a:solidFill>
              <a:latin typeface="Roboto"/>
              <a:ea typeface="Roboto"/>
              <a:cs typeface="Roboto"/>
              <a:sym typeface="Roboto"/>
            </a:endParaRPr>
          </a:p>
          <a:p>
            <a:pPr marL="285750" indent="-285750"/>
            <a:endParaRPr lang="en-US" u="sng" dirty="0" smtClean="0">
              <a:solidFill>
                <a:schemeClr val="accent1"/>
              </a:solidFill>
              <a:latin typeface="Roboto"/>
              <a:ea typeface="Roboto"/>
              <a:cs typeface="Roboto"/>
              <a:sym typeface="Roboto"/>
              <a:hlinkClick r:id="rId3"/>
            </a:endParaRPr>
          </a:p>
          <a:p>
            <a:pPr marL="285750" indent="-285750"/>
            <a:r>
              <a:rPr lang="en-US" u="sng" dirty="0" smtClean="0">
                <a:solidFill>
                  <a:schemeClr val="accent1"/>
                </a:solidFill>
                <a:latin typeface="Roboto"/>
                <a:ea typeface="Roboto"/>
                <a:cs typeface="Roboto"/>
                <a:sym typeface="Roboto"/>
                <a:hlinkClick r:id="rId3"/>
              </a:rPr>
              <a:t>https</a:t>
            </a:r>
            <a:r>
              <a:rPr lang="en-US" u="sng" dirty="0">
                <a:solidFill>
                  <a:schemeClr val="accent1"/>
                </a:solidFill>
                <a:latin typeface="Roboto"/>
                <a:ea typeface="Roboto"/>
                <a:cs typeface="Roboto"/>
                <a:sym typeface="Roboto"/>
                <a:hlinkClick r:id="rId3"/>
              </a:rPr>
              <a:t>://www.md5hashgenerator.com</a:t>
            </a:r>
            <a:r>
              <a:rPr lang="en-US" u="sng" dirty="0" smtClean="0">
                <a:solidFill>
                  <a:schemeClr val="accent1"/>
                </a:solidFill>
                <a:latin typeface="Roboto"/>
                <a:ea typeface="Roboto"/>
                <a:cs typeface="Roboto"/>
                <a:sym typeface="Roboto"/>
                <a:hlinkClick r:id="rId3"/>
              </a:rPr>
              <a:t>/</a:t>
            </a:r>
            <a:r>
              <a:rPr lang="en-US" dirty="0" smtClean="0">
                <a:solidFill>
                  <a:schemeClr val="accent1"/>
                </a:solidFill>
                <a:latin typeface="Roboto"/>
                <a:ea typeface="Roboto"/>
                <a:cs typeface="Roboto"/>
                <a:sym typeface="Roboto"/>
              </a:rPr>
              <a:t> </a:t>
            </a:r>
            <a:r>
              <a:rPr lang="en-US" u="sng" dirty="0" smtClean="0">
                <a:solidFill>
                  <a:schemeClr val="accent1"/>
                </a:solidFill>
                <a:latin typeface="Roboto"/>
                <a:ea typeface="Roboto"/>
                <a:cs typeface="Roboto"/>
                <a:sym typeface="Roboto"/>
              </a:rPr>
              <a:t>(Md5 hash generator  )</a:t>
            </a:r>
          </a:p>
          <a:p>
            <a:endParaRPr lang="en-US" dirty="0">
              <a:solidFill>
                <a:schemeClr val="accent1"/>
              </a:solidFill>
            </a:endParaRPr>
          </a:p>
        </p:txBody>
      </p:sp>
    </p:spTree>
    <p:extLst>
      <p:ext uri="{BB962C8B-B14F-4D97-AF65-F5344CB8AC3E}">
        <p14:creationId xmlns:p14="http://schemas.microsoft.com/office/powerpoint/2010/main" val="903123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27675" y="14375"/>
            <a:ext cx="8222100" cy="1012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agenda</a:t>
            </a:r>
            <a:endParaRPr/>
          </a:p>
        </p:txBody>
      </p:sp>
      <p:sp>
        <p:nvSpPr>
          <p:cNvPr id="63" name="Google Shape;63;p14"/>
          <p:cNvSpPr txBox="1"/>
          <p:nvPr/>
        </p:nvSpPr>
        <p:spPr>
          <a:xfrm>
            <a:off x="570125" y="1202225"/>
            <a:ext cx="5701200" cy="3508623"/>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endParaRPr sz="1800"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US" sz="1800" dirty="0" smtClean="0">
                <a:latin typeface="Roboto"/>
                <a:ea typeface="Roboto"/>
                <a:cs typeface="Roboto"/>
                <a:sym typeface="Roboto"/>
              </a:rPr>
              <a:t>E</a:t>
            </a:r>
            <a:r>
              <a:rPr lang="en" sz="1800" dirty="0" smtClean="0">
                <a:latin typeface="Roboto"/>
                <a:ea typeface="Roboto"/>
                <a:cs typeface="Roboto"/>
                <a:sym typeface="Roboto"/>
              </a:rPr>
              <a:t>ncryption introduction </a:t>
            </a:r>
          </a:p>
          <a:p>
            <a:pPr marL="285750" lvl="0" indent="-285750" algn="l" rtl="0">
              <a:spcBef>
                <a:spcPts val="0"/>
              </a:spcBef>
              <a:spcAft>
                <a:spcPts val="0"/>
              </a:spcAft>
              <a:buFont typeface="Arial" panose="020B0604020202020204" pitchFamily="34" charset="0"/>
              <a:buChar char="•"/>
            </a:pPr>
            <a:r>
              <a:rPr lang="en-US" sz="1800" dirty="0" smtClean="0">
                <a:latin typeface="Roboto"/>
                <a:ea typeface="Roboto"/>
                <a:cs typeface="Roboto"/>
                <a:sym typeface="Roboto"/>
              </a:rPr>
              <a:t>D</a:t>
            </a:r>
            <a:r>
              <a:rPr lang="en" sz="1800" dirty="0" smtClean="0">
                <a:latin typeface="Roboto"/>
                <a:ea typeface="Roboto"/>
                <a:cs typeface="Roboto"/>
                <a:sym typeface="Roboto"/>
              </a:rPr>
              <a:t>ecryption </a:t>
            </a:r>
            <a:endParaRPr sz="1800"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 sz="1800" dirty="0" smtClean="0">
                <a:latin typeface="Roboto"/>
                <a:ea typeface="Roboto"/>
                <a:cs typeface="Roboto"/>
                <a:sym typeface="Roboto"/>
              </a:rPr>
              <a:t>methods </a:t>
            </a:r>
            <a:r>
              <a:rPr lang="en" sz="1800" dirty="0">
                <a:latin typeface="Roboto"/>
                <a:ea typeface="Roboto"/>
                <a:cs typeface="Roboto"/>
                <a:sym typeface="Roboto"/>
              </a:rPr>
              <a:t>of encryption</a:t>
            </a:r>
            <a:endParaRPr sz="1800" dirty="0">
              <a:latin typeface="Roboto"/>
              <a:ea typeface="Roboto"/>
              <a:cs typeface="Roboto"/>
              <a:sym typeface="Roboto"/>
            </a:endParaRPr>
          </a:p>
          <a:p>
            <a:pPr marL="285750" indent="-285750">
              <a:buFont typeface="Arial" panose="020B0604020202020204" pitchFamily="34" charset="0"/>
              <a:buChar char="•"/>
            </a:pPr>
            <a:r>
              <a:rPr lang="en-US" sz="1800" dirty="0">
                <a:latin typeface="Roboto"/>
                <a:ea typeface="Roboto"/>
                <a:cs typeface="Roboto"/>
                <a:sym typeface="Roboto"/>
              </a:rPr>
              <a:t>Legitimate vs fraudulent  </a:t>
            </a:r>
            <a:r>
              <a:rPr lang="en-US" sz="1800" dirty="0" smtClean="0">
                <a:latin typeface="Roboto"/>
                <a:ea typeface="Roboto"/>
                <a:cs typeface="Roboto"/>
                <a:sym typeface="Roboto"/>
              </a:rPr>
              <a:t>encryption</a:t>
            </a:r>
            <a:endParaRPr sz="1800"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 sz="1800" dirty="0" smtClean="0">
                <a:latin typeface="Roboto"/>
                <a:ea typeface="Roboto"/>
                <a:cs typeface="Roboto"/>
                <a:sym typeface="Roboto"/>
              </a:rPr>
              <a:t>Cryptography</a:t>
            </a:r>
          </a:p>
          <a:p>
            <a:pPr marL="285750" lvl="0" indent="-285750" algn="l" rtl="0">
              <a:spcBef>
                <a:spcPts val="0"/>
              </a:spcBef>
              <a:spcAft>
                <a:spcPts val="0"/>
              </a:spcAft>
              <a:buFont typeface="Arial" panose="020B0604020202020204" pitchFamily="34" charset="0"/>
              <a:buChar char="•"/>
            </a:pPr>
            <a:r>
              <a:rPr lang="en" sz="1800" dirty="0" smtClean="0">
                <a:latin typeface="Roboto"/>
                <a:ea typeface="Roboto"/>
                <a:cs typeface="Roboto"/>
                <a:sym typeface="Roboto"/>
              </a:rPr>
              <a:t>types</a:t>
            </a:r>
            <a:endParaRPr sz="1800"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 sz="1800" dirty="0">
                <a:latin typeface="Roboto"/>
                <a:ea typeface="Roboto"/>
                <a:cs typeface="Roboto"/>
                <a:sym typeface="Roboto"/>
              </a:rPr>
              <a:t>Difference between cryptography and </a:t>
            </a:r>
            <a:r>
              <a:rPr lang="en" sz="1800" dirty="0" smtClean="0">
                <a:latin typeface="Roboto"/>
                <a:ea typeface="Roboto"/>
                <a:cs typeface="Roboto"/>
                <a:sym typeface="Roboto"/>
              </a:rPr>
              <a:t>encryption</a:t>
            </a:r>
          </a:p>
          <a:p>
            <a:pPr marL="285750" lvl="0" indent="-285750" algn="l" rtl="0">
              <a:spcBef>
                <a:spcPts val="0"/>
              </a:spcBef>
              <a:spcAft>
                <a:spcPts val="0"/>
              </a:spcAft>
              <a:buFont typeface="Arial" panose="020B0604020202020204" pitchFamily="34" charset="0"/>
              <a:buChar char="•"/>
            </a:pPr>
            <a:r>
              <a:rPr lang="en-US" sz="1800" dirty="0" smtClean="0">
                <a:latin typeface="Roboto"/>
                <a:ea typeface="Roboto"/>
                <a:cs typeface="Roboto"/>
                <a:sym typeface="Roboto"/>
              </a:rPr>
              <a:t>T</a:t>
            </a:r>
            <a:r>
              <a:rPr lang="en" sz="1800" dirty="0" smtClean="0">
                <a:latin typeface="Roboto"/>
                <a:ea typeface="Roboto"/>
                <a:cs typeface="Roboto"/>
                <a:sym typeface="Roboto"/>
              </a:rPr>
              <a:t>ools </a:t>
            </a:r>
            <a:endParaRPr sz="1800"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sz="1800"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sz="1800"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endParaRPr sz="18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idx="4294967295"/>
          </p:nvPr>
        </p:nvSpPr>
        <p:spPr>
          <a:xfrm>
            <a:off x="773112" y="1633963"/>
            <a:ext cx="7597775" cy="762000"/>
          </a:xfrm>
          <a:prstGeom prst="rect">
            <a:avLst/>
          </a:prstGeom>
        </p:spPr>
        <p:txBody>
          <a:bodyPr spcFirstLastPara="1" wrap="square" lIns="91425" tIns="91425" rIns="91425" bIns="91425" anchor="ctr" anchorCtr="0">
            <a:noAutofit/>
            <a:scene3d>
              <a:camera prst="orthographicFront"/>
              <a:lightRig rig="soft" dir="t">
                <a:rot lat="0" lon="0" rev="15600000"/>
              </a:lightRig>
            </a:scene3d>
            <a:sp3d extrusionH="57150" prstMaterial="softEdge">
              <a:bevelT w="25400" h="38100"/>
            </a:sp3d>
          </a:bodyPr>
          <a:lstStyle/>
          <a:p>
            <a:pPr marL="0" lvl="0" indent="0" algn="ctr" rtl="0">
              <a:spcBef>
                <a:spcPts val="0"/>
              </a:spcBef>
              <a:spcAft>
                <a:spcPts val="0"/>
              </a:spcAft>
              <a:buNone/>
            </a:pPr>
            <a:r>
              <a:rPr lang="en" sz="5400" dirty="0" smtClean="0">
                <a:ln/>
                <a:solidFill>
                  <a:schemeClr val="accent4"/>
                </a:solidFill>
                <a:effectLst>
                  <a:outerShdw blurRad="38100" dist="38100" dir="2700000" algn="tl">
                    <a:srgbClr val="000000">
                      <a:alpha val="43137"/>
                    </a:srgbClr>
                  </a:outerShdw>
                </a:effectLst>
              </a:rPr>
              <a:t>Thankyou </a:t>
            </a:r>
            <a:r>
              <a:rPr lang="en" sz="5400" dirty="0" smtClean="0">
                <a:ln/>
                <a:solidFill>
                  <a:schemeClr val="accent4"/>
                </a:solidFill>
                <a:effectLst>
                  <a:outerShdw blurRad="38100" dist="38100" dir="2700000" algn="tl">
                    <a:srgbClr val="000000">
                      <a:alpha val="43137"/>
                    </a:srgbClr>
                  </a:outerShdw>
                </a:effectLst>
                <a:sym typeface="Wingdings" panose="05000000000000000000" pitchFamily="2" charset="2"/>
              </a:rPr>
              <a:t></a:t>
            </a:r>
            <a:endParaRPr sz="5400" dirty="0">
              <a:ln/>
              <a:solidFill>
                <a:schemeClr val="accent4"/>
              </a:solidFill>
              <a:effectLst>
                <a:outerShdw blurRad="38100" dist="38100" dir="2700000" algn="tl">
                  <a:srgbClr val="000000">
                    <a:alpha val="43137"/>
                  </a:srgbClr>
                </a:outerShdw>
              </a:effectLst>
            </a:endParaRPr>
          </a:p>
        </p:txBody>
      </p:sp>
      <p:cxnSp>
        <p:nvCxnSpPr>
          <p:cNvPr id="192" name="Google Shape;192;p35"/>
          <p:cNvCxnSpPr/>
          <p:nvPr/>
        </p:nvCxnSpPr>
        <p:spPr>
          <a:xfrm>
            <a:off x="4295550" y="2693400"/>
            <a:ext cx="552900" cy="0"/>
          </a:xfrm>
          <a:prstGeom prst="straightConnector1">
            <a:avLst/>
          </a:prstGeom>
          <a:ln>
            <a:headEnd type="none" w="sm" len="sm"/>
            <a:tailEnd type="none" w="sm" len="sm"/>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501006"/>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effectLst>
                  <a:outerShdw blurRad="38100" dist="38100" dir="2700000" algn="tl">
                    <a:srgbClr val="000000">
                      <a:alpha val="43137"/>
                    </a:srgbClr>
                  </a:outerShdw>
                </a:effectLst>
              </a:rPr>
              <a:t>Encryption </a:t>
            </a:r>
            <a:endParaRPr sz="4400" dirty="0">
              <a:effectLst>
                <a:outerShdw blurRad="38100" dist="38100" dir="2700000" algn="tl">
                  <a:srgbClr val="000000">
                    <a:alpha val="43137"/>
                  </a:srgbClr>
                </a:outerShdw>
              </a:effectLst>
            </a:endParaRPr>
          </a:p>
        </p:txBody>
      </p:sp>
      <p:sp>
        <p:nvSpPr>
          <p:cNvPr id="69" name="Google Shape;69;p15"/>
          <p:cNvSpPr txBox="1">
            <a:spLocks noGrp="1"/>
          </p:cNvSpPr>
          <p:nvPr>
            <p:ph type="body" idx="1"/>
          </p:nvPr>
        </p:nvSpPr>
        <p:spPr>
          <a:xfrm>
            <a:off x="311700" y="1177589"/>
            <a:ext cx="8222100" cy="289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accent1"/>
              </a:solidFill>
              <a:highlight>
                <a:srgbClr val="FFFFFF"/>
              </a:highlight>
              <a:latin typeface="Arial"/>
              <a:ea typeface="Arial"/>
              <a:cs typeface="Arial"/>
              <a:sym typeface="Arial"/>
            </a:endParaRPr>
          </a:p>
          <a:p>
            <a:pPr marL="285750" indent="-285750">
              <a:spcBef>
                <a:spcPts val="1200"/>
              </a:spcBef>
            </a:pPr>
            <a:r>
              <a:rPr lang="en" sz="1600" dirty="0">
                <a:solidFill>
                  <a:schemeClr val="accent1"/>
                </a:solidFill>
                <a:sym typeface="Arial"/>
              </a:rPr>
              <a:t>Encryption is the process by which a readable message is converted to an unreadable form to prevent unauthorized parties from reading it.</a:t>
            </a:r>
            <a:endParaRPr sz="1600" dirty="0">
              <a:solidFill>
                <a:schemeClr val="accent1"/>
              </a:solidFill>
            </a:endParaRPr>
          </a:p>
          <a:p>
            <a:pPr marL="285750" indent="-285750">
              <a:spcBef>
                <a:spcPts val="1200"/>
              </a:spcBef>
            </a:pPr>
            <a:r>
              <a:rPr lang="en" sz="1600" dirty="0">
                <a:solidFill>
                  <a:schemeClr val="accent1"/>
                </a:solidFill>
              </a:rPr>
              <a:t>It is fundamental application of cryptography </a:t>
            </a:r>
            <a:r>
              <a:rPr lang="en" sz="1600" dirty="0">
                <a:solidFill>
                  <a:schemeClr val="accent1"/>
                </a:solidFill>
                <a:sym typeface="Arial"/>
              </a:rPr>
              <a:t>by which information is converted into secret code that hides the information's true meaning</a:t>
            </a:r>
            <a:r>
              <a:rPr lang="en" sz="1000" dirty="0">
                <a:solidFill>
                  <a:schemeClr val="accent1"/>
                </a:solidFill>
                <a:highlight>
                  <a:srgbClr val="FFFFFF"/>
                </a:highlight>
                <a:latin typeface="Arial"/>
                <a:ea typeface="Arial"/>
                <a:cs typeface="Arial"/>
                <a:sym typeface="Arial"/>
              </a:rPr>
              <a:t>.</a:t>
            </a:r>
            <a:endParaRPr sz="1600" dirty="0">
              <a:solidFill>
                <a:schemeClr val="accent1"/>
              </a:solidFill>
            </a:endParaRPr>
          </a:p>
          <a:p>
            <a:pPr marL="285750" indent="-285750">
              <a:spcBef>
                <a:spcPts val="1200"/>
              </a:spcBef>
            </a:pPr>
            <a:r>
              <a:rPr lang="en" sz="1600" dirty="0">
                <a:solidFill>
                  <a:schemeClr val="accent1"/>
                </a:solidFill>
              </a:rPr>
              <a:t>Majorly used to protect private information, sensitive data, and help to enhance security.</a:t>
            </a:r>
            <a:endParaRPr sz="1600" dirty="0">
              <a:solidFill>
                <a:schemeClr val="accent1"/>
              </a:solidFill>
            </a:endParaRPr>
          </a:p>
          <a:p>
            <a:pPr marL="0" lvl="0" indent="0" algn="l" rtl="0">
              <a:spcBef>
                <a:spcPts val="1200"/>
              </a:spcBef>
              <a:spcAft>
                <a:spcPts val="1200"/>
              </a:spcAft>
              <a:buNone/>
            </a:pPr>
            <a:endParaRPr sz="1600" dirty="0">
              <a:solidFill>
                <a:schemeClr val="accen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772617" y="582782"/>
            <a:ext cx="8520600" cy="801000"/>
          </a:xfrm>
          <a:prstGeom prst="rect">
            <a:avLst/>
          </a:prstGeom>
        </p:spPr>
        <p:txBody>
          <a:bodyPr spcFirstLastPara="1" wrap="square" lIns="91425" tIns="91425" rIns="91425" bIns="91425" anchor="t" anchorCtr="0">
            <a:noAutofit/>
          </a:bodyPr>
          <a:lstStyle/>
          <a:p>
            <a:r>
              <a:rPr lang="en" sz="4400" dirty="0">
                <a:effectLst>
                  <a:outerShdw blurRad="38100" dist="38100" dir="2700000" algn="tl">
                    <a:srgbClr val="000000">
                      <a:alpha val="43137"/>
                    </a:srgbClr>
                  </a:outerShdw>
                </a:effectLst>
              </a:rPr>
              <a:t>Decryption</a:t>
            </a:r>
            <a:endParaRPr sz="4400" dirty="0">
              <a:effectLst>
                <a:outerShdw blurRad="38100" dist="38100" dir="2700000" algn="tl">
                  <a:srgbClr val="000000">
                    <a:alpha val="43137"/>
                  </a:srgbClr>
                </a:outerShdw>
              </a:effectLst>
            </a:endParaRPr>
          </a:p>
        </p:txBody>
      </p:sp>
      <p:sp>
        <p:nvSpPr>
          <p:cNvPr id="75" name="Google Shape;75;p16"/>
          <p:cNvSpPr txBox="1">
            <a:spLocks noGrp="1"/>
          </p:cNvSpPr>
          <p:nvPr>
            <p:ph type="body" idx="1"/>
          </p:nvPr>
        </p:nvSpPr>
        <p:spPr>
          <a:xfrm>
            <a:off x="460950" y="1794623"/>
            <a:ext cx="8222100" cy="2108304"/>
          </a:xfrm>
          <a:prstGeom prst="rect">
            <a:avLst/>
          </a:prstGeom>
        </p:spPr>
        <p:txBody>
          <a:bodyPr spcFirstLastPara="1" wrap="square" lIns="91425" tIns="91425" rIns="91425" bIns="91425" anchor="t" anchorCtr="0">
            <a:normAutofit/>
          </a:bodyPr>
          <a:lstStyle/>
          <a:p>
            <a:pPr marL="285750" indent="-285750"/>
            <a:r>
              <a:rPr lang="en" sz="1600" dirty="0">
                <a:solidFill>
                  <a:schemeClr val="accent1"/>
                </a:solidFill>
              </a:rPr>
              <a:t>It is the process that converts back the encrypted text in plain/original form.</a:t>
            </a:r>
            <a:endParaRPr sz="1600" dirty="0">
              <a:solidFill>
                <a:schemeClr val="accent1"/>
              </a:solidFill>
            </a:endParaRPr>
          </a:p>
          <a:p>
            <a:pPr marL="285750" indent="-285750">
              <a:spcBef>
                <a:spcPts val="1200"/>
              </a:spcBef>
            </a:pPr>
            <a:r>
              <a:rPr lang="en" sz="1600" dirty="0">
                <a:solidFill>
                  <a:schemeClr val="accent1"/>
                </a:solidFill>
                <a:sym typeface="Arial"/>
              </a:rPr>
              <a:t>It decodes the encrypted information so that an authorized user can only decrypt the data because decryption requires a secret key or password</a:t>
            </a:r>
            <a:r>
              <a:rPr lang="en" sz="1600" dirty="0" smtClean="0">
                <a:solidFill>
                  <a:schemeClr val="accent1"/>
                </a:solidFill>
                <a:sym typeface="Arial"/>
              </a:rPr>
              <a:t>.</a:t>
            </a:r>
            <a:endParaRPr sz="1600" dirty="0">
              <a:solidFill>
                <a:schemeClr val="accen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Methods of encryption:</a:t>
            </a:r>
            <a:endParaRPr dirty="0"/>
          </a:p>
        </p:txBody>
      </p:sp>
      <p:sp>
        <p:nvSpPr>
          <p:cNvPr id="81" name="Google Shape;81;p17"/>
          <p:cNvSpPr txBox="1">
            <a:spLocks noGrp="1"/>
          </p:cNvSpPr>
          <p:nvPr>
            <p:ph type="body" idx="1"/>
          </p:nvPr>
        </p:nvSpPr>
        <p:spPr>
          <a:xfrm>
            <a:off x="501000" y="1316407"/>
            <a:ext cx="8142000" cy="2795100"/>
          </a:xfrm>
          <a:prstGeom prst="rect">
            <a:avLst/>
          </a:prstGeom>
        </p:spPr>
        <p:txBody>
          <a:bodyPr spcFirstLastPara="1" wrap="square" lIns="91425" tIns="91425" rIns="91425" bIns="91425" anchor="t" anchorCtr="0">
            <a:normAutofit/>
          </a:bodyPr>
          <a:lstStyle/>
          <a:p>
            <a:pPr marL="342900" lvl="0" indent="-342900" algn="l" rtl="0">
              <a:spcBef>
                <a:spcPts val="0"/>
              </a:spcBef>
              <a:spcAft>
                <a:spcPts val="0"/>
              </a:spcAft>
              <a:buFont typeface="+mj-lt"/>
              <a:buAutoNum type="arabicPeriod"/>
            </a:pPr>
            <a:r>
              <a:rPr lang="en" sz="1800" b="1" u="sng" dirty="0">
                <a:solidFill>
                  <a:schemeClr val="accent1"/>
                </a:solidFill>
              </a:rPr>
              <a:t>The Caesar Cipher: </a:t>
            </a:r>
            <a:endParaRPr sz="1800" b="1" u="sng" dirty="0">
              <a:solidFill>
                <a:schemeClr val="accent1"/>
              </a:solidFill>
            </a:endParaRPr>
          </a:p>
          <a:p>
            <a:pPr marL="0" lvl="0" indent="0" algn="l" rtl="0">
              <a:spcBef>
                <a:spcPts val="1200"/>
              </a:spcBef>
              <a:spcAft>
                <a:spcPts val="0"/>
              </a:spcAft>
              <a:buNone/>
            </a:pPr>
            <a:r>
              <a:rPr lang="en" sz="1600" dirty="0">
                <a:solidFill>
                  <a:schemeClr val="accent1"/>
                </a:solidFill>
              </a:rPr>
              <a:t>choose some number by which to shift each letter of a text:</a:t>
            </a:r>
            <a:endParaRPr sz="1600" dirty="0">
              <a:solidFill>
                <a:schemeClr val="accent1"/>
              </a:solidFill>
            </a:endParaRPr>
          </a:p>
          <a:p>
            <a:pPr marL="0" lvl="0" indent="0" algn="l" rtl="0">
              <a:spcBef>
                <a:spcPts val="1200"/>
              </a:spcBef>
              <a:spcAft>
                <a:spcPts val="0"/>
              </a:spcAft>
              <a:buNone/>
            </a:pPr>
            <a:r>
              <a:rPr lang="en" sz="1600" dirty="0">
                <a:solidFill>
                  <a:schemeClr val="accent1"/>
                </a:solidFill>
              </a:rPr>
              <a:t>For example: </a:t>
            </a:r>
            <a:r>
              <a:rPr lang="en" sz="1600" dirty="0" smtClean="0">
                <a:solidFill>
                  <a:schemeClr val="accent1"/>
                </a:solidFill>
              </a:rPr>
              <a:t>“</a:t>
            </a:r>
            <a:r>
              <a:rPr lang="en" sz="1600" b="1" dirty="0" smtClean="0">
                <a:solidFill>
                  <a:schemeClr val="accent1"/>
                </a:solidFill>
              </a:rPr>
              <a:t>Cyber”</a:t>
            </a:r>
            <a:endParaRPr sz="1600" dirty="0">
              <a:solidFill>
                <a:schemeClr val="accent1"/>
              </a:solidFill>
            </a:endParaRPr>
          </a:p>
          <a:p>
            <a:pPr marL="0" lvl="0" indent="0" algn="l" rtl="0">
              <a:spcBef>
                <a:spcPts val="1200"/>
              </a:spcBef>
              <a:spcAft>
                <a:spcPts val="0"/>
              </a:spcAft>
              <a:buNone/>
            </a:pPr>
            <a:r>
              <a:rPr lang="en" sz="1600" dirty="0">
                <a:solidFill>
                  <a:schemeClr val="accent1"/>
                </a:solidFill>
              </a:rPr>
              <a:t>choose to shift by two letters, then the message becomes: </a:t>
            </a:r>
            <a:r>
              <a:rPr lang="en" sz="1600" b="1" dirty="0">
                <a:solidFill>
                  <a:schemeClr val="accent1"/>
                </a:solidFill>
              </a:rPr>
              <a:t>Eadgt</a:t>
            </a:r>
            <a:endParaRPr sz="1600" b="1" dirty="0">
              <a:solidFill>
                <a:schemeClr val="accent1"/>
              </a:solidFill>
            </a:endParaRPr>
          </a:p>
          <a:p>
            <a:pPr marL="0" lvl="0" indent="0" algn="l" rtl="0">
              <a:spcBef>
                <a:spcPts val="1200"/>
              </a:spcBef>
              <a:spcAft>
                <a:spcPts val="0"/>
              </a:spcAft>
              <a:buNone/>
            </a:pPr>
            <a:r>
              <a:rPr lang="en" sz="1600" dirty="0">
                <a:solidFill>
                  <a:schemeClr val="accent1"/>
                </a:solidFill>
              </a:rPr>
              <a:t>choose to shift by three letters, then the message becomes: </a:t>
            </a:r>
            <a:r>
              <a:rPr lang="en" sz="1600" b="1" dirty="0">
                <a:solidFill>
                  <a:schemeClr val="accent1"/>
                </a:solidFill>
              </a:rPr>
              <a:t>fbehu</a:t>
            </a:r>
            <a:endParaRPr sz="1600" dirty="0">
              <a:solidFill>
                <a:schemeClr val="accent1"/>
              </a:solidFill>
            </a:endParaRPr>
          </a:p>
          <a:p>
            <a:pPr marL="0" lvl="0" indent="0" algn="l" rtl="0">
              <a:spcBef>
                <a:spcPts val="1200"/>
              </a:spcBef>
              <a:spcAft>
                <a:spcPts val="1200"/>
              </a:spcAft>
              <a:buNone/>
            </a:pPr>
            <a:endParaRPr sz="1600" dirty="0">
              <a:solidFill>
                <a:schemeClr val="accen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Methods of encryption:</a:t>
            </a:r>
            <a:endParaRPr dirty="0"/>
          </a:p>
        </p:txBody>
      </p:sp>
      <p:sp>
        <p:nvSpPr>
          <p:cNvPr id="87" name="Google Shape;87;p18"/>
          <p:cNvSpPr txBox="1">
            <a:spLocks noGrp="1"/>
          </p:cNvSpPr>
          <p:nvPr>
            <p:ph type="body" idx="1"/>
          </p:nvPr>
        </p:nvSpPr>
        <p:spPr>
          <a:xfrm>
            <a:off x="311700" y="1413111"/>
            <a:ext cx="8142000" cy="279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smtClean="0">
                <a:solidFill>
                  <a:schemeClr val="accent1"/>
                </a:solidFill>
              </a:rPr>
              <a:t>2. </a:t>
            </a:r>
            <a:r>
              <a:rPr lang="en" sz="1800" b="1" u="sng" dirty="0" smtClean="0">
                <a:solidFill>
                  <a:schemeClr val="accent1"/>
                </a:solidFill>
              </a:rPr>
              <a:t>Multi-Alphabet </a:t>
            </a:r>
            <a:r>
              <a:rPr lang="en" sz="1800" b="1" u="sng" dirty="0">
                <a:solidFill>
                  <a:schemeClr val="accent1"/>
                </a:solidFill>
              </a:rPr>
              <a:t>Substitution:</a:t>
            </a:r>
          </a:p>
          <a:p>
            <a:pPr marL="0" lvl="0" indent="0" algn="l" rtl="0">
              <a:spcBef>
                <a:spcPts val="0"/>
              </a:spcBef>
              <a:spcAft>
                <a:spcPts val="0"/>
              </a:spcAft>
              <a:buNone/>
            </a:pPr>
            <a:r>
              <a:rPr lang="en" dirty="0" smtClean="0">
                <a:solidFill>
                  <a:schemeClr val="accent1"/>
                </a:solidFill>
              </a:rPr>
              <a:t>a </a:t>
            </a:r>
            <a:r>
              <a:rPr lang="en" dirty="0">
                <a:solidFill>
                  <a:schemeClr val="accent1"/>
                </a:solidFill>
              </a:rPr>
              <a:t>slight improvement on the Caesar cipher </a:t>
            </a:r>
            <a:endParaRPr dirty="0">
              <a:solidFill>
                <a:schemeClr val="accent1"/>
              </a:solidFill>
            </a:endParaRPr>
          </a:p>
          <a:p>
            <a:pPr marL="0" lvl="0" indent="0" algn="l" rtl="0">
              <a:spcBef>
                <a:spcPts val="1200"/>
              </a:spcBef>
              <a:spcAft>
                <a:spcPts val="0"/>
              </a:spcAft>
              <a:buNone/>
            </a:pPr>
            <a:r>
              <a:rPr lang="en" dirty="0">
                <a:solidFill>
                  <a:schemeClr val="accent1"/>
                </a:solidFill>
              </a:rPr>
              <a:t>Select multiple shifts like Shift (-1, 1, 2)</a:t>
            </a:r>
            <a:endParaRPr dirty="0">
              <a:solidFill>
                <a:schemeClr val="accent1"/>
              </a:solidFill>
            </a:endParaRPr>
          </a:p>
          <a:p>
            <a:pPr marL="0" lvl="0" indent="0" algn="l" rtl="0">
              <a:spcBef>
                <a:spcPts val="1200"/>
              </a:spcBef>
              <a:spcAft>
                <a:spcPts val="0"/>
              </a:spcAft>
              <a:buNone/>
            </a:pPr>
            <a:r>
              <a:rPr lang="en" dirty="0" smtClean="0">
                <a:solidFill>
                  <a:schemeClr val="accent1"/>
                </a:solidFill>
              </a:rPr>
              <a:t>Rotate </a:t>
            </a:r>
            <a:r>
              <a:rPr lang="en" dirty="0">
                <a:solidFill>
                  <a:schemeClr val="accent1"/>
                </a:solidFill>
              </a:rPr>
              <a:t>through the shifts :</a:t>
            </a:r>
            <a:r>
              <a:rPr lang="en" b="1" dirty="0">
                <a:solidFill>
                  <a:schemeClr val="accent1"/>
                </a:solidFill>
              </a:rPr>
              <a:t> Graduation → Fsccvcsjqm</a:t>
            </a:r>
            <a:endParaRPr dirty="0">
              <a:solidFill>
                <a:schemeClr val="accent1"/>
              </a:solidFill>
            </a:endParaRPr>
          </a:p>
          <a:p>
            <a:pPr marL="0" lvl="0" indent="0" algn="l" rtl="0">
              <a:spcBef>
                <a:spcPts val="1200"/>
              </a:spcBef>
              <a:spcAft>
                <a:spcPts val="0"/>
              </a:spcAft>
              <a:buNone/>
            </a:pPr>
            <a:r>
              <a:rPr lang="en" dirty="0">
                <a:solidFill>
                  <a:schemeClr val="accent1"/>
                </a:solidFill>
              </a:rPr>
              <a:t>Select multiple shifts like Shift (1, 2, –1)</a:t>
            </a:r>
            <a:endParaRPr dirty="0">
              <a:solidFill>
                <a:schemeClr val="accent1"/>
              </a:solidFill>
            </a:endParaRPr>
          </a:p>
          <a:p>
            <a:pPr marL="0" lvl="0" indent="0" algn="l" rtl="0">
              <a:spcBef>
                <a:spcPts val="1200"/>
              </a:spcBef>
              <a:spcAft>
                <a:spcPts val="0"/>
              </a:spcAft>
              <a:buNone/>
            </a:pPr>
            <a:r>
              <a:rPr lang="en" dirty="0" smtClean="0">
                <a:solidFill>
                  <a:schemeClr val="accent1"/>
                </a:solidFill>
              </a:rPr>
              <a:t>Rotate </a:t>
            </a:r>
            <a:r>
              <a:rPr lang="en" dirty="0">
                <a:solidFill>
                  <a:schemeClr val="accent1"/>
                </a:solidFill>
              </a:rPr>
              <a:t>through the shifts :</a:t>
            </a:r>
            <a:r>
              <a:rPr lang="en" b="1" dirty="0">
                <a:solidFill>
                  <a:schemeClr val="accent1"/>
                </a:solidFill>
              </a:rPr>
              <a:t> A DOG → B FNH </a:t>
            </a:r>
            <a:endParaRPr b="1" dirty="0">
              <a:solidFill>
                <a:schemeClr val="accent1"/>
              </a:solidFill>
            </a:endParaRPr>
          </a:p>
          <a:p>
            <a:pPr marL="0" lvl="0" indent="0" algn="l" rtl="0">
              <a:spcBef>
                <a:spcPts val="1200"/>
              </a:spcBef>
              <a:spcAft>
                <a:spcPts val="0"/>
              </a:spcAft>
              <a:buNone/>
            </a:pPr>
            <a:endParaRPr b="1" dirty="0">
              <a:solidFill>
                <a:schemeClr val="accent1"/>
              </a:solidFill>
            </a:endParaRPr>
          </a:p>
          <a:p>
            <a:pPr marL="0" lvl="0" indent="0" algn="l" rtl="0">
              <a:spcBef>
                <a:spcPts val="1200"/>
              </a:spcBef>
              <a:spcAft>
                <a:spcPts val="0"/>
              </a:spcAft>
              <a:buNone/>
            </a:pPr>
            <a:endParaRPr b="1" dirty="0">
              <a:solidFill>
                <a:schemeClr val="accent1"/>
              </a:solidFill>
            </a:endParaRPr>
          </a:p>
          <a:p>
            <a:pPr marL="0" lvl="0" indent="0" algn="l" rtl="0">
              <a:spcBef>
                <a:spcPts val="1200"/>
              </a:spcBef>
              <a:spcAft>
                <a:spcPts val="1200"/>
              </a:spcAft>
              <a:buNone/>
            </a:pPr>
            <a:endParaRPr dirty="0">
              <a:solidFill>
                <a:schemeClr val="accen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 of encryption:</a:t>
            </a:r>
            <a:endParaRPr/>
          </a:p>
        </p:txBody>
      </p:sp>
      <p:sp>
        <p:nvSpPr>
          <p:cNvPr id="93" name="Google Shape;93;p19"/>
          <p:cNvSpPr txBox="1">
            <a:spLocks noGrp="1"/>
          </p:cNvSpPr>
          <p:nvPr>
            <p:ph type="body" idx="1"/>
          </p:nvPr>
        </p:nvSpPr>
        <p:spPr>
          <a:xfrm>
            <a:off x="471900" y="1859100"/>
            <a:ext cx="8142000" cy="2795100"/>
          </a:xfrm>
          <a:prstGeom prst="rect">
            <a:avLst/>
          </a:prstGeom>
        </p:spPr>
        <p:txBody>
          <a:bodyPr spcFirstLastPara="1" wrap="square" lIns="91425" tIns="91425" rIns="91425" bIns="91425" anchor="t" anchorCtr="0">
            <a:normAutofit/>
          </a:bodyPr>
          <a:lstStyle/>
          <a:p>
            <a:pPr marL="0" indent="0">
              <a:buNone/>
            </a:pPr>
            <a:r>
              <a:rPr lang="en" b="1" dirty="0" smtClean="0">
                <a:solidFill>
                  <a:schemeClr val="accent1"/>
                </a:solidFill>
              </a:rPr>
              <a:t>3. </a:t>
            </a:r>
            <a:r>
              <a:rPr lang="en" sz="1600" b="1" u="sng" dirty="0" smtClean="0">
                <a:solidFill>
                  <a:schemeClr val="accent1"/>
                </a:solidFill>
              </a:rPr>
              <a:t>Binary Operations:</a:t>
            </a:r>
            <a:r>
              <a:rPr lang="en" sz="1600" b="1" dirty="0" smtClean="0">
                <a:solidFill>
                  <a:schemeClr val="accent1"/>
                </a:solidFill>
              </a:rPr>
              <a:t>  (</a:t>
            </a:r>
            <a:r>
              <a:rPr lang="en-US" sz="1600" dirty="0" smtClean="0">
                <a:solidFill>
                  <a:schemeClr val="accent1"/>
                </a:solidFill>
              </a:rPr>
              <a:t>AND</a:t>
            </a:r>
            <a:r>
              <a:rPr lang="en-US" sz="1600" dirty="0">
                <a:solidFill>
                  <a:schemeClr val="accent1"/>
                </a:solidFill>
              </a:rPr>
              <a:t>, OR, and </a:t>
            </a:r>
            <a:r>
              <a:rPr lang="en-US" sz="1600" dirty="0" smtClean="0">
                <a:solidFill>
                  <a:schemeClr val="accent1"/>
                </a:solidFill>
              </a:rPr>
              <a:t>XOR)</a:t>
            </a:r>
            <a:endParaRPr lang="en-US" sz="1600" dirty="0">
              <a:solidFill>
                <a:schemeClr val="accent1"/>
              </a:solidFill>
            </a:endParaRPr>
          </a:p>
          <a:p>
            <a:pPr marL="0" lvl="0" indent="0" algn="l" rtl="0">
              <a:spcBef>
                <a:spcPts val="0"/>
              </a:spcBef>
              <a:spcAft>
                <a:spcPts val="0"/>
              </a:spcAft>
              <a:buNone/>
            </a:pPr>
            <a:endParaRPr sz="1600" b="1" u="sng" dirty="0">
              <a:solidFill>
                <a:schemeClr val="accent1"/>
              </a:solidFill>
            </a:endParaRPr>
          </a:p>
          <a:p>
            <a:pPr marL="0" lvl="0" indent="0" algn="l" rtl="0">
              <a:spcBef>
                <a:spcPts val="1200"/>
              </a:spcBef>
              <a:spcAft>
                <a:spcPts val="0"/>
              </a:spcAft>
              <a:buNone/>
            </a:pPr>
            <a:r>
              <a:rPr lang="en" dirty="0" smtClean="0">
                <a:solidFill>
                  <a:schemeClr val="accent1"/>
                </a:solidFill>
              </a:rPr>
              <a:t> 1 </a:t>
            </a:r>
            <a:r>
              <a:rPr lang="en" dirty="0">
                <a:solidFill>
                  <a:schemeClr val="accent1"/>
                </a:solidFill>
              </a:rPr>
              <a:t>1 0 1 	</a:t>
            </a:r>
            <a:r>
              <a:rPr lang="en" dirty="0" smtClean="0">
                <a:solidFill>
                  <a:schemeClr val="accent1"/>
                </a:solidFill>
              </a:rPr>
              <a:t>1 </a:t>
            </a:r>
            <a:r>
              <a:rPr lang="en" dirty="0">
                <a:solidFill>
                  <a:schemeClr val="accent1"/>
                </a:solidFill>
              </a:rPr>
              <a:t>1 0 1 		0 1 0 0</a:t>
            </a:r>
            <a:endParaRPr dirty="0">
              <a:solidFill>
                <a:schemeClr val="accent1"/>
              </a:solidFill>
            </a:endParaRPr>
          </a:p>
          <a:p>
            <a:pPr marL="0" lvl="0" indent="0" algn="l" rtl="0">
              <a:spcBef>
                <a:spcPts val="1200"/>
              </a:spcBef>
              <a:spcAft>
                <a:spcPts val="0"/>
              </a:spcAft>
              <a:buNone/>
            </a:pPr>
            <a:r>
              <a:rPr lang="en" dirty="0">
                <a:solidFill>
                  <a:schemeClr val="accent1"/>
                </a:solidFill>
              </a:rPr>
              <a:t> </a:t>
            </a:r>
            <a:r>
              <a:rPr lang="en" dirty="0" smtClean="0">
                <a:solidFill>
                  <a:schemeClr val="accent1"/>
                </a:solidFill>
              </a:rPr>
              <a:t>1 </a:t>
            </a:r>
            <a:r>
              <a:rPr lang="en" dirty="0">
                <a:solidFill>
                  <a:schemeClr val="accent1"/>
                </a:solidFill>
              </a:rPr>
              <a:t>0 0 </a:t>
            </a:r>
            <a:r>
              <a:rPr lang="en" dirty="0" smtClean="0">
                <a:solidFill>
                  <a:schemeClr val="accent1"/>
                </a:solidFill>
              </a:rPr>
              <a:t>1		1 </a:t>
            </a:r>
            <a:r>
              <a:rPr lang="en" dirty="0">
                <a:solidFill>
                  <a:schemeClr val="accent1"/>
                </a:solidFill>
              </a:rPr>
              <a:t>0 </a:t>
            </a:r>
            <a:r>
              <a:rPr lang="en" dirty="0" smtClean="0">
                <a:solidFill>
                  <a:schemeClr val="accent1"/>
                </a:solidFill>
              </a:rPr>
              <a:t>0 1</a:t>
            </a:r>
            <a:r>
              <a:rPr lang="en" dirty="0">
                <a:solidFill>
                  <a:schemeClr val="accent1"/>
                </a:solidFill>
              </a:rPr>
              <a:t>		1 0 0 1</a:t>
            </a:r>
            <a:endParaRPr dirty="0">
              <a:solidFill>
                <a:schemeClr val="accent1"/>
              </a:solidFill>
            </a:endParaRPr>
          </a:p>
          <a:p>
            <a:pPr marL="0" lvl="0" indent="0" algn="l" rtl="0">
              <a:spcBef>
                <a:spcPts val="1200"/>
              </a:spcBef>
              <a:spcAft>
                <a:spcPts val="0"/>
              </a:spcAft>
              <a:buNone/>
            </a:pPr>
            <a:r>
              <a:rPr lang="en" dirty="0">
                <a:solidFill>
                  <a:schemeClr val="accent1"/>
                </a:solidFill>
              </a:rPr>
              <a:t>=1 0 0 1	</a:t>
            </a:r>
            <a:r>
              <a:rPr lang="en" dirty="0" smtClean="0">
                <a:solidFill>
                  <a:schemeClr val="accent1"/>
                </a:solidFill>
              </a:rPr>
              <a:t>        =1 1 0 1</a:t>
            </a:r>
            <a:r>
              <a:rPr lang="en" dirty="0">
                <a:solidFill>
                  <a:schemeClr val="accent1"/>
                </a:solidFill>
              </a:rPr>
              <a:t>	</a:t>
            </a:r>
            <a:r>
              <a:rPr lang="en" dirty="0" smtClean="0">
                <a:solidFill>
                  <a:schemeClr val="accent1"/>
                </a:solidFill>
              </a:rPr>
              <a:t>        =</a:t>
            </a:r>
            <a:r>
              <a:rPr lang="en" dirty="0">
                <a:solidFill>
                  <a:schemeClr val="accent1"/>
                </a:solidFill>
              </a:rPr>
              <a:t>1 1 0 1</a:t>
            </a:r>
            <a:endParaRPr dirty="0">
              <a:solidFill>
                <a:schemeClr val="accent1"/>
              </a:solidFill>
            </a:endParaRPr>
          </a:p>
          <a:p>
            <a:pPr marL="0" lvl="0" indent="0" algn="l" rtl="0">
              <a:spcBef>
                <a:spcPts val="1200"/>
              </a:spcBef>
              <a:spcAft>
                <a:spcPts val="1200"/>
              </a:spcAft>
              <a:buNone/>
            </a:pPr>
            <a:r>
              <a:rPr lang="en" dirty="0">
                <a:solidFill>
                  <a:schemeClr val="accent1"/>
                </a:solidFill>
              </a:rPr>
              <a:t>And	 </a:t>
            </a:r>
            <a:r>
              <a:rPr lang="en" dirty="0" smtClean="0">
                <a:solidFill>
                  <a:schemeClr val="accent1"/>
                </a:solidFill>
              </a:rPr>
              <a:t> 	 </a:t>
            </a:r>
            <a:r>
              <a:rPr lang="en" dirty="0">
                <a:solidFill>
                  <a:schemeClr val="accent1"/>
                </a:solidFill>
              </a:rPr>
              <a:t>OR	 </a:t>
            </a:r>
            <a:r>
              <a:rPr lang="en" dirty="0" smtClean="0">
                <a:solidFill>
                  <a:schemeClr val="accent1"/>
                </a:solidFill>
              </a:rPr>
              <a:t>	   </a:t>
            </a:r>
            <a:r>
              <a:rPr lang="en" dirty="0">
                <a:solidFill>
                  <a:schemeClr val="accent1"/>
                </a:solidFill>
              </a:rPr>
              <a:t>XOR</a:t>
            </a:r>
            <a:endParaRPr dirty="0">
              <a:solidFill>
                <a:schemeClr val="accent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XOR working:</a:t>
            </a:r>
            <a:endParaRPr dirty="0"/>
          </a:p>
        </p:txBody>
      </p:sp>
      <p:sp>
        <p:nvSpPr>
          <p:cNvPr id="99" name="Google Shape;99;p20"/>
          <p:cNvSpPr txBox="1"/>
          <p:nvPr/>
        </p:nvSpPr>
        <p:spPr>
          <a:xfrm>
            <a:off x="474440" y="1403258"/>
            <a:ext cx="63696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accent1"/>
                </a:solidFill>
                <a:latin typeface="Source Code Pro"/>
                <a:ea typeface="Source Code Pro"/>
                <a:cs typeface="Source Code Pro"/>
                <a:sym typeface="Source Code Pro"/>
              </a:rPr>
              <a:t>XOR only reversible binary </a:t>
            </a:r>
            <a:r>
              <a:rPr lang="en" dirty="0" smtClean="0">
                <a:solidFill>
                  <a:schemeClr val="accent1"/>
                </a:solidFill>
                <a:latin typeface="Source Code Pro"/>
                <a:ea typeface="Source Code Pro"/>
                <a:cs typeface="Source Code Pro"/>
                <a:sym typeface="Source Code Pro"/>
              </a:rPr>
              <a:t>operation</a:t>
            </a:r>
          </a:p>
          <a:p>
            <a:pPr marL="0" lvl="0" indent="0" algn="l" rtl="0">
              <a:spcBef>
                <a:spcPts val="0"/>
              </a:spcBef>
              <a:spcAft>
                <a:spcPts val="0"/>
              </a:spcAft>
              <a:buNone/>
            </a:pPr>
            <a:r>
              <a:rPr lang="en" dirty="0" smtClean="0">
                <a:solidFill>
                  <a:schemeClr val="accent1"/>
                </a:solidFill>
                <a:latin typeface="Source Code Pro"/>
                <a:ea typeface="Source Code Pro"/>
                <a:cs typeface="Source Code Pro"/>
                <a:sym typeface="Source Code Pro"/>
              </a:rPr>
              <a:t> </a:t>
            </a:r>
            <a:endParaRPr dirty="0">
              <a:solidFill>
                <a:schemeClr val="accent1"/>
              </a:solidFill>
              <a:latin typeface="Source Code Pro"/>
              <a:ea typeface="Source Code Pro"/>
              <a:cs typeface="Source Code Pro"/>
              <a:sym typeface="Source Code Pro"/>
            </a:endParaRPr>
          </a:p>
          <a:p>
            <a:pPr marL="0" lvl="0" indent="0" algn="l" rtl="0">
              <a:spcBef>
                <a:spcPts val="0"/>
              </a:spcBef>
              <a:spcAft>
                <a:spcPts val="0"/>
              </a:spcAft>
              <a:buNone/>
            </a:pPr>
            <a:r>
              <a:rPr lang="en-US" dirty="0" smtClean="0">
                <a:solidFill>
                  <a:schemeClr val="accent1"/>
                </a:solidFill>
                <a:latin typeface="Source Code Pro"/>
                <a:ea typeface="Source Code Pro"/>
                <a:cs typeface="Source Code Pro"/>
                <a:sym typeface="Source Code Pro"/>
              </a:rPr>
              <a:t>F</a:t>
            </a:r>
            <a:r>
              <a:rPr lang="en" dirty="0" smtClean="0">
                <a:solidFill>
                  <a:schemeClr val="accent1"/>
                </a:solidFill>
                <a:latin typeface="Source Code Pro"/>
                <a:ea typeface="Source Code Pro"/>
                <a:cs typeface="Source Code Pro"/>
                <a:sym typeface="Source Code Pro"/>
              </a:rPr>
              <a:t>irst it Converts </a:t>
            </a:r>
            <a:r>
              <a:rPr lang="en" dirty="0">
                <a:solidFill>
                  <a:schemeClr val="accent1"/>
                </a:solidFill>
                <a:latin typeface="Source Code Pro"/>
                <a:ea typeface="Source Code Pro"/>
                <a:cs typeface="Source Code Pro"/>
                <a:sym typeface="Source Code Pro"/>
              </a:rPr>
              <a:t>plain text to ASCII </a:t>
            </a:r>
            <a:endParaRPr lang="en" dirty="0" smtClean="0">
              <a:solidFill>
                <a:schemeClr val="accent1"/>
              </a:solidFill>
              <a:latin typeface="Source Code Pro"/>
              <a:ea typeface="Source Code Pro"/>
              <a:cs typeface="Source Code Pro"/>
              <a:sym typeface="Source Code Pro"/>
            </a:endParaRPr>
          </a:p>
          <a:p>
            <a:pPr marL="0" lvl="0" indent="0" algn="l" rtl="0">
              <a:spcBef>
                <a:spcPts val="0"/>
              </a:spcBef>
              <a:spcAft>
                <a:spcPts val="0"/>
              </a:spcAft>
              <a:buNone/>
            </a:pPr>
            <a:r>
              <a:rPr lang="en-US" dirty="0" smtClean="0">
                <a:solidFill>
                  <a:schemeClr val="accent1"/>
                </a:solidFill>
                <a:latin typeface="Source Code Pro"/>
                <a:ea typeface="Source Code Pro"/>
                <a:cs typeface="Source Code Pro"/>
                <a:sym typeface="Source Code Pro"/>
              </a:rPr>
              <a:t>L</a:t>
            </a:r>
            <a:r>
              <a:rPr lang="en" dirty="0" smtClean="0">
                <a:solidFill>
                  <a:schemeClr val="accent1"/>
                </a:solidFill>
                <a:latin typeface="Source Code Pro"/>
                <a:ea typeface="Source Code Pro"/>
                <a:cs typeface="Source Code Pro"/>
                <a:sym typeface="Source Code Pro"/>
              </a:rPr>
              <a:t>ike:</a:t>
            </a:r>
            <a:endParaRPr dirty="0">
              <a:solidFill>
                <a:schemeClr val="accent1"/>
              </a:solidFill>
              <a:latin typeface="Source Code Pro"/>
              <a:ea typeface="Source Code Pro"/>
              <a:cs typeface="Source Code Pro"/>
              <a:sym typeface="Source Code Pro"/>
            </a:endParaRPr>
          </a:p>
          <a:p>
            <a:pPr marL="0" lvl="0" indent="0" algn="l" rtl="0">
              <a:spcBef>
                <a:spcPts val="0"/>
              </a:spcBef>
              <a:spcAft>
                <a:spcPts val="0"/>
              </a:spcAft>
              <a:buNone/>
            </a:pPr>
            <a:r>
              <a:rPr lang="en" dirty="0">
                <a:solidFill>
                  <a:schemeClr val="accent1"/>
                </a:solidFill>
                <a:latin typeface="Source Code Pro"/>
                <a:ea typeface="Source Code Pro"/>
                <a:cs typeface="Source Code Pro"/>
                <a:sym typeface="Source Code Pro"/>
              </a:rPr>
              <a:t>A DOG = 065 032 068 079 071 </a:t>
            </a:r>
            <a:endParaRPr lang="en" dirty="0" smtClean="0">
              <a:solidFill>
                <a:schemeClr val="accent1"/>
              </a:solidFill>
              <a:latin typeface="Source Code Pro"/>
              <a:ea typeface="Source Code Pro"/>
              <a:cs typeface="Source Code Pro"/>
              <a:sym typeface="Source Code Pro"/>
            </a:endParaRPr>
          </a:p>
          <a:p>
            <a:pPr marL="0" lvl="0" indent="0" algn="l" rtl="0">
              <a:spcBef>
                <a:spcPts val="0"/>
              </a:spcBef>
              <a:spcAft>
                <a:spcPts val="0"/>
              </a:spcAft>
              <a:buNone/>
            </a:pPr>
            <a:r>
              <a:rPr lang="en" dirty="0" smtClean="0">
                <a:solidFill>
                  <a:schemeClr val="accent1"/>
                </a:solidFill>
                <a:latin typeface="Source Code Pro"/>
                <a:ea typeface="Source Code Pro"/>
                <a:cs typeface="Source Code Pro"/>
                <a:sym typeface="Source Code Pro"/>
              </a:rPr>
              <a:t> </a:t>
            </a:r>
            <a:endParaRPr dirty="0">
              <a:solidFill>
                <a:schemeClr val="accent1"/>
              </a:solidFill>
              <a:latin typeface="Source Code Pro"/>
              <a:ea typeface="Source Code Pro"/>
              <a:cs typeface="Source Code Pro"/>
              <a:sym typeface="Source Code Pro"/>
            </a:endParaRPr>
          </a:p>
          <a:p>
            <a:pPr marL="0" lvl="0" indent="0" algn="l" rtl="0">
              <a:spcBef>
                <a:spcPts val="0"/>
              </a:spcBef>
              <a:spcAft>
                <a:spcPts val="0"/>
              </a:spcAft>
              <a:buNone/>
            </a:pPr>
            <a:r>
              <a:rPr lang="en" dirty="0">
                <a:solidFill>
                  <a:schemeClr val="accent1"/>
                </a:solidFill>
                <a:latin typeface="Source Code Pro"/>
                <a:ea typeface="Source Code Pro"/>
                <a:cs typeface="Source Code Pro"/>
                <a:sym typeface="Source Code Pro"/>
              </a:rPr>
              <a:t>Then, convert ASCII to binary: </a:t>
            </a:r>
            <a:endParaRPr lang="en" dirty="0" smtClean="0">
              <a:solidFill>
                <a:schemeClr val="accent1"/>
              </a:solidFill>
              <a:latin typeface="Source Code Pro"/>
              <a:ea typeface="Source Code Pro"/>
              <a:cs typeface="Source Code Pro"/>
              <a:sym typeface="Source Code Pro"/>
            </a:endParaRPr>
          </a:p>
          <a:p>
            <a:pPr marL="0" lvl="0" indent="0" algn="l" rtl="0">
              <a:spcBef>
                <a:spcPts val="0"/>
              </a:spcBef>
              <a:spcAft>
                <a:spcPts val="0"/>
              </a:spcAft>
              <a:buNone/>
            </a:pPr>
            <a:endParaRPr dirty="0">
              <a:solidFill>
                <a:schemeClr val="accent1"/>
              </a:solidFill>
              <a:latin typeface="Source Code Pro"/>
              <a:ea typeface="Source Code Pro"/>
              <a:cs typeface="Source Code Pro"/>
              <a:sym typeface="Source Code Pro"/>
            </a:endParaRPr>
          </a:p>
          <a:p>
            <a:pPr marL="0" lvl="0" indent="0" algn="l" rtl="0">
              <a:spcBef>
                <a:spcPts val="0"/>
              </a:spcBef>
              <a:spcAft>
                <a:spcPts val="0"/>
              </a:spcAft>
              <a:buNone/>
            </a:pPr>
            <a:r>
              <a:rPr lang="en" dirty="0">
                <a:solidFill>
                  <a:schemeClr val="accent1"/>
                </a:solidFill>
                <a:latin typeface="Source Code Pro"/>
                <a:ea typeface="Source Code Pro"/>
                <a:cs typeface="Source Code Pro"/>
                <a:sym typeface="Source Code Pro"/>
              </a:rPr>
              <a:t>0100 0001, 0100 0100, 0100 1111, 0100 0111</a:t>
            </a:r>
            <a:endParaRPr dirty="0">
              <a:solidFill>
                <a:schemeClr val="accent1"/>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471900" y="325550"/>
            <a:ext cx="8222100" cy="118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Legitimate Vs fraudulent Encryption Methods.</a:t>
            </a:r>
            <a:endParaRPr/>
          </a:p>
        </p:txBody>
      </p:sp>
      <p:sp>
        <p:nvSpPr>
          <p:cNvPr id="148" name="Google Shape;148;p28"/>
          <p:cNvSpPr txBox="1">
            <a:spLocks noGrp="1"/>
          </p:cNvSpPr>
          <p:nvPr>
            <p:ph type="body" idx="1"/>
          </p:nvPr>
        </p:nvSpPr>
        <p:spPr>
          <a:xfrm>
            <a:off x="471900" y="1761428"/>
            <a:ext cx="7827300" cy="1610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accent1"/>
                </a:solidFill>
              </a:rPr>
              <a:t>Digital signatures</a:t>
            </a:r>
            <a:endParaRPr dirty="0">
              <a:solidFill>
                <a:schemeClr val="accent1"/>
              </a:solidFill>
            </a:endParaRPr>
          </a:p>
          <a:p>
            <a:pPr marL="457200" lvl="0" indent="-342900" algn="l" rtl="0">
              <a:spcBef>
                <a:spcPts val="0"/>
              </a:spcBef>
              <a:spcAft>
                <a:spcPts val="0"/>
              </a:spcAft>
              <a:buSzPts val="1800"/>
              <a:buChar char="-"/>
            </a:pPr>
            <a:r>
              <a:rPr lang="en" dirty="0">
                <a:solidFill>
                  <a:schemeClr val="accent1"/>
                </a:solidFill>
              </a:rPr>
              <a:t>Hashing</a:t>
            </a:r>
            <a:endParaRPr dirty="0">
              <a:solidFill>
                <a:schemeClr val="accent1"/>
              </a:solidFill>
            </a:endParaRPr>
          </a:p>
        </p:txBody>
      </p:sp>
    </p:spTree>
    <p:extLst>
      <p:ext uri="{BB962C8B-B14F-4D97-AF65-F5344CB8AC3E}">
        <p14:creationId xmlns:p14="http://schemas.microsoft.com/office/powerpoint/2010/main" val="364698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118</TotalTime>
  <Words>872</Words>
  <Application>Microsoft Office PowerPoint</Application>
  <PresentationFormat>On-screen Show (16:9)</PresentationFormat>
  <Paragraphs>114</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Amatic SC</vt:lpstr>
      <vt:lpstr>Source Code Pro</vt:lpstr>
      <vt:lpstr>Wingdings</vt:lpstr>
      <vt:lpstr>Arial</vt:lpstr>
      <vt:lpstr>Roboto</vt:lpstr>
      <vt:lpstr>Beach Day</vt:lpstr>
      <vt:lpstr>Encryption</vt:lpstr>
      <vt:lpstr>agenda</vt:lpstr>
      <vt:lpstr>Encryption </vt:lpstr>
      <vt:lpstr>Decryption</vt:lpstr>
      <vt:lpstr>Methods of encryption:</vt:lpstr>
      <vt:lpstr>Methods of encryption:</vt:lpstr>
      <vt:lpstr>Methods of encryption:</vt:lpstr>
      <vt:lpstr>XOR working:</vt:lpstr>
      <vt:lpstr>Legitimate Vs fraudulent Encryption Methods.</vt:lpstr>
      <vt:lpstr>Digital signature</vt:lpstr>
      <vt:lpstr>Hashing: </vt:lpstr>
      <vt:lpstr>Cryptography</vt:lpstr>
      <vt:lpstr>PowerPoint Presentation</vt:lpstr>
      <vt:lpstr>Types of Cryptography</vt:lpstr>
      <vt:lpstr>Symmetric Key Cryptography</vt:lpstr>
      <vt:lpstr>Hash Functions</vt:lpstr>
      <vt:lpstr>Asymmetric Key Cryptography</vt:lpstr>
      <vt:lpstr>Encryption Vs Cryptography </vt:lpstr>
      <vt:lpstr>Tools:</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dc:title>
  <dc:creator>Ramo</dc:creator>
  <cp:lastModifiedBy>Ramo</cp:lastModifiedBy>
  <cp:revision>14</cp:revision>
  <dcterms:modified xsi:type="dcterms:W3CDTF">2022-12-08T09:23:57Z</dcterms:modified>
</cp:coreProperties>
</file>