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72" r:id="rId8"/>
    <p:sldId id="262" r:id="rId9"/>
    <p:sldId id="263" r:id="rId10"/>
    <p:sldId id="264" r:id="rId11"/>
    <p:sldId id="268" r:id="rId12"/>
    <p:sldId id="269" r:id="rId13"/>
    <p:sldId id="27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0"/>
  </p:normalViewPr>
  <p:slideViewPr>
    <p:cSldViewPr snapToGrid="0">
      <p:cViewPr varScale="1">
        <p:scale>
          <a:sx n="154" d="100"/>
          <a:sy n="154" d="100"/>
        </p:scale>
        <p:origin x="44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a7b18b99c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a7b18b99c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a7b18b99c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a7b18b99c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a7b18b99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7b18b99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7b18b99c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7b18b99c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7b18b99c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7b18b99c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a7b18b99c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a7b18b99c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7b18b99c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7b18b99c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a7b18b99c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a7b18b99c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a7b18b99c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a7b18b99c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7367-E85E-448C-112D-225413DC3C01}"/>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BBB9A8A4-C795-A166-910A-657FE9C747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41A47DA6-992F-F705-6AFD-B7557747415E}"/>
              </a:ext>
            </a:extLst>
          </p:cNvPr>
          <p:cNvSpPr>
            <a:spLocks noGrp="1"/>
          </p:cNvSpPr>
          <p:nvPr>
            <p:ph type="dt" sz="half" idx="10"/>
          </p:nvPr>
        </p:nvSpPr>
        <p:spPr/>
        <p:txBody>
          <a:bodyPr/>
          <a:lstStyle/>
          <a:p>
            <a:fld id="{F2868DBF-9EB4-524E-BE18-B7CDD742E44D}" type="datetimeFigureOut">
              <a:rPr lang="en-PK" smtClean="0"/>
              <a:t>06/12/2022</a:t>
            </a:fld>
            <a:endParaRPr lang="en-PK"/>
          </a:p>
        </p:txBody>
      </p:sp>
      <p:sp>
        <p:nvSpPr>
          <p:cNvPr id="5" name="Footer Placeholder 4">
            <a:extLst>
              <a:ext uri="{FF2B5EF4-FFF2-40B4-BE49-F238E27FC236}">
                <a16:creationId xmlns:a16="http://schemas.microsoft.com/office/drawing/2014/main" id="{430BD7FC-267E-888B-884F-59D4992B864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8377E98-AC65-6F6C-A85E-E69EBB7F9036}"/>
              </a:ext>
            </a:extLst>
          </p:cNvPr>
          <p:cNvSpPr>
            <a:spLocks noGrp="1"/>
          </p:cNvSpPr>
          <p:nvPr>
            <p:ph type="sldNum" sz="quarter" idx="12"/>
          </p:nvPr>
        </p:nvSpPr>
        <p:spPr/>
        <p:txBody>
          <a:bodyPr/>
          <a:lstStyle/>
          <a:p>
            <a:fld id="{859130B9-79EC-5742-BF03-F181BF65B5B0}" type="slidenum">
              <a:rPr lang="en-PK" smtClean="0"/>
              <a:t>‹#›</a:t>
            </a:fld>
            <a:endParaRPr lang="en-PK"/>
          </a:p>
        </p:txBody>
      </p:sp>
    </p:spTree>
    <p:extLst>
      <p:ext uri="{BB962C8B-B14F-4D97-AF65-F5344CB8AC3E}">
        <p14:creationId xmlns:p14="http://schemas.microsoft.com/office/powerpoint/2010/main" val="332922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 Encryption Standard</a:t>
            </a:r>
            <a:endParaRPr/>
          </a:p>
        </p:txBody>
      </p:sp>
      <p:sp>
        <p:nvSpPr>
          <p:cNvPr id="55" name="Google Shape;55;p13"/>
          <p:cNvSpPr txBox="1">
            <a:spLocks noGrp="1"/>
          </p:cNvSpPr>
          <p:nvPr>
            <p:ph type="subTitle" idx="1"/>
          </p:nvPr>
        </p:nvSpPr>
        <p:spPr>
          <a:xfrm>
            <a:off x="3108150" y="3012050"/>
            <a:ext cx="29277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GB"/>
              <a:t>Amjad Ali / Sooraj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3">
            <a:alphaModFix/>
          </a:blip>
          <a:srcRect r="980"/>
          <a:stretch/>
        </p:blipFill>
        <p:spPr>
          <a:xfrm>
            <a:off x="1271125" y="391075"/>
            <a:ext cx="5819650" cy="392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1066800" y="228600"/>
            <a:ext cx="6838950" cy="412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DAD7-FD9D-5D96-2FCA-695C1212331D}"/>
              </a:ext>
            </a:extLst>
          </p:cNvPr>
          <p:cNvSpPr>
            <a:spLocks noGrp="1"/>
          </p:cNvSpPr>
          <p:nvPr>
            <p:ph type="title"/>
          </p:nvPr>
        </p:nvSpPr>
        <p:spPr/>
        <p:txBody>
          <a:bodyPr>
            <a:normAutofit fontScale="90000"/>
          </a:bodyPr>
          <a:lstStyle/>
          <a:p>
            <a:r>
              <a:rPr lang="en-GB" b="1" dirty="0">
                <a:solidFill>
                  <a:srgbClr val="323232"/>
                </a:solidFill>
                <a:latin typeface="Arial" panose="020B0604020202020204" pitchFamily="34" charset="0"/>
              </a:rPr>
              <a:t>Usage of DES</a:t>
            </a:r>
            <a:endParaRPr lang="en-PK" dirty="0"/>
          </a:p>
        </p:txBody>
      </p:sp>
      <p:sp>
        <p:nvSpPr>
          <p:cNvPr id="3" name="Content Placeholder 2">
            <a:extLst>
              <a:ext uri="{FF2B5EF4-FFF2-40B4-BE49-F238E27FC236}">
                <a16:creationId xmlns:a16="http://schemas.microsoft.com/office/drawing/2014/main" id="{7EFCF21B-C266-D8F1-CC4C-1131416F6FA8}"/>
              </a:ext>
            </a:extLst>
          </p:cNvPr>
          <p:cNvSpPr>
            <a:spLocks noGrp="1"/>
          </p:cNvSpPr>
          <p:nvPr>
            <p:ph idx="1"/>
          </p:nvPr>
        </p:nvSpPr>
        <p:spPr/>
        <p:txBody>
          <a:bodyPr/>
          <a:lstStyle/>
          <a:p>
            <a:r>
              <a:rPr lang="en-GB" dirty="0"/>
              <a:t>When approved by USA government :</a:t>
            </a:r>
          </a:p>
          <a:p>
            <a:pPr lvl="1"/>
            <a:r>
              <a:rPr lang="en-GB" dirty="0"/>
              <a:t>Used by financial services</a:t>
            </a:r>
          </a:p>
          <a:p>
            <a:pPr lvl="1"/>
            <a:r>
              <a:rPr lang="en-GB" dirty="0"/>
              <a:t>Because of its simplicity, </a:t>
            </a:r>
          </a:p>
          <a:p>
            <a:pPr lvl="1"/>
            <a:r>
              <a:rPr lang="en-GB" dirty="0"/>
              <a:t>Variety of embedded systems</a:t>
            </a:r>
            <a:endParaRPr lang="en-PK" dirty="0"/>
          </a:p>
        </p:txBody>
      </p:sp>
    </p:spTree>
    <p:extLst>
      <p:ext uri="{BB962C8B-B14F-4D97-AF65-F5344CB8AC3E}">
        <p14:creationId xmlns:p14="http://schemas.microsoft.com/office/powerpoint/2010/main" val="132720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E9F5-BF40-5BE4-8998-4F6F0E042C1A}"/>
              </a:ext>
            </a:extLst>
          </p:cNvPr>
          <p:cNvSpPr>
            <a:spLocks noGrp="1"/>
          </p:cNvSpPr>
          <p:nvPr>
            <p:ph type="title"/>
          </p:nvPr>
        </p:nvSpPr>
        <p:spPr/>
        <p:txBody>
          <a:bodyPr>
            <a:normAutofit fontScale="90000"/>
          </a:bodyPr>
          <a:lstStyle/>
          <a:p>
            <a:r>
              <a:rPr lang="en-GB" b="1" i="0" dirty="0">
                <a:solidFill>
                  <a:srgbClr val="323232"/>
                </a:solidFill>
                <a:effectLst/>
                <a:latin typeface="Arial" panose="020B0604020202020204" pitchFamily="34" charset="0"/>
              </a:rPr>
              <a:t>DES is Unsafe</a:t>
            </a:r>
            <a:endParaRPr lang="en-PK" dirty="0"/>
          </a:p>
        </p:txBody>
      </p:sp>
      <p:sp>
        <p:nvSpPr>
          <p:cNvPr id="3" name="Content Placeholder 2">
            <a:extLst>
              <a:ext uri="{FF2B5EF4-FFF2-40B4-BE49-F238E27FC236}">
                <a16:creationId xmlns:a16="http://schemas.microsoft.com/office/drawing/2014/main" id="{2FA14A4D-7CDA-A960-BF2E-A2541259A96F}"/>
              </a:ext>
            </a:extLst>
          </p:cNvPr>
          <p:cNvSpPr>
            <a:spLocks noGrp="1"/>
          </p:cNvSpPr>
          <p:nvPr>
            <p:ph idx="1"/>
          </p:nvPr>
        </p:nvSpPr>
        <p:spPr/>
        <p:txBody>
          <a:bodyPr/>
          <a:lstStyle/>
          <a:p>
            <a:pPr algn="l"/>
            <a:r>
              <a:rPr lang="en-GB" dirty="0"/>
              <a:t>For any cipher, the most basic method of attack is brute force, which involves trying each key until you find the right one. The length of the key determines the number of possible</a:t>
            </a:r>
          </a:p>
          <a:p>
            <a:endParaRPr lang="en-PK" dirty="0"/>
          </a:p>
        </p:txBody>
      </p:sp>
    </p:spTree>
    <p:extLst>
      <p:ext uri="{BB962C8B-B14F-4D97-AF65-F5344CB8AC3E}">
        <p14:creationId xmlns:p14="http://schemas.microsoft.com/office/powerpoint/2010/main" val="216022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836750" y="309175"/>
            <a:ext cx="7058924" cy="451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084100" y="355875"/>
            <a:ext cx="6261575" cy="4431750"/>
          </a:xfrm>
          <a:prstGeom prst="rect">
            <a:avLst/>
          </a:prstGeom>
          <a:noFill/>
          <a:ln>
            <a:noFill/>
          </a:ln>
        </p:spPr>
      </p:pic>
      <p:sp>
        <p:nvSpPr>
          <p:cNvPr id="66" name="Google Shape;66;p15"/>
          <p:cNvSpPr txBox="1"/>
          <p:nvPr/>
        </p:nvSpPr>
        <p:spPr>
          <a:xfrm>
            <a:off x="6755050" y="805775"/>
            <a:ext cx="12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7" name="Google Shape;67;p15"/>
          <p:cNvSpPr/>
          <p:nvPr/>
        </p:nvSpPr>
        <p:spPr>
          <a:xfrm>
            <a:off x="6741600" y="756425"/>
            <a:ext cx="1450500" cy="3954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6755050" y="805775"/>
            <a:ext cx="12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3" name="Google Shape;73;p16"/>
          <p:cNvSpPr/>
          <p:nvPr/>
        </p:nvSpPr>
        <p:spPr>
          <a:xfrm>
            <a:off x="6741600" y="756425"/>
            <a:ext cx="1450500" cy="3954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16"/>
          <p:cNvPicPr preferRelativeResize="0"/>
          <p:nvPr/>
        </p:nvPicPr>
        <p:blipFill>
          <a:blip r:embed="rId3">
            <a:alphaModFix/>
          </a:blip>
          <a:stretch>
            <a:fillRect/>
          </a:stretch>
        </p:blipFill>
        <p:spPr>
          <a:xfrm>
            <a:off x="838200" y="228600"/>
            <a:ext cx="7175501" cy="354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6755050" y="805775"/>
            <a:ext cx="12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0" name="Google Shape;80;p17"/>
          <p:cNvSpPr/>
          <p:nvPr/>
        </p:nvSpPr>
        <p:spPr>
          <a:xfrm>
            <a:off x="6741600" y="756425"/>
            <a:ext cx="1450500" cy="3954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17"/>
          <p:cNvPicPr preferRelativeResize="0"/>
          <p:nvPr/>
        </p:nvPicPr>
        <p:blipFill>
          <a:blip r:embed="rId3">
            <a:alphaModFix/>
          </a:blip>
          <a:stretch>
            <a:fillRect/>
          </a:stretch>
        </p:blipFill>
        <p:spPr>
          <a:xfrm>
            <a:off x="1066800" y="385675"/>
            <a:ext cx="7049099" cy="3584453"/>
          </a:xfrm>
          <a:prstGeom prst="rect">
            <a:avLst/>
          </a:prstGeom>
          <a:noFill/>
          <a:ln>
            <a:noFill/>
          </a:ln>
        </p:spPr>
      </p:pic>
      <p:sp>
        <p:nvSpPr>
          <p:cNvPr id="82" name="Google Shape;82;p17"/>
          <p:cNvSpPr/>
          <p:nvPr/>
        </p:nvSpPr>
        <p:spPr>
          <a:xfrm>
            <a:off x="2900775" y="1745825"/>
            <a:ext cx="980400" cy="295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6755050" y="805775"/>
            <a:ext cx="12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8" name="Google Shape;88;p18"/>
          <p:cNvSpPr/>
          <p:nvPr/>
        </p:nvSpPr>
        <p:spPr>
          <a:xfrm>
            <a:off x="6741600" y="756425"/>
            <a:ext cx="1450500" cy="3954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2900775" y="1745825"/>
            <a:ext cx="980400" cy="295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8"/>
          <p:cNvPicPr preferRelativeResize="0"/>
          <p:nvPr/>
        </p:nvPicPr>
        <p:blipFill>
          <a:blip r:embed="rId3">
            <a:alphaModFix/>
          </a:blip>
          <a:stretch>
            <a:fillRect/>
          </a:stretch>
        </p:blipFill>
        <p:spPr>
          <a:xfrm>
            <a:off x="1300063" y="289625"/>
            <a:ext cx="5997370" cy="3660600"/>
          </a:xfrm>
          <a:prstGeom prst="rect">
            <a:avLst/>
          </a:prstGeom>
          <a:noFill/>
          <a:ln>
            <a:noFill/>
          </a:ln>
        </p:spPr>
      </p:pic>
      <p:sp>
        <p:nvSpPr>
          <p:cNvPr id="91" name="Google Shape;91;p18"/>
          <p:cNvSpPr/>
          <p:nvPr/>
        </p:nvSpPr>
        <p:spPr>
          <a:xfrm>
            <a:off x="2229300" y="2430750"/>
            <a:ext cx="1853400" cy="402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F242-48DA-F81E-8BCE-D1578C1DAAA0}"/>
              </a:ext>
            </a:extLst>
          </p:cNvPr>
          <p:cNvSpPr>
            <a:spLocks noGrp="1"/>
          </p:cNvSpPr>
          <p:nvPr>
            <p:ph type="title"/>
          </p:nvPr>
        </p:nvSpPr>
        <p:spPr/>
        <p:txBody>
          <a:bodyPr>
            <a:normAutofit fontScale="90000"/>
          </a:bodyPr>
          <a:lstStyle/>
          <a:p>
            <a:r>
              <a:rPr lang="en-GB" b="1" i="0" dirty="0">
                <a:solidFill>
                  <a:srgbClr val="666666"/>
                </a:solidFill>
                <a:effectLst/>
                <a:latin typeface="Arial" panose="020B0604020202020204" pitchFamily="34" charset="0"/>
              </a:rPr>
              <a:t>Block cipher</a:t>
            </a:r>
            <a:endParaRPr lang="en-PK" dirty="0"/>
          </a:p>
        </p:txBody>
      </p:sp>
      <p:sp>
        <p:nvSpPr>
          <p:cNvPr id="3" name="Content Placeholder 2">
            <a:extLst>
              <a:ext uri="{FF2B5EF4-FFF2-40B4-BE49-F238E27FC236}">
                <a16:creationId xmlns:a16="http://schemas.microsoft.com/office/drawing/2014/main" id="{302003EB-DCE4-4762-6B34-E42095660F35}"/>
              </a:ext>
            </a:extLst>
          </p:cNvPr>
          <p:cNvSpPr>
            <a:spLocks noGrp="1"/>
          </p:cNvSpPr>
          <p:nvPr>
            <p:ph idx="1"/>
          </p:nvPr>
        </p:nvSpPr>
        <p:spPr/>
        <p:txBody>
          <a:bodyPr/>
          <a:lstStyle/>
          <a:p>
            <a:r>
              <a:rPr lang="en-GB" dirty="0"/>
              <a:t>The Data Encryption Standard is a block cipher</a:t>
            </a:r>
          </a:p>
          <a:p>
            <a:r>
              <a:rPr lang="en-GB" dirty="0"/>
              <a:t>Because cryptographic key and algorithm are applied to a block of data simultaneously rather than one bit at a time. </a:t>
            </a:r>
          </a:p>
          <a:p>
            <a:pPr marL="0" indent="0">
              <a:buNone/>
            </a:pPr>
            <a:endParaRPr lang="en-GB" dirty="0"/>
          </a:p>
        </p:txBody>
      </p:sp>
    </p:spTree>
    <p:extLst>
      <p:ext uri="{BB962C8B-B14F-4D97-AF65-F5344CB8AC3E}">
        <p14:creationId xmlns:p14="http://schemas.microsoft.com/office/powerpoint/2010/main" val="64518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6755050" y="805775"/>
            <a:ext cx="127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7" name="Google Shape;97;p19"/>
          <p:cNvSpPr/>
          <p:nvPr/>
        </p:nvSpPr>
        <p:spPr>
          <a:xfrm>
            <a:off x="6741600" y="756425"/>
            <a:ext cx="1450500" cy="3954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900775" y="1745825"/>
            <a:ext cx="980400" cy="295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229300" y="2430750"/>
            <a:ext cx="1853400" cy="402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9"/>
          <p:cNvPicPr preferRelativeResize="0"/>
          <p:nvPr/>
        </p:nvPicPr>
        <p:blipFill rotWithShape="1">
          <a:blip r:embed="rId3">
            <a:alphaModFix/>
          </a:blip>
          <a:srcRect b="15626"/>
          <a:stretch/>
        </p:blipFill>
        <p:spPr>
          <a:xfrm>
            <a:off x="1097775" y="500975"/>
            <a:ext cx="5977425" cy="2793325"/>
          </a:xfrm>
          <a:prstGeom prst="rect">
            <a:avLst/>
          </a:prstGeom>
          <a:noFill/>
          <a:ln>
            <a:noFill/>
          </a:ln>
        </p:spPr>
      </p:pic>
      <p:sp>
        <p:nvSpPr>
          <p:cNvPr id="101" name="Google Shape;101;p19"/>
          <p:cNvSpPr/>
          <p:nvPr/>
        </p:nvSpPr>
        <p:spPr>
          <a:xfrm>
            <a:off x="5841825" y="1205975"/>
            <a:ext cx="2068200" cy="2231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031200" y="390050"/>
            <a:ext cx="6220625" cy="4202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Words>
  <Application>Microsoft Macintosh PowerPoint</Application>
  <PresentationFormat>On-screen Show (16:9)</PresentationFormat>
  <Paragraphs>12</Paragraphs>
  <Slides>13</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Data Encryption Standard</vt:lpstr>
      <vt:lpstr>PowerPoint Presentation</vt:lpstr>
      <vt:lpstr>PowerPoint Presentation</vt:lpstr>
      <vt:lpstr>PowerPoint Presentation</vt:lpstr>
      <vt:lpstr>PowerPoint Presentation</vt:lpstr>
      <vt:lpstr>PowerPoint Presentation</vt:lpstr>
      <vt:lpstr>Block cipher</vt:lpstr>
      <vt:lpstr>PowerPoint Presentation</vt:lpstr>
      <vt:lpstr>PowerPoint Presentation</vt:lpstr>
      <vt:lpstr>PowerPoint Presentation</vt:lpstr>
      <vt:lpstr>PowerPoint Presentation</vt:lpstr>
      <vt:lpstr>Usage of DES</vt:lpstr>
      <vt:lpstr>DES is Unsafe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Encryption Standard</dc:title>
  <cp:lastModifiedBy>Microsoft Office User</cp:lastModifiedBy>
  <cp:revision>1</cp:revision>
  <dcterms:modified xsi:type="dcterms:W3CDTF">2022-12-06T09:42:37Z</dcterms:modified>
</cp:coreProperties>
</file>