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6" r:id="rId3"/>
    <p:sldId id="262" r:id="rId4"/>
    <p:sldId id="284" r:id="rId5"/>
    <p:sldId id="278" r:id="rId6"/>
    <p:sldId id="279" r:id="rId7"/>
    <p:sldId id="285" r:id="rId8"/>
    <p:sldId id="280" r:id="rId9"/>
    <p:sldId id="283" r:id="rId10"/>
    <p:sldId id="282" r:id="rId11"/>
    <p:sldId id="267" r:id="rId12"/>
    <p:sldId id="270" r:id="rId13"/>
    <p:sldId id="268" r:id="rId14"/>
    <p:sldId id="269" r:id="rId15"/>
    <p:sldId id="272" r:id="rId16"/>
    <p:sldId id="257" r:id="rId17"/>
    <p:sldId id="258" r:id="rId18"/>
    <p:sldId id="259" r:id="rId19"/>
    <p:sldId id="261" r:id="rId20"/>
    <p:sldId id="274" r:id="rId21"/>
    <p:sldId id="275" r:id="rId22"/>
    <p:sldId id="276" r:id="rId23"/>
    <p:sldId id="277" r:id="rId24"/>
    <p:sldId id="263" r:id="rId25"/>
    <p:sldId id="287" r:id="rId26"/>
    <p:sldId id="28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AA35B02B-4831-4CF6-8924-0100B8A4361E}"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05855-DEBD-42FC-AB58-29395C5B6575}"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35B02B-4831-4CF6-8924-0100B8A4361E}"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05855-DEBD-42FC-AB58-29395C5B6575}" type="slidenum">
              <a:rPr lang="en-US" smtClean="0"/>
              <a:t>‹#›</a:t>
            </a:fld>
            <a:endParaRPr lang="en-US"/>
          </a:p>
        </p:txBody>
      </p:sp>
    </p:spTree>
  </p:cSld>
  <p:clrMapOvr>
    <a:masterClrMapping/>
  </p:clrMapOvr>
  <p:transition spd="med">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35B02B-4831-4CF6-8924-0100B8A4361E}" type="datetimeFigureOut">
              <a:rPr lang="en-US" smtClean="0"/>
              <a:t>11/17/2022</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805855-DEBD-42FC-AB58-29395C5B6575}" type="slidenum">
              <a:rPr lang="en-US" smtClean="0"/>
              <a:t>‹#›</a:t>
            </a:fld>
            <a:endParaRPr lang="en-US"/>
          </a:p>
        </p:txBody>
      </p:sp>
    </p:spTree>
  </p:cSld>
  <p:clrMapOvr>
    <a:masterClrMapping/>
  </p:clrMapOvr>
  <p:transition spd="med">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35B02B-4831-4CF6-8924-0100B8A4361E}"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05855-DEBD-42FC-AB58-29395C5B6575}" type="slidenum">
              <a:rPr lang="en-US" smtClean="0"/>
              <a:t>‹#›</a:t>
            </a:fld>
            <a:endParaRPr lang="en-US"/>
          </a:p>
        </p:txBody>
      </p:sp>
    </p:spTree>
  </p:cSld>
  <p:clrMapOvr>
    <a:masterClrMapping/>
  </p:clrMapOvr>
  <p:transition spd="med">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A35B02B-4831-4CF6-8924-0100B8A4361E}"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05855-DEBD-42FC-AB58-29395C5B657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spd="med">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A35B02B-4831-4CF6-8924-0100B8A4361E}"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805855-DEBD-42FC-AB58-29395C5B6575}" type="slidenum">
              <a:rPr lang="en-US" smtClean="0"/>
              <a:t>‹#›</a:t>
            </a:fld>
            <a:endParaRPr lang="en-US"/>
          </a:p>
        </p:txBody>
      </p:sp>
    </p:spTree>
  </p:cSld>
  <p:clrMapOvr>
    <a:masterClrMapping/>
  </p:clrMapOvr>
  <p:transition spd="med">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A35B02B-4831-4CF6-8924-0100B8A4361E}" type="datetimeFigureOut">
              <a:rPr lang="en-US" smtClean="0"/>
              <a:t>11/17/2022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805855-DEBD-42FC-AB58-29395C5B6575}" type="slidenum">
              <a:rPr lang="en-US" smtClean="0"/>
              <a:t>‹#›</a:t>
            </a:fld>
            <a:endParaRPr lang="en-US"/>
          </a:p>
        </p:txBody>
      </p:sp>
    </p:spTree>
  </p:cSld>
  <p:clrMapOvr>
    <a:masterClrMapping/>
  </p:clrMapOvr>
  <p:transition spd="med">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A35B02B-4831-4CF6-8924-0100B8A4361E}" type="datetimeFigureOut">
              <a:rPr lang="en-US" smtClean="0"/>
              <a:t>11/17/2022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805855-DEBD-42FC-AB58-29395C5B6575}" type="slidenum">
              <a:rPr lang="en-US" smtClean="0"/>
              <a:t>‹#›</a:t>
            </a:fld>
            <a:endParaRPr lang="en-US"/>
          </a:p>
        </p:txBody>
      </p:sp>
    </p:spTree>
  </p:cSld>
  <p:clrMapOvr>
    <a:masterClrMapping/>
  </p:clrMapOvr>
  <p:transition spd="med">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5B02B-4831-4CF6-8924-0100B8A4361E}" type="datetimeFigureOut">
              <a:rPr lang="en-US" smtClean="0"/>
              <a:t>11/17/2022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805855-DEBD-42FC-AB58-29395C5B6575}" type="slidenum">
              <a:rPr lang="en-US" smtClean="0"/>
              <a:t>‹#›</a:t>
            </a:fld>
            <a:endParaRPr lang="en-US"/>
          </a:p>
        </p:txBody>
      </p:sp>
    </p:spTree>
  </p:cSld>
  <p:clrMapOvr>
    <a:masterClrMapping/>
  </p:clrMapOvr>
  <p:transition spd="med">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A35B02B-4831-4CF6-8924-0100B8A4361E}"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805855-DEBD-42FC-AB58-29395C5B6575}"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transition spd="med">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AA35B02B-4831-4CF6-8924-0100B8A4361E}" type="datetimeFigureOut">
              <a:rPr lang="en-US" smtClean="0"/>
              <a:t>11/17/2022</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805855-DEBD-42FC-AB58-29395C5B657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spd="med">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AA35B02B-4831-4CF6-8924-0100B8A4361E}" type="datetimeFigureOut">
              <a:rPr lang="en-US" smtClean="0"/>
              <a:t>11/17/2022</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805855-DEBD-42FC-AB58-29395C5B657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pull dir="d"/>
  </p:transition>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ipripak.org/cyber-securitywarfare-and-pakistan/"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http://www.slideshare.net/ideaflashed/cyberwarfare"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971800"/>
            <a:ext cx="8077200" cy="1673352"/>
          </a:xfrm>
        </p:spPr>
        <p:txBody>
          <a:bodyPr/>
          <a:lstStyle/>
          <a:p>
            <a:r>
              <a:rPr lang="en-US" dirty="0" smtClean="0"/>
              <a:t>Cyber Warfare and National Security.</a:t>
            </a:r>
            <a:endParaRPr lang="en-US" dirty="0"/>
          </a:p>
        </p:txBody>
      </p:sp>
      <p:sp>
        <p:nvSpPr>
          <p:cNvPr id="4" name="Subtitle 2"/>
          <p:cNvSpPr txBox="1">
            <a:spLocks/>
          </p:cNvSpPr>
          <p:nvPr/>
        </p:nvSpPr>
        <p:spPr>
          <a:xfrm>
            <a:off x="533400" y="5105400"/>
            <a:ext cx="8077200" cy="1499616"/>
          </a:xfrm>
          <a:prstGeom prst="rect">
            <a:avLst/>
          </a:prstGeom>
        </p:spPr>
        <p:txBody>
          <a:bodyPr vert="horz" lIns="118872" tIns="0" rIns="45720" bIns="0" rtlCol="0" anchor="b">
            <a:normAutofit/>
          </a:bodyPr>
          <a:lstStyle/>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en-US" sz="2000" b="0" i="0" u="none" strike="noStrike" kern="1200" cap="none" spc="0" normalizeH="0" baseline="0" noProof="0" dirty="0">
              <a:ln>
                <a:noFill/>
              </a:ln>
              <a:solidFill>
                <a:srgbClr val="FFFFFF"/>
              </a:solidFill>
              <a:effectLst/>
              <a:uLnTx/>
              <a:uFillTx/>
              <a:latin typeface="+mn-lt"/>
              <a:ea typeface="+mn-ea"/>
              <a:cs typeface="+mn-cs"/>
            </a:endParaRPr>
          </a:p>
        </p:txBody>
      </p:sp>
      <p:sp>
        <p:nvSpPr>
          <p:cNvPr id="5" name="Subtitle 4"/>
          <p:cNvSpPr>
            <a:spLocks noGrp="1"/>
          </p:cNvSpPr>
          <p:nvPr>
            <p:ph type="subTitle" idx="1"/>
          </p:nvPr>
        </p:nvSpPr>
        <p:spPr/>
        <p:txBody>
          <a:bodyPr/>
          <a:lstStyle/>
          <a:p>
            <a:endParaRPr lang="en-US"/>
          </a:p>
        </p:txBody>
      </p:sp>
    </p:spTree>
  </p:cSld>
  <p:clrMapOvr>
    <a:masterClrMapping/>
  </p:clrMapOvr>
  <p:transition spd="med">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551099894391.jpg"/>
          <p:cNvPicPr>
            <a:picLocks noChangeAspect="1"/>
          </p:cNvPicPr>
          <p:nvPr/>
        </p:nvPicPr>
        <p:blipFill>
          <a:blip r:embed="rId2">
            <a:lum bright="70000" contrast="-70000"/>
          </a:blip>
          <a:stretch>
            <a:fillRect/>
          </a:stretch>
        </p:blipFill>
        <p:spPr>
          <a:xfrm>
            <a:off x="0" y="1447800"/>
            <a:ext cx="9144000" cy="5410200"/>
          </a:xfrm>
          <a:prstGeom prst="rect">
            <a:avLst/>
          </a:prstGeom>
        </p:spPr>
      </p:pic>
      <p:sp>
        <p:nvSpPr>
          <p:cNvPr id="2" name="Title 1"/>
          <p:cNvSpPr>
            <a:spLocks noGrp="1"/>
          </p:cNvSpPr>
          <p:nvPr>
            <p:ph type="title"/>
          </p:nvPr>
        </p:nvSpPr>
        <p:spPr/>
        <p:txBody>
          <a:bodyPr>
            <a:normAutofit fontScale="90000"/>
          </a:bodyPr>
          <a:lstStyle/>
          <a:p>
            <a:r>
              <a:rPr lang="en-US" dirty="0" smtClean="0"/>
              <a:t>Offensive: (Proactive)</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In </a:t>
            </a:r>
            <a:r>
              <a:rPr lang="en-US" dirty="0"/>
              <a:t>many cases victims discovers the attacks many years, after they occurred when it is too late to apply mitigation measures and the consequences are dramatic. </a:t>
            </a:r>
            <a:endParaRPr lang="en-US" dirty="0" smtClean="0"/>
          </a:p>
        </p:txBody>
      </p:sp>
    </p:spTree>
  </p:cSld>
  <p:clrMapOvr>
    <a:masterClrMapping/>
  </p:clrMapOvr>
  <p:transition spd="med">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551099894391.jpg"/>
          <p:cNvPicPr>
            <a:picLocks noChangeAspect="1"/>
          </p:cNvPicPr>
          <p:nvPr/>
        </p:nvPicPr>
        <p:blipFill>
          <a:blip r:embed="rId2">
            <a:lum bright="70000" contrast="-70000"/>
          </a:blip>
          <a:stretch>
            <a:fillRect/>
          </a:stretch>
        </p:blipFill>
        <p:spPr>
          <a:xfrm>
            <a:off x="0" y="1447800"/>
            <a:ext cx="9144000" cy="5410200"/>
          </a:xfrm>
          <a:prstGeom prst="rect">
            <a:avLst/>
          </a:prstGeom>
        </p:spPr>
      </p:pic>
      <p:sp>
        <p:nvSpPr>
          <p:cNvPr id="2" name="Title 1"/>
          <p:cNvSpPr>
            <a:spLocks noGrp="1"/>
          </p:cNvSpPr>
          <p:nvPr>
            <p:ph type="title"/>
          </p:nvPr>
        </p:nvSpPr>
        <p:spPr/>
        <p:txBody>
          <a:bodyPr/>
          <a:lstStyle/>
          <a:p>
            <a:r>
              <a:rPr lang="en-US" dirty="0"/>
              <a:t>N</a:t>
            </a:r>
            <a:r>
              <a:rPr lang="en-US" dirty="0" smtClean="0"/>
              <a:t>ext Cold war</a:t>
            </a:r>
            <a:endParaRPr lang="en-US" dirty="0"/>
          </a:p>
        </p:txBody>
      </p:sp>
      <p:sp>
        <p:nvSpPr>
          <p:cNvPr id="3" name="Content Placeholder 2"/>
          <p:cNvSpPr>
            <a:spLocks noGrp="1"/>
          </p:cNvSpPr>
          <p:nvPr>
            <p:ph idx="1"/>
          </p:nvPr>
        </p:nvSpPr>
        <p:spPr/>
        <p:txBody>
          <a:bodyPr>
            <a:normAutofit/>
          </a:bodyPr>
          <a:lstStyle/>
          <a:p>
            <a:r>
              <a:rPr lang="en-US" dirty="0" smtClean="0"/>
              <a:t>It is war; in fact it is already becoming the next Cold war. Cyber operations are also becoming increasingly integrated into active conflicts.</a:t>
            </a:r>
          </a:p>
        </p:txBody>
      </p:sp>
    </p:spTree>
  </p:cSld>
  <p:clrMapOvr>
    <a:masterClrMapping/>
  </p:clrMapOvr>
  <p:transition spd="med">
    <p:pull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551099894391.jpg"/>
          <p:cNvPicPr>
            <a:picLocks noChangeAspect="1"/>
          </p:cNvPicPr>
          <p:nvPr/>
        </p:nvPicPr>
        <p:blipFill>
          <a:blip r:embed="rId2">
            <a:lum bright="70000" contrast="-70000"/>
          </a:blip>
          <a:stretch>
            <a:fillRect/>
          </a:stretch>
        </p:blipFill>
        <p:spPr>
          <a:xfrm>
            <a:off x="0" y="1447800"/>
            <a:ext cx="9144000" cy="5410200"/>
          </a:xfrm>
          <a:prstGeom prst="rect">
            <a:avLst/>
          </a:prstGeom>
        </p:spPr>
      </p:pic>
      <p:sp>
        <p:nvSpPr>
          <p:cNvPr id="2" name="Title 1"/>
          <p:cNvSpPr>
            <a:spLocks noGrp="1"/>
          </p:cNvSpPr>
          <p:nvPr>
            <p:ph type="title"/>
          </p:nvPr>
        </p:nvSpPr>
        <p:spPr/>
        <p:txBody>
          <a:bodyPr/>
          <a:lstStyle/>
          <a:p>
            <a:r>
              <a:rPr lang="en-US" dirty="0" smtClean="0"/>
              <a:t>Cyber Active Countries: </a:t>
            </a:r>
            <a:endParaRPr lang="en-US" dirty="0"/>
          </a:p>
        </p:txBody>
      </p:sp>
      <p:sp>
        <p:nvSpPr>
          <p:cNvPr id="3" name="Content Placeholder 2"/>
          <p:cNvSpPr>
            <a:spLocks noGrp="1"/>
          </p:cNvSpPr>
          <p:nvPr>
            <p:ph idx="1"/>
          </p:nvPr>
        </p:nvSpPr>
        <p:spPr/>
        <p:txBody>
          <a:bodyPr>
            <a:normAutofit/>
          </a:bodyPr>
          <a:lstStyle/>
          <a:p>
            <a:r>
              <a:rPr lang="en-US" dirty="0"/>
              <a:t>Major powers increasingly </a:t>
            </a:r>
            <a:r>
              <a:rPr lang="en-US" b="1" dirty="0">
                <a:solidFill>
                  <a:srgbClr val="FF0000"/>
                </a:solidFill>
              </a:rPr>
              <a:t>rely on digital networks</a:t>
            </a:r>
            <a:r>
              <a:rPr lang="en-US" dirty="0"/>
              <a:t> for critical services. The US turns to a cyber-arms race, </a:t>
            </a:r>
            <a:r>
              <a:rPr lang="en-US" dirty="0">
                <a:solidFill>
                  <a:srgbClr val="FF0000"/>
                </a:solidFill>
              </a:rPr>
              <a:t>quite similar to the nuclear arms race</a:t>
            </a:r>
            <a:r>
              <a:rPr lang="en-US" dirty="0"/>
              <a:t>, is building up stockpiles of software and malware to attack computer systems of rival states. </a:t>
            </a:r>
            <a:r>
              <a:rPr lang="en-US" b="1" dirty="0">
                <a:solidFill>
                  <a:srgbClr val="FF0000"/>
                </a:solidFill>
              </a:rPr>
              <a:t>China, Iran, North Korea, and Russia</a:t>
            </a:r>
            <a:r>
              <a:rPr lang="en-US" dirty="0"/>
              <a:t> have demonstrated an ability to conduct robust cyber activity. </a:t>
            </a:r>
          </a:p>
        </p:txBody>
      </p:sp>
    </p:spTree>
  </p:cSld>
  <p:clrMapOvr>
    <a:masterClrMapping/>
  </p:clrMapOvr>
  <p:transition spd="med">
    <p:pull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551099894391.jpg"/>
          <p:cNvPicPr>
            <a:picLocks noChangeAspect="1"/>
          </p:cNvPicPr>
          <p:nvPr/>
        </p:nvPicPr>
        <p:blipFill>
          <a:blip r:embed="rId2">
            <a:lum bright="70000" contrast="-70000"/>
          </a:blip>
          <a:stretch>
            <a:fillRect/>
          </a:stretch>
        </p:blipFill>
        <p:spPr>
          <a:xfrm>
            <a:off x="0" y="1447800"/>
            <a:ext cx="9144000" cy="5410200"/>
          </a:xfrm>
          <a:prstGeom prst="rect">
            <a:avLst/>
          </a:prstGeom>
        </p:spPr>
      </p:pic>
      <p:sp>
        <p:nvSpPr>
          <p:cNvPr id="2" name="Title 1"/>
          <p:cNvSpPr>
            <a:spLocks noGrp="1"/>
          </p:cNvSpPr>
          <p:nvPr>
            <p:ph type="title"/>
          </p:nvPr>
        </p:nvSpPr>
        <p:spPr/>
        <p:txBody>
          <a:bodyPr>
            <a:normAutofit/>
          </a:bodyPr>
          <a:lstStyle/>
          <a:p>
            <a:r>
              <a:rPr lang="en-US" sz="4000" dirty="0"/>
              <a:t>Pakistan and </a:t>
            </a:r>
            <a:r>
              <a:rPr lang="en-US" sz="4000" dirty="0" smtClean="0"/>
              <a:t>Cyber Warfare:</a:t>
            </a:r>
            <a:endParaRPr lang="en-US" sz="4000" dirty="0"/>
          </a:p>
        </p:txBody>
      </p:sp>
      <p:sp>
        <p:nvSpPr>
          <p:cNvPr id="3" name="Content Placeholder 2"/>
          <p:cNvSpPr>
            <a:spLocks noGrp="1"/>
          </p:cNvSpPr>
          <p:nvPr>
            <p:ph idx="1"/>
          </p:nvPr>
        </p:nvSpPr>
        <p:spPr>
          <a:xfrm>
            <a:off x="457200" y="1371600"/>
            <a:ext cx="8229600" cy="5486400"/>
          </a:xfrm>
        </p:spPr>
        <p:txBody>
          <a:bodyPr>
            <a:normAutofit fontScale="92500" lnSpcReduction="20000"/>
          </a:bodyPr>
          <a:lstStyle/>
          <a:p>
            <a:r>
              <a:rPr lang="en-US" dirty="0"/>
              <a:t>The Internet security company McAfee stated in its </a:t>
            </a:r>
            <a:r>
              <a:rPr lang="en-US" b="1" dirty="0"/>
              <a:t>2007 annual report that approximately 120 countries </a:t>
            </a:r>
            <a:r>
              <a:rPr lang="en-US" dirty="0"/>
              <a:t>have been developing ways to use the internet as a weapon and target financial markets, government computer systems and utilities</a:t>
            </a:r>
            <a:r>
              <a:rPr lang="en-US" dirty="0" smtClean="0"/>
              <a:t>.</a:t>
            </a:r>
          </a:p>
          <a:p>
            <a:r>
              <a:rPr lang="en-US" dirty="0" smtClean="0"/>
              <a:t> </a:t>
            </a:r>
            <a:r>
              <a:rPr lang="en-US" dirty="0"/>
              <a:t>Indian hackers often hacked and penetrated the government websites of Pakistan and left derogatory messages. In </a:t>
            </a:r>
            <a:r>
              <a:rPr lang="en-US" b="1" dirty="0"/>
              <a:t>“Operation Hangover” </a:t>
            </a:r>
            <a:r>
              <a:rPr lang="en-US" dirty="0"/>
              <a:t>against Pakistan, cyber analysts in Norway claimed that hackers based in India have been targeting government and military agencies in </a:t>
            </a:r>
            <a:r>
              <a:rPr lang="en-US" b="1" dirty="0"/>
              <a:t>Pakistan since 2010 </a:t>
            </a:r>
            <a:r>
              <a:rPr lang="en-US" dirty="0"/>
              <a:t>and extracting information of national security interest to India. </a:t>
            </a:r>
          </a:p>
        </p:txBody>
      </p:sp>
    </p:spTree>
  </p:cSld>
  <p:clrMapOvr>
    <a:masterClrMapping/>
  </p:clrMapOvr>
  <p:transition spd="med">
    <p:pull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551099894391.jpg"/>
          <p:cNvPicPr>
            <a:picLocks noChangeAspect="1"/>
          </p:cNvPicPr>
          <p:nvPr/>
        </p:nvPicPr>
        <p:blipFill>
          <a:blip r:embed="rId2">
            <a:lum bright="70000" contrast="-70000"/>
          </a:blip>
          <a:stretch>
            <a:fillRect/>
          </a:stretch>
        </p:blipFill>
        <p:spPr>
          <a:xfrm>
            <a:off x="0" y="1447800"/>
            <a:ext cx="9144000" cy="5410200"/>
          </a:xfrm>
          <a:prstGeom prst="rect">
            <a:avLst/>
          </a:prstGeom>
        </p:spPr>
      </p:pic>
      <p:sp>
        <p:nvSpPr>
          <p:cNvPr id="2" name="Title 1"/>
          <p:cNvSpPr>
            <a:spLocks noGrp="1"/>
          </p:cNvSpPr>
          <p:nvPr>
            <p:ph type="title"/>
          </p:nvPr>
        </p:nvSpPr>
        <p:spPr/>
        <p:txBody>
          <a:bodyPr/>
          <a:lstStyle/>
          <a:p>
            <a:r>
              <a:rPr lang="en-US" dirty="0" smtClean="0"/>
              <a:t>Indian Cyber Intervention </a:t>
            </a:r>
            <a:endParaRPr lang="en-US" dirty="0"/>
          </a:p>
        </p:txBody>
      </p:sp>
      <p:sp>
        <p:nvSpPr>
          <p:cNvPr id="3" name="Content Placeholder 2"/>
          <p:cNvSpPr>
            <a:spLocks noGrp="1"/>
          </p:cNvSpPr>
          <p:nvPr>
            <p:ph idx="1"/>
          </p:nvPr>
        </p:nvSpPr>
        <p:spPr/>
        <p:txBody>
          <a:bodyPr>
            <a:normAutofit/>
          </a:bodyPr>
          <a:lstStyle/>
          <a:p>
            <a:r>
              <a:rPr lang="en-US" dirty="0" smtClean="0"/>
              <a:t>“</a:t>
            </a:r>
            <a:r>
              <a:rPr lang="en-US" b="1" dirty="0" smtClean="0"/>
              <a:t>Black Dragon Indian Hackers Online Squad</a:t>
            </a:r>
            <a:r>
              <a:rPr lang="en-US" dirty="0" smtClean="0"/>
              <a:t>” </a:t>
            </a:r>
            <a:r>
              <a:rPr lang="en-US" dirty="0"/>
              <a:t>defaced official websites of Pakistan People’s Party (PPP), apparently annoyed by PPP Chairman </a:t>
            </a:r>
            <a:r>
              <a:rPr lang="en-US" dirty="0" err="1"/>
              <a:t>Bilawal</a:t>
            </a:r>
            <a:r>
              <a:rPr lang="en-US" dirty="0"/>
              <a:t> Bhutto-</a:t>
            </a:r>
            <a:r>
              <a:rPr lang="en-US" dirty="0" err="1"/>
              <a:t>Zardari’s</a:t>
            </a:r>
            <a:r>
              <a:rPr lang="en-US" dirty="0"/>
              <a:t> remarks about </a:t>
            </a:r>
            <a:r>
              <a:rPr lang="en-US" dirty="0" smtClean="0"/>
              <a:t>Kashmir</a:t>
            </a:r>
            <a:endParaRPr lang="en-US" dirty="0"/>
          </a:p>
        </p:txBody>
      </p:sp>
    </p:spTree>
  </p:cSld>
  <p:clrMapOvr>
    <a:masterClrMapping/>
  </p:clrMapOvr>
  <p:transition spd="med">
    <p:pull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551099894391.jpg"/>
          <p:cNvPicPr>
            <a:picLocks noChangeAspect="1"/>
          </p:cNvPicPr>
          <p:nvPr/>
        </p:nvPicPr>
        <p:blipFill>
          <a:blip r:embed="rId2">
            <a:lum bright="70000" contrast="-70000"/>
          </a:blip>
          <a:stretch>
            <a:fillRect/>
          </a:stretch>
        </p:blipFill>
        <p:spPr>
          <a:xfrm>
            <a:off x="0" y="1447800"/>
            <a:ext cx="9144000" cy="5410200"/>
          </a:xfrm>
          <a:prstGeom prst="rect">
            <a:avLst/>
          </a:prstGeom>
        </p:spPr>
      </p:pic>
      <p:sp>
        <p:nvSpPr>
          <p:cNvPr id="2" name="Title 1"/>
          <p:cNvSpPr>
            <a:spLocks noGrp="1"/>
          </p:cNvSpPr>
          <p:nvPr>
            <p:ph type="title"/>
          </p:nvPr>
        </p:nvSpPr>
        <p:spPr/>
        <p:txBody>
          <a:bodyPr>
            <a:normAutofit/>
          </a:bodyPr>
          <a:lstStyle/>
          <a:p>
            <a:r>
              <a:rPr lang="en-US" dirty="0" smtClean="0"/>
              <a:t>Pakistan’s digital infrastructure:</a:t>
            </a:r>
            <a:endParaRPr lang="en-US" dirty="0"/>
          </a:p>
        </p:txBody>
      </p:sp>
      <p:sp>
        <p:nvSpPr>
          <p:cNvPr id="3" name="Content Placeholder 2"/>
          <p:cNvSpPr>
            <a:spLocks noGrp="1"/>
          </p:cNvSpPr>
          <p:nvPr>
            <p:ph idx="1"/>
          </p:nvPr>
        </p:nvSpPr>
        <p:spPr/>
        <p:txBody>
          <a:bodyPr>
            <a:normAutofit/>
          </a:bodyPr>
          <a:lstStyle/>
          <a:p>
            <a:r>
              <a:rPr lang="en-US" dirty="0" smtClean="0"/>
              <a:t>Pakistan does have cyber-crime law but unfortunately it is not being implemented effectively. There is also a lack of awareness about the law</a:t>
            </a:r>
          </a:p>
          <a:p>
            <a:endParaRPr lang="en-US" dirty="0"/>
          </a:p>
        </p:txBody>
      </p:sp>
    </p:spTree>
  </p:cSld>
  <p:clrMapOvr>
    <a:masterClrMapping/>
  </p:clrMapOvr>
  <p:transition spd="med">
    <p:pull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551099894391.jpg"/>
          <p:cNvPicPr>
            <a:picLocks noChangeAspect="1"/>
          </p:cNvPicPr>
          <p:nvPr/>
        </p:nvPicPr>
        <p:blipFill>
          <a:blip r:embed="rId2">
            <a:lum bright="70000" contrast="-70000"/>
          </a:blip>
          <a:stretch>
            <a:fillRect/>
          </a:stretch>
        </p:blipFill>
        <p:spPr>
          <a:xfrm>
            <a:off x="0" y="1447800"/>
            <a:ext cx="9144000" cy="5410200"/>
          </a:xfrm>
          <a:prstGeom prst="rect">
            <a:avLst/>
          </a:prstGeom>
        </p:spPr>
      </p:pic>
      <p:sp>
        <p:nvSpPr>
          <p:cNvPr id="2" name="Title 1"/>
          <p:cNvSpPr>
            <a:spLocks noGrp="1"/>
          </p:cNvSpPr>
          <p:nvPr>
            <p:ph type="title"/>
          </p:nvPr>
        </p:nvSpPr>
        <p:spPr/>
        <p:txBody>
          <a:bodyPr>
            <a:normAutofit/>
          </a:bodyPr>
          <a:lstStyle/>
          <a:p>
            <a:r>
              <a:rPr lang="en-US" dirty="0" smtClean="0"/>
              <a:t>Pakistan’s digital infrastructure:</a:t>
            </a:r>
            <a:endParaRPr lang="en-US" dirty="0"/>
          </a:p>
        </p:txBody>
      </p:sp>
      <p:sp>
        <p:nvSpPr>
          <p:cNvPr id="3" name="Content Placeholder 2"/>
          <p:cNvSpPr>
            <a:spLocks noGrp="1"/>
          </p:cNvSpPr>
          <p:nvPr>
            <p:ph idx="1"/>
          </p:nvPr>
        </p:nvSpPr>
        <p:spPr>
          <a:xfrm>
            <a:off x="457200" y="1295401"/>
            <a:ext cx="8229600" cy="5181600"/>
          </a:xfrm>
        </p:spPr>
        <p:txBody>
          <a:bodyPr>
            <a:normAutofit fontScale="92500" lnSpcReduction="10000"/>
          </a:bodyPr>
          <a:lstStyle/>
          <a:p>
            <a:r>
              <a:rPr lang="en-US" dirty="0" smtClean="0"/>
              <a:t>More over Laws </a:t>
            </a:r>
            <a:r>
              <a:rPr lang="en-US" dirty="0"/>
              <a:t>regulating cyber-crimes in Pakistan have never been impressive</a:t>
            </a:r>
            <a:r>
              <a:rPr lang="en-US" dirty="0" smtClean="0"/>
              <a:t>.</a:t>
            </a:r>
          </a:p>
          <a:p>
            <a:r>
              <a:rPr lang="en-US" dirty="0" smtClean="0"/>
              <a:t> </a:t>
            </a:r>
            <a:r>
              <a:rPr lang="en-US" dirty="0"/>
              <a:t>People of Pakistan hardly have any idea about the existence of such laws. There had been an “Electronic </a:t>
            </a:r>
            <a:r>
              <a:rPr lang="en-US" b="1" dirty="0"/>
              <a:t>Transactions Ordinance 2002”, which mostly dealt with banking. </a:t>
            </a:r>
            <a:r>
              <a:rPr lang="en-US" dirty="0"/>
              <a:t>But the first ever pertinent law, i.e. “</a:t>
            </a:r>
            <a:r>
              <a:rPr lang="en-US" b="1" dirty="0">
                <a:solidFill>
                  <a:srgbClr val="FF0000"/>
                </a:solidFill>
              </a:rPr>
              <a:t>Pakistan’s Cyber Crime Bill 2007”, which focuses on electronic </a:t>
            </a:r>
            <a:r>
              <a:rPr lang="en-US" b="1" dirty="0" smtClean="0">
                <a:solidFill>
                  <a:srgbClr val="FF0000"/>
                </a:solidFill>
              </a:rPr>
              <a:t>crimes</a:t>
            </a:r>
          </a:p>
          <a:p>
            <a:pPr>
              <a:buFont typeface="Wingdings" pitchFamily="2" charset="2"/>
              <a:buChar char="Ø"/>
            </a:pPr>
            <a:r>
              <a:rPr lang="en-US" dirty="0" smtClean="0"/>
              <a:t> </a:t>
            </a:r>
            <a:r>
              <a:rPr lang="en-US" dirty="0"/>
              <a:t>i.e. cyber terrorism, criminal access, electronic system fraud, electronic forgery, misuse of encryption etc has been there. But if one sees its implementation, the statistics are poor</a:t>
            </a:r>
            <a:r>
              <a:rPr lang="en-US" dirty="0" smtClean="0"/>
              <a:t>.</a:t>
            </a:r>
            <a:endParaRPr lang="en-US" dirty="0"/>
          </a:p>
        </p:txBody>
      </p:sp>
    </p:spTree>
  </p:cSld>
  <p:clrMapOvr>
    <a:masterClrMapping/>
  </p:clrMapOvr>
  <p:transition spd="med">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551099894391.jpg"/>
          <p:cNvPicPr>
            <a:picLocks noChangeAspect="1"/>
          </p:cNvPicPr>
          <p:nvPr/>
        </p:nvPicPr>
        <p:blipFill>
          <a:blip r:embed="rId2">
            <a:lum bright="70000" contrast="-70000"/>
          </a:blip>
          <a:stretch>
            <a:fillRect/>
          </a:stretch>
        </p:blipFill>
        <p:spPr>
          <a:xfrm>
            <a:off x="0" y="1447800"/>
            <a:ext cx="9144000" cy="5410200"/>
          </a:xfrm>
          <a:prstGeom prst="rect">
            <a:avLst/>
          </a:prstGeom>
        </p:spPr>
      </p:pic>
      <p:sp>
        <p:nvSpPr>
          <p:cNvPr id="2" name="Title 1"/>
          <p:cNvSpPr>
            <a:spLocks noGrp="1"/>
          </p:cNvSpPr>
          <p:nvPr>
            <p:ph type="title"/>
          </p:nvPr>
        </p:nvSpPr>
        <p:spPr/>
        <p:txBody>
          <a:bodyPr>
            <a:normAutofit/>
          </a:bodyPr>
          <a:lstStyle/>
          <a:p>
            <a:r>
              <a:rPr lang="en-US" sz="3600" dirty="0" smtClean="0"/>
              <a:t>Prevention of Electronic Crimes Bill 2015</a:t>
            </a:r>
            <a:endParaRPr lang="en-US" sz="3600" dirty="0"/>
          </a:p>
        </p:txBody>
      </p:sp>
      <p:sp>
        <p:nvSpPr>
          <p:cNvPr id="3" name="Content Placeholder 2"/>
          <p:cNvSpPr>
            <a:spLocks noGrp="1"/>
          </p:cNvSpPr>
          <p:nvPr>
            <p:ph idx="1"/>
          </p:nvPr>
        </p:nvSpPr>
        <p:spPr>
          <a:xfrm>
            <a:off x="457200" y="1447801"/>
            <a:ext cx="8229600" cy="5410200"/>
          </a:xfrm>
        </p:spPr>
        <p:txBody>
          <a:bodyPr>
            <a:normAutofit fontScale="85000" lnSpcReduction="10000"/>
          </a:bodyPr>
          <a:lstStyle/>
          <a:p>
            <a:r>
              <a:rPr lang="en-US" dirty="0" smtClean="0"/>
              <a:t>The current government’s  first ever comprehensive law, i.e. “</a:t>
            </a:r>
            <a:r>
              <a:rPr lang="en-US" b="1" dirty="0" smtClean="0"/>
              <a:t>Prevention of Electronic Crimes Bill 2015</a:t>
            </a:r>
            <a:r>
              <a:rPr lang="en-US" dirty="0" smtClean="0"/>
              <a:t>”, which is struggling and facing lot of criticism on its content. </a:t>
            </a:r>
          </a:p>
          <a:p>
            <a:r>
              <a:rPr lang="en-US" dirty="0" smtClean="0"/>
              <a:t>As per critics, there are </a:t>
            </a:r>
            <a:r>
              <a:rPr lang="en-US" dirty="0" smtClean="0">
                <a:solidFill>
                  <a:srgbClr val="FF0000"/>
                </a:solidFill>
              </a:rPr>
              <a:t>many </a:t>
            </a:r>
            <a:r>
              <a:rPr lang="en-US" b="1" dirty="0" smtClean="0">
                <a:solidFill>
                  <a:srgbClr val="FF0000"/>
                </a:solidFill>
              </a:rPr>
              <a:t>ambiguities in definitions of certain sections/clauses</a:t>
            </a:r>
            <a:r>
              <a:rPr lang="en-US" b="1" dirty="0" smtClean="0"/>
              <a:t>.</a:t>
            </a:r>
          </a:p>
          <a:p>
            <a:r>
              <a:rPr lang="en-US" dirty="0" smtClean="0"/>
              <a:t> It </a:t>
            </a:r>
            <a:r>
              <a:rPr lang="en-US" b="1" dirty="0" smtClean="0">
                <a:solidFill>
                  <a:srgbClr val="0070C0"/>
                </a:solidFill>
              </a:rPr>
              <a:t>focuses more on moral aspects </a:t>
            </a:r>
            <a:r>
              <a:rPr lang="en-US" dirty="0" smtClean="0"/>
              <a:t>of internet use than cyber-crime itself. </a:t>
            </a:r>
          </a:p>
          <a:p>
            <a:r>
              <a:rPr lang="en-US" b="1" dirty="0" smtClean="0">
                <a:solidFill>
                  <a:srgbClr val="FFC000"/>
                </a:solidFill>
              </a:rPr>
              <a:t>The </a:t>
            </a:r>
            <a:r>
              <a:rPr lang="en-US" b="1" i="1" dirty="0" smtClean="0">
                <a:solidFill>
                  <a:srgbClr val="FFC000"/>
                </a:solidFill>
              </a:rPr>
              <a:t>Section 31</a:t>
            </a:r>
            <a:r>
              <a:rPr lang="en-US" b="1" dirty="0" smtClean="0">
                <a:solidFill>
                  <a:srgbClr val="FFC000"/>
                </a:solidFill>
              </a:rPr>
              <a:t>of the proposed bill says that the </a:t>
            </a:r>
            <a:r>
              <a:rPr lang="en-US" b="1" dirty="0" err="1" smtClean="0">
                <a:solidFill>
                  <a:srgbClr val="FFC000"/>
                </a:solidFill>
              </a:rPr>
              <a:t>govt</a:t>
            </a:r>
            <a:r>
              <a:rPr lang="en-US" b="1" dirty="0" smtClean="0">
                <a:solidFill>
                  <a:srgbClr val="FFC000"/>
                </a:solidFill>
              </a:rPr>
              <a:t> could block access to any website</a:t>
            </a:r>
            <a:r>
              <a:rPr lang="en-US" dirty="0" smtClean="0"/>
              <a:t> </a:t>
            </a:r>
            <a:r>
              <a:rPr lang="en-US" b="1" dirty="0" smtClean="0"/>
              <a:t>“in the interest of the glory of Islam or the integrity, security or defense of Pakistan or any part thereof, friendly relations with foreign states, public order, decency or morality….”</a:t>
            </a:r>
          </a:p>
          <a:p>
            <a:endParaRPr lang="en-US" dirty="0"/>
          </a:p>
        </p:txBody>
      </p:sp>
    </p:spTree>
  </p:cSld>
  <p:clrMapOvr>
    <a:masterClrMapping/>
  </p:clrMapOvr>
  <p:transition spd="med">
    <p:pull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551099894391.jpg"/>
          <p:cNvPicPr>
            <a:picLocks noChangeAspect="1"/>
          </p:cNvPicPr>
          <p:nvPr/>
        </p:nvPicPr>
        <p:blipFill>
          <a:blip r:embed="rId2">
            <a:lum bright="70000" contrast="-70000"/>
          </a:blip>
          <a:stretch>
            <a:fillRect/>
          </a:stretch>
        </p:blipFill>
        <p:spPr>
          <a:xfrm>
            <a:off x="0" y="1447800"/>
            <a:ext cx="9144000" cy="5410200"/>
          </a:xfrm>
          <a:prstGeom prst="rect">
            <a:avLst/>
          </a:prstGeom>
        </p:spPr>
      </p:pic>
      <p:sp>
        <p:nvSpPr>
          <p:cNvPr id="2" name="Title 1"/>
          <p:cNvSpPr>
            <a:spLocks noGrp="1"/>
          </p:cNvSpPr>
          <p:nvPr>
            <p:ph type="title"/>
          </p:nvPr>
        </p:nvSpPr>
        <p:spPr/>
        <p:txBody>
          <a:bodyPr/>
          <a:lstStyle/>
          <a:p>
            <a:r>
              <a:rPr lang="en-US" dirty="0" smtClean="0"/>
              <a:t>Confusion </a:t>
            </a:r>
            <a:endParaRPr lang="en-US" dirty="0"/>
          </a:p>
        </p:txBody>
      </p:sp>
      <p:sp>
        <p:nvSpPr>
          <p:cNvPr id="3" name="Content Placeholder 2"/>
          <p:cNvSpPr>
            <a:spLocks noGrp="1"/>
          </p:cNvSpPr>
          <p:nvPr>
            <p:ph idx="1"/>
          </p:nvPr>
        </p:nvSpPr>
        <p:spPr/>
        <p:txBody>
          <a:bodyPr/>
          <a:lstStyle/>
          <a:p>
            <a:r>
              <a:rPr lang="en-US" dirty="0"/>
              <a:t>Now the question arises who is to decide what undermines the integrity of Pakistan, or its relations with other states? </a:t>
            </a:r>
            <a:r>
              <a:rPr lang="en-US" dirty="0">
                <a:solidFill>
                  <a:srgbClr val="FF0000"/>
                </a:solidFill>
              </a:rPr>
              <a:t>Who exactly are the “friendly foreign states”</a:t>
            </a:r>
            <a:r>
              <a:rPr lang="en-US" dirty="0"/>
              <a:t>, and where would countries with which Pakistan has fluctuating ties such as the United States (US) be placed? </a:t>
            </a:r>
          </a:p>
        </p:txBody>
      </p:sp>
    </p:spTree>
  </p:cSld>
  <p:clrMapOvr>
    <a:masterClrMapping/>
  </p:clrMapOvr>
  <p:transition spd="med">
    <p:pull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551099894391.jpg"/>
          <p:cNvPicPr>
            <a:picLocks noChangeAspect="1"/>
          </p:cNvPicPr>
          <p:nvPr/>
        </p:nvPicPr>
        <p:blipFill>
          <a:blip r:embed="rId2">
            <a:lum bright="70000" contrast="-70000"/>
          </a:blip>
          <a:stretch>
            <a:fillRect/>
          </a:stretch>
        </p:blipFill>
        <p:spPr>
          <a:xfrm>
            <a:off x="0" y="1447800"/>
            <a:ext cx="9144000" cy="5410200"/>
          </a:xfrm>
          <a:prstGeom prst="rect">
            <a:avLst/>
          </a:prstGeom>
        </p:spPr>
      </p:pic>
      <p:sp>
        <p:nvSpPr>
          <p:cNvPr id="2" name="Title 1"/>
          <p:cNvSpPr>
            <a:spLocks noGrp="1"/>
          </p:cNvSpPr>
          <p:nvPr>
            <p:ph type="title"/>
          </p:nvPr>
        </p:nvSpPr>
        <p:spPr/>
        <p:txBody>
          <a:bodyPr/>
          <a:lstStyle/>
          <a:p>
            <a:r>
              <a:rPr lang="en-US" dirty="0" smtClean="0"/>
              <a:t>Recommendations: </a:t>
            </a:r>
            <a:endParaRPr lang="en-US" dirty="0"/>
          </a:p>
        </p:txBody>
      </p:sp>
      <p:sp>
        <p:nvSpPr>
          <p:cNvPr id="3" name="Content Placeholder 2"/>
          <p:cNvSpPr>
            <a:spLocks noGrp="1"/>
          </p:cNvSpPr>
          <p:nvPr>
            <p:ph idx="1"/>
          </p:nvPr>
        </p:nvSpPr>
        <p:spPr/>
        <p:txBody>
          <a:bodyPr>
            <a:normAutofit lnSpcReduction="10000"/>
          </a:bodyPr>
          <a:lstStyle/>
          <a:p>
            <a:r>
              <a:rPr lang="en-US" dirty="0" smtClean="0"/>
              <a:t>Pakistan government should also introduce such laws that could not only address cyber-crimes but cyber terrorism. Because, in modern terrorist environment, terrorists/non-state actors make full use of internet for fund raising, propaganda, threats and recruitment, etc. The new law must be crystal clear in its definitions so that it could not be used for or against through different interpretations of the sections/clauses</a:t>
            </a:r>
          </a:p>
          <a:p>
            <a:endParaRPr lang="en-US" dirty="0"/>
          </a:p>
        </p:txBody>
      </p:sp>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cyber-warfare.jpg"/>
          <p:cNvPicPr>
            <a:picLocks noGrp="1" noChangeAspect="1"/>
          </p:cNvPicPr>
          <p:nvPr>
            <p:ph idx="1"/>
          </p:nvPr>
        </p:nvPicPr>
        <p:blipFill>
          <a:blip r:embed="rId2"/>
          <a:stretch>
            <a:fillRect/>
          </a:stretch>
        </p:blipFill>
        <p:spPr>
          <a:xfrm>
            <a:off x="1116825" y="1373225"/>
            <a:ext cx="3714750" cy="1905000"/>
          </a:xfrm>
        </p:spPr>
      </p:pic>
      <p:pic>
        <p:nvPicPr>
          <p:cNvPr id="5" name="Picture 4" descr="CyberwarfareTOOL.jpg"/>
          <p:cNvPicPr>
            <a:picLocks noChangeAspect="1"/>
          </p:cNvPicPr>
          <p:nvPr/>
        </p:nvPicPr>
        <p:blipFill>
          <a:blip r:embed="rId3"/>
          <a:stretch>
            <a:fillRect/>
          </a:stretch>
        </p:blipFill>
        <p:spPr>
          <a:xfrm>
            <a:off x="0" y="106223"/>
            <a:ext cx="9144000" cy="3421380"/>
          </a:xfrm>
          <a:prstGeom prst="rect">
            <a:avLst/>
          </a:prstGeom>
        </p:spPr>
      </p:pic>
      <p:pic>
        <p:nvPicPr>
          <p:cNvPr id="6" name="Picture 5" descr="istock-cyber-warfare-e1364808661979.jpg"/>
          <p:cNvPicPr>
            <a:picLocks noChangeAspect="1"/>
          </p:cNvPicPr>
          <p:nvPr/>
        </p:nvPicPr>
        <p:blipFill>
          <a:blip r:embed="rId4"/>
          <a:stretch>
            <a:fillRect/>
          </a:stretch>
        </p:blipFill>
        <p:spPr>
          <a:xfrm>
            <a:off x="0" y="3581401"/>
            <a:ext cx="5834005" cy="3048000"/>
          </a:xfrm>
          <a:prstGeom prst="rect">
            <a:avLst/>
          </a:prstGeom>
        </p:spPr>
      </p:pic>
      <p:pic>
        <p:nvPicPr>
          <p:cNvPr id="7" name="Picture 6" descr="nextgov-medium.jpg"/>
          <p:cNvPicPr>
            <a:picLocks noChangeAspect="1"/>
          </p:cNvPicPr>
          <p:nvPr/>
        </p:nvPicPr>
        <p:blipFill>
          <a:blip r:embed="rId5"/>
          <a:stretch>
            <a:fillRect/>
          </a:stretch>
        </p:blipFill>
        <p:spPr>
          <a:xfrm>
            <a:off x="6477000" y="3429000"/>
            <a:ext cx="2667000" cy="2705100"/>
          </a:xfrm>
          <a:prstGeom prst="rect">
            <a:avLst/>
          </a:prstGeom>
        </p:spPr>
      </p:pic>
      <p:sp>
        <p:nvSpPr>
          <p:cNvPr id="8" name="Rectangle 7"/>
          <p:cNvSpPr/>
          <p:nvPr/>
        </p:nvSpPr>
        <p:spPr>
          <a:xfrm>
            <a:off x="1981200" y="3505200"/>
            <a:ext cx="487186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solidFill>
                  <a:srgbClr val="FF0000"/>
                </a:solidFill>
                <a:effectLst>
                  <a:outerShdw blurRad="50800" dist="39000" dir="5460000" algn="tl">
                    <a:srgbClr val="000000">
                      <a:alpha val="38000"/>
                    </a:srgbClr>
                  </a:outerShdw>
                </a:effectLst>
              </a:rPr>
              <a:t>Cyber</a:t>
            </a: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US" sz="5400" b="1" dirty="0" smtClean="0">
                <a:ln w="11430"/>
                <a:solidFill>
                  <a:srgbClr val="FF0000"/>
                </a:solidFill>
                <a:effectLst>
                  <a:outerShdw blurRad="50800" dist="39000" dir="5460000" algn="tl">
                    <a:srgbClr val="000000">
                      <a:alpha val="38000"/>
                    </a:srgbClr>
                  </a:outerShdw>
                </a:effectLst>
              </a:rPr>
              <a:t>Warfare</a:t>
            </a:r>
            <a:endParaRPr lang="en-US" sz="5400" b="1" dirty="0">
              <a:ln w="11430"/>
              <a:solidFill>
                <a:srgbClr val="FF0000"/>
              </a:solidFill>
              <a:effectLst>
                <a:outerShdw blurRad="50800" dist="39000" dir="5460000" algn="tl">
                  <a:srgbClr val="000000">
                    <a:alpha val="38000"/>
                  </a:srgbClr>
                </a:outerShdw>
              </a:effectLst>
            </a:endParaRPr>
          </a:p>
        </p:txBody>
      </p:sp>
    </p:spTree>
  </p:cSld>
  <p:clrMapOvr>
    <a:masterClrMapping/>
  </p:clrMapOvr>
  <p:transition spd="med">
    <p:pull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551099894391.jpg"/>
          <p:cNvPicPr>
            <a:picLocks noChangeAspect="1"/>
          </p:cNvPicPr>
          <p:nvPr/>
        </p:nvPicPr>
        <p:blipFill>
          <a:blip r:embed="rId2">
            <a:lum bright="70000" contrast="-70000"/>
          </a:blip>
          <a:stretch>
            <a:fillRect/>
          </a:stretch>
        </p:blipFill>
        <p:spPr>
          <a:xfrm>
            <a:off x="0" y="1447800"/>
            <a:ext cx="9144000" cy="5410200"/>
          </a:xfrm>
          <a:prstGeom prst="rect">
            <a:avLst/>
          </a:prstGeom>
        </p:spPr>
      </p:pic>
      <p:sp>
        <p:nvSpPr>
          <p:cNvPr id="2" name="Title 1"/>
          <p:cNvSpPr>
            <a:spLocks noGrp="1"/>
          </p:cNvSpPr>
          <p:nvPr>
            <p:ph type="title"/>
          </p:nvPr>
        </p:nvSpPr>
        <p:spPr/>
        <p:txBody>
          <a:bodyPr/>
          <a:lstStyle/>
          <a:p>
            <a:r>
              <a:rPr lang="en-US" dirty="0" smtClean="0"/>
              <a:t>Recommendations: </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There is need of holding workshops and seminars to create awareness among the masses. </a:t>
            </a:r>
            <a:endParaRPr lang="en-US" dirty="0" smtClean="0"/>
          </a:p>
          <a:p>
            <a:r>
              <a:rPr lang="en-US" dirty="0" smtClean="0"/>
              <a:t>There </a:t>
            </a:r>
            <a:r>
              <a:rPr lang="en-US" dirty="0"/>
              <a:t>must be severe actions against criminals. </a:t>
            </a:r>
            <a:endParaRPr lang="en-US" dirty="0" smtClean="0"/>
          </a:p>
          <a:p>
            <a:r>
              <a:rPr lang="en-US" dirty="0" smtClean="0"/>
              <a:t>Anti-virus </a:t>
            </a:r>
            <a:r>
              <a:rPr lang="en-US" dirty="0"/>
              <a:t>and anti-spam soft wares should be installed. </a:t>
            </a:r>
            <a:endParaRPr lang="en-US" dirty="0" smtClean="0"/>
          </a:p>
          <a:p>
            <a:r>
              <a:rPr lang="en-US" dirty="0" smtClean="0"/>
              <a:t>Vulnerability </a:t>
            </a:r>
            <a:r>
              <a:rPr lang="en-US" dirty="0"/>
              <a:t>assessment of famous Apps for smart phone may be done. </a:t>
            </a:r>
            <a:endParaRPr lang="en-US" dirty="0" smtClean="0"/>
          </a:p>
          <a:p>
            <a:r>
              <a:rPr lang="en-US" dirty="0" smtClean="0"/>
              <a:t>“</a:t>
            </a:r>
            <a:r>
              <a:rPr lang="en-US" dirty="0"/>
              <a:t>National cyber security awareness day” be </a:t>
            </a:r>
            <a:r>
              <a:rPr lang="en-US" dirty="0" err="1"/>
              <a:t>organised</a:t>
            </a:r>
            <a:r>
              <a:rPr lang="en-US" dirty="0"/>
              <a:t> to make people aware of this. </a:t>
            </a:r>
          </a:p>
        </p:txBody>
      </p:sp>
    </p:spTree>
  </p:cSld>
  <p:clrMapOvr>
    <a:masterClrMapping/>
  </p:clrMapOvr>
  <p:transition spd="med">
    <p:pull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551099894391.jpg"/>
          <p:cNvPicPr>
            <a:picLocks noChangeAspect="1"/>
          </p:cNvPicPr>
          <p:nvPr/>
        </p:nvPicPr>
        <p:blipFill>
          <a:blip r:embed="rId2">
            <a:lum bright="70000" contrast="-70000"/>
          </a:blip>
          <a:stretch>
            <a:fillRect/>
          </a:stretch>
        </p:blipFill>
        <p:spPr>
          <a:xfrm>
            <a:off x="0" y="1447800"/>
            <a:ext cx="9144000" cy="5410200"/>
          </a:xfrm>
          <a:prstGeom prst="rect">
            <a:avLst/>
          </a:prstGeom>
        </p:spPr>
      </p:pic>
      <p:sp>
        <p:nvSpPr>
          <p:cNvPr id="2" name="Title 1"/>
          <p:cNvSpPr>
            <a:spLocks noGrp="1"/>
          </p:cNvSpPr>
          <p:nvPr>
            <p:ph type="title"/>
          </p:nvPr>
        </p:nvSpPr>
        <p:spPr/>
        <p:txBody>
          <a:bodyPr/>
          <a:lstStyle/>
          <a:p>
            <a:r>
              <a:rPr lang="en-US" dirty="0" smtClean="0"/>
              <a:t>Recommendations: </a:t>
            </a:r>
            <a:endParaRPr lang="en-US" dirty="0"/>
          </a:p>
        </p:txBody>
      </p:sp>
      <p:sp>
        <p:nvSpPr>
          <p:cNvPr id="3" name="Content Placeholder 2"/>
          <p:cNvSpPr>
            <a:spLocks noGrp="1"/>
          </p:cNvSpPr>
          <p:nvPr>
            <p:ph idx="1"/>
          </p:nvPr>
        </p:nvSpPr>
        <p:spPr>
          <a:xfrm>
            <a:off x="457200" y="1524001"/>
            <a:ext cx="8229600" cy="5334000"/>
          </a:xfrm>
        </p:spPr>
        <p:txBody>
          <a:bodyPr>
            <a:normAutofit fontScale="92500" lnSpcReduction="20000"/>
          </a:bodyPr>
          <a:lstStyle/>
          <a:p>
            <a:r>
              <a:rPr lang="en-US" dirty="0"/>
              <a:t>With hyperactive social media in Pakistan, it is critical to study the potential and limitations of the internet. </a:t>
            </a:r>
            <a:endParaRPr lang="en-US" dirty="0" smtClean="0"/>
          </a:p>
          <a:p>
            <a:r>
              <a:rPr lang="en-US" dirty="0" smtClean="0"/>
              <a:t>It </a:t>
            </a:r>
            <a:r>
              <a:rPr lang="en-US" dirty="0"/>
              <a:t>is crucial </a:t>
            </a:r>
            <a:r>
              <a:rPr lang="en-US" b="1" dirty="0"/>
              <a:t>academics</a:t>
            </a:r>
            <a:r>
              <a:rPr lang="en-US" dirty="0"/>
              <a:t> to try and better understand the landscape of internet in Pakistan. </a:t>
            </a:r>
            <a:endParaRPr lang="en-US" dirty="0" smtClean="0"/>
          </a:p>
          <a:p>
            <a:r>
              <a:rPr lang="en-US" b="1" dirty="0" smtClean="0"/>
              <a:t>Cyber-attacks</a:t>
            </a:r>
            <a:r>
              <a:rPr lang="en-US" dirty="0" smtClean="0"/>
              <a:t> </a:t>
            </a:r>
            <a:r>
              <a:rPr lang="en-US" dirty="0"/>
              <a:t>and </a:t>
            </a:r>
            <a:r>
              <a:rPr lang="en-US" dirty="0" smtClean="0"/>
              <a:t>defiance </a:t>
            </a:r>
            <a:r>
              <a:rPr lang="en-US" dirty="0"/>
              <a:t>should eventually be part of </a:t>
            </a:r>
            <a:r>
              <a:rPr lang="en-US" b="1" dirty="0"/>
              <a:t>Pakistan’s military strategy</a:t>
            </a:r>
            <a:r>
              <a:rPr lang="en-US" b="1" dirty="0" smtClean="0"/>
              <a:t>.</a:t>
            </a:r>
          </a:p>
          <a:p>
            <a:r>
              <a:rPr lang="en-US" b="1" dirty="0" smtClean="0"/>
              <a:t>Cyber defense</a:t>
            </a:r>
            <a:r>
              <a:rPr lang="en-US" dirty="0" smtClean="0"/>
              <a:t>, </a:t>
            </a:r>
            <a:r>
              <a:rPr lang="en-US" dirty="0"/>
              <a:t>elevation of the role of the private sector, and support research need improvement</a:t>
            </a:r>
            <a:r>
              <a:rPr lang="en-US" dirty="0" smtClean="0"/>
              <a:t>.</a:t>
            </a:r>
          </a:p>
          <a:p>
            <a:r>
              <a:rPr lang="en-US" dirty="0" smtClean="0"/>
              <a:t> </a:t>
            </a:r>
            <a:r>
              <a:rPr lang="en-US" dirty="0"/>
              <a:t>“Bureau of Internet </a:t>
            </a:r>
            <a:r>
              <a:rPr lang="en-US" b="1" dirty="0"/>
              <a:t>and Cyberspace Affairs</a:t>
            </a:r>
            <a:r>
              <a:rPr lang="en-US" dirty="0"/>
              <a:t>” should be established in the </a:t>
            </a:r>
            <a:r>
              <a:rPr lang="en-US" b="1" dirty="0"/>
              <a:t>Ministry of Information Technology. </a:t>
            </a:r>
          </a:p>
        </p:txBody>
      </p:sp>
    </p:spTree>
  </p:cSld>
  <p:clrMapOvr>
    <a:masterClrMapping/>
  </p:clrMapOvr>
  <p:transition spd="med">
    <p:pull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551099894391.jpg"/>
          <p:cNvPicPr>
            <a:picLocks noChangeAspect="1"/>
          </p:cNvPicPr>
          <p:nvPr/>
        </p:nvPicPr>
        <p:blipFill>
          <a:blip r:embed="rId2">
            <a:lum bright="70000" contrast="-70000"/>
          </a:blip>
          <a:stretch>
            <a:fillRect/>
          </a:stretch>
        </p:blipFill>
        <p:spPr>
          <a:xfrm>
            <a:off x="0" y="1447800"/>
            <a:ext cx="9144000" cy="5410200"/>
          </a:xfrm>
          <a:prstGeom prst="rect">
            <a:avLst/>
          </a:prstGeom>
        </p:spPr>
      </p:pic>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normAutofit/>
          </a:bodyPr>
          <a:lstStyle/>
          <a:p>
            <a:r>
              <a:rPr lang="en-US" dirty="0"/>
              <a:t>Emergency mechanisms for dealing with internet attacks be developed. Formation of a Cyber Working Group (CWG) between Pakistan and India should be discussed with India to make it part of the “Composite Dialogue” to have regular discussions on the subject to avert the possibility of resorting to cyber </a:t>
            </a:r>
            <a:r>
              <a:rPr lang="en-US" dirty="0" smtClean="0"/>
              <a:t>warfare</a:t>
            </a:r>
            <a:endParaRPr lang="en-US" dirty="0"/>
          </a:p>
        </p:txBody>
      </p:sp>
    </p:spTree>
  </p:cSld>
  <p:clrMapOvr>
    <a:masterClrMapping/>
  </p:clrMapOvr>
  <p:transition spd="med">
    <p:pull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551099894391.jpg"/>
          <p:cNvPicPr>
            <a:picLocks noChangeAspect="1"/>
          </p:cNvPicPr>
          <p:nvPr/>
        </p:nvPicPr>
        <p:blipFill>
          <a:blip r:embed="rId2">
            <a:lum bright="70000" contrast="-70000"/>
          </a:blip>
          <a:stretch>
            <a:fillRect/>
          </a:stretch>
        </p:blipFill>
        <p:spPr>
          <a:xfrm>
            <a:off x="0" y="1447800"/>
            <a:ext cx="9144000" cy="5410200"/>
          </a:xfrm>
          <a:prstGeom prst="rect">
            <a:avLst/>
          </a:prstGeom>
        </p:spPr>
      </p:pic>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lnSpcReduction="10000"/>
          </a:bodyPr>
          <a:lstStyle/>
          <a:p>
            <a:r>
              <a:rPr lang="en-US" u="sng" dirty="0" smtClean="0">
                <a:solidFill>
                  <a:schemeClr val="accent2">
                    <a:lumMod val="75000"/>
                  </a:schemeClr>
                </a:solidFill>
                <a:hlinkClick r:id="rId3"/>
              </a:rPr>
              <a:t>http://www.ipripak.org/cyber-securitywarfare-and-pakistan/#sthash.8xB7b1zJ.CfK8dg0G.dpuf</a:t>
            </a:r>
            <a:endParaRPr lang="en-US" u="sng" dirty="0" smtClean="0">
              <a:solidFill>
                <a:schemeClr val="accent2">
                  <a:lumMod val="75000"/>
                </a:schemeClr>
              </a:solidFill>
            </a:endParaRPr>
          </a:p>
          <a:p>
            <a:r>
              <a:rPr lang="en-US" u="sng" dirty="0" smtClean="0">
                <a:solidFill>
                  <a:schemeClr val="accent2">
                    <a:lumMod val="75000"/>
                  </a:schemeClr>
                </a:solidFill>
                <a:hlinkClick r:id="rId4"/>
              </a:rPr>
              <a:t>http://www.slideshare.net/ideaflashed/cyberwarfare</a:t>
            </a:r>
            <a:endParaRPr lang="en-US" u="sng" dirty="0" smtClean="0">
              <a:solidFill>
                <a:schemeClr val="accent2">
                  <a:lumMod val="75000"/>
                </a:schemeClr>
              </a:solidFill>
            </a:endParaRPr>
          </a:p>
          <a:p>
            <a:r>
              <a:rPr lang="en-US" u="sng" dirty="0" smtClean="0">
                <a:solidFill>
                  <a:schemeClr val="accent2">
                    <a:lumMod val="75000"/>
                  </a:schemeClr>
                </a:solidFill>
              </a:rPr>
              <a:t>mysteriousuniverse.org/2015/05/cyber-security-the-best-defense-is-a-good-offense</a:t>
            </a:r>
          </a:p>
          <a:p>
            <a:r>
              <a:rPr lang="en-US" u="sng" dirty="0" smtClean="0">
                <a:solidFill>
                  <a:schemeClr val="accent2">
                    <a:lumMod val="75000"/>
                  </a:schemeClr>
                </a:solidFill>
                <a:hlinkClick r:id="rId3"/>
              </a:rPr>
              <a:t>http://www.ipripak.org/cyber-securitywarfare-and-pakistan/#sthash.8xB7b1zJ.CfK8dg0G.dpbs</a:t>
            </a:r>
            <a:endParaRPr lang="en-US" u="sng" dirty="0" smtClean="0">
              <a:solidFill>
                <a:schemeClr val="accent2">
                  <a:lumMod val="75000"/>
                </a:schemeClr>
              </a:solidFill>
            </a:endParaRPr>
          </a:p>
          <a:p>
            <a:endParaRPr lang="en-US" dirty="0"/>
          </a:p>
        </p:txBody>
      </p:sp>
    </p:spTree>
  </p:cSld>
  <p:clrMapOvr>
    <a:masterClrMapping/>
  </p:clrMapOvr>
  <p:transition spd="med">
    <p:pull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yber-terrorism-5-638.jpg"/>
          <p:cNvPicPr>
            <a:picLocks noGrp="1" noChangeAspect="1"/>
          </p:cNvPicPr>
          <p:nvPr>
            <p:ph idx="1"/>
          </p:nvPr>
        </p:nvPicPr>
        <p:blipFill>
          <a:blip r:embed="rId2"/>
          <a:srcRect t="-1337" b="7686"/>
          <a:stretch>
            <a:fillRect/>
          </a:stretch>
        </p:blipFill>
        <p:spPr>
          <a:xfrm>
            <a:off x="0" y="0"/>
            <a:ext cx="9144000" cy="6858000"/>
          </a:xfrm>
        </p:spPr>
      </p:pic>
    </p:spTree>
  </p:cSld>
  <p:clrMapOvr>
    <a:masterClrMapping/>
  </p:clrMapOvr>
  <p:transition spd="med">
    <p:pull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74129"/>
            <a:ext cx="8534400" cy="6936140"/>
          </a:xfrm>
          <a:prstGeom prst="rect">
            <a:avLst/>
          </a:prstGeom>
        </p:spPr>
      </p:pic>
    </p:spTree>
    <p:extLst>
      <p:ext uri="{BB962C8B-B14F-4D97-AF65-F5344CB8AC3E}">
        <p14:creationId xmlns:p14="http://schemas.microsoft.com/office/powerpoint/2010/main" val="1485604698"/>
      </p:ext>
    </p:extLst>
  </p:cSld>
  <p:clrMapOvr>
    <a:masterClrMapping/>
  </p:clrMapOvr>
  <p:transition spd="med">
    <p:pull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endParaRPr lang="en-US" altLang="en-US" smtClean="0"/>
          </a:p>
        </p:txBody>
      </p:sp>
      <p:sp>
        <p:nvSpPr>
          <p:cNvPr id="34819" name="Content Placeholder 2"/>
          <p:cNvSpPr>
            <a:spLocks noGrp="1"/>
          </p:cNvSpPr>
          <p:nvPr>
            <p:ph idx="1"/>
          </p:nvPr>
        </p:nvSpPr>
        <p:spPr/>
        <p:txBody>
          <a:bodyPr/>
          <a:lstStyle/>
          <a:p>
            <a:r>
              <a:rPr lang="en-US" altLang="en-US" dirty="0" smtClean="0"/>
              <a:t>4.4 </a:t>
            </a:r>
            <a:r>
              <a:rPr lang="en-US" altLang="en-US" smtClean="0"/>
              <a:t>million </a:t>
            </a:r>
            <a:r>
              <a:rPr lang="en-US" altLang="en-US" smtClean="0"/>
              <a:t>dollars</a:t>
            </a:r>
            <a:endParaRPr lang="en-US" altLang="en-US" dirty="0" smtClean="0"/>
          </a:p>
        </p:txBody>
      </p:sp>
      <p:pic>
        <p:nvPicPr>
          <p:cNvPr id="34820"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4800" y="2209800"/>
            <a:ext cx="4876800" cy="331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8102333"/>
      </p:ext>
    </p:extLst>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551099894391.jpg"/>
          <p:cNvPicPr>
            <a:picLocks noChangeAspect="1"/>
          </p:cNvPicPr>
          <p:nvPr/>
        </p:nvPicPr>
        <p:blipFill>
          <a:blip r:embed="rId2">
            <a:lum bright="70000" contrast="-70000"/>
          </a:blip>
          <a:stretch>
            <a:fillRect/>
          </a:stretch>
        </p:blipFill>
        <p:spPr>
          <a:xfrm>
            <a:off x="0" y="1447800"/>
            <a:ext cx="9144000" cy="5410200"/>
          </a:xfrm>
          <a:prstGeom prst="rect">
            <a:avLst/>
          </a:prstGeom>
        </p:spPr>
      </p:pic>
      <p:sp>
        <p:nvSpPr>
          <p:cNvPr id="2" name="Title 1"/>
          <p:cNvSpPr>
            <a:spLocks noGrp="1"/>
          </p:cNvSpPr>
          <p:nvPr>
            <p:ph type="title"/>
          </p:nvPr>
        </p:nvSpPr>
        <p:spPr/>
        <p:txBody>
          <a:bodyPr/>
          <a:lstStyle/>
          <a:p>
            <a:r>
              <a:rPr lang="en-US" dirty="0"/>
              <a:t>Cyber Security/Warfare</a:t>
            </a:r>
          </a:p>
        </p:txBody>
      </p:sp>
      <p:sp>
        <p:nvSpPr>
          <p:cNvPr id="3" name="Content Placeholder 2"/>
          <p:cNvSpPr>
            <a:spLocks noGrp="1"/>
          </p:cNvSpPr>
          <p:nvPr>
            <p:ph idx="1"/>
          </p:nvPr>
        </p:nvSpPr>
        <p:spPr/>
        <p:txBody>
          <a:bodyPr/>
          <a:lstStyle/>
          <a:p>
            <a:r>
              <a:rPr lang="en-US" b="1" dirty="0" smtClean="0"/>
              <a:t>Cyber Warfare</a:t>
            </a:r>
            <a:r>
              <a:rPr lang="en-US" dirty="0"/>
              <a:t> is Internet-based conflict involving politically motivated attacks on information and information systems</a:t>
            </a:r>
            <a:r>
              <a:rPr lang="en-US" dirty="0" smtClean="0"/>
              <a:t>.</a:t>
            </a:r>
          </a:p>
          <a:p>
            <a:r>
              <a:rPr lang="en-US" b="1" dirty="0" smtClean="0"/>
              <a:t>Cyber warfare</a:t>
            </a:r>
            <a:r>
              <a:rPr lang="en-US" dirty="0" smtClean="0"/>
              <a:t> involves the actions by a nation-state or international organization to attack and attempt to damage another nation's computers or information networks through, for example, computer viruses or denial-of-service attacks.</a:t>
            </a:r>
            <a:endParaRPr lang="en-US" dirty="0"/>
          </a:p>
        </p:txBody>
      </p:sp>
    </p:spTree>
  </p:cSld>
  <p:clrMapOvr>
    <a:masterClrMapping/>
  </p:clrMapOvr>
  <p:transition spd="med">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551099894391.jpg"/>
          <p:cNvPicPr>
            <a:picLocks noChangeAspect="1"/>
          </p:cNvPicPr>
          <p:nvPr/>
        </p:nvPicPr>
        <p:blipFill>
          <a:blip r:embed="rId2">
            <a:lum bright="70000" contrast="-70000"/>
          </a:blip>
          <a:stretch>
            <a:fillRect/>
          </a:stretch>
        </p:blipFill>
        <p:spPr>
          <a:xfrm>
            <a:off x="0" y="1447800"/>
            <a:ext cx="9144000" cy="5410200"/>
          </a:xfrm>
          <a:prstGeom prst="rect">
            <a:avLst/>
          </a:prstGeom>
        </p:spPr>
      </p:pic>
      <p:sp>
        <p:nvSpPr>
          <p:cNvPr id="2" name="Title 1"/>
          <p:cNvSpPr>
            <a:spLocks noGrp="1"/>
          </p:cNvSpPr>
          <p:nvPr>
            <p:ph type="title"/>
          </p:nvPr>
        </p:nvSpPr>
        <p:spPr/>
        <p:txBody>
          <a:bodyPr/>
          <a:lstStyle/>
          <a:p>
            <a:r>
              <a:rPr lang="en-US" dirty="0" smtClean="0"/>
              <a:t>Cyber warfare</a:t>
            </a:r>
            <a:endParaRPr lang="en-US" dirty="0"/>
          </a:p>
        </p:txBody>
      </p:sp>
      <p:sp>
        <p:nvSpPr>
          <p:cNvPr id="3" name="Content Placeholder 2"/>
          <p:cNvSpPr>
            <a:spLocks noGrp="1"/>
          </p:cNvSpPr>
          <p:nvPr>
            <p:ph idx="1"/>
          </p:nvPr>
        </p:nvSpPr>
        <p:spPr/>
        <p:txBody>
          <a:bodyPr/>
          <a:lstStyle/>
          <a:p>
            <a:r>
              <a:rPr lang="en-US" b="1" dirty="0" smtClean="0">
                <a:solidFill>
                  <a:srgbClr val="FF0000"/>
                </a:solidFill>
              </a:rPr>
              <a:t>Cyber warfare attacks </a:t>
            </a:r>
            <a:r>
              <a:rPr lang="en-US" b="1" dirty="0" smtClean="0"/>
              <a:t>can</a:t>
            </a:r>
          </a:p>
          <a:p>
            <a:r>
              <a:rPr lang="en-US" b="1" dirty="0" smtClean="0"/>
              <a:t>Disable official websites and networks</a:t>
            </a:r>
          </a:p>
          <a:p>
            <a:r>
              <a:rPr lang="en-US" b="1" dirty="0" smtClean="0"/>
              <a:t>Disrupt or disable essential services</a:t>
            </a:r>
          </a:p>
          <a:p>
            <a:r>
              <a:rPr lang="en-US" b="1" dirty="0" smtClean="0"/>
              <a:t>Steal or alter classified data</a:t>
            </a:r>
          </a:p>
          <a:p>
            <a:r>
              <a:rPr lang="en-US" b="1" dirty="0" smtClean="0"/>
              <a:t>cripple financial systems -- among many other possibilities</a:t>
            </a:r>
            <a:r>
              <a:rPr lang="en-US" dirty="0" smtClean="0"/>
              <a:t>.</a:t>
            </a:r>
            <a:endParaRPr lang="en-US" dirty="0"/>
          </a:p>
        </p:txBody>
      </p:sp>
    </p:spTree>
  </p:cSld>
  <p:clrMapOvr>
    <a:masterClrMapping/>
  </p:clrMapOvr>
  <p:transition spd="med">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551099894391.jpg"/>
          <p:cNvPicPr>
            <a:picLocks noChangeAspect="1"/>
          </p:cNvPicPr>
          <p:nvPr/>
        </p:nvPicPr>
        <p:blipFill>
          <a:blip r:embed="rId2">
            <a:lum bright="70000" contrast="-70000"/>
          </a:blip>
          <a:stretch>
            <a:fillRect/>
          </a:stretch>
        </p:blipFill>
        <p:spPr>
          <a:xfrm>
            <a:off x="0" y="1447800"/>
            <a:ext cx="9144000" cy="5410200"/>
          </a:xfrm>
          <a:prstGeom prst="rect">
            <a:avLst/>
          </a:prstGeom>
        </p:spPr>
      </p:pic>
      <p:sp>
        <p:nvSpPr>
          <p:cNvPr id="2" name="Title 1"/>
          <p:cNvSpPr>
            <a:spLocks noGrp="1"/>
          </p:cNvSpPr>
          <p:nvPr>
            <p:ph type="title"/>
          </p:nvPr>
        </p:nvSpPr>
        <p:spPr/>
        <p:txBody>
          <a:bodyPr/>
          <a:lstStyle/>
          <a:p>
            <a:r>
              <a:rPr lang="en-US" dirty="0" smtClean="0"/>
              <a:t>NEW Wars New Tools</a:t>
            </a:r>
            <a:endParaRPr lang="en-US" dirty="0"/>
          </a:p>
        </p:txBody>
      </p:sp>
      <p:sp>
        <p:nvSpPr>
          <p:cNvPr id="3" name="Content Placeholder 2"/>
          <p:cNvSpPr>
            <a:spLocks noGrp="1"/>
          </p:cNvSpPr>
          <p:nvPr>
            <p:ph idx="1"/>
          </p:nvPr>
        </p:nvSpPr>
        <p:spPr/>
        <p:txBody>
          <a:bodyPr/>
          <a:lstStyle/>
          <a:p>
            <a:r>
              <a:rPr lang="en-US" b="1" dirty="0"/>
              <a:t>It has become abundantly clear that the next great frontier of threats for nation states across the globe exists in the </a:t>
            </a:r>
            <a:r>
              <a:rPr lang="en-US" b="1" dirty="0">
                <a:solidFill>
                  <a:srgbClr val="FF0000"/>
                </a:solidFill>
              </a:rPr>
              <a:t>cyber realm</a:t>
            </a:r>
            <a:r>
              <a:rPr lang="en-US" b="1" dirty="0"/>
              <a:t>. From government and military to the private sector, various nations, industries, groups and agencies have been the targets (and in some cases the ones who carry out) </a:t>
            </a:r>
            <a:r>
              <a:rPr lang="en-US" b="1" dirty="0">
                <a:solidFill>
                  <a:srgbClr val="FF0000"/>
                </a:solidFill>
              </a:rPr>
              <a:t>cyber attacks</a:t>
            </a:r>
            <a:r>
              <a:rPr lang="en-US" b="1" dirty="0"/>
              <a:t>.</a:t>
            </a:r>
          </a:p>
        </p:txBody>
      </p:sp>
    </p:spTree>
  </p:cSld>
  <p:clrMapOvr>
    <a:masterClrMapping/>
  </p:clrMapOvr>
  <p:transition spd="med">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551099894391.jpg"/>
          <p:cNvPicPr>
            <a:picLocks noChangeAspect="1"/>
          </p:cNvPicPr>
          <p:nvPr/>
        </p:nvPicPr>
        <p:blipFill>
          <a:blip r:embed="rId2">
            <a:lum bright="70000" contrast="-70000"/>
          </a:blip>
          <a:stretch>
            <a:fillRect/>
          </a:stretch>
        </p:blipFill>
        <p:spPr>
          <a:xfrm>
            <a:off x="0" y="1447800"/>
            <a:ext cx="9144000" cy="5410200"/>
          </a:xfrm>
          <a:prstGeom prst="rect">
            <a:avLst/>
          </a:prstGeom>
        </p:spPr>
      </p:pic>
      <p:sp>
        <p:nvSpPr>
          <p:cNvPr id="2" name="Title 1"/>
          <p:cNvSpPr>
            <a:spLocks noGrp="1"/>
          </p:cNvSpPr>
          <p:nvPr>
            <p:ph type="title"/>
          </p:nvPr>
        </p:nvSpPr>
        <p:spPr>
          <a:xfrm>
            <a:off x="228600" y="155448"/>
            <a:ext cx="8686800" cy="1252728"/>
          </a:xfrm>
        </p:spPr>
        <p:txBody>
          <a:bodyPr>
            <a:normAutofit/>
          </a:bodyPr>
          <a:lstStyle/>
          <a:p>
            <a:r>
              <a:rPr lang="en-US" sz="4000" dirty="0" smtClean="0"/>
              <a:t>Impacts of Cyber Warfare. </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 recent years, the number of cyber-attacks that hit private companies and government entities has rapidly increased. The damage caused by sabotage and by the theft of </a:t>
            </a:r>
            <a:r>
              <a:rPr lang="en-US" b="1" dirty="0"/>
              <a:t>intellectual property amounts to several billion </a:t>
            </a:r>
            <a:r>
              <a:rPr lang="en-US" dirty="0"/>
              <a:t>dollars each year. </a:t>
            </a:r>
            <a:endParaRPr lang="en-US" dirty="0" smtClean="0"/>
          </a:p>
          <a:p>
            <a:r>
              <a:rPr lang="en-US" dirty="0" smtClean="0"/>
              <a:t>In the majority of cases victims of attacks can only find losses relating to the raids of the opponents. Law enforcement and private companies are publicly discussing the possibility to define new strategies to defend their assets from the attacks.</a:t>
            </a:r>
          </a:p>
          <a:p>
            <a:endParaRPr lang="en-US" dirty="0"/>
          </a:p>
        </p:txBody>
      </p:sp>
    </p:spTree>
  </p:cSld>
  <p:clrMapOvr>
    <a:masterClrMapping/>
  </p:clrMapOvr>
  <p:transition spd="med">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551099894391.jpg"/>
          <p:cNvPicPr>
            <a:picLocks noChangeAspect="1"/>
          </p:cNvPicPr>
          <p:nvPr/>
        </p:nvPicPr>
        <p:blipFill>
          <a:blip r:embed="rId2">
            <a:lum bright="70000" contrast="-70000"/>
          </a:blip>
          <a:stretch>
            <a:fillRect/>
          </a:stretch>
        </p:blipFill>
        <p:spPr>
          <a:xfrm>
            <a:off x="0" y="1447800"/>
            <a:ext cx="9144000" cy="5410200"/>
          </a:xfrm>
          <a:prstGeom prst="rect">
            <a:avLst/>
          </a:prstGeom>
        </p:spPr>
      </p:pic>
      <p:sp>
        <p:nvSpPr>
          <p:cNvPr id="2" name="Title 1"/>
          <p:cNvSpPr>
            <a:spLocks noGrp="1"/>
          </p:cNvSpPr>
          <p:nvPr>
            <p:ph type="title"/>
          </p:nvPr>
        </p:nvSpPr>
        <p:spPr/>
        <p:txBody>
          <a:bodyPr/>
          <a:lstStyle/>
          <a:p>
            <a:r>
              <a:rPr lang="en-US" sz="4800" dirty="0" smtClean="0"/>
              <a:t>Impacts of Cyber Warfare.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It is getting complicated as there is no longer any realistic expectation of a single solution or even a single family of solutions that can provide a comprehensive approach to the problem space.</a:t>
            </a:r>
          </a:p>
          <a:p>
            <a:r>
              <a:rPr lang="en-US" dirty="0" smtClean="0"/>
              <a:t> It is personal as cyber security issues now impact every individual who uses a computer. It is no longer science fiction – millions of people worldwide are the victims of cyber-crimes. </a:t>
            </a:r>
          </a:p>
          <a:p>
            <a:r>
              <a:rPr lang="en-US" dirty="0" smtClean="0"/>
              <a:t>It is a business as almost every business today is dependent on information and vulnerable to one or more types of cyber-attacks -</a:t>
            </a:r>
          </a:p>
          <a:p>
            <a:endParaRPr lang="en-US" dirty="0"/>
          </a:p>
        </p:txBody>
      </p:sp>
    </p:spTree>
  </p:cSld>
  <p:clrMapOvr>
    <a:masterClrMapping/>
  </p:clrMapOvr>
  <p:transition spd="med">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551099894391.jpg"/>
          <p:cNvPicPr>
            <a:picLocks noChangeAspect="1"/>
          </p:cNvPicPr>
          <p:nvPr/>
        </p:nvPicPr>
        <p:blipFill>
          <a:blip r:embed="rId2">
            <a:lum bright="70000" contrast="-70000"/>
          </a:blip>
          <a:stretch>
            <a:fillRect/>
          </a:stretch>
        </p:blipFill>
        <p:spPr>
          <a:xfrm>
            <a:off x="0" y="1447800"/>
            <a:ext cx="9144000" cy="5410200"/>
          </a:xfrm>
          <a:prstGeom prst="rect">
            <a:avLst/>
          </a:prstGeom>
        </p:spPr>
      </p:pic>
      <p:sp>
        <p:nvSpPr>
          <p:cNvPr id="2" name="Title 1"/>
          <p:cNvSpPr>
            <a:spLocks noGrp="1"/>
          </p:cNvSpPr>
          <p:nvPr>
            <p:ph type="title"/>
          </p:nvPr>
        </p:nvSpPr>
        <p:spPr/>
        <p:txBody>
          <a:bodyPr/>
          <a:lstStyle/>
          <a:p>
            <a:r>
              <a:rPr lang="en-US" dirty="0" smtClean="0"/>
              <a:t>approaches to cyber security</a:t>
            </a:r>
            <a:endParaRPr lang="en-US" dirty="0"/>
          </a:p>
        </p:txBody>
      </p:sp>
      <p:sp>
        <p:nvSpPr>
          <p:cNvPr id="3" name="Content Placeholder 2"/>
          <p:cNvSpPr>
            <a:spLocks noGrp="1"/>
          </p:cNvSpPr>
          <p:nvPr>
            <p:ph idx="1"/>
          </p:nvPr>
        </p:nvSpPr>
        <p:spPr/>
        <p:txBody>
          <a:bodyPr>
            <a:normAutofit lnSpcReduction="10000"/>
          </a:bodyPr>
          <a:lstStyle/>
          <a:p>
            <a:r>
              <a:rPr lang="en-US" b="1" dirty="0" smtClean="0"/>
              <a:t>Two Most Common Approaches</a:t>
            </a:r>
          </a:p>
          <a:p>
            <a:pPr lvl="1"/>
            <a:r>
              <a:rPr lang="en-US" b="1" dirty="0" smtClean="0"/>
              <a:t>Defensive </a:t>
            </a:r>
          </a:p>
          <a:p>
            <a:pPr lvl="1"/>
            <a:r>
              <a:rPr lang="en-US" b="1" dirty="0" smtClean="0"/>
              <a:t>Offensive</a:t>
            </a:r>
          </a:p>
          <a:p>
            <a:pPr lvl="1">
              <a:buNone/>
            </a:pPr>
            <a:r>
              <a:rPr lang="en-US" b="1" dirty="0" smtClean="0"/>
              <a:t>Defensive</a:t>
            </a:r>
            <a:r>
              <a:rPr lang="en-US" dirty="0" smtClean="0"/>
              <a:t>: Currently Most Countries have Adopted Defensive approach but fact is the security community is aware of the growth of cyber threats and the current defensive approach is showing its limit to tone down the menace from cyberspace. The cyber threats are dynamic and their attacks are  difficult to predict. </a:t>
            </a:r>
            <a:endParaRPr lang="en-US" dirty="0"/>
          </a:p>
        </p:txBody>
      </p:sp>
    </p:spTree>
  </p:cSld>
  <p:clrMapOvr>
    <a:masterClrMapping/>
  </p:clrMapOvr>
  <p:transition spd="med">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Defensive </a:t>
            </a:r>
            <a:r>
              <a:rPr lang="en-US" dirty="0"/>
              <a:t>A</a:t>
            </a:r>
            <a:r>
              <a:rPr lang="en-US" dirty="0" smtClean="0"/>
              <a:t>pproach</a:t>
            </a:r>
            <a:endParaRPr lang="en-US" dirty="0"/>
          </a:p>
        </p:txBody>
      </p:sp>
      <p:sp>
        <p:nvSpPr>
          <p:cNvPr id="3" name="Content Placeholder 2"/>
          <p:cNvSpPr>
            <a:spLocks noGrp="1"/>
          </p:cNvSpPr>
          <p:nvPr>
            <p:ph idx="1"/>
          </p:nvPr>
        </p:nvSpPr>
        <p:spPr>
          <a:xfrm>
            <a:off x="457200" y="1775191"/>
            <a:ext cx="8229600" cy="2720609"/>
          </a:xfrm>
        </p:spPr>
        <p:txBody>
          <a:bodyPr/>
          <a:lstStyle/>
          <a:p>
            <a:r>
              <a:rPr lang="en-US" dirty="0" smtClean="0"/>
              <a:t>The success of recent attacks conducted by cybercriminals and state-sponsored hackers led security experts to believe that a defensive approach waiting for the attackers it totally inappropriate.</a:t>
            </a:r>
          </a:p>
          <a:p>
            <a:endParaRPr lang="en-US" dirty="0"/>
          </a:p>
        </p:txBody>
      </p:sp>
      <p:pic>
        <p:nvPicPr>
          <p:cNvPr id="4" name="Picture 3" descr="cyber-warfare-wallpaper-CONNNECTION-cyberwarzone.com_.jpg"/>
          <p:cNvPicPr>
            <a:picLocks noChangeAspect="1"/>
          </p:cNvPicPr>
          <p:nvPr/>
        </p:nvPicPr>
        <p:blipFill>
          <a:blip r:embed="rId2"/>
          <a:stretch>
            <a:fillRect/>
          </a:stretch>
        </p:blipFill>
        <p:spPr>
          <a:xfrm>
            <a:off x="0" y="4572000"/>
            <a:ext cx="9144000" cy="2286000"/>
          </a:xfrm>
          <a:prstGeom prst="rect">
            <a:avLst/>
          </a:prstGeom>
        </p:spPr>
      </p:pic>
    </p:spTree>
  </p:cSld>
  <p:clrMapOvr>
    <a:masterClrMapping/>
  </p:clrMapOvr>
  <p:transition spd="med">
    <p:pull di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648</TotalTime>
  <Words>1114</Words>
  <Application>Microsoft Office PowerPoint</Application>
  <PresentationFormat>On-screen Show (4:3)</PresentationFormat>
  <Paragraphs>73</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Corbel</vt:lpstr>
      <vt:lpstr>Wingdings</vt:lpstr>
      <vt:lpstr>Wingdings 2</vt:lpstr>
      <vt:lpstr>Wingdings 3</vt:lpstr>
      <vt:lpstr>Module</vt:lpstr>
      <vt:lpstr>Cyber Warfare and National Security.</vt:lpstr>
      <vt:lpstr>PowerPoint Presentation</vt:lpstr>
      <vt:lpstr>Cyber Security/Warfare</vt:lpstr>
      <vt:lpstr>Cyber warfare</vt:lpstr>
      <vt:lpstr>NEW Wars New Tools</vt:lpstr>
      <vt:lpstr>Impacts of Cyber Warfare. </vt:lpstr>
      <vt:lpstr>Impacts of Cyber Warfare. </vt:lpstr>
      <vt:lpstr>approaches to cyber security</vt:lpstr>
      <vt:lpstr> Defensive Approach</vt:lpstr>
      <vt:lpstr>Offensive: (Proactive) </vt:lpstr>
      <vt:lpstr>Next Cold war</vt:lpstr>
      <vt:lpstr>Cyber Active Countries: </vt:lpstr>
      <vt:lpstr>Pakistan and Cyber Warfare:</vt:lpstr>
      <vt:lpstr>Indian Cyber Intervention </vt:lpstr>
      <vt:lpstr>Pakistan’s digital infrastructure:</vt:lpstr>
      <vt:lpstr>Pakistan’s digital infrastructure:</vt:lpstr>
      <vt:lpstr>Prevention of Electronic Crimes Bill 2015</vt:lpstr>
      <vt:lpstr>Confusion </vt:lpstr>
      <vt:lpstr>Recommendations: </vt:lpstr>
      <vt:lpstr>Recommendations: </vt:lpstr>
      <vt:lpstr>Recommendations: </vt:lpstr>
      <vt:lpstr>Recommendations:</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farrukh</dc:creator>
  <cp:lastModifiedBy>SIBAU</cp:lastModifiedBy>
  <cp:revision>16</cp:revision>
  <dcterms:created xsi:type="dcterms:W3CDTF">2016-04-11T14:40:43Z</dcterms:created>
  <dcterms:modified xsi:type="dcterms:W3CDTF">2022-11-17T06:44:20Z</dcterms:modified>
</cp:coreProperties>
</file>