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331" r:id="rId2"/>
    <p:sldId id="272" r:id="rId3"/>
    <p:sldId id="273" r:id="rId4"/>
    <p:sldId id="274" r:id="rId5"/>
    <p:sldId id="275" r:id="rId6"/>
    <p:sldId id="276" r:id="rId7"/>
    <p:sldId id="257" r:id="rId8"/>
    <p:sldId id="260" r:id="rId9"/>
    <p:sldId id="262" r:id="rId10"/>
    <p:sldId id="263" r:id="rId11"/>
    <p:sldId id="271" r:id="rId12"/>
    <p:sldId id="264" r:id="rId13"/>
    <p:sldId id="265" r:id="rId14"/>
    <p:sldId id="266" r:id="rId15"/>
    <p:sldId id="277" r:id="rId16"/>
    <p:sldId id="267" r:id="rId17"/>
    <p:sldId id="268" r:id="rId18"/>
    <p:sldId id="27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3FF8BA-F03D-409F-B6B2-D81F038AD3E1}" type="datetimeFigureOut">
              <a:rPr lang="en-PK" smtClean="0"/>
              <a:t>15/10/2022</a:t>
            </a:fld>
            <a:endParaRPr lang="en-PK"/>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4C73A9-B800-4DD0-96E7-DF9DE31C6C00}" type="slidenum">
              <a:rPr lang="en-PK" smtClean="0"/>
              <a:t>‹#›</a:t>
            </a:fld>
            <a:endParaRPr lang="en-PK"/>
          </a:p>
        </p:txBody>
      </p:sp>
    </p:spTree>
    <p:extLst>
      <p:ext uri="{BB962C8B-B14F-4D97-AF65-F5344CB8AC3E}">
        <p14:creationId xmlns:p14="http://schemas.microsoft.com/office/powerpoint/2010/main" val="3842554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3AB8535-E9C3-40A4-8F23-0535F40AE772}" type="datetimeFigureOut">
              <a:rPr lang="en-US" smtClean="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51A5F5-9913-4CA6-BD18-BD7567E3E264}" type="slidenum">
              <a:rPr lang="en-US" smtClean="0"/>
              <a:t>‹#›</a:t>
            </a:fld>
            <a:endParaRPr lang="en-US"/>
          </a:p>
        </p:txBody>
      </p:sp>
    </p:spTree>
    <p:extLst>
      <p:ext uri="{BB962C8B-B14F-4D97-AF65-F5344CB8AC3E}">
        <p14:creationId xmlns:p14="http://schemas.microsoft.com/office/powerpoint/2010/main" val="1701372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AB8535-E9C3-40A4-8F23-0535F40AE772}" type="datetimeFigureOut">
              <a:rPr lang="en-US" smtClean="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51A5F5-9913-4CA6-BD18-BD7567E3E264}" type="slidenum">
              <a:rPr lang="en-US" smtClean="0"/>
              <a:t>‹#›</a:t>
            </a:fld>
            <a:endParaRPr lang="en-US"/>
          </a:p>
        </p:txBody>
      </p:sp>
    </p:spTree>
    <p:extLst>
      <p:ext uri="{BB962C8B-B14F-4D97-AF65-F5344CB8AC3E}">
        <p14:creationId xmlns:p14="http://schemas.microsoft.com/office/powerpoint/2010/main" val="473691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AB8535-E9C3-40A4-8F23-0535F40AE772}" type="datetimeFigureOut">
              <a:rPr lang="en-US" smtClean="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51A5F5-9913-4CA6-BD18-BD7567E3E264}" type="slidenum">
              <a:rPr lang="en-US" smtClean="0"/>
              <a:t>‹#›</a:t>
            </a:fld>
            <a:endParaRPr lang="en-US"/>
          </a:p>
        </p:txBody>
      </p:sp>
    </p:spTree>
    <p:extLst>
      <p:ext uri="{BB962C8B-B14F-4D97-AF65-F5344CB8AC3E}">
        <p14:creationId xmlns:p14="http://schemas.microsoft.com/office/powerpoint/2010/main" val="907467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AB8535-E9C3-40A4-8F23-0535F40AE772}" type="datetimeFigureOut">
              <a:rPr lang="en-US" smtClean="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51A5F5-9913-4CA6-BD18-BD7567E3E264}" type="slidenum">
              <a:rPr lang="en-US" smtClean="0"/>
              <a:t>‹#›</a:t>
            </a:fld>
            <a:endParaRPr lang="en-US"/>
          </a:p>
        </p:txBody>
      </p:sp>
    </p:spTree>
    <p:extLst>
      <p:ext uri="{BB962C8B-B14F-4D97-AF65-F5344CB8AC3E}">
        <p14:creationId xmlns:p14="http://schemas.microsoft.com/office/powerpoint/2010/main" val="2376919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AB8535-E9C3-40A4-8F23-0535F40AE772}" type="datetimeFigureOut">
              <a:rPr lang="en-US" smtClean="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51A5F5-9913-4CA6-BD18-BD7567E3E264}" type="slidenum">
              <a:rPr lang="en-US" smtClean="0"/>
              <a:t>‹#›</a:t>
            </a:fld>
            <a:endParaRPr lang="en-US"/>
          </a:p>
        </p:txBody>
      </p:sp>
    </p:spTree>
    <p:extLst>
      <p:ext uri="{BB962C8B-B14F-4D97-AF65-F5344CB8AC3E}">
        <p14:creationId xmlns:p14="http://schemas.microsoft.com/office/powerpoint/2010/main" val="1156397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AB8535-E9C3-40A4-8F23-0535F40AE772}" type="datetimeFigureOut">
              <a:rPr lang="en-US" smtClean="0"/>
              <a:t>10/15/2022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51A5F5-9913-4CA6-BD18-BD7567E3E264}" type="slidenum">
              <a:rPr lang="en-US" smtClean="0"/>
              <a:t>‹#›</a:t>
            </a:fld>
            <a:endParaRPr lang="en-US"/>
          </a:p>
        </p:txBody>
      </p:sp>
    </p:spTree>
    <p:extLst>
      <p:ext uri="{BB962C8B-B14F-4D97-AF65-F5344CB8AC3E}">
        <p14:creationId xmlns:p14="http://schemas.microsoft.com/office/powerpoint/2010/main" val="3720864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3AB8535-E9C3-40A4-8F23-0535F40AE772}" type="datetimeFigureOut">
              <a:rPr lang="en-US" smtClean="0"/>
              <a:t>10/15/2022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51A5F5-9913-4CA6-BD18-BD7567E3E264}" type="slidenum">
              <a:rPr lang="en-US" smtClean="0"/>
              <a:t>‹#›</a:t>
            </a:fld>
            <a:endParaRPr lang="en-US"/>
          </a:p>
        </p:txBody>
      </p:sp>
    </p:spTree>
    <p:extLst>
      <p:ext uri="{BB962C8B-B14F-4D97-AF65-F5344CB8AC3E}">
        <p14:creationId xmlns:p14="http://schemas.microsoft.com/office/powerpoint/2010/main" val="2549111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AB8535-E9C3-40A4-8F23-0535F40AE772}" type="datetimeFigureOut">
              <a:rPr lang="en-US" smtClean="0"/>
              <a:t>10/15/2022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51A5F5-9913-4CA6-BD18-BD7567E3E264}" type="slidenum">
              <a:rPr lang="en-US" smtClean="0"/>
              <a:t>‹#›</a:t>
            </a:fld>
            <a:endParaRPr lang="en-US"/>
          </a:p>
        </p:txBody>
      </p:sp>
    </p:spTree>
    <p:extLst>
      <p:ext uri="{BB962C8B-B14F-4D97-AF65-F5344CB8AC3E}">
        <p14:creationId xmlns:p14="http://schemas.microsoft.com/office/powerpoint/2010/main" val="3313400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AB8535-E9C3-40A4-8F23-0535F40AE772}" type="datetimeFigureOut">
              <a:rPr lang="en-US" smtClean="0"/>
              <a:t>10/15/2022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51A5F5-9913-4CA6-BD18-BD7567E3E264}" type="slidenum">
              <a:rPr lang="en-US" smtClean="0"/>
              <a:t>‹#›</a:t>
            </a:fld>
            <a:endParaRPr lang="en-US"/>
          </a:p>
        </p:txBody>
      </p:sp>
    </p:spTree>
    <p:extLst>
      <p:ext uri="{BB962C8B-B14F-4D97-AF65-F5344CB8AC3E}">
        <p14:creationId xmlns:p14="http://schemas.microsoft.com/office/powerpoint/2010/main" val="2942802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AB8535-E9C3-40A4-8F23-0535F40AE772}" type="datetimeFigureOut">
              <a:rPr lang="en-US" smtClean="0"/>
              <a:t>10/15/2022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51A5F5-9913-4CA6-BD18-BD7567E3E264}" type="slidenum">
              <a:rPr lang="en-US" smtClean="0"/>
              <a:t>‹#›</a:t>
            </a:fld>
            <a:endParaRPr lang="en-US"/>
          </a:p>
        </p:txBody>
      </p:sp>
    </p:spTree>
    <p:extLst>
      <p:ext uri="{BB962C8B-B14F-4D97-AF65-F5344CB8AC3E}">
        <p14:creationId xmlns:p14="http://schemas.microsoft.com/office/powerpoint/2010/main" val="2766539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AB8535-E9C3-40A4-8F23-0535F40AE772}" type="datetimeFigureOut">
              <a:rPr lang="en-US" smtClean="0"/>
              <a:t>10/15/2022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51A5F5-9913-4CA6-BD18-BD7567E3E264}" type="slidenum">
              <a:rPr lang="en-US" smtClean="0"/>
              <a:t>‹#›</a:t>
            </a:fld>
            <a:endParaRPr lang="en-US"/>
          </a:p>
        </p:txBody>
      </p:sp>
    </p:spTree>
    <p:extLst>
      <p:ext uri="{BB962C8B-B14F-4D97-AF65-F5344CB8AC3E}">
        <p14:creationId xmlns:p14="http://schemas.microsoft.com/office/powerpoint/2010/main" val="836219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AB8535-E9C3-40A4-8F23-0535F40AE772}" type="datetimeFigureOut">
              <a:rPr lang="en-US" smtClean="0"/>
              <a:t>10/15/2022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51A5F5-9913-4CA6-BD18-BD7567E3E264}" type="slidenum">
              <a:rPr lang="en-US" smtClean="0"/>
              <a:t>‹#›</a:t>
            </a:fld>
            <a:endParaRPr lang="en-US"/>
          </a:p>
        </p:txBody>
      </p:sp>
    </p:spTree>
    <p:extLst>
      <p:ext uri="{BB962C8B-B14F-4D97-AF65-F5344CB8AC3E}">
        <p14:creationId xmlns:p14="http://schemas.microsoft.com/office/powerpoint/2010/main" val="1950593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
            </a:r>
            <a:br>
              <a:rPr lang="en-US" dirty="0"/>
            </a:br>
            <a:r>
              <a:rPr lang="en-US" dirty="0"/>
              <a:t>Lecture 10</a:t>
            </a:r>
          </a:p>
        </p:txBody>
      </p:sp>
      <p:sp>
        <p:nvSpPr>
          <p:cNvPr id="3" name="Subtitle 2"/>
          <p:cNvSpPr>
            <a:spLocks noGrp="1"/>
          </p:cNvSpPr>
          <p:nvPr>
            <p:ph type="subTitle" idx="1"/>
          </p:nvPr>
        </p:nvSpPr>
        <p:spPr>
          <a:xfrm>
            <a:off x="952500" y="3886200"/>
            <a:ext cx="7239000" cy="1752600"/>
          </a:xfrm>
        </p:spPr>
        <p:txBody>
          <a:bodyPr>
            <a:normAutofit/>
          </a:bodyPr>
          <a:lstStyle/>
          <a:p>
            <a:r>
              <a:rPr lang="en-US" dirty="0"/>
              <a:t>Network Emulators vs Network Simulators</a:t>
            </a:r>
          </a:p>
          <a:p>
            <a:r>
              <a:rPr lang="en-US" dirty="0"/>
              <a:t>Mininet</a:t>
            </a:r>
          </a:p>
        </p:txBody>
      </p:sp>
    </p:spTree>
    <p:extLst>
      <p:ext uri="{BB962C8B-B14F-4D97-AF65-F5344CB8AC3E}">
        <p14:creationId xmlns:p14="http://schemas.microsoft.com/office/powerpoint/2010/main" val="619163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C2806B-3D13-4717-865A-1EAD09F4320D}"/>
              </a:ext>
            </a:extLst>
          </p:cNvPr>
          <p:cNvSpPr>
            <a:spLocks noGrp="1"/>
          </p:cNvSpPr>
          <p:nvPr>
            <p:ph type="title"/>
          </p:nvPr>
        </p:nvSpPr>
        <p:spPr/>
        <p:txBody>
          <a:bodyPr/>
          <a:lstStyle/>
          <a:p>
            <a:r>
              <a:rPr lang="en-US" dirty="0"/>
              <a:t>www.mininet.org</a:t>
            </a:r>
            <a:endParaRPr lang="x-none" dirty="0"/>
          </a:p>
        </p:txBody>
      </p:sp>
      <p:graphicFrame>
        <p:nvGraphicFramePr>
          <p:cNvPr id="4" name="Object 3">
            <a:extLst>
              <a:ext uri="{FF2B5EF4-FFF2-40B4-BE49-F238E27FC236}">
                <a16:creationId xmlns:a16="http://schemas.microsoft.com/office/drawing/2014/main" xmlns="" id="{8B877A00-624F-4C43-8F53-38E8FABF41B4}"/>
              </a:ext>
            </a:extLst>
          </p:cNvPr>
          <p:cNvGraphicFramePr>
            <a:graphicFrameLocks noChangeAspect="1"/>
          </p:cNvGraphicFramePr>
          <p:nvPr/>
        </p:nvGraphicFramePr>
        <p:xfrm>
          <a:off x="2169502" y="2125266"/>
          <a:ext cx="4931111" cy="3714047"/>
        </p:xfrm>
        <a:graphic>
          <a:graphicData uri="http://schemas.openxmlformats.org/presentationml/2006/ole">
            <mc:AlternateContent xmlns:mc="http://schemas.openxmlformats.org/markup-compatibility/2006">
              <mc:Choice xmlns:v="urn:schemas-microsoft-com:vml" Requires="v">
                <p:oleObj spid="_x0000_s2052" name="Bitmap Image" r:id="rId3" imgW="8220240" imgH="6191280" progId="Paint.Picture.1">
                  <p:embed/>
                </p:oleObj>
              </mc:Choice>
              <mc:Fallback>
                <p:oleObj name="Bitmap Image" r:id="rId3" imgW="8220240" imgH="6191280" progId="Paint.Picture.1">
                  <p:embed/>
                  <p:pic>
                    <p:nvPicPr>
                      <p:cNvPr id="4" name="Object 3">
                        <a:extLst>
                          <a:ext uri="{FF2B5EF4-FFF2-40B4-BE49-F238E27FC236}">
                            <a16:creationId xmlns:a16="http://schemas.microsoft.com/office/drawing/2014/main" xmlns="" id="{8B877A00-624F-4C43-8F53-38E8FABF41B4}"/>
                          </a:ext>
                        </a:extLst>
                      </p:cNvPr>
                      <p:cNvPicPr/>
                      <p:nvPr/>
                    </p:nvPicPr>
                    <p:blipFill>
                      <a:blip r:embed="rId4"/>
                      <a:stretch>
                        <a:fillRect/>
                      </a:stretch>
                    </p:blipFill>
                    <p:spPr>
                      <a:xfrm>
                        <a:off x="2169502" y="2125266"/>
                        <a:ext cx="4931111" cy="3714047"/>
                      </a:xfrm>
                      <a:prstGeom prst="rect">
                        <a:avLst/>
                      </a:prstGeom>
                    </p:spPr>
                  </p:pic>
                </p:oleObj>
              </mc:Fallback>
            </mc:AlternateContent>
          </a:graphicData>
        </a:graphic>
      </p:graphicFrame>
    </p:spTree>
    <p:extLst>
      <p:ext uri="{BB962C8B-B14F-4D97-AF65-F5344CB8AC3E}">
        <p14:creationId xmlns:p14="http://schemas.microsoft.com/office/powerpoint/2010/main" val="2527670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F3ECFD-D536-A12B-577A-8B2457541A77}"/>
              </a:ext>
            </a:extLst>
          </p:cNvPr>
          <p:cNvSpPr>
            <a:spLocks noGrp="1"/>
          </p:cNvSpPr>
          <p:nvPr>
            <p:ph type="title"/>
          </p:nvPr>
        </p:nvSpPr>
        <p:spPr/>
        <p:txBody>
          <a:bodyPr/>
          <a:lstStyle/>
          <a:p>
            <a:r>
              <a:rPr lang="en-US" dirty="0"/>
              <a:t>Installation Procedure</a:t>
            </a:r>
            <a:endParaRPr lang="en-PK" dirty="0"/>
          </a:p>
        </p:txBody>
      </p:sp>
      <p:sp>
        <p:nvSpPr>
          <p:cNvPr id="3" name="Content Placeholder 2">
            <a:extLst>
              <a:ext uri="{FF2B5EF4-FFF2-40B4-BE49-F238E27FC236}">
                <a16:creationId xmlns:a16="http://schemas.microsoft.com/office/drawing/2014/main" xmlns="" id="{A58D2CB9-6520-6D7C-BA30-67E69F3EEB65}"/>
              </a:ext>
            </a:extLst>
          </p:cNvPr>
          <p:cNvSpPr>
            <a:spLocks noGrp="1"/>
          </p:cNvSpPr>
          <p:nvPr>
            <p:ph idx="1"/>
          </p:nvPr>
        </p:nvSpPr>
        <p:spPr/>
        <p:txBody>
          <a:bodyPr>
            <a:normAutofit fontScale="70000" lnSpcReduction="20000"/>
          </a:bodyPr>
          <a:lstStyle/>
          <a:p>
            <a:r>
              <a:rPr lang="en-US" dirty="0"/>
              <a:t>First we update and upgrade</a:t>
            </a:r>
          </a:p>
          <a:p>
            <a:pPr marL="0" indent="0">
              <a:buNone/>
            </a:pPr>
            <a:r>
              <a:rPr lang="en-US" dirty="0" err="1"/>
              <a:t>sudo</a:t>
            </a:r>
            <a:r>
              <a:rPr lang="en-US" dirty="0"/>
              <a:t> apt-get update </a:t>
            </a:r>
          </a:p>
          <a:p>
            <a:pPr marL="0" indent="0">
              <a:buNone/>
            </a:pPr>
            <a:r>
              <a:rPr lang="en-US" dirty="0" err="1"/>
              <a:t>sudo</a:t>
            </a:r>
            <a:r>
              <a:rPr lang="en-US" dirty="0"/>
              <a:t> apt-get upgrade</a:t>
            </a:r>
          </a:p>
          <a:p>
            <a:r>
              <a:rPr lang="en-US" dirty="0"/>
              <a:t>Next, install the base Mininet package</a:t>
            </a:r>
          </a:p>
          <a:p>
            <a:pPr marL="0" indent="0">
              <a:buNone/>
            </a:pPr>
            <a:r>
              <a:rPr lang="en-US" dirty="0" err="1"/>
              <a:t>sudo</a:t>
            </a:r>
            <a:r>
              <a:rPr lang="en-US" dirty="0"/>
              <a:t> apt-get install </a:t>
            </a:r>
            <a:r>
              <a:rPr lang="en-US" dirty="0" err="1"/>
              <a:t>mininet</a:t>
            </a:r>
            <a:endParaRPr lang="en-US" dirty="0"/>
          </a:p>
          <a:p>
            <a:pPr marL="0" indent="0">
              <a:buNone/>
            </a:pPr>
            <a:r>
              <a:rPr lang="en-US" dirty="0"/>
              <a:t>To check which Mininet version you have, you can try:</a:t>
            </a:r>
          </a:p>
          <a:p>
            <a:r>
              <a:rPr lang="en-US" dirty="0" err="1"/>
              <a:t>mn</a:t>
            </a:r>
            <a:r>
              <a:rPr lang="en-US" dirty="0"/>
              <a:t> –version</a:t>
            </a:r>
          </a:p>
          <a:p>
            <a:r>
              <a:rPr lang="en-US" b="0" i="0" dirty="0">
                <a:solidFill>
                  <a:srgbClr val="000000"/>
                </a:solidFill>
                <a:effectLst/>
              </a:rPr>
              <a:t>Mininet supports multiple switches and OpenFlow controllers. We will install the OpenFlow reference switch, reference controller </a:t>
            </a:r>
          </a:p>
          <a:p>
            <a:pPr marL="0" indent="0">
              <a:buNone/>
            </a:pPr>
            <a:r>
              <a:rPr lang="en-US" dirty="0"/>
              <a:t>git clone https://github.com/mininet/mininet</a:t>
            </a:r>
          </a:p>
          <a:p>
            <a:pPr marL="0" indent="0">
              <a:buNone/>
            </a:pPr>
            <a:r>
              <a:rPr lang="en-US" dirty="0"/>
              <a:t>mininet/util/install.sh –</a:t>
            </a:r>
            <a:r>
              <a:rPr lang="en-US" dirty="0" err="1"/>
              <a:t>fw</a:t>
            </a:r>
            <a:endParaRPr lang="en-US" dirty="0"/>
          </a:p>
          <a:p>
            <a:pPr marL="0" indent="0">
              <a:buNone/>
            </a:pPr>
            <a:r>
              <a:rPr lang="en-US" dirty="0"/>
              <a:t>To install python for </a:t>
            </a:r>
            <a:r>
              <a:rPr lang="en-US" dirty="0" err="1"/>
              <a:t>mininet</a:t>
            </a:r>
            <a:r>
              <a:rPr lang="en-US" dirty="0"/>
              <a:t>:</a:t>
            </a:r>
          </a:p>
          <a:p>
            <a:pPr marL="0" indent="0">
              <a:buNone/>
            </a:pPr>
            <a:r>
              <a:rPr lang="en-US" dirty="0" err="1"/>
              <a:t>sudo</a:t>
            </a:r>
            <a:r>
              <a:rPr lang="en-US" dirty="0"/>
              <a:t> apt-get install python-is-python3</a:t>
            </a:r>
            <a:endParaRPr lang="en-PK" dirty="0"/>
          </a:p>
        </p:txBody>
      </p:sp>
    </p:spTree>
    <p:extLst>
      <p:ext uri="{BB962C8B-B14F-4D97-AF65-F5344CB8AC3E}">
        <p14:creationId xmlns:p14="http://schemas.microsoft.com/office/powerpoint/2010/main" val="367122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Mininet Commands </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dirty="0"/>
              <a:t>&gt; </a:t>
            </a:r>
            <a:r>
              <a:rPr lang="en-US" dirty="0" err="1"/>
              <a:t>sudo</a:t>
            </a:r>
            <a:r>
              <a:rPr lang="en-US" dirty="0"/>
              <a:t> </a:t>
            </a:r>
            <a:r>
              <a:rPr lang="en-US" dirty="0" err="1"/>
              <a:t>mn</a:t>
            </a:r>
            <a:r>
              <a:rPr lang="en-US" dirty="0"/>
              <a:t/>
            </a:r>
            <a:br>
              <a:rPr lang="en-US" dirty="0"/>
            </a:br>
            <a:r>
              <a:rPr lang="en-US" dirty="0"/>
              <a:t>• start </a:t>
            </a:r>
            <a:r>
              <a:rPr lang="en-US" dirty="0" err="1"/>
              <a:t>mininet</a:t>
            </a:r>
            <a:r>
              <a:rPr lang="en-US" dirty="0"/>
              <a:t> with default network topology</a:t>
            </a:r>
            <a:br>
              <a:rPr lang="en-US" dirty="0"/>
            </a:br>
            <a:r>
              <a:rPr lang="en-US" dirty="0"/>
              <a:t>&gt; nodes</a:t>
            </a:r>
            <a:br>
              <a:rPr lang="en-US" dirty="0"/>
            </a:br>
            <a:r>
              <a:rPr lang="en-US" dirty="0"/>
              <a:t>• Display nodes in topology</a:t>
            </a:r>
            <a:br>
              <a:rPr lang="en-US" dirty="0"/>
            </a:br>
            <a:r>
              <a:rPr lang="en-US" dirty="0"/>
              <a:t>&gt; net</a:t>
            </a:r>
            <a:br>
              <a:rPr lang="en-US" dirty="0"/>
            </a:br>
            <a:r>
              <a:rPr lang="en-US" dirty="0"/>
              <a:t>• Display links in topology</a:t>
            </a:r>
            <a:br>
              <a:rPr lang="en-US" dirty="0"/>
            </a:br>
            <a:r>
              <a:rPr lang="en-US" dirty="0"/>
              <a:t>&gt; dump</a:t>
            </a:r>
            <a:br>
              <a:rPr lang="en-US" dirty="0"/>
            </a:br>
            <a:r>
              <a:rPr lang="en-US" dirty="0"/>
              <a:t>• Dump information about all nodes </a:t>
            </a:r>
            <a:br>
              <a:rPr lang="en-US" dirty="0"/>
            </a:br>
            <a:endParaRPr lang="en-US" dirty="0"/>
          </a:p>
        </p:txBody>
      </p:sp>
    </p:spTree>
    <p:extLst>
      <p:ext uri="{BB962C8B-B14F-4D97-AF65-F5344CB8AC3E}">
        <p14:creationId xmlns:p14="http://schemas.microsoft.com/office/powerpoint/2010/main" val="1684044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Mininet</a:t>
            </a:r>
            <a:r>
              <a:rPr lang="en-US" dirty="0"/>
              <a:t> Commands </a:t>
            </a:r>
            <a:br>
              <a:rPr lang="en-US" dirty="0"/>
            </a:b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&gt; </a:t>
            </a:r>
            <a:r>
              <a:rPr lang="en-US" dirty="0" err="1"/>
              <a:t>pingall</a:t>
            </a:r>
            <a:r>
              <a:rPr lang="en-US" dirty="0"/>
              <a:t/>
            </a:r>
            <a:br>
              <a:rPr lang="en-US" dirty="0"/>
            </a:br>
            <a:r>
              <a:rPr lang="en-US" dirty="0"/>
              <a:t>• used to check if all hosts are connected</a:t>
            </a:r>
            <a:br>
              <a:rPr lang="en-US" dirty="0"/>
            </a:br>
            <a:r>
              <a:rPr lang="en-US" dirty="0"/>
              <a:t>&gt; help</a:t>
            </a:r>
            <a:br>
              <a:rPr lang="en-US" dirty="0"/>
            </a:br>
            <a:r>
              <a:rPr lang="en-US" dirty="0"/>
              <a:t>• See list of commands that </a:t>
            </a:r>
            <a:r>
              <a:rPr lang="en-US" dirty="0" err="1"/>
              <a:t>mininet</a:t>
            </a:r>
            <a:r>
              <a:rPr lang="en-US" dirty="0"/>
              <a:t> terminal accepts</a:t>
            </a:r>
            <a:br>
              <a:rPr lang="en-US" dirty="0"/>
            </a:br>
            <a:r>
              <a:rPr lang="en-US" dirty="0"/>
              <a:t>Execute node specific commands</a:t>
            </a:r>
            <a:br>
              <a:rPr lang="en-US" dirty="0"/>
            </a:br>
            <a:r>
              <a:rPr lang="en-US" dirty="0"/>
              <a:t>&gt;h1 </a:t>
            </a:r>
            <a:r>
              <a:rPr lang="en-US" dirty="0" err="1"/>
              <a:t>ifconfig</a:t>
            </a:r>
            <a:r>
              <a:rPr lang="en-US" dirty="0"/>
              <a:t> -a</a:t>
            </a:r>
            <a:br>
              <a:rPr lang="en-US" dirty="0"/>
            </a:br>
            <a:r>
              <a:rPr lang="en-US" dirty="0"/>
              <a:t>&gt;s1 </a:t>
            </a:r>
            <a:r>
              <a:rPr lang="en-US" dirty="0" err="1"/>
              <a:t>ifconfig</a:t>
            </a:r>
            <a:r>
              <a:rPr lang="en-US" dirty="0"/>
              <a:t> -a</a:t>
            </a:r>
            <a:br>
              <a:rPr lang="en-US" dirty="0"/>
            </a:br>
            <a:r>
              <a:rPr lang="en-US" dirty="0"/>
              <a:t>&gt;h1 ping h2 </a:t>
            </a:r>
            <a:br>
              <a:rPr lang="en-US" dirty="0"/>
            </a:br>
            <a:endParaRPr lang="en-US" dirty="0"/>
          </a:p>
        </p:txBody>
      </p:sp>
    </p:spTree>
    <p:extLst>
      <p:ext uri="{BB962C8B-B14F-4D97-AF65-F5344CB8AC3E}">
        <p14:creationId xmlns:p14="http://schemas.microsoft.com/office/powerpoint/2010/main" val="38365041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Mininet</a:t>
            </a:r>
            <a:r>
              <a:rPr lang="en-US" dirty="0"/>
              <a:t> Commands </a:t>
            </a:r>
            <a:br>
              <a:rPr lang="en-US" dirty="0"/>
            </a:br>
            <a:endParaRPr lang="en-US" dirty="0"/>
          </a:p>
        </p:txBody>
      </p:sp>
      <p:sp>
        <p:nvSpPr>
          <p:cNvPr id="3" name="Content Placeholder 2"/>
          <p:cNvSpPr>
            <a:spLocks noGrp="1"/>
          </p:cNvSpPr>
          <p:nvPr>
            <p:ph idx="1"/>
          </p:nvPr>
        </p:nvSpPr>
        <p:spPr/>
        <p:txBody>
          <a:bodyPr/>
          <a:lstStyle/>
          <a:p>
            <a:r>
              <a:rPr lang="en-US" dirty="0"/>
              <a:t>Run a web server and client</a:t>
            </a:r>
            <a:br>
              <a:rPr lang="en-US" dirty="0"/>
            </a:br>
            <a:r>
              <a:rPr lang="en-US" dirty="0"/>
              <a:t>&gt;</a:t>
            </a:r>
            <a:r>
              <a:rPr lang="pt-BR" dirty="0"/>
              <a:t>h1 python -m http.server 80 &amp;</a:t>
            </a:r>
            <a:r>
              <a:rPr lang="en-US" dirty="0"/>
              <a:t/>
            </a:r>
            <a:br>
              <a:rPr lang="en-US" dirty="0"/>
            </a:br>
            <a:r>
              <a:rPr lang="en-US" dirty="0"/>
              <a:t>&gt;h2 </a:t>
            </a:r>
            <a:r>
              <a:rPr lang="en-US" dirty="0" err="1"/>
              <a:t>wget</a:t>
            </a:r>
            <a:r>
              <a:rPr lang="en-US" dirty="0"/>
              <a:t> -O - h1</a:t>
            </a:r>
          </a:p>
          <a:p>
            <a:r>
              <a:rPr lang="en-US" dirty="0"/>
              <a:t>Clean up command</a:t>
            </a:r>
            <a:br>
              <a:rPr lang="en-US" dirty="0"/>
            </a:br>
            <a:r>
              <a:rPr lang="en-US" dirty="0"/>
              <a:t>&gt;</a:t>
            </a:r>
            <a:r>
              <a:rPr lang="en-US" dirty="0" err="1"/>
              <a:t>sudo</a:t>
            </a:r>
            <a:r>
              <a:rPr lang="en-US" dirty="0"/>
              <a:t> </a:t>
            </a:r>
            <a:r>
              <a:rPr lang="en-US" dirty="0" err="1"/>
              <a:t>mn</a:t>
            </a:r>
            <a:r>
              <a:rPr lang="en-US" dirty="0"/>
              <a:t> -c (recommended after closing a </a:t>
            </a:r>
            <a:r>
              <a:rPr lang="en-US" dirty="0" err="1"/>
              <a:t>mininet</a:t>
            </a:r>
            <a:r>
              <a:rPr lang="en-US" dirty="0"/>
              <a:t/>
            </a:r>
            <a:br>
              <a:rPr lang="en-US" dirty="0"/>
            </a:br>
            <a:r>
              <a:rPr lang="en-US" dirty="0"/>
              <a:t>instance)</a:t>
            </a:r>
            <a:br>
              <a:rPr lang="en-US" dirty="0"/>
            </a:br>
            <a:endParaRPr lang="en-US" dirty="0"/>
          </a:p>
        </p:txBody>
      </p:sp>
    </p:spTree>
    <p:extLst>
      <p:ext uri="{BB962C8B-B14F-4D97-AF65-F5344CB8AC3E}">
        <p14:creationId xmlns:p14="http://schemas.microsoft.com/office/powerpoint/2010/main" val="16871243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F0EB68-9361-74EA-C49E-8C468F9B263B}"/>
              </a:ext>
            </a:extLst>
          </p:cNvPr>
          <p:cNvSpPr>
            <a:spLocks noGrp="1"/>
          </p:cNvSpPr>
          <p:nvPr>
            <p:ph type="title"/>
          </p:nvPr>
        </p:nvSpPr>
        <p:spPr/>
        <p:txBody>
          <a:bodyPr/>
          <a:lstStyle/>
          <a:p>
            <a:r>
              <a:rPr lang="en-US" dirty="0" err="1"/>
              <a:t>Iperf</a:t>
            </a:r>
            <a:endParaRPr lang="en-PK" dirty="0"/>
          </a:p>
        </p:txBody>
      </p:sp>
      <p:sp>
        <p:nvSpPr>
          <p:cNvPr id="3" name="Content Placeholder 2">
            <a:extLst>
              <a:ext uri="{FF2B5EF4-FFF2-40B4-BE49-F238E27FC236}">
                <a16:creationId xmlns:a16="http://schemas.microsoft.com/office/drawing/2014/main" xmlns="" id="{D99B856F-DD4D-12E3-0D48-673D2097D77E}"/>
              </a:ext>
            </a:extLst>
          </p:cNvPr>
          <p:cNvSpPr>
            <a:spLocks noGrp="1"/>
          </p:cNvSpPr>
          <p:nvPr>
            <p:ph idx="1"/>
          </p:nvPr>
        </p:nvSpPr>
        <p:spPr/>
        <p:txBody>
          <a:bodyPr>
            <a:normAutofit fontScale="92500" lnSpcReduction="20000"/>
          </a:bodyPr>
          <a:lstStyle/>
          <a:p>
            <a:r>
              <a:rPr lang="en-US" dirty="0" err="1"/>
              <a:t>IPerf</a:t>
            </a:r>
            <a:r>
              <a:rPr lang="en-US" dirty="0"/>
              <a:t> is an open-source command line tool designed to test network throughput between two network hosts. </a:t>
            </a:r>
          </a:p>
          <a:p>
            <a:r>
              <a:rPr lang="en-US" dirty="0"/>
              <a:t>The </a:t>
            </a:r>
            <a:r>
              <a:rPr lang="en-US" dirty="0" err="1"/>
              <a:t>iPerf</a:t>
            </a:r>
            <a:r>
              <a:rPr lang="en-US" dirty="0"/>
              <a:t> allows to generate TCP and UDP traffic (load) between two hosts. </a:t>
            </a:r>
          </a:p>
          <a:p>
            <a:r>
              <a:rPr lang="en-US" dirty="0"/>
              <a:t>You can use </a:t>
            </a:r>
            <a:r>
              <a:rPr lang="en-US" dirty="0" err="1"/>
              <a:t>iPerf</a:t>
            </a:r>
            <a:r>
              <a:rPr lang="en-US" dirty="0"/>
              <a:t> to quickly measure the maximum network bandwidth (throughput) between a server and a client, and conduct stress testing of the ISP link, router, network gateway (firewall), your Ethernet, or Wi-Fi network performance.</a:t>
            </a:r>
            <a:endParaRPr lang="en-PK" dirty="0"/>
          </a:p>
        </p:txBody>
      </p:sp>
      <p:sp>
        <p:nvSpPr>
          <p:cNvPr id="5" name="TextBox 4">
            <a:extLst>
              <a:ext uri="{FF2B5EF4-FFF2-40B4-BE49-F238E27FC236}">
                <a16:creationId xmlns:a16="http://schemas.microsoft.com/office/drawing/2014/main" xmlns="" id="{69F967A1-D624-8346-5B56-4ECBD080CD23}"/>
              </a:ext>
            </a:extLst>
          </p:cNvPr>
          <p:cNvSpPr txBox="1"/>
          <p:nvPr/>
        </p:nvSpPr>
        <p:spPr>
          <a:xfrm>
            <a:off x="959149" y="6212589"/>
            <a:ext cx="4570922" cy="300082"/>
          </a:xfrm>
          <a:prstGeom prst="rect">
            <a:avLst/>
          </a:prstGeom>
          <a:noFill/>
        </p:spPr>
        <p:txBody>
          <a:bodyPr wrap="square">
            <a:spAutoFit/>
          </a:bodyPr>
          <a:lstStyle/>
          <a:p>
            <a:r>
              <a:rPr lang="en-US" sz="1350" dirty="0" err="1"/>
              <a:t>sudo</a:t>
            </a:r>
            <a:r>
              <a:rPr lang="en-US" sz="1350" dirty="0"/>
              <a:t> </a:t>
            </a:r>
            <a:r>
              <a:rPr lang="en-US" sz="1350" dirty="0" err="1"/>
              <a:t>mn</a:t>
            </a:r>
            <a:r>
              <a:rPr lang="en-US" sz="1350" dirty="0"/>
              <a:t> --link </a:t>
            </a:r>
            <a:r>
              <a:rPr lang="en-US" sz="1350" dirty="0" err="1"/>
              <a:t>tc,bw</a:t>
            </a:r>
            <a:r>
              <a:rPr lang="en-US" sz="1350" dirty="0"/>
              <a:t>=10,delay=10ms</a:t>
            </a:r>
            <a:endParaRPr lang="en-PK" sz="1350" dirty="0"/>
          </a:p>
        </p:txBody>
      </p:sp>
      <p:sp>
        <p:nvSpPr>
          <p:cNvPr id="7" name="TextBox 6">
            <a:extLst>
              <a:ext uri="{FF2B5EF4-FFF2-40B4-BE49-F238E27FC236}">
                <a16:creationId xmlns:a16="http://schemas.microsoft.com/office/drawing/2014/main" xmlns="" id="{59FB1643-F57B-A15E-41B2-6E2A6E6904A1}"/>
              </a:ext>
            </a:extLst>
          </p:cNvPr>
          <p:cNvSpPr txBox="1"/>
          <p:nvPr/>
        </p:nvSpPr>
        <p:spPr>
          <a:xfrm>
            <a:off x="959149" y="5943600"/>
            <a:ext cx="4570922" cy="300082"/>
          </a:xfrm>
          <a:prstGeom prst="rect">
            <a:avLst/>
          </a:prstGeom>
          <a:noFill/>
        </p:spPr>
        <p:txBody>
          <a:bodyPr wrap="square">
            <a:spAutoFit/>
          </a:bodyPr>
          <a:lstStyle/>
          <a:p>
            <a:r>
              <a:rPr lang="en-US" sz="1350" dirty="0">
                <a:solidFill>
                  <a:srgbClr val="FF0000"/>
                </a:solidFill>
              </a:rPr>
              <a:t>set bandwidth and delay for the link :</a:t>
            </a:r>
            <a:endParaRPr lang="en-PK" sz="1350" dirty="0">
              <a:solidFill>
                <a:srgbClr val="FF0000"/>
              </a:solidFill>
            </a:endParaRPr>
          </a:p>
        </p:txBody>
      </p:sp>
    </p:spTree>
    <p:extLst>
      <p:ext uri="{BB962C8B-B14F-4D97-AF65-F5344CB8AC3E}">
        <p14:creationId xmlns:p14="http://schemas.microsoft.com/office/powerpoint/2010/main" val="35938165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custom topology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&gt; </a:t>
            </a:r>
            <a:r>
              <a:rPr lang="en-US" dirty="0" err="1"/>
              <a:t>sudo</a:t>
            </a:r>
            <a:r>
              <a:rPr lang="en-US" dirty="0"/>
              <a:t> </a:t>
            </a:r>
            <a:r>
              <a:rPr lang="en-US" dirty="0" err="1"/>
              <a:t>mn</a:t>
            </a:r>
            <a:r>
              <a:rPr lang="en-US" dirty="0"/>
              <a:t> -- topo single,4</a:t>
            </a:r>
            <a:br>
              <a:rPr lang="en-US" dirty="0"/>
            </a:br>
            <a:r>
              <a:rPr lang="en-US" dirty="0"/>
              <a:t>• 4 hosts connected to single switch</a:t>
            </a:r>
          </a:p>
          <a:p>
            <a:pPr marL="0" indent="0">
              <a:buNone/>
            </a:pPr>
            <a:r>
              <a:rPr lang="en-US" dirty="0"/>
              <a:t>&gt; </a:t>
            </a:r>
            <a:r>
              <a:rPr lang="it-IT" dirty="0"/>
              <a:t>sudo mn --</a:t>
            </a:r>
            <a:r>
              <a:rPr lang="it-IT"/>
              <a:t>topo </a:t>
            </a:r>
            <a:r>
              <a:rPr lang="it-IT" smtClean="0"/>
              <a:t>linear,4</a:t>
            </a:r>
            <a:r>
              <a:rPr lang="en-US" dirty="0"/>
              <a:t/>
            </a:r>
            <a:br>
              <a:rPr lang="en-US" dirty="0"/>
            </a:br>
            <a:r>
              <a:rPr lang="en-US" dirty="0"/>
              <a:t>• 4 hosts connected to 4 switches in linear</a:t>
            </a:r>
            <a:br>
              <a:rPr lang="en-US" dirty="0"/>
            </a:br>
            <a:r>
              <a:rPr lang="en-US" dirty="0"/>
              <a:t>topology</a:t>
            </a:r>
          </a:p>
          <a:p>
            <a:pPr marL="0" indent="0">
              <a:buNone/>
            </a:pPr>
            <a:r>
              <a:rPr lang="en-US" dirty="0"/>
              <a:t/>
            </a:r>
            <a:br>
              <a:rPr lang="en-US" dirty="0"/>
            </a:br>
            <a:r>
              <a:rPr lang="en-US" dirty="0"/>
              <a:t>• Writing python scripts to create your own topology</a:t>
            </a:r>
            <a:br>
              <a:rPr lang="en-US" dirty="0"/>
            </a:br>
            <a:r>
              <a:rPr lang="en-US" dirty="0"/>
              <a:t>&gt; </a:t>
            </a:r>
            <a:r>
              <a:rPr lang="en-US" dirty="0" err="1"/>
              <a:t>mn</a:t>
            </a:r>
            <a:r>
              <a:rPr lang="en-US" dirty="0"/>
              <a:t> --custom myTopo.py --</a:t>
            </a:r>
            <a:r>
              <a:rPr lang="en-US" dirty="0" err="1"/>
              <a:t>topo</a:t>
            </a:r>
            <a:r>
              <a:rPr lang="en-US" dirty="0"/>
              <a:t> </a:t>
            </a:r>
            <a:r>
              <a:rPr lang="en-US" dirty="0" err="1"/>
              <a:t>mytopo</a:t>
            </a:r>
            <a:r>
              <a:rPr lang="en-US" dirty="0"/>
              <a:t> </a:t>
            </a:r>
            <a:br>
              <a:rPr lang="en-US" dirty="0"/>
            </a:br>
            <a:endParaRPr lang="en-US" dirty="0"/>
          </a:p>
        </p:txBody>
      </p:sp>
    </p:spTree>
    <p:extLst>
      <p:ext uri="{BB962C8B-B14F-4D97-AF65-F5344CB8AC3E}">
        <p14:creationId xmlns:p14="http://schemas.microsoft.com/office/powerpoint/2010/main" val="34891113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custom topology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err="1"/>
              <a:t>mn</a:t>
            </a:r>
            <a:r>
              <a:rPr lang="en-US" dirty="0"/>
              <a:t> --mac</a:t>
            </a:r>
            <a:br>
              <a:rPr lang="en-US" dirty="0"/>
            </a:br>
            <a:r>
              <a:rPr lang="en-US" dirty="0"/>
              <a:t>• Assigns linearly increasing MAC Addresses to hosts</a:t>
            </a:r>
            <a:br>
              <a:rPr lang="en-US" dirty="0"/>
            </a:br>
            <a:r>
              <a:rPr lang="en-US" dirty="0"/>
              <a:t>• h1: 00:00:00:00:00:01</a:t>
            </a:r>
            <a:br>
              <a:rPr lang="en-US" dirty="0"/>
            </a:br>
            <a:r>
              <a:rPr lang="en-US" dirty="0"/>
              <a:t>• h2: 00:00:00:00:00:02</a:t>
            </a:r>
            <a:br>
              <a:rPr lang="en-US" dirty="0"/>
            </a:br>
            <a:r>
              <a:rPr lang="en-US" dirty="0"/>
              <a:t>• so on…</a:t>
            </a:r>
          </a:p>
          <a:p>
            <a:r>
              <a:rPr lang="en-US" dirty="0"/>
              <a:t>&gt; </a:t>
            </a:r>
            <a:r>
              <a:rPr lang="en-US" dirty="0" err="1"/>
              <a:t>xterm</a:t>
            </a:r>
            <a:r>
              <a:rPr lang="en-US" dirty="0"/>
              <a:t> h1</a:t>
            </a:r>
            <a:br>
              <a:rPr lang="en-US" dirty="0"/>
            </a:br>
            <a:r>
              <a:rPr lang="en-US" dirty="0"/>
              <a:t>• Allows X11 forwarding and can provide a window</a:t>
            </a:r>
            <a:br>
              <a:rPr lang="en-US" dirty="0"/>
            </a:br>
            <a:r>
              <a:rPr lang="en-US" dirty="0"/>
              <a:t>with an access to host’s/switch’s terminal </a:t>
            </a:r>
          </a:p>
          <a:p>
            <a:r>
              <a:rPr lang="en-US" b="0" i="0" dirty="0">
                <a:solidFill>
                  <a:srgbClr val="000000"/>
                </a:solidFill>
                <a:effectLst/>
                <a:latin typeface="Arial" panose="020B0604020202020204" pitchFamily="34" charset="0"/>
              </a:rPr>
              <a:t>For fault tolerance testing, it can be helpful to bring links up and down:</a:t>
            </a:r>
            <a:endParaRPr lang="en-US" dirty="0"/>
          </a:p>
          <a:p>
            <a:pPr marL="0" indent="0">
              <a:buNone/>
            </a:pPr>
            <a:r>
              <a:rPr lang="en-US" dirty="0"/>
              <a:t>link s1 h1 down</a:t>
            </a:r>
            <a:br>
              <a:rPr lang="en-US" dirty="0"/>
            </a:br>
            <a:endParaRPr lang="en-US" dirty="0"/>
          </a:p>
        </p:txBody>
      </p:sp>
    </p:spTree>
    <p:extLst>
      <p:ext uri="{BB962C8B-B14F-4D97-AF65-F5344CB8AC3E}">
        <p14:creationId xmlns:p14="http://schemas.microsoft.com/office/powerpoint/2010/main" val="9891108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Mininet</a:t>
            </a:r>
            <a:r>
              <a:rPr lang="en-US" dirty="0"/>
              <a:t> </a:t>
            </a:r>
            <a:br>
              <a:rPr lang="en-US" dirty="0"/>
            </a:br>
            <a:endParaRPr lang="en-US" dirty="0"/>
          </a:p>
        </p:txBody>
      </p:sp>
      <p:sp>
        <p:nvSpPr>
          <p:cNvPr id="3" name="Content Placeholder 2"/>
          <p:cNvSpPr>
            <a:spLocks noGrp="1"/>
          </p:cNvSpPr>
          <p:nvPr>
            <p:ph idx="1"/>
          </p:nvPr>
        </p:nvSpPr>
        <p:spPr/>
        <p:txBody>
          <a:bodyPr/>
          <a:lstStyle/>
          <a:p>
            <a:r>
              <a:rPr lang="en-US" dirty="0" err="1"/>
              <a:t>sudo</a:t>
            </a:r>
            <a:r>
              <a:rPr lang="en-US" dirty="0"/>
              <a:t> </a:t>
            </a:r>
            <a:r>
              <a:rPr lang="en-US" dirty="0" err="1"/>
              <a:t>mn</a:t>
            </a:r>
            <a:r>
              <a:rPr lang="en-US" dirty="0"/>
              <a:t> --controller=remote, </a:t>
            </a:r>
            <a:r>
              <a:rPr lang="en-US" dirty="0" err="1"/>
              <a:t>ip</a:t>
            </a:r>
            <a:r>
              <a:rPr lang="en-US" dirty="0"/>
              <a:t>=[controller IP],port=[controller listening port]</a:t>
            </a:r>
          </a:p>
          <a:p>
            <a:r>
              <a:rPr lang="en-US" dirty="0"/>
              <a:t>Use your own controller (</a:t>
            </a:r>
            <a:r>
              <a:rPr lang="en-US" dirty="0" err="1"/>
              <a:t>Ryu</a:t>
            </a:r>
            <a:r>
              <a:rPr lang="en-US" dirty="0"/>
              <a:t>, POX, NOX) </a:t>
            </a:r>
          </a:p>
          <a:p>
            <a:r>
              <a:rPr lang="en-US" dirty="0"/>
              <a:t>Explore </a:t>
            </a:r>
            <a:r>
              <a:rPr lang="en-US" dirty="0" err="1"/>
              <a:t>Mininet’s</a:t>
            </a:r>
            <a:r>
              <a:rPr lang="en-US" dirty="0"/>
              <a:t> Documentation and Walkthroughs </a:t>
            </a:r>
            <a:br>
              <a:rPr lang="en-US" dirty="0"/>
            </a:br>
            <a:r>
              <a:rPr lang="en-US" dirty="0"/>
              <a:t/>
            </a:r>
            <a:br>
              <a:rPr lang="en-US" dirty="0"/>
            </a:br>
            <a:endParaRPr lang="en-US" dirty="0"/>
          </a:p>
        </p:txBody>
      </p:sp>
    </p:spTree>
    <p:extLst>
      <p:ext uri="{BB962C8B-B14F-4D97-AF65-F5344CB8AC3E}">
        <p14:creationId xmlns:p14="http://schemas.microsoft.com/office/powerpoint/2010/main" val="32168341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xmlns="" id="{723785E4-61C4-8699-FDB9-B24D734DF51F}"/>
              </a:ext>
            </a:extLst>
          </p:cNvPr>
          <p:cNvSpPr>
            <a:spLocks noGrp="1"/>
          </p:cNvSpPr>
          <p:nvPr>
            <p:ph idx="1"/>
          </p:nvPr>
        </p:nvSpPr>
        <p:spPr>
          <a:xfrm>
            <a:off x="583361" y="497837"/>
            <a:ext cx="7886700" cy="946974"/>
          </a:xfrm>
        </p:spPr>
        <p:txBody>
          <a:bodyPr>
            <a:normAutofit fontScale="70000" lnSpcReduction="20000"/>
          </a:bodyPr>
          <a:lstStyle/>
          <a:p>
            <a:pPr marL="0" indent="0" algn="just">
              <a:buNone/>
            </a:pPr>
            <a:r>
              <a:rPr lang="en-US" dirty="0">
                <a:solidFill>
                  <a:srgbClr val="1C1C1C"/>
                </a:solidFill>
                <a:latin typeface="Noto Sans" panose="020B0502040204020203" pitchFamily="34" charset="0"/>
              </a:rPr>
              <a:t>Six</a:t>
            </a:r>
            <a:r>
              <a:rPr lang="en-US" b="0" dirty="0">
                <a:solidFill>
                  <a:srgbClr val="1C1C1C"/>
                </a:solidFill>
                <a:effectLst/>
                <a:latin typeface="Noto Sans" panose="020B0502040204020203" pitchFamily="34" charset="0"/>
              </a:rPr>
              <a:t> people who see an elephant from six different angles will give you six different descriptions of the size and shape of that elephant! </a:t>
            </a:r>
            <a:endParaRPr lang="en-PK" dirty="0"/>
          </a:p>
        </p:txBody>
      </p:sp>
      <p:pic>
        <p:nvPicPr>
          <p:cNvPr id="5124" name="Picture 4" descr="Six Blind Men and the Elephant: The Challenge of Concussion — Pink  Concussions">
            <a:extLst>
              <a:ext uri="{FF2B5EF4-FFF2-40B4-BE49-F238E27FC236}">
                <a16:creationId xmlns:a16="http://schemas.microsoft.com/office/drawing/2014/main" xmlns="" id="{A0352039-6431-6A60-AC34-782F60F190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4961" y="1828800"/>
            <a:ext cx="5143500" cy="3779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2637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8CEE200-60BA-A7FD-9A60-9019168F6573}"/>
              </a:ext>
            </a:extLst>
          </p:cNvPr>
          <p:cNvSpPr>
            <a:spLocks noGrp="1"/>
          </p:cNvSpPr>
          <p:nvPr>
            <p:ph idx="1"/>
          </p:nvPr>
        </p:nvSpPr>
        <p:spPr>
          <a:xfrm>
            <a:off x="628649" y="347490"/>
            <a:ext cx="7886700" cy="1315753"/>
          </a:xfrm>
        </p:spPr>
        <p:txBody>
          <a:bodyPr>
            <a:normAutofit/>
          </a:bodyPr>
          <a:lstStyle/>
          <a:p>
            <a:pPr marL="0" indent="0" algn="just">
              <a:buNone/>
            </a:pPr>
            <a:r>
              <a:rPr lang="en-US" sz="1800" dirty="0">
                <a:solidFill>
                  <a:srgbClr val="1C1C1C"/>
                </a:solidFill>
                <a:latin typeface="Noto Sans" panose="020B0502040504020204" pitchFamily="34" charset="0"/>
              </a:rPr>
              <a:t>But a single person who looks at that same elephant from all six different perspectives instead will be able to piece together all of his observations and eventually arrive at the only reasonable conclusion!</a:t>
            </a:r>
            <a:endParaRPr lang="en-PK" sz="1800" dirty="0"/>
          </a:p>
        </p:txBody>
      </p:sp>
      <p:pic>
        <p:nvPicPr>
          <p:cNvPr id="5" name="Picture 4">
            <a:extLst>
              <a:ext uri="{FF2B5EF4-FFF2-40B4-BE49-F238E27FC236}">
                <a16:creationId xmlns:a16="http://schemas.microsoft.com/office/drawing/2014/main" xmlns="" id="{A6C1A7B3-D562-2A0E-A065-0F04CA6947D4}"/>
              </a:ext>
            </a:extLst>
          </p:cNvPr>
          <p:cNvPicPr>
            <a:picLocks noChangeAspect="1"/>
          </p:cNvPicPr>
          <p:nvPr/>
        </p:nvPicPr>
        <p:blipFill rotWithShape="1">
          <a:blip r:embed="rId2"/>
          <a:srcRect b="4510"/>
          <a:stretch/>
        </p:blipFill>
        <p:spPr>
          <a:xfrm>
            <a:off x="2010965" y="1739513"/>
            <a:ext cx="5122069" cy="4140692"/>
          </a:xfrm>
          <a:prstGeom prst="rect">
            <a:avLst/>
          </a:prstGeom>
        </p:spPr>
      </p:pic>
      <p:sp>
        <p:nvSpPr>
          <p:cNvPr id="6" name="TextBox 5">
            <a:extLst>
              <a:ext uri="{FF2B5EF4-FFF2-40B4-BE49-F238E27FC236}">
                <a16:creationId xmlns:a16="http://schemas.microsoft.com/office/drawing/2014/main" xmlns="" id="{86917808-EEFF-A67B-91EC-8E325C899734}"/>
              </a:ext>
            </a:extLst>
          </p:cNvPr>
          <p:cNvSpPr txBox="1"/>
          <p:nvPr/>
        </p:nvSpPr>
        <p:spPr>
          <a:xfrm>
            <a:off x="3403121" y="1944178"/>
            <a:ext cx="478016" cy="300082"/>
          </a:xfrm>
          <a:prstGeom prst="rect">
            <a:avLst/>
          </a:prstGeom>
          <a:noFill/>
        </p:spPr>
        <p:txBody>
          <a:bodyPr wrap="none" rtlCol="0">
            <a:spAutoFit/>
          </a:bodyPr>
          <a:lstStyle/>
          <a:p>
            <a:r>
              <a:rPr lang="en-US" sz="1350" dirty="0"/>
              <a:t>ODL</a:t>
            </a:r>
            <a:endParaRPr lang="en-PK" sz="1350" dirty="0"/>
          </a:p>
        </p:txBody>
      </p:sp>
      <p:sp>
        <p:nvSpPr>
          <p:cNvPr id="9" name="TextBox 8">
            <a:extLst>
              <a:ext uri="{FF2B5EF4-FFF2-40B4-BE49-F238E27FC236}">
                <a16:creationId xmlns:a16="http://schemas.microsoft.com/office/drawing/2014/main" xmlns="" id="{E35047DD-51D6-6406-8CF1-49ED901899CD}"/>
              </a:ext>
            </a:extLst>
          </p:cNvPr>
          <p:cNvSpPr txBox="1"/>
          <p:nvPr/>
        </p:nvSpPr>
        <p:spPr>
          <a:xfrm>
            <a:off x="2288157" y="3235984"/>
            <a:ext cx="474874" cy="300082"/>
          </a:xfrm>
          <a:prstGeom prst="rect">
            <a:avLst/>
          </a:prstGeom>
          <a:noFill/>
        </p:spPr>
        <p:txBody>
          <a:bodyPr wrap="none" rtlCol="0">
            <a:spAutoFit/>
          </a:bodyPr>
          <a:lstStyle/>
          <a:p>
            <a:r>
              <a:rPr lang="en-US" sz="1350" dirty="0"/>
              <a:t>OVS</a:t>
            </a:r>
            <a:endParaRPr lang="en-PK" sz="1350" dirty="0"/>
          </a:p>
        </p:txBody>
      </p:sp>
      <p:sp>
        <p:nvSpPr>
          <p:cNvPr id="10" name="TextBox 9">
            <a:extLst>
              <a:ext uri="{FF2B5EF4-FFF2-40B4-BE49-F238E27FC236}">
                <a16:creationId xmlns:a16="http://schemas.microsoft.com/office/drawing/2014/main" xmlns="" id="{BCAB5498-ECB4-0093-99A3-161D05BE6697}"/>
              </a:ext>
            </a:extLst>
          </p:cNvPr>
          <p:cNvSpPr txBox="1"/>
          <p:nvPr/>
        </p:nvSpPr>
        <p:spPr>
          <a:xfrm>
            <a:off x="2955499" y="4976363"/>
            <a:ext cx="942181" cy="300082"/>
          </a:xfrm>
          <a:prstGeom prst="rect">
            <a:avLst/>
          </a:prstGeom>
          <a:noFill/>
        </p:spPr>
        <p:txBody>
          <a:bodyPr wrap="none" rtlCol="0">
            <a:spAutoFit/>
          </a:bodyPr>
          <a:lstStyle/>
          <a:p>
            <a:r>
              <a:rPr lang="en-US" sz="1350" dirty="0"/>
              <a:t>Open Flow</a:t>
            </a:r>
            <a:endParaRPr lang="en-PK" sz="1350" dirty="0"/>
          </a:p>
        </p:txBody>
      </p:sp>
      <p:sp>
        <p:nvSpPr>
          <p:cNvPr id="11" name="TextBox 10">
            <a:extLst>
              <a:ext uri="{FF2B5EF4-FFF2-40B4-BE49-F238E27FC236}">
                <a16:creationId xmlns:a16="http://schemas.microsoft.com/office/drawing/2014/main" xmlns="" id="{6B31ED63-3488-EB35-7BF5-4CEC3B07782D}"/>
              </a:ext>
            </a:extLst>
          </p:cNvPr>
          <p:cNvSpPr txBox="1"/>
          <p:nvPr/>
        </p:nvSpPr>
        <p:spPr>
          <a:xfrm>
            <a:off x="4584939" y="5060471"/>
            <a:ext cx="738344" cy="300082"/>
          </a:xfrm>
          <a:prstGeom prst="rect">
            <a:avLst/>
          </a:prstGeom>
          <a:noFill/>
        </p:spPr>
        <p:txBody>
          <a:bodyPr wrap="none" rtlCol="0">
            <a:spAutoFit/>
          </a:bodyPr>
          <a:lstStyle/>
          <a:p>
            <a:r>
              <a:rPr lang="en-US" sz="1350" dirty="0"/>
              <a:t>Mininet</a:t>
            </a:r>
            <a:endParaRPr lang="en-PK" sz="1350" dirty="0"/>
          </a:p>
        </p:txBody>
      </p:sp>
      <p:sp>
        <p:nvSpPr>
          <p:cNvPr id="12" name="TextBox 11">
            <a:extLst>
              <a:ext uri="{FF2B5EF4-FFF2-40B4-BE49-F238E27FC236}">
                <a16:creationId xmlns:a16="http://schemas.microsoft.com/office/drawing/2014/main" xmlns="" id="{87CE213E-4649-44EA-A26A-E0DA5D38A0E5}"/>
              </a:ext>
            </a:extLst>
          </p:cNvPr>
          <p:cNvSpPr txBox="1"/>
          <p:nvPr/>
        </p:nvSpPr>
        <p:spPr>
          <a:xfrm>
            <a:off x="5269868" y="2903951"/>
            <a:ext cx="472245" cy="300082"/>
          </a:xfrm>
          <a:prstGeom prst="rect">
            <a:avLst/>
          </a:prstGeom>
          <a:noFill/>
        </p:spPr>
        <p:txBody>
          <a:bodyPr wrap="none" rtlCol="0">
            <a:spAutoFit/>
          </a:bodyPr>
          <a:lstStyle/>
          <a:p>
            <a:r>
              <a:rPr lang="en-US" sz="1350" dirty="0"/>
              <a:t>RYU</a:t>
            </a:r>
            <a:endParaRPr lang="en-PK" sz="1350" dirty="0"/>
          </a:p>
        </p:txBody>
      </p:sp>
      <p:sp>
        <p:nvSpPr>
          <p:cNvPr id="14" name="TextBox 13">
            <a:extLst>
              <a:ext uri="{FF2B5EF4-FFF2-40B4-BE49-F238E27FC236}">
                <a16:creationId xmlns:a16="http://schemas.microsoft.com/office/drawing/2014/main" xmlns="" id="{E008C676-356B-3E6B-0337-BA777574CED2}"/>
              </a:ext>
            </a:extLst>
          </p:cNvPr>
          <p:cNvSpPr txBox="1"/>
          <p:nvPr/>
        </p:nvSpPr>
        <p:spPr>
          <a:xfrm>
            <a:off x="6584111" y="3299127"/>
            <a:ext cx="474232" cy="300082"/>
          </a:xfrm>
          <a:prstGeom prst="rect">
            <a:avLst/>
          </a:prstGeom>
          <a:noFill/>
        </p:spPr>
        <p:txBody>
          <a:bodyPr wrap="none" rtlCol="0">
            <a:spAutoFit/>
          </a:bodyPr>
          <a:lstStyle/>
          <a:p>
            <a:r>
              <a:rPr lang="en-US" sz="1350" dirty="0"/>
              <a:t>POX</a:t>
            </a:r>
            <a:endParaRPr lang="en-PK" sz="1350" dirty="0"/>
          </a:p>
        </p:txBody>
      </p:sp>
      <p:sp>
        <p:nvSpPr>
          <p:cNvPr id="15" name="TextBox 14">
            <a:extLst>
              <a:ext uri="{FF2B5EF4-FFF2-40B4-BE49-F238E27FC236}">
                <a16:creationId xmlns:a16="http://schemas.microsoft.com/office/drawing/2014/main" xmlns="" id="{3CF8851D-FE68-45EA-2006-DFB0ECB50113}"/>
              </a:ext>
            </a:extLst>
          </p:cNvPr>
          <p:cNvSpPr txBox="1"/>
          <p:nvPr/>
        </p:nvSpPr>
        <p:spPr>
          <a:xfrm>
            <a:off x="3933645" y="3235984"/>
            <a:ext cx="482824" cy="300082"/>
          </a:xfrm>
          <a:prstGeom prst="rect">
            <a:avLst/>
          </a:prstGeom>
          <a:noFill/>
        </p:spPr>
        <p:txBody>
          <a:bodyPr wrap="none" rtlCol="0">
            <a:spAutoFit/>
          </a:bodyPr>
          <a:lstStyle/>
          <a:p>
            <a:r>
              <a:rPr lang="en-US" sz="1350" dirty="0"/>
              <a:t>SDN</a:t>
            </a:r>
            <a:endParaRPr lang="en-PK" sz="1350" dirty="0"/>
          </a:p>
        </p:txBody>
      </p:sp>
    </p:spTree>
    <p:extLst>
      <p:ext uri="{BB962C8B-B14F-4D97-AF65-F5344CB8AC3E}">
        <p14:creationId xmlns:p14="http://schemas.microsoft.com/office/powerpoint/2010/main" val="2586061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6C2BEA-B5D4-98C3-F098-5F4D119DCAB0}"/>
              </a:ext>
            </a:extLst>
          </p:cNvPr>
          <p:cNvSpPr>
            <a:spLocks noGrp="1"/>
          </p:cNvSpPr>
          <p:nvPr>
            <p:ph type="title"/>
          </p:nvPr>
        </p:nvSpPr>
        <p:spPr/>
        <p:txBody>
          <a:bodyPr/>
          <a:lstStyle/>
          <a:p>
            <a:r>
              <a:rPr lang="en-US" dirty="0"/>
              <a:t>Network simulation or emulation?</a:t>
            </a:r>
            <a:endParaRPr lang="en-PK" dirty="0"/>
          </a:p>
        </p:txBody>
      </p:sp>
      <p:sp>
        <p:nvSpPr>
          <p:cNvPr id="3" name="Content Placeholder 2">
            <a:extLst>
              <a:ext uri="{FF2B5EF4-FFF2-40B4-BE49-F238E27FC236}">
                <a16:creationId xmlns:a16="http://schemas.microsoft.com/office/drawing/2014/main" xmlns="" id="{8F631370-AEB3-A9C1-1E8E-0F3C1A4F1108}"/>
              </a:ext>
            </a:extLst>
          </p:cNvPr>
          <p:cNvSpPr>
            <a:spLocks noGrp="1"/>
          </p:cNvSpPr>
          <p:nvPr>
            <p:ph idx="1"/>
          </p:nvPr>
        </p:nvSpPr>
        <p:spPr/>
        <p:txBody>
          <a:bodyPr>
            <a:normAutofit fontScale="70000" lnSpcReduction="20000"/>
          </a:bodyPr>
          <a:lstStyle/>
          <a:p>
            <a:pPr algn="just"/>
            <a:r>
              <a:rPr lang="en-US" b="0" i="0" dirty="0">
                <a:solidFill>
                  <a:srgbClr val="191919"/>
                </a:solidFill>
                <a:effectLst/>
                <a:latin typeface="Source Sans Pro" panose="020B0503030403020204" pitchFamily="34" charset="0"/>
              </a:rPr>
              <a:t>As a network engineer, an improperly configured application can cost a whole lot of time and money down the line</a:t>
            </a:r>
          </a:p>
          <a:p>
            <a:pPr algn="just"/>
            <a:r>
              <a:rPr lang="en-US" b="0" i="0" dirty="0">
                <a:solidFill>
                  <a:srgbClr val="191919"/>
                </a:solidFill>
                <a:effectLst/>
                <a:latin typeface="Source Sans Pro" panose="020B0503030403020204" pitchFamily="34" charset="0"/>
              </a:rPr>
              <a:t>The best way to try and prevent these unfortunate accidents is by conducting thorough and efficient testing on a routine basis</a:t>
            </a:r>
          </a:p>
          <a:p>
            <a:pPr algn="just"/>
            <a:r>
              <a:rPr lang="en-US" b="0" i="0" dirty="0">
                <a:solidFill>
                  <a:srgbClr val="191919"/>
                </a:solidFill>
                <a:effectLst/>
                <a:latin typeface="Source Sans Pro" panose="020B0503030403020204" pitchFamily="34" charset="0"/>
              </a:rPr>
              <a:t>Whether designing a network, migrating to the cloud, or adding a new device to the rack, every step within the application    deployment life cycle should be validated with accurate testing</a:t>
            </a:r>
          </a:p>
          <a:p>
            <a:pPr algn="just"/>
            <a:r>
              <a:rPr lang="en-US" b="0" i="0" dirty="0">
                <a:solidFill>
                  <a:srgbClr val="191919"/>
                </a:solidFill>
                <a:effectLst/>
                <a:latin typeface="Source Sans Pro" panose="020B0503030403020204" pitchFamily="34" charset="0"/>
              </a:rPr>
              <a:t>Regarding network testing, the terms </a:t>
            </a:r>
            <a:r>
              <a:rPr lang="en-US" b="0" i="1" dirty="0">
                <a:solidFill>
                  <a:srgbClr val="191919"/>
                </a:solidFill>
                <a:effectLst/>
                <a:latin typeface="Source Sans Pro" panose="020B0503030403020204" pitchFamily="34" charset="0"/>
              </a:rPr>
              <a:t>emulation</a:t>
            </a:r>
            <a:r>
              <a:rPr lang="en-US" b="0" i="0" dirty="0">
                <a:solidFill>
                  <a:srgbClr val="191919"/>
                </a:solidFill>
                <a:effectLst/>
                <a:latin typeface="Source Sans Pro" panose="020B0503030403020204" pitchFamily="34" charset="0"/>
              </a:rPr>
              <a:t> and </a:t>
            </a:r>
            <a:r>
              <a:rPr lang="en-US" b="0" i="1" dirty="0">
                <a:solidFill>
                  <a:srgbClr val="191919"/>
                </a:solidFill>
                <a:effectLst/>
                <a:latin typeface="Source Sans Pro" panose="020B0503030403020204" pitchFamily="34" charset="0"/>
              </a:rPr>
              <a:t>simulation</a:t>
            </a:r>
            <a:r>
              <a:rPr lang="en-US" b="0" i="0" dirty="0">
                <a:solidFill>
                  <a:srgbClr val="191919"/>
                </a:solidFill>
                <a:effectLst/>
                <a:latin typeface="Source Sans Pro" panose="020B0503030403020204" pitchFamily="34" charset="0"/>
              </a:rPr>
              <a:t> are often used interchangeably</a:t>
            </a:r>
          </a:p>
          <a:p>
            <a:pPr algn="just"/>
            <a:r>
              <a:rPr lang="en-US" b="0" i="0" dirty="0">
                <a:solidFill>
                  <a:srgbClr val="FF0000"/>
                </a:solidFill>
                <a:effectLst/>
                <a:latin typeface="Source Sans Pro" panose="020B0503030403020204" pitchFamily="34" charset="0"/>
              </a:rPr>
              <a:t>A simulator can perform tasks in </a:t>
            </a:r>
            <a:r>
              <a:rPr lang="en-US" b="0" i="1" dirty="0">
                <a:solidFill>
                  <a:srgbClr val="FF0000"/>
                </a:solidFill>
                <a:effectLst/>
                <a:latin typeface="Source Sans Pro" panose="020B0503030403020204" pitchFamily="34" charset="0"/>
              </a:rPr>
              <a:t>abstract</a:t>
            </a:r>
            <a:r>
              <a:rPr lang="en-US" b="0" i="0" dirty="0">
                <a:solidFill>
                  <a:srgbClr val="FF0000"/>
                </a:solidFill>
                <a:effectLst/>
                <a:latin typeface="Source Sans Pro" panose="020B0503030403020204" pitchFamily="34" charset="0"/>
              </a:rPr>
              <a:t> to </a:t>
            </a:r>
            <a:r>
              <a:rPr lang="en-US" b="0" i="1" dirty="0">
                <a:solidFill>
                  <a:srgbClr val="FF0000"/>
                </a:solidFill>
                <a:effectLst/>
                <a:latin typeface="Source Sans Pro" panose="020B0503030403020204" pitchFamily="34" charset="0"/>
              </a:rPr>
              <a:t>demonstrate</a:t>
            </a:r>
            <a:r>
              <a:rPr lang="en-US" b="0" i="0" dirty="0">
                <a:solidFill>
                  <a:srgbClr val="FF0000"/>
                </a:solidFill>
                <a:effectLst/>
                <a:latin typeface="Source Sans Pro" panose="020B0503030403020204" pitchFamily="34" charset="0"/>
              </a:rPr>
              <a:t> the </a:t>
            </a:r>
            <a:r>
              <a:rPr lang="en-US" b="0" i="1" dirty="0">
                <a:solidFill>
                  <a:srgbClr val="FF0000"/>
                </a:solidFill>
                <a:effectLst/>
                <a:latin typeface="Source Sans Pro" panose="020B0503030403020204" pitchFamily="34" charset="0"/>
              </a:rPr>
              <a:t>behavior</a:t>
            </a:r>
            <a:r>
              <a:rPr lang="en-US" b="0" i="0" dirty="0">
                <a:solidFill>
                  <a:srgbClr val="FF0000"/>
                </a:solidFill>
                <a:effectLst/>
                <a:latin typeface="Source Sans Pro" panose="020B0503030403020204" pitchFamily="34" charset="0"/>
              </a:rPr>
              <a:t> of a network and its components</a:t>
            </a:r>
            <a:r>
              <a:rPr lang="en-US" b="0" i="0" dirty="0">
                <a:solidFill>
                  <a:srgbClr val="191919"/>
                </a:solidFill>
                <a:effectLst/>
                <a:latin typeface="Source Sans Pro" panose="020B0503030403020204" pitchFamily="34" charset="0"/>
              </a:rPr>
              <a:t>, </a:t>
            </a:r>
            <a:r>
              <a:rPr lang="en-US" b="0" i="0" dirty="0">
                <a:solidFill>
                  <a:srgbClr val="0070C0"/>
                </a:solidFill>
                <a:effectLst/>
                <a:latin typeface="Source Sans Pro" panose="020B0503030403020204" pitchFamily="34" charset="0"/>
              </a:rPr>
              <a:t>while an emulator can </a:t>
            </a:r>
            <a:r>
              <a:rPr lang="en-US" b="0" i="1" dirty="0">
                <a:solidFill>
                  <a:srgbClr val="0070C0"/>
                </a:solidFill>
                <a:effectLst/>
                <a:latin typeface="Source Sans Pro" panose="020B0503030403020204" pitchFamily="34" charset="0"/>
              </a:rPr>
              <a:t>copy </a:t>
            </a:r>
            <a:r>
              <a:rPr lang="en-US" b="0" i="0" dirty="0">
                <a:solidFill>
                  <a:srgbClr val="0070C0"/>
                </a:solidFill>
                <a:effectLst/>
                <a:latin typeface="Source Sans Pro" panose="020B0503030403020204" pitchFamily="34" charset="0"/>
              </a:rPr>
              <a:t>the behavior of a network to </a:t>
            </a:r>
            <a:r>
              <a:rPr lang="en-US" b="0" i="1" dirty="0">
                <a:solidFill>
                  <a:srgbClr val="0070C0"/>
                </a:solidFill>
                <a:effectLst/>
                <a:latin typeface="Source Sans Pro" panose="020B0503030403020204" pitchFamily="34" charset="0"/>
              </a:rPr>
              <a:t>functionally replace </a:t>
            </a:r>
            <a:r>
              <a:rPr lang="en-US" b="0" i="0" dirty="0">
                <a:solidFill>
                  <a:srgbClr val="0070C0"/>
                </a:solidFill>
                <a:effectLst/>
                <a:latin typeface="Source Sans Pro" panose="020B0503030403020204" pitchFamily="34" charset="0"/>
              </a:rPr>
              <a:t>it</a:t>
            </a:r>
            <a:endParaRPr lang="en-US" dirty="0">
              <a:solidFill>
                <a:srgbClr val="0070C0"/>
              </a:solidFill>
              <a:latin typeface="Source Sans Pro" panose="020B0503030403020204" pitchFamily="34" charset="0"/>
            </a:endParaRPr>
          </a:p>
          <a:p>
            <a:pPr algn="just"/>
            <a:endParaRPr lang="en-PK" dirty="0">
              <a:solidFill>
                <a:srgbClr val="FF0000"/>
              </a:solidFill>
            </a:endParaRPr>
          </a:p>
        </p:txBody>
      </p:sp>
    </p:spTree>
    <p:extLst>
      <p:ext uri="{BB962C8B-B14F-4D97-AF65-F5344CB8AC3E}">
        <p14:creationId xmlns:p14="http://schemas.microsoft.com/office/powerpoint/2010/main" val="616193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263F05-077C-A0B5-7A44-0A47F5339DF6}"/>
              </a:ext>
            </a:extLst>
          </p:cNvPr>
          <p:cNvSpPr>
            <a:spLocks noGrp="1"/>
          </p:cNvSpPr>
          <p:nvPr>
            <p:ph type="title"/>
          </p:nvPr>
        </p:nvSpPr>
        <p:spPr/>
        <p:txBody>
          <a:bodyPr/>
          <a:lstStyle/>
          <a:p>
            <a:r>
              <a:rPr lang="en-US" dirty="0"/>
              <a:t>Network simulators</a:t>
            </a:r>
            <a:endParaRPr lang="en-PK" dirty="0"/>
          </a:p>
        </p:txBody>
      </p:sp>
      <p:sp>
        <p:nvSpPr>
          <p:cNvPr id="3" name="Content Placeholder 2">
            <a:extLst>
              <a:ext uri="{FF2B5EF4-FFF2-40B4-BE49-F238E27FC236}">
                <a16:creationId xmlns:a16="http://schemas.microsoft.com/office/drawing/2014/main" xmlns="" id="{A8ED4F9F-B7D1-F3ED-EE49-04A05AF7281D}"/>
              </a:ext>
            </a:extLst>
          </p:cNvPr>
          <p:cNvSpPr>
            <a:spLocks noGrp="1"/>
          </p:cNvSpPr>
          <p:nvPr>
            <p:ph idx="1"/>
          </p:nvPr>
        </p:nvSpPr>
        <p:spPr/>
        <p:txBody>
          <a:bodyPr>
            <a:normAutofit fontScale="70000" lnSpcReduction="20000"/>
          </a:bodyPr>
          <a:lstStyle/>
          <a:p>
            <a:r>
              <a:rPr lang="en-US" b="0" i="0" dirty="0">
                <a:solidFill>
                  <a:srgbClr val="191919"/>
                </a:solidFill>
                <a:effectLst/>
                <a:latin typeface="Source Sans Pro" panose="020B0503030403020204" pitchFamily="34" charset="0"/>
              </a:rPr>
              <a:t>On a basic level, a network simulator uses mathematical formulas to create a theoretical and entirely virtual model of a network</a:t>
            </a:r>
          </a:p>
          <a:p>
            <a:r>
              <a:rPr lang="en-US" b="0" i="0" dirty="0">
                <a:solidFill>
                  <a:srgbClr val="191919"/>
                </a:solidFill>
                <a:effectLst/>
                <a:latin typeface="Source Sans Pro" panose="020B0503030403020204" pitchFamily="34" charset="0"/>
              </a:rPr>
              <a:t>Simulators are software solutions and different types are available for different applications</a:t>
            </a:r>
          </a:p>
          <a:p>
            <a:r>
              <a:rPr lang="en-US" b="0" i="0" dirty="0">
                <a:solidFill>
                  <a:srgbClr val="191919"/>
                </a:solidFill>
                <a:effectLst/>
                <a:latin typeface="Source Sans Pro" panose="020B0503030403020204" pitchFamily="34" charset="0"/>
              </a:rPr>
              <a:t>Used primarily for research and educational purposes</a:t>
            </a:r>
          </a:p>
          <a:p>
            <a:r>
              <a:rPr lang="en-US" dirty="0"/>
              <a:t>Simulators, such as ns-3, Packet tracer, </a:t>
            </a:r>
            <a:r>
              <a:rPr lang="en-US" dirty="0" err="1"/>
              <a:t>ensp</a:t>
            </a:r>
            <a:r>
              <a:rPr lang="en-US" dirty="0"/>
              <a:t> are used to simulate networking and routing protocols.</a:t>
            </a:r>
          </a:p>
          <a:p>
            <a:r>
              <a:rPr lang="en-US" b="0" i="0" dirty="0">
                <a:solidFill>
                  <a:srgbClr val="191919"/>
                </a:solidFill>
                <a:effectLst/>
                <a:latin typeface="Source Sans Pro" panose="020B0503030403020204" pitchFamily="34" charset="0"/>
              </a:rPr>
              <a:t>These simulators allows network architect or engineer to build and evaluate an experimental model of a network, including its topology and application flow</a:t>
            </a:r>
          </a:p>
          <a:p>
            <a:r>
              <a:rPr lang="en-US" b="0" i="0" dirty="0">
                <a:solidFill>
                  <a:srgbClr val="191919"/>
                </a:solidFill>
                <a:effectLst/>
                <a:latin typeface="Source Sans Pro" panose="020B0503030403020204" pitchFamily="34" charset="0"/>
              </a:rPr>
              <a:t>Since a variety of theoretical scenarios can be introduced to a network where anything can be built and applied, performance can be hypothesized before the network itself has even been implemented within the real-world</a:t>
            </a:r>
            <a:endParaRPr lang="en-PK" dirty="0"/>
          </a:p>
        </p:txBody>
      </p:sp>
    </p:spTree>
    <p:extLst>
      <p:ext uri="{BB962C8B-B14F-4D97-AF65-F5344CB8AC3E}">
        <p14:creationId xmlns:p14="http://schemas.microsoft.com/office/powerpoint/2010/main" val="2737511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2247FC-0E7E-D39E-2972-EC80B0F4B416}"/>
              </a:ext>
            </a:extLst>
          </p:cNvPr>
          <p:cNvSpPr>
            <a:spLocks noGrp="1"/>
          </p:cNvSpPr>
          <p:nvPr>
            <p:ph type="title"/>
          </p:nvPr>
        </p:nvSpPr>
        <p:spPr/>
        <p:txBody>
          <a:bodyPr/>
          <a:lstStyle/>
          <a:p>
            <a:r>
              <a:rPr lang="en-US" dirty="0"/>
              <a:t>Network emulators</a:t>
            </a:r>
            <a:endParaRPr lang="en-PK" dirty="0"/>
          </a:p>
        </p:txBody>
      </p:sp>
      <p:sp>
        <p:nvSpPr>
          <p:cNvPr id="3" name="Content Placeholder 2">
            <a:extLst>
              <a:ext uri="{FF2B5EF4-FFF2-40B4-BE49-F238E27FC236}">
                <a16:creationId xmlns:a16="http://schemas.microsoft.com/office/drawing/2014/main" xmlns="" id="{948405D4-19EC-DA2A-84A6-A9A13BE298B1}"/>
              </a:ext>
            </a:extLst>
          </p:cNvPr>
          <p:cNvSpPr>
            <a:spLocks noGrp="1"/>
          </p:cNvSpPr>
          <p:nvPr>
            <p:ph idx="1"/>
          </p:nvPr>
        </p:nvSpPr>
        <p:spPr/>
        <p:txBody>
          <a:bodyPr>
            <a:normAutofit fontScale="85000" lnSpcReduction="20000"/>
          </a:bodyPr>
          <a:lstStyle/>
          <a:p>
            <a:r>
              <a:rPr lang="en-US" b="0" i="0" dirty="0">
                <a:solidFill>
                  <a:srgbClr val="191919"/>
                </a:solidFill>
                <a:effectLst/>
                <a:latin typeface="Source Sans Pro" panose="020B0503030403020204" pitchFamily="34" charset="0"/>
              </a:rPr>
              <a:t>A network emulator is used to test the performance of a real network</a:t>
            </a:r>
          </a:p>
          <a:p>
            <a:r>
              <a:rPr lang="en-US" b="0" i="0" dirty="0">
                <a:solidFill>
                  <a:srgbClr val="191919"/>
                </a:solidFill>
                <a:effectLst/>
                <a:latin typeface="Source Sans Pro" panose="020B0503030403020204" pitchFamily="34" charset="0"/>
              </a:rPr>
              <a:t>These devices can also be used for such purposes as quality assurance, proof of concept, or troubleshooting</a:t>
            </a:r>
          </a:p>
          <a:p>
            <a:r>
              <a:rPr lang="en-US" b="0" i="0" dirty="0">
                <a:solidFill>
                  <a:srgbClr val="191919"/>
                </a:solidFill>
                <a:effectLst/>
                <a:latin typeface="Source Sans Pro" panose="020B0503030403020204" pitchFamily="34" charset="0"/>
              </a:rPr>
              <a:t>Available as hardware or software solutions, a network emulator allows network architects, engineers, and developers to accurately gauge an application’s responsiveness, throughput, and quality of end-user experience prior to applying making changes or additions to a system</a:t>
            </a:r>
          </a:p>
          <a:p>
            <a:r>
              <a:rPr lang="en-US" dirty="0">
                <a:solidFill>
                  <a:srgbClr val="191919"/>
                </a:solidFill>
                <a:latin typeface="Source Sans Pro" panose="020B0503030403020204" pitchFamily="34" charset="0"/>
              </a:rPr>
              <a:t>Mininet , GNS 3 are example of such network emulators</a:t>
            </a:r>
            <a:endParaRPr lang="en-PK" dirty="0"/>
          </a:p>
        </p:txBody>
      </p:sp>
    </p:spTree>
    <p:extLst>
      <p:ext uri="{BB962C8B-B14F-4D97-AF65-F5344CB8AC3E}">
        <p14:creationId xmlns:p14="http://schemas.microsoft.com/office/powerpoint/2010/main" val="2773611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B2AB87-5FBD-4A0C-AAE4-E308D4707198}"/>
              </a:ext>
            </a:extLst>
          </p:cNvPr>
          <p:cNvSpPr>
            <a:spLocks noGrp="1"/>
          </p:cNvSpPr>
          <p:nvPr>
            <p:ph type="title"/>
          </p:nvPr>
        </p:nvSpPr>
        <p:spPr/>
        <p:txBody>
          <a:bodyPr/>
          <a:lstStyle/>
          <a:p>
            <a:r>
              <a:rPr lang="en-US" dirty="0"/>
              <a:t>Mininet</a:t>
            </a:r>
            <a:endParaRPr lang="x-none" dirty="0"/>
          </a:p>
        </p:txBody>
      </p:sp>
      <p:sp>
        <p:nvSpPr>
          <p:cNvPr id="3" name="Content Placeholder 2">
            <a:extLst>
              <a:ext uri="{FF2B5EF4-FFF2-40B4-BE49-F238E27FC236}">
                <a16:creationId xmlns:a16="http://schemas.microsoft.com/office/drawing/2014/main" xmlns="" id="{B8029343-4611-48B3-B292-84316FC720DF}"/>
              </a:ext>
            </a:extLst>
          </p:cNvPr>
          <p:cNvSpPr>
            <a:spLocks noGrp="1"/>
          </p:cNvSpPr>
          <p:nvPr>
            <p:ph idx="1"/>
          </p:nvPr>
        </p:nvSpPr>
        <p:spPr/>
        <p:txBody>
          <a:bodyPr>
            <a:normAutofit fontScale="92500" lnSpcReduction="10000"/>
          </a:bodyPr>
          <a:lstStyle/>
          <a:p>
            <a:r>
              <a:rPr lang="en-US" b="0" i="0" dirty="0">
                <a:solidFill>
                  <a:srgbClr val="2B2A2A"/>
                </a:solidFill>
                <a:effectLst/>
                <a:latin typeface="Open Sans" panose="020B0604020202020204" pitchFamily="34" charset="0"/>
              </a:rPr>
              <a:t>Mininet creates scalable (up to hundreds of nodes, depending on your configuration) software-defined (e.g. OpenFlow) networks on a single PC by using Linux processes in network namespaces</a:t>
            </a:r>
          </a:p>
          <a:p>
            <a:r>
              <a:rPr lang="en-US" b="0" i="0" dirty="0">
                <a:solidFill>
                  <a:srgbClr val="2B2A2A"/>
                </a:solidFill>
                <a:effectLst/>
                <a:latin typeface="Open Sans" panose="020B0604020202020204" pitchFamily="34" charset="0"/>
              </a:rPr>
              <a:t>It allows you to quickly create, interact with, customize and share a software defined network prototype, and provides a smooth path to running on hardware</a:t>
            </a:r>
          </a:p>
          <a:p>
            <a:r>
              <a:rPr lang="en-US" b="0" i="0" dirty="0">
                <a:solidFill>
                  <a:srgbClr val="2B2A2A"/>
                </a:solidFill>
                <a:effectLst/>
                <a:latin typeface="Open Sans" panose="020B0604020202020204" pitchFamily="34" charset="0"/>
              </a:rPr>
              <a:t>Build in Stanford University.</a:t>
            </a:r>
            <a:endParaRPr lang="x-none" dirty="0"/>
          </a:p>
        </p:txBody>
      </p:sp>
    </p:spTree>
    <p:extLst>
      <p:ext uri="{BB962C8B-B14F-4D97-AF65-F5344CB8AC3E}">
        <p14:creationId xmlns:p14="http://schemas.microsoft.com/office/powerpoint/2010/main" val="3693705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xmlns="" id="{A8E10B42-371A-460E-85CF-B6095D57AE05}"/>
              </a:ext>
            </a:extLst>
          </p:cNvPr>
          <p:cNvGraphicFramePr>
            <a:graphicFrameLocks noChangeAspect="1"/>
          </p:cNvGraphicFramePr>
          <p:nvPr/>
        </p:nvGraphicFramePr>
        <p:xfrm>
          <a:off x="877857" y="1185863"/>
          <a:ext cx="6636544" cy="4486275"/>
        </p:xfrm>
        <a:graphic>
          <a:graphicData uri="http://schemas.openxmlformats.org/presentationml/2006/ole">
            <mc:AlternateContent xmlns:mc="http://schemas.openxmlformats.org/markup-compatibility/2006">
              <mc:Choice xmlns:v="urn:schemas-microsoft-com:vml" Requires="v">
                <p:oleObj spid="_x0000_s1028" name="Bitmap Image" r:id="rId3" imgW="8848800" imgH="5981760" progId="Paint.Picture.1">
                  <p:embed/>
                </p:oleObj>
              </mc:Choice>
              <mc:Fallback>
                <p:oleObj name="Bitmap Image" r:id="rId3" imgW="8848800" imgH="5981760" progId="Paint.Picture.1">
                  <p:embed/>
                  <p:pic>
                    <p:nvPicPr>
                      <p:cNvPr id="4" name="Object 3">
                        <a:extLst>
                          <a:ext uri="{FF2B5EF4-FFF2-40B4-BE49-F238E27FC236}">
                            <a16:creationId xmlns:a16="http://schemas.microsoft.com/office/drawing/2014/main" xmlns="" id="{A8E10B42-371A-460E-85CF-B6095D57AE05}"/>
                          </a:ext>
                        </a:extLst>
                      </p:cNvPr>
                      <p:cNvPicPr/>
                      <p:nvPr/>
                    </p:nvPicPr>
                    <p:blipFill>
                      <a:blip r:embed="rId4"/>
                      <a:stretch>
                        <a:fillRect/>
                      </a:stretch>
                    </p:blipFill>
                    <p:spPr>
                      <a:xfrm>
                        <a:off x="877857" y="1185863"/>
                        <a:ext cx="6636544" cy="4486275"/>
                      </a:xfrm>
                      <a:prstGeom prst="rect">
                        <a:avLst/>
                      </a:prstGeom>
                    </p:spPr>
                  </p:pic>
                </p:oleObj>
              </mc:Fallback>
            </mc:AlternateContent>
          </a:graphicData>
        </a:graphic>
      </p:graphicFrame>
    </p:spTree>
    <p:extLst>
      <p:ext uri="{BB962C8B-B14F-4D97-AF65-F5344CB8AC3E}">
        <p14:creationId xmlns:p14="http://schemas.microsoft.com/office/powerpoint/2010/main" val="1800418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DAD69C-E15C-480D-8C01-A4619BE23F63}"/>
              </a:ext>
            </a:extLst>
          </p:cNvPr>
          <p:cNvSpPr>
            <a:spLocks noGrp="1"/>
          </p:cNvSpPr>
          <p:nvPr>
            <p:ph type="title"/>
          </p:nvPr>
        </p:nvSpPr>
        <p:spPr/>
        <p:txBody>
          <a:bodyPr/>
          <a:lstStyle/>
          <a:p>
            <a:r>
              <a:rPr lang="en-US" dirty="0"/>
              <a:t>Wouldn’t it be great if...</a:t>
            </a:r>
            <a:endParaRPr lang="x-none" dirty="0"/>
          </a:p>
        </p:txBody>
      </p:sp>
      <p:sp>
        <p:nvSpPr>
          <p:cNvPr id="3" name="Content Placeholder 2">
            <a:extLst>
              <a:ext uri="{FF2B5EF4-FFF2-40B4-BE49-F238E27FC236}">
                <a16:creationId xmlns:a16="http://schemas.microsoft.com/office/drawing/2014/main" xmlns="" id="{CDB661B4-577D-4967-8C76-790C9DFC28D7}"/>
              </a:ext>
            </a:extLst>
          </p:cNvPr>
          <p:cNvSpPr>
            <a:spLocks noGrp="1"/>
          </p:cNvSpPr>
          <p:nvPr>
            <p:ph idx="1"/>
          </p:nvPr>
        </p:nvSpPr>
        <p:spPr/>
        <p:txBody>
          <a:bodyPr/>
          <a:lstStyle/>
          <a:p>
            <a:r>
              <a:rPr lang="en-US" dirty="0"/>
              <a:t>We had a simple command-line tool and/or API that did this for us automatically? </a:t>
            </a:r>
          </a:p>
          <a:p>
            <a:endParaRPr lang="en-US" dirty="0"/>
          </a:p>
          <a:p>
            <a:r>
              <a:rPr lang="en-US" dirty="0"/>
              <a:t>It allowed us to easily create topologies of varying size, up to hundreds of nodes, and run tests on them? </a:t>
            </a:r>
            <a:endParaRPr lang="x-none" dirty="0"/>
          </a:p>
        </p:txBody>
      </p:sp>
    </p:spTree>
    <p:extLst>
      <p:ext uri="{BB962C8B-B14F-4D97-AF65-F5344CB8AC3E}">
        <p14:creationId xmlns:p14="http://schemas.microsoft.com/office/powerpoint/2010/main" val="35601319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TotalTime>
  <Words>711</Words>
  <Application>Microsoft Office PowerPoint</Application>
  <PresentationFormat>On-screen Show (4:3)</PresentationFormat>
  <Paragraphs>78</Paragraphs>
  <Slides>18</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5" baseType="lpstr">
      <vt:lpstr>Arial</vt:lpstr>
      <vt:lpstr>Calibri</vt:lpstr>
      <vt:lpstr>Noto Sans</vt:lpstr>
      <vt:lpstr>Open Sans</vt:lpstr>
      <vt:lpstr>Source Sans Pro</vt:lpstr>
      <vt:lpstr>Office Theme</vt:lpstr>
      <vt:lpstr>Bitmap Image</vt:lpstr>
      <vt:lpstr> Lecture 10</vt:lpstr>
      <vt:lpstr>PowerPoint Presentation</vt:lpstr>
      <vt:lpstr>PowerPoint Presentation</vt:lpstr>
      <vt:lpstr>Network simulation or emulation?</vt:lpstr>
      <vt:lpstr>Network simulators</vt:lpstr>
      <vt:lpstr>Network emulators</vt:lpstr>
      <vt:lpstr>Mininet</vt:lpstr>
      <vt:lpstr>PowerPoint Presentation</vt:lpstr>
      <vt:lpstr>Wouldn’t it be great if...</vt:lpstr>
      <vt:lpstr>www.mininet.org</vt:lpstr>
      <vt:lpstr>Installation Procedure</vt:lpstr>
      <vt:lpstr>Mininet Commands  </vt:lpstr>
      <vt:lpstr>Mininet Commands  </vt:lpstr>
      <vt:lpstr>Mininet Commands  </vt:lpstr>
      <vt:lpstr>Iperf</vt:lpstr>
      <vt:lpstr>Creating custom topology  </vt:lpstr>
      <vt:lpstr>Creating custom topology  </vt:lpstr>
      <vt:lpstr>Mininet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SDN</dc:title>
  <dc:creator>Faisal</dc:creator>
  <cp:lastModifiedBy>Roy's</cp:lastModifiedBy>
  <cp:revision>66</cp:revision>
  <dcterms:created xsi:type="dcterms:W3CDTF">2021-11-02T18:15:14Z</dcterms:created>
  <dcterms:modified xsi:type="dcterms:W3CDTF">2022-10-15T13:38:57Z</dcterms:modified>
</cp:coreProperties>
</file>