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6" r:id="rId5"/>
    <p:sldId id="277" r:id="rId6"/>
    <p:sldId id="275" r:id="rId7"/>
    <p:sldId id="259" r:id="rId8"/>
    <p:sldId id="260" r:id="rId9"/>
    <p:sldId id="261" r:id="rId10"/>
    <p:sldId id="262" r:id="rId11"/>
    <p:sldId id="263" r:id="rId12"/>
    <p:sldId id="264" r:id="rId13"/>
    <p:sldId id="265" r:id="rId14"/>
    <p:sldId id="278" r:id="rId15"/>
    <p:sldId id="266" r:id="rId16"/>
    <p:sldId id="268" r:id="rId17"/>
    <p:sldId id="269" r:id="rId18"/>
    <p:sldId id="270" r:id="rId19"/>
    <p:sldId id="271" r:id="rId20"/>
    <p:sldId id="272" r:id="rId21"/>
    <p:sldId id="273" r:id="rId22"/>
    <p:sldId id="274"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74" autoAdjust="0"/>
    <p:restoredTop sz="94660"/>
  </p:normalViewPr>
  <p:slideViewPr>
    <p:cSldViewPr>
      <p:cViewPr varScale="1">
        <p:scale>
          <a:sx n="105" d="100"/>
          <a:sy n="105" d="100"/>
        </p:scale>
        <p:origin x="179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251DA31-9B0A-443C-97C2-5F6E08BB6280}" type="datetimeFigureOut">
              <a:rPr lang="en-US" smtClean="0"/>
              <a:t>11/26/2022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EE6C12-175A-4755-88FE-EE5C933BD602}" type="slidenum">
              <a:rPr lang="en-US" smtClean="0"/>
              <a:t>‹#›</a:t>
            </a:fld>
            <a:endParaRPr lang="en-US"/>
          </a:p>
        </p:txBody>
      </p:sp>
    </p:spTree>
    <p:extLst>
      <p:ext uri="{BB962C8B-B14F-4D97-AF65-F5344CB8AC3E}">
        <p14:creationId xmlns:p14="http://schemas.microsoft.com/office/powerpoint/2010/main" val="24508577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251DA31-9B0A-443C-97C2-5F6E08BB6280}" type="datetimeFigureOut">
              <a:rPr lang="en-US" smtClean="0"/>
              <a:t>11/26/2022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EE6C12-175A-4755-88FE-EE5C933BD602}" type="slidenum">
              <a:rPr lang="en-US" smtClean="0"/>
              <a:t>‹#›</a:t>
            </a:fld>
            <a:endParaRPr lang="en-US"/>
          </a:p>
        </p:txBody>
      </p:sp>
    </p:spTree>
    <p:extLst>
      <p:ext uri="{BB962C8B-B14F-4D97-AF65-F5344CB8AC3E}">
        <p14:creationId xmlns:p14="http://schemas.microsoft.com/office/powerpoint/2010/main" val="13789219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251DA31-9B0A-443C-97C2-5F6E08BB6280}" type="datetimeFigureOut">
              <a:rPr lang="en-US" smtClean="0"/>
              <a:t>11/26/2022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EE6C12-175A-4755-88FE-EE5C933BD602}" type="slidenum">
              <a:rPr lang="en-US" smtClean="0"/>
              <a:t>‹#›</a:t>
            </a:fld>
            <a:endParaRPr lang="en-US"/>
          </a:p>
        </p:txBody>
      </p:sp>
    </p:spTree>
    <p:extLst>
      <p:ext uri="{BB962C8B-B14F-4D97-AF65-F5344CB8AC3E}">
        <p14:creationId xmlns:p14="http://schemas.microsoft.com/office/powerpoint/2010/main" val="9631658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251DA31-9B0A-443C-97C2-5F6E08BB6280}" type="datetimeFigureOut">
              <a:rPr lang="en-US" smtClean="0"/>
              <a:t>11/26/2022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EE6C12-175A-4755-88FE-EE5C933BD602}" type="slidenum">
              <a:rPr lang="en-US" smtClean="0"/>
              <a:t>‹#›</a:t>
            </a:fld>
            <a:endParaRPr lang="en-US"/>
          </a:p>
        </p:txBody>
      </p:sp>
    </p:spTree>
    <p:extLst>
      <p:ext uri="{BB962C8B-B14F-4D97-AF65-F5344CB8AC3E}">
        <p14:creationId xmlns:p14="http://schemas.microsoft.com/office/powerpoint/2010/main" val="37338803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51DA31-9B0A-443C-97C2-5F6E08BB6280}" type="datetimeFigureOut">
              <a:rPr lang="en-US" smtClean="0"/>
              <a:t>11/26/2022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EE6C12-175A-4755-88FE-EE5C933BD602}" type="slidenum">
              <a:rPr lang="en-US" smtClean="0"/>
              <a:t>‹#›</a:t>
            </a:fld>
            <a:endParaRPr lang="en-US"/>
          </a:p>
        </p:txBody>
      </p:sp>
    </p:spTree>
    <p:extLst>
      <p:ext uri="{BB962C8B-B14F-4D97-AF65-F5344CB8AC3E}">
        <p14:creationId xmlns:p14="http://schemas.microsoft.com/office/powerpoint/2010/main" val="27608168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251DA31-9B0A-443C-97C2-5F6E08BB6280}" type="datetimeFigureOut">
              <a:rPr lang="en-US" smtClean="0"/>
              <a:t>11/26/2022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EE6C12-175A-4755-88FE-EE5C933BD602}" type="slidenum">
              <a:rPr lang="en-US" smtClean="0"/>
              <a:t>‹#›</a:t>
            </a:fld>
            <a:endParaRPr lang="en-US"/>
          </a:p>
        </p:txBody>
      </p:sp>
    </p:spTree>
    <p:extLst>
      <p:ext uri="{BB962C8B-B14F-4D97-AF65-F5344CB8AC3E}">
        <p14:creationId xmlns:p14="http://schemas.microsoft.com/office/powerpoint/2010/main" val="17551626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251DA31-9B0A-443C-97C2-5F6E08BB6280}" type="datetimeFigureOut">
              <a:rPr lang="en-US" smtClean="0"/>
              <a:t>11/26/2022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EE6C12-175A-4755-88FE-EE5C933BD602}" type="slidenum">
              <a:rPr lang="en-US" smtClean="0"/>
              <a:t>‹#›</a:t>
            </a:fld>
            <a:endParaRPr lang="en-US"/>
          </a:p>
        </p:txBody>
      </p:sp>
    </p:spTree>
    <p:extLst>
      <p:ext uri="{BB962C8B-B14F-4D97-AF65-F5344CB8AC3E}">
        <p14:creationId xmlns:p14="http://schemas.microsoft.com/office/powerpoint/2010/main" val="13707766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251DA31-9B0A-443C-97C2-5F6E08BB6280}" type="datetimeFigureOut">
              <a:rPr lang="en-US" smtClean="0"/>
              <a:t>11/26/2022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AEE6C12-175A-4755-88FE-EE5C933BD602}" type="slidenum">
              <a:rPr lang="en-US" smtClean="0"/>
              <a:t>‹#›</a:t>
            </a:fld>
            <a:endParaRPr lang="en-US"/>
          </a:p>
        </p:txBody>
      </p:sp>
    </p:spTree>
    <p:extLst>
      <p:ext uri="{BB962C8B-B14F-4D97-AF65-F5344CB8AC3E}">
        <p14:creationId xmlns:p14="http://schemas.microsoft.com/office/powerpoint/2010/main" val="16894757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51DA31-9B0A-443C-97C2-5F6E08BB6280}" type="datetimeFigureOut">
              <a:rPr lang="en-US" smtClean="0"/>
              <a:t>11/26/2022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AEE6C12-175A-4755-88FE-EE5C933BD602}" type="slidenum">
              <a:rPr lang="en-US" smtClean="0"/>
              <a:t>‹#›</a:t>
            </a:fld>
            <a:endParaRPr lang="en-US"/>
          </a:p>
        </p:txBody>
      </p:sp>
    </p:spTree>
    <p:extLst>
      <p:ext uri="{BB962C8B-B14F-4D97-AF65-F5344CB8AC3E}">
        <p14:creationId xmlns:p14="http://schemas.microsoft.com/office/powerpoint/2010/main" val="4962499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251DA31-9B0A-443C-97C2-5F6E08BB6280}" type="datetimeFigureOut">
              <a:rPr lang="en-US" smtClean="0"/>
              <a:t>11/26/2022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EE6C12-175A-4755-88FE-EE5C933BD602}" type="slidenum">
              <a:rPr lang="en-US" smtClean="0"/>
              <a:t>‹#›</a:t>
            </a:fld>
            <a:endParaRPr lang="en-US"/>
          </a:p>
        </p:txBody>
      </p:sp>
    </p:spTree>
    <p:extLst>
      <p:ext uri="{BB962C8B-B14F-4D97-AF65-F5344CB8AC3E}">
        <p14:creationId xmlns:p14="http://schemas.microsoft.com/office/powerpoint/2010/main" val="26953552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251DA31-9B0A-443C-97C2-5F6E08BB6280}" type="datetimeFigureOut">
              <a:rPr lang="en-US" smtClean="0"/>
              <a:t>11/26/2022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EE6C12-175A-4755-88FE-EE5C933BD602}" type="slidenum">
              <a:rPr lang="en-US" smtClean="0"/>
              <a:t>‹#›</a:t>
            </a:fld>
            <a:endParaRPr lang="en-US"/>
          </a:p>
        </p:txBody>
      </p:sp>
    </p:spTree>
    <p:extLst>
      <p:ext uri="{BB962C8B-B14F-4D97-AF65-F5344CB8AC3E}">
        <p14:creationId xmlns:p14="http://schemas.microsoft.com/office/powerpoint/2010/main" val="42125498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51DA31-9B0A-443C-97C2-5F6E08BB6280}" type="datetimeFigureOut">
              <a:rPr lang="en-US" smtClean="0"/>
              <a:t>11/26/2022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EE6C12-175A-4755-88FE-EE5C933BD602}" type="slidenum">
              <a:rPr lang="en-US" smtClean="0"/>
              <a:t>‹#›</a:t>
            </a:fld>
            <a:endParaRPr lang="en-US"/>
          </a:p>
        </p:txBody>
      </p:sp>
    </p:spTree>
    <p:extLst>
      <p:ext uri="{BB962C8B-B14F-4D97-AF65-F5344CB8AC3E}">
        <p14:creationId xmlns:p14="http://schemas.microsoft.com/office/powerpoint/2010/main" val="23107260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772400" cy="1470025"/>
          </a:xfrm>
        </p:spPr>
        <p:txBody>
          <a:bodyPr/>
          <a:lstStyle/>
          <a:p>
            <a:r>
              <a:rPr lang="en-US" dirty="0"/>
              <a:t>Cloud Storage</a:t>
            </a:r>
          </a:p>
        </p:txBody>
      </p:sp>
      <p:sp>
        <p:nvSpPr>
          <p:cNvPr id="3" name="Subtitle 2"/>
          <p:cNvSpPr>
            <a:spLocks noGrp="1"/>
          </p:cNvSpPr>
          <p:nvPr>
            <p:ph type="subTitle" idx="1"/>
          </p:nvPr>
        </p:nvSpPr>
        <p:spPr/>
        <p:txBody>
          <a:bodyPr/>
          <a:lstStyle/>
          <a:p>
            <a:endParaRPr lang="en-US"/>
          </a:p>
        </p:txBody>
      </p:sp>
      <p:pic>
        <p:nvPicPr>
          <p:cNvPr id="12290" name="Picture 2" descr="Data Stor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124199"/>
            <a:ext cx="9144000" cy="304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46172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Directly Attached Storage</a:t>
            </a:r>
          </a:p>
        </p:txBody>
      </p:sp>
      <p:pic>
        <p:nvPicPr>
          <p:cNvPr id="6" name="Picture 5">
            <a:extLst>
              <a:ext uri="{FF2B5EF4-FFF2-40B4-BE49-F238E27FC236}">
                <a16:creationId xmlns:a16="http://schemas.microsoft.com/office/drawing/2014/main" id="{56A4B608-C9E1-58BB-2478-96847C08F977}"/>
              </a:ext>
            </a:extLst>
          </p:cNvPr>
          <p:cNvPicPr>
            <a:picLocks noChangeAspect="1"/>
          </p:cNvPicPr>
          <p:nvPr/>
        </p:nvPicPr>
        <p:blipFill>
          <a:blip r:embed="rId2"/>
          <a:stretch>
            <a:fillRect/>
          </a:stretch>
        </p:blipFill>
        <p:spPr>
          <a:xfrm>
            <a:off x="762000" y="2209800"/>
            <a:ext cx="7038975" cy="3409950"/>
          </a:xfrm>
          <a:prstGeom prst="rect">
            <a:avLst/>
          </a:prstGeom>
        </p:spPr>
      </p:pic>
      <p:sp>
        <p:nvSpPr>
          <p:cNvPr id="4" name="TextBox 3">
            <a:extLst>
              <a:ext uri="{FF2B5EF4-FFF2-40B4-BE49-F238E27FC236}">
                <a16:creationId xmlns:a16="http://schemas.microsoft.com/office/drawing/2014/main" id="{252395AA-3196-B2FD-6A4A-7F920EFD0464}"/>
              </a:ext>
            </a:extLst>
          </p:cNvPr>
          <p:cNvSpPr txBox="1"/>
          <p:nvPr/>
        </p:nvSpPr>
        <p:spPr>
          <a:xfrm>
            <a:off x="914400" y="5937031"/>
            <a:ext cx="4572000" cy="646331"/>
          </a:xfrm>
          <a:prstGeom prst="rect">
            <a:avLst/>
          </a:prstGeom>
          <a:noFill/>
        </p:spPr>
        <p:txBody>
          <a:bodyPr wrap="square">
            <a:spAutoFit/>
          </a:bodyPr>
          <a:lstStyle/>
          <a:p>
            <a:r>
              <a:rPr lang="en-PK" dirty="0"/>
              <a:t>Cheap , Easy to use </a:t>
            </a:r>
          </a:p>
          <a:p>
            <a:r>
              <a:rPr lang="en-PK" dirty="0"/>
              <a:t>Not Shareable </a:t>
            </a:r>
          </a:p>
        </p:txBody>
      </p:sp>
    </p:spTree>
    <p:extLst>
      <p:ext uri="{BB962C8B-B14F-4D97-AF65-F5344CB8AC3E}">
        <p14:creationId xmlns:p14="http://schemas.microsoft.com/office/powerpoint/2010/main" val="21247708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Network Attached Storage</a:t>
            </a:r>
            <a:br>
              <a:rPr lang="en-US" dirty="0"/>
            </a:br>
            <a:r>
              <a:rPr lang="en-US" dirty="0"/>
              <a:t>Also called File Based Storage</a:t>
            </a:r>
          </a:p>
        </p:txBody>
      </p:sp>
      <p:pic>
        <p:nvPicPr>
          <p:cNvPr id="2050" name="Picture 2" descr="NAS Storage, Home / Office, Rs 75000 Rimp Trading Company | ID: 18197418048">
            <a:extLst>
              <a:ext uri="{FF2B5EF4-FFF2-40B4-BE49-F238E27FC236}">
                <a16:creationId xmlns:a16="http://schemas.microsoft.com/office/drawing/2014/main" id="{263260CD-5915-4203-17F1-1DD338665D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0750" y="2286000"/>
            <a:ext cx="4762500" cy="29718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2799122-23C3-0777-451A-0B1EE2505367}"/>
              </a:ext>
            </a:extLst>
          </p:cNvPr>
          <p:cNvSpPr txBox="1"/>
          <p:nvPr/>
        </p:nvSpPr>
        <p:spPr>
          <a:xfrm>
            <a:off x="533400" y="5257800"/>
            <a:ext cx="4572000" cy="1200329"/>
          </a:xfrm>
          <a:prstGeom prst="rect">
            <a:avLst/>
          </a:prstGeom>
          <a:noFill/>
        </p:spPr>
        <p:txBody>
          <a:bodyPr wrap="square">
            <a:spAutoFit/>
          </a:bodyPr>
          <a:lstStyle/>
          <a:p>
            <a:r>
              <a:rPr lang="en-PK" dirty="0"/>
              <a:t>Connected to Network </a:t>
            </a:r>
          </a:p>
          <a:p>
            <a:r>
              <a:rPr lang="en-PK" dirty="0"/>
              <a:t>RAID Configuration</a:t>
            </a:r>
            <a:endParaRPr lang="en-US" dirty="0"/>
          </a:p>
          <a:p>
            <a:r>
              <a:rPr lang="en-US" dirty="0"/>
              <a:t>Centralized Control</a:t>
            </a:r>
            <a:endParaRPr lang="en-PK" dirty="0"/>
          </a:p>
          <a:p>
            <a:r>
              <a:rPr lang="en-PK" dirty="0"/>
              <a:t>Performance affected by Network Traffic</a:t>
            </a:r>
          </a:p>
        </p:txBody>
      </p:sp>
    </p:spTree>
    <p:extLst>
      <p:ext uri="{BB962C8B-B14F-4D97-AF65-F5344CB8AC3E}">
        <p14:creationId xmlns:p14="http://schemas.microsoft.com/office/powerpoint/2010/main" val="16169780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Files Transferred over Network</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0588" y="2133600"/>
            <a:ext cx="7362825" cy="300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819458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based storage </a:t>
            </a:r>
            <a:r>
              <a:rPr lang="en-US" dirty="0" err="1"/>
              <a:t>vs</a:t>
            </a:r>
            <a:r>
              <a:rPr lang="en-US" dirty="0"/>
              <a:t> block storage</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752600"/>
            <a:ext cx="8351027"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366922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29235-1ED5-DFF2-8FA2-59DD73147712}"/>
              </a:ext>
            </a:extLst>
          </p:cNvPr>
          <p:cNvSpPr>
            <a:spLocks noGrp="1"/>
          </p:cNvSpPr>
          <p:nvPr>
            <p:ph type="title"/>
          </p:nvPr>
        </p:nvSpPr>
        <p:spPr/>
        <p:txBody>
          <a:bodyPr>
            <a:normAutofit fontScale="90000"/>
          </a:bodyPr>
          <a:lstStyle/>
          <a:p>
            <a:r>
              <a:rPr lang="en-US" dirty="0"/>
              <a:t>SAN Storage Area Network</a:t>
            </a:r>
            <a:br>
              <a:rPr lang="en-US" dirty="0"/>
            </a:br>
            <a:r>
              <a:rPr lang="en-US" dirty="0"/>
              <a:t>also called Block based Storage</a:t>
            </a:r>
            <a:endParaRPr lang="en-PK" dirty="0"/>
          </a:p>
        </p:txBody>
      </p:sp>
      <p:pic>
        <p:nvPicPr>
          <p:cNvPr id="4" name="Picture 3">
            <a:extLst>
              <a:ext uri="{FF2B5EF4-FFF2-40B4-BE49-F238E27FC236}">
                <a16:creationId xmlns:a16="http://schemas.microsoft.com/office/drawing/2014/main" id="{ED0FA85A-587F-8123-DA48-A2FE8288FA92}"/>
              </a:ext>
            </a:extLst>
          </p:cNvPr>
          <p:cNvPicPr>
            <a:picLocks noChangeAspect="1"/>
          </p:cNvPicPr>
          <p:nvPr/>
        </p:nvPicPr>
        <p:blipFill>
          <a:blip r:embed="rId2"/>
          <a:stretch>
            <a:fillRect/>
          </a:stretch>
        </p:blipFill>
        <p:spPr>
          <a:xfrm>
            <a:off x="1219200" y="1578927"/>
            <a:ext cx="6372225" cy="5019675"/>
          </a:xfrm>
          <a:prstGeom prst="rect">
            <a:avLst/>
          </a:prstGeom>
        </p:spPr>
      </p:pic>
      <p:sp>
        <p:nvSpPr>
          <p:cNvPr id="5" name="TextBox 4">
            <a:extLst>
              <a:ext uri="{FF2B5EF4-FFF2-40B4-BE49-F238E27FC236}">
                <a16:creationId xmlns:a16="http://schemas.microsoft.com/office/drawing/2014/main" id="{344D4ECF-BC4D-69C9-BA34-C99833C7DE3B}"/>
              </a:ext>
            </a:extLst>
          </p:cNvPr>
          <p:cNvSpPr txBox="1"/>
          <p:nvPr/>
        </p:nvSpPr>
        <p:spPr>
          <a:xfrm>
            <a:off x="4572000" y="2971800"/>
            <a:ext cx="4572000" cy="646331"/>
          </a:xfrm>
          <a:prstGeom prst="rect">
            <a:avLst/>
          </a:prstGeom>
          <a:noFill/>
        </p:spPr>
        <p:txBody>
          <a:bodyPr wrap="square">
            <a:spAutoFit/>
          </a:bodyPr>
          <a:lstStyle/>
          <a:p>
            <a:r>
              <a:rPr lang="en-PK" dirty="0"/>
              <a:t>NAS Devices networked on </a:t>
            </a:r>
            <a:r>
              <a:rPr lang="en-US" dirty="0" err="1"/>
              <a:t>Opticalf</a:t>
            </a:r>
            <a:r>
              <a:rPr lang="en-PK" dirty="0" err="1"/>
              <a:t>iber</a:t>
            </a:r>
            <a:r>
              <a:rPr lang="en-PK" dirty="0"/>
              <a:t> cables usually </a:t>
            </a:r>
          </a:p>
        </p:txBody>
      </p:sp>
    </p:spTree>
    <p:extLst>
      <p:ext uri="{BB962C8B-B14F-4D97-AF65-F5344CB8AC3E}">
        <p14:creationId xmlns:p14="http://schemas.microsoft.com/office/powerpoint/2010/main" val="506404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 Storage</a:t>
            </a: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6381" y="1524000"/>
            <a:ext cx="8837619"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414921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Storages Product Names by Service</a:t>
            </a:r>
          </a:p>
        </p:txBody>
      </p:sp>
      <p:pic>
        <p:nvPicPr>
          <p:cNvPr id="1024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418" y="2286000"/>
            <a:ext cx="8915400" cy="247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603717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File storage</a:t>
            </a:r>
            <a:endParaRPr lang="en-US" dirty="0"/>
          </a:p>
        </p:txBody>
      </p:sp>
      <p:sp>
        <p:nvSpPr>
          <p:cNvPr id="3" name="Content Placeholder 2"/>
          <p:cNvSpPr>
            <a:spLocks noGrp="1"/>
          </p:cNvSpPr>
          <p:nvPr>
            <p:ph idx="1"/>
          </p:nvPr>
        </p:nvSpPr>
        <p:spPr/>
        <p:txBody>
          <a:bodyPr>
            <a:normAutofit fontScale="92500"/>
          </a:bodyPr>
          <a:lstStyle/>
          <a:p>
            <a:r>
              <a:rPr lang="en-US" dirty="0"/>
              <a:t>Data is stored as a single piece of information inside a folder, just like you’d organize pieces of paper inside a folder. </a:t>
            </a:r>
          </a:p>
          <a:p>
            <a:r>
              <a:rPr lang="en-US" dirty="0"/>
              <a:t>When you need to access that piece of data, your computer needs to know the path to find it. </a:t>
            </a:r>
          </a:p>
          <a:p>
            <a:r>
              <a:rPr lang="en-US" dirty="0"/>
              <a:t>Data stored in files is organized and retrieved using a limited amount of metadata that tells the computer exactly where the file itself is kept. </a:t>
            </a:r>
          </a:p>
          <a:p>
            <a:r>
              <a:rPr lang="en-US" dirty="0"/>
              <a:t>It’s like a library card catalog for data files.</a:t>
            </a: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0" y="13855"/>
            <a:ext cx="3011632" cy="16360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157275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
            <a:ext cx="8229600" cy="6400800"/>
          </a:xfrm>
        </p:spPr>
        <p:txBody>
          <a:bodyPr>
            <a:normAutofit fontScale="85000" lnSpcReduction="10000"/>
          </a:bodyPr>
          <a:lstStyle/>
          <a:p>
            <a:r>
              <a:rPr lang="en-US" dirty="0"/>
              <a:t>Think of a closet full of file cabinets. Every document is arranged in some type of logical hierarchy—by cabinet, by drawer, by folder, then by piece of paper. </a:t>
            </a:r>
          </a:p>
          <a:p>
            <a:r>
              <a:rPr lang="en-US" dirty="0"/>
              <a:t>This is where the term hierarchical storage comes from, and this is file storage. </a:t>
            </a:r>
          </a:p>
          <a:p>
            <a:r>
              <a:rPr lang="en-US" dirty="0"/>
              <a:t>It is the oldest and most widely used data storage system for direct and network-attached storage systems, and it’s one that you’ve probably been using for decades.</a:t>
            </a:r>
          </a:p>
          <a:p>
            <a:r>
              <a:rPr lang="en-US" dirty="0"/>
              <a:t> Any time you access documents saved in files on your personal computer, you use file storage. </a:t>
            </a:r>
          </a:p>
          <a:p>
            <a:r>
              <a:rPr lang="en-US" dirty="0"/>
              <a:t>The problem is, just like with your filing cabinet, that virtual drawer can only open so far. File-based storage systems must scale out by adding more systems, rather than scale up by adding more capacity</a:t>
            </a:r>
          </a:p>
          <a:p>
            <a:endParaRPr lang="en-US" dirty="0"/>
          </a:p>
        </p:txBody>
      </p:sp>
    </p:spTree>
    <p:extLst>
      <p:ext uri="{BB962C8B-B14F-4D97-AF65-F5344CB8AC3E}">
        <p14:creationId xmlns:p14="http://schemas.microsoft.com/office/powerpoint/2010/main" val="27159708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 block storage</a:t>
            </a:r>
            <a:br>
              <a:rPr lang="en-US" b="1" dirty="0"/>
            </a:br>
            <a:endParaRPr lang="en-US" dirty="0"/>
          </a:p>
        </p:txBody>
      </p:sp>
      <p:sp>
        <p:nvSpPr>
          <p:cNvPr id="3" name="Content Placeholder 2"/>
          <p:cNvSpPr>
            <a:spLocks noGrp="1"/>
          </p:cNvSpPr>
          <p:nvPr>
            <p:ph idx="1"/>
          </p:nvPr>
        </p:nvSpPr>
        <p:spPr/>
        <p:txBody>
          <a:bodyPr>
            <a:normAutofit/>
          </a:bodyPr>
          <a:lstStyle/>
          <a:p>
            <a:r>
              <a:rPr lang="en-US" dirty="0"/>
              <a:t>Block storage takes a file apart into singular blocks of data and then stores these blocks as separate pieces of data. </a:t>
            </a:r>
          </a:p>
          <a:p>
            <a:r>
              <a:rPr lang="en-US" dirty="0"/>
              <a:t>Each block receives a unique identifier, which allows the storage system to put the blocks back together when the data they contain are needed.</a:t>
            </a:r>
          </a:p>
        </p:txBody>
      </p:sp>
      <p:pic>
        <p:nvPicPr>
          <p:cNvPr id="13314" name="Picture 2" descr="Block stor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00194" y="0"/>
            <a:ext cx="2015206" cy="152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4409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Cloud Storage</a:t>
            </a:r>
          </a:p>
        </p:txBody>
      </p:sp>
      <p:sp>
        <p:nvSpPr>
          <p:cNvPr id="3" name="Content Placeholder 2"/>
          <p:cNvSpPr>
            <a:spLocks noGrp="1"/>
          </p:cNvSpPr>
          <p:nvPr>
            <p:ph idx="1"/>
          </p:nvPr>
        </p:nvSpPr>
        <p:spPr/>
        <p:txBody>
          <a:bodyPr/>
          <a:lstStyle/>
          <a:p>
            <a:r>
              <a:rPr lang="en-US" dirty="0"/>
              <a:t>Cloud storage is a service model in which data is transmitted and stored on remote storage systems, where it is maintained, managed, backed up and made available to users over a network -- typically, the internet.</a:t>
            </a:r>
          </a:p>
          <a:p>
            <a:r>
              <a:rPr lang="en-US" dirty="0"/>
              <a:t>Users generally pay for their cloud data storage on a per-consumption, monthly rate.</a:t>
            </a:r>
          </a:p>
        </p:txBody>
      </p:sp>
    </p:spTree>
    <p:extLst>
      <p:ext uri="{BB962C8B-B14F-4D97-AF65-F5344CB8AC3E}">
        <p14:creationId xmlns:p14="http://schemas.microsoft.com/office/powerpoint/2010/main" val="22342983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Object Storage</a:t>
            </a:r>
            <a:endParaRPr lang="en-US" dirty="0"/>
          </a:p>
        </p:txBody>
      </p:sp>
      <p:sp>
        <p:nvSpPr>
          <p:cNvPr id="3" name="Content Placeholder 2"/>
          <p:cNvSpPr>
            <a:spLocks noGrp="1"/>
          </p:cNvSpPr>
          <p:nvPr>
            <p:ph idx="1"/>
          </p:nvPr>
        </p:nvSpPr>
        <p:spPr/>
        <p:txBody>
          <a:bodyPr>
            <a:normAutofit fontScale="85000" lnSpcReduction="20000"/>
          </a:bodyPr>
          <a:lstStyle/>
          <a:p>
            <a:r>
              <a:rPr lang="en-US" dirty="0"/>
              <a:t>Object Storage is a flat structure where there is no folder where you put your data, nor is there a specific drawer that you choose. It is more like a closet where you just drop your piece of photo, bag, luggage, shoes or whatever and it gets stored there.</a:t>
            </a:r>
          </a:p>
          <a:p>
            <a:r>
              <a:rPr lang="en-US" dirty="0"/>
              <a:t>But the main difference is when you drop of your object in this closet you are also adding a post it note with information about that object like the shoes, you writing down it’s color, brand, age, quality, usage, size, owner and much more, this is called metadata, and the closet will automatically split up your object in to multiple chunks and even double those chunks and put each chunk on different shelf's. </a:t>
            </a:r>
          </a:p>
        </p:txBody>
      </p:sp>
    </p:spTree>
    <p:extLst>
      <p:ext uri="{BB962C8B-B14F-4D97-AF65-F5344CB8AC3E}">
        <p14:creationId xmlns:p14="http://schemas.microsoft.com/office/powerpoint/2010/main" val="2635984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4525963"/>
          </a:xfrm>
        </p:spPr>
        <p:txBody>
          <a:bodyPr/>
          <a:lstStyle/>
          <a:p>
            <a:r>
              <a:rPr lang="en-US" dirty="0"/>
              <a:t>So when you ask for an object again you basically just insert your hand - think of the object your wanted (also called HTTP Request or Application Programming Interface, API) - and based on the metadata that’s been written down you get your object in your hand and no more hassle. And you don’t need to search, you don’t need to open any folder. Just ask for your object and you got it</a:t>
            </a:r>
          </a:p>
        </p:txBody>
      </p:sp>
    </p:spTree>
    <p:extLst>
      <p:ext uri="{BB962C8B-B14F-4D97-AF65-F5344CB8AC3E}">
        <p14:creationId xmlns:p14="http://schemas.microsoft.com/office/powerpoint/2010/main" val="37696861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04800"/>
            <a:ext cx="8229600" cy="5943600"/>
          </a:xfrm>
        </p:spPr>
        <p:txBody>
          <a:bodyPr>
            <a:normAutofit lnSpcReduction="10000"/>
          </a:bodyPr>
          <a:lstStyle/>
          <a:p>
            <a:r>
              <a:rPr lang="en-US" dirty="0"/>
              <a:t>Downside with Object Storage is that it can only be communicated over IP, the same protocol that you use for looking on websites, that means you can provide data sort of fast, but not even close as fast as Block storage can do, and it is normally very slow responding, so that means applications like a database or a virtual machine should not use Object Storage as their primary target.</a:t>
            </a:r>
          </a:p>
          <a:p>
            <a:r>
              <a:rPr lang="en-US" dirty="0"/>
              <a:t>Another downside is that you can’t modify a specific part of the object, instead you need to download your object, do your modification and then upload the entire object again.   </a:t>
            </a:r>
          </a:p>
        </p:txBody>
      </p:sp>
    </p:spTree>
    <p:extLst>
      <p:ext uri="{BB962C8B-B14F-4D97-AF65-F5344CB8AC3E}">
        <p14:creationId xmlns:p14="http://schemas.microsoft.com/office/powerpoint/2010/main" val="17086045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a:t>
            </a:r>
          </a:p>
        </p:txBody>
      </p:sp>
      <p:sp>
        <p:nvSpPr>
          <p:cNvPr id="3" name="Content Placeholder 2"/>
          <p:cNvSpPr>
            <a:spLocks noGrp="1"/>
          </p:cNvSpPr>
          <p:nvPr>
            <p:ph idx="1"/>
          </p:nvPr>
        </p:nvSpPr>
        <p:spPr/>
        <p:txBody>
          <a:bodyPr/>
          <a:lstStyle/>
          <a:p>
            <a:r>
              <a:rPr lang="en-US" dirty="0"/>
              <a:t>Cloud Storage can be classified into two categories</a:t>
            </a:r>
          </a:p>
          <a:p>
            <a:r>
              <a:rPr lang="en-US" dirty="0"/>
              <a:t>Ephemeral storage</a:t>
            </a:r>
          </a:p>
          <a:p>
            <a:r>
              <a:rPr lang="en-US" dirty="0"/>
              <a:t>Persistent storage</a:t>
            </a:r>
          </a:p>
        </p:txBody>
      </p:sp>
    </p:spTree>
    <p:extLst>
      <p:ext uri="{BB962C8B-B14F-4D97-AF65-F5344CB8AC3E}">
        <p14:creationId xmlns:p14="http://schemas.microsoft.com/office/powerpoint/2010/main" val="21319993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65FA0-032B-1103-C849-F8DD91CE0C84}"/>
              </a:ext>
            </a:extLst>
          </p:cNvPr>
          <p:cNvSpPr>
            <a:spLocks noGrp="1"/>
          </p:cNvSpPr>
          <p:nvPr>
            <p:ph type="title"/>
          </p:nvPr>
        </p:nvSpPr>
        <p:spPr/>
        <p:txBody>
          <a:bodyPr>
            <a:normAutofit fontScale="90000"/>
          </a:bodyPr>
          <a:lstStyle/>
          <a:p>
            <a:r>
              <a:rPr lang="en-US" dirty="0"/>
              <a:t>EPHEMERAL VS PERSISTENCE STORAGE</a:t>
            </a:r>
            <a:endParaRPr lang="en-PK" dirty="0"/>
          </a:p>
        </p:txBody>
      </p:sp>
      <p:sp>
        <p:nvSpPr>
          <p:cNvPr id="3" name="Content Placeholder 2">
            <a:extLst>
              <a:ext uri="{FF2B5EF4-FFF2-40B4-BE49-F238E27FC236}">
                <a16:creationId xmlns:a16="http://schemas.microsoft.com/office/drawing/2014/main" id="{A5D588D9-FC4A-A060-FAD3-1B01BFF4B850}"/>
              </a:ext>
            </a:extLst>
          </p:cNvPr>
          <p:cNvSpPr>
            <a:spLocks noGrp="1"/>
          </p:cNvSpPr>
          <p:nvPr>
            <p:ph idx="1"/>
          </p:nvPr>
        </p:nvSpPr>
        <p:spPr/>
        <p:txBody>
          <a:bodyPr>
            <a:normAutofit lnSpcReduction="10000"/>
          </a:bodyPr>
          <a:lstStyle/>
          <a:p>
            <a:r>
              <a:rPr lang="en-US" b="0" i="0" dirty="0">
                <a:solidFill>
                  <a:srgbClr val="202124"/>
                </a:solidFill>
                <a:effectLst/>
                <a:latin typeface="arial" panose="020B0604020202020204" pitchFamily="34" charset="0"/>
              </a:rPr>
              <a:t>The disks associated with VMs are </a:t>
            </a:r>
            <a:r>
              <a:rPr lang="en-US" b="0" i="0" dirty="0">
                <a:solidFill>
                  <a:srgbClr val="FF0000"/>
                </a:solidFill>
                <a:effectLst/>
                <a:latin typeface="arial" panose="020B0604020202020204" pitchFamily="34" charset="0"/>
              </a:rPr>
              <a:t>ephemeral</a:t>
            </a:r>
            <a:r>
              <a:rPr lang="en-US" b="0" i="0" dirty="0">
                <a:solidFill>
                  <a:srgbClr val="202124"/>
                </a:solidFill>
                <a:effectLst/>
                <a:latin typeface="arial" panose="020B0604020202020204" pitchFamily="34" charset="0"/>
              </a:rPr>
              <a:t>, meaning that from the user's point of view they disappear when a virtual machine is terminated</a:t>
            </a:r>
          </a:p>
          <a:p>
            <a:r>
              <a:rPr lang="en-US" i="0" dirty="0">
                <a:solidFill>
                  <a:srgbClr val="FF0000"/>
                </a:solidFill>
                <a:effectLst/>
                <a:latin typeface="arial" panose="020B0604020202020204" pitchFamily="34" charset="0"/>
              </a:rPr>
              <a:t>Persistent storage </a:t>
            </a:r>
            <a:r>
              <a:rPr lang="en-US" i="0" dirty="0">
                <a:solidFill>
                  <a:srgbClr val="202124"/>
                </a:solidFill>
                <a:effectLst/>
                <a:latin typeface="arial" panose="020B0604020202020204" pitchFamily="34" charset="0"/>
              </a:rPr>
              <a:t>means that the storage resource outlives any other resource and is always available, regardless of the state of a running instance , but you need to specify it during Instance creation.</a:t>
            </a:r>
            <a:endParaRPr lang="en-PK" dirty="0"/>
          </a:p>
        </p:txBody>
      </p:sp>
    </p:spTree>
    <p:extLst>
      <p:ext uri="{BB962C8B-B14F-4D97-AF65-F5344CB8AC3E}">
        <p14:creationId xmlns:p14="http://schemas.microsoft.com/office/powerpoint/2010/main" val="9295447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2A27646A-9780-1156-B5D2-06A828DBD1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2138362"/>
            <a:ext cx="7200900" cy="2581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31462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Persistent storage</a:t>
            </a:r>
          </a:p>
        </p:txBody>
      </p:sp>
      <p:sp>
        <p:nvSpPr>
          <p:cNvPr id="3" name="Content Placeholder 2"/>
          <p:cNvSpPr>
            <a:spLocks noGrp="1"/>
          </p:cNvSpPr>
          <p:nvPr>
            <p:ph idx="1"/>
          </p:nvPr>
        </p:nvSpPr>
        <p:spPr/>
        <p:txBody>
          <a:bodyPr/>
          <a:lstStyle/>
          <a:p>
            <a:pPr marL="514350" indent="-514350">
              <a:buFont typeface="+mj-lt"/>
              <a:buAutoNum type="arabicPeriod"/>
            </a:pPr>
            <a:r>
              <a:rPr lang="en-US" dirty="0"/>
              <a:t>File Storage</a:t>
            </a:r>
          </a:p>
          <a:p>
            <a:pPr marL="514350" indent="-514350">
              <a:buFont typeface="+mj-lt"/>
              <a:buAutoNum type="arabicPeriod"/>
            </a:pPr>
            <a:r>
              <a:rPr lang="en-US" dirty="0"/>
              <a:t>Block Storage </a:t>
            </a:r>
          </a:p>
          <a:p>
            <a:pPr marL="514350" indent="-514350">
              <a:buFont typeface="+mj-lt"/>
              <a:buAutoNum type="arabicPeriod"/>
            </a:pPr>
            <a:r>
              <a:rPr lang="en-US" dirty="0"/>
              <a:t>Object Storage</a:t>
            </a:r>
          </a:p>
        </p:txBody>
      </p:sp>
    </p:spTree>
    <p:extLst>
      <p:ext uri="{BB962C8B-B14F-4D97-AF65-F5344CB8AC3E}">
        <p14:creationId xmlns:p14="http://schemas.microsoft.com/office/powerpoint/2010/main" val="29798482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Computer Storage Types</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1524000"/>
            <a:ext cx="3741949" cy="5014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478094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309" y="1143000"/>
            <a:ext cx="8787052" cy="4319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895885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143000"/>
            <a:ext cx="8610600" cy="4511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116633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231</TotalTime>
  <Words>814</Words>
  <Application>Microsoft Office PowerPoint</Application>
  <PresentationFormat>On-screen Show (4:3)</PresentationFormat>
  <Paragraphs>49</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Arial</vt:lpstr>
      <vt:lpstr>Calibri</vt:lpstr>
      <vt:lpstr>Office Theme</vt:lpstr>
      <vt:lpstr>Cloud Storage</vt:lpstr>
      <vt:lpstr>Cloud Storage</vt:lpstr>
      <vt:lpstr>Classification</vt:lpstr>
      <vt:lpstr>EPHEMERAL VS PERSISTENCE STORAGE</vt:lpstr>
      <vt:lpstr>PowerPoint Presentation</vt:lpstr>
      <vt:lpstr>Persistent storage</vt:lpstr>
      <vt:lpstr>Computer Storage Types</vt:lpstr>
      <vt:lpstr>PowerPoint Presentation</vt:lpstr>
      <vt:lpstr>PowerPoint Presentation</vt:lpstr>
      <vt:lpstr>Directly Attached Storage</vt:lpstr>
      <vt:lpstr>Network Attached Storage Also called File Based Storage</vt:lpstr>
      <vt:lpstr>Files Transferred over Network</vt:lpstr>
      <vt:lpstr>File based storage vs block storage</vt:lpstr>
      <vt:lpstr>SAN Storage Area Network also called Block based Storage</vt:lpstr>
      <vt:lpstr>Object Storage</vt:lpstr>
      <vt:lpstr>Storages Product Names by Service</vt:lpstr>
      <vt:lpstr>File storage</vt:lpstr>
      <vt:lpstr>PowerPoint Presentation</vt:lpstr>
      <vt:lpstr> block storage </vt:lpstr>
      <vt:lpstr>Object Storage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Storage</dc:title>
  <dc:creator>Faisal</dc:creator>
  <cp:lastModifiedBy>Faisal</cp:lastModifiedBy>
  <cp:revision>18</cp:revision>
  <dcterms:created xsi:type="dcterms:W3CDTF">2021-12-22T07:56:54Z</dcterms:created>
  <dcterms:modified xsi:type="dcterms:W3CDTF">2022-11-26T07:28:58Z</dcterms:modified>
</cp:coreProperties>
</file>