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1" r:id="rId15"/>
    <p:sldId id="272" r:id="rId16"/>
    <p:sldId id="273" r:id="rId17"/>
    <p:sldId id="269" r:id="rId18"/>
    <p:sldId id="275" r:id="rId19"/>
    <p:sldId id="276" r:id="rId20"/>
    <p:sldId id="277" r:id="rId21"/>
    <p:sldId id="278" r:id="rId22"/>
    <p:sldId id="274" r:id="rId23"/>
    <p:sldId id="279" r:id="rId24"/>
    <p:sldId id="280" r:id="rId25"/>
    <p:sldId id="282" r:id="rId26"/>
    <p:sldId id="284" r:id="rId27"/>
    <p:sldId id="283" r:id="rId28"/>
    <p:sldId id="285" r:id="rId29"/>
    <p:sldId id="286" r:id="rId30"/>
    <p:sldId id="292" r:id="rId31"/>
    <p:sldId id="281" r:id="rId32"/>
    <p:sldId id="287" r:id="rId33"/>
    <p:sldId id="288" r:id="rId34"/>
    <p:sldId id="289" r:id="rId35"/>
    <p:sldId id="290" r:id="rId36"/>
    <p:sldId id="291" r:id="rId37"/>
    <p:sldId id="293" r:id="rId38"/>
    <p:sldId id="294" r:id="rId39"/>
    <p:sldId id="295" r:id="rId40"/>
    <p:sldId id="296" r:id="rId41"/>
    <p:sldId id="297" r:id="rId42"/>
    <p:sldId id="29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BIG DATA IN CLOUD COMPUTING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92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V’s of Big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Variability</a:t>
            </a:r>
            <a:r>
              <a:rPr lang="en-US" dirty="0"/>
              <a:t> – Refers to the high inconsistency in data flow and its variation during peak</a:t>
            </a:r>
            <a:br>
              <a:rPr lang="en-US" dirty="0"/>
            </a:br>
            <a:r>
              <a:rPr lang="en-US" dirty="0" smtClean="0"/>
              <a:t>period</a:t>
            </a:r>
          </a:p>
          <a:p>
            <a:r>
              <a:rPr lang="en-US" dirty="0" smtClean="0"/>
              <a:t>The </a:t>
            </a:r>
            <a:r>
              <a:rPr lang="en-US" dirty="0"/>
              <a:t>variability is due to </a:t>
            </a:r>
            <a:r>
              <a:rPr lang="en-US" dirty="0" smtClean="0"/>
              <a:t>different </a:t>
            </a:r>
            <a:r>
              <a:rPr lang="en-US" dirty="0"/>
              <a:t>data types and </a:t>
            </a:r>
            <a:r>
              <a:rPr lang="en-US" dirty="0" smtClean="0"/>
              <a:t>sources</a:t>
            </a:r>
          </a:p>
          <a:p>
            <a:r>
              <a:rPr lang="en-US" dirty="0" smtClean="0"/>
              <a:t>Variability </a:t>
            </a:r>
            <a:r>
              <a:rPr lang="en-US" dirty="0"/>
              <a:t>can also refer to the inconsistent speed at </a:t>
            </a:r>
            <a:r>
              <a:rPr lang="en-US" dirty="0" smtClean="0"/>
              <a:t>which big </a:t>
            </a:r>
            <a:r>
              <a:rPr lang="en-US" dirty="0"/>
              <a:t>data is ingested into the data stores.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2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V’s of Big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</a:t>
            </a:r>
            <a:r>
              <a:rPr lang="en-US" dirty="0"/>
              <a:t> – Refers to the hidden value discovered from the data for decision </a:t>
            </a:r>
            <a:r>
              <a:rPr lang="en-US" dirty="0" smtClean="0"/>
              <a:t>making</a:t>
            </a:r>
          </a:p>
          <a:p>
            <a:r>
              <a:rPr lang="en-US" dirty="0" smtClean="0"/>
              <a:t>Substantial</a:t>
            </a:r>
            <a:r>
              <a:rPr lang="en-US" dirty="0"/>
              <a:t> </a:t>
            </a:r>
            <a:r>
              <a:rPr lang="en-US" dirty="0" smtClean="0"/>
              <a:t>value </a:t>
            </a:r>
            <a:r>
              <a:rPr lang="en-US" dirty="0"/>
              <a:t>can be found in big data, including understanding your customers better, </a:t>
            </a:r>
            <a:r>
              <a:rPr lang="en-US" dirty="0" smtClean="0"/>
              <a:t>targeting them </a:t>
            </a:r>
            <a:r>
              <a:rPr lang="en-US" dirty="0"/>
              <a:t>accordingly, optimizing processes, and improving machine or business performance.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695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V’s of Big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Veracity </a:t>
            </a:r>
            <a:r>
              <a:rPr lang="en-US" dirty="0"/>
              <a:t>- Refers to the quality and reliability of the data </a:t>
            </a:r>
            <a:r>
              <a:rPr lang="en-US" dirty="0" smtClean="0"/>
              <a:t>source</a:t>
            </a:r>
          </a:p>
          <a:p>
            <a:r>
              <a:rPr lang="en-US" dirty="0" smtClean="0"/>
              <a:t>Its </a:t>
            </a:r>
            <a:r>
              <a:rPr lang="en-US" dirty="0"/>
              <a:t>importance is in </a:t>
            </a:r>
            <a:r>
              <a:rPr lang="en-US" dirty="0" smtClean="0"/>
              <a:t>the context </a:t>
            </a:r>
            <a:r>
              <a:rPr lang="en-US" dirty="0"/>
              <a:t>and the meaning it adds to the </a:t>
            </a:r>
            <a:r>
              <a:rPr lang="en-US" dirty="0" smtClean="0"/>
              <a:t>analysis</a:t>
            </a:r>
          </a:p>
          <a:p>
            <a:r>
              <a:rPr lang="en-US" dirty="0" smtClean="0"/>
              <a:t>Knowledge </a:t>
            </a:r>
            <a:r>
              <a:rPr lang="en-US" dirty="0"/>
              <a:t>of the data's veracity in </a:t>
            </a:r>
            <a:r>
              <a:rPr lang="en-US" dirty="0" smtClean="0"/>
              <a:t>turn helps </a:t>
            </a:r>
            <a:r>
              <a:rPr lang="en-US" dirty="0"/>
              <a:t>in better understanding the risks associated with analysis and business decisions </a:t>
            </a:r>
            <a:r>
              <a:rPr lang="en-US" dirty="0" smtClean="0"/>
              <a:t>based on </a:t>
            </a:r>
            <a:r>
              <a:rPr lang="en-US" dirty="0"/>
              <a:t>data </a:t>
            </a:r>
            <a:r>
              <a:rPr lang="en-US" dirty="0" smtClean="0"/>
              <a:t>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5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V’s of Big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Validity</a:t>
            </a:r>
            <a:r>
              <a:rPr lang="en-US" dirty="0"/>
              <a:t> - Refers to the accuracy of the data been collected for its intended </a:t>
            </a:r>
            <a:r>
              <a:rPr lang="en-US" dirty="0" smtClean="0"/>
              <a:t>use</a:t>
            </a:r>
          </a:p>
          <a:p>
            <a:r>
              <a:rPr lang="en-US" dirty="0" smtClean="0"/>
              <a:t>Proper data governance </a:t>
            </a:r>
            <a:r>
              <a:rPr lang="en-US" dirty="0"/>
              <a:t>practices need to be adopted to ensure consistent data quality, </a:t>
            </a:r>
            <a:r>
              <a:rPr lang="en-US" dirty="0" smtClean="0"/>
              <a:t>common definitions</a:t>
            </a:r>
            <a:r>
              <a:rPr lang="en-US" dirty="0"/>
              <a:t>, and metadata.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56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V’s of Big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Vulnerability</a:t>
            </a:r>
            <a:r>
              <a:rPr lang="en-US" dirty="0"/>
              <a:t> – Refers to the security aspects of the data been collected and stored.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68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V’s of Big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Volatility</a:t>
            </a:r>
            <a:r>
              <a:rPr lang="en-US" dirty="0"/>
              <a:t> – Refers to how long data is valid and the duration for which it needs to be </a:t>
            </a:r>
            <a:r>
              <a:rPr lang="en-US" dirty="0" smtClean="0"/>
              <a:t>stored historically </a:t>
            </a:r>
            <a:r>
              <a:rPr lang="en-US" dirty="0"/>
              <a:t>before it is considered irrelevant to the current </a:t>
            </a:r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292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V’s of Big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Visualization</a:t>
            </a:r>
            <a:r>
              <a:rPr lang="en-US" dirty="0"/>
              <a:t> – Refers to data being made understandable to nontechnical stakeholders </a:t>
            </a:r>
            <a:r>
              <a:rPr lang="en-US" dirty="0" smtClean="0"/>
              <a:t>and decision makers</a:t>
            </a:r>
          </a:p>
          <a:p>
            <a:r>
              <a:rPr lang="en-US" dirty="0" smtClean="0"/>
              <a:t>Visualization </a:t>
            </a:r>
            <a:r>
              <a:rPr lang="en-US" dirty="0"/>
              <a:t>is the creation of complex graphs that transforms the </a:t>
            </a:r>
            <a:r>
              <a:rPr lang="en-US" dirty="0" smtClean="0"/>
              <a:t>data into </a:t>
            </a:r>
            <a:r>
              <a:rPr lang="en-US" dirty="0"/>
              <a:t>information, information into insight, insight into knowledge, and knowledge </a:t>
            </a:r>
            <a:r>
              <a:rPr lang="en-US" dirty="0" smtClean="0"/>
              <a:t>into advantage </a:t>
            </a:r>
            <a:r>
              <a:rPr lang="en-US" dirty="0"/>
              <a:t>for decision making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4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BIG DATA CLASSIFICATION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 is classified based upon its source, format, data store, frequency, processing</a:t>
            </a:r>
            <a:br>
              <a:rPr lang="en-US" dirty="0"/>
            </a:br>
            <a:r>
              <a:rPr lang="en-US" dirty="0"/>
              <a:t>methodology and analysis types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4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BIG DATA CLASSIFICATION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Analysis Type </a:t>
            </a:r>
            <a:r>
              <a:rPr lang="en-US" dirty="0"/>
              <a:t>- Whether the data is </a:t>
            </a:r>
            <a:r>
              <a:rPr lang="en-US" dirty="0" smtClean="0"/>
              <a:t>analyzed </a:t>
            </a:r>
            <a:r>
              <a:rPr lang="en-US" dirty="0"/>
              <a:t>in real time or batch process. Banks use real</a:t>
            </a:r>
            <a:br>
              <a:rPr lang="en-US" dirty="0"/>
            </a:br>
            <a:r>
              <a:rPr lang="en-US" dirty="0"/>
              <a:t>time analysis for fraud detection whereas business strategic decisions can make use of </a:t>
            </a:r>
            <a:r>
              <a:rPr lang="en-US" dirty="0" smtClean="0"/>
              <a:t>batch process</a:t>
            </a:r>
            <a:r>
              <a:rPr lang="en-US" dirty="0"/>
              <a:t>. 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Processing </a:t>
            </a:r>
            <a:r>
              <a:rPr lang="en-US" dirty="0">
                <a:solidFill>
                  <a:srgbClr val="FF0000"/>
                </a:solidFill>
              </a:rPr>
              <a:t>Methodology </a:t>
            </a:r>
            <a:r>
              <a:rPr lang="en-US" dirty="0"/>
              <a:t>- Business requirements determine whether predictive, ad-hoc or</a:t>
            </a:r>
            <a:br>
              <a:rPr lang="en-US" dirty="0"/>
            </a:br>
            <a:r>
              <a:rPr lang="en-US" dirty="0" smtClean="0"/>
              <a:t>analytical needs </a:t>
            </a:r>
            <a:r>
              <a:rPr lang="en-US" dirty="0"/>
              <a:t>to be used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6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BIG DATA CLASSIFICATION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Frequency </a:t>
            </a:r>
            <a:r>
              <a:rPr lang="en-US" dirty="0"/>
              <a:t>- Determines how much of data is ingested and the rate of its arrival. Data</a:t>
            </a:r>
            <a:br>
              <a:rPr lang="en-US" dirty="0"/>
            </a:br>
            <a:r>
              <a:rPr lang="en-US" dirty="0"/>
              <a:t>could be continuous as in real-time feeds and also time series based. </a:t>
            </a:r>
            <a:br>
              <a:rPr lang="en-US" dirty="0"/>
            </a:b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Data Type </a:t>
            </a:r>
            <a:r>
              <a:rPr lang="en-US" dirty="0"/>
              <a:t>- It could be historical, transactional and real-time such as streams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8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BIG DATA IN CLOUD COMPUTING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/>
              <a:t>Big Data is used in decision making process to gain useful insights hidden in the data for business </a:t>
            </a:r>
            <a:r>
              <a:rPr lang="en-US" i="1" dirty="0" smtClean="0"/>
              <a:t>and engineering</a:t>
            </a:r>
            <a:r>
              <a:rPr lang="en-US" i="1" dirty="0"/>
              <a:t>. </a:t>
            </a:r>
            <a:endParaRPr lang="en-US" i="1" dirty="0" smtClean="0"/>
          </a:p>
          <a:p>
            <a:r>
              <a:rPr lang="en-US" i="1" dirty="0" smtClean="0"/>
              <a:t>At </a:t>
            </a:r>
            <a:r>
              <a:rPr lang="en-US" i="1" dirty="0"/>
              <a:t>the same time it presents challenges in </a:t>
            </a:r>
            <a:r>
              <a:rPr lang="en-US" i="1" dirty="0" smtClean="0"/>
              <a:t>processing</a:t>
            </a:r>
          </a:p>
          <a:p>
            <a:r>
              <a:rPr lang="en-US" i="1" dirty="0"/>
              <a:t>C</a:t>
            </a:r>
            <a:r>
              <a:rPr lang="en-US" i="1" dirty="0" smtClean="0"/>
              <a:t>loud </a:t>
            </a:r>
            <a:r>
              <a:rPr lang="en-US" i="1" dirty="0"/>
              <a:t>computing has helped in</a:t>
            </a:r>
            <a:br>
              <a:rPr lang="en-US" i="1" dirty="0"/>
            </a:br>
            <a:r>
              <a:rPr lang="en-US" i="1" dirty="0"/>
              <a:t>advancement of big data by providing computational, networking and storage capacity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9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BIG DATA CLASSIFICATION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Format 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endParaRPr lang="en-US" dirty="0"/>
          </a:p>
          <a:p>
            <a:r>
              <a:rPr lang="en-US" dirty="0" smtClean="0"/>
              <a:t>Structured </a:t>
            </a:r>
            <a:r>
              <a:rPr lang="en-US" dirty="0"/>
              <a:t>data such as transactions can be stored in relational </a:t>
            </a:r>
            <a:r>
              <a:rPr lang="en-US" dirty="0" smtClean="0"/>
              <a:t>databases.</a:t>
            </a:r>
          </a:p>
          <a:p>
            <a:r>
              <a:rPr lang="en-US" dirty="0" smtClean="0"/>
              <a:t>Unstructured </a:t>
            </a:r>
            <a:r>
              <a:rPr lang="en-US" dirty="0"/>
              <a:t>and semi-structured data can be  </a:t>
            </a:r>
            <a:r>
              <a:rPr lang="en-US" dirty="0" smtClean="0"/>
              <a:t>  stored </a:t>
            </a:r>
            <a:r>
              <a:rPr lang="en-US" dirty="0"/>
              <a:t>in </a:t>
            </a:r>
            <a:r>
              <a:rPr lang="en-US" dirty="0" err="1"/>
              <a:t>NoSQL</a:t>
            </a:r>
            <a:r>
              <a:rPr lang="en-US" dirty="0"/>
              <a:t> data </a:t>
            </a:r>
            <a:r>
              <a:rPr lang="en-US" dirty="0" smtClean="0"/>
              <a:t>stores</a:t>
            </a:r>
          </a:p>
          <a:p>
            <a:r>
              <a:rPr lang="en-US" dirty="0" smtClean="0"/>
              <a:t>Formats</a:t>
            </a:r>
            <a:r>
              <a:rPr lang="en-US" dirty="0"/>
              <a:t> </a:t>
            </a:r>
            <a:r>
              <a:rPr lang="en-US" dirty="0" smtClean="0"/>
              <a:t>determine </a:t>
            </a:r>
            <a:r>
              <a:rPr lang="en-US" dirty="0"/>
              <a:t>the kind of data stores to be used to store and process them.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BIG DATA CLASSIFICATION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Source </a:t>
            </a:r>
            <a:r>
              <a:rPr lang="en-US" dirty="0"/>
              <a:t>- Determines from where the data is generated like social media, machines </a:t>
            </a:r>
            <a:r>
              <a:rPr lang="en-US" dirty="0" smtClean="0"/>
              <a:t>or human </a:t>
            </a:r>
            <a:r>
              <a:rPr lang="en-US" dirty="0"/>
              <a:t>generated.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Data consumers </a:t>
            </a:r>
            <a:r>
              <a:rPr lang="en-US" dirty="0"/>
              <a:t>- List of all users and applications which make use of the processed data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77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BIG DATA CLASSIFICATION</a:t>
            </a:r>
            <a:r>
              <a:rPr lang="en-US" dirty="0"/>
              <a:t> </a:t>
            </a:r>
          </a:p>
        </p:txBody>
      </p:sp>
      <p:pic>
        <p:nvPicPr>
          <p:cNvPr id="5122" name="Picture 2" descr="Introduction to big data classification and architecture – IBM Develo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63782"/>
            <a:ext cx="7219950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9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RELATIONSHIP BETWEEN THE CLOUD AND BIG DATA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Big data and Cloud computing are closely related to each </a:t>
            </a:r>
            <a:r>
              <a:rPr lang="en-US" dirty="0" smtClean="0"/>
              <a:t>other</a:t>
            </a:r>
          </a:p>
          <a:p>
            <a:r>
              <a:rPr lang="en-US" dirty="0" smtClean="0"/>
              <a:t>Big </a:t>
            </a:r>
            <a:r>
              <a:rPr lang="en-US" dirty="0"/>
              <a:t>data is more about </a:t>
            </a:r>
            <a:r>
              <a:rPr lang="en-US" dirty="0" smtClean="0"/>
              <a:t>extracting value </a:t>
            </a:r>
            <a:r>
              <a:rPr lang="en-US" dirty="0"/>
              <a:t>while cloud computing focuses on scalable, elastic, on-demand and pay-per-use </a:t>
            </a:r>
            <a:r>
              <a:rPr lang="en-US" dirty="0" smtClean="0"/>
              <a:t>self-service models </a:t>
            </a:r>
          </a:p>
          <a:p>
            <a:r>
              <a:rPr lang="en-US" dirty="0" smtClean="0"/>
              <a:t>Big </a:t>
            </a:r>
            <a:r>
              <a:rPr lang="en-US" dirty="0"/>
              <a:t>data requires massive on-demand computation power and distributed storage while</a:t>
            </a:r>
            <a:br>
              <a:rPr lang="en-US" dirty="0"/>
            </a:br>
            <a:r>
              <a:rPr lang="en-US" dirty="0"/>
              <a:t>cloud computing seamlessly provides elastic on-demand integrated computer resources, required</a:t>
            </a:r>
            <a:br>
              <a:rPr lang="en-US" dirty="0"/>
            </a:br>
            <a:r>
              <a:rPr lang="en-US" dirty="0"/>
              <a:t>storage and computing capacity to </a:t>
            </a:r>
            <a:r>
              <a:rPr lang="en-US" dirty="0" smtClean="0"/>
              <a:t>analyze </a:t>
            </a:r>
            <a:r>
              <a:rPr lang="en-US" dirty="0"/>
              <a:t>big data </a:t>
            </a:r>
          </a:p>
        </p:txBody>
      </p:sp>
    </p:spTree>
    <p:extLst>
      <p:ext uri="{BB962C8B-B14F-4D97-AF65-F5344CB8AC3E}">
        <p14:creationId xmlns:p14="http://schemas.microsoft.com/office/powerpoint/2010/main" val="1717717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RELATIONSHIP BETWEEN THE CLOUD AND BIG DATA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Cloud computing also offers the distributed</a:t>
            </a:r>
            <a:br>
              <a:rPr lang="en-US" dirty="0"/>
            </a:br>
            <a:r>
              <a:rPr lang="en-US" dirty="0"/>
              <a:t>processing for scalability and expansion through virtual machines to meet the requirements of</a:t>
            </a:r>
            <a:br>
              <a:rPr lang="en-US" dirty="0"/>
            </a:br>
            <a:r>
              <a:rPr lang="en-US" dirty="0"/>
              <a:t>exponential data </a:t>
            </a:r>
            <a:r>
              <a:rPr lang="en-US" dirty="0" smtClean="0"/>
              <a:t>growth</a:t>
            </a:r>
          </a:p>
          <a:p>
            <a:r>
              <a:rPr lang="en-US" dirty="0" smtClean="0"/>
              <a:t>It </a:t>
            </a:r>
            <a:r>
              <a:rPr lang="en-US" dirty="0"/>
              <a:t>has resulted in the expansion of analytical platforms that are </a:t>
            </a:r>
            <a:r>
              <a:rPr lang="en-US" dirty="0" smtClean="0"/>
              <a:t>designed to </a:t>
            </a:r>
            <a:r>
              <a:rPr lang="en-US" dirty="0"/>
              <a:t>address the demands of users, especially large data-driven companies in providing </a:t>
            </a:r>
            <a:r>
              <a:rPr lang="en-US" dirty="0" smtClean="0"/>
              <a:t>contextual analyzed </a:t>
            </a:r>
            <a:r>
              <a:rPr lang="en-US" dirty="0"/>
              <a:t>data out of all the stored </a:t>
            </a:r>
            <a:r>
              <a:rPr lang="en-US" dirty="0" smtClean="0"/>
              <a:t>information</a:t>
            </a:r>
          </a:p>
          <a:p>
            <a:r>
              <a:rPr lang="en-US" dirty="0" smtClean="0"/>
              <a:t>This </a:t>
            </a:r>
            <a:r>
              <a:rPr lang="en-US" dirty="0"/>
              <a:t>has resulted in service providers </a:t>
            </a:r>
            <a:r>
              <a:rPr lang="en-US" dirty="0" smtClean="0"/>
              <a:t>like Amazon</a:t>
            </a:r>
            <a:r>
              <a:rPr lang="en-US" dirty="0"/>
              <a:t>, Microsoft and Google in offering big data systems in cost efficient manner to </a:t>
            </a:r>
            <a:r>
              <a:rPr lang="en-US" dirty="0" smtClean="0"/>
              <a:t>capture data </a:t>
            </a:r>
            <a:r>
              <a:rPr lang="en-US" dirty="0"/>
              <a:t>and adding analytics to offer proactive and contextual </a:t>
            </a:r>
            <a:r>
              <a:rPr lang="en-US" dirty="0" smtClean="0"/>
              <a:t>experiences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78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RELATIONSHIP BETWEEN THE CLOUD AND BIG DATA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Recently </a:t>
            </a:r>
            <a:r>
              <a:rPr lang="en-US" dirty="0"/>
              <a:t>Cloud analytics </a:t>
            </a:r>
            <a:r>
              <a:rPr lang="en-US" dirty="0" smtClean="0"/>
              <a:t>or </a:t>
            </a:r>
            <a:r>
              <a:rPr lang="en-US" dirty="0"/>
              <a:t>Analytics as </a:t>
            </a:r>
            <a:r>
              <a:rPr lang="en-US" dirty="0" smtClean="0"/>
              <a:t>a Service (</a:t>
            </a:r>
            <a:r>
              <a:rPr lang="en-US" dirty="0" err="1" smtClean="0"/>
              <a:t>AaaS</a:t>
            </a:r>
            <a:r>
              <a:rPr lang="en-US" dirty="0" smtClean="0"/>
              <a:t>) are provided to clients on demand</a:t>
            </a:r>
          </a:p>
          <a:p>
            <a:r>
              <a:rPr lang="en-US" dirty="0" smtClean="0"/>
              <a:t>Analytics as a Service (</a:t>
            </a:r>
            <a:r>
              <a:rPr lang="en-US" dirty="0" err="1" smtClean="0"/>
              <a:t>AaaS</a:t>
            </a:r>
            <a:r>
              <a:rPr lang="en-US" dirty="0" smtClean="0"/>
              <a:t>) provides subscription-based </a:t>
            </a:r>
            <a:r>
              <a:rPr lang="en-US" dirty="0"/>
              <a:t>data analytics software and procedures through the cloud for a fast </a:t>
            </a:r>
            <a:r>
              <a:rPr lang="en-US" dirty="0" smtClean="0"/>
              <a:t>and scalable </a:t>
            </a:r>
            <a:r>
              <a:rPr lang="en-US" dirty="0"/>
              <a:t>way to integrate data in semi-structured, unstructured and structured format, </a:t>
            </a:r>
            <a:r>
              <a:rPr lang="en-US" dirty="0" smtClean="0"/>
              <a:t>transform and analyze </a:t>
            </a:r>
            <a:r>
              <a:rPr lang="en-US" dirty="0"/>
              <a:t>them.</a:t>
            </a:r>
          </a:p>
        </p:txBody>
      </p:sp>
    </p:spTree>
    <p:extLst>
      <p:ext uri="{BB962C8B-B14F-4D97-AF65-F5344CB8AC3E}">
        <p14:creationId xmlns:p14="http://schemas.microsoft.com/office/powerpoint/2010/main" val="1569132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RELATIONSHIP BETWEEN THE CLOUD AND BIG DATA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relationship between big data and cloud computing follows input, processing and </a:t>
            </a:r>
            <a:r>
              <a:rPr lang="en-US" dirty="0" smtClean="0"/>
              <a:t>output model </a:t>
            </a:r>
            <a:r>
              <a:rPr lang="en-US" dirty="0"/>
              <a:t>as shown </a:t>
            </a:r>
            <a:r>
              <a:rPr lang="en-US" dirty="0" smtClean="0"/>
              <a:t>in </a:t>
            </a:r>
            <a:r>
              <a:rPr lang="en-US" dirty="0" smtClean="0"/>
              <a:t>next slide</a:t>
            </a:r>
          </a:p>
          <a:p>
            <a:r>
              <a:rPr lang="en-US" dirty="0" smtClean="0"/>
              <a:t>The </a:t>
            </a:r>
            <a:r>
              <a:rPr lang="en-US" dirty="0"/>
              <a:t>input is the big data obtained </a:t>
            </a:r>
            <a:r>
              <a:rPr lang="en-US" dirty="0" smtClean="0"/>
              <a:t>from various </a:t>
            </a:r>
            <a:r>
              <a:rPr lang="en-US" dirty="0"/>
              <a:t>data sources such </a:t>
            </a:r>
            <a:r>
              <a:rPr lang="en-US" dirty="0" smtClean="0"/>
              <a:t>a cellular </a:t>
            </a:r>
            <a:r>
              <a:rPr lang="en-US" dirty="0"/>
              <a:t>and other smart devices in either </a:t>
            </a:r>
            <a:r>
              <a:rPr lang="en-US" dirty="0" smtClean="0"/>
              <a:t>structured, unstructured </a:t>
            </a:r>
            <a:r>
              <a:rPr lang="en-US" dirty="0"/>
              <a:t>or semi-structured format. </a:t>
            </a:r>
            <a:endParaRPr lang="en-US" dirty="0" smtClean="0"/>
          </a:p>
          <a:p>
            <a:r>
              <a:rPr lang="en-US" dirty="0" smtClean="0"/>
              <a:t>This voluminous </a:t>
            </a:r>
            <a:r>
              <a:rPr lang="en-US" dirty="0"/>
              <a:t>data is cleaned and then stored using </a:t>
            </a:r>
            <a:r>
              <a:rPr lang="en-US" dirty="0" err="1"/>
              <a:t>Hadoop</a:t>
            </a:r>
            <a:r>
              <a:rPr lang="en-US" dirty="0"/>
              <a:t> or other data </a:t>
            </a:r>
            <a:r>
              <a:rPr lang="en-US" dirty="0" smtClean="0"/>
              <a:t>stores</a:t>
            </a:r>
          </a:p>
          <a:p>
            <a:r>
              <a:rPr lang="en-US" dirty="0" smtClean="0"/>
              <a:t>The </a:t>
            </a:r>
            <a:r>
              <a:rPr lang="en-US" dirty="0"/>
              <a:t>stored data </a:t>
            </a:r>
            <a:r>
              <a:rPr lang="en-US" dirty="0" smtClean="0"/>
              <a:t>is in </a:t>
            </a:r>
            <a:r>
              <a:rPr lang="en-US" dirty="0"/>
              <a:t>turn processed through cloud computing tools and techniques for providing </a:t>
            </a:r>
            <a:r>
              <a:rPr lang="en-US" dirty="0" smtClean="0"/>
              <a:t>services.</a:t>
            </a:r>
          </a:p>
          <a:p>
            <a:r>
              <a:rPr lang="en-US" dirty="0" smtClean="0"/>
              <a:t>Processing </a:t>
            </a:r>
            <a:r>
              <a:rPr lang="en-US" dirty="0"/>
              <a:t>steps includes all the tasks required to transform input data. </a:t>
            </a:r>
            <a:endParaRPr lang="en-US" dirty="0" smtClean="0"/>
          </a:p>
          <a:p>
            <a:r>
              <a:rPr lang="en-US" dirty="0" smtClean="0"/>
              <a:t>Output </a:t>
            </a:r>
            <a:r>
              <a:rPr lang="en-US" dirty="0"/>
              <a:t>represents </a:t>
            </a:r>
            <a:r>
              <a:rPr lang="en-US" dirty="0" smtClean="0"/>
              <a:t>the value </a:t>
            </a:r>
            <a:r>
              <a:rPr lang="en-US" dirty="0"/>
              <a:t>obtained after data is being processed for analysis and visualization </a:t>
            </a:r>
          </a:p>
        </p:txBody>
      </p:sp>
    </p:spTree>
    <p:extLst>
      <p:ext uri="{BB962C8B-B14F-4D97-AF65-F5344CB8AC3E}">
        <p14:creationId xmlns:p14="http://schemas.microsoft.com/office/powerpoint/2010/main" val="324903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he Relationship between IoT, Big Data, and Cloud Computing - Whizlab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0"/>
            <a:ext cx="7919366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259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, Big Data and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Internet </a:t>
            </a:r>
            <a:r>
              <a:rPr lang="en-US" dirty="0"/>
              <a:t>of Things (</a:t>
            </a:r>
            <a:r>
              <a:rPr lang="en-US" dirty="0" err="1"/>
              <a:t>IoT</a:t>
            </a:r>
            <a:r>
              <a:rPr lang="en-US" dirty="0"/>
              <a:t>) is one of the common factors between Cloud computing and big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Data </a:t>
            </a:r>
            <a:r>
              <a:rPr lang="en-US" dirty="0"/>
              <a:t>generated from </a:t>
            </a:r>
            <a:r>
              <a:rPr lang="en-US" dirty="0" err="1"/>
              <a:t>IoT</a:t>
            </a:r>
            <a:r>
              <a:rPr lang="en-US" dirty="0"/>
              <a:t> devices is massive and needs to be </a:t>
            </a:r>
            <a:r>
              <a:rPr lang="en-US" dirty="0" smtClean="0"/>
              <a:t>analyzed </a:t>
            </a:r>
            <a:r>
              <a:rPr lang="en-US" dirty="0"/>
              <a:t>in real </a:t>
            </a:r>
            <a:r>
              <a:rPr lang="en-US" dirty="0" smtClean="0"/>
              <a:t>time </a:t>
            </a:r>
          </a:p>
          <a:p>
            <a:r>
              <a:rPr lang="en-US" dirty="0" smtClean="0"/>
              <a:t>Cloud</a:t>
            </a:r>
            <a:r>
              <a:rPr lang="en-US" dirty="0"/>
              <a:t> </a:t>
            </a:r>
            <a:r>
              <a:rPr lang="en-US" dirty="0" smtClean="0"/>
              <a:t>providers </a:t>
            </a:r>
            <a:r>
              <a:rPr lang="en-US" dirty="0"/>
              <a:t>allow data to be transmitted over internet or via lease lines and maintain them </a:t>
            </a:r>
            <a:r>
              <a:rPr lang="en-US" dirty="0" smtClean="0"/>
              <a:t>in data</a:t>
            </a:r>
            <a:r>
              <a:rPr lang="en-US" dirty="0"/>
              <a:t> </a:t>
            </a:r>
            <a:r>
              <a:rPr lang="en-US" dirty="0" smtClean="0"/>
              <a:t>stores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866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, Big Data and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Cloud computing techniques and tools are then used on the big data stored in cloud for filtering and analysis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provides a pathway for the data to navigate, store and be </a:t>
            </a:r>
            <a:r>
              <a:rPr lang="en-US" dirty="0" smtClean="0"/>
              <a:t>analyzed </a:t>
            </a:r>
          </a:p>
          <a:p>
            <a:r>
              <a:rPr lang="en-US" dirty="0" smtClean="0"/>
              <a:t>Cloud</a:t>
            </a:r>
            <a:r>
              <a:rPr lang="en-US" dirty="0"/>
              <a:t> </a:t>
            </a:r>
            <a:r>
              <a:rPr lang="en-US" dirty="0" smtClean="0"/>
              <a:t>computing </a:t>
            </a:r>
            <a:r>
              <a:rPr lang="en-US" dirty="0"/>
              <a:t>provides common platform for </a:t>
            </a:r>
            <a:r>
              <a:rPr lang="en-US" dirty="0" err="1"/>
              <a:t>IoT</a:t>
            </a:r>
            <a:r>
              <a:rPr lang="en-US" dirty="0"/>
              <a:t> and big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Cloud </a:t>
            </a:r>
            <a:r>
              <a:rPr lang="en-US" dirty="0"/>
              <a:t>computing, </a:t>
            </a:r>
            <a:r>
              <a:rPr lang="en-US" dirty="0" err="1"/>
              <a:t>IoT</a:t>
            </a:r>
            <a:r>
              <a:rPr lang="en-US" dirty="0"/>
              <a:t> and Big </a:t>
            </a:r>
            <a:r>
              <a:rPr lang="en-US" dirty="0" smtClean="0"/>
              <a:t>data have complementary relationship</a:t>
            </a:r>
          </a:p>
          <a:p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/>
              <a:t>is the source of the data and big data is </a:t>
            </a:r>
            <a:r>
              <a:rPr lang="en-US" smtClean="0"/>
              <a:t>an analytical</a:t>
            </a:r>
            <a:r>
              <a:rPr lang="en-US" dirty="0"/>
              <a:t> </a:t>
            </a:r>
            <a:r>
              <a:rPr lang="en-US" smtClean="0"/>
              <a:t>technology </a:t>
            </a:r>
            <a:r>
              <a:rPr lang="en-US" dirty="0"/>
              <a:t>platform of the data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2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BIG DATA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Data which is huge, difficult to store, manage and </a:t>
            </a:r>
            <a:r>
              <a:rPr lang="en-US" dirty="0" err="1"/>
              <a:t>analyse</a:t>
            </a:r>
            <a:r>
              <a:rPr lang="en-US" dirty="0"/>
              <a:t> through traditional databases is </a:t>
            </a:r>
            <a:r>
              <a:rPr lang="en-US" dirty="0" smtClean="0"/>
              <a:t>termed as </a:t>
            </a:r>
            <a:r>
              <a:rPr lang="en-US" dirty="0"/>
              <a:t>“Big Data</a:t>
            </a:r>
            <a:r>
              <a:rPr lang="en-US" dirty="0" smtClean="0"/>
              <a:t>”</a:t>
            </a:r>
          </a:p>
          <a:p>
            <a:r>
              <a:rPr lang="en-US" dirty="0"/>
              <a:t>The volume and information captured from various mobile devices and multimedia </a:t>
            </a:r>
            <a:r>
              <a:rPr lang="en-US" dirty="0" smtClean="0"/>
              <a:t>by organizations </a:t>
            </a:r>
            <a:r>
              <a:rPr lang="en-US" dirty="0"/>
              <a:t>is increasing every moment and has almost doubled every </a:t>
            </a:r>
            <a:r>
              <a:rPr lang="en-US" dirty="0" smtClean="0"/>
              <a:t>year.</a:t>
            </a:r>
          </a:p>
          <a:p>
            <a:r>
              <a:rPr lang="en-US" dirty="0" smtClean="0"/>
              <a:t>This </a:t>
            </a:r>
            <a:r>
              <a:rPr lang="en-US" dirty="0"/>
              <a:t>sheer </a:t>
            </a:r>
            <a:r>
              <a:rPr lang="en-US" dirty="0" smtClean="0"/>
              <a:t>volume of </a:t>
            </a:r>
            <a:r>
              <a:rPr lang="en-US" dirty="0"/>
              <a:t>data generated can be categorized as structured or unstructured data that cannot be </a:t>
            </a:r>
            <a:r>
              <a:rPr lang="en-US" dirty="0" smtClean="0"/>
              <a:t>easily loaded </a:t>
            </a:r>
            <a:r>
              <a:rPr lang="en-US" dirty="0"/>
              <a:t>into regular relational databases.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21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599"/>
            <a:ext cx="7543799" cy="3910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, Big Data and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10215492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Big Data TOOLS </a:t>
            </a:r>
            <a:r>
              <a:rPr lang="en-US" b="1" dirty="0"/>
              <a:t>AND TECHNIQUES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 applications use various tools and techniques for processing and </a:t>
            </a:r>
            <a:r>
              <a:rPr lang="en-US" dirty="0" smtClean="0"/>
              <a:t>analysis </a:t>
            </a:r>
            <a:r>
              <a:rPr lang="en-US" dirty="0"/>
              <a:t>of the data.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Some of them are listed in next slide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Big Data TOOLS </a:t>
            </a:r>
            <a:r>
              <a:rPr lang="en-US" b="1" dirty="0"/>
              <a:t>AND TECHNIQUES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386138" y="1543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976655"/>
              </p:ext>
            </p:extLst>
          </p:nvPr>
        </p:nvGraphicFramePr>
        <p:xfrm>
          <a:off x="838200" y="1371596"/>
          <a:ext cx="7467600" cy="5085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6900"/>
                <a:gridCol w="1866900"/>
                <a:gridCol w="1866900"/>
                <a:gridCol w="1866900"/>
              </a:tblGrid>
              <a:tr h="1175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600" dirty="0">
                          <a:effectLst/>
                        </a:rPr>
                        <a:t>Tools/Techniques </a:t>
                      </a:r>
                      <a:endParaRPr lang="en-US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600">
                          <a:effectLst/>
                        </a:rPr>
                        <a:t>Description 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600">
                          <a:effectLst/>
                        </a:rPr>
                        <a:t>Developed by 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600">
                          <a:effectLst/>
                        </a:rPr>
                        <a:t>Written in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</a:tr>
              <a:tr h="2351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HDFS 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>
                          <a:effectLst/>
                        </a:rPr>
                        <a:t>Redundant and Reliable massive</a:t>
                      </a:r>
                      <a:br>
                        <a:rPr lang="en-US" sz="700" dirty="0">
                          <a:effectLst/>
                        </a:rPr>
                      </a:br>
                      <a:r>
                        <a:rPr lang="en-US" sz="700" dirty="0">
                          <a:effectLst/>
                        </a:rPr>
                        <a:t>data storage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Introduced by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Google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Java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</a:tr>
              <a:tr h="2351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>
                          <a:effectLst/>
                        </a:rPr>
                        <a:t>Map Reduce 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Distributed data processing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framework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Introduced by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Google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Java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</a:tr>
              <a:tr h="2351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>
                          <a:effectLst/>
                        </a:rPr>
                        <a:t>YARN 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Cluster resource management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framework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Apache 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Java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</a:tr>
              <a:tr h="1175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>
                          <a:effectLst/>
                        </a:rPr>
                        <a:t>Storm 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Stream based task parallelism 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Twitter 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Clojure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</a:tr>
              <a:tr h="1175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>
                          <a:effectLst/>
                        </a:rPr>
                        <a:t>Spark 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Stream based data parallelism 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Berkeley 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Scala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</a:tr>
              <a:tr h="2351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>
                          <a:effectLst/>
                        </a:rPr>
                        <a:t>Map Reduce 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Java API. 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Introduced by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Google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Java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</a:tr>
              <a:tr h="2351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>
                          <a:effectLst/>
                        </a:rPr>
                        <a:t>Pig 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Framework to run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script language Pig Latin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Yahoo 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Java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</a:tr>
              <a:tr h="1175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>
                          <a:effectLst/>
                        </a:rPr>
                        <a:t>Hive 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SQL-like language HiveQL 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Facebook 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Java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</a:tr>
              <a:tr h="2351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 err="1">
                          <a:effectLst/>
                        </a:rPr>
                        <a:t>HCatalog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Relational table view of data in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HDFS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Apache 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Java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</a:tr>
              <a:tr h="2351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 err="1">
                          <a:effectLst/>
                        </a:rPr>
                        <a:t>HBase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NoSQL column oriented 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Google’s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BigTable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Java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</a:tr>
              <a:tr h="1175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 err="1">
                          <a:effectLst/>
                        </a:rPr>
                        <a:t>Casandra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NoSQL column oriented 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Facebook 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Java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</a:tr>
              <a:tr h="4595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>
                          <a:effectLst/>
                        </a:rPr>
                        <a:t>Flume 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Import/Export unstructure or semi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structure data into HDFS. Data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ingestion into HDFS.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Apache 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Java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</a:tr>
              <a:tr h="47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 err="1">
                          <a:effectLst/>
                        </a:rPr>
                        <a:t>Sqoop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Tool designed for efficiently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transferring bulk structured data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(RDBMS) into HDFS and vies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versa.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Apache 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Java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</a:tr>
              <a:tr h="3527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>
                          <a:effectLst/>
                        </a:rPr>
                        <a:t>Kafka 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>
                          <a:effectLst/>
                        </a:rPr>
                        <a:t>Distributed publish-subscribe</a:t>
                      </a:r>
                      <a:br>
                        <a:rPr lang="en-US" sz="700" dirty="0">
                          <a:effectLst/>
                        </a:rPr>
                      </a:br>
                      <a:r>
                        <a:rPr lang="en-US" sz="700" dirty="0">
                          <a:effectLst/>
                        </a:rPr>
                        <a:t>messaging system for data</a:t>
                      </a:r>
                      <a:br>
                        <a:rPr lang="en-US" sz="700" dirty="0">
                          <a:effectLst/>
                        </a:rPr>
                      </a:br>
                      <a:r>
                        <a:rPr lang="en-US" sz="700" dirty="0">
                          <a:effectLst/>
                        </a:rPr>
                        <a:t>integration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LinkedIn 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Scala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</a:tr>
              <a:tr h="2297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 err="1">
                          <a:effectLst/>
                        </a:rPr>
                        <a:t>Ambari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Web based cluster management UI 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Hortonworks 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Java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</a:tr>
              <a:tr h="2351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>
                          <a:effectLst/>
                        </a:rPr>
                        <a:t>Mahout 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Library of machine learning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algorithms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Apache 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Java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</a:tr>
              <a:tr h="4595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 err="1">
                          <a:effectLst/>
                        </a:rPr>
                        <a:t>Oozie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Define collection of jobs with their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execution sequence and schedule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time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Apache 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Java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</a:tr>
              <a:tr h="3527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>
                          <a:effectLst/>
                        </a:rPr>
                        <a:t>Sentry 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Role based authorization of data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stored on an Apache Hadoop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cluster.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Cloudera 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Java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</a:tr>
              <a:tr h="2351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>
                          <a:effectLst/>
                        </a:rPr>
                        <a:t>Zookeeper 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Coordination service between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hadoop ecosystems.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Yahoo 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>
                          <a:effectLst/>
                        </a:rPr>
                        <a:t>Java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42" marR="3744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50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CASE STUDIES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i="1" dirty="0" err="1">
                <a:solidFill>
                  <a:srgbClr val="FF0000"/>
                </a:solidFill>
              </a:rPr>
              <a:t>Redbus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/>
          </a:p>
          <a:p>
            <a:r>
              <a:rPr lang="en-US" dirty="0" err="1" smtClean="0"/>
              <a:t>Redbus</a:t>
            </a:r>
            <a:r>
              <a:rPr lang="en-US" dirty="0" smtClean="0"/>
              <a:t> </a:t>
            </a:r>
            <a:r>
              <a:rPr lang="en-US" dirty="0"/>
              <a:t>is an online travel agency for bus ticket booking in </a:t>
            </a:r>
            <a:r>
              <a:rPr lang="en-US" dirty="0" smtClean="0"/>
              <a:t>India</a:t>
            </a:r>
          </a:p>
          <a:p>
            <a:r>
              <a:rPr lang="en-US" dirty="0" err="1" smtClean="0"/>
              <a:t>Redbus</a:t>
            </a:r>
            <a:r>
              <a:rPr lang="en-US" dirty="0" smtClean="0"/>
              <a:t> </a:t>
            </a:r>
            <a:r>
              <a:rPr lang="en-US" dirty="0"/>
              <a:t>decided to use </a:t>
            </a:r>
            <a:r>
              <a:rPr lang="en-US" dirty="0" smtClean="0"/>
              <a:t>Google data </a:t>
            </a:r>
            <a:r>
              <a:rPr lang="en-US" dirty="0"/>
              <a:t>infrastructure for data processing and analysis in order to </a:t>
            </a:r>
            <a:r>
              <a:rPr lang="en-US" dirty="0" smtClean="0"/>
              <a:t>improve customer </a:t>
            </a:r>
            <a:r>
              <a:rPr lang="en-US" dirty="0"/>
              <a:t>sales </a:t>
            </a:r>
            <a:r>
              <a:rPr lang="en-US" dirty="0" smtClean="0"/>
              <a:t>and management </a:t>
            </a:r>
            <a:r>
              <a:rPr lang="en-US" dirty="0"/>
              <a:t>of the ticket booking system. </a:t>
            </a:r>
            <a:endParaRPr lang="en-US" dirty="0" smtClean="0"/>
          </a:p>
          <a:p>
            <a:r>
              <a:rPr lang="en-US" dirty="0" smtClean="0"/>
              <a:t>Google </a:t>
            </a:r>
            <a:r>
              <a:rPr lang="en-US" dirty="0" err="1"/>
              <a:t>BigQuery</a:t>
            </a:r>
            <a:r>
              <a:rPr lang="en-US" dirty="0"/>
              <a:t> enabled </a:t>
            </a:r>
            <a:r>
              <a:rPr lang="en-US" dirty="0" err="1"/>
              <a:t>RedBus</a:t>
            </a:r>
            <a:r>
              <a:rPr lang="en-US" dirty="0"/>
              <a:t> to process massive</a:t>
            </a:r>
            <a:br>
              <a:rPr lang="en-US" dirty="0"/>
            </a:br>
            <a:r>
              <a:rPr lang="en-US" dirty="0"/>
              <a:t>amounts of booking and inventory data within seconds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30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6172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Applications that reside on </a:t>
            </a:r>
            <a:r>
              <a:rPr lang="en-US" dirty="0" smtClean="0"/>
              <a:t>multiple servers </a:t>
            </a:r>
            <a:r>
              <a:rPr lang="en-US" dirty="0"/>
              <a:t>continuously streams customer searches, seat inventory and booking information </a:t>
            </a:r>
            <a:r>
              <a:rPr lang="en-US" dirty="0" smtClean="0"/>
              <a:t>to centralized </a:t>
            </a:r>
            <a:r>
              <a:rPr lang="en-US" dirty="0"/>
              <a:t>data collection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This </a:t>
            </a:r>
            <a:r>
              <a:rPr lang="en-US" dirty="0"/>
              <a:t>massive data collected is then sent to </a:t>
            </a:r>
            <a:r>
              <a:rPr lang="en-US" dirty="0" err="1"/>
              <a:t>BigQuery</a:t>
            </a:r>
            <a:r>
              <a:rPr lang="en-US" dirty="0"/>
              <a:t>, </a:t>
            </a:r>
            <a:r>
              <a:rPr lang="en-US" dirty="0" smtClean="0"/>
              <a:t>which runs </a:t>
            </a:r>
            <a:r>
              <a:rPr lang="en-US" dirty="0"/>
              <a:t>complex queries and within seconds provide answers to various analytical queries such as</a:t>
            </a:r>
            <a:r>
              <a:rPr lang="en-US" dirty="0"/>
              <a:t> </a:t>
            </a:r>
            <a:r>
              <a:rPr lang="en-US" dirty="0"/>
              <a:t>how many times a customer searched for a destination and found very few bus services </a:t>
            </a:r>
            <a:r>
              <a:rPr lang="en-US" dirty="0" smtClean="0"/>
              <a:t>available, any </a:t>
            </a:r>
            <a:r>
              <a:rPr lang="en-US" dirty="0"/>
              <a:t>technical issues that might arise during booking and notify the necessary team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This </a:t>
            </a:r>
            <a:r>
              <a:rPr lang="en-US" dirty="0" smtClean="0"/>
              <a:t>whole</a:t>
            </a:r>
            <a:r>
              <a:rPr lang="en-US" dirty="0"/>
              <a:t> </a:t>
            </a:r>
            <a:r>
              <a:rPr lang="en-US" dirty="0" smtClean="0"/>
              <a:t>infrastructure </a:t>
            </a:r>
            <a:r>
              <a:rPr lang="en-US" dirty="0"/>
              <a:t>helped </a:t>
            </a:r>
            <a:r>
              <a:rPr lang="en-US" dirty="0" err="1"/>
              <a:t>RedBus</a:t>
            </a:r>
            <a:r>
              <a:rPr lang="en-US" dirty="0"/>
              <a:t> to fix glitches quickly, minimize lost sales and improve </a:t>
            </a:r>
            <a:r>
              <a:rPr lang="en-US" dirty="0" smtClean="0"/>
              <a:t>customer service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00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CASE STUDIES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Nokia mobile </a:t>
            </a:r>
            <a:r>
              <a:rPr lang="en-US" i="1" dirty="0" smtClean="0">
                <a:solidFill>
                  <a:srgbClr val="FF0000"/>
                </a:solidFill>
              </a:rPr>
              <a:t>company</a:t>
            </a:r>
          </a:p>
          <a:p>
            <a:r>
              <a:rPr lang="en-US" dirty="0" smtClean="0"/>
              <a:t>Nokia </a:t>
            </a:r>
            <a:r>
              <a:rPr lang="en-US" dirty="0"/>
              <a:t>mobile phones are been used by many people for </a:t>
            </a:r>
            <a:r>
              <a:rPr lang="en-US" dirty="0" smtClean="0"/>
              <a:t>telecommunication</a:t>
            </a:r>
          </a:p>
          <a:p>
            <a:r>
              <a:rPr lang="en-US" dirty="0" smtClean="0"/>
              <a:t>In </a:t>
            </a:r>
            <a:r>
              <a:rPr lang="en-US" dirty="0"/>
              <a:t>order to </a:t>
            </a:r>
            <a:r>
              <a:rPr lang="en-US" dirty="0" smtClean="0"/>
              <a:t>better</a:t>
            </a:r>
            <a:r>
              <a:rPr lang="en-US" dirty="0"/>
              <a:t> </a:t>
            </a:r>
            <a:r>
              <a:rPr lang="en-US" dirty="0" smtClean="0"/>
              <a:t>understand </a:t>
            </a:r>
            <a:r>
              <a:rPr lang="en-US" dirty="0"/>
              <a:t>their user interactions and improve the user experience with their phones, Nokia</a:t>
            </a:r>
            <a:br>
              <a:rPr lang="en-US" dirty="0"/>
            </a:br>
            <a:r>
              <a:rPr lang="en-US" dirty="0"/>
              <a:t>gathers large amount of data from mobile phones in petabyte </a:t>
            </a:r>
            <a:r>
              <a:rPr lang="en-US" dirty="0" smtClean="0"/>
              <a:t>scale</a:t>
            </a:r>
          </a:p>
          <a:p>
            <a:r>
              <a:rPr lang="en-US" dirty="0" smtClean="0"/>
              <a:t>For </a:t>
            </a:r>
            <a:r>
              <a:rPr lang="en-US" dirty="0"/>
              <a:t>deriving business </a:t>
            </a:r>
            <a:r>
              <a:rPr lang="en-US" dirty="0" smtClean="0"/>
              <a:t>decision strategies </a:t>
            </a:r>
            <a:r>
              <a:rPr lang="en-US" dirty="0"/>
              <a:t>and get a holistic view of user interaction, the company implemented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smtClean="0"/>
              <a:t>data warehouse </a:t>
            </a:r>
            <a:r>
              <a:rPr lang="en-US" dirty="0"/>
              <a:t>as an infrastructure that could store this daily petabyte of unstructured data </a:t>
            </a:r>
            <a:r>
              <a:rPr lang="en-US" dirty="0" smtClean="0"/>
              <a:t>collected from </a:t>
            </a:r>
            <a:r>
              <a:rPr lang="en-US" dirty="0"/>
              <a:t>mobile phones in use, services, log files, and other </a:t>
            </a:r>
            <a:r>
              <a:rPr lang="en-US" dirty="0" smtClean="0"/>
              <a:t>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1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With this setup, Nokia was </a:t>
            </a:r>
            <a:r>
              <a:rPr lang="en-US" dirty="0" smtClean="0"/>
              <a:t>also able </a:t>
            </a:r>
            <a:r>
              <a:rPr lang="en-US" dirty="0"/>
              <a:t>to perform complex processing and computation on their massive data and gain </a:t>
            </a:r>
            <a:r>
              <a:rPr lang="en-US" dirty="0" smtClean="0"/>
              <a:t>more analytical </a:t>
            </a:r>
            <a:r>
              <a:rPr lang="en-US" dirty="0"/>
              <a:t>insights on their user interactions such as ‘Which feature did they go to after this one</a:t>
            </a:r>
            <a:r>
              <a:rPr lang="en-US" dirty="0" smtClean="0"/>
              <a:t>?’ and </a:t>
            </a:r>
            <a:r>
              <a:rPr lang="en-US" dirty="0"/>
              <a:t>‘Where did they seem to get lost?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has also enabled them to create wide variety of</a:t>
            </a:r>
            <a:br>
              <a:rPr lang="en-US" dirty="0"/>
            </a:br>
            <a:r>
              <a:rPr lang="en-US" dirty="0"/>
              <a:t>applications such as 3D digital maps that incorporate traffic models that understand </a:t>
            </a:r>
            <a:r>
              <a:rPr lang="en-US" dirty="0" smtClean="0"/>
              <a:t>speed categories</a:t>
            </a:r>
            <a:r>
              <a:rPr lang="en-US" dirty="0"/>
              <a:t>, recent speeds on roads, historical traffic models, elevation, ongoing events, </a:t>
            </a:r>
            <a:r>
              <a:rPr lang="en-US" dirty="0" smtClean="0"/>
              <a:t>and </a:t>
            </a:r>
            <a:r>
              <a:rPr lang="en-US" dirty="0"/>
              <a:t>more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85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Big data are huge data sets that are very </a:t>
            </a:r>
            <a:r>
              <a:rPr lang="en-US" dirty="0" smtClean="0"/>
              <a:t>complex</a:t>
            </a:r>
          </a:p>
          <a:p>
            <a:r>
              <a:rPr lang="en-US" dirty="0" smtClean="0"/>
              <a:t>The </a:t>
            </a:r>
            <a:r>
              <a:rPr lang="en-US" dirty="0"/>
              <a:t>data generated is highly dynamic and this</a:t>
            </a:r>
            <a:br>
              <a:rPr lang="en-US" dirty="0"/>
            </a:br>
            <a:r>
              <a:rPr lang="en-US" dirty="0"/>
              <a:t>further adds to its </a:t>
            </a:r>
            <a:r>
              <a:rPr lang="en-US" dirty="0" smtClean="0"/>
              <a:t>complexity</a:t>
            </a:r>
          </a:p>
          <a:p>
            <a:r>
              <a:rPr lang="en-US" dirty="0" smtClean="0"/>
              <a:t>The </a:t>
            </a:r>
            <a:r>
              <a:rPr lang="en-US" dirty="0"/>
              <a:t>raw data must be processed in order to extract value from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This </a:t>
            </a:r>
            <a:r>
              <a:rPr lang="en-US" dirty="0"/>
              <a:t>gives rise to challenges in processing big data and business issues associated with it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823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Volume of </a:t>
            </a:r>
            <a:r>
              <a:rPr lang="en-US" dirty="0"/>
              <a:t>the data generated worldwide is growing </a:t>
            </a:r>
            <a:r>
              <a:rPr lang="en-US" dirty="0" smtClean="0"/>
              <a:t>exponentially</a:t>
            </a:r>
          </a:p>
          <a:p>
            <a:r>
              <a:rPr lang="en-US" dirty="0" smtClean="0"/>
              <a:t>Almost </a:t>
            </a:r>
            <a:r>
              <a:rPr lang="en-US" dirty="0"/>
              <a:t>all the industries such </a:t>
            </a:r>
            <a:r>
              <a:rPr lang="en-US" dirty="0" smtClean="0"/>
              <a:t>as healthcare</a:t>
            </a:r>
            <a:r>
              <a:rPr lang="en-US" dirty="0"/>
              <a:t>, automobile, financial, transportation </a:t>
            </a:r>
            <a:r>
              <a:rPr lang="en-US" dirty="0" err="1"/>
              <a:t>etc</a:t>
            </a:r>
            <a:r>
              <a:rPr lang="en-US" dirty="0"/>
              <a:t> rely on this data for improving their </a:t>
            </a:r>
            <a:r>
              <a:rPr lang="en-US" dirty="0" smtClean="0"/>
              <a:t>business and strategies </a:t>
            </a:r>
          </a:p>
          <a:p>
            <a:r>
              <a:rPr lang="en-US" dirty="0" smtClean="0"/>
              <a:t>For </a:t>
            </a:r>
            <a:r>
              <a:rPr lang="en-US" dirty="0"/>
              <a:t>example, Airlines does millions of transactions per day and have </a:t>
            </a:r>
            <a:r>
              <a:rPr lang="en-US" dirty="0" smtClean="0"/>
              <a:t>established data </a:t>
            </a:r>
            <a:r>
              <a:rPr lang="en-US" dirty="0"/>
              <a:t>warehouses to store data to take advantages of machine learning techniques to get the </a:t>
            </a:r>
            <a:r>
              <a:rPr lang="en-US" dirty="0" smtClean="0"/>
              <a:t>insight of </a:t>
            </a:r>
            <a:r>
              <a:rPr lang="en-US" dirty="0"/>
              <a:t>data which would help in the business strategies. </a:t>
            </a:r>
            <a:endParaRPr lang="en-US" dirty="0" smtClean="0"/>
          </a:p>
          <a:p>
            <a:r>
              <a:rPr lang="en-US" dirty="0" smtClean="0"/>
              <a:t>Public </a:t>
            </a:r>
            <a:r>
              <a:rPr lang="en-US" dirty="0"/>
              <a:t>administration sector also </a:t>
            </a:r>
            <a:r>
              <a:rPr lang="en-US" dirty="0" smtClean="0"/>
              <a:t>uses information </a:t>
            </a:r>
            <a:r>
              <a:rPr lang="en-US" dirty="0"/>
              <a:t>patterns from data generated from different age levels of population to increase </a:t>
            </a:r>
            <a:r>
              <a:rPr lang="en-US" dirty="0" smtClean="0"/>
              <a:t>the productivity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229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Cloud computing has been used as a standard solution for handling and processing big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Despite </a:t>
            </a:r>
            <a:r>
              <a:rPr lang="en-US" dirty="0"/>
              <a:t>all the advantages of integration between big data and cloud computing, there are </a:t>
            </a:r>
            <a:r>
              <a:rPr lang="en-US" dirty="0" smtClean="0"/>
              <a:t>several challenges </a:t>
            </a:r>
            <a:r>
              <a:rPr lang="en-US" dirty="0"/>
              <a:t>in data transmission, data storage, data transformation, data quality, </a:t>
            </a:r>
            <a:r>
              <a:rPr lang="en-US" dirty="0" smtClean="0"/>
              <a:t>privacy.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7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>
            <a:normAutofit/>
          </a:bodyPr>
          <a:lstStyle/>
          <a:p>
            <a:r>
              <a:rPr lang="en-US" dirty="0"/>
              <a:t>This big data requires pre-processing to convert the </a:t>
            </a:r>
            <a:r>
              <a:rPr lang="en-US" dirty="0" smtClean="0"/>
              <a:t>raw data </a:t>
            </a:r>
            <a:r>
              <a:rPr lang="en-US" dirty="0"/>
              <a:t>into clean data set and made feasible for </a:t>
            </a:r>
            <a:r>
              <a:rPr lang="en-US" dirty="0" smtClean="0"/>
              <a:t>analysis</a:t>
            </a:r>
          </a:p>
          <a:p>
            <a:r>
              <a:rPr lang="en-US" dirty="0" smtClean="0"/>
              <a:t>Healthcare</a:t>
            </a:r>
            <a:r>
              <a:rPr lang="en-US" dirty="0"/>
              <a:t>, finance, engineering, ecommerce and various scientific fields use these data for analysis and decision making. </a:t>
            </a:r>
            <a:endParaRPr lang="en-US" dirty="0" smtClean="0"/>
          </a:p>
          <a:p>
            <a:r>
              <a:rPr lang="en-US" dirty="0" smtClean="0"/>
              <a:t>The advancement </a:t>
            </a:r>
            <a:r>
              <a:rPr lang="en-US" dirty="0"/>
              <a:t>in data science, data storage and cloud computing has allowed for storage </a:t>
            </a:r>
            <a:r>
              <a:rPr lang="en-US" dirty="0" smtClean="0"/>
              <a:t>and mining </a:t>
            </a:r>
            <a:r>
              <a:rPr lang="en-US" dirty="0"/>
              <a:t>of big </a:t>
            </a:r>
            <a:r>
              <a:rPr lang="en-US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1245763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Data Transmission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Data sets are growing exponentially. Along with the size, the frequency at which these </a:t>
            </a:r>
            <a:r>
              <a:rPr lang="en-US" dirty="0" smtClean="0"/>
              <a:t>real-time data </a:t>
            </a:r>
            <a:r>
              <a:rPr lang="en-US" dirty="0"/>
              <a:t>are transmitted over the communication networks has also increased.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Healthcare </a:t>
            </a:r>
            <a:r>
              <a:rPr lang="en-US" dirty="0" smtClean="0"/>
              <a:t>professions exchange </a:t>
            </a:r>
            <a:r>
              <a:rPr lang="en-US" dirty="0"/>
              <a:t>health information such as high-definition medical images that are </a:t>
            </a:r>
            <a:r>
              <a:rPr lang="en-US" dirty="0" smtClean="0"/>
              <a:t>transmitted electronically </a:t>
            </a:r>
            <a:r>
              <a:rPr lang="en-US" dirty="0"/>
              <a:t>while some of the scientific applications may have to transmit terabytes of </a:t>
            </a:r>
            <a:r>
              <a:rPr lang="en-US" dirty="0" smtClean="0"/>
              <a:t>data files </a:t>
            </a:r>
            <a:r>
              <a:rPr lang="en-US" dirty="0"/>
              <a:t>that may take longer to traverse the network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In case of streaming applications, the </a:t>
            </a:r>
            <a:r>
              <a:rPr lang="en-US" dirty="0" smtClean="0"/>
              <a:t>correct sequence </a:t>
            </a:r>
            <a:r>
              <a:rPr lang="en-US" dirty="0"/>
              <a:t>of the actual data packets is as critical as the transmission speed.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Cloud </a:t>
            </a:r>
            <a:r>
              <a:rPr lang="en-US" dirty="0"/>
              <a:t>data stores </a:t>
            </a:r>
            <a:r>
              <a:rPr lang="en-US" dirty="0" smtClean="0"/>
              <a:t>are used </a:t>
            </a:r>
            <a:r>
              <a:rPr lang="en-US" dirty="0"/>
              <a:t>for data storage however, network bandwidth, latency, throughput and security </a:t>
            </a:r>
            <a:r>
              <a:rPr lang="en-US" dirty="0" smtClean="0"/>
              <a:t>poses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154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Data Acquisition and Storage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acquisition is the process of collecting data from disparate sources, filtering, and cleansing</a:t>
            </a:r>
            <a:br>
              <a:rPr lang="en-US" dirty="0"/>
            </a:br>
            <a:r>
              <a:rPr lang="en-US" dirty="0"/>
              <a:t>data before it can be stored in any data warehouses or storage 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While </a:t>
            </a:r>
            <a:r>
              <a:rPr lang="en-US" dirty="0"/>
              <a:t>acquiring big </a:t>
            </a:r>
            <a:r>
              <a:rPr lang="en-US" dirty="0" err="1" smtClean="0"/>
              <a:t>data,the</a:t>
            </a:r>
            <a:r>
              <a:rPr lang="en-US" dirty="0" smtClean="0"/>
              <a:t> </a:t>
            </a:r>
            <a:r>
              <a:rPr lang="en-US" dirty="0"/>
              <a:t>main characteristics that pose a challenge are the sheer volume, greater velocity, variety of </a:t>
            </a:r>
            <a:r>
              <a:rPr lang="en-US" dirty="0" smtClean="0"/>
              <a:t>the big </a:t>
            </a:r>
            <a:r>
              <a:rPr lang="en-US" dirty="0"/>
              <a:t>data.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demands more adaptable gathering, filtering, and cleaning algorithms that </a:t>
            </a:r>
            <a:r>
              <a:rPr lang="en-US" dirty="0" smtClean="0"/>
              <a:t>ensure</a:t>
            </a:r>
            <a:r>
              <a:rPr lang="en-US" dirty="0"/>
              <a:t> </a:t>
            </a:r>
            <a:r>
              <a:rPr lang="en-US" dirty="0" smtClean="0"/>
              <a:t>that </a:t>
            </a:r>
            <a:r>
              <a:rPr lang="en-US" dirty="0"/>
              <a:t>data are acquired in more time-efficient manner.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Data once acquired, needs to be stored in big capacity data stores which must provide access </a:t>
            </a:r>
            <a:r>
              <a:rPr lang="en-US" dirty="0" smtClean="0"/>
              <a:t>to these </a:t>
            </a:r>
            <a:r>
              <a:rPr lang="en-US" dirty="0"/>
              <a:t>data in a reliable way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81021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Security and Privacy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Maintaining the security of the data stored in the cloud is very </a:t>
            </a:r>
            <a:r>
              <a:rPr lang="en-US" dirty="0" smtClean="0"/>
              <a:t>important</a:t>
            </a:r>
          </a:p>
          <a:p>
            <a:r>
              <a:rPr lang="en-US" dirty="0" smtClean="0"/>
              <a:t>Sensitive </a:t>
            </a:r>
            <a:r>
              <a:rPr lang="en-US" dirty="0"/>
              <a:t>and </a:t>
            </a:r>
            <a:r>
              <a:rPr lang="en-US" dirty="0" smtClean="0"/>
              <a:t>personal information </a:t>
            </a:r>
            <a:r>
              <a:rPr lang="en-US" dirty="0"/>
              <a:t>that is kept in the cloud should be defined as being for internal use only, not to </a:t>
            </a:r>
            <a:r>
              <a:rPr lang="en-US" dirty="0" smtClean="0"/>
              <a:t>be shared </a:t>
            </a:r>
            <a:r>
              <a:rPr lang="en-US" dirty="0"/>
              <a:t>with third </a:t>
            </a:r>
            <a:r>
              <a:rPr lang="en-US" dirty="0" smtClean="0"/>
              <a:t>parties</a:t>
            </a:r>
          </a:p>
          <a:p>
            <a:r>
              <a:rPr lang="en-US" dirty="0" smtClean="0"/>
              <a:t>This </a:t>
            </a:r>
            <a:r>
              <a:rPr lang="en-US" dirty="0"/>
              <a:t>would be a major concern when providing personalized </a:t>
            </a:r>
            <a:r>
              <a:rPr lang="en-US" dirty="0" smtClean="0"/>
              <a:t>and location-based </a:t>
            </a:r>
            <a:r>
              <a:rPr lang="en-US" dirty="0"/>
              <a:t>services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5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8229600" cy="4525963"/>
          </a:xfrm>
        </p:spPr>
        <p:txBody>
          <a:bodyPr/>
          <a:lstStyle/>
          <a:p>
            <a:r>
              <a:rPr lang="en-US" dirty="0"/>
              <a:t>Sources of Big Data: Such massive volume of data comes from countless </a:t>
            </a:r>
            <a:r>
              <a:rPr lang="en-US" dirty="0" smtClean="0"/>
              <a:t>sources.</a:t>
            </a:r>
          </a:p>
          <a:p>
            <a:r>
              <a:rPr lang="en-US" dirty="0"/>
              <a:t>S</a:t>
            </a:r>
            <a:r>
              <a:rPr lang="en-US" dirty="0" smtClean="0"/>
              <a:t>martphones </a:t>
            </a:r>
            <a:r>
              <a:rPr lang="en-US" dirty="0"/>
              <a:t>and social media posts; sensors, such as traffic signals and utility meters; point-of-sale terminals; consumer </a:t>
            </a:r>
            <a:r>
              <a:rPr lang="en-US" dirty="0" err="1"/>
              <a:t>wearables</a:t>
            </a:r>
            <a:r>
              <a:rPr lang="en-US" dirty="0"/>
              <a:t> such as fit meters and electronic health records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054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characteristics of big data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03614"/>
            <a:ext cx="5744817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1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V’s of Big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Volume</a:t>
            </a:r>
            <a:r>
              <a:rPr lang="en-US" dirty="0"/>
              <a:t> – Refers to incredible amount of data generated each second from different sources</a:t>
            </a:r>
            <a:br>
              <a:rPr lang="en-US" dirty="0"/>
            </a:br>
            <a:r>
              <a:rPr lang="en-US" dirty="0"/>
              <a:t>such as social media, cell phones, cars, credit cards, M2M sensors, photographs and videos</a:t>
            </a:r>
            <a:br>
              <a:rPr lang="en-US" dirty="0"/>
            </a:br>
            <a:r>
              <a:rPr lang="en-US" dirty="0"/>
              <a:t>which would allow users to data mine the hidden information and patterns found in them.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341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V’s of Big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Velocity</a:t>
            </a:r>
            <a:r>
              <a:rPr lang="en-US" dirty="0"/>
              <a:t> - Refers to the speed at which data is being generated, transferred, collected and</a:t>
            </a:r>
            <a:br>
              <a:rPr lang="en-US" dirty="0"/>
            </a:br>
            <a:r>
              <a:rPr lang="en-US" dirty="0" smtClean="0"/>
              <a:t>analyzed</a:t>
            </a:r>
          </a:p>
          <a:p>
            <a:r>
              <a:rPr lang="en-US" dirty="0" smtClean="0"/>
              <a:t>Data </a:t>
            </a:r>
            <a:r>
              <a:rPr lang="en-US" dirty="0"/>
              <a:t>generated at an ever-accelerating pace must be </a:t>
            </a:r>
            <a:r>
              <a:rPr lang="en-US" dirty="0" smtClean="0"/>
              <a:t>analyzed </a:t>
            </a:r>
            <a:r>
              <a:rPr lang="en-US" dirty="0"/>
              <a:t>and the speed </a:t>
            </a:r>
            <a:r>
              <a:rPr lang="en-US" dirty="0" smtClean="0"/>
              <a:t>of transmission</a:t>
            </a:r>
            <a:r>
              <a:rPr lang="en-US" dirty="0"/>
              <a:t>, and access to the data must remain instantaneous to allow for real-time </a:t>
            </a:r>
            <a:r>
              <a:rPr lang="en-US" dirty="0" smtClean="0"/>
              <a:t>access to </a:t>
            </a:r>
            <a:r>
              <a:rPr lang="en-US" dirty="0"/>
              <a:t>different applications that are dependent on these data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324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V’s of Big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Variety </a:t>
            </a:r>
            <a:r>
              <a:rPr lang="en-US" dirty="0"/>
              <a:t>– Refers to data generated in different formats either in structured or </a:t>
            </a:r>
            <a:r>
              <a:rPr lang="en-US" dirty="0" smtClean="0"/>
              <a:t>unstructured format</a:t>
            </a:r>
          </a:p>
          <a:p>
            <a:r>
              <a:rPr lang="en-US" dirty="0" smtClean="0"/>
              <a:t>Structured </a:t>
            </a:r>
            <a:r>
              <a:rPr lang="en-US" dirty="0"/>
              <a:t>data such as name, phone number, address, financials, </a:t>
            </a:r>
            <a:r>
              <a:rPr lang="en-US" dirty="0" err="1"/>
              <a:t>etc</a:t>
            </a:r>
            <a:r>
              <a:rPr lang="en-US" dirty="0"/>
              <a:t> can </a:t>
            </a:r>
            <a:r>
              <a:rPr lang="en-US" dirty="0" smtClean="0"/>
              <a:t>be organized </a:t>
            </a:r>
            <a:r>
              <a:rPr lang="en-US" dirty="0"/>
              <a:t>within the columns of a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This </a:t>
            </a:r>
            <a:r>
              <a:rPr lang="en-US" dirty="0"/>
              <a:t>type of data is relatively easy to </a:t>
            </a:r>
            <a:r>
              <a:rPr lang="en-US" dirty="0" smtClean="0"/>
              <a:t>enter, store</a:t>
            </a:r>
            <a:r>
              <a:rPr lang="en-US" dirty="0"/>
              <a:t>, query, and </a:t>
            </a:r>
            <a:r>
              <a:rPr lang="en-US" dirty="0" err="1" smtClean="0"/>
              <a:t>analyse</a:t>
            </a:r>
            <a:endParaRPr lang="en-US" dirty="0" smtClean="0"/>
          </a:p>
          <a:p>
            <a:r>
              <a:rPr lang="en-US" dirty="0" smtClean="0"/>
              <a:t>Unstructured </a:t>
            </a:r>
            <a:r>
              <a:rPr lang="en-US" dirty="0"/>
              <a:t>data which contributes to 80% of today’s world data</a:t>
            </a:r>
            <a:br>
              <a:rPr lang="en-US" dirty="0"/>
            </a:br>
            <a:r>
              <a:rPr lang="en-US" dirty="0"/>
              <a:t>are more difficult to sort and extract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Unstructured </a:t>
            </a:r>
            <a:r>
              <a:rPr lang="en-US" dirty="0"/>
              <a:t>data include text messages, </a:t>
            </a:r>
            <a:r>
              <a:rPr lang="en-US" dirty="0" smtClean="0"/>
              <a:t>audio, blogs</a:t>
            </a:r>
            <a:r>
              <a:rPr lang="en-US" dirty="0"/>
              <a:t>, photos, video sequences, social media updates, log files, machine and sensor data </a:t>
            </a:r>
          </a:p>
        </p:txBody>
      </p:sp>
    </p:spTree>
    <p:extLst>
      <p:ext uri="{BB962C8B-B14F-4D97-AF65-F5344CB8AC3E}">
        <p14:creationId xmlns:p14="http://schemas.microsoft.com/office/powerpoint/2010/main" val="2181630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1863</Words>
  <Application>Microsoft Office PowerPoint</Application>
  <PresentationFormat>On-screen Show (4:3)</PresentationFormat>
  <Paragraphs>220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BIG DATA IN CLOUD COMPUTING </vt:lpstr>
      <vt:lpstr>BIG DATA IN CLOUD COMPUTING </vt:lpstr>
      <vt:lpstr>BIG DATA </vt:lpstr>
      <vt:lpstr>PowerPoint Presentation</vt:lpstr>
      <vt:lpstr>PowerPoint Presentation</vt:lpstr>
      <vt:lpstr>The characteristics of big data </vt:lpstr>
      <vt:lpstr>V’s of Big Data </vt:lpstr>
      <vt:lpstr>V’s of Big Data </vt:lpstr>
      <vt:lpstr>V’s of Big Data </vt:lpstr>
      <vt:lpstr>V’s of Big Data </vt:lpstr>
      <vt:lpstr>V’s of Big Data </vt:lpstr>
      <vt:lpstr>V’s of Big Data </vt:lpstr>
      <vt:lpstr>V’s of Big Data </vt:lpstr>
      <vt:lpstr>V’s of Big Data </vt:lpstr>
      <vt:lpstr>V’s of Big Data </vt:lpstr>
      <vt:lpstr>V’s of Big Data </vt:lpstr>
      <vt:lpstr>BIG DATA CLASSIFICATION </vt:lpstr>
      <vt:lpstr>BIG DATA CLASSIFICATION </vt:lpstr>
      <vt:lpstr>BIG DATA CLASSIFICATION </vt:lpstr>
      <vt:lpstr>BIG DATA CLASSIFICATION </vt:lpstr>
      <vt:lpstr>BIG DATA CLASSIFICATION </vt:lpstr>
      <vt:lpstr>BIG DATA CLASSIFICATION </vt:lpstr>
      <vt:lpstr>RELATIONSHIP BETWEEN THE CLOUD AND BIG DATA </vt:lpstr>
      <vt:lpstr>RELATIONSHIP BETWEEN THE CLOUD AND BIG DATA </vt:lpstr>
      <vt:lpstr>RELATIONSHIP BETWEEN THE CLOUD AND BIG DATA </vt:lpstr>
      <vt:lpstr>RELATIONSHIP BETWEEN THE CLOUD AND BIG DATA </vt:lpstr>
      <vt:lpstr>PowerPoint Presentation</vt:lpstr>
      <vt:lpstr>IoT , Big Data and Cloud Computing</vt:lpstr>
      <vt:lpstr>IoT , Big Data and Cloud Computing</vt:lpstr>
      <vt:lpstr>IoT , Big Data and Cloud Computing</vt:lpstr>
      <vt:lpstr>Big Data TOOLS AND TECHNIQUES </vt:lpstr>
      <vt:lpstr>Big Data TOOLS AND TECHNIQUES </vt:lpstr>
      <vt:lpstr>CASE STUDIES </vt:lpstr>
      <vt:lpstr>PowerPoint Presentation</vt:lpstr>
      <vt:lpstr>CASE STUDIES </vt:lpstr>
      <vt:lpstr>PowerPoint Presentation</vt:lpstr>
      <vt:lpstr>Challenges</vt:lpstr>
      <vt:lpstr>PowerPoint Presentation</vt:lpstr>
      <vt:lpstr>PowerPoint Presentation</vt:lpstr>
      <vt:lpstr>Data Transmission </vt:lpstr>
      <vt:lpstr>Data Acquisition and Storage </vt:lpstr>
      <vt:lpstr>Security and Privacy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IN CLOUD COMPUTING </dc:title>
  <dc:creator>Fahad</dc:creator>
  <cp:lastModifiedBy>Faisal </cp:lastModifiedBy>
  <cp:revision>26</cp:revision>
  <dcterms:created xsi:type="dcterms:W3CDTF">2006-08-16T00:00:00Z</dcterms:created>
  <dcterms:modified xsi:type="dcterms:W3CDTF">2022-01-13T11:44:24Z</dcterms:modified>
</cp:coreProperties>
</file>