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68" r:id="rId3"/>
    <p:sldId id="271" r:id="rId4"/>
    <p:sldId id="269" r:id="rId5"/>
    <p:sldId id="270" r:id="rId6"/>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5EC70-0A5D-4B0F-8B64-CAF129F188E4}" type="datetimeFigureOut">
              <a:rPr lang="en-US" smtClean="0"/>
              <a:t>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FE6300-A3F5-4BE8-9612-EE9FEBCBF6DA}" type="slidenum">
              <a:rPr lang="en-US" smtClean="0"/>
              <a:t>‹#›</a:t>
            </a:fld>
            <a:endParaRPr lang="en-US"/>
          </a:p>
        </p:txBody>
      </p:sp>
    </p:spTree>
    <p:extLst>
      <p:ext uri="{BB962C8B-B14F-4D97-AF65-F5344CB8AC3E}">
        <p14:creationId xmlns:p14="http://schemas.microsoft.com/office/powerpoint/2010/main" val="294440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sz="2000" b="1">
                <a:solidFill>
                  <a:schemeClr val="tx1"/>
                </a:solidFill>
                <a:latin typeface="Courier New" pitchFamily="49" charset="0"/>
              </a:defRPr>
            </a:lvl1pPr>
            <a:lvl2pPr marL="742950" indent="-285750" eaLnBrk="0" hangingPunct="0">
              <a:defRPr sz="2000" b="1">
                <a:solidFill>
                  <a:schemeClr val="tx1"/>
                </a:solidFill>
                <a:latin typeface="Courier New" pitchFamily="49" charset="0"/>
              </a:defRPr>
            </a:lvl2pPr>
            <a:lvl3pPr marL="1143000" indent="-228600" eaLnBrk="0" hangingPunct="0">
              <a:defRPr sz="2000" b="1">
                <a:solidFill>
                  <a:schemeClr val="tx1"/>
                </a:solidFill>
                <a:latin typeface="Courier New" pitchFamily="49" charset="0"/>
              </a:defRPr>
            </a:lvl3pPr>
            <a:lvl4pPr marL="1600200" indent="-228600" eaLnBrk="0" hangingPunct="0">
              <a:defRPr sz="2000" b="1">
                <a:solidFill>
                  <a:schemeClr val="tx1"/>
                </a:solidFill>
                <a:latin typeface="Courier New" pitchFamily="49" charset="0"/>
              </a:defRPr>
            </a:lvl4pPr>
            <a:lvl5pPr marL="2057400" indent="-228600" eaLnBrk="0" hangingPunct="0">
              <a:defRPr sz="2000" b="1">
                <a:solidFill>
                  <a:schemeClr val="tx1"/>
                </a:solidFill>
                <a:latin typeface="Courier New" pitchFamily="49" charset="0"/>
              </a:defRPr>
            </a:lvl5pPr>
            <a:lvl6pPr marL="25146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6pPr>
            <a:lvl7pPr marL="29718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7pPr>
            <a:lvl8pPr marL="34290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8pPr>
            <a:lvl9pPr marL="38862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9pPr>
          </a:lstStyle>
          <a:p>
            <a:pPr eaLnBrk="1" hangingPunct="1"/>
            <a:fld id="{BD924CB9-BF52-43DE-B0B8-E4E44D446BDC}" type="slidenum">
              <a:rPr lang="en-US" sz="1200" b="0" smtClean="0">
                <a:latin typeface="Times New Roman" pitchFamily="18" charset="0"/>
              </a:rPr>
              <a:pPr eaLnBrk="1" hangingPunct="1"/>
              <a:t>1</a:t>
            </a:fld>
            <a:endParaRPr lang="en-US" sz="1200" b="0" smtClean="0">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2000" b="1">
                <a:solidFill>
                  <a:schemeClr val="tx1"/>
                </a:solidFill>
                <a:latin typeface="Courier New" pitchFamily="49" charset="0"/>
              </a:defRPr>
            </a:lvl1pPr>
            <a:lvl2pPr marL="742950" indent="-285750" eaLnBrk="0" hangingPunct="0">
              <a:defRPr sz="2000" b="1">
                <a:solidFill>
                  <a:schemeClr val="tx1"/>
                </a:solidFill>
                <a:latin typeface="Courier New" pitchFamily="49" charset="0"/>
              </a:defRPr>
            </a:lvl2pPr>
            <a:lvl3pPr marL="1143000" indent="-228600" eaLnBrk="0" hangingPunct="0">
              <a:defRPr sz="2000" b="1">
                <a:solidFill>
                  <a:schemeClr val="tx1"/>
                </a:solidFill>
                <a:latin typeface="Courier New" pitchFamily="49" charset="0"/>
              </a:defRPr>
            </a:lvl3pPr>
            <a:lvl4pPr marL="1600200" indent="-228600" eaLnBrk="0" hangingPunct="0">
              <a:defRPr sz="2000" b="1">
                <a:solidFill>
                  <a:schemeClr val="tx1"/>
                </a:solidFill>
                <a:latin typeface="Courier New" pitchFamily="49" charset="0"/>
              </a:defRPr>
            </a:lvl4pPr>
            <a:lvl5pPr marL="2057400" indent="-228600" eaLnBrk="0" hangingPunct="0">
              <a:defRPr sz="2000" b="1">
                <a:solidFill>
                  <a:schemeClr val="tx1"/>
                </a:solidFill>
                <a:latin typeface="Courier New" pitchFamily="49" charset="0"/>
              </a:defRPr>
            </a:lvl5pPr>
            <a:lvl6pPr marL="25146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6pPr>
            <a:lvl7pPr marL="29718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7pPr>
            <a:lvl8pPr marL="34290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8pPr>
            <a:lvl9pPr marL="3886200" indent="-228600" eaLnBrk="0" fontAlgn="base" hangingPunct="0">
              <a:lnSpc>
                <a:spcPct val="80000"/>
              </a:lnSpc>
              <a:spcBef>
                <a:spcPct val="20000"/>
              </a:spcBef>
              <a:spcAft>
                <a:spcPct val="0"/>
              </a:spcAft>
              <a:buFont typeface="Wingdings" pitchFamily="2" charset="2"/>
              <a:defRPr sz="2000" b="1">
                <a:solidFill>
                  <a:schemeClr val="tx1"/>
                </a:solidFill>
                <a:latin typeface="Courier New" pitchFamily="49" charset="0"/>
              </a:defRPr>
            </a:lvl9pPr>
          </a:lstStyle>
          <a:p>
            <a:pPr eaLnBrk="1" hangingPunct="1"/>
            <a:fld id="{D04BA30D-B520-4197-B131-49B7478E6A10}" type="slidenum">
              <a:rPr lang="en-US" sz="1200" b="0" smtClean="0">
                <a:latin typeface="Times New Roman" pitchFamily="18" charset="0"/>
              </a:rPr>
              <a:pPr eaLnBrk="1" hangingPunct="1"/>
              <a:t>2</a:t>
            </a:fld>
            <a:endParaRPr lang="en-US" sz="1200" b="0" smtClean="0">
              <a:latin typeface="Times New Roman" pitchFamily="18" charset="0"/>
            </a:endParaRPr>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4"/>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563C05-88A1-4B82-9807-5C61BA1D4B0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359202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63C05-88A1-4B82-9807-5C61BA1D4B0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173324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63C05-88A1-4B82-9807-5C61BA1D4B0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105007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63C05-88A1-4B82-9807-5C61BA1D4B0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3949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63C05-88A1-4B82-9807-5C61BA1D4B0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32133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563C05-88A1-4B82-9807-5C61BA1D4B0F}"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8181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563C05-88A1-4B82-9807-5C61BA1D4B0F}"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51966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563C05-88A1-4B82-9807-5C61BA1D4B0F}" type="datetimeFigureOut">
              <a:rPr lang="en-US" smtClean="0"/>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43528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63C05-88A1-4B82-9807-5C61BA1D4B0F}" type="datetimeFigureOut">
              <a:rPr lang="en-US" smtClean="0"/>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317761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63C05-88A1-4B82-9807-5C61BA1D4B0F}"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185105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63C05-88A1-4B82-9807-5C61BA1D4B0F}"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4AFA-FF10-43D4-88D9-27B4EE7FC75F}" type="slidenum">
              <a:rPr lang="en-US" smtClean="0"/>
              <a:t>‹#›</a:t>
            </a:fld>
            <a:endParaRPr lang="en-US"/>
          </a:p>
        </p:txBody>
      </p:sp>
    </p:spTree>
    <p:extLst>
      <p:ext uri="{BB962C8B-B14F-4D97-AF65-F5344CB8AC3E}">
        <p14:creationId xmlns:p14="http://schemas.microsoft.com/office/powerpoint/2010/main" val="241941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63C05-88A1-4B82-9807-5C61BA1D4B0F}" type="datetimeFigureOut">
              <a:rPr lang="en-US" smtClean="0"/>
              <a:t>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D4AFA-FF10-43D4-88D9-27B4EE7FC75F}" type="slidenum">
              <a:rPr lang="en-US" smtClean="0"/>
              <a:t>‹#›</a:t>
            </a:fld>
            <a:endParaRPr lang="en-US"/>
          </a:p>
        </p:txBody>
      </p:sp>
    </p:spTree>
    <p:extLst>
      <p:ext uri="{BB962C8B-B14F-4D97-AF65-F5344CB8AC3E}">
        <p14:creationId xmlns:p14="http://schemas.microsoft.com/office/powerpoint/2010/main" val="358365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609600" y="1524000"/>
            <a:ext cx="7848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sz="4400" b="0" dirty="0">
                <a:solidFill>
                  <a:schemeClr val="tx2"/>
                </a:solidFill>
                <a:latin typeface="Helvetica" pitchFamily="34" charset="0"/>
              </a:rPr>
              <a:t>Lecture No.01 </a:t>
            </a:r>
            <a:br>
              <a:rPr lang="en-US" sz="4400" b="0" dirty="0">
                <a:solidFill>
                  <a:schemeClr val="tx2"/>
                </a:solidFill>
                <a:latin typeface="Helvetica" pitchFamily="34" charset="0"/>
              </a:rPr>
            </a:br>
            <a:r>
              <a:rPr lang="en-US" sz="4400" b="0" dirty="0">
                <a:solidFill>
                  <a:schemeClr val="tx2"/>
                </a:solidFill>
                <a:latin typeface="Helvetica" pitchFamily="34" charset="0"/>
              </a:rPr>
              <a:t/>
            </a:r>
            <a:br>
              <a:rPr lang="en-US" sz="4400" b="0" dirty="0">
                <a:solidFill>
                  <a:schemeClr val="tx2"/>
                </a:solidFill>
                <a:latin typeface="Helvetica" pitchFamily="34" charset="0"/>
              </a:rPr>
            </a:br>
            <a:r>
              <a:rPr lang="en-US" sz="4400" b="0" dirty="0">
                <a:solidFill>
                  <a:schemeClr val="tx2"/>
                </a:solidFill>
                <a:latin typeface="Helvetica" pitchFamily="34" charset="0"/>
              </a:rPr>
              <a:t/>
            </a:r>
            <a:br>
              <a:rPr lang="en-US" sz="4400" b="0" dirty="0">
                <a:solidFill>
                  <a:schemeClr val="tx2"/>
                </a:solidFill>
                <a:latin typeface="Helvetica" pitchFamily="34" charset="0"/>
              </a:rPr>
            </a:br>
            <a:r>
              <a:rPr lang="en-US" sz="4400" b="0" dirty="0">
                <a:solidFill>
                  <a:schemeClr val="tx2"/>
                </a:solidFill>
                <a:latin typeface="Helvetica" pitchFamily="34" charset="0"/>
              </a:rPr>
              <a:t/>
            </a:r>
            <a:br>
              <a:rPr lang="en-US" sz="4400" b="0" dirty="0">
                <a:solidFill>
                  <a:schemeClr val="tx2"/>
                </a:solidFill>
                <a:latin typeface="Helvetica" pitchFamily="34" charset="0"/>
              </a:rPr>
            </a:br>
            <a:r>
              <a:rPr lang="en-US" sz="3600" b="0" dirty="0">
                <a:solidFill>
                  <a:schemeClr val="tx2"/>
                </a:solidFill>
                <a:latin typeface="Helvetica" pitchFamily="34" charset="0"/>
              </a:rPr>
              <a:t>Dr. Faisal Bin </a:t>
            </a:r>
            <a:r>
              <a:rPr lang="en-US" sz="3600" b="0" dirty="0" err="1">
                <a:solidFill>
                  <a:schemeClr val="tx2"/>
                </a:solidFill>
                <a:latin typeface="Helvetica" pitchFamily="34" charset="0"/>
              </a:rPr>
              <a:t>Ubaid</a:t>
            </a:r>
            <a:endParaRPr lang="en-US" sz="3600" b="0" dirty="0">
              <a:solidFill>
                <a:schemeClr val="tx2"/>
              </a:solidFill>
              <a:latin typeface="Helvetica" pitchFamily="34" charset="0"/>
            </a:endParaRPr>
          </a:p>
        </p:txBody>
      </p:sp>
    </p:spTree>
    <p:extLst>
      <p:ext uri="{BB962C8B-B14F-4D97-AF65-F5344CB8AC3E}">
        <p14:creationId xmlns:p14="http://schemas.microsoft.com/office/powerpoint/2010/main" val="352657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562600"/>
          </a:xfrm>
        </p:spPr>
        <p:txBody>
          <a:bodyPr/>
          <a:lstStyle/>
          <a:p>
            <a:r>
              <a:rPr lang="en-US" dirty="0"/>
              <a:t>Small companies couldn’t even afford to use </a:t>
            </a:r>
            <a:r>
              <a:rPr lang="en-US" dirty="0" smtClean="0"/>
              <a:t>computers</a:t>
            </a:r>
          </a:p>
          <a:p>
            <a:endParaRPr lang="en-US" dirty="0" smtClean="0"/>
          </a:p>
          <a:p>
            <a:r>
              <a:rPr lang="en-US" dirty="0" smtClean="0"/>
              <a:t>McCarthy’s </a:t>
            </a:r>
            <a:r>
              <a:rPr lang="en-US" dirty="0"/>
              <a:t>theory of “time-sharing” would be essential in helping get the most out of the computing time available, as well as making computing time available to smaller companies that couldn’t afford to buy their own mainframes</a:t>
            </a:r>
          </a:p>
        </p:txBody>
      </p:sp>
    </p:spTree>
    <p:extLst>
      <p:ext uri="{BB962C8B-B14F-4D97-AF65-F5344CB8AC3E}">
        <p14:creationId xmlns:p14="http://schemas.microsoft.com/office/powerpoint/2010/main" val="15570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Giant Step for Cloud </a:t>
            </a:r>
            <a:r>
              <a:rPr lang="en-US" dirty="0" smtClean="0"/>
              <a:t>Computing</a:t>
            </a:r>
            <a:endParaRPr lang="en-US" dirty="0"/>
          </a:p>
        </p:txBody>
      </p:sp>
      <p:sp>
        <p:nvSpPr>
          <p:cNvPr id="3" name="Content Placeholder 2"/>
          <p:cNvSpPr>
            <a:spLocks noGrp="1"/>
          </p:cNvSpPr>
          <p:nvPr>
            <p:ph idx="1"/>
          </p:nvPr>
        </p:nvSpPr>
        <p:spPr/>
        <p:txBody>
          <a:bodyPr/>
          <a:lstStyle/>
          <a:p>
            <a:r>
              <a:rPr lang="en-US" dirty="0" smtClean="0"/>
              <a:t> In the mid-1960s, an American computer scientist named J.C.R. </a:t>
            </a:r>
            <a:r>
              <a:rPr lang="en-US" dirty="0" err="1" smtClean="0"/>
              <a:t>Licklider</a:t>
            </a:r>
            <a:r>
              <a:rPr lang="en-US" dirty="0" smtClean="0"/>
              <a:t> came up with an idea for an interconnected system of computers. </a:t>
            </a:r>
          </a:p>
          <a:p>
            <a:r>
              <a:rPr lang="en-US" dirty="0" smtClean="0"/>
              <a:t>In 1969, </a:t>
            </a:r>
            <a:r>
              <a:rPr lang="en-US" dirty="0" err="1" smtClean="0"/>
              <a:t>Licklider’s</a:t>
            </a:r>
            <a:r>
              <a:rPr lang="en-US" dirty="0" smtClean="0"/>
              <a:t> revolutionary idea helped Bob Taylor and Larry Roberts develop something known as ARPANET (Advanced Research Projects Agency Network).</a:t>
            </a:r>
            <a:endParaRPr lang="en-US" dirty="0"/>
          </a:p>
        </p:txBody>
      </p:sp>
    </p:spTree>
    <p:extLst>
      <p:ext uri="{BB962C8B-B14F-4D97-AF65-F5344CB8AC3E}">
        <p14:creationId xmlns:p14="http://schemas.microsoft.com/office/powerpoint/2010/main" val="341242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0945"/>
            <a:ext cx="8229600" cy="5347855"/>
          </a:xfrm>
        </p:spPr>
        <p:txBody>
          <a:bodyPr/>
          <a:lstStyle/>
          <a:p>
            <a:r>
              <a:rPr lang="en-US" dirty="0" smtClean="0"/>
              <a:t>ARPANET is widely known as the “predecessor of the Internet” and was the first network that allowed digital sources to be shared among computers that were not in the same physical location.</a:t>
            </a:r>
          </a:p>
          <a:p>
            <a:endParaRPr lang="en-US" dirty="0" smtClean="0"/>
          </a:p>
          <a:p>
            <a:r>
              <a:rPr lang="en-US" dirty="0" smtClean="0"/>
              <a:t>On </a:t>
            </a:r>
            <a:r>
              <a:rPr lang="en-US" dirty="0"/>
              <a:t>the basis of above </a:t>
            </a:r>
            <a:r>
              <a:rPr lang="en-US" dirty="0" smtClean="0"/>
              <a:t>advancement , </a:t>
            </a:r>
            <a:r>
              <a:rPr lang="en-US" dirty="0"/>
              <a:t>there was </a:t>
            </a:r>
            <a:r>
              <a:rPr lang="en-US" dirty="0" smtClean="0"/>
              <a:t>emergence </a:t>
            </a:r>
            <a:r>
              <a:rPr lang="en-US" dirty="0"/>
              <a:t>of cloud computing concepts that later implemented</a:t>
            </a:r>
            <a:r>
              <a:rPr lang="en-US" dirty="0" smtClean="0"/>
              <a:t>.</a:t>
            </a:r>
          </a:p>
          <a:p>
            <a:endParaRPr lang="en-US" dirty="0" smtClean="0"/>
          </a:p>
          <a:p>
            <a:endParaRPr lang="en-US" dirty="0"/>
          </a:p>
        </p:txBody>
      </p:sp>
    </p:spTree>
    <p:extLst>
      <p:ext uri="{BB962C8B-B14F-4D97-AF65-F5344CB8AC3E}">
        <p14:creationId xmlns:p14="http://schemas.microsoft.com/office/powerpoint/2010/main" val="118563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r>
              <a:rPr lang="en-US" dirty="0"/>
              <a:t>At around in 1961, John </a:t>
            </a:r>
            <a:r>
              <a:rPr lang="en-US" dirty="0" err="1"/>
              <a:t>MacCharty</a:t>
            </a:r>
            <a:r>
              <a:rPr lang="en-US" dirty="0"/>
              <a:t> suggested in a speech at MIT that computing can be sold like a utility, just like a water or electricity. </a:t>
            </a:r>
            <a:endParaRPr lang="en-US" dirty="0" smtClean="0"/>
          </a:p>
          <a:p>
            <a:r>
              <a:rPr lang="en-US" dirty="0" smtClean="0"/>
              <a:t>It </a:t>
            </a:r>
            <a:r>
              <a:rPr lang="en-US" dirty="0"/>
              <a:t>was a brilliant idea, but like all brilliant ideas, it was ahead if its time, as for the next few decades, despite interest in the model, the technology simply was not ready for it</a:t>
            </a:r>
            <a:r>
              <a:rPr lang="en-US" dirty="0" smtClean="0"/>
              <a:t>.</a:t>
            </a:r>
          </a:p>
          <a:p>
            <a:r>
              <a:rPr lang="en-US" dirty="0"/>
              <a:t>But of course time has passed and the technology caught that idea and after few years we </a:t>
            </a:r>
            <a:r>
              <a:rPr lang="en-US" dirty="0" smtClean="0"/>
              <a:t>had following services described in next slide </a:t>
            </a:r>
            <a:endParaRPr lang="en-US" dirty="0"/>
          </a:p>
        </p:txBody>
      </p:sp>
    </p:spTree>
    <p:extLst>
      <p:ext uri="{BB962C8B-B14F-4D97-AF65-F5344CB8AC3E}">
        <p14:creationId xmlns:p14="http://schemas.microsoft.com/office/powerpoint/2010/main" val="372306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Salesforce.com</a:t>
            </a:r>
            <a:endParaRPr lang="en-US" dirty="0"/>
          </a:p>
        </p:txBody>
      </p:sp>
      <p:sp>
        <p:nvSpPr>
          <p:cNvPr id="3" name="Content Placeholder 2"/>
          <p:cNvSpPr>
            <a:spLocks noGrp="1"/>
          </p:cNvSpPr>
          <p:nvPr>
            <p:ph idx="1"/>
          </p:nvPr>
        </p:nvSpPr>
        <p:spPr/>
        <p:txBody>
          <a:bodyPr/>
          <a:lstStyle/>
          <a:p>
            <a:r>
              <a:rPr lang="en-US" i="1" dirty="0"/>
              <a:t>In 1999, </a:t>
            </a:r>
            <a:r>
              <a:rPr lang="en-US" b="1" dirty="0"/>
              <a:t>Salesforce.com</a:t>
            </a:r>
            <a:r>
              <a:rPr lang="en-US" i="1" dirty="0"/>
              <a:t> started delivering of applications to users using a simple website</a:t>
            </a:r>
            <a:r>
              <a:rPr lang="en-US" dirty="0"/>
              <a:t>. The applications were delivered to enterprises over the Internet, and this way the dream of computing sold as utility were true.</a:t>
            </a:r>
          </a:p>
        </p:txBody>
      </p:sp>
    </p:spTree>
    <p:extLst>
      <p:ext uri="{BB962C8B-B14F-4D97-AF65-F5344CB8AC3E}">
        <p14:creationId xmlns:p14="http://schemas.microsoft.com/office/powerpoint/2010/main" val="71778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Amazon</a:t>
            </a:r>
            <a:endParaRPr lang="en-US" dirty="0"/>
          </a:p>
        </p:txBody>
      </p:sp>
      <p:sp>
        <p:nvSpPr>
          <p:cNvPr id="3" name="Content Placeholder 2"/>
          <p:cNvSpPr>
            <a:spLocks noGrp="1"/>
          </p:cNvSpPr>
          <p:nvPr>
            <p:ph idx="1"/>
          </p:nvPr>
        </p:nvSpPr>
        <p:spPr/>
        <p:txBody>
          <a:bodyPr/>
          <a:lstStyle/>
          <a:p>
            <a:r>
              <a:rPr lang="en-US" i="1" dirty="0"/>
              <a:t>In 2002, </a:t>
            </a:r>
            <a:r>
              <a:rPr lang="en-US" b="1" dirty="0"/>
              <a:t>Amazon</a:t>
            </a:r>
            <a:r>
              <a:rPr lang="en-US" i="1" dirty="0"/>
              <a:t> started Amazon Web Services</a:t>
            </a:r>
            <a:r>
              <a:rPr lang="en-US" dirty="0"/>
              <a:t>, providing services like storage, computation and even human intelligence. However, only starting with the launch of the Elastic Compute Cloud in 2006 a truly commercial service open to </a:t>
            </a:r>
            <a:r>
              <a:rPr lang="en-US" dirty="0" smtClean="0"/>
              <a:t>everybody</a:t>
            </a:r>
            <a:endParaRPr lang="en-US" dirty="0"/>
          </a:p>
        </p:txBody>
      </p:sp>
    </p:spTree>
    <p:extLst>
      <p:ext uri="{BB962C8B-B14F-4D97-AF65-F5344CB8AC3E}">
        <p14:creationId xmlns:p14="http://schemas.microsoft.com/office/powerpoint/2010/main" val="2144358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lnSpcReduction="10000"/>
          </a:bodyPr>
          <a:lstStyle/>
          <a:p>
            <a:r>
              <a:rPr lang="en-US" i="1" dirty="0"/>
              <a:t>In 2009, </a:t>
            </a:r>
            <a:r>
              <a:rPr lang="en-US" b="1" dirty="0"/>
              <a:t>Google Apps</a:t>
            </a:r>
            <a:r>
              <a:rPr lang="en-US" i="1" dirty="0"/>
              <a:t> also started to provide cloud computing enterprise applications</a:t>
            </a:r>
            <a:r>
              <a:rPr lang="en-US" i="1" dirty="0" smtClean="0"/>
              <a:t>.</a:t>
            </a:r>
          </a:p>
          <a:p>
            <a:r>
              <a:rPr lang="en-US" dirty="0"/>
              <a:t>Of course, all the big players are present in the cloud computing evolution, some were earlier, some were later. </a:t>
            </a:r>
            <a:r>
              <a:rPr lang="en-US" i="1" dirty="0"/>
              <a:t>In 2009, </a:t>
            </a:r>
            <a:r>
              <a:rPr lang="en-US" b="1" dirty="0"/>
              <a:t>Microsoft</a:t>
            </a:r>
            <a:r>
              <a:rPr lang="en-US" i="1" dirty="0"/>
              <a:t> launched Windows Azure</a:t>
            </a:r>
            <a:r>
              <a:rPr lang="en-US" dirty="0"/>
              <a:t>, and companies like Oracle and HP have all joined the game. This proves that today, cloud computing has become mainstream.</a:t>
            </a:r>
          </a:p>
        </p:txBody>
      </p:sp>
    </p:spTree>
    <p:extLst>
      <p:ext uri="{BB962C8B-B14F-4D97-AF65-F5344CB8AC3E}">
        <p14:creationId xmlns:p14="http://schemas.microsoft.com/office/powerpoint/2010/main" val="236900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5613" y="365125"/>
            <a:ext cx="8226425" cy="914400"/>
          </a:xfrm>
        </p:spPr>
        <p:txBody>
          <a:bodyPr/>
          <a:lstStyle/>
          <a:p>
            <a:pPr eaLnBrk="1" hangingPunct="1"/>
            <a:r>
              <a:rPr lang="en-US" smtClean="0">
                <a:latin typeface="Helvetica" pitchFamily="34" charset="0"/>
              </a:rPr>
              <a:t>Instructor</a:t>
            </a:r>
          </a:p>
        </p:txBody>
      </p:sp>
      <p:sp>
        <p:nvSpPr>
          <p:cNvPr id="4099" name="Rectangle 3"/>
          <p:cNvSpPr>
            <a:spLocks noGrp="1" noChangeArrowheads="1"/>
          </p:cNvSpPr>
          <p:nvPr>
            <p:ph idx="1"/>
          </p:nvPr>
        </p:nvSpPr>
        <p:spPr>
          <a:xfrm>
            <a:off x="455613" y="1600200"/>
            <a:ext cx="8226425" cy="4572000"/>
          </a:xfrm>
        </p:spPr>
        <p:txBody>
          <a:bodyPr>
            <a:normAutofit fontScale="92500" lnSpcReduction="10000"/>
          </a:bodyPr>
          <a:lstStyle/>
          <a:p>
            <a:pPr eaLnBrk="1" hangingPunct="1">
              <a:buFontTx/>
              <a:buNone/>
            </a:pPr>
            <a:r>
              <a:rPr lang="en-US" b="1" dirty="0" smtClean="0">
                <a:latin typeface="Helvetica" pitchFamily="34" charset="0"/>
              </a:rPr>
              <a:t>Faisal Bin </a:t>
            </a:r>
            <a:r>
              <a:rPr lang="en-US" b="1" dirty="0" err="1" smtClean="0">
                <a:latin typeface="Helvetica" pitchFamily="34" charset="0"/>
              </a:rPr>
              <a:t>Ubaid</a:t>
            </a:r>
            <a:endParaRPr lang="en-US" b="1" dirty="0" smtClean="0">
              <a:latin typeface="Helvetica" pitchFamily="34" charset="0"/>
            </a:endParaRPr>
          </a:p>
          <a:p>
            <a:pPr eaLnBrk="1" hangingPunct="1">
              <a:buFontTx/>
              <a:buNone/>
            </a:pPr>
            <a:r>
              <a:rPr lang="en-US" b="1" smtClean="0">
                <a:latin typeface="Helvetica" pitchFamily="34" charset="0"/>
              </a:rPr>
              <a:t>faisalbinubaid@iba-suk.edu.pk</a:t>
            </a:r>
            <a:endParaRPr lang="en-US" b="1" dirty="0" smtClean="0">
              <a:latin typeface="Helvetica" pitchFamily="34" charset="0"/>
            </a:endParaRPr>
          </a:p>
          <a:p>
            <a:pPr eaLnBrk="1" hangingPunct="1">
              <a:buFont typeface="Wingdings" pitchFamily="2" charset="2"/>
              <a:buChar char="§"/>
            </a:pPr>
            <a:r>
              <a:rPr lang="en-US" dirty="0" smtClean="0">
                <a:latin typeface="Helvetica" pitchFamily="34" charset="0"/>
              </a:rPr>
              <a:t>Present: Assistant Professor IBA </a:t>
            </a:r>
            <a:r>
              <a:rPr lang="en-US" dirty="0" err="1" smtClean="0">
                <a:latin typeface="Helvetica" pitchFamily="34" charset="0"/>
              </a:rPr>
              <a:t>Sukkur</a:t>
            </a:r>
            <a:endParaRPr lang="en-US" dirty="0" smtClean="0">
              <a:latin typeface="Helvetica" pitchFamily="34" charset="0"/>
            </a:endParaRPr>
          </a:p>
          <a:p>
            <a:pPr eaLnBrk="1" hangingPunct="1">
              <a:buFont typeface="Wingdings" pitchFamily="2" charset="2"/>
              <a:buChar char="§"/>
            </a:pPr>
            <a:r>
              <a:rPr lang="en-US" dirty="0" smtClean="0">
                <a:latin typeface="Helvetica" pitchFamily="34" charset="0"/>
              </a:rPr>
              <a:t>2015-2020: PhD Chongqing University China</a:t>
            </a:r>
          </a:p>
          <a:p>
            <a:pPr eaLnBrk="1" hangingPunct="1">
              <a:buFont typeface="Wingdings" pitchFamily="2" charset="2"/>
              <a:buChar char="§"/>
            </a:pPr>
            <a:r>
              <a:rPr lang="en-US" dirty="0" smtClean="0">
                <a:latin typeface="Helvetica" pitchFamily="34" charset="0"/>
              </a:rPr>
              <a:t>2013-2015: Lecturer Military College of Signals (NUST)</a:t>
            </a:r>
          </a:p>
          <a:p>
            <a:pPr eaLnBrk="1" hangingPunct="1">
              <a:buFont typeface="Wingdings" pitchFamily="2" charset="2"/>
              <a:buChar char="§"/>
            </a:pPr>
            <a:r>
              <a:rPr lang="en-US" dirty="0" smtClean="0">
                <a:latin typeface="Helvetica" pitchFamily="34" charset="0"/>
              </a:rPr>
              <a:t>MS </a:t>
            </a:r>
            <a:r>
              <a:rPr lang="en-US" dirty="0" err="1" smtClean="0">
                <a:latin typeface="Helvetica" pitchFamily="34" charset="0"/>
              </a:rPr>
              <a:t>Bahria</a:t>
            </a:r>
            <a:r>
              <a:rPr lang="en-US" dirty="0" smtClean="0">
                <a:latin typeface="Helvetica" pitchFamily="34" charset="0"/>
              </a:rPr>
              <a:t> University Islamabad 2011 -2012</a:t>
            </a:r>
          </a:p>
          <a:p>
            <a:pPr eaLnBrk="1" hangingPunct="1">
              <a:buFont typeface="Wingdings" pitchFamily="2" charset="2"/>
              <a:buChar char="§"/>
            </a:pPr>
            <a:r>
              <a:rPr lang="en-US" dirty="0" smtClean="0">
                <a:latin typeface="Helvetica" pitchFamily="34" charset="0"/>
              </a:rPr>
              <a:t>BS COMSATS University Islamabad 2006-2010</a:t>
            </a:r>
          </a:p>
        </p:txBody>
      </p:sp>
    </p:spTree>
    <p:extLst>
      <p:ext uri="{BB962C8B-B14F-4D97-AF65-F5344CB8AC3E}">
        <p14:creationId xmlns:p14="http://schemas.microsoft.com/office/powerpoint/2010/main" val="296043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US" dirty="0" smtClean="0"/>
              <a:t>Course Outline</a:t>
            </a:r>
            <a:endParaRPr lang="en-US" dirty="0"/>
          </a:p>
        </p:txBody>
      </p:sp>
    </p:spTree>
    <p:extLst>
      <p:ext uri="{BB962C8B-B14F-4D97-AF65-F5344CB8AC3E}">
        <p14:creationId xmlns:p14="http://schemas.microsoft.com/office/powerpoint/2010/main" val="297410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versus distributed </a:t>
            </a:r>
            <a:r>
              <a:rPr lang="en-US" dirty="0" smtClean="0"/>
              <a:t>computing</a:t>
            </a:r>
            <a:endParaRPr lang="en-US" dirty="0"/>
          </a:p>
        </p:txBody>
      </p:sp>
      <p:sp>
        <p:nvSpPr>
          <p:cNvPr id="3" name="Content Placeholder 2"/>
          <p:cNvSpPr>
            <a:spLocks noGrp="1"/>
          </p:cNvSpPr>
          <p:nvPr>
            <p:ph idx="1"/>
          </p:nvPr>
        </p:nvSpPr>
        <p:spPr/>
        <p:txBody>
          <a:bodyPr/>
          <a:lstStyle/>
          <a:p>
            <a:r>
              <a:rPr lang="en-US" dirty="0"/>
              <a:t>While both distributed computing and parallel systems are widely available these days, the main difference between these two is that a parallel computing system consists of multiple processors that communicate with each other using a shared memory, whereas a distributed computing system contains multiple processors connected by a communication network.</a:t>
            </a:r>
          </a:p>
        </p:txBody>
      </p:sp>
    </p:spTree>
    <p:extLst>
      <p:ext uri="{BB962C8B-B14F-4D97-AF65-F5344CB8AC3E}">
        <p14:creationId xmlns:p14="http://schemas.microsoft.com/office/powerpoint/2010/main" val="266778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www.oreilly.com/library/view/distributed-computing-in/9781787126992/assets/e1153739-f551-4f1f-a44a-8effcd19309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657143" cy="246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29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Brief History of Cloud </a:t>
            </a:r>
            <a:r>
              <a:rPr lang="en-US" dirty="0" smtClean="0"/>
              <a:t>Computing</a:t>
            </a:r>
            <a:endParaRPr lang="en-US" dirty="0"/>
          </a:p>
        </p:txBody>
      </p:sp>
      <p:sp>
        <p:nvSpPr>
          <p:cNvPr id="3" name="Subtitle 2"/>
          <p:cNvSpPr>
            <a:spLocks noGrp="1"/>
          </p:cNvSpPr>
          <p:nvPr>
            <p:ph type="subTitle" idx="1"/>
          </p:nvPr>
        </p:nvSpPr>
        <p:spPr/>
        <p:txBody>
          <a:bodyPr>
            <a:normAutofit fontScale="85000" lnSpcReduction="10000"/>
          </a:bodyPr>
          <a:lstStyle/>
          <a:p>
            <a:r>
              <a:rPr lang="en-US" dirty="0" err="1" smtClean="0"/>
              <a:t>Millennials</a:t>
            </a:r>
            <a:r>
              <a:rPr lang="en-US" dirty="0" smtClean="0"/>
              <a:t> may feel like cloud computing is something from their generation, but the truth is that it actually traces its roots back over 60 years. </a:t>
            </a:r>
          </a:p>
          <a:p>
            <a:endParaRPr lang="en-US" dirty="0"/>
          </a:p>
        </p:txBody>
      </p:sp>
    </p:spTree>
    <p:extLst>
      <p:ext uri="{BB962C8B-B14F-4D97-AF65-F5344CB8AC3E}">
        <p14:creationId xmlns:p14="http://schemas.microsoft.com/office/powerpoint/2010/main" val="388999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 of Cloud Computing</a:t>
            </a:r>
            <a:endParaRPr lang="en-US" dirty="0"/>
          </a:p>
        </p:txBody>
      </p:sp>
      <p:sp>
        <p:nvSpPr>
          <p:cNvPr id="3" name="Content Placeholder 2"/>
          <p:cNvSpPr>
            <a:spLocks noGrp="1"/>
          </p:cNvSpPr>
          <p:nvPr>
            <p:ph idx="1"/>
          </p:nvPr>
        </p:nvSpPr>
        <p:spPr/>
        <p:txBody>
          <a:bodyPr>
            <a:normAutofit/>
          </a:bodyPr>
          <a:lstStyle/>
          <a:p>
            <a:r>
              <a:rPr lang="en-US" dirty="0"/>
              <a:t>Since the 1950s, organizations have been using an increasingly complex and ever-changing system of mainframe computers to process their data. </a:t>
            </a:r>
            <a:endParaRPr lang="en-US" dirty="0" smtClean="0"/>
          </a:p>
          <a:p>
            <a:r>
              <a:rPr lang="en-US" dirty="0" smtClean="0"/>
              <a:t>In </a:t>
            </a:r>
            <a:r>
              <a:rPr lang="en-US" dirty="0"/>
              <a:t>the early days, mainframe computers were huge and prohibitively expensive</a:t>
            </a:r>
            <a:r>
              <a:rPr lang="en-US" dirty="0" smtClean="0"/>
              <a:t>.</a:t>
            </a:r>
          </a:p>
        </p:txBody>
      </p:sp>
    </p:spTree>
    <p:extLst>
      <p:ext uri="{BB962C8B-B14F-4D97-AF65-F5344CB8AC3E}">
        <p14:creationId xmlns:p14="http://schemas.microsoft.com/office/powerpoint/2010/main" val="423347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fontScale="92500" lnSpcReduction="10000"/>
          </a:bodyPr>
          <a:lstStyle/>
          <a:p>
            <a:r>
              <a:rPr lang="en-US" dirty="0" smtClean="0"/>
              <a:t>This led most organizations to purchase one or two machines and then implement “time-sharing” schedules so that their return on investment (ROI) was as great as possible. </a:t>
            </a:r>
          </a:p>
          <a:p>
            <a:endParaRPr lang="en-US" dirty="0" smtClean="0"/>
          </a:p>
          <a:p>
            <a:r>
              <a:rPr lang="en-US" dirty="0" smtClean="0"/>
              <a:t>With </a:t>
            </a:r>
            <a:r>
              <a:rPr lang="en-US" dirty="0"/>
              <a:t>time-sharing, several users could access a mainframe computer from connected stations that carried no processing power of their own. This type of shared computational power is the basic premise of the cloud.</a:t>
            </a:r>
          </a:p>
        </p:txBody>
      </p:sp>
    </p:spTree>
    <p:extLst>
      <p:ext uri="{BB962C8B-B14F-4D97-AF65-F5344CB8AC3E}">
        <p14:creationId xmlns:p14="http://schemas.microsoft.com/office/powerpoint/2010/main" val="223838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Time-Sharing </a:t>
            </a:r>
            <a:r>
              <a:rPr lang="en-US" dirty="0" smtClean="0"/>
              <a:t>Theory</a:t>
            </a:r>
            <a:endParaRPr lang="en-US" dirty="0"/>
          </a:p>
        </p:txBody>
      </p:sp>
      <p:sp>
        <p:nvSpPr>
          <p:cNvPr id="3" name="Content Placeholder 2"/>
          <p:cNvSpPr>
            <a:spLocks noGrp="1"/>
          </p:cNvSpPr>
          <p:nvPr>
            <p:ph idx="1"/>
          </p:nvPr>
        </p:nvSpPr>
        <p:spPr/>
        <p:txBody>
          <a:bodyPr>
            <a:normAutofit/>
          </a:bodyPr>
          <a:lstStyle/>
          <a:p>
            <a:r>
              <a:rPr lang="en-US" dirty="0" smtClean="0"/>
              <a:t>1955 saw John McCarthy, who originally coined the term “artificial intelligence,” create a theory of sharing computing time among an entire group of users. </a:t>
            </a:r>
          </a:p>
          <a:p>
            <a:r>
              <a:rPr lang="en-US" dirty="0" smtClean="0"/>
              <a:t>Getting the most out of computing time was an important consideration in the 1950s because it was a ridiculously expensive asset, and maximizing it was a top priority</a:t>
            </a:r>
            <a:endParaRPr lang="en-US" dirty="0"/>
          </a:p>
        </p:txBody>
      </p:sp>
    </p:spTree>
    <p:extLst>
      <p:ext uri="{BB962C8B-B14F-4D97-AF65-F5344CB8AC3E}">
        <p14:creationId xmlns:p14="http://schemas.microsoft.com/office/powerpoint/2010/main" val="14241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524</Words>
  <Application>Microsoft Office PowerPoint</Application>
  <PresentationFormat>On-screen Show (4:3)</PresentationFormat>
  <Paragraphs>43</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Instructor</vt:lpstr>
      <vt:lpstr>Course Outline</vt:lpstr>
      <vt:lpstr>Parallel versus distributed computing</vt:lpstr>
      <vt:lpstr>PowerPoint Presentation</vt:lpstr>
      <vt:lpstr>Brief History of Cloud Computing</vt:lpstr>
      <vt:lpstr>Brief History of Cloud Computing</vt:lpstr>
      <vt:lpstr>PowerPoint Presentation</vt:lpstr>
      <vt:lpstr>The Time-Sharing Theory</vt:lpstr>
      <vt:lpstr>PowerPoint Presentation</vt:lpstr>
      <vt:lpstr>A Giant Step for Cloud Computing</vt:lpstr>
      <vt:lpstr>PowerPoint Presentation</vt:lpstr>
      <vt:lpstr>PowerPoint Presentation</vt:lpstr>
      <vt:lpstr>Salesforce.com</vt:lpstr>
      <vt:lpstr>Amazon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History of Cloud Computing</dc:title>
  <dc:creator>Faisal</dc:creator>
  <cp:lastModifiedBy>Faisal </cp:lastModifiedBy>
  <cp:revision>3</cp:revision>
  <dcterms:created xsi:type="dcterms:W3CDTF">2022-03-01T07:25:15Z</dcterms:created>
  <dcterms:modified xsi:type="dcterms:W3CDTF">2022-03-01T07:54:02Z</dcterms:modified>
</cp:coreProperties>
</file>