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301" r:id="rId4"/>
    <p:sldId id="302" r:id="rId5"/>
    <p:sldId id="303" r:id="rId6"/>
    <p:sldId id="304" r:id="rId7"/>
    <p:sldId id="305" r:id="rId8"/>
    <p:sldId id="30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1" r:id="rId43"/>
    <p:sldId id="292" r:id="rId44"/>
    <p:sldId id="293" r:id="rId45"/>
    <p:sldId id="294" r:id="rId46"/>
    <p:sldId id="295" r:id="rId47"/>
    <p:sldId id="296" r:id="rId48"/>
    <p:sldId id="297" r:id="rId49"/>
    <p:sldId id="298" r:id="rId50"/>
    <p:sldId id="299" r:id="rId51"/>
    <p:sldId id="30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Virtualization</a:t>
            </a:r>
            <a:br>
              <a:rPr lang="en-US" dirty="0"/>
            </a:br>
            <a:r>
              <a:rPr lang="en-US" dirty="0"/>
              <a:t>Hypervisors</a:t>
            </a:r>
            <a:br>
              <a:rPr lang="en-US" dirty="0"/>
            </a:br>
            <a:r>
              <a:rPr lang="en-US" dirty="0"/>
              <a:t>Levels of Virtualization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a:t>The machine we install a hypervisor on is called a </a:t>
            </a:r>
            <a:r>
              <a:rPr lang="en-US" b="1" i="1" dirty="0">
                <a:solidFill>
                  <a:srgbClr val="FF0000"/>
                </a:solidFill>
              </a:rPr>
              <a:t>host machine</a:t>
            </a:r>
            <a:endParaRPr lang="en-US" dirty="0">
              <a:solidFill>
                <a:srgbClr val="FF0000"/>
              </a:solidFill>
            </a:endParaRPr>
          </a:p>
          <a:p>
            <a:r>
              <a:rPr lang="en-US" b="1" i="1" dirty="0">
                <a:solidFill>
                  <a:srgbClr val="FF0000"/>
                </a:solidFill>
              </a:rPr>
              <a:t>Guest virtual machines</a:t>
            </a:r>
            <a:r>
              <a:rPr lang="en-US" dirty="0"/>
              <a:t> that run on top of them</a:t>
            </a:r>
          </a:p>
          <a:p>
            <a:r>
              <a:rPr lang="en-US" dirty="0"/>
              <a:t>Hypervisors emulate available resources so that guest machines can use them. No matter what operating system you boot up with a virtual machine, it will think that actual physical hardware is at its disposal.</a:t>
            </a:r>
          </a:p>
        </p:txBody>
      </p:sp>
    </p:spTree>
    <p:extLst>
      <p:ext uri="{BB962C8B-B14F-4D97-AF65-F5344CB8AC3E}">
        <p14:creationId xmlns:p14="http://schemas.microsoft.com/office/powerpoint/2010/main" val="214242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r>
              <a:rPr lang="en-US" dirty="0"/>
              <a:t>From a VM’s standpoint, there is </a:t>
            </a:r>
            <a:r>
              <a:rPr lang="en-US" dirty="0">
                <a:solidFill>
                  <a:srgbClr val="FF0000"/>
                </a:solidFill>
              </a:rPr>
              <a:t>no difference between the physical and virtualized environment</a:t>
            </a:r>
            <a:r>
              <a:rPr lang="en-US" dirty="0"/>
              <a:t>. Guest machines do not know that the hypervisor created them in a virtual environment. Or that they are sharing available computing power. </a:t>
            </a:r>
          </a:p>
          <a:p>
            <a:r>
              <a:rPr lang="en-US" dirty="0"/>
              <a:t>VMs run simultaneously with the hardware that powers them, and so they are entirely </a:t>
            </a:r>
            <a:r>
              <a:rPr lang="en-US" dirty="0">
                <a:solidFill>
                  <a:srgbClr val="FF0000"/>
                </a:solidFill>
              </a:rPr>
              <a:t>dependent on its stable operation</a:t>
            </a:r>
            <a:r>
              <a:rPr lang="en-US" dirty="0"/>
              <a:t>.</a:t>
            </a:r>
          </a:p>
        </p:txBody>
      </p:sp>
    </p:spTree>
    <p:extLst>
      <p:ext uri="{BB962C8B-B14F-4D97-AF65-F5344CB8AC3E}">
        <p14:creationId xmlns:p14="http://schemas.microsoft.com/office/powerpoint/2010/main" val="264868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 Types</a:t>
            </a:r>
          </a:p>
        </p:txBody>
      </p:sp>
      <p:sp>
        <p:nvSpPr>
          <p:cNvPr id="3" name="Content Placeholder 2"/>
          <p:cNvSpPr>
            <a:spLocks noGrp="1"/>
          </p:cNvSpPr>
          <p:nvPr>
            <p:ph idx="1"/>
          </p:nvPr>
        </p:nvSpPr>
        <p:spPr/>
        <p:txBody>
          <a:bodyPr/>
          <a:lstStyle/>
          <a:p>
            <a:r>
              <a:rPr lang="en-US" b="1" dirty="0">
                <a:solidFill>
                  <a:srgbClr val="FF0000"/>
                </a:solidFill>
              </a:rPr>
              <a:t>Type 1 Hypervisor</a:t>
            </a:r>
            <a:r>
              <a:rPr lang="en-US" dirty="0">
                <a:solidFill>
                  <a:srgbClr val="FF0000"/>
                </a:solidFill>
              </a:rPr>
              <a:t> </a:t>
            </a:r>
            <a:r>
              <a:rPr lang="en-US" dirty="0"/>
              <a:t>(also called bare metal or native)</a:t>
            </a:r>
          </a:p>
          <a:p>
            <a:r>
              <a:rPr lang="en-US" b="1" dirty="0">
                <a:solidFill>
                  <a:srgbClr val="FF0000"/>
                </a:solidFill>
              </a:rPr>
              <a:t>Type 2 Hypervisor</a:t>
            </a:r>
            <a:r>
              <a:rPr lang="en-US" dirty="0"/>
              <a:t> (also known as hosted hypervisors)</a:t>
            </a:r>
          </a:p>
          <a:p>
            <a:endParaRPr lang="en-US" dirty="0"/>
          </a:p>
        </p:txBody>
      </p:sp>
    </p:spTree>
    <p:extLst>
      <p:ext uri="{BB962C8B-B14F-4D97-AF65-F5344CB8AC3E}">
        <p14:creationId xmlns:p14="http://schemas.microsoft.com/office/powerpoint/2010/main" val="22575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1 Hypervisor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type 1 Hypervisor example with virtual machines and physica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48959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1 Hypervisor</a:t>
            </a:r>
            <a:endParaRPr lang="en-US" dirty="0"/>
          </a:p>
        </p:txBody>
      </p:sp>
      <p:sp>
        <p:nvSpPr>
          <p:cNvPr id="3" name="Content Placeholder 2"/>
          <p:cNvSpPr>
            <a:spLocks noGrp="1"/>
          </p:cNvSpPr>
          <p:nvPr>
            <p:ph idx="1"/>
          </p:nvPr>
        </p:nvSpPr>
        <p:spPr/>
        <p:txBody>
          <a:bodyPr>
            <a:normAutofit fontScale="92500"/>
          </a:bodyPr>
          <a:lstStyle/>
          <a:p>
            <a:r>
              <a:rPr lang="en-US" dirty="0"/>
              <a:t>A bare-metal hypervisor (Type 1) is a layer of software we install directly on top of a physical server and its underlying hardware.</a:t>
            </a:r>
          </a:p>
          <a:p>
            <a:r>
              <a:rPr lang="en-US" dirty="0"/>
              <a:t>There is </a:t>
            </a:r>
            <a:r>
              <a:rPr lang="en-US" dirty="0">
                <a:solidFill>
                  <a:srgbClr val="FF0000"/>
                </a:solidFill>
              </a:rPr>
              <a:t>no software or any operating system in between</a:t>
            </a:r>
            <a:r>
              <a:rPr lang="en-US" dirty="0"/>
              <a:t>, hence the name </a:t>
            </a:r>
            <a:r>
              <a:rPr lang="en-US" i="1" dirty="0">
                <a:solidFill>
                  <a:srgbClr val="FF0000"/>
                </a:solidFill>
              </a:rPr>
              <a:t>bare-metal hypervisor</a:t>
            </a:r>
            <a:r>
              <a:rPr lang="en-US" dirty="0"/>
              <a:t>. </a:t>
            </a:r>
          </a:p>
          <a:p>
            <a:r>
              <a:rPr lang="en-US" dirty="0"/>
              <a:t>A Type 1 hypervisor is proven in providing excellent performance and stability since it does not run inside Windows or any other operating system.</a:t>
            </a:r>
          </a:p>
        </p:txBody>
      </p:sp>
    </p:spTree>
    <p:extLst>
      <p:ext uri="{BB962C8B-B14F-4D97-AF65-F5344CB8AC3E}">
        <p14:creationId xmlns:p14="http://schemas.microsoft.com/office/powerpoint/2010/main" val="28304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lstStyle/>
          <a:p>
            <a:r>
              <a:rPr lang="en-US" dirty="0"/>
              <a:t>Type 1 hypervisors are an OS themselves, a very basic one on top of which you can run virtual machines. The physical machine the hypervisor is running on serves virtualization purposes only. You cannot use it for anything else.</a:t>
            </a:r>
          </a:p>
          <a:p>
            <a:endParaRPr lang="en-US" dirty="0"/>
          </a:p>
          <a:p>
            <a:r>
              <a:rPr lang="en-US" dirty="0"/>
              <a:t>Type 1 hypervisors are mainly found in enterprise environments.</a:t>
            </a:r>
          </a:p>
        </p:txBody>
      </p:sp>
    </p:spTree>
    <p:extLst>
      <p:ext uri="{BB962C8B-B14F-4D97-AF65-F5344CB8AC3E}">
        <p14:creationId xmlns:p14="http://schemas.microsoft.com/office/powerpoint/2010/main" val="6449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Hypervisor Type 1 Performance</a:t>
            </a:r>
            <a:endParaRPr lang="en-US" dirty="0"/>
          </a:p>
        </p:txBody>
      </p:sp>
      <p:sp>
        <p:nvSpPr>
          <p:cNvPr id="3" name="Content Placeholder 2"/>
          <p:cNvSpPr>
            <a:spLocks noGrp="1"/>
          </p:cNvSpPr>
          <p:nvPr>
            <p:ph idx="1"/>
          </p:nvPr>
        </p:nvSpPr>
        <p:spPr/>
        <p:txBody>
          <a:bodyPr/>
          <a:lstStyle/>
          <a:p>
            <a:r>
              <a:rPr lang="en-US" dirty="0"/>
              <a:t>Given that type 1 hypervisors are relatively simple, they do not offer many functionalities</a:t>
            </a:r>
          </a:p>
          <a:p>
            <a:endParaRPr lang="en-US" dirty="0"/>
          </a:p>
          <a:p>
            <a:r>
              <a:rPr lang="en-US" dirty="0"/>
              <a:t>Once you boot up a physical server with a bare-metal hypervisor installed, it displays a command prompt-like screen. </a:t>
            </a:r>
          </a:p>
          <a:p>
            <a:endParaRPr lang="en-US" dirty="0"/>
          </a:p>
        </p:txBody>
      </p:sp>
    </p:spTree>
    <p:extLst>
      <p:ext uri="{BB962C8B-B14F-4D97-AF65-F5344CB8AC3E}">
        <p14:creationId xmlns:p14="http://schemas.microsoft.com/office/powerpoint/2010/main" val="265221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of a VMware type 1 hypervisor’s screen after the server boots up</a:t>
            </a:r>
          </a:p>
        </p:txBody>
      </p:sp>
      <p:sp>
        <p:nvSpPr>
          <p:cNvPr id="3" name="Content Placeholder 2"/>
          <p:cNvSpPr>
            <a:spLocks noGrp="1"/>
          </p:cNvSpPr>
          <p:nvPr>
            <p:ph idx="1"/>
          </p:nvPr>
        </p:nvSpPr>
        <p:spPr/>
        <p:txBody>
          <a:bodyPr/>
          <a:lstStyle/>
          <a:p>
            <a:endParaRPr lang="en-US" dirty="0"/>
          </a:p>
        </p:txBody>
      </p:sp>
      <p:pic>
        <p:nvPicPr>
          <p:cNvPr id="2050" name="Picture 2" descr="example of VMware hypervi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2217"/>
            <a:ext cx="8160327" cy="630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248400"/>
          </a:xfrm>
        </p:spPr>
        <p:txBody>
          <a:bodyPr/>
          <a:lstStyle/>
          <a:p>
            <a:r>
              <a:rPr lang="en-US" dirty="0"/>
              <a:t>Another type 1 hypervisor may look quite different but they also only allow for simple server configuration. </a:t>
            </a:r>
          </a:p>
          <a:p>
            <a:r>
              <a:rPr lang="en-US" dirty="0"/>
              <a:t>This consists of changing the date and time, IP address, password, etc. </a:t>
            </a:r>
          </a:p>
          <a:p>
            <a:r>
              <a:rPr lang="en-US" dirty="0"/>
              <a:t>In order to create virtual instances, you need a management console set up on another machine. </a:t>
            </a:r>
          </a:p>
          <a:p>
            <a:r>
              <a:rPr lang="en-US" dirty="0"/>
              <a:t>Using the console, you can connect to the hypervisor on the server, and manage your virtual environment.</a:t>
            </a:r>
          </a:p>
        </p:txBody>
      </p:sp>
    </p:spTree>
    <p:extLst>
      <p:ext uri="{BB962C8B-B14F-4D97-AF65-F5344CB8AC3E}">
        <p14:creationId xmlns:p14="http://schemas.microsoft.com/office/powerpoint/2010/main" val="5972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lstStyle/>
          <a:p>
            <a:r>
              <a:rPr lang="en-US" dirty="0"/>
              <a:t>A management console can be web-based or a separate software package you install on the machine for which you want remote management. </a:t>
            </a:r>
          </a:p>
          <a:p>
            <a:endParaRPr lang="en-US" dirty="0"/>
          </a:p>
          <a:p>
            <a:r>
              <a:rPr lang="en-US" dirty="0"/>
              <a:t>Depending on what functionalities you need, the license cost for management consoles varies substantially.</a:t>
            </a:r>
          </a:p>
        </p:txBody>
      </p:sp>
    </p:spTree>
    <p:extLst>
      <p:ext uri="{BB962C8B-B14F-4D97-AF65-F5344CB8AC3E}">
        <p14:creationId xmlns:p14="http://schemas.microsoft.com/office/powerpoint/2010/main" val="168960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a:bodyPr>
          <a:lstStyle/>
          <a:p>
            <a:r>
              <a:rPr lang="en-US" i="1" dirty="0">
                <a:solidFill>
                  <a:srgbClr val="FF0000"/>
                </a:solidFill>
              </a:rPr>
              <a:t>It is an umbrella of technologies and concepts that are intended to provide an abstract environment to run virtual hardware platform, operating system, storage devices or applications </a:t>
            </a:r>
          </a:p>
        </p:txBody>
      </p:sp>
    </p:spTree>
    <p:extLst>
      <p:ext uri="{BB962C8B-B14F-4D97-AF65-F5344CB8AC3E}">
        <p14:creationId xmlns:p14="http://schemas.microsoft.com/office/powerpoint/2010/main" val="290841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lstStyle/>
          <a:p>
            <a:r>
              <a:rPr lang="en-US" dirty="0"/>
              <a:t>One action you can perform includes moving virtual machines between physical servers, manually or automatically. </a:t>
            </a:r>
          </a:p>
          <a:p>
            <a:r>
              <a:rPr lang="en-US" dirty="0"/>
              <a:t>This move is based on resource needs of a VM at a given moment and happens without any impact to the end-users. </a:t>
            </a:r>
          </a:p>
          <a:p>
            <a:r>
              <a:rPr lang="en-US" dirty="0"/>
              <a:t>It’s the same process if a piece of hardware or a whole server fails.</a:t>
            </a:r>
          </a:p>
        </p:txBody>
      </p:sp>
    </p:spTree>
    <p:extLst>
      <p:ext uri="{BB962C8B-B14F-4D97-AF65-F5344CB8AC3E}">
        <p14:creationId xmlns:p14="http://schemas.microsoft.com/office/powerpoint/2010/main" val="468061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20000"/>
          </a:bodyPr>
          <a:lstStyle/>
          <a:p>
            <a:r>
              <a:rPr lang="en-US" dirty="0"/>
              <a:t>One of the best features of type 1 hypervisors is that they </a:t>
            </a:r>
            <a:r>
              <a:rPr lang="en-US" dirty="0">
                <a:solidFill>
                  <a:srgbClr val="FF0000"/>
                </a:solidFill>
              </a:rPr>
              <a:t>allow for over-allocation of physical resources.</a:t>
            </a:r>
          </a:p>
          <a:p>
            <a:r>
              <a:rPr lang="en-US" dirty="0"/>
              <a:t>With type 1 hypervisors, you can assign more resources to your virtual machines than you have available.</a:t>
            </a:r>
          </a:p>
          <a:p>
            <a:r>
              <a:rPr lang="en-US" dirty="0"/>
              <a:t>For example, if you have 128GB of RAM on your server and eight virtual machines, you can assign 24GB of RAM to each of them. This totals to 192GB of RAM, but VMs themselves will not actually consume all 24GB from the physical server.</a:t>
            </a:r>
          </a:p>
          <a:p>
            <a:r>
              <a:rPr lang="en-US" dirty="0"/>
              <a:t>The VMs think they have 24GB when in reality they only use the amount of RAM they need to perform particular tasks.</a:t>
            </a:r>
          </a:p>
        </p:txBody>
      </p:sp>
    </p:spTree>
    <p:extLst>
      <p:ext uri="{BB962C8B-B14F-4D97-AF65-F5344CB8AC3E}">
        <p14:creationId xmlns:p14="http://schemas.microsoft.com/office/powerpoint/2010/main" val="397126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1 Vendors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many different hypervisor vendors available. Most provide trial periods to test out their services before you buy them.</a:t>
            </a:r>
          </a:p>
          <a:p>
            <a:r>
              <a:rPr lang="en-US" dirty="0"/>
              <a:t>The licensing costs can be high if you want all the bells and whistles they have to offer.</a:t>
            </a:r>
          </a:p>
          <a:p>
            <a:pPr marL="514350" indent="-514350">
              <a:buFont typeface="+mj-lt"/>
              <a:buAutoNum type="arabicPeriod"/>
            </a:pPr>
            <a:r>
              <a:rPr lang="en-US" dirty="0"/>
              <a:t>VMware ESX and </a:t>
            </a:r>
            <a:r>
              <a:rPr lang="en-US" dirty="0" err="1"/>
              <a:t>ESXi</a:t>
            </a:r>
            <a:endParaRPr lang="en-US" dirty="0"/>
          </a:p>
          <a:p>
            <a:pPr marL="514350" indent="-514350">
              <a:buFont typeface="+mj-lt"/>
              <a:buAutoNum type="arabicPeriod"/>
            </a:pPr>
            <a:r>
              <a:rPr lang="en-US" dirty="0"/>
              <a:t>KVM</a:t>
            </a:r>
          </a:p>
          <a:p>
            <a:pPr marL="514350" indent="-514350">
              <a:buFont typeface="+mj-lt"/>
              <a:buAutoNum type="arabicPeriod"/>
            </a:pPr>
            <a:r>
              <a:rPr lang="en-US" dirty="0"/>
              <a:t>Microsoft Hyper-V</a:t>
            </a:r>
          </a:p>
          <a:p>
            <a:pPr marL="514350" indent="-514350">
              <a:buFont typeface="+mj-lt"/>
              <a:buAutoNum type="arabicPeriod"/>
            </a:pPr>
            <a:r>
              <a:rPr lang="en-US" dirty="0"/>
              <a:t>Citrix </a:t>
            </a:r>
            <a:r>
              <a:rPr lang="en-US" dirty="0" err="1"/>
              <a:t>XenServer</a:t>
            </a:r>
            <a:endParaRPr lang="en-US" dirty="0"/>
          </a:p>
          <a:p>
            <a:pPr marL="514350" indent="-514350">
              <a:buFont typeface="+mj-lt"/>
              <a:buAutoNum type="arabicPeriod"/>
            </a:pPr>
            <a:r>
              <a:rPr lang="en-US" dirty="0"/>
              <a:t>Oracle VM</a:t>
            </a:r>
          </a:p>
          <a:p>
            <a:endParaRPr lang="en-US" dirty="0"/>
          </a:p>
        </p:txBody>
      </p:sp>
    </p:spTree>
    <p:extLst>
      <p:ext uri="{BB962C8B-B14F-4D97-AF65-F5344CB8AC3E}">
        <p14:creationId xmlns:p14="http://schemas.microsoft.com/office/powerpoint/2010/main" val="17706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VMware ESX and </a:t>
            </a:r>
            <a:r>
              <a:rPr lang="en-US" dirty="0" err="1"/>
              <a:t>ESXi</a:t>
            </a:r>
            <a:endParaRPr lang="en-US" dirty="0"/>
          </a:p>
        </p:txBody>
      </p:sp>
      <p:sp>
        <p:nvSpPr>
          <p:cNvPr id="3" name="Content Placeholder 2"/>
          <p:cNvSpPr>
            <a:spLocks noGrp="1"/>
          </p:cNvSpPr>
          <p:nvPr>
            <p:ph idx="1"/>
          </p:nvPr>
        </p:nvSpPr>
        <p:spPr/>
        <p:txBody>
          <a:bodyPr>
            <a:normAutofit fontScale="92500"/>
          </a:bodyPr>
          <a:lstStyle/>
          <a:p>
            <a:r>
              <a:rPr lang="en-US" dirty="0"/>
              <a:t>These hypervisors offer advanced features and scalability, but require licensing, so the costs are higher.</a:t>
            </a:r>
          </a:p>
          <a:p>
            <a:r>
              <a:rPr lang="en-US" dirty="0"/>
              <a:t>There are some lower-cost bundles that VMware offers and they can make hypervisor technology more affordable for small infrastructures.</a:t>
            </a:r>
          </a:p>
          <a:p>
            <a:r>
              <a:rPr lang="en-US" dirty="0"/>
              <a:t>VMware is the leader in the Type-1 hypervisors. Their </a:t>
            </a:r>
            <a:r>
              <a:rPr lang="en-US" dirty="0" err="1"/>
              <a:t>vSphere</a:t>
            </a:r>
            <a:r>
              <a:rPr lang="en-US" dirty="0"/>
              <a:t>/</a:t>
            </a:r>
            <a:r>
              <a:rPr lang="en-US" dirty="0" err="1"/>
              <a:t>ESXi</a:t>
            </a:r>
            <a:r>
              <a:rPr lang="en-US" dirty="0"/>
              <a:t> product is available in a free edition and 5 commercial editions.</a:t>
            </a:r>
          </a:p>
        </p:txBody>
      </p:sp>
    </p:spTree>
    <p:extLst>
      <p:ext uri="{BB962C8B-B14F-4D97-AF65-F5344CB8AC3E}">
        <p14:creationId xmlns:p14="http://schemas.microsoft.com/office/powerpoint/2010/main" val="73805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KVM (Kernel-Based Virtual Machine)</a:t>
            </a:r>
            <a:endParaRPr lang="en-US" dirty="0"/>
          </a:p>
        </p:txBody>
      </p:sp>
      <p:sp>
        <p:nvSpPr>
          <p:cNvPr id="3" name="Content Placeholder 2"/>
          <p:cNvSpPr>
            <a:spLocks noGrp="1"/>
          </p:cNvSpPr>
          <p:nvPr>
            <p:ph idx="1"/>
          </p:nvPr>
        </p:nvSpPr>
        <p:spPr/>
        <p:txBody>
          <a:bodyPr>
            <a:normAutofit fontScale="85000" lnSpcReduction="10000"/>
          </a:bodyPr>
          <a:lstStyle/>
          <a:p>
            <a:r>
              <a:rPr lang="en-US" dirty="0"/>
              <a:t>KVM is built into Linux as an added functionality. It </a:t>
            </a:r>
            <a:r>
              <a:rPr lang="en-US" dirty="0">
                <a:solidFill>
                  <a:srgbClr val="FF0000"/>
                </a:solidFill>
              </a:rPr>
              <a:t>lets you convert the Linux kernel into a hypervisor. </a:t>
            </a:r>
          </a:p>
          <a:p>
            <a:r>
              <a:rPr lang="en-US" dirty="0"/>
              <a:t>It is sometimes confused with a type 2 hypervisor </a:t>
            </a:r>
          </a:p>
          <a:p>
            <a:r>
              <a:rPr lang="en-US" dirty="0"/>
              <a:t>It has direct access to hardware along with virtual machines it hosts. </a:t>
            </a:r>
          </a:p>
          <a:p>
            <a:r>
              <a:rPr lang="en-US" dirty="0"/>
              <a:t>KVM is an open-source hypervisor that contains all the features of Linux with the addition of many other functionalities. This makes it one of the top choices for enterprise environments. </a:t>
            </a:r>
          </a:p>
          <a:p>
            <a:r>
              <a:rPr lang="en-US" dirty="0"/>
              <a:t>Some of the highlights include live migration, scheduling and resource control</a:t>
            </a:r>
          </a:p>
        </p:txBody>
      </p:sp>
    </p:spTree>
    <p:extLst>
      <p:ext uri="{BB962C8B-B14F-4D97-AF65-F5344CB8AC3E}">
        <p14:creationId xmlns:p14="http://schemas.microsoft.com/office/powerpoint/2010/main" val="241729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Microsoft Hyper-V</a:t>
            </a:r>
          </a:p>
        </p:txBody>
      </p:sp>
      <p:sp>
        <p:nvSpPr>
          <p:cNvPr id="3" name="Content Placeholder 2"/>
          <p:cNvSpPr>
            <a:spLocks noGrp="1"/>
          </p:cNvSpPr>
          <p:nvPr>
            <p:ph idx="1"/>
          </p:nvPr>
        </p:nvSpPr>
        <p:spPr/>
        <p:txBody>
          <a:bodyPr>
            <a:normAutofit fontScale="77500" lnSpcReduction="20000"/>
          </a:bodyPr>
          <a:lstStyle/>
          <a:p>
            <a:r>
              <a:rPr lang="en-US" dirty="0"/>
              <a:t>The Microsoft hypervisor, Hyper-V doesn’t offer many of the advanced features that VMware’s products provide.</a:t>
            </a:r>
            <a:br>
              <a:rPr lang="en-US" dirty="0"/>
            </a:br>
            <a:r>
              <a:rPr lang="en-US" dirty="0"/>
              <a:t>However,  with </a:t>
            </a:r>
            <a:r>
              <a:rPr lang="en-US" dirty="0" err="1"/>
              <a:t>XenServer</a:t>
            </a:r>
            <a:r>
              <a:rPr lang="en-US" dirty="0"/>
              <a:t> and </a:t>
            </a:r>
            <a:r>
              <a:rPr lang="en-US" dirty="0" err="1"/>
              <a:t>vSphere</a:t>
            </a:r>
            <a:r>
              <a:rPr lang="en-US" dirty="0"/>
              <a:t>, Hyper-V is one of the top 3 Type-1 hypervisors.</a:t>
            </a:r>
          </a:p>
          <a:p>
            <a:r>
              <a:rPr lang="en-US" dirty="0"/>
              <a:t>It was first released with Windows Server, but now Hyper-V has been greatly enhanced with Windows Server 2012</a:t>
            </a:r>
          </a:p>
          <a:p>
            <a:r>
              <a:rPr lang="en-US" dirty="0"/>
              <a:t>Hyper-V is available in both a free edition (with no GUI) and 4 commercial editions</a:t>
            </a:r>
          </a:p>
          <a:p>
            <a:r>
              <a:rPr lang="en-US" dirty="0"/>
              <a:t> Hyper-V may not offer as many features as VMware </a:t>
            </a:r>
            <a:r>
              <a:rPr lang="en-US" dirty="0" err="1"/>
              <a:t>vSphere</a:t>
            </a:r>
            <a:r>
              <a:rPr lang="en-US" dirty="0"/>
              <a:t> package, but you still get live migration, replication of virtual machines, dynamic memory and many other features.</a:t>
            </a:r>
          </a:p>
        </p:txBody>
      </p:sp>
    </p:spTree>
    <p:extLst>
      <p:ext uri="{BB962C8B-B14F-4D97-AF65-F5344CB8AC3E}">
        <p14:creationId xmlns:p14="http://schemas.microsoft.com/office/powerpoint/2010/main" val="168288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Oracle VM</a:t>
            </a:r>
            <a:br>
              <a:rPr lang="en-US" dirty="0"/>
            </a:br>
            <a:endParaRPr lang="en-US" dirty="0"/>
          </a:p>
        </p:txBody>
      </p:sp>
      <p:sp>
        <p:nvSpPr>
          <p:cNvPr id="3" name="Content Placeholder 2"/>
          <p:cNvSpPr>
            <a:spLocks noGrp="1"/>
          </p:cNvSpPr>
          <p:nvPr>
            <p:ph idx="1"/>
          </p:nvPr>
        </p:nvSpPr>
        <p:spPr/>
        <p:txBody>
          <a:bodyPr/>
          <a:lstStyle/>
          <a:p>
            <a:r>
              <a:rPr lang="en-US" dirty="0"/>
              <a:t>This hypervisor has open-source </a:t>
            </a:r>
            <a:r>
              <a:rPr lang="en-US" dirty="0" err="1"/>
              <a:t>Xen</a:t>
            </a:r>
            <a:r>
              <a:rPr lang="en-US" dirty="0"/>
              <a:t> at its core and is free. </a:t>
            </a:r>
          </a:p>
          <a:p>
            <a:r>
              <a:rPr lang="en-US" dirty="0"/>
              <a:t>Advanced features are only available in paid versions. </a:t>
            </a:r>
          </a:p>
          <a:p>
            <a:r>
              <a:rPr lang="en-US" dirty="0"/>
              <a:t>Even though Oracle VM is essentially a stable product, it is not as robust as </a:t>
            </a:r>
            <a:r>
              <a:rPr lang="en-US" dirty="0" err="1"/>
              <a:t>vSphere</a:t>
            </a:r>
            <a:r>
              <a:rPr lang="en-US" dirty="0"/>
              <a:t>, KVM or Hyper-V.</a:t>
            </a:r>
          </a:p>
        </p:txBody>
      </p:sp>
    </p:spTree>
    <p:extLst>
      <p:ext uri="{BB962C8B-B14F-4D97-AF65-F5344CB8AC3E}">
        <p14:creationId xmlns:p14="http://schemas.microsoft.com/office/powerpoint/2010/main" val="275218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Citrix Hypervisor (formerly known as </a:t>
            </a:r>
            <a:r>
              <a:rPr lang="en-US" b="1" dirty="0" err="1"/>
              <a:t>Xen</a:t>
            </a:r>
            <a:r>
              <a:rPr lang="en-US" b="1" dirty="0"/>
              <a:t> Server)</a:t>
            </a:r>
            <a:endParaRPr lang="en-US" dirty="0"/>
          </a:p>
        </p:txBody>
      </p:sp>
      <p:sp>
        <p:nvSpPr>
          <p:cNvPr id="3" name="Content Placeholder 2"/>
          <p:cNvSpPr>
            <a:spLocks noGrp="1"/>
          </p:cNvSpPr>
          <p:nvPr>
            <p:ph idx="1"/>
          </p:nvPr>
        </p:nvSpPr>
        <p:spPr/>
        <p:txBody>
          <a:bodyPr/>
          <a:lstStyle/>
          <a:p>
            <a:r>
              <a:rPr lang="en-US" dirty="0"/>
              <a:t>It began as an open source project.</a:t>
            </a:r>
          </a:p>
          <a:p>
            <a:r>
              <a:rPr lang="en-US" dirty="0"/>
              <a:t>This Server virtualization platform by Citrix is best suited for enterprise environments. It can handle all types of workloads and provides features for the most demanding tasks. Citrix is proud of its proprietary features, such as Intel and NVIDIA enhanced virtualized graphics </a:t>
            </a:r>
          </a:p>
        </p:txBody>
      </p:sp>
    </p:spTree>
    <p:extLst>
      <p:ext uri="{BB962C8B-B14F-4D97-AF65-F5344CB8AC3E}">
        <p14:creationId xmlns:p14="http://schemas.microsoft.com/office/powerpoint/2010/main" val="403441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2 Hypervisor</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type of hypervisor </a:t>
            </a:r>
            <a:r>
              <a:rPr lang="en-US" dirty="0">
                <a:solidFill>
                  <a:srgbClr val="FF0000"/>
                </a:solidFill>
              </a:rPr>
              <a:t>runs inside of an operating system </a:t>
            </a:r>
            <a:r>
              <a:rPr lang="en-US" dirty="0"/>
              <a:t>of a physical host machine.</a:t>
            </a:r>
          </a:p>
          <a:p>
            <a:r>
              <a:rPr lang="en-US" dirty="0"/>
              <a:t>This is why we call type 2 hypervisors – </a:t>
            </a:r>
            <a:r>
              <a:rPr lang="en-US" b="1" i="1" dirty="0">
                <a:solidFill>
                  <a:srgbClr val="FF0000"/>
                </a:solidFill>
              </a:rPr>
              <a:t>hosted hypervisors</a:t>
            </a:r>
            <a:r>
              <a:rPr lang="en-US" b="1" dirty="0"/>
              <a:t>.</a:t>
            </a:r>
            <a:r>
              <a:rPr lang="en-US" dirty="0"/>
              <a:t> </a:t>
            </a:r>
          </a:p>
          <a:p>
            <a:r>
              <a:rPr lang="en-US" dirty="0"/>
              <a:t>As opposed to type 1 hypervisors that run directly on the hardware, hosted hypervisors have one software layer underneath. In this case we have:</a:t>
            </a:r>
          </a:p>
          <a:p>
            <a:r>
              <a:rPr lang="en-US" dirty="0"/>
              <a:t>A physical machine.</a:t>
            </a:r>
          </a:p>
          <a:p>
            <a:r>
              <a:rPr lang="en-US" dirty="0"/>
              <a:t>An operating system installed on the hardware (Windows, Linux, </a:t>
            </a:r>
            <a:r>
              <a:rPr lang="en-US" dirty="0" err="1"/>
              <a:t>macOS</a:t>
            </a:r>
            <a:r>
              <a:rPr lang="en-US" dirty="0"/>
              <a:t>).</a:t>
            </a:r>
          </a:p>
          <a:p>
            <a:r>
              <a:rPr lang="en-US" dirty="0"/>
              <a:t>A type 2 hypervisor software within that operating system.</a:t>
            </a:r>
          </a:p>
          <a:p>
            <a:r>
              <a:rPr lang="en-US" dirty="0"/>
              <a:t>The actual instances of guest virtual machines.</a:t>
            </a:r>
          </a:p>
          <a:p>
            <a:endParaRPr lang="en-US" dirty="0"/>
          </a:p>
        </p:txBody>
      </p:sp>
    </p:spTree>
    <p:extLst>
      <p:ext uri="{BB962C8B-B14F-4D97-AF65-F5344CB8AC3E}">
        <p14:creationId xmlns:p14="http://schemas.microsoft.com/office/powerpoint/2010/main" val="149925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igram of virtual machines, OS, and Hypervi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6675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7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fontScale="85000" lnSpcReduction="10000"/>
          </a:bodyPr>
          <a:lstStyle/>
          <a:p>
            <a:r>
              <a:rPr lang="en-US" dirty="0"/>
              <a:t>Multiple virtual machines (VMs) can run inside a physical machine (PM) </a:t>
            </a:r>
          </a:p>
          <a:p>
            <a:r>
              <a:rPr lang="en-US" dirty="0"/>
              <a:t>VM gives user an illusion of running on a physical machine </a:t>
            </a:r>
          </a:p>
          <a:p>
            <a:r>
              <a:rPr lang="en-US" dirty="0"/>
              <a:t>Containers are like lightweight VMs</a:t>
            </a:r>
          </a:p>
          <a:p>
            <a:r>
              <a:rPr lang="en-US" dirty="0"/>
              <a:t>Virtualization is a building block for cloud computing</a:t>
            </a:r>
          </a:p>
          <a:p>
            <a:r>
              <a:rPr lang="en-US" dirty="0"/>
              <a:t>Virtualization enables multiple clients share the cloud’s compute resources </a:t>
            </a:r>
          </a:p>
          <a:p>
            <a:r>
              <a:rPr lang="en-US" dirty="0"/>
              <a:t>In addition to compute, clouds also manage large amounts of data</a:t>
            </a:r>
          </a:p>
        </p:txBody>
      </p:sp>
    </p:spTree>
    <p:extLst>
      <p:ext uri="{BB962C8B-B14F-4D97-AF65-F5344CB8AC3E}">
        <p14:creationId xmlns:p14="http://schemas.microsoft.com/office/powerpoint/2010/main" val="3780291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r>
              <a:rPr lang="en-US" dirty="0"/>
              <a:t>Type 2 hypervisors are typically found in environments with a small number of servers.</a:t>
            </a:r>
          </a:p>
          <a:p>
            <a:r>
              <a:rPr lang="en-US" dirty="0"/>
              <a:t>What makes them convenient is that you do not need a management console on another machine to set up and manage virtual machines.</a:t>
            </a:r>
          </a:p>
          <a:p>
            <a:r>
              <a:rPr lang="en-US" dirty="0"/>
              <a:t>They are not any different from the other applications you have in your operating system.</a:t>
            </a:r>
          </a:p>
        </p:txBody>
      </p:sp>
    </p:spTree>
    <p:extLst>
      <p:ext uri="{BB962C8B-B14F-4D97-AF65-F5344CB8AC3E}">
        <p14:creationId xmlns:p14="http://schemas.microsoft.com/office/powerpoint/2010/main" val="360806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Hypervisor Type 2 Performance</a:t>
            </a:r>
            <a:endParaRPr lang="en-US" dirty="0"/>
          </a:p>
        </p:txBody>
      </p:sp>
      <p:sp>
        <p:nvSpPr>
          <p:cNvPr id="3" name="Content Placeholder 2"/>
          <p:cNvSpPr>
            <a:spLocks noGrp="1"/>
          </p:cNvSpPr>
          <p:nvPr>
            <p:ph idx="1"/>
          </p:nvPr>
        </p:nvSpPr>
        <p:spPr/>
        <p:txBody>
          <a:bodyPr/>
          <a:lstStyle/>
          <a:p>
            <a:r>
              <a:rPr lang="en-US" dirty="0"/>
              <a:t>Hosted hypervisors essentially also act as management consoles for virtual machines, you can perform any task using the built-in functionalities.</a:t>
            </a:r>
          </a:p>
          <a:p>
            <a:r>
              <a:rPr lang="en-US" dirty="0"/>
              <a:t>There is no need to install separate software on another machine to create and maintain your virtual environment. </a:t>
            </a:r>
          </a:p>
          <a:p>
            <a:endParaRPr lang="en-US" dirty="0"/>
          </a:p>
        </p:txBody>
      </p:sp>
    </p:spTree>
    <p:extLst>
      <p:ext uri="{BB962C8B-B14F-4D97-AF65-F5344CB8AC3E}">
        <p14:creationId xmlns:p14="http://schemas.microsoft.com/office/powerpoint/2010/main" val="357301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virta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7056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05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a:t>You do need to be careful when allocating actual resources with this type of hypervisor.</a:t>
            </a:r>
          </a:p>
          <a:p>
            <a:endParaRPr lang="en-US" dirty="0"/>
          </a:p>
          <a:p>
            <a:r>
              <a:rPr lang="en-US" dirty="0"/>
              <a:t>Bare-metal hypervisors can dynamically allocate available resources depending on the current needs of a particular VM.</a:t>
            </a:r>
          </a:p>
          <a:p>
            <a:endParaRPr lang="en-US" dirty="0"/>
          </a:p>
          <a:p>
            <a:r>
              <a:rPr lang="en-US" dirty="0"/>
              <a:t>A type 2 hypervisor occupies whatever you allocate to a virtual machine.</a:t>
            </a:r>
          </a:p>
        </p:txBody>
      </p:sp>
    </p:spTree>
    <p:extLst>
      <p:ext uri="{BB962C8B-B14F-4D97-AF65-F5344CB8AC3E}">
        <p14:creationId xmlns:p14="http://schemas.microsoft.com/office/powerpoint/2010/main" val="212437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a:t>When you assign 8GB of RAM to a VM, that amount will be taken up even if the VM is using only a fraction of it. </a:t>
            </a:r>
          </a:p>
          <a:p>
            <a:r>
              <a:rPr lang="en-US" dirty="0"/>
              <a:t>If the host machine has 32GB of RAM and you create three VMs with 8GB each, you are left with 8GB of RAM to keep the physical machine running.</a:t>
            </a:r>
          </a:p>
          <a:p>
            <a:r>
              <a:rPr lang="en-US" dirty="0"/>
              <a:t>Creating another VM with 8GB of ram would bring down your system. This is critical to keep in mind, so as to avoid over-allocating resources and crashing the host machine.</a:t>
            </a:r>
          </a:p>
        </p:txBody>
      </p:sp>
    </p:spTree>
    <p:extLst>
      <p:ext uri="{BB962C8B-B14F-4D97-AF65-F5344CB8AC3E}">
        <p14:creationId xmlns:p14="http://schemas.microsoft.com/office/powerpoint/2010/main" val="445785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a:bodyPr>
          <a:lstStyle/>
          <a:p>
            <a:r>
              <a:rPr lang="en-US" dirty="0"/>
              <a:t>Type 2 hypervisors are convenient for testing new software and research projects.</a:t>
            </a:r>
          </a:p>
          <a:p>
            <a:r>
              <a:rPr lang="en-US" dirty="0"/>
              <a:t>It is possible to use one physical machine to run multiple instances with different operating systems to test how an application behaves in each environment or to create a specific network environment. </a:t>
            </a:r>
          </a:p>
          <a:p>
            <a:r>
              <a:rPr lang="en-US" dirty="0"/>
              <a:t>You only need to make sure that there are enough physical resources to keep both the host and the virtual machines running.</a:t>
            </a:r>
          </a:p>
        </p:txBody>
      </p:sp>
    </p:spTree>
    <p:extLst>
      <p:ext uri="{BB962C8B-B14F-4D97-AF65-F5344CB8AC3E}">
        <p14:creationId xmlns:p14="http://schemas.microsoft.com/office/powerpoint/2010/main" val="3841948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2 Vendors</a:t>
            </a:r>
            <a:endParaRPr lang="en-US" dirty="0"/>
          </a:p>
        </p:txBody>
      </p:sp>
      <p:sp>
        <p:nvSpPr>
          <p:cNvPr id="3" name="Content Placeholder 2"/>
          <p:cNvSpPr>
            <a:spLocks noGrp="1"/>
          </p:cNvSpPr>
          <p:nvPr>
            <p:ph idx="1"/>
          </p:nvPr>
        </p:nvSpPr>
        <p:spPr/>
        <p:txBody>
          <a:bodyPr/>
          <a:lstStyle/>
          <a:p>
            <a:r>
              <a:rPr lang="en-US" dirty="0"/>
              <a:t>Many type 2 hypervisors are free in their basic versions and provide sufficient functionalities.</a:t>
            </a:r>
          </a:p>
          <a:p>
            <a:endParaRPr lang="en-US" dirty="0"/>
          </a:p>
          <a:p>
            <a:r>
              <a:rPr lang="en-US" dirty="0"/>
              <a:t>Some even provide advanced features and performance boosts when you install add-on packages, free of charge</a:t>
            </a:r>
          </a:p>
        </p:txBody>
      </p:sp>
    </p:spTree>
    <p:extLst>
      <p:ext uri="{BB962C8B-B14F-4D97-AF65-F5344CB8AC3E}">
        <p14:creationId xmlns:p14="http://schemas.microsoft.com/office/powerpoint/2010/main" val="845395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Oracle VM </a:t>
            </a:r>
            <a:r>
              <a:rPr lang="en-US" b="1" dirty="0" err="1"/>
              <a:t>VirtualBox</a:t>
            </a:r>
            <a:endParaRPr lang="en-US" dirty="0"/>
          </a:p>
        </p:txBody>
      </p:sp>
      <p:sp>
        <p:nvSpPr>
          <p:cNvPr id="3" name="Content Placeholder 2"/>
          <p:cNvSpPr>
            <a:spLocks noGrp="1"/>
          </p:cNvSpPr>
          <p:nvPr>
            <p:ph idx="1"/>
          </p:nvPr>
        </p:nvSpPr>
        <p:spPr/>
        <p:txBody>
          <a:bodyPr/>
          <a:lstStyle/>
          <a:p>
            <a:r>
              <a:rPr lang="en-US" dirty="0"/>
              <a:t>A free but stable product with enough features for personal use or smaller businesses. </a:t>
            </a:r>
          </a:p>
          <a:p>
            <a:r>
              <a:rPr lang="en-US" dirty="0" err="1"/>
              <a:t>VirtualBox</a:t>
            </a:r>
            <a:r>
              <a:rPr lang="en-US" dirty="0"/>
              <a:t> is not resource demanding, and it has proven to be a good solution for both desktop and server virtualization. </a:t>
            </a:r>
          </a:p>
        </p:txBody>
      </p:sp>
    </p:spTree>
    <p:extLst>
      <p:ext uri="{BB962C8B-B14F-4D97-AF65-F5344CB8AC3E}">
        <p14:creationId xmlns:p14="http://schemas.microsoft.com/office/powerpoint/2010/main" val="3093488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VMware Workstation Pro/VMware Fusion</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VMware Workstation Pro is a type 2 hypervisor for Windows OS.</a:t>
            </a:r>
          </a:p>
          <a:p>
            <a:r>
              <a:rPr lang="en-US" dirty="0"/>
              <a:t>it is full of advanced features and has seamless integration which allows you to move your apps between desktop and cloud environments.</a:t>
            </a:r>
          </a:p>
          <a:p>
            <a:r>
              <a:rPr lang="en-US" dirty="0"/>
              <a:t>It does come with a price tag, as there is no free version. If you want to take a glimpse into VMware hosted hypervisors free of charge, you can try VMware Workstation Player. This is the basic version of the hypervisor suitable for small sandbox environments.</a:t>
            </a:r>
          </a:p>
          <a:p>
            <a:r>
              <a:rPr lang="en-US" dirty="0"/>
              <a:t>For </a:t>
            </a:r>
            <a:r>
              <a:rPr lang="en-US" dirty="0" err="1"/>
              <a:t>MacOS</a:t>
            </a:r>
            <a:r>
              <a:rPr lang="en-US" dirty="0"/>
              <a:t> users, VMware has developed Fusion that is similar to their Workstation product. It comes with somewhat fewer features, but also carries a smaller price tag.</a:t>
            </a:r>
          </a:p>
        </p:txBody>
      </p:sp>
    </p:spTree>
    <p:extLst>
      <p:ext uri="{BB962C8B-B14F-4D97-AF65-F5344CB8AC3E}">
        <p14:creationId xmlns:p14="http://schemas.microsoft.com/office/powerpoint/2010/main" val="3591305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b="1" dirty="0"/>
              <a:t>Type 1 vs. Type 2 Hypervisors</a:t>
            </a:r>
            <a:endParaRPr lang="en-US" dirty="0"/>
          </a:p>
        </p:txBody>
      </p:sp>
      <p:sp>
        <p:nvSpPr>
          <p:cNvPr id="3" name="Content Placeholder 2"/>
          <p:cNvSpPr>
            <a:spLocks noGrp="1"/>
          </p:cNvSpPr>
          <p:nvPr>
            <p:ph idx="1"/>
          </p:nvPr>
        </p:nvSpPr>
        <p:spPr/>
        <p:txBody>
          <a:bodyPr>
            <a:normAutofit fontScale="92500"/>
          </a:bodyPr>
          <a:lstStyle/>
          <a:p>
            <a:r>
              <a:rPr lang="en-US" dirty="0"/>
              <a:t>The first thing you need to keep in mind is the size of the virtual environment you intend to run.</a:t>
            </a:r>
          </a:p>
          <a:p>
            <a:r>
              <a:rPr lang="en-US" dirty="0"/>
              <a:t>For personal use and smaller deployments, you can go for one of the type 2 hypervisors.</a:t>
            </a:r>
          </a:p>
          <a:p>
            <a:r>
              <a:rPr lang="en-US" dirty="0"/>
              <a:t> If budget is not an issue, VMware will provide every feature you need. </a:t>
            </a:r>
          </a:p>
          <a:p>
            <a:r>
              <a:rPr lang="en-US" dirty="0"/>
              <a:t>Otherwise, Oracle VM </a:t>
            </a:r>
            <a:r>
              <a:rPr lang="en-US" dirty="0" err="1"/>
              <a:t>VirtualBox</a:t>
            </a:r>
            <a:r>
              <a:rPr lang="en-US" dirty="0"/>
              <a:t> is a hypervisor that will provide most of the functionalities generally needed.</a:t>
            </a:r>
          </a:p>
          <a:p>
            <a:endParaRPr lang="en-US" dirty="0"/>
          </a:p>
        </p:txBody>
      </p:sp>
    </p:spTree>
    <p:extLst>
      <p:ext uri="{BB962C8B-B14F-4D97-AF65-F5344CB8AC3E}">
        <p14:creationId xmlns:p14="http://schemas.microsoft.com/office/powerpoint/2010/main" val="152704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3398-71BB-7924-980C-F1B467B685A4}"/>
              </a:ext>
            </a:extLst>
          </p:cNvPr>
          <p:cNvSpPr>
            <a:spLocks noGrp="1"/>
          </p:cNvSpPr>
          <p:nvPr>
            <p:ph type="title"/>
          </p:nvPr>
        </p:nvSpPr>
        <p:spPr/>
        <p:txBody>
          <a:bodyPr/>
          <a:lstStyle/>
          <a:p>
            <a:r>
              <a:rPr lang="en-US" dirty="0"/>
              <a:t>Why Virtualization?</a:t>
            </a:r>
            <a:endParaRPr lang="en-PK" dirty="0"/>
          </a:p>
        </p:txBody>
      </p:sp>
      <p:sp>
        <p:nvSpPr>
          <p:cNvPr id="3" name="Content Placeholder 2">
            <a:extLst>
              <a:ext uri="{FF2B5EF4-FFF2-40B4-BE49-F238E27FC236}">
                <a16:creationId xmlns:a16="http://schemas.microsoft.com/office/drawing/2014/main" id="{7DF93316-F5B8-B2FE-C310-5254F7D70ECF}"/>
              </a:ext>
            </a:extLst>
          </p:cNvPr>
          <p:cNvSpPr>
            <a:spLocks noGrp="1"/>
          </p:cNvSpPr>
          <p:nvPr>
            <p:ph idx="1"/>
          </p:nvPr>
        </p:nvSpPr>
        <p:spPr/>
        <p:txBody>
          <a:bodyPr/>
          <a:lstStyle/>
          <a:p>
            <a:pPr marL="514350" indent="-514350">
              <a:buFont typeface="+mj-lt"/>
              <a:buAutoNum type="arabicPeriod"/>
            </a:pPr>
            <a:r>
              <a:rPr lang="en-US" b="0" i="0" dirty="0">
                <a:solidFill>
                  <a:srgbClr val="323232"/>
                </a:solidFill>
                <a:effectLst/>
                <a:latin typeface="IBM Plex Sans" panose="020B0604020202020204" pitchFamily="34" charset="0"/>
              </a:rPr>
              <a:t> Reduce your IT expenses</a:t>
            </a:r>
          </a:p>
          <a:p>
            <a:pPr marL="514350" indent="-514350">
              <a:buFont typeface="+mj-lt"/>
              <a:buAutoNum type="arabicPeriod"/>
            </a:pPr>
            <a:r>
              <a:rPr lang="en-US" b="0" i="0" dirty="0">
                <a:solidFill>
                  <a:srgbClr val="323232"/>
                </a:solidFill>
                <a:effectLst/>
                <a:latin typeface="IBM Plex Sans" panose="020B0503050203000203" pitchFamily="34" charset="0"/>
              </a:rPr>
              <a:t>Reduce downtime and enhance resiliency in disaster recovery situations</a:t>
            </a:r>
          </a:p>
          <a:p>
            <a:pPr marL="514350" indent="-514350">
              <a:buFont typeface="+mj-lt"/>
              <a:buAutoNum type="arabicPeriod"/>
            </a:pPr>
            <a:r>
              <a:rPr lang="en-US" b="0" i="0" dirty="0">
                <a:solidFill>
                  <a:srgbClr val="323232"/>
                </a:solidFill>
                <a:effectLst/>
                <a:latin typeface="IBM Plex Sans" panose="020B0503050203000203" pitchFamily="34" charset="0"/>
              </a:rPr>
              <a:t>Increase efficiency and productivity</a:t>
            </a:r>
          </a:p>
          <a:p>
            <a:pPr marL="514350" indent="-514350">
              <a:buFont typeface="+mj-lt"/>
              <a:buAutoNum type="arabicPeriod"/>
            </a:pPr>
            <a:r>
              <a:rPr lang="en-US" b="0" i="0" dirty="0">
                <a:solidFill>
                  <a:srgbClr val="323232"/>
                </a:solidFill>
                <a:effectLst/>
                <a:latin typeface="IBM Plex Sans" panose="020B0503050203000203" pitchFamily="34" charset="0"/>
              </a:rPr>
              <a:t>Move to be more green-friendly (organizational and environmental)</a:t>
            </a:r>
          </a:p>
          <a:p>
            <a:endParaRPr lang="en-PK" dirty="0"/>
          </a:p>
        </p:txBody>
      </p:sp>
    </p:spTree>
    <p:extLst>
      <p:ext uri="{BB962C8B-B14F-4D97-AF65-F5344CB8AC3E}">
        <p14:creationId xmlns:p14="http://schemas.microsoft.com/office/powerpoint/2010/main" val="21421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Environments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Even though type 1 hypervisors are the way to go, you do need to take into consideration many factors before making a decision.</a:t>
            </a:r>
          </a:p>
          <a:p>
            <a:r>
              <a:rPr lang="en-US" b="1" dirty="0">
                <a:solidFill>
                  <a:srgbClr val="FF0000"/>
                </a:solidFill>
              </a:rPr>
              <a:t>The critical factor is usually the licensing cost.</a:t>
            </a:r>
            <a:r>
              <a:rPr lang="en-US" dirty="0"/>
              <a:t> This is where you need to pay extra attention since licensing may be per server, per CPU or sometimes even per core. </a:t>
            </a:r>
          </a:p>
          <a:p>
            <a:r>
              <a:rPr lang="en-US" dirty="0"/>
              <a:t>In the current market, there is a battle going on between VMware </a:t>
            </a:r>
            <a:r>
              <a:rPr lang="en-US" dirty="0" err="1"/>
              <a:t>vSphere</a:t>
            </a:r>
            <a:r>
              <a:rPr lang="en-US" dirty="0"/>
              <a:t> and Microsoft Hyper-V. </a:t>
            </a:r>
          </a:p>
          <a:p>
            <a:r>
              <a:rPr lang="en-US" dirty="0"/>
              <a:t>While Hyper-V was falling behind a few years ago, it has now become a valid choice, even for larger deployments.</a:t>
            </a:r>
          </a:p>
        </p:txBody>
      </p:sp>
    </p:spTree>
    <p:extLst>
      <p:ext uri="{BB962C8B-B14F-4D97-AF65-F5344CB8AC3E}">
        <p14:creationId xmlns:p14="http://schemas.microsoft.com/office/powerpoint/2010/main" val="480825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dirty="0"/>
              <a:t>Many vendors offer multiple products and layers of licenses to accommodate any organization. </a:t>
            </a:r>
          </a:p>
          <a:p>
            <a:r>
              <a:rPr lang="en-US" dirty="0"/>
              <a:t>You may want to create a list of the requirements. </a:t>
            </a:r>
          </a:p>
          <a:p>
            <a:r>
              <a:rPr lang="en-US" dirty="0"/>
              <a:t>Such as, how many VMs you need, maximum allowed resources per VM, nodes per cluster, specific functionalities, and then check which of these products best fits your needs.</a:t>
            </a:r>
          </a:p>
        </p:txBody>
      </p:sp>
    </p:spTree>
    <p:extLst>
      <p:ext uri="{BB962C8B-B14F-4D97-AF65-F5344CB8AC3E}">
        <p14:creationId xmlns:p14="http://schemas.microsoft.com/office/powerpoint/2010/main" val="1903656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Levels</a:t>
            </a:r>
          </a:p>
        </p:txBody>
      </p:sp>
      <p:sp>
        <p:nvSpPr>
          <p:cNvPr id="3" name="Content Placeholder 2"/>
          <p:cNvSpPr>
            <a:spLocks noGrp="1"/>
          </p:cNvSpPr>
          <p:nvPr>
            <p:ph idx="1"/>
          </p:nvPr>
        </p:nvSpPr>
        <p:spPr/>
        <p:txBody>
          <a:bodyPr/>
          <a:lstStyle/>
          <a:p>
            <a:r>
              <a:rPr lang="en-US" b="1" dirty="0"/>
              <a:t>Instruction Set Architecture Level (ISA)</a:t>
            </a:r>
          </a:p>
          <a:p>
            <a:r>
              <a:rPr lang="en-US" b="1" dirty="0"/>
              <a:t>Hardware Abstraction Level (HAL)</a:t>
            </a:r>
          </a:p>
          <a:p>
            <a:r>
              <a:rPr lang="en-US" b="1" dirty="0"/>
              <a:t>Operating System Level</a:t>
            </a:r>
          </a:p>
          <a:p>
            <a:r>
              <a:rPr lang="en-US" b="1" dirty="0"/>
              <a:t>Library-level virtualization</a:t>
            </a:r>
          </a:p>
        </p:txBody>
      </p:sp>
    </p:spTree>
    <p:extLst>
      <p:ext uri="{BB962C8B-B14F-4D97-AF65-F5344CB8AC3E}">
        <p14:creationId xmlns:p14="http://schemas.microsoft.com/office/powerpoint/2010/main" val="2495969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Instruction Set Architecture Level (ISA)</a:t>
            </a:r>
            <a:endParaRPr lang="en-US" dirty="0"/>
          </a:p>
        </p:txBody>
      </p:sp>
      <p:sp>
        <p:nvSpPr>
          <p:cNvPr id="3" name="Content Placeholder 2"/>
          <p:cNvSpPr>
            <a:spLocks noGrp="1"/>
          </p:cNvSpPr>
          <p:nvPr>
            <p:ph idx="1"/>
          </p:nvPr>
        </p:nvSpPr>
        <p:spPr/>
        <p:txBody>
          <a:bodyPr/>
          <a:lstStyle/>
          <a:p>
            <a:r>
              <a:rPr lang="en-US" dirty="0"/>
              <a:t>Instruction set virtualization enables the running of applications and virtual machines designed for one processor to run on other processors with different instruction set architectures</a:t>
            </a:r>
          </a:p>
        </p:txBody>
      </p:sp>
    </p:spTree>
    <p:extLst>
      <p:ext uri="{BB962C8B-B14F-4D97-AF65-F5344CB8AC3E}">
        <p14:creationId xmlns:p14="http://schemas.microsoft.com/office/powerpoint/2010/main" val="1860336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happenings within the Instruction Set Architecture Level (ISA)</a:t>
            </a:r>
          </a:p>
        </p:txBody>
      </p:sp>
      <p:sp>
        <p:nvSpPr>
          <p:cNvPr id="3" name="Content Placeholder 2"/>
          <p:cNvSpPr>
            <a:spLocks noGrp="1"/>
          </p:cNvSpPr>
          <p:nvPr>
            <p:ph idx="1"/>
          </p:nvPr>
        </p:nvSpPr>
        <p:spPr/>
        <p:txBody>
          <a:bodyPr>
            <a:normAutofit lnSpcReduction="10000"/>
          </a:bodyPr>
          <a:lstStyle/>
          <a:p>
            <a:pPr marL="0" indent="0">
              <a:buNone/>
            </a:pPr>
            <a:r>
              <a:rPr lang="en-US" b="1" dirty="0"/>
              <a:t>Instruction set</a:t>
            </a:r>
            <a:endParaRPr lang="en-US" dirty="0"/>
          </a:p>
          <a:p>
            <a:r>
              <a:rPr lang="en-US" dirty="0"/>
              <a:t>The hardware on the physical server in cloud computing has its own instruction set that it will process.</a:t>
            </a:r>
          </a:p>
          <a:p>
            <a:pPr marL="0" indent="0">
              <a:buNone/>
            </a:pPr>
            <a:r>
              <a:rPr lang="en-US" b="1" dirty="0"/>
              <a:t>Emulator</a:t>
            </a:r>
          </a:p>
          <a:p>
            <a:pPr marL="0" indent="0">
              <a:buNone/>
            </a:pPr>
            <a:r>
              <a:rPr lang="en-US" dirty="0"/>
              <a:t>The emulator serves as an interpreter, and the fundamental role of this is to set communication between the virtualization and hardware layers in cloud computing</a:t>
            </a:r>
          </a:p>
        </p:txBody>
      </p:sp>
    </p:spTree>
    <p:extLst>
      <p:ext uri="{BB962C8B-B14F-4D97-AF65-F5344CB8AC3E}">
        <p14:creationId xmlns:p14="http://schemas.microsoft.com/office/powerpoint/2010/main" val="152288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marL="0" indent="0">
              <a:buNone/>
            </a:pPr>
            <a:r>
              <a:rPr lang="en-US" b="1" dirty="0"/>
              <a:t>Mapping of the instruction</a:t>
            </a:r>
          </a:p>
          <a:p>
            <a:pPr fontAlgn="base"/>
            <a:r>
              <a:rPr lang="en-US" dirty="0"/>
              <a:t>Instructions that the emulator gets for the resources from the virtual machine can get mapped to the hardware instruction presented in the host machine.</a:t>
            </a:r>
          </a:p>
          <a:p>
            <a:pPr fontAlgn="base"/>
            <a:r>
              <a:rPr lang="en-US" dirty="0"/>
              <a:t>Therefore, after the processing emulator got the result back from the host machine, it sent services to the user with the help of the virtual machine</a:t>
            </a:r>
          </a:p>
          <a:p>
            <a:pPr marL="0" indent="0">
              <a:buNone/>
            </a:pPr>
            <a:endParaRPr lang="en-US" dirty="0"/>
          </a:p>
        </p:txBody>
      </p:sp>
    </p:spTree>
    <p:extLst>
      <p:ext uri="{BB962C8B-B14F-4D97-AF65-F5344CB8AC3E}">
        <p14:creationId xmlns:p14="http://schemas.microsoft.com/office/powerpoint/2010/main" val="2085085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Hardware Abstraction Level (HAL)</a:t>
            </a:r>
            <a:endParaRPr lang="en-US" dirty="0"/>
          </a:p>
        </p:txBody>
      </p:sp>
      <p:sp>
        <p:nvSpPr>
          <p:cNvPr id="3" name="Content Placeholder 2"/>
          <p:cNvSpPr>
            <a:spLocks noGrp="1"/>
          </p:cNvSpPr>
          <p:nvPr>
            <p:ph idx="1"/>
          </p:nvPr>
        </p:nvSpPr>
        <p:spPr/>
        <p:txBody>
          <a:bodyPr>
            <a:normAutofit lnSpcReduction="10000"/>
          </a:bodyPr>
          <a:lstStyle/>
          <a:p>
            <a:r>
              <a:rPr lang="en-US" dirty="0"/>
              <a:t>Hardware-Abstraction level virtualization is available right on top of the bare hardware. On the one side, this approach produces a </a:t>
            </a:r>
            <a:r>
              <a:rPr lang="en-US" dirty="0">
                <a:solidFill>
                  <a:srgbClr val="FF0000"/>
                </a:solidFill>
              </a:rPr>
              <a:t>virtual hardware environment for a VM</a:t>
            </a:r>
            <a:r>
              <a:rPr lang="en-US" dirty="0"/>
              <a:t>.</a:t>
            </a:r>
          </a:p>
          <a:p>
            <a:r>
              <a:rPr lang="en-US" dirty="0"/>
              <a:t>On the other side, the process </a:t>
            </a:r>
            <a:r>
              <a:rPr lang="en-US" dirty="0">
                <a:solidFill>
                  <a:srgbClr val="FF0000"/>
                </a:solidFill>
              </a:rPr>
              <a:t>controls the underlying hardware through virtualization</a:t>
            </a:r>
            <a:r>
              <a:rPr lang="en-US" dirty="0"/>
              <a:t>.</a:t>
            </a:r>
          </a:p>
          <a:p>
            <a:r>
              <a:rPr lang="en-US" dirty="0"/>
              <a:t>Therefore, the purpose is </a:t>
            </a:r>
            <a:r>
              <a:rPr lang="en-US" dirty="0">
                <a:solidFill>
                  <a:srgbClr val="FF0000"/>
                </a:solidFill>
              </a:rPr>
              <a:t>to virtualize computer resources, such as processors, memory, and I/O devices. </a:t>
            </a:r>
          </a:p>
        </p:txBody>
      </p:sp>
    </p:spTree>
    <p:extLst>
      <p:ext uri="{BB962C8B-B14F-4D97-AF65-F5344CB8AC3E}">
        <p14:creationId xmlns:p14="http://schemas.microsoft.com/office/powerpoint/2010/main" val="1266675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dirty="0"/>
              <a:t>Hardware resources in the host machine get mapped using a virtualization layer to the virtual resources present on the guest operating system. </a:t>
            </a:r>
          </a:p>
          <a:p>
            <a:r>
              <a:rPr lang="en-US" dirty="0"/>
              <a:t>Hence, virtualized computing system holds thousands of resources. All of them need some directions for processing, which is not an easy task. And due to, this instruction was classified into two primary forms to make the processing smooth</a:t>
            </a:r>
          </a:p>
          <a:p>
            <a:pPr fontAlgn="base"/>
            <a:r>
              <a:rPr lang="en-US" b="1" dirty="0"/>
              <a:t>Non-privileged instruction</a:t>
            </a:r>
            <a:r>
              <a:rPr lang="en-US" dirty="0"/>
              <a:t>– These instructions execute directly without interfering with other tasks.</a:t>
            </a:r>
          </a:p>
          <a:p>
            <a:pPr fontAlgn="base"/>
            <a:r>
              <a:rPr lang="en-US" b="1" dirty="0"/>
              <a:t>Privileged instruction– </a:t>
            </a:r>
            <a:r>
              <a:rPr lang="en-US" dirty="0"/>
              <a:t>These instructions require some modification before it executes.</a:t>
            </a:r>
          </a:p>
          <a:p>
            <a:endParaRPr lang="en-US" dirty="0"/>
          </a:p>
        </p:txBody>
      </p:sp>
    </p:spTree>
    <p:extLst>
      <p:ext uri="{BB962C8B-B14F-4D97-AF65-F5344CB8AC3E}">
        <p14:creationId xmlns:p14="http://schemas.microsoft.com/office/powerpoint/2010/main" val="1598094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Operating System Level</a:t>
            </a:r>
            <a:endParaRPr lang="en-US" dirty="0"/>
          </a:p>
        </p:txBody>
      </p:sp>
      <p:sp>
        <p:nvSpPr>
          <p:cNvPr id="3" name="Content Placeholder 2"/>
          <p:cNvSpPr>
            <a:spLocks noGrp="1"/>
          </p:cNvSpPr>
          <p:nvPr>
            <p:ph idx="1"/>
          </p:nvPr>
        </p:nvSpPr>
        <p:spPr/>
        <p:txBody>
          <a:bodyPr>
            <a:normAutofit lnSpcReduction="10000"/>
          </a:bodyPr>
          <a:lstStyle/>
          <a:p>
            <a:r>
              <a:rPr lang="en-US" dirty="0"/>
              <a:t>Operating system based Virtualization refers to an operating system feature in which the kernel enables the existence of various isolated user-space instances. </a:t>
            </a:r>
          </a:p>
          <a:p>
            <a:r>
              <a:rPr lang="en-US" dirty="0"/>
              <a:t>The installation of virtualization software also refers to Operating system-based virtualization. It is installed over a pre-existing operating system and that operating system is called the host operating system.</a:t>
            </a:r>
          </a:p>
        </p:txBody>
      </p:sp>
    </p:spTree>
    <p:extLst>
      <p:ext uri="{BB962C8B-B14F-4D97-AF65-F5344CB8AC3E}">
        <p14:creationId xmlns:p14="http://schemas.microsoft.com/office/powerpoint/2010/main" val="92704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In this virtualization, a user installs the virtualization software in the operating system of his physical machine like any other program and utilize this application to operate and generate various virtual machines. </a:t>
            </a:r>
          </a:p>
          <a:p>
            <a:r>
              <a:rPr lang="en-US" dirty="0"/>
              <a:t>Here, the virtualization software allows direct access to any of the created virtual machine to the user. </a:t>
            </a:r>
          </a:p>
        </p:txBody>
      </p:sp>
    </p:spTree>
    <p:extLst>
      <p:ext uri="{BB962C8B-B14F-4D97-AF65-F5344CB8AC3E}">
        <p14:creationId xmlns:p14="http://schemas.microsoft.com/office/powerpoint/2010/main" val="176476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F0EF-2457-AFB8-CEBF-D1EE2332040C}"/>
              </a:ext>
            </a:extLst>
          </p:cNvPr>
          <p:cNvSpPr>
            <a:spLocks noGrp="1"/>
          </p:cNvSpPr>
          <p:nvPr>
            <p:ph type="title"/>
          </p:nvPr>
        </p:nvSpPr>
        <p:spPr/>
        <p:txBody>
          <a:bodyPr>
            <a:normAutofit/>
          </a:bodyPr>
          <a:lstStyle/>
          <a:p>
            <a:r>
              <a:rPr lang="en-US" dirty="0">
                <a:solidFill>
                  <a:srgbClr val="323232"/>
                </a:solidFill>
                <a:latin typeface="IBM Plex Sans" panose="020B0604020202020204" pitchFamily="34" charset="0"/>
              </a:rPr>
              <a:t>Reduce your IT expenses</a:t>
            </a:r>
            <a:endParaRPr lang="en-PK" dirty="0"/>
          </a:p>
        </p:txBody>
      </p:sp>
      <p:sp>
        <p:nvSpPr>
          <p:cNvPr id="3" name="Content Placeholder 2">
            <a:extLst>
              <a:ext uri="{FF2B5EF4-FFF2-40B4-BE49-F238E27FC236}">
                <a16:creationId xmlns:a16="http://schemas.microsoft.com/office/drawing/2014/main" id="{AD698043-2881-3592-A9BF-07F77C54A43B}"/>
              </a:ext>
            </a:extLst>
          </p:cNvPr>
          <p:cNvSpPr>
            <a:spLocks noGrp="1"/>
          </p:cNvSpPr>
          <p:nvPr>
            <p:ph idx="1"/>
          </p:nvPr>
        </p:nvSpPr>
        <p:spPr/>
        <p:txBody>
          <a:bodyPr>
            <a:normAutofit fontScale="70000" lnSpcReduction="20000"/>
          </a:bodyPr>
          <a:lstStyle/>
          <a:p>
            <a:pPr fontAlgn="base"/>
            <a:r>
              <a:rPr lang="en-US" dirty="0"/>
              <a:t>Utilizing a </a:t>
            </a:r>
            <a:r>
              <a:rPr lang="en-US" dirty="0">
                <a:solidFill>
                  <a:srgbClr val="FF0000"/>
                </a:solidFill>
              </a:rPr>
              <a:t>non-virtualized environment can be inefficient </a:t>
            </a:r>
            <a:r>
              <a:rPr lang="en-US" dirty="0"/>
              <a:t>because when you are not consuming the application on the server, the </a:t>
            </a:r>
            <a:r>
              <a:rPr lang="en-US" dirty="0">
                <a:solidFill>
                  <a:srgbClr val="FF0000"/>
                </a:solidFill>
              </a:rPr>
              <a:t>compute is sitting idle and can't be used for other applications</a:t>
            </a:r>
          </a:p>
          <a:p>
            <a:pPr fontAlgn="base"/>
            <a:r>
              <a:rPr lang="en-US" dirty="0"/>
              <a:t>When you </a:t>
            </a:r>
            <a:r>
              <a:rPr lang="en-US" dirty="0">
                <a:solidFill>
                  <a:srgbClr val="FF0000"/>
                </a:solidFill>
              </a:rPr>
              <a:t>virtualize an environment, that single physical server transforms into many virtual machines</a:t>
            </a:r>
          </a:p>
          <a:p>
            <a:pPr fontAlgn="base"/>
            <a:r>
              <a:rPr lang="en-US" dirty="0"/>
              <a:t>These virtual machines can have different operating systems and run different applications while still all being hosted on the single physical server</a:t>
            </a:r>
          </a:p>
          <a:p>
            <a:pPr fontAlgn="base"/>
            <a:r>
              <a:rPr lang="en-US" dirty="0"/>
              <a:t>The consolidation of the applications onto virtualized environments is a more </a:t>
            </a:r>
            <a:r>
              <a:rPr lang="en-US" dirty="0">
                <a:solidFill>
                  <a:srgbClr val="FF0000"/>
                </a:solidFill>
              </a:rPr>
              <a:t>cost-effective approach</a:t>
            </a:r>
            <a:r>
              <a:rPr lang="en-US" dirty="0"/>
              <a:t> because you’ll be able to consume fewer physical resources , helping you spend significantly less money on servers and bring cost savings to your organization</a:t>
            </a:r>
          </a:p>
          <a:p>
            <a:endParaRPr lang="en-PK" dirty="0"/>
          </a:p>
        </p:txBody>
      </p:sp>
    </p:spTree>
    <p:extLst>
      <p:ext uri="{BB962C8B-B14F-4D97-AF65-F5344CB8AC3E}">
        <p14:creationId xmlns:p14="http://schemas.microsoft.com/office/powerpoint/2010/main" val="3421955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Library-level virtualization</a:t>
            </a:r>
          </a:p>
        </p:txBody>
      </p:sp>
      <p:sp>
        <p:nvSpPr>
          <p:cNvPr id="3" name="Content Placeholder 2"/>
          <p:cNvSpPr>
            <a:spLocks noGrp="1"/>
          </p:cNvSpPr>
          <p:nvPr>
            <p:ph idx="1"/>
          </p:nvPr>
        </p:nvSpPr>
        <p:spPr/>
        <p:txBody>
          <a:bodyPr/>
          <a:lstStyle/>
          <a:p>
            <a:r>
              <a:rPr lang="en-US" dirty="0"/>
              <a:t>Library-level virtualization is also known as </a:t>
            </a:r>
            <a:r>
              <a:rPr lang="en-US"/>
              <a:t>API emulation</a:t>
            </a:r>
          </a:p>
          <a:p>
            <a:r>
              <a:rPr lang="en-US"/>
              <a:t>This </a:t>
            </a:r>
            <a:r>
              <a:rPr lang="en-US" dirty="0"/>
              <a:t>type of virtualization can create execution environments for running alien programs on a platform rather than creating a VM to run the entire operating system.</a:t>
            </a:r>
          </a:p>
        </p:txBody>
      </p:sp>
    </p:spTree>
    <p:extLst>
      <p:ext uri="{BB962C8B-B14F-4D97-AF65-F5344CB8AC3E}">
        <p14:creationId xmlns:p14="http://schemas.microsoft.com/office/powerpoint/2010/main" val="1185604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img.brainkart.com/imagebk12/jWWiJt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7234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0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3D98-9ECF-6889-091E-367974EE78A4}"/>
              </a:ext>
            </a:extLst>
          </p:cNvPr>
          <p:cNvSpPr>
            <a:spLocks noGrp="1"/>
          </p:cNvSpPr>
          <p:nvPr>
            <p:ph type="title"/>
          </p:nvPr>
        </p:nvSpPr>
        <p:spPr/>
        <p:txBody>
          <a:bodyPr>
            <a:noAutofit/>
          </a:bodyPr>
          <a:lstStyle/>
          <a:p>
            <a:r>
              <a:rPr lang="en-US" sz="3200" b="0" i="0" dirty="0">
                <a:solidFill>
                  <a:srgbClr val="323232"/>
                </a:solidFill>
                <a:effectLst/>
                <a:latin typeface="IBM Plex Sans" panose="020B0503050203000203" pitchFamily="34" charset="0"/>
              </a:rPr>
              <a:t>Reduce downtime and enhance resiliency in disaster recovery situations</a:t>
            </a:r>
            <a:endParaRPr lang="en-PK" sz="3200" dirty="0"/>
          </a:p>
        </p:txBody>
      </p:sp>
      <p:sp>
        <p:nvSpPr>
          <p:cNvPr id="3" name="Content Placeholder 2">
            <a:extLst>
              <a:ext uri="{FF2B5EF4-FFF2-40B4-BE49-F238E27FC236}">
                <a16:creationId xmlns:a16="http://schemas.microsoft.com/office/drawing/2014/main" id="{3CC160C1-69BA-B682-09B7-BB5D0119F1BD}"/>
              </a:ext>
            </a:extLst>
          </p:cNvPr>
          <p:cNvSpPr>
            <a:spLocks noGrp="1"/>
          </p:cNvSpPr>
          <p:nvPr>
            <p:ph idx="1"/>
          </p:nvPr>
        </p:nvSpPr>
        <p:spPr/>
        <p:txBody>
          <a:bodyPr>
            <a:normAutofit fontScale="92500" lnSpcReduction="20000"/>
          </a:bodyPr>
          <a:lstStyle/>
          <a:p>
            <a:r>
              <a:rPr lang="en-US" dirty="0"/>
              <a:t>When a disaster affects a physical server, someone is responsible for replacing or fixing </a:t>
            </a:r>
            <a:r>
              <a:rPr lang="en-US" dirty="0" err="1"/>
              <a:t>it,</a:t>
            </a:r>
            <a:r>
              <a:rPr lang="en-US" dirty="0" err="1">
                <a:solidFill>
                  <a:srgbClr val="FF0000"/>
                </a:solidFill>
              </a:rPr>
              <a:t>this</a:t>
            </a:r>
            <a:r>
              <a:rPr lang="en-US" dirty="0">
                <a:solidFill>
                  <a:srgbClr val="FF0000"/>
                </a:solidFill>
              </a:rPr>
              <a:t> could take hours or even days</a:t>
            </a:r>
          </a:p>
          <a:p>
            <a:r>
              <a:rPr lang="en-US" dirty="0"/>
              <a:t>With a virtualized environment, it’s easy to provision and deploy, allowing you to replicate or clone the virtual machine that’s been affected </a:t>
            </a:r>
          </a:p>
          <a:p>
            <a:r>
              <a:rPr lang="en-US" dirty="0"/>
              <a:t>The recovery process would take mere minute</a:t>
            </a:r>
            <a:r>
              <a:rPr lang="en-US" dirty="0">
                <a:solidFill>
                  <a:srgbClr val="FF0000"/>
                </a:solidFill>
              </a:rPr>
              <a:t>, as opposed to the hours it would take to provision and set up a new physical server </a:t>
            </a:r>
            <a:r>
              <a:rPr lang="en-US" dirty="0"/>
              <a:t>,significantly enhancing the resiliency of the environment and improving business continuity.</a:t>
            </a:r>
            <a:endParaRPr lang="en-PK" dirty="0"/>
          </a:p>
        </p:txBody>
      </p:sp>
    </p:spTree>
    <p:extLst>
      <p:ext uri="{BB962C8B-B14F-4D97-AF65-F5344CB8AC3E}">
        <p14:creationId xmlns:p14="http://schemas.microsoft.com/office/powerpoint/2010/main" val="16368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9037-3EC0-9770-C75C-D4E9A97A6BD1}"/>
              </a:ext>
            </a:extLst>
          </p:cNvPr>
          <p:cNvSpPr>
            <a:spLocks noGrp="1"/>
          </p:cNvSpPr>
          <p:nvPr>
            <p:ph type="title"/>
          </p:nvPr>
        </p:nvSpPr>
        <p:spPr/>
        <p:txBody>
          <a:bodyPr>
            <a:noAutofit/>
          </a:bodyPr>
          <a:lstStyle/>
          <a:p>
            <a:r>
              <a:rPr lang="en-US" sz="3600" b="0" i="0" dirty="0">
                <a:solidFill>
                  <a:srgbClr val="323232"/>
                </a:solidFill>
                <a:effectLst/>
                <a:latin typeface="IBM Plex Sans" panose="020B0503050203000203" pitchFamily="34" charset="0"/>
              </a:rPr>
              <a:t>Increase efficiency and productivity</a:t>
            </a:r>
            <a:endParaRPr lang="en-PK" sz="3600" dirty="0"/>
          </a:p>
        </p:txBody>
      </p:sp>
      <p:sp>
        <p:nvSpPr>
          <p:cNvPr id="3" name="Content Placeholder 2">
            <a:extLst>
              <a:ext uri="{FF2B5EF4-FFF2-40B4-BE49-F238E27FC236}">
                <a16:creationId xmlns:a16="http://schemas.microsoft.com/office/drawing/2014/main" id="{8565427C-A3D6-3F60-CE13-BA2FBB45B6DC}"/>
              </a:ext>
            </a:extLst>
          </p:cNvPr>
          <p:cNvSpPr>
            <a:spLocks noGrp="1"/>
          </p:cNvSpPr>
          <p:nvPr>
            <p:ph idx="1"/>
          </p:nvPr>
        </p:nvSpPr>
        <p:spPr/>
        <p:txBody>
          <a:bodyPr>
            <a:normAutofit fontScale="92500" lnSpcReduction="20000"/>
          </a:bodyPr>
          <a:lstStyle/>
          <a:p>
            <a:r>
              <a:rPr lang="en-US" b="0" i="0" dirty="0">
                <a:solidFill>
                  <a:srgbClr val="3D3D3D"/>
                </a:solidFill>
                <a:effectLst/>
              </a:rPr>
              <a:t>With fewer servers, your IT teams will be able to spend less time maintaining the physical hardware and IT infrastructure</a:t>
            </a:r>
          </a:p>
          <a:p>
            <a:r>
              <a:rPr lang="en-US" b="0" i="0" dirty="0">
                <a:solidFill>
                  <a:srgbClr val="3D3D3D"/>
                </a:solidFill>
                <a:effectLst/>
              </a:rPr>
              <a:t>You’ll be able to install, update, and maintain the environment across all the VMs in the virtual environment on the server instead of going through the laborious and tedious process of applying the updates server-by-server</a:t>
            </a:r>
          </a:p>
          <a:p>
            <a:r>
              <a:rPr lang="en-US" b="0" i="0" dirty="0">
                <a:solidFill>
                  <a:srgbClr val="3D3D3D"/>
                </a:solidFill>
                <a:effectLst/>
              </a:rPr>
              <a:t>Less time dedicated to maintaining the environment increases your team’s efficiency and productivity</a:t>
            </a:r>
            <a:endParaRPr lang="en-PK" dirty="0"/>
          </a:p>
        </p:txBody>
      </p:sp>
    </p:spTree>
    <p:extLst>
      <p:ext uri="{BB962C8B-B14F-4D97-AF65-F5344CB8AC3E}">
        <p14:creationId xmlns:p14="http://schemas.microsoft.com/office/powerpoint/2010/main" val="402095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B5B4-5299-D5D0-9285-B717D93916F3}"/>
              </a:ext>
            </a:extLst>
          </p:cNvPr>
          <p:cNvSpPr>
            <a:spLocks noGrp="1"/>
          </p:cNvSpPr>
          <p:nvPr>
            <p:ph type="title"/>
          </p:nvPr>
        </p:nvSpPr>
        <p:spPr/>
        <p:txBody>
          <a:bodyPr>
            <a:normAutofit fontScale="90000"/>
          </a:bodyPr>
          <a:lstStyle/>
          <a:p>
            <a:r>
              <a:rPr lang="en-US" dirty="0"/>
              <a:t> Move to be more green-friendly (organizational and environmental)</a:t>
            </a:r>
            <a:endParaRPr lang="en-PK" dirty="0"/>
          </a:p>
        </p:txBody>
      </p:sp>
      <p:sp>
        <p:nvSpPr>
          <p:cNvPr id="3" name="Content Placeholder 2">
            <a:extLst>
              <a:ext uri="{FF2B5EF4-FFF2-40B4-BE49-F238E27FC236}">
                <a16:creationId xmlns:a16="http://schemas.microsoft.com/office/drawing/2014/main" id="{93F9C63E-3CF7-8960-2D24-73953C0EAEAB}"/>
              </a:ext>
            </a:extLst>
          </p:cNvPr>
          <p:cNvSpPr>
            <a:spLocks noGrp="1"/>
          </p:cNvSpPr>
          <p:nvPr>
            <p:ph idx="1"/>
          </p:nvPr>
        </p:nvSpPr>
        <p:spPr/>
        <p:txBody>
          <a:bodyPr>
            <a:normAutofit/>
          </a:bodyPr>
          <a:lstStyle/>
          <a:p>
            <a:r>
              <a:rPr lang="en-US" dirty="0"/>
              <a:t>When you are able to cut down on the number of physical servers you’re using, it’ll lead to a reduction in the amount of power being consumed. This has two green benefits:</a:t>
            </a:r>
          </a:p>
          <a:p>
            <a:pPr marL="514350" indent="-514350">
              <a:buFont typeface="+mj-lt"/>
              <a:buAutoNum type="arabicPeriod"/>
            </a:pPr>
            <a:r>
              <a:rPr lang="en-US" dirty="0"/>
              <a:t>It reduces expenses for the business, and that money can be reinvested elsewhere.</a:t>
            </a:r>
          </a:p>
          <a:p>
            <a:pPr marL="514350" indent="-514350">
              <a:buFont typeface="+mj-lt"/>
              <a:buAutoNum type="arabicPeriod"/>
            </a:pPr>
            <a:r>
              <a:rPr lang="en-US" dirty="0"/>
              <a:t>It reduces the carbon footprint of the data center.</a:t>
            </a:r>
            <a:endParaRPr lang="en-PK" dirty="0"/>
          </a:p>
        </p:txBody>
      </p:sp>
    </p:spTree>
    <p:extLst>
      <p:ext uri="{BB962C8B-B14F-4D97-AF65-F5344CB8AC3E}">
        <p14:creationId xmlns:p14="http://schemas.microsoft.com/office/powerpoint/2010/main" val="103991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Hypervisors?</a:t>
            </a:r>
            <a:endParaRPr lang="en-US" dirty="0"/>
          </a:p>
        </p:txBody>
      </p:sp>
      <p:sp>
        <p:nvSpPr>
          <p:cNvPr id="3" name="Content Placeholder 2"/>
          <p:cNvSpPr>
            <a:spLocks noGrp="1"/>
          </p:cNvSpPr>
          <p:nvPr>
            <p:ph idx="1"/>
          </p:nvPr>
        </p:nvSpPr>
        <p:spPr/>
        <p:txBody>
          <a:bodyPr/>
          <a:lstStyle/>
          <a:p>
            <a:r>
              <a:rPr lang="en-US" b="1" dirty="0"/>
              <a:t>A hypervisor is a crucial piece of software that makes virtualization possible.</a:t>
            </a:r>
            <a:r>
              <a:rPr lang="en-US" dirty="0"/>
              <a:t> It abstracts guest machines and the operating system they run on, from the actual hardware.</a:t>
            </a:r>
          </a:p>
          <a:p>
            <a:r>
              <a:rPr lang="en-US" dirty="0"/>
              <a:t>Hypervisors create a </a:t>
            </a:r>
            <a:r>
              <a:rPr lang="en-US" dirty="0">
                <a:solidFill>
                  <a:srgbClr val="FF0000"/>
                </a:solidFill>
              </a:rPr>
              <a:t>virtualization layer that separates</a:t>
            </a:r>
            <a:r>
              <a:rPr lang="en-US" dirty="0"/>
              <a:t> CPU / Processors, RAM and other physical resources from the virtual machines you create.</a:t>
            </a:r>
          </a:p>
        </p:txBody>
      </p:sp>
    </p:spTree>
    <p:extLst>
      <p:ext uri="{BB962C8B-B14F-4D97-AF65-F5344CB8AC3E}">
        <p14:creationId xmlns:p14="http://schemas.microsoft.com/office/powerpoint/2010/main" val="268926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2887</Words>
  <Application>Microsoft Office PowerPoint</Application>
  <PresentationFormat>On-screen Show (4:3)</PresentationFormat>
  <Paragraphs>182</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IBM Plex Sans</vt:lpstr>
      <vt:lpstr>Office Theme</vt:lpstr>
      <vt:lpstr>Virtualization Hypervisors Levels of Virtualization</vt:lpstr>
      <vt:lpstr>What is virtualization?</vt:lpstr>
      <vt:lpstr>What is virtualization?</vt:lpstr>
      <vt:lpstr>Why Virtualization?</vt:lpstr>
      <vt:lpstr>Reduce your IT expenses</vt:lpstr>
      <vt:lpstr>Reduce downtime and enhance resiliency in disaster recovery situations</vt:lpstr>
      <vt:lpstr>Increase efficiency and productivity</vt:lpstr>
      <vt:lpstr> Move to be more green-friendly (organizational and environmental)</vt:lpstr>
      <vt:lpstr>What are Hypervisors?</vt:lpstr>
      <vt:lpstr>PowerPoint Presentation</vt:lpstr>
      <vt:lpstr>PowerPoint Presentation</vt:lpstr>
      <vt:lpstr>Hypervisor Types</vt:lpstr>
      <vt:lpstr>Type 1 Hypervisor</vt:lpstr>
      <vt:lpstr>Type 1 Hypervisor</vt:lpstr>
      <vt:lpstr>PowerPoint Presentation</vt:lpstr>
      <vt:lpstr>Hypervisor Type 1 Performance</vt:lpstr>
      <vt:lpstr>Example of a VMware type 1 hypervisor’s screen after the server boots up</vt:lpstr>
      <vt:lpstr>PowerPoint Presentation</vt:lpstr>
      <vt:lpstr>PowerPoint Presentation</vt:lpstr>
      <vt:lpstr>VM Migration</vt:lpstr>
      <vt:lpstr>PowerPoint Presentation</vt:lpstr>
      <vt:lpstr>Type 1 Vendors</vt:lpstr>
      <vt:lpstr>VMware ESX and ESXi</vt:lpstr>
      <vt:lpstr>KVM (Kernel-Based Virtual Machine)</vt:lpstr>
      <vt:lpstr> Microsoft Hyper-V</vt:lpstr>
      <vt:lpstr>Oracle VM </vt:lpstr>
      <vt:lpstr>Citrix Hypervisor (formerly known as Xen Server)</vt:lpstr>
      <vt:lpstr>Type 2 Hypervisor</vt:lpstr>
      <vt:lpstr>PowerPoint Presentation</vt:lpstr>
      <vt:lpstr>PowerPoint Presentation</vt:lpstr>
      <vt:lpstr>Hypervisor Type 2 Performance</vt:lpstr>
      <vt:lpstr>PowerPoint Presentation</vt:lpstr>
      <vt:lpstr>PowerPoint Presentation</vt:lpstr>
      <vt:lpstr>PowerPoint Presentation</vt:lpstr>
      <vt:lpstr>PowerPoint Presentation</vt:lpstr>
      <vt:lpstr>Type 2 Vendors</vt:lpstr>
      <vt:lpstr>Oracle VM VirtualBox</vt:lpstr>
      <vt:lpstr>VMware Workstation Pro/VMware Fusion</vt:lpstr>
      <vt:lpstr>Type 1 vs. Type 2 Hypervisors</vt:lpstr>
      <vt:lpstr>Enterprise Environments</vt:lpstr>
      <vt:lpstr>PowerPoint Presentation</vt:lpstr>
      <vt:lpstr>Virtualization Levels</vt:lpstr>
      <vt:lpstr>Instruction Set Architecture Level (ISA)</vt:lpstr>
      <vt:lpstr>Activity happenings within the Instruction Set Architecture Level (ISA)</vt:lpstr>
      <vt:lpstr>PowerPoint Presentation</vt:lpstr>
      <vt:lpstr>Hardware Abstraction Level (HAL)</vt:lpstr>
      <vt:lpstr>PowerPoint Presentation</vt:lpstr>
      <vt:lpstr>Operating System Level</vt:lpstr>
      <vt:lpstr>PowerPoint Presentation</vt:lpstr>
      <vt:lpstr>Library-level virtualization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69</cp:revision>
  <dcterms:created xsi:type="dcterms:W3CDTF">2006-08-16T00:00:00Z</dcterms:created>
  <dcterms:modified xsi:type="dcterms:W3CDTF">2022-09-17T12:16:34Z</dcterms:modified>
</cp:coreProperties>
</file>