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304" r:id="rId5"/>
    <p:sldId id="292" r:id="rId6"/>
    <p:sldId id="293" r:id="rId7"/>
    <p:sldId id="294" r:id="rId8"/>
    <p:sldId id="295" r:id="rId9"/>
    <p:sldId id="296" r:id="rId10"/>
    <p:sldId id="297" r:id="rId11"/>
    <p:sldId id="298" r:id="rId12"/>
    <p:sldId id="299" r:id="rId13"/>
    <p:sldId id="300" r:id="rId14"/>
    <p:sldId id="301" r:id="rId15"/>
    <p:sldId id="257" r:id="rId16"/>
    <p:sldId id="258" r:id="rId17"/>
    <p:sldId id="259" r:id="rId18"/>
    <p:sldId id="260" r:id="rId19"/>
    <p:sldId id="261" r:id="rId20"/>
    <p:sldId id="262" r:id="rId21"/>
    <p:sldId id="267" r:id="rId22"/>
    <p:sldId id="263" r:id="rId23"/>
    <p:sldId id="264" r:id="rId24"/>
    <p:sldId id="266" r:id="rId25"/>
    <p:sldId id="265"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Lecture 8</a:t>
            </a:r>
          </a:p>
        </p:txBody>
      </p:sp>
      <p:sp>
        <p:nvSpPr>
          <p:cNvPr id="3" name="Subtitle 2"/>
          <p:cNvSpPr>
            <a:spLocks noGrp="1"/>
          </p:cNvSpPr>
          <p:nvPr>
            <p:ph type="subTitle" idx="1"/>
          </p:nvPr>
        </p:nvSpPr>
        <p:spPr/>
        <p:txBody>
          <a:bodyPr>
            <a:normAutofit fontScale="92500"/>
          </a:bodyPr>
          <a:lstStyle/>
          <a:p>
            <a:r>
              <a:rPr lang="en-US"/>
              <a:t>Implementation Levels </a:t>
            </a:r>
            <a:r>
              <a:rPr lang="en-US" dirty="0"/>
              <a:t>of Virtualization</a:t>
            </a:r>
          </a:p>
          <a:p>
            <a:r>
              <a:rPr lang="en-US" dirty="0"/>
              <a:t>Para Virtualization</a:t>
            </a:r>
          </a:p>
          <a:p>
            <a:r>
              <a:rPr lang="en-US" dirty="0"/>
              <a:t>Full Virtualization</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Operating System Level</a:t>
            </a:r>
            <a:endParaRPr lang="en-US" dirty="0"/>
          </a:p>
        </p:txBody>
      </p:sp>
      <p:sp>
        <p:nvSpPr>
          <p:cNvPr id="3" name="Content Placeholder 2"/>
          <p:cNvSpPr>
            <a:spLocks noGrp="1"/>
          </p:cNvSpPr>
          <p:nvPr>
            <p:ph idx="1"/>
          </p:nvPr>
        </p:nvSpPr>
        <p:spPr/>
        <p:txBody>
          <a:bodyPr>
            <a:normAutofit lnSpcReduction="10000"/>
          </a:bodyPr>
          <a:lstStyle/>
          <a:p>
            <a:r>
              <a:rPr lang="en-US" dirty="0"/>
              <a:t>Operating system based Virtualization refers to an operating system feature in which the kernel enables the existence of various isolated user-space instances. </a:t>
            </a:r>
          </a:p>
          <a:p>
            <a:r>
              <a:rPr lang="en-US" dirty="0"/>
              <a:t>The installation of virtualization software also refers to Operating system-based virtualization. It is installed over a pre-existing operating system and that operating system is called the host operating system.</a:t>
            </a:r>
          </a:p>
        </p:txBody>
      </p:sp>
    </p:spTree>
    <p:extLst>
      <p:ext uri="{BB962C8B-B14F-4D97-AF65-F5344CB8AC3E}">
        <p14:creationId xmlns:p14="http://schemas.microsoft.com/office/powerpoint/2010/main" val="92704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In this virtualization, a user installs the virtualization software in the operating system of his physical machine like any other program and utilize this application to operate and generate various virtual machines. </a:t>
            </a:r>
          </a:p>
          <a:p>
            <a:r>
              <a:rPr lang="en-US" dirty="0"/>
              <a:t>Here, the virtualization software allows direct access to any of the created virtual machine to the user. </a:t>
            </a:r>
          </a:p>
        </p:txBody>
      </p:sp>
    </p:spTree>
    <p:extLst>
      <p:ext uri="{BB962C8B-B14F-4D97-AF65-F5344CB8AC3E}">
        <p14:creationId xmlns:p14="http://schemas.microsoft.com/office/powerpoint/2010/main" val="176476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Library-level virtualization</a:t>
            </a:r>
          </a:p>
        </p:txBody>
      </p:sp>
      <p:sp>
        <p:nvSpPr>
          <p:cNvPr id="3" name="Content Placeholder 2"/>
          <p:cNvSpPr>
            <a:spLocks noGrp="1"/>
          </p:cNvSpPr>
          <p:nvPr>
            <p:ph idx="1"/>
          </p:nvPr>
        </p:nvSpPr>
        <p:spPr/>
        <p:txBody>
          <a:bodyPr/>
          <a:lstStyle/>
          <a:p>
            <a:r>
              <a:rPr lang="en-US" dirty="0"/>
              <a:t>Library-level virtualization is also known as </a:t>
            </a:r>
            <a:r>
              <a:rPr lang="en-US"/>
              <a:t>API emulation</a:t>
            </a:r>
          </a:p>
          <a:p>
            <a:r>
              <a:rPr lang="en-US"/>
              <a:t>This </a:t>
            </a:r>
            <a:r>
              <a:rPr lang="en-US" dirty="0"/>
              <a:t>type of virtualization can create execution environments for running alien programs on a platform rather than creating a VM to run the entire operating system.</a:t>
            </a:r>
          </a:p>
        </p:txBody>
      </p:sp>
    </p:spTree>
    <p:extLst>
      <p:ext uri="{BB962C8B-B14F-4D97-AF65-F5344CB8AC3E}">
        <p14:creationId xmlns:p14="http://schemas.microsoft.com/office/powerpoint/2010/main" val="118560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img.brainkart.com/imagebk12/jWWiJt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7234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0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Understanding </a:t>
            </a:r>
            <a:r>
              <a:rPr lang="en-US" b="1" dirty="0" err="1"/>
              <a:t>Paravirtualization</a:t>
            </a:r>
            <a:r>
              <a:rPr lang="en-US" b="1" dirty="0"/>
              <a:t> and Full virtualization</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0708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OS Recap</a:t>
            </a:r>
            <a:endParaRPr lang="en-US" dirty="0"/>
          </a:p>
        </p:txBody>
      </p:sp>
      <p:sp>
        <p:nvSpPr>
          <p:cNvPr id="3" name="Content Placeholder 2"/>
          <p:cNvSpPr>
            <a:spLocks noGrp="1"/>
          </p:cNvSpPr>
          <p:nvPr>
            <p:ph idx="1"/>
          </p:nvPr>
        </p:nvSpPr>
        <p:spPr/>
        <p:txBody>
          <a:bodyPr>
            <a:normAutofit fontScale="92500"/>
          </a:bodyPr>
          <a:lstStyle/>
          <a:p>
            <a:r>
              <a:rPr lang="en-US" dirty="0"/>
              <a:t>In order to understand how a Para virtualization and Full virtualization works, we need to know how operating systems manage the underlying hardware</a:t>
            </a:r>
          </a:p>
          <a:p>
            <a:r>
              <a:rPr lang="en-US" dirty="0"/>
              <a:t>Think about a simple application task like browsing  a website </a:t>
            </a:r>
          </a:p>
          <a:p>
            <a:r>
              <a:rPr lang="en-US" dirty="0"/>
              <a:t>If you want to browse a website, your browser application has to use the network card and it has to make a system call in order for that to occur</a:t>
            </a:r>
          </a:p>
        </p:txBody>
      </p:sp>
    </p:spTree>
    <p:extLst>
      <p:ext uri="{BB962C8B-B14F-4D97-AF65-F5344CB8AC3E}">
        <p14:creationId xmlns:p14="http://schemas.microsoft.com/office/powerpoint/2010/main" val="119063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867400"/>
          </a:xfrm>
        </p:spPr>
        <p:txBody>
          <a:bodyPr>
            <a:normAutofit lnSpcReduction="10000"/>
          </a:bodyPr>
          <a:lstStyle/>
          <a:p>
            <a:r>
              <a:rPr lang="en-US" dirty="0"/>
              <a:t>Some operating system components can directly access your hardware</a:t>
            </a:r>
          </a:p>
          <a:p>
            <a:r>
              <a:rPr lang="en-US" dirty="0"/>
              <a:t>In order to manage these different privilege levels, modern x86 CPUs have different execution privilege groups called rings </a:t>
            </a:r>
          </a:p>
          <a:p>
            <a:r>
              <a:rPr lang="en-US" dirty="0"/>
              <a:t>Each ring has different restrictions on the type of operations that can be performed by the CPU </a:t>
            </a:r>
          </a:p>
          <a:p>
            <a:r>
              <a:rPr lang="en-US" dirty="0"/>
              <a:t>For example, device drivers and the kernel usually run in Ring 0 which grants the highest permission level, while user applications always run in the least privilege ring</a:t>
            </a:r>
          </a:p>
        </p:txBody>
      </p:sp>
    </p:spTree>
    <p:extLst>
      <p:ext uri="{BB962C8B-B14F-4D97-AF65-F5344CB8AC3E}">
        <p14:creationId xmlns:p14="http://schemas.microsoft.com/office/powerpoint/2010/main" val="262385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34000"/>
          </a:xfrm>
        </p:spPr>
        <p:txBody>
          <a:bodyPr>
            <a:normAutofit/>
          </a:bodyPr>
          <a:lstStyle/>
          <a:p>
            <a:r>
              <a:rPr lang="en-US" dirty="0"/>
              <a:t>This also applies to virtual machine themselves. Virtual machines require an operating system and this OS requires Ring 0 authority</a:t>
            </a:r>
          </a:p>
          <a:p>
            <a:r>
              <a:rPr lang="en-US" dirty="0"/>
              <a:t>As a guest OS unable to access Ring 0 directly, it must obtain Ring 0 privilege </a:t>
            </a:r>
          </a:p>
          <a:p>
            <a:r>
              <a:rPr lang="en-US" dirty="0"/>
              <a:t>Hypervisors usually solve this problem with either Para or Full Virtualization.</a:t>
            </a:r>
          </a:p>
        </p:txBody>
      </p:sp>
    </p:spTree>
    <p:extLst>
      <p:ext uri="{BB962C8B-B14F-4D97-AF65-F5344CB8AC3E}">
        <p14:creationId xmlns:p14="http://schemas.microsoft.com/office/powerpoint/2010/main" val="187855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Para virtualization</a:t>
            </a:r>
            <a:endParaRPr lang="en-US" dirty="0"/>
          </a:p>
        </p:txBody>
      </p:sp>
      <p:sp>
        <p:nvSpPr>
          <p:cNvPr id="3" name="Content Placeholder 2"/>
          <p:cNvSpPr>
            <a:spLocks noGrp="1"/>
          </p:cNvSpPr>
          <p:nvPr>
            <p:ph idx="1"/>
          </p:nvPr>
        </p:nvSpPr>
        <p:spPr/>
        <p:txBody>
          <a:bodyPr/>
          <a:lstStyle/>
          <a:p>
            <a:r>
              <a:rPr lang="en-US" dirty="0"/>
              <a:t>In the Para virtualization method when a privilege command must be executed on the Guest OS</a:t>
            </a:r>
          </a:p>
          <a:p>
            <a:r>
              <a:rPr lang="en-US" dirty="0"/>
              <a:t>it is delivered to the hypervisor through a </a:t>
            </a:r>
            <a:r>
              <a:rPr lang="en-US" dirty="0" err="1"/>
              <a:t>hypercall</a:t>
            </a:r>
            <a:r>
              <a:rPr lang="en-US" dirty="0"/>
              <a:t>, a kind of system call</a:t>
            </a:r>
          </a:p>
          <a:p>
            <a:r>
              <a:rPr lang="en-US" dirty="0"/>
              <a:t>When the hypervisor receives this </a:t>
            </a:r>
            <a:r>
              <a:rPr lang="en-US" dirty="0" err="1"/>
              <a:t>hypercall</a:t>
            </a:r>
            <a:r>
              <a:rPr lang="en-US" dirty="0"/>
              <a:t>, it accesses the hardware and returns the result.</a:t>
            </a:r>
          </a:p>
        </p:txBody>
      </p:sp>
    </p:spTree>
    <p:extLst>
      <p:ext uri="{BB962C8B-B14F-4D97-AF65-F5344CB8AC3E}">
        <p14:creationId xmlns:p14="http://schemas.microsoft.com/office/powerpoint/2010/main" val="2438171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10000"/>
          </a:bodyPr>
          <a:lstStyle/>
          <a:p>
            <a:r>
              <a:rPr lang="en-US" dirty="0"/>
              <a:t> Para virtualization requires some modifications to the guest operating system kernel in order to use the </a:t>
            </a:r>
            <a:r>
              <a:rPr lang="en-US" dirty="0" err="1"/>
              <a:t>hypercall</a:t>
            </a:r>
            <a:r>
              <a:rPr lang="en-US" dirty="0"/>
              <a:t> mechanism. </a:t>
            </a:r>
          </a:p>
          <a:p>
            <a:r>
              <a:rPr lang="en-US" dirty="0"/>
              <a:t>Thanks to </a:t>
            </a:r>
            <a:r>
              <a:rPr lang="en-US" dirty="0" err="1"/>
              <a:t>hypercalls</a:t>
            </a:r>
            <a:r>
              <a:rPr lang="en-US" dirty="0"/>
              <a:t>, virtual machines applications and operating systems run in CPU Ring 3, the least privileged CPU mode.</a:t>
            </a:r>
          </a:p>
          <a:p>
            <a:r>
              <a:rPr lang="en-US" dirty="0"/>
              <a:t>Therefor a guest OS is recompiled prior to installation inside a virtual machine. In </a:t>
            </a:r>
            <a:r>
              <a:rPr lang="en-US" dirty="0" err="1"/>
              <a:t>para</a:t>
            </a:r>
            <a:r>
              <a:rPr lang="en-US" dirty="0"/>
              <a:t>-virtualization, the guest OS is modified to enable communication with the hypervisor to improve performance and efficiency.</a:t>
            </a:r>
          </a:p>
          <a:p>
            <a:r>
              <a:rPr lang="en-US" dirty="0"/>
              <a:t>VMware and </a:t>
            </a:r>
            <a:r>
              <a:rPr lang="en-US" dirty="0" err="1"/>
              <a:t>Xen</a:t>
            </a:r>
            <a:r>
              <a:rPr lang="en-US" dirty="0"/>
              <a:t> are supported by this type of virtualization.</a:t>
            </a:r>
          </a:p>
          <a:p>
            <a:endParaRPr lang="en-US" dirty="0"/>
          </a:p>
        </p:txBody>
      </p:sp>
    </p:spTree>
    <p:extLst>
      <p:ext uri="{BB962C8B-B14F-4D97-AF65-F5344CB8AC3E}">
        <p14:creationId xmlns:p14="http://schemas.microsoft.com/office/powerpoint/2010/main" val="212201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677C-A22B-D9F4-25B4-F85BDCD99FFA}"/>
              </a:ext>
            </a:extLst>
          </p:cNvPr>
          <p:cNvSpPr>
            <a:spLocks noGrp="1"/>
          </p:cNvSpPr>
          <p:nvPr>
            <p:ph type="title"/>
          </p:nvPr>
        </p:nvSpPr>
        <p:spPr/>
        <p:txBody>
          <a:bodyPr/>
          <a:lstStyle/>
          <a:p>
            <a:r>
              <a:rPr lang="en-US" dirty="0"/>
              <a:t>Virtual Machines</a:t>
            </a:r>
            <a:endParaRPr lang="en-PK" dirty="0"/>
          </a:p>
        </p:txBody>
      </p:sp>
      <p:sp>
        <p:nvSpPr>
          <p:cNvPr id="3" name="Content Placeholder 2">
            <a:extLst>
              <a:ext uri="{FF2B5EF4-FFF2-40B4-BE49-F238E27FC236}">
                <a16:creationId xmlns:a16="http://schemas.microsoft.com/office/drawing/2014/main" id="{CF8748EC-0166-1D40-0E34-4403569C6AAD}"/>
              </a:ext>
            </a:extLst>
          </p:cNvPr>
          <p:cNvSpPr>
            <a:spLocks noGrp="1"/>
          </p:cNvSpPr>
          <p:nvPr>
            <p:ph idx="1"/>
          </p:nvPr>
        </p:nvSpPr>
        <p:spPr/>
        <p:txBody>
          <a:bodyPr>
            <a:normAutofit fontScale="92500"/>
          </a:bodyPr>
          <a:lstStyle/>
          <a:p>
            <a:r>
              <a:rPr lang="en-US" dirty="0"/>
              <a:t>VMs are created from Physical Machines, to enhance resource sharing, and improve computer performance in terms of resource utilization </a:t>
            </a:r>
          </a:p>
          <a:p>
            <a:r>
              <a:rPr lang="en-US" dirty="0"/>
              <a:t>Multiple virtual machines (VMs) are multiplexed in the same hardware machine </a:t>
            </a:r>
          </a:p>
          <a:p>
            <a:r>
              <a:rPr lang="en-US" dirty="0"/>
              <a:t>Hardware resources (CPU, memory, I/O devices, etc.) or software resources (operating system and software libraries) can be virtualized in various functional layers</a:t>
            </a:r>
          </a:p>
          <a:p>
            <a:endParaRPr lang="en-PK" dirty="0"/>
          </a:p>
        </p:txBody>
      </p:sp>
    </p:spTree>
    <p:extLst>
      <p:ext uri="{BB962C8B-B14F-4D97-AF65-F5344CB8AC3E}">
        <p14:creationId xmlns:p14="http://schemas.microsoft.com/office/powerpoint/2010/main" val="3230465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p>
        </p:txBody>
      </p:sp>
      <p:sp>
        <p:nvSpPr>
          <p:cNvPr id="3" name="Content Placeholder 2"/>
          <p:cNvSpPr>
            <a:spLocks noGrp="1"/>
          </p:cNvSpPr>
          <p:nvPr>
            <p:ph idx="1"/>
          </p:nvPr>
        </p:nvSpPr>
        <p:spPr/>
        <p:txBody>
          <a:bodyPr>
            <a:normAutofit fontScale="92500" lnSpcReduction="10000"/>
          </a:bodyPr>
          <a:lstStyle/>
          <a:p>
            <a:r>
              <a:rPr lang="en-US" dirty="0"/>
              <a:t>In full virtualization the idea is to leave the operating system pretty much unmodified so you can run the guest operating system on top of the hypervisor, as it will run natively on the real hardware</a:t>
            </a:r>
          </a:p>
          <a:p>
            <a:r>
              <a:rPr lang="en-US" dirty="0"/>
              <a:t>This is called full virtualization because the operating system is completely untouched.</a:t>
            </a:r>
          </a:p>
          <a:p>
            <a:r>
              <a:rPr lang="en-US" dirty="0"/>
              <a:t>Nothing has been changed. Not even a single line of code is modified in these operating systems in order to run on the hypervisor simultaneously.</a:t>
            </a:r>
          </a:p>
        </p:txBody>
      </p:sp>
    </p:spTree>
    <p:extLst>
      <p:ext uri="{BB962C8B-B14F-4D97-AF65-F5344CB8AC3E}">
        <p14:creationId xmlns:p14="http://schemas.microsoft.com/office/powerpoint/2010/main" val="244187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ce Between Full Virtualization and Paravirtualization in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1913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7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Trap and Emulate Strategy</a:t>
            </a:r>
            <a:endParaRPr lang="en-US" dirty="0"/>
          </a:p>
        </p:txBody>
      </p:sp>
      <p:sp>
        <p:nvSpPr>
          <p:cNvPr id="3" name="Content Placeholder 2"/>
          <p:cNvSpPr>
            <a:spLocks noGrp="1"/>
          </p:cNvSpPr>
          <p:nvPr>
            <p:ph idx="1"/>
          </p:nvPr>
        </p:nvSpPr>
        <p:spPr/>
        <p:txBody>
          <a:bodyPr>
            <a:normAutofit fontScale="92500"/>
          </a:bodyPr>
          <a:lstStyle/>
          <a:p>
            <a:r>
              <a:rPr lang="en-US" dirty="0"/>
              <a:t>Operating systems running on top of the hypervisor are run as user-level processes. They are not running at the same level of privilege as a host operating system that is running on bare metal as though running in ring 0 of the CPU.</a:t>
            </a:r>
          </a:p>
          <a:p>
            <a:r>
              <a:rPr lang="en-US" dirty="0"/>
              <a:t> But if the operating system code is unchanged, it doesn’t know that it does not have the privilege for doing certain things that it would do normally on bare metal hardware. </a:t>
            </a:r>
          </a:p>
        </p:txBody>
      </p:sp>
    </p:spTree>
    <p:extLst>
      <p:ext uri="{BB962C8B-B14F-4D97-AF65-F5344CB8AC3E}">
        <p14:creationId xmlns:p14="http://schemas.microsoft.com/office/powerpoint/2010/main" val="912285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rmAutofit fontScale="92500" lnSpcReduction="20000"/>
          </a:bodyPr>
          <a:lstStyle/>
          <a:p>
            <a:r>
              <a:rPr lang="en-US" dirty="0"/>
              <a:t> In other words, when the operating system executes some privileged instructions, meaning they have to be in a privileged mode or kernel mode to run on bare metal in order to execute those instructions</a:t>
            </a:r>
          </a:p>
          <a:p>
            <a:r>
              <a:rPr lang="en-US" dirty="0"/>
              <a:t>Those instructions will create a trap that goes into the hypervisor and the hypervisor will then emulate the intended functionality of the operating system. </a:t>
            </a:r>
          </a:p>
          <a:p>
            <a:r>
              <a:rPr lang="en-US" dirty="0"/>
              <a:t>This is what is called the trap and emulate strategy.</a:t>
            </a:r>
          </a:p>
        </p:txBody>
      </p:sp>
    </p:spTree>
    <p:extLst>
      <p:ext uri="{BB962C8B-B14F-4D97-AF65-F5344CB8AC3E}">
        <p14:creationId xmlns:p14="http://schemas.microsoft.com/office/powerpoint/2010/main" val="3309153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Trap and Emulate Strategy </a:t>
            </a:r>
            <a:r>
              <a:rPr lang="en-US" b="1" dirty="0" err="1"/>
              <a:t>contd</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Attempting a privileged instruction when in user mode causes an error to occur thus leading to </a:t>
            </a:r>
            <a:r>
              <a:rPr lang="en-US" b="1" dirty="0"/>
              <a:t>trap state</a:t>
            </a:r>
            <a:r>
              <a:rPr lang="en-US" dirty="0"/>
              <a:t>.</a:t>
            </a:r>
          </a:p>
          <a:p>
            <a:pPr fontAlgn="base"/>
            <a:r>
              <a:rPr lang="en-US" dirty="0"/>
              <a:t>And after this the </a:t>
            </a:r>
            <a:r>
              <a:rPr lang="en-US" b="1" dirty="0"/>
              <a:t>VMM (Virtual Machine Manager)</a:t>
            </a:r>
            <a:r>
              <a:rPr lang="en-US" dirty="0"/>
              <a:t> gets control and analyzed the error , executes the operation as attempted by the guest and then return the control back to guest in user mode.</a:t>
            </a:r>
          </a:p>
          <a:p>
            <a:pPr fontAlgn="base"/>
            <a:r>
              <a:rPr lang="en-US" b="1" dirty="0"/>
              <a:t>Note : Kernel mode privileged command runs slower due to trap and emulate</a:t>
            </a:r>
            <a:endParaRPr lang="en-US" dirty="0"/>
          </a:p>
          <a:p>
            <a:endParaRPr lang="en-US" dirty="0"/>
          </a:p>
        </p:txBody>
      </p:sp>
    </p:spTree>
    <p:extLst>
      <p:ext uri="{BB962C8B-B14F-4D97-AF65-F5344CB8AC3E}">
        <p14:creationId xmlns:p14="http://schemas.microsoft.com/office/powerpoint/2010/main" val="393410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lnSpcReduction="10000"/>
          </a:bodyPr>
          <a:lstStyle/>
          <a:p>
            <a:r>
              <a:rPr lang="en-US" dirty="0"/>
              <a:t>The guest operating system makes system calls to the emulated hardware.</a:t>
            </a:r>
          </a:p>
          <a:p>
            <a:r>
              <a:rPr lang="en-US" dirty="0"/>
              <a:t>These calls, which would actually interact with underlying hardware, are intercepted by the virtualization hypervisor through “trap” which maps them onto the real underlying hardware.</a:t>
            </a:r>
          </a:p>
          <a:p>
            <a:r>
              <a:rPr lang="en-US" dirty="0"/>
              <a:t> The products support this virtualization are VMware, Microsoft, and KVM.</a:t>
            </a:r>
          </a:p>
        </p:txBody>
      </p:sp>
    </p:spTree>
    <p:extLst>
      <p:ext uri="{BB962C8B-B14F-4D97-AF65-F5344CB8AC3E}">
        <p14:creationId xmlns:p14="http://schemas.microsoft.com/office/powerpoint/2010/main" val="3002970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Full Virtualization and Paravirtualization in Cloud - Comparison Sum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0"/>
            <a:ext cx="5185293"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5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9AE5-940A-9C5E-ECCD-817857FABD69}"/>
              </a:ext>
            </a:extLst>
          </p:cNvPr>
          <p:cNvSpPr>
            <a:spLocks noGrp="1"/>
          </p:cNvSpPr>
          <p:nvPr>
            <p:ph type="title"/>
          </p:nvPr>
        </p:nvSpPr>
        <p:spPr/>
        <p:txBody>
          <a:bodyPr>
            <a:normAutofit fontScale="90000"/>
          </a:bodyPr>
          <a:lstStyle/>
          <a:p>
            <a:r>
              <a:rPr lang="en-US" dirty="0"/>
              <a:t>Architecture of Computer System Before and After Virtualization</a:t>
            </a:r>
            <a:endParaRPr lang="en-PK" dirty="0"/>
          </a:p>
        </p:txBody>
      </p:sp>
      <p:pic>
        <p:nvPicPr>
          <p:cNvPr id="1026" name="Picture 2" descr="CC mid-1 imp questions and answers | ramslaw">
            <a:extLst>
              <a:ext uri="{FF2B5EF4-FFF2-40B4-BE49-F238E27FC236}">
                <a16:creationId xmlns:a16="http://schemas.microsoft.com/office/drawing/2014/main" id="{6DFA0C9B-0336-2FE2-6CE0-5E443564D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54" y="2610098"/>
            <a:ext cx="5783093" cy="243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53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C6D06-0758-B0CC-78DD-79E1E8023CAA}"/>
              </a:ext>
            </a:extLst>
          </p:cNvPr>
          <p:cNvSpPr>
            <a:spLocks noGrp="1"/>
          </p:cNvSpPr>
          <p:nvPr>
            <p:ph idx="1"/>
          </p:nvPr>
        </p:nvSpPr>
        <p:spPr>
          <a:xfrm>
            <a:off x="628650" y="533401"/>
            <a:ext cx="7886700" cy="5943600"/>
          </a:xfrm>
        </p:spPr>
        <p:txBody>
          <a:bodyPr>
            <a:normAutofit fontScale="77500" lnSpcReduction="20000"/>
          </a:bodyPr>
          <a:lstStyle/>
          <a:p>
            <a:r>
              <a:rPr lang="en-US" dirty="0"/>
              <a:t>A traditional computer runs with a host operating system specially tailored for its hardware architecture</a:t>
            </a:r>
          </a:p>
          <a:p>
            <a:r>
              <a:rPr lang="en-US" dirty="0"/>
              <a:t>After virtualization, different user applications managed by their own operating systems (guest OS) can run on the same hardware, independent of the host OS. </a:t>
            </a:r>
          </a:p>
          <a:p>
            <a:r>
              <a:rPr lang="en-US" dirty="0"/>
              <a:t>This is often done by adding additional software, called a virtualization layer — Hypervisor/ Virtual Machine Manager (VMM)</a:t>
            </a:r>
          </a:p>
          <a:p>
            <a:r>
              <a:rPr lang="en-US" dirty="0"/>
              <a:t>The VMs are shown(previous slide) , where applications run with their own guest OS over the virtualized CPU, memory, and I/O resources</a:t>
            </a:r>
          </a:p>
          <a:p>
            <a:r>
              <a:rPr lang="en-US" dirty="0"/>
              <a:t>The virtualization software creates the abstraction of VMs by interposing a virtualization layer at various levels of a computer system</a:t>
            </a:r>
          </a:p>
          <a:p>
            <a:r>
              <a:rPr lang="en-US" dirty="0"/>
              <a:t>Common virtualization layers include the instruction set architecture (ISA) level, hardware level, operating system level, library support level virtualization </a:t>
            </a:r>
          </a:p>
          <a:p>
            <a:endParaRPr lang="en-PK" dirty="0"/>
          </a:p>
        </p:txBody>
      </p:sp>
    </p:spTree>
    <p:extLst>
      <p:ext uri="{BB962C8B-B14F-4D97-AF65-F5344CB8AC3E}">
        <p14:creationId xmlns:p14="http://schemas.microsoft.com/office/powerpoint/2010/main" val="42549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Instruction Set Architecture Level (ISA)</a:t>
            </a:r>
            <a:endParaRPr lang="en-US" dirty="0"/>
          </a:p>
        </p:txBody>
      </p:sp>
      <p:sp>
        <p:nvSpPr>
          <p:cNvPr id="3" name="Content Placeholder 2"/>
          <p:cNvSpPr>
            <a:spLocks noGrp="1"/>
          </p:cNvSpPr>
          <p:nvPr>
            <p:ph idx="1"/>
          </p:nvPr>
        </p:nvSpPr>
        <p:spPr/>
        <p:txBody>
          <a:bodyPr/>
          <a:lstStyle/>
          <a:p>
            <a:r>
              <a:rPr lang="en-US" dirty="0"/>
              <a:t>Instruction set virtualization enables the running of applications and virtual machines designed for one processor to run on other processors with different instruction set architectures</a:t>
            </a:r>
          </a:p>
        </p:txBody>
      </p:sp>
    </p:spTree>
    <p:extLst>
      <p:ext uri="{BB962C8B-B14F-4D97-AF65-F5344CB8AC3E}">
        <p14:creationId xmlns:p14="http://schemas.microsoft.com/office/powerpoint/2010/main" val="186033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Activity happenings within the Instruction Set Architecture Level (ISA)</a:t>
            </a:r>
          </a:p>
        </p:txBody>
      </p:sp>
      <p:sp>
        <p:nvSpPr>
          <p:cNvPr id="3" name="Content Placeholder 2"/>
          <p:cNvSpPr>
            <a:spLocks noGrp="1"/>
          </p:cNvSpPr>
          <p:nvPr>
            <p:ph idx="1"/>
          </p:nvPr>
        </p:nvSpPr>
        <p:spPr/>
        <p:txBody>
          <a:bodyPr>
            <a:normAutofit lnSpcReduction="10000"/>
          </a:bodyPr>
          <a:lstStyle/>
          <a:p>
            <a:pPr marL="0" indent="0">
              <a:buNone/>
            </a:pPr>
            <a:r>
              <a:rPr lang="en-US" b="1" dirty="0"/>
              <a:t>Instruction set</a:t>
            </a:r>
            <a:endParaRPr lang="en-US" dirty="0"/>
          </a:p>
          <a:p>
            <a:r>
              <a:rPr lang="en-US" dirty="0"/>
              <a:t>The hardware on the physical server in cloud computing has its own instruction set that it will process.</a:t>
            </a:r>
          </a:p>
          <a:p>
            <a:pPr marL="0" indent="0">
              <a:buNone/>
            </a:pPr>
            <a:r>
              <a:rPr lang="en-US" b="1" dirty="0"/>
              <a:t>Emulator</a:t>
            </a:r>
          </a:p>
          <a:p>
            <a:pPr marL="0" indent="0">
              <a:buNone/>
            </a:pPr>
            <a:r>
              <a:rPr lang="en-US" dirty="0"/>
              <a:t>The emulator serves as an interpreter, and the fundamental role of this is to set communication between the virtualization and hardware layers in cloud computing</a:t>
            </a:r>
          </a:p>
        </p:txBody>
      </p:sp>
    </p:spTree>
    <p:extLst>
      <p:ext uri="{BB962C8B-B14F-4D97-AF65-F5344CB8AC3E}">
        <p14:creationId xmlns:p14="http://schemas.microsoft.com/office/powerpoint/2010/main" val="15228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marL="0" indent="0">
              <a:buNone/>
            </a:pPr>
            <a:r>
              <a:rPr lang="en-US" b="1" dirty="0"/>
              <a:t>Mapping of the instruction</a:t>
            </a:r>
          </a:p>
          <a:p>
            <a:pPr fontAlgn="base"/>
            <a:r>
              <a:rPr lang="en-US" dirty="0"/>
              <a:t>Instructions that the emulator gets for the resources from the virtual machine can get mapped to the hardware instruction presented in the host machine.</a:t>
            </a:r>
          </a:p>
          <a:p>
            <a:pPr fontAlgn="base"/>
            <a:r>
              <a:rPr lang="en-US" dirty="0"/>
              <a:t>Therefore, after the processing emulator got the result back from the host machine, it sent services to the user with the help of the virtual machine</a:t>
            </a:r>
          </a:p>
          <a:p>
            <a:pPr marL="0" indent="0">
              <a:buNone/>
            </a:pPr>
            <a:endParaRPr lang="en-US" dirty="0"/>
          </a:p>
        </p:txBody>
      </p:sp>
    </p:spTree>
    <p:extLst>
      <p:ext uri="{BB962C8B-B14F-4D97-AF65-F5344CB8AC3E}">
        <p14:creationId xmlns:p14="http://schemas.microsoft.com/office/powerpoint/2010/main" val="208508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Hardware Abstraction Level (HAL)</a:t>
            </a:r>
            <a:endParaRPr lang="en-US" dirty="0"/>
          </a:p>
        </p:txBody>
      </p:sp>
      <p:sp>
        <p:nvSpPr>
          <p:cNvPr id="3" name="Content Placeholder 2"/>
          <p:cNvSpPr>
            <a:spLocks noGrp="1"/>
          </p:cNvSpPr>
          <p:nvPr>
            <p:ph idx="1"/>
          </p:nvPr>
        </p:nvSpPr>
        <p:spPr/>
        <p:txBody>
          <a:bodyPr>
            <a:normAutofit lnSpcReduction="10000"/>
          </a:bodyPr>
          <a:lstStyle/>
          <a:p>
            <a:r>
              <a:rPr lang="en-US" dirty="0"/>
              <a:t>Hardware-Abstraction level virtualization is available right on top of the bare hardware. On the one side, this approach produces a </a:t>
            </a:r>
            <a:r>
              <a:rPr lang="en-US" dirty="0">
                <a:solidFill>
                  <a:srgbClr val="FF0000"/>
                </a:solidFill>
              </a:rPr>
              <a:t>virtual hardware environment for a VM</a:t>
            </a:r>
            <a:r>
              <a:rPr lang="en-US" dirty="0"/>
              <a:t>.</a:t>
            </a:r>
          </a:p>
          <a:p>
            <a:r>
              <a:rPr lang="en-US" dirty="0"/>
              <a:t>On the other side, the process </a:t>
            </a:r>
            <a:r>
              <a:rPr lang="en-US" dirty="0">
                <a:solidFill>
                  <a:srgbClr val="FF0000"/>
                </a:solidFill>
              </a:rPr>
              <a:t>controls the underlying hardware through virtualization</a:t>
            </a:r>
            <a:r>
              <a:rPr lang="en-US" dirty="0"/>
              <a:t>.</a:t>
            </a:r>
          </a:p>
          <a:p>
            <a:r>
              <a:rPr lang="en-US" dirty="0"/>
              <a:t>Therefore, the purpose is </a:t>
            </a:r>
            <a:r>
              <a:rPr lang="en-US" dirty="0">
                <a:solidFill>
                  <a:srgbClr val="FF0000"/>
                </a:solidFill>
              </a:rPr>
              <a:t>to virtualize computer resources, such as processors, memory, and I/O devices. </a:t>
            </a:r>
          </a:p>
        </p:txBody>
      </p:sp>
    </p:spTree>
    <p:extLst>
      <p:ext uri="{BB962C8B-B14F-4D97-AF65-F5344CB8AC3E}">
        <p14:creationId xmlns:p14="http://schemas.microsoft.com/office/powerpoint/2010/main" val="126667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dirty="0"/>
              <a:t>Hardware resources in the host machine get mapped using a virtualization layer to the virtual resources present on the guest operating system. </a:t>
            </a:r>
          </a:p>
          <a:p>
            <a:r>
              <a:rPr lang="en-US" dirty="0"/>
              <a:t>Hence, virtualized computing system holds thousands of resources. All of them need some directions for processing, which is not an easy task. And due to, this instruction was classified into two primary forms to make the processing smooth</a:t>
            </a:r>
          </a:p>
          <a:p>
            <a:pPr fontAlgn="base"/>
            <a:r>
              <a:rPr lang="en-US" b="1" dirty="0"/>
              <a:t>Non-privileged instruction</a:t>
            </a:r>
            <a:r>
              <a:rPr lang="en-US" dirty="0"/>
              <a:t>– These instructions execute directly without interfering with other tasks.</a:t>
            </a:r>
          </a:p>
          <a:p>
            <a:pPr fontAlgn="base"/>
            <a:r>
              <a:rPr lang="en-US" b="1" dirty="0"/>
              <a:t>Privileged instruction– </a:t>
            </a:r>
            <a:r>
              <a:rPr lang="en-US" dirty="0"/>
              <a:t>These instructions require some modification before it executes.</a:t>
            </a:r>
          </a:p>
          <a:p>
            <a:endParaRPr lang="en-US" dirty="0"/>
          </a:p>
        </p:txBody>
      </p:sp>
    </p:spTree>
    <p:extLst>
      <p:ext uri="{BB962C8B-B14F-4D97-AF65-F5344CB8AC3E}">
        <p14:creationId xmlns:p14="http://schemas.microsoft.com/office/powerpoint/2010/main" val="159809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1382</Words>
  <Application>Microsoft Office PowerPoint</Application>
  <PresentationFormat>On-screen Show (4:3)</PresentationFormat>
  <Paragraphs>78</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 Lecture 8</vt:lpstr>
      <vt:lpstr>Virtual Machines</vt:lpstr>
      <vt:lpstr>Architecture of Computer System Before and After Virtualization</vt:lpstr>
      <vt:lpstr>PowerPoint Presentation</vt:lpstr>
      <vt:lpstr>Instruction Set Architecture Level (ISA)</vt:lpstr>
      <vt:lpstr>Activity happenings within the Instruction Set Architecture Level (ISA)</vt:lpstr>
      <vt:lpstr>PowerPoint Presentation</vt:lpstr>
      <vt:lpstr>Hardware Abstraction Level (HAL)</vt:lpstr>
      <vt:lpstr>PowerPoint Presentation</vt:lpstr>
      <vt:lpstr>Operating System Level</vt:lpstr>
      <vt:lpstr>PowerPoint Presentation</vt:lpstr>
      <vt:lpstr>Library-level virtualization</vt:lpstr>
      <vt:lpstr>PowerPoint Presentation</vt:lpstr>
      <vt:lpstr>Understanding Paravirtualization and Full virtualization </vt:lpstr>
      <vt:lpstr>OS Recap</vt:lpstr>
      <vt:lpstr>PowerPoint Presentation</vt:lpstr>
      <vt:lpstr>PowerPoint Presentation</vt:lpstr>
      <vt:lpstr>Para virtualization</vt:lpstr>
      <vt:lpstr>PowerPoint Presentation</vt:lpstr>
      <vt:lpstr>Full Virtualization</vt:lpstr>
      <vt:lpstr>PowerPoint Presentation</vt:lpstr>
      <vt:lpstr>The Trap and Emulate Strategy</vt:lpstr>
      <vt:lpstr>PowerPoint Presentation</vt:lpstr>
      <vt:lpstr>Trap and Emulate Strategy 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Faisal</cp:lastModifiedBy>
  <cp:revision>80</cp:revision>
  <dcterms:created xsi:type="dcterms:W3CDTF">2006-08-16T00:00:00Z</dcterms:created>
  <dcterms:modified xsi:type="dcterms:W3CDTF">2022-09-21T07:47:52Z</dcterms:modified>
</cp:coreProperties>
</file>