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111-63A4-4A58-A067-056B895197A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4BD-7401-49DE-9B64-FB8080B6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111-63A4-4A58-A067-056B895197A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4BD-7401-49DE-9B64-FB8080B6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4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111-63A4-4A58-A067-056B895197A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4BD-7401-49DE-9B64-FB8080B6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111-63A4-4A58-A067-056B895197A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4BD-7401-49DE-9B64-FB8080B6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111-63A4-4A58-A067-056B895197A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4BD-7401-49DE-9B64-FB8080B6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111-63A4-4A58-A067-056B895197A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4BD-7401-49DE-9B64-FB8080B6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6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111-63A4-4A58-A067-056B895197A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4BD-7401-49DE-9B64-FB8080B6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0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111-63A4-4A58-A067-056B895197A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4BD-7401-49DE-9B64-FB8080B6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4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111-63A4-4A58-A067-056B895197A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4BD-7401-49DE-9B64-FB8080B6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3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111-63A4-4A58-A067-056B895197A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4BD-7401-49DE-9B64-FB8080B6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111-63A4-4A58-A067-056B895197A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4BD-7401-49DE-9B64-FB8080B6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85111-63A4-4A58-A067-056B895197A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ED4BD-7401-49DE-9B64-FB8080B6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0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5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Cost</a:t>
            </a:r>
          </a:p>
          <a:p>
            <a:pPr marL="0" indent="0">
              <a:buNone/>
            </a:pPr>
            <a:r>
              <a:rPr lang="en-US" dirty="0"/>
              <a:t>Cloud computing eliminates the capital expense of buying hardware and software and setting up and running on-site datacenters—the racks of servers, the round-the-clock electricity for power and cooling, and the IT experts for managing the infrastructure. </a:t>
            </a:r>
          </a:p>
        </p:txBody>
      </p:sp>
    </p:spTree>
    <p:extLst>
      <p:ext uri="{BB962C8B-B14F-4D97-AF65-F5344CB8AC3E}">
        <p14:creationId xmlns:p14="http://schemas.microsoft.com/office/powerpoint/2010/main" val="239324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Speed</a:t>
            </a:r>
          </a:p>
          <a:p>
            <a:pPr marL="0" indent="0">
              <a:buNone/>
            </a:pPr>
            <a:r>
              <a:rPr lang="en-US" dirty="0"/>
              <a:t>Most cloud computing services are provided self service and on demand, so even vast amounts of computing resources can be provisioned in minutes, typically with just a few mouse clicks, giving businesses a lot of flexibility and taking the pressure off capacity planning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Global scale</a:t>
            </a:r>
          </a:p>
          <a:p>
            <a:pPr marL="0" indent="0">
              <a:buNone/>
            </a:pPr>
            <a:r>
              <a:rPr lang="en-US" dirty="0"/>
              <a:t>The benefits of cloud computing services include the ability to scale elastically. T</a:t>
            </a:r>
            <a:r>
              <a:rPr lang="en-US" dirty="0" smtClean="0"/>
              <a:t>hat </a:t>
            </a:r>
            <a:r>
              <a:rPr lang="en-US" dirty="0"/>
              <a:t>means delivering the right amount of IT resources—for example, more or less computing power, storage, bandwidth—right when they’re needed, and from the right geographic location.</a:t>
            </a:r>
          </a:p>
        </p:txBody>
      </p:sp>
    </p:spTree>
    <p:extLst>
      <p:ext uri="{BB962C8B-B14F-4D97-AF65-F5344CB8AC3E}">
        <p14:creationId xmlns:p14="http://schemas.microsoft.com/office/powerpoint/2010/main" val="267952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Productivity</a:t>
            </a:r>
          </a:p>
          <a:p>
            <a:pPr marL="0" indent="0">
              <a:buNone/>
            </a:pPr>
            <a:r>
              <a:rPr lang="en-US" dirty="0"/>
              <a:t>On-site datacenters typically require a lot of “racking and stacking”—hardware setup, software patching, and other time-consuming IT management chores. Cloud computing removes the need for many of these tasks, so IT teams can spend time on achieving more important business goals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Reliability</a:t>
            </a:r>
          </a:p>
          <a:p>
            <a:pPr marL="0" indent="0">
              <a:buNone/>
            </a:pPr>
            <a:r>
              <a:rPr lang="en-US" dirty="0"/>
              <a:t>Cloud computing makes data backup, disaster recovery, and business continuity easier and less expensive because data can be mirrored at multiple redundant sites on the cloud provider’s network.</a:t>
            </a:r>
          </a:p>
        </p:txBody>
      </p:sp>
    </p:spTree>
    <p:extLst>
      <p:ext uri="{BB962C8B-B14F-4D97-AF65-F5344CB8AC3E}">
        <p14:creationId xmlns:p14="http://schemas.microsoft.com/office/powerpoint/2010/main" val="423735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disadvantages of cloud computing?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0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Cloud computing is not necessarily cheaper than other forms of computing, just as renting is not always cheaper than buying in the long </a:t>
            </a:r>
            <a:r>
              <a:rPr lang="en-US" dirty="0" smtClean="0"/>
              <a:t>term</a:t>
            </a:r>
          </a:p>
          <a:p>
            <a:r>
              <a:rPr lang="en-US" dirty="0"/>
              <a:t>If an application has a regular and predictable requirement for computing services it may be more economical to provide that service </a:t>
            </a:r>
            <a:r>
              <a:rPr lang="en-US" dirty="0" smtClean="0"/>
              <a:t>in-house</a:t>
            </a:r>
          </a:p>
          <a:p>
            <a:r>
              <a:rPr lang="en-US" dirty="0"/>
              <a:t>Some companies may be reluctant to host sensitive data in a service that is also used by </a:t>
            </a:r>
            <a:r>
              <a:rPr lang="en-US" dirty="0" smtClean="0"/>
              <a:t>rivals</a:t>
            </a:r>
          </a:p>
          <a:p>
            <a:r>
              <a:rPr lang="en-US" dirty="0"/>
              <a:t>And of course, you can only access your applications if you have an internet connection.</a:t>
            </a:r>
          </a:p>
        </p:txBody>
      </p:sp>
    </p:spTree>
    <p:extLst>
      <p:ext uri="{BB962C8B-B14F-4D97-AF65-F5344CB8AC3E}">
        <p14:creationId xmlns:p14="http://schemas.microsoft.com/office/powerpoint/2010/main" val="115142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Geography and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Geopolitics is forcing significant changes on cloud-computing users and </a:t>
            </a:r>
            <a:r>
              <a:rPr lang="en-US" dirty="0" smtClean="0"/>
              <a:t>vendors</a:t>
            </a:r>
          </a:p>
          <a:p>
            <a:r>
              <a:rPr lang="en-US" dirty="0"/>
              <a:t>Firstly, there is the issue of latency: if the application is coming from a data </a:t>
            </a:r>
            <a:r>
              <a:rPr lang="en-US" dirty="0" smtClean="0"/>
              <a:t>center </a:t>
            </a:r>
            <a:r>
              <a:rPr lang="en-US" dirty="0"/>
              <a:t>on the other side of the planet, or on the other side of a congested network, then you might find it sluggish compared to a local </a:t>
            </a:r>
            <a:r>
              <a:rPr lang="en-US" dirty="0" smtClean="0"/>
              <a:t>connection</a:t>
            </a:r>
          </a:p>
          <a:p>
            <a:r>
              <a:rPr lang="en-US" dirty="0"/>
              <a:t>Secondly, there is the issue of data sovereignty</a:t>
            </a:r>
          </a:p>
        </p:txBody>
      </p:sp>
    </p:spTree>
    <p:extLst>
      <p:ext uri="{BB962C8B-B14F-4D97-AF65-F5344CB8AC3E}">
        <p14:creationId xmlns:p14="http://schemas.microsoft.com/office/powerpoint/2010/main" val="340470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Many companies, particularly in Europe, have to worry about where their data is being processed and </a:t>
            </a:r>
            <a:r>
              <a:rPr lang="en-US" dirty="0" smtClean="0"/>
              <a:t>stored</a:t>
            </a:r>
          </a:p>
          <a:p>
            <a:r>
              <a:rPr lang="en-US" dirty="0" smtClean="0"/>
              <a:t>European </a:t>
            </a:r>
            <a:r>
              <a:rPr lang="en-US" dirty="0"/>
              <a:t>companies are worried that, for example, if their customer data is being stored in data </a:t>
            </a:r>
            <a:r>
              <a:rPr lang="en-US" dirty="0" err="1"/>
              <a:t>centres</a:t>
            </a:r>
            <a:r>
              <a:rPr lang="en-US" dirty="0"/>
              <a:t> in the US or (owned by US companies), it could be accessed by US law </a:t>
            </a:r>
            <a:r>
              <a:rPr lang="en-US" dirty="0" smtClean="0"/>
              <a:t>enforcement</a:t>
            </a:r>
          </a:p>
          <a:p>
            <a:r>
              <a:rPr lang="en-US" dirty="0" smtClean="0"/>
              <a:t>As </a:t>
            </a:r>
            <a:r>
              <a:rPr lang="en-US" dirty="0"/>
              <a:t>a result, the big cloud vendors have been building out a regional data </a:t>
            </a:r>
            <a:r>
              <a:rPr lang="en-US" dirty="0" err="1"/>
              <a:t>centre</a:t>
            </a:r>
            <a:r>
              <a:rPr lang="en-US" dirty="0"/>
              <a:t> network so that organizations can keep their data in their own region.</a:t>
            </a:r>
          </a:p>
        </p:txBody>
      </p:sp>
    </p:spTree>
    <p:extLst>
      <p:ext uri="{BB962C8B-B14F-4D97-AF65-F5344CB8AC3E}">
        <p14:creationId xmlns:p14="http://schemas.microsoft.com/office/powerpoint/2010/main" val="193010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Cloud-computing </a:t>
            </a:r>
            <a:r>
              <a:rPr lang="en-US" dirty="0"/>
              <a:t>region?  availability zone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Cloud-computing services are operated from giant datacenters around the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Cloud service vendors often divides these datacenters by '</a:t>
            </a:r>
            <a:r>
              <a:rPr lang="en-US" dirty="0" smtClean="0">
                <a:solidFill>
                  <a:srgbClr val="FF0000"/>
                </a:solidFill>
              </a:rPr>
              <a:t>regions</a:t>
            </a:r>
            <a:r>
              <a:rPr lang="en-US" dirty="0" smtClean="0"/>
              <a:t>' and '</a:t>
            </a:r>
            <a:r>
              <a:rPr lang="en-US" dirty="0" smtClean="0">
                <a:solidFill>
                  <a:srgbClr val="FF0000"/>
                </a:solidFill>
              </a:rPr>
              <a:t>availability zones</a:t>
            </a:r>
            <a:r>
              <a:rPr lang="en-US" dirty="0" smtClean="0"/>
              <a:t>‘</a:t>
            </a:r>
          </a:p>
          <a:p>
            <a:r>
              <a:rPr lang="en-US" dirty="0"/>
              <a:t>Each </a:t>
            </a:r>
            <a:r>
              <a:rPr lang="en-US" dirty="0" smtClean="0"/>
              <a:t>region </a:t>
            </a:r>
            <a:r>
              <a:rPr lang="en-US" dirty="0"/>
              <a:t>is a separate geographic area, like EU (London) or US West (Oregon), which </a:t>
            </a:r>
            <a:r>
              <a:rPr lang="en-US" dirty="0" smtClean="0"/>
              <a:t>then </a:t>
            </a:r>
            <a:r>
              <a:rPr lang="en-US" dirty="0"/>
              <a:t>further subdivides into what it calls availability zones (AZs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9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loud-computing region?  availability zone?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AZ is composed of one or more datacenters that are far enough apart that in theory a single disaster won't take both offline, but close enough together for business continuity applications that require rapid </a:t>
            </a:r>
            <a:r>
              <a:rPr lang="en-US" dirty="0" smtClean="0"/>
              <a:t>failover</a:t>
            </a:r>
          </a:p>
          <a:p>
            <a:r>
              <a:rPr lang="en-US" dirty="0" smtClean="0"/>
              <a:t>Each </a:t>
            </a:r>
            <a:r>
              <a:rPr lang="en-US" dirty="0"/>
              <a:t>AZ has multiple internet connections and power connections to multiple grids</a:t>
            </a:r>
          </a:p>
        </p:txBody>
      </p:sp>
    </p:spTree>
    <p:extLst>
      <p:ext uri="{BB962C8B-B14F-4D97-AF65-F5344CB8AC3E}">
        <p14:creationId xmlns:p14="http://schemas.microsoft.com/office/powerpoint/2010/main" val="288450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</a:t>
            </a:r>
            <a:r>
              <a:rPr lang="en-US" dirty="0"/>
              <a:t>computing </a:t>
            </a:r>
            <a:r>
              <a:rPr lang="en-US" dirty="0" smtClean="0"/>
              <a:t>model </a:t>
            </a:r>
            <a:r>
              <a:rPr lang="en-US" dirty="0" smtClean="0">
                <a:solidFill>
                  <a:srgbClr val="FF0000"/>
                </a:solidFill>
              </a:rPr>
              <a:t>NIST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According to the </a:t>
            </a:r>
            <a:r>
              <a:rPr lang="en-US" dirty="0">
                <a:solidFill>
                  <a:srgbClr val="FF0000"/>
                </a:solidFill>
              </a:rPr>
              <a:t>National Institute of Standards and Technologies (NIST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  <a:p>
            <a:pPr marL="0" indent="0" algn="just">
              <a:buNone/>
            </a:pPr>
            <a:r>
              <a:rPr lang="en-US" i="1" dirty="0" smtClean="0"/>
              <a:t>cloud </a:t>
            </a:r>
            <a:r>
              <a:rPr lang="en-US" i="1" dirty="0"/>
              <a:t>computing is a model for enabling </a:t>
            </a:r>
            <a:r>
              <a:rPr lang="en-US" i="1" dirty="0" smtClean="0"/>
              <a:t>ubiquitous, convenient, </a:t>
            </a:r>
            <a:r>
              <a:rPr lang="en-US" i="1" dirty="0"/>
              <a:t>on-demand network access to a shared pool of configurable computing resources (networks, servers, storage, applications, and services) that can be rapidly provisioned and released with minimal management effort or service provider interaction</a:t>
            </a:r>
          </a:p>
        </p:txBody>
      </p:sp>
    </p:spTree>
    <p:extLst>
      <p:ext uri="{BB962C8B-B14F-4D97-AF65-F5344CB8AC3E}">
        <p14:creationId xmlns:p14="http://schemas.microsoft.com/office/powerpoint/2010/main" val="181982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1961 </a:t>
            </a:r>
            <a:r>
              <a:rPr lang="en-US" dirty="0" smtClean="0"/>
              <a:t>computer </a:t>
            </a:r>
            <a:r>
              <a:rPr lang="en-US" dirty="0"/>
              <a:t>scientist John </a:t>
            </a:r>
            <a:r>
              <a:rPr lang="en-US" dirty="0" smtClean="0"/>
              <a:t>McCarthy said: </a:t>
            </a:r>
            <a:br>
              <a:rPr lang="en-US" dirty="0" smtClean="0"/>
            </a:br>
            <a:endParaRPr lang="en-US" i="1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“</a:t>
            </a:r>
            <a:r>
              <a:rPr lang="en-US" i="1" dirty="0">
                <a:solidFill>
                  <a:srgbClr val="FF0000"/>
                </a:solidFill>
              </a:rPr>
              <a:t>If computers of the kind I have advocated become the computers of the future, then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computing may someday be organized as a public utility just as the telephone system is a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public utility… The computer utility could become the basis of a new and important industry.”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18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cloud model is composed of five essential characteristics: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On-demand self-service</a:t>
            </a:r>
          </a:p>
          <a:p>
            <a:r>
              <a:rPr lang="en-US" dirty="0"/>
              <a:t>Broad network access</a:t>
            </a:r>
          </a:p>
          <a:p>
            <a:r>
              <a:rPr lang="en-US" dirty="0"/>
              <a:t>Resource pooling</a:t>
            </a:r>
          </a:p>
          <a:p>
            <a:r>
              <a:rPr lang="en-US" dirty="0"/>
              <a:t>Rapid elasticity</a:t>
            </a:r>
          </a:p>
          <a:p>
            <a:r>
              <a:rPr lang="en-US" dirty="0"/>
              <a:t>Measured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9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On-demand self-service</a:t>
            </a:r>
            <a:r>
              <a:rPr lang="en-US" dirty="0"/>
              <a:t>: Users are able to provision cloud computing resources without requiring human interaction, mostly done </a:t>
            </a:r>
            <a:r>
              <a:rPr lang="en-US" dirty="0" smtClean="0"/>
              <a:t>though </a:t>
            </a:r>
            <a:r>
              <a:rPr lang="en-US" dirty="0"/>
              <a:t>a web-based self-service </a:t>
            </a:r>
            <a:r>
              <a:rPr lang="en-US" dirty="0" smtClean="0"/>
              <a:t>portal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Broad </a:t>
            </a:r>
            <a:r>
              <a:rPr lang="en-US" i="1" dirty="0">
                <a:solidFill>
                  <a:srgbClr val="FF0000"/>
                </a:solidFill>
              </a:rPr>
              <a:t>network </a:t>
            </a:r>
            <a:r>
              <a:rPr lang="en-US" i="1" dirty="0" smtClean="0">
                <a:solidFill>
                  <a:srgbClr val="FF0000"/>
                </a:solidFill>
              </a:rPr>
              <a:t>access: </a:t>
            </a:r>
            <a:r>
              <a:rPr lang="en-US" dirty="0" smtClean="0"/>
              <a:t>Capabilities </a:t>
            </a:r>
            <a:r>
              <a:rPr lang="en-US" dirty="0"/>
              <a:t>are available over the network and accessed through standard mechanisms that promote use by heterogeneous thin or thick client platforms (e.g., mobile phones, tablets, laptops, and workstations).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4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Resource pooling: </a:t>
            </a:r>
            <a:r>
              <a:rPr lang="en-US" dirty="0"/>
              <a:t>Service multiple customers from the same physical resources, by securely separating the resources on logical level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Rapid elasticity: </a:t>
            </a:r>
            <a:r>
              <a:rPr lang="en-US" dirty="0"/>
              <a:t>Resources are provisioned and released on-demand and/or automated based on triggers or parameters. This will make sure your application will have exactly the capacity it needs at any point of time</a:t>
            </a:r>
            <a:r>
              <a:rPr lang="en-US" dirty="0" smtClean="0"/>
              <a:t>.</a:t>
            </a:r>
            <a:r>
              <a:rPr lang="en-US" dirty="0"/>
              <a:t>  To the consumer, the capabilities available for provisioning often appear to be unlimited and can be appropriated in any quantity at any time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Measured service: </a:t>
            </a:r>
            <a:r>
              <a:rPr lang="en-US" dirty="0"/>
              <a:t>Resource usage are monitored, measured, and reported (billed) transparently based on utilization. In short, pay for use.</a:t>
            </a:r>
          </a:p>
        </p:txBody>
      </p:sp>
    </p:spTree>
    <p:extLst>
      <p:ext uri="{BB962C8B-B14F-4D97-AF65-F5344CB8AC3E}">
        <p14:creationId xmlns:p14="http://schemas.microsoft.com/office/powerpoint/2010/main" val="89953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6" y="1524000"/>
            <a:ext cx="8192262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01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Cloud </a:t>
            </a:r>
            <a:r>
              <a:rPr lang="en-US" dirty="0"/>
              <a:t>computing is the delivery of computing services—including servers, storage, databases, networking, software, analytics, and intelligence—over the Internet (“the cloud</a:t>
            </a:r>
            <a:r>
              <a:rPr lang="en-US" dirty="0" smtClean="0"/>
              <a:t>”) </a:t>
            </a:r>
            <a:r>
              <a:rPr lang="en-US" dirty="0"/>
              <a:t>and on a pay-as-you-go basis.</a:t>
            </a:r>
          </a:p>
        </p:txBody>
      </p:sp>
    </p:spTree>
    <p:extLst>
      <p:ext uri="{BB962C8B-B14F-4D97-AF65-F5344CB8AC3E}">
        <p14:creationId xmlns:p14="http://schemas.microsoft.com/office/powerpoint/2010/main" val="117944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So How </a:t>
            </a:r>
            <a:r>
              <a:rPr lang="en-US" b="1" i="1" dirty="0"/>
              <a:t>is the cloud different from the traditional client-server model of the Internet?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7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cloud </a:t>
            </a:r>
            <a:r>
              <a:rPr lang="en-US" i="1" dirty="0" err="1" smtClean="0"/>
              <a:t>vs</a:t>
            </a:r>
            <a:r>
              <a:rPr lang="en-US" i="1" dirty="0" smtClean="0"/>
              <a:t> traditional client-server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Internet has always been made up of servers, clients, and the infrastructure that connects </a:t>
            </a:r>
            <a:r>
              <a:rPr lang="en-US" dirty="0" smtClean="0"/>
              <a:t>them </a:t>
            </a:r>
          </a:p>
          <a:p>
            <a:r>
              <a:rPr lang="en-US" dirty="0" smtClean="0"/>
              <a:t>Clients </a:t>
            </a:r>
            <a:r>
              <a:rPr lang="en-US" dirty="0"/>
              <a:t>make requests of servers, and servers send </a:t>
            </a:r>
            <a:r>
              <a:rPr lang="en-US" dirty="0" smtClean="0"/>
              <a:t>responses </a:t>
            </a:r>
          </a:p>
          <a:p>
            <a:r>
              <a:rPr lang="en-US" dirty="0" smtClean="0"/>
              <a:t>Cloud </a:t>
            </a:r>
            <a:r>
              <a:rPr lang="en-US" dirty="0"/>
              <a:t>computing differs from this model in that </a:t>
            </a:r>
            <a:r>
              <a:rPr lang="en-US" i="1" dirty="0">
                <a:solidFill>
                  <a:srgbClr val="FF0000"/>
                </a:solidFill>
              </a:rPr>
              <a:t>cloud servers aren't just responding to requests — they're running programs and storing data on the client's behalf.</a:t>
            </a:r>
          </a:p>
        </p:txBody>
      </p:sp>
    </p:spTree>
    <p:extLst>
      <p:ext uri="{BB962C8B-B14F-4D97-AF65-F5344CB8AC3E}">
        <p14:creationId xmlns:p14="http://schemas.microsoft.com/office/powerpoint/2010/main" val="316264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cloud computing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Rather than owning their own computing infrastructure or data </a:t>
            </a:r>
            <a:r>
              <a:rPr lang="en-US" dirty="0" smtClean="0"/>
              <a:t>centers, </a:t>
            </a:r>
            <a:r>
              <a:rPr lang="en-US" dirty="0"/>
              <a:t>companies can rent access to anything from applications to storage from a cloud service </a:t>
            </a:r>
            <a:r>
              <a:rPr lang="en-US" dirty="0" smtClean="0"/>
              <a:t>provider </a:t>
            </a:r>
          </a:p>
          <a:p>
            <a:r>
              <a:rPr lang="en-US" dirty="0" smtClean="0"/>
              <a:t>They can </a:t>
            </a:r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the upfront cost and complexity of owning and maintaining their own IT infrastructure, and instead simply pay for what they use, when they use it</a:t>
            </a:r>
            <a:r>
              <a:rPr lang="en-US" dirty="0" smtClean="0"/>
              <a:t>.</a:t>
            </a:r>
          </a:p>
          <a:p>
            <a:r>
              <a:rPr lang="en-US" dirty="0"/>
              <a:t>In turn, providers of cloud-computing services can benefit from significant economies of scale by delivering the same services to a wide range of customers.</a:t>
            </a:r>
          </a:p>
        </p:txBody>
      </p:sp>
    </p:spTree>
    <p:extLst>
      <p:ext uri="{BB962C8B-B14F-4D97-AF65-F5344CB8AC3E}">
        <p14:creationId xmlns:p14="http://schemas.microsoft.com/office/powerpoint/2010/main" val="94109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 </a:t>
            </a:r>
            <a:r>
              <a:rPr lang="en-US" dirty="0"/>
              <a:t>services like Gmail or the cloud backup of the photos on your </a:t>
            </a:r>
            <a:r>
              <a:rPr lang="en-US" dirty="0" smtClean="0"/>
              <a:t>smartphone , </a:t>
            </a:r>
            <a:r>
              <a:rPr lang="en-US" dirty="0" err="1" smtClean="0"/>
              <a:t>OneDrive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Some large enterprises </a:t>
            </a:r>
            <a:r>
              <a:rPr lang="en-US" dirty="0"/>
              <a:t>host all their data and run all of their applications in the cloud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For example, Netflix relies on cloud-computing services to run its video-streaming service and its other business systems, too.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8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Cloud </a:t>
            </a:r>
            <a:r>
              <a:rPr lang="en-US" dirty="0"/>
              <a:t>computing is not just for organizations and </a:t>
            </a:r>
            <a:r>
              <a:rPr lang="en-US" dirty="0" smtClean="0"/>
              <a:t>businesses</a:t>
            </a:r>
          </a:p>
          <a:p>
            <a:r>
              <a:rPr lang="en-US" dirty="0" smtClean="0"/>
              <a:t>it’s </a:t>
            </a:r>
            <a:r>
              <a:rPr lang="en-US" dirty="0"/>
              <a:t>also useful for the average person as </a:t>
            </a:r>
            <a:r>
              <a:rPr lang="en-US" dirty="0" smtClean="0"/>
              <a:t>well</a:t>
            </a:r>
          </a:p>
          <a:p>
            <a:r>
              <a:rPr lang="en-US" dirty="0" smtClean="0"/>
              <a:t>It </a:t>
            </a:r>
            <a:r>
              <a:rPr lang="en-US" dirty="0"/>
              <a:t>enables us to run software programs without installing them on our </a:t>
            </a:r>
            <a:r>
              <a:rPr lang="en-US" dirty="0" smtClean="0"/>
              <a:t>computers</a:t>
            </a:r>
          </a:p>
          <a:p>
            <a:r>
              <a:rPr lang="en-US" dirty="0" smtClean="0"/>
              <a:t>it </a:t>
            </a:r>
            <a:r>
              <a:rPr lang="en-US" dirty="0"/>
              <a:t>enables us to store and access our multimedia content via the </a:t>
            </a:r>
            <a:r>
              <a:rPr lang="en-US" dirty="0" smtClean="0"/>
              <a:t>internet</a:t>
            </a:r>
          </a:p>
          <a:p>
            <a:r>
              <a:rPr lang="en-US" dirty="0" smtClean="0"/>
              <a:t>it </a:t>
            </a:r>
            <a:r>
              <a:rPr lang="en-US" dirty="0"/>
              <a:t>enables us to develop and test programs without necessarily having servers and so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Cloud </a:t>
            </a:r>
            <a:r>
              <a:rPr lang="en-US" dirty="0"/>
              <a:t>computing is a 21st-century marvel that holds its importance in almost every field you can think of.</a:t>
            </a:r>
          </a:p>
        </p:txBody>
      </p:sp>
    </p:spTree>
    <p:extLst>
      <p:ext uri="{BB962C8B-B14F-4D97-AF65-F5344CB8AC3E}">
        <p14:creationId xmlns:p14="http://schemas.microsoft.com/office/powerpoint/2010/main" val="159205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1099</Words>
  <Application>Microsoft Office PowerPoint</Application>
  <PresentationFormat>On-screen Show (4:3)</PresentationFormat>
  <Paragraphs>71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Lec 2</vt:lpstr>
      <vt:lpstr>PowerPoint Presentation</vt:lpstr>
      <vt:lpstr>PowerPoint Presentation</vt:lpstr>
      <vt:lpstr>What is cloud Computing?</vt:lpstr>
      <vt:lpstr>So How is the cloud different from the traditional client-server model of the Internet? </vt:lpstr>
      <vt:lpstr>cloud vs traditional client-server model</vt:lpstr>
      <vt:lpstr>How does cloud computing work?</vt:lpstr>
      <vt:lpstr>Examples of cloud computing</vt:lpstr>
      <vt:lpstr>PowerPoint Presentation</vt:lpstr>
      <vt:lpstr>Advantages of cloud computing</vt:lpstr>
      <vt:lpstr>PowerPoint Presentation</vt:lpstr>
      <vt:lpstr>PowerPoint Presentation</vt:lpstr>
      <vt:lpstr>disadvantages of cloud computing? </vt:lpstr>
      <vt:lpstr>disadvantages of cloud computing</vt:lpstr>
      <vt:lpstr>Geography and Cloud Computing</vt:lpstr>
      <vt:lpstr>PowerPoint Presentation</vt:lpstr>
      <vt:lpstr>Cloud-computing region?  availability zone?</vt:lpstr>
      <vt:lpstr>Cloud-computing region?  availability zone?</vt:lpstr>
      <vt:lpstr>Cloud computing model NIST</vt:lpstr>
      <vt:lpstr>This cloud model is composed of five essential characteristics: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2</dc:title>
  <dc:creator>Faisal</dc:creator>
  <cp:lastModifiedBy>Faisal </cp:lastModifiedBy>
  <cp:revision>17</cp:revision>
  <dcterms:created xsi:type="dcterms:W3CDTF">2022-03-04T15:58:29Z</dcterms:created>
  <dcterms:modified xsi:type="dcterms:W3CDTF">2022-03-04T17:34:31Z</dcterms:modified>
</cp:coreProperties>
</file>