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42B3-38CB-8893-A639-6023AD0A6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09F0A48-D4A4-E710-B079-4942AA7A1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B737919-17DE-5BF9-2B68-A6272ACBD3BC}"/>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39230F04-5A89-5AFF-6984-B88CE9F079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FFBC7AC-5304-4BDF-C639-2988C8E224B0}"/>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174104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560B-3D7D-A8BC-E20D-38417A4C23F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9414DD7-A9AC-A462-898D-F13B4D06C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15274FA-B558-AC12-B9F5-9B10F1511B2A}"/>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18F29241-096D-56D7-88B5-6ED880F1253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837E666-8F74-1A78-4305-F41307BD4953}"/>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81512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06955-28CB-AE42-0CCB-C0E5AC5B67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17F3121-9F81-CB67-19B5-2A1A2A816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F2CCF9-ACDF-32D9-8B95-9FB6C136AF28}"/>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B19315D5-CD3F-300D-3DE8-D4E96612D9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A8650BA-F5F0-0A80-113A-C70BFE9B4A48}"/>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80926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862B-DBAD-6B7C-70E2-6CCFB757ABB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F963DD1F-92EE-B076-AE20-4103CEE41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73442D2-F1B4-8FD7-B993-A1792313C48B}"/>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EAA0B975-09E6-071F-5C1B-7802EB91ECE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600355-E95D-7C95-88C3-A9A22E519562}"/>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239357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E469-7BDD-A9BC-ED33-59D82F217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68EA2B-E777-F463-128B-10AA81C1AE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940B6D-F925-6C0D-E446-FB84A76F8172}"/>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69CF1874-FA27-0A8F-F835-6AE66ACE44B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3447FE-6524-2574-E261-5C84088A87FA}"/>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59977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2D53-4FDB-98E7-1119-C46FC5CAC7C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5382C44-37E5-9AD3-DE9D-932710168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6D1209A-1075-1744-A1A1-3F68267EE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DB6B36C-194C-E80C-BD24-1DB376C2C469}"/>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6" name="Footer Placeholder 5">
            <a:extLst>
              <a:ext uri="{FF2B5EF4-FFF2-40B4-BE49-F238E27FC236}">
                <a16:creationId xmlns:a16="http://schemas.microsoft.com/office/drawing/2014/main" id="{CF548BD5-93D1-0BF6-1938-890F5D325F9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5CABA04-0915-CB2E-6ED8-30EDDB835500}"/>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46502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C874-9E5C-650A-E64B-B12615D42D7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955A417-2D3F-F5DD-1161-A3994B67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B4042-A584-0371-C87E-7D942FC310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1E9094F-6D82-DB12-2FA0-1841F10969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E5D94-6BA3-7FA2-9E2A-C6240785F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835AEB9-4531-D3FB-065C-2012624E0B37}"/>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8" name="Footer Placeholder 7">
            <a:extLst>
              <a:ext uri="{FF2B5EF4-FFF2-40B4-BE49-F238E27FC236}">
                <a16:creationId xmlns:a16="http://schemas.microsoft.com/office/drawing/2014/main" id="{C58BDDBA-9960-AA35-49A1-A93B1BE1EBA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9E4181C-46C9-7C82-D7F8-D4A81298B2F8}"/>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878343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582-1C46-9B35-B8CF-D7B0BF0CB51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AAE1F2A-FB3F-30E4-0DC1-2408610719BF}"/>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4" name="Footer Placeholder 3">
            <a:extLst>
              <a:ext uri="{FF2B5EF4-FFF2-40B4-BE49-F238E27FC236}">
                <a16:creationId xmlns:a16="http://schemas.microsoft.com/office/drawing/2014/main" id="{2A4BB9B4-9B96-57EE-200E-41F12760490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86B07B4-45DC-6349-F1D6-41EDF79D1BB3}"/>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76284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FB29D1-4220-F5CE-70B9-EB7A0B9EAE80}"/>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3" name="Footer Placeholder 2">
            <a:extLst>
              <a:ext uri="{FF2B5EF4-FFF2-40B4-BE49-F238E27FC236}">
                <a16:creationId xmlns:a16="http://schemas.microsoft.com/office/drawing/2014/main" id="{4A05C073-7739-90B5-9AA0-7AF24567D62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4E5686F-85C2-1E6B-0EB9-654BE8EADDB6}"/>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158111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830D-EC59-077D-23BA-90B6D106F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6AB4402-2665-06F8-CC24-F138702EB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CF9BE25-3755-48E7-8208-BE1EB7DAE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912B8-4C70-0C9B-7462-22D8F19FD14C}"/>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6" name="Footer Placeholder 5">
            <a:extLst>
              <a:ext uri="{FF2B5EF4-FFF2-40B4-BE49-F238E27FC236}">
                <a16:creationId xmlns:a16="http://schemas.microsoft.com/office/drawing/2014/main" id="{C38DFBCA-766F-77E7-19B3-3B42A1410C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130AAA6-B65C-D65F-B69C-5CD61239BB46}"/>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96637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F25E-D5F3-D41C-2CCC-E3C0575BC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D4A9671-F3AD-91A8-F2BC-FCC13D5B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0D800BD-1E5B-ED99-8F5F-9E88039F3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BD152-E9C0-F6A2-7C37-A1C0CEF2860D}"/>
              </a:ext>
            </a:extLst>
          </p:cNvPr>
          <p:cNvSpPr>
            <a:spLocks noGrp="1"/>
          </p:cNvSpPr>
          <p:nvPr>
            <p:ph type="dt" sz="half" idx="10"/>
          </p:nvPr>
        </p:nvSpPr>
        <p:spPr/>
        <p:txBody>
          <a:bodyPr/>
          <a:lstStyle/>
          <a:p>
            <a:fld id="{77AB5559-A283-425D-8BDE-B1CB49F64142}" type="datetimeFigureOut">
              <a:rPr lang="en-PK" smtClean="0"/>
              <a:t>07/09/2022</a:t>
            </a:fld>
            <a:endParaRPr lang="en-PK"/>
          </a:p>
        </p:txBody>
      </p:sp>
      <p:sp>
        <p:nvSpPr>
          <p:cNvPr id="6" name="Footer Placeholder 5">
            <a:extLst>
              <a:ext uri="{FF2B5EF4-FFF2-40B4-BE49-F238E27FC236}">
                <a16:creationId xmlns:a16="http://schemas.microsoft.com/office/drawing/2014/main" id="{D6438C33-C7E0-8851-3549-E5F403E81BD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DE9816-5004-C493-6226-F2015B4B3C11}"/>
              </a:ext>
            </a:extLst>
          </p:cNvPr>
          <p:cNvSpPr>
            <a:spLocks noGrp="1"/>
          </p:cNvSpPr>
          <p:nvPr>
            <p:ph type="sldNum" sz="quarter" idx="12"/>
          </p:nvPr>
        </p:nvSpPr>
        <p:spPr/>
        <p:txBody>
          <a:bodyPr/>
          <a:lstStyle/>
          <a:p>
            <a:fld id="{8696C942-A5B7-4669-9744-21BE63F1023C}" type="slidenum">
              <a:rPr lang="en-PK" smtClean="0"/>
              <a:t>‹#›</a:t>
            </a:fld>
            <a:endParaRPr lang="en-PK"/>
          </a:p>
        </p:txBody>
      </p:sp>
    </p:spTree>
    <p:extLst>
      <p:ext uri="{BB962C8B-B14F-4D97-AF65-F5344CB8AC3E}">
        <p14:creationId xmlns:p14="http://schemas.microsoft.com/office/powerpoint/2010/main" val="33492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DCB69-E99C-583A-92ED-767927D11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36578FC-95D8-2308-A952-79E66BE9F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96923DE-0D66-7784-4626-3CDCEE6DB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B5559-A283-425D-8BDE-B1CB49F64142}" type="datetimeFigureOut">
              <a:rPr lang="en-PK" smtClean="0"/>
              <a:t>07/09/2022</a:t>
            </a:fld>
            <a:endParaRPr lang="en-PK"/>
          </a:p>
        </p:txBody>
      </p:sp>
      <p:sp>
        <p:nvSpPr>
          <p:cNvPr id="5" name="Footer Placeholder 4">
            <a:extLst>
              <a:ext uri="{FF2B5EF4-FFF2-40B4-BE49-F238E27FC236}">
                <a16:creationId xmlns:a16="http://schemas.microsoft.com/office/drawing/2014/main" id="{D72FC162-C4BE-E011-45D3-D38D087C5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0E20E81-CD08-1674-675A-30F42253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6C942-A5B7-4669-9744-21BE63F1023C}" type="slidenum">
              <a:rPr lang="en-PK" smtClean="0"/>
              <a:t>‹#›</a:t>
            </a:fld>
            <a:endParaRPr lang="en-PK"/>
          </a:p>
        </p:txBody>
      </p:sp>
    </p:spTree>
    <p:extLst>
      <p:ext uri="{BB962C8B-B14F-4D97-AF65-F5344CB8AC3E}">
        <p14:creationId xmlns:p14="http://schemas.microsoft.com/office/powerpoint/2010/main" val="4229385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CB59-BE91-3BD5-AAD8-4B52812FD624}"/>
              </a:ext>
            </a:extLst>
          </p:cNvPr>
          <p:cNvSpPr>
            <a:spLocks noGrp="1"/>
          </p:cNvSpPr>
          <p:nvPr>
            <p:ph type="ctrTitle"/>
          </p:nvPr>
        </p:nvSpPr>
        <p:spPr/>
        <p:txBody>
          <a:bodyPr/>
          <a:lstStyle/>
          <a:p>
            <a:r>
              <a:rPr lang="en-US" dirty="0" err="1"/>
              <a:t>Lec</a:t>
            </a:r>
            <a:r>
              <a:rPr lang="en-US" dirty="0"/>
              <a:t> 4</a:t>
            </a:r>
            <a:endParaRPr lang="en-PK" dirty="0"/>
          </a:p>
        </p:txBody>
      </p:sp>
      <p:sp>
        <p:nvSpPr>
          <p:cNvPr id="3" name="Subtitle 2">
            <a:extLst>
              <a:ext uri="{FF2B5EF4-FFF2-40B4-BE49-F238E27FC236}">
                <a16:creationId xmlns:a16="http://schemas.microsoft.com/office/drawing/2014/main" id="{30E83C25-4AAA-D507-62C6-64A82035994F}"/>
              </a:ext>
            </a:extLst>
          </p:cNvPr>
          <p:cNvSpPr>
            <a:spLocks noGrp="1"/>
          </p:cNvSpPr>
          <p:nvPr>
            <p:ph type="subTitle" idx="1"/>
          </p:nvPr>
        </p:nvSpPr>
        <p:spPr/>
        <p:txBody>
          <a:bodyPr/>
          <a:lstStyle/>
          <a:p>
            <a:r>
              <a:rPr lang="en-US" dirty="0"/>
              <a:t>Overview of public cloud service providers (Amazon, Azure, GCP, etc.)</a:t>
            </a:r>
            <a:endParaRPr lang="en-PK" dirty="0"/>
          </a:p>
        </p:txBody>
      </p:sp>
    </p:spTree>
    <p:extLst>
      <p:ext uri="{BB962C8B-B14F-4D97-AF65-F5344CB8AC3E}">
        <p14:creationId xmlns:p14="http://schemas.microsoft.com/office/powerpoint/2010/main" val="120608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15E-5F49-D4C1-CDF6-FF9AF278381E}"/>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Networking</a:t>
            </a:r>
            <a:endParaRPr lang="en-PK" dirty="0"/>
          </a:p>
        </p:txBody>
      </p:sp>
      <p:sp>
        <p:nvSpPr>
          <p:cNvPr id="3" name="Content Placeholder 2">
            <a:extLst>
              <a:ext uri="{FF2B5EF4-FFF2-40B4-BE49-F238E27FC236}">
                <a16:creationId xmlns:a16="http://schemas.microsoft.com/office/drawing/2014/main" id="{451D5E3F-A3CA-ECBF-C8F5-ED9B6711EA2D}"/>
              </a:ext>
            </a:extLst>
          </p:cNvPr>
          <p:cNvSpPr>
            <a:spLocks noGrp="1"/>
          </p:cNvSpPr>
          <p:nvPr>
            <p:ph idx="1"/>
          </p:nvPr>
        </p:nvSpPr>
        <p:spPr/>
        <p:txBody>
          <a:bodyPr>
            <a:normAutofit fontScale="92500" lnSpcReduction="10000"/>
          </a:bodyPr>
          <a:lstStyle/>
          <a:p>
            <a:r>
              <a:rPr lang="en-US" dirty="0">
                <a:solidFill>
                  <a:srgbClr val="FF0000"/>
                </a:solidFill>
              </a:rPr>
              <a:t>Azure CDN: </a:t>
            </a:r>
            <a:r>
              <a:rPr lang="en-US" dirty="0"/>
              <a:t>Azure CDN (Content Delivery Network) is for delivering content to users. It uses a high bandwidth. The CDN service uses a network of servers placed strategically around the globe so that the users can access the data as quick as possible.</a:t>
            </a:r>
          </a:p>
          <a:p>
            <a:r>
              <a:rPr lang="en-US" dirty="0">
                <a:solidFill>
                  <a:srgbClr val="FF0000"/>
                </a:solidFill>
              </a:rPr>
              <a:t>Express Route </a:t>
            </a:r>
            <a:r>
              <a:rPr lang="en-US" dirty="0"/>
              <a:t>: This service lets you connect your on-premise network to the Microsoft cloud or any other services that you want, through a private connection. So, the only communications that will happen here will be between the enterprise network and the service that you want. </a:t>
            </a:r>
          </a:p>
          <a:p>
            <a:r>
              <a:rPr lang="en-US" dirty="0">
                <a:solidFill>
                  <a:srgbClr val="FF0000"/>
                </a:solidFill>
              </a:rPr>
              <a:t>Azure DNS</a:t>
            </a:r>
            <a:r>
              <a:rPr lang="en-US" dirty="0"/>
              <a:t>: This service allows you to host your DNS domains or system domains on Azure</a:t>
            </a:r>
          </a:p>
          <a:p>
            <a:r>
              <a:rPr lang="en-US" dirty="0">
                <a:solidFill>
                  <a:srgbClr val="FF0000"/>
                </a:solidFill>
              </a:rPr>
              <a:t>Virtual network</a:t>
            </a:r>
          </a:p>
        </p:txBody>
      </p:sp>
    </p:spTree>
    <p:extLst>
      <p:ext uri="{BB962C8B-B14F-4D97-AF65-F5344CB8AC3E}">
        <p14:creationId xmlns:p14="http://schemas.microsoft.com/office/powerpoint/2010/main" val="415808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73B0-3B71-4C46-9764-373FB65A3446}"/>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Storage</a:t>
            </a:r>
            <a:endParaRPr lang="en-PK" dirty="0"/>
          </a:p>
        </p:txBody>
      </p:sp>
      <p:sp>
        <p:nvSpPr>
          <p:cNvPr id="3" name="Content Placeholder 2">
            <a:extLst>
              <a:ext uri="{FF2B5EF4-FFF2-40B4-BE49-F238E27FC236}">
                <a16:creationId xmlns:a16="http://schemas.microsoft.com/office/drawing/2014/main" id="{565ABC2F-E24C-9B9E-C0EB-5131A8032C99}"/>
              </a:ext>
            </a:extLst>
          </p:cNvPr>
          <p:cNvSpPr>
            <a:spLocks noGrp="1"/>
          </p:cNvSpPr>
          <p:nvPr>
            <p:ph idx="1"/>
          </p:nvPr>
        </p:nvSpPr>
        <p:spPr/>
        <p:txBody>
          <a:bodyPr>
            <a:normAutofit/>
          </a:bodyPr>
          <a:lstStyle/>
          <a:p>
            <a:r>
              <a:rPr lang="en-US" dirty="0">
                <a:solidFill>
                  <a:srgbClr val="FF0000"/>
                </a:solidFill>
              </a:rPr>
              <a:t>Disk Storage </a:t>
            </a:r>
            <a:r>
              <a:rPr lang="en-US" dirty="0"/>
              <a:t>: This service allows you to choose from either HDD (Hard Disk Drive) or SSD (Solid State Drive) as your storage option along with your virtual machine.</a:t>
            </a:r>
          </a:p>
          <a:p>
            <a:r>
              <a:rPr lang="en-US" dirty="0">
                <a:solidFill>
                  <a:srgbClr val="FF0000"/>
                </a:solidFill>
              </a:rPr>
              <a:t>Blob Storage </a:t>
            </a:r>
            <a:r>
              <a:rPr lang="en-US" dirty="0"/>
              <a:t>: This service is optimized to store a massive amount of unstructured data, including text and even binary data. </a:t>
            </a:r>
          </a:p>
          <a:p>
            <a:r>
              <a:rPr lang="en-US" dirty="0">
                <a:solidFill>
                  <a:srgbClr val="FF0000"/>
                </a:solidFill>
              </a:rPr>
              <a:t>File Storage: </a:t>
            </a:r>
            <a:r>
              <a:rPr lang="en-US" dirty="0"/>
              <a:t>This is a managed file storage service that can be accessed via industry SMB (server message block) protocol. </a:t>
            </a:r>
          </a:p>
          <a:p>
            <a:r>
              <a:rPr lang="en-US" dirty="0">
                <a:solidFill>
                  <a:srgbClr val="FF0000"/>
                </a:solidFill>
              </a:rPr>
              <a:t>Queue Storage </a:t>
            </a:r>
            <a:r>
              <a:rPr lang="en-US" dirty="0"/>
              <a:t>: With queue storage, you can provide stable message queuing for a large workload. </a:t>
            </a:r>
            <a:endParaRPr lang="en-PK" dirty="0"/>
          </a:p>
        </p:txBody>
      </p:sp>
    </p:spTree>
    <p:extLst>
      <p:ext uri="{BB962C8B-B14F-4D97-AF65-F5344CB8AC3E}">
        <p14:creationId xmlns:p14="http://schemas.microsoft.com/office/powerpoint/2010/main" val="307876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4A31-B709-DD3E-E4EF-C408DD95C5F7}"/>
              </a:ext>
            </a:extLst>
          </p:cNvPr>
          <p:cNvSpPr>
            <a:spLocks noGrp="1"/>
          </p:cNvSpPr>
          <p:nvPr>
            <p:ph type="title"/>
          </p:nvPr>
        </p:nvSpPr>
        <p:spPr/>
        <p:txBody>
          <a:bodyPr/>
          <a:lstStyle/>
          <a:p>
            <a:r>
              <a:rPr lang="en-US" dirty="0"/>
              <a:t>Amazon web services (AWS)</a:t>
            </a:r>
            <a:endParaRPr lang="en-PK" dirty="0"/>
          </a:p>
        </p:txBody>
      </p:sp>
      <p:sp>
        <p:nvSpPr>
          <p:cNvPr id="3" name="Content Placeholder 2">
            <a:extLst>
              <a:ext uri="{FF2B5EF4-FFF2-40B4-BE49-F238E27FC236}">
                <a16:creationId xmlns:a16="http://schemas.microsoft.com/office/drawing/2014/main" id="{D934B7F4-2437-4A89-0C77-19D19FE42BE8}"/>
              </a:ext>
            </a:extLst>
          </p:cNvPr>
          <p:cNvSpPr>
            <a:spLocks noGrp="1"/>
          </p:cNvSpPr>
          <p:nvPr>
            <p:ph idx="1"/>
          </p:nvPr>
        </p:nvSpPr>
        <p:spPr/>
        <p:txBody>
          <a:bodyPr/>
          <a:lstStyle/>
          <a:p>
            <a:r>
              <a:rPr lang="en-US" dirty="0"/>
              <a:t>Amazon Web Services (AWS) is a cloud computing platform with functionalities such as database storage, delivery of content, and secure IT infrastructure</a:t>
            </a:r>
          </a:p>
          <a:p>
            <a:endParaRPr lang="en-US" dirty="0"/>
          </a:p>
          <a:p>
            <a:r>
              <a:rPr lang="en-US" dirty="0"/>
              <a:t>It is known for its on-demand services namely </a:t>
            </a:r>
            <a:r>
              <a:rPr lang="en-US" dirty="0">
                <a:solidFill>
                  <a:srgbClr val="FF0000"/>
                </a:solidFill>
              </a:rPr>
              <a:t>Elastic Compute Cloud (EC2) </a:t>
            </a:r>
            <a:r>
              <a:rPr lang="en-US" dirty="0"/>
              <a:t>and </a:t>
            </a:r>
            <a:r>
              <a:rPr lang="en-US" dirty="0">
                <a:solidFill>
                  <a:srgbClr val="FF0000"/>
                </a:solidFill>
              </a:rPr>
              <a:t>Simple Storage Service (S3)</a:t>
            </a:r>
            <a:endParaRPr lang="en-PK" dirty="0"/>
          </a:p>
        </p:txBody>
      </p:sp>
      <p:pic>
        <p:nvPicPr>
          <p:cNvPr id="1026" name="Picture 2">
            <a:extLst>
              <a:ext uri="{FF2B5EF4-FFF2-40B4-BE49-F238E27FC236}">
                <a16:creationId xmlns:a16="http://schemas.microsoft.com/office/drawing/2014/main" id="{9BC8246E-2E47-38F2-C79F-A9868CDB3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927" y="689768"/>
            <a:ext cx="113347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36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591E-9D5E-99C4-23D8-9512A61A4E1C}"/>
              </a:ext>
            </a:extLst>
          </p:cNvPr>
          <p:cNvSpPr>
            <a:spLocks noGrp="1"/>
          </p:cNvSpPr>
          <p:nvPr>
            <p:ph type="title"/>
          </p:nvPr>
        </p:nvSpPr>
        <p:spPr/>
        <p:txBody>
          <a:bodyPr/>
          <a:lstStyle/>
          <a:p>
            <a:r>
              <a:rPr lang="en-US" dirty="0"/>
              <a:t>Amazon EC2</a:t>
            </a:r>
            <a:endParaRPr lang="en-PK" dirty="0"/>
          </a:p>
        </p:txBody>
      </p:sp>
      <p:sp>
        <p:nvSpPr>
          <p:cNvPr id="3" name="Content Placeholder 2">
            <a:extLst>
              <a:ext uri="{FF2B5EF4-FFF2-40B4-BE49-F238E27FC236}">
                <a16:creationId xmlns:a16="http://schemas.microsoft.com/office/drawing/2014/main" id="{5CC93E31-19F0-0B18-E21C-4D7703BF2C1A}"/>
              </a:ext>
            </a:extLst>
          </p:cNvPr>
          <p:cNvSpPr>
            <a:spLocks noGrp="1"/>
          </p:cNvSpPr>
          <p:nvPr>
            <p:ph idx="1"/>
          </p:nvPr>
        </p:nvSpPr>
        <p:spPr>
          <a:xfrm>
            <a:off x="838200" y="1825625"/>
            <a:ext cx="10515600" cy="4667250"/>
          </a:xfrm>
        </p:spPr>
        <p:txBody>
          <a:bodyPr>
            <a:normAutofit fontScale="92500" lnSpcReduction="10000"/>
          </a:bodyPr>
          <a:lstStyle/>
          <a:p>
            <a:r>
              <a:rPr lang="en-US" dirty="0"/>
              <a:t>Amazon launched EC2 in 2006</a:t>
            </a:r>
          </a:p>
          <a:p>
            <a:r>
              <a:rPr lang="en-US" dirty="0"/>
              <a:t>It allowed companies to rapidly and easily spin servers/virtual machines into the cloud, instead of having to buy, set up, and manage their own servers on the premises.</a:t>
            </a:r>
          </a:p>
          <a:p>
            <a:r>
              <a:rPr lang="en-US" dirty="0"/>
              <a:t>A vast number of EC2 instances are available for different prices; generally speaking the more computing capacity you use, the higher the EC2 instance you need and higher the cost</a:t>
            </a:r>
          </a:p>
          <a:p>
            <a:r>
              <a:rPr lang="en-US" dirty="0"/>
              <a:t>EC2 offers functionality such as auto-scaling, which automates the process of increasing or decreasing compute resources available for a given workload, not just to make the deployment of a server simpler and quicker</a:t>
            </a:r>
          </a:p>
          <a:p>
            <a:r>
              <a:rPr lang="en-US" dirty="0"/>
              <a:t>Auto-scaling thus helps to optimize costs and efficiency, especially in working conditions with significant variations in volume.</a:t>
            </a:r>
            <a:endParaRPr lang="en-PK" dirty="0"/>
          </a:p>
        </p:txBody>
      </p:sp>
      <p:pic>
        <p:nvPicPr>
          <p:cNvPr id="2052" name="Picture 4" descr="Amazon Elastic Compute Cloud - Wikipedia">
            <a:extLst>
              <a:ext uri="{FF2B5EF4-FFF2-40B4-BE49-F238E27FC236}">
                <a16:creationId xmlns:a16="http://schemas.microsoft.com/office/drawing/2014/main" id="{C8378237-2E91-F240-C874-19510CE01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2640" y="347345"/>
            <a:ext cx="1478280" cy="147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4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DE92-CA80-D8F8-982E-4F0BF442E98D}"/>
              </a:ext>
            </a:extLst>
          </p:cNvPr>
          <p:cNvSpPr>
            <a:spLocks noGrp="1"/>
          </p:cNvSpPr>
          <p:nvPr>
            <p:ph type="title"/>
          </p:nvPr>
        </p:nvSpPr>
        <p:spPr/>
        <p:txBody>
          <a:bodyPr/>
          <a:lstStyle/>
          <a:p>
            <a:r>
              <a:rPr lang="en-US" dirty="0"/>
              <a:t>Amazon S3</a:t>
            </a:r>
            <a:endParaRPr lang="en-PK" dirty="0"/>
          </a:p>
        </p:txBody>
      </p:sp>
      <p:sp>
        <p:nvSpPr>
          <p:cNvPr id="3" name="Content Placeholder 2">
            <a:extLst>
              <a:ext uri="{FF2B5EF4-FFF2-40B4-BE49-F238E27FC236}">
                <a16:creationId xmlns:a16="http://schemas.microsoft.com/office/drawing/2014/main" id="{252E4674-0CC2-2665-0FAB-5D1763573BB5}"/>
              </a:ext>
            </a:extLst>
          </p:cNvPr>
          <p:cNvSpPr>
            <a:spLocks noGrp="1"/>
          </p:cNvSpPr>
          <p:nvPr>
            <p:ph idx="1"/>
          </p:nvPr>
        </p:nvSpPr>
        <p:spPr/>
        <p:txBody>
          <a:bodyPr>
            <a:normAutofit fontScale="92500"/>
          </a:bodyPr>
          <a:lstStyle/>
          <a:p>
            <a:r>
              <a:rPr lang="en-US" dirty="0"/>
              <a:t>Amazon S3 is a storage service operating on the AWS cloud (as its full name, </a:t>
            </a:r>
            <a:r>
              <a:rPr lang="en-US" dirty="0">
                <a:solidFill>
                  <a:srgbClr val="FF0000"/>
                </a:solidFill>
              </a:rPr>
              <a:t>Simple Storage Service</a:t>
            </a:r>
            <a:r>
              <a:rPr lang="en-US" dirty="0"/>
              <a:t>)</a:t>
            </a:r>
          </a:p>
          <a:p>
            <a:r>
              <a:rPr lang="en-US" dirty="0"/>
              <a:t>It enables users to store virtually every form of data in the cloud and access the storage over a web interface, AWS Command Line Interface, or AWS API</a:t>
            </a:r>
          </a:p>
          <a:p>
            <a:r>
              <a:rPr lang="en-US" dirty="0"/>
              <a:t>You need to build what Amazon called a 'bucket' which is a specific object that you use to store and retrieve data for the purpose of using S3</a:t>
            </a:r>
          </a:p>
          <a:p>
            <a:r>
              <a:rPr lang="en-US" dirty="0"/>
              <a:t>If you like, you can set up many buckets</a:t>
            </a:r>
          </a:p>
          <a:p>
            <a:r>
              <a:rPr lang="en-US" dirty="0"/>
              <a:t>Amazon S3 is an object storage system which works especially well for massive, uneven or highly dynamic data storage</a:t>
            </a:r>
            <a:endParaRPr lang="en-PK" dirty="0"/>
          </a:p>
        </p:txBody>
      </p:sp>
      <p:pic>
        <p:nvPicPr>
          <p:cNvPr id="3074" name="Picture 2" descr="Amazon S3 Integration: Amazon Simple Storage Service | Cleo">
            <a:extLst>
              <a:ext uri="{FF2B5EF4-FFF2-40B4-BE49-F238E27FC236}">
                <a16:creationId xmlns:a16="http://schemas.microsoft.com/office/drawing/2014/main" id="{2D654A13-141C-47A4-B7ED-40DF27086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286" y="177800"/>
            <a:ext cx="27813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37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7379-03D3-1CD4-0E0A-EC904D59B6D7}"/>
              </a:ext>
            </a:extLst>
          </p:cNvPr>
          <p:cNvSpPr>
            <a:spLocks noGrp="1"/>
          </p:cNvSpPr>
          <p:nvPr>
            <p:ph type="title"/>
          </p:nvPr>
        </p:nvSpPr>
        <p:spPr/>
        <p:txBody>
          <a:bodyPr/>
          <a:lstStyle/>
          <a:p>
            <a:r>
              <a:rPr lang="en-US" dirty="0"/>
              <a:t>Google </a:t>
            </a:r>
            <a:r>
              <a:rPr lang="en-US" dirty="0" err="1"/>
              <a:t>AppEngine</a:t>
            </a:r>
            <a:endParaRPr lang="en-PK" dirty="0"/>
          </a:p>
        </p:txBody>
      </p:sp>
      <p:sp>
        <p:nvSpPr>
          <p:cNvPr id="3" name="Content Placeholder 2">
            <a:extLst>
              <a:ext uri="{FF2B5EF4-FFF2-40B4-BE49-F238E27FC236}">
                <a16:creationId xmlns:a16="http://schemas.microsoft.com/office/drawing/2014/main" id="{CDC31804-901F-7B01-84DC-94A5F5EEAE34}"/>
              </a:ext>
            </a:extLst>
          </p:cNvPr>
          <p:cNvSpPr>
            <a:spLocks noGrp="1"/>
          </p:cNvSpPr>
          <p:nvPr>
            <p:ph idx="1"/>
          </p:nvPr>
        </p:nvSpPr>
        <p:spPr/>
        <p:txBody>
          <a:bodyPr>
            <a:normAutofit fontScale="92500" lnSpcReduction="20000"/>
          </a:bodyPr>
          <a:lstStyle/>
          <a:p>
            <a:r>
              <a:rPr lang="en-US" dirty="0"/>
              <a:t>The Google </a:t>
            </a:r>
            <a:r>
              <a:rPr lang="en-US" dirty="0" err="1"/>
              <a:t>AppEngine</a:t>
            </a:r>
            <a:r>
              <a:rPr lang="en-US" dirty="0"/>
              <a:t> (GAE) is a cloud computing service (belonging to the platform as a service (PaaS) category) to create and host web-based applications within Google's data centers</a:t>
            </a:r>
          </a:p>
          <a:p>
            <a:r>
              <a:rPr lang="en-US" dirty="0"/>
              <a:t>These apps must be written in one of the few languages supported, namely Java, Python, PHP and Go</a:t>
            </a:r>
          </a:p>
          <a:p>
            <a:r>
              <a:rPr lang="en-US" dirty="0"/>
              <a:t>These applications can across many redundancy servers to allow resources to be scaled up according to currently-existing traffic requirements</a:t>
            </a:r>
          </a:p>
          <a:p>
            <a:r>
              <a:rPr lang="en-US" dirty="0"/>
              <a:t>Without this all-in function, developers should be responsible for creating their own servers, database software and APIs that make everyone work together correctly</a:t>
            </a:r>
          </a:p>
          <a:p>
            <a:r>
              <a:rPr lang="en-US" dirty="0"/>
              <a:t>GAE takes away the developers' pressure so that they can concentrate on the app's front end and features to enhance user experience. </a:t>
            </a:r>
            <a:endParaRPr lang="en-PK" dirty="0"/>
          </a:p>
        </p:txBody>
      </p:sp>
      <p:pic>
        <p:nvPicPr>
          <p:cNvPr id="4098" name="Picture 2" descr="Google AppEngine SVG Vector Logos - Vector Logo Zone">
            <a:extLst>
              <a:ext uri="{FF2B5EF4-FFF2-40B4-BE49-F238E27FC236}">
                <a16:creationId xmlns:a16="http://schemas.microsoft.com/office/drawing/2014/main" id="{C4FB65B0-42CF-2D3D-29C6-5DC51AEBD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909" y="27066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49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79BB-04FA-5D81-10CB-F115462376C1}"/>
              </a:ext>
            </a:extLst>
          </p:cNvPr>
          <p:cNvSpPr>
            <a:spLocks noGrp="1"/>
          </p:cNvSpPr>
          <p:nvPr>
            <p:ph type="title"/>
          </p:nvPr>
        </p:nvSpPr>
        <p:spPr/>
        <p:txBody>
          <a:bodyPr/>
          <a:lstStyle/>
          <a:p>
            <a:r>
              <a:rPr lang="en-US" dirty="0"/>
              <a:t>Force.com &amp; Salesforce.com</a:t>
            </a:r>
            <a:endParaRPr lang="en-PK" dirty="0"/>
          </a:p>
        </p:txBody>
      </p:sp>
      <p:sp>
        <p:nvSpPr>
          <p:cNvPr id="3" name="Content Placeholder 2">
            <a:extLst>
              <a:ext uri="{FF2B5EF4-FFF2-40B4-BE49-F238E27FC236}">
                <a16:creationId xmlns:a16="http://schemas.microsoft.com/office/drawing/2014/main" id="{F4AF93EC-E224-976A-5611-2B1322005C0C}"/>
              </a:ext>
            </a:extLst>
          </p:cNvPr>
          <p:cNvSpPr>
            <a:spLocks noGrp="1"/>
          </p:cNvSpPr>
          <p:nvPr>
            <p:ph idx="1"/>
          </p:nvPr>
        </p:nvSpPr>
        <p:spPr/>
        <p:txBody>
          <a:bodyPr>
            <a:normAutofit fontScale="92500" lnSpcReduction="20000"/>
          </a:bodyPr>
          <a:lstStyle/>
          <a:p>
            <a:r>
              <a:rPr lang="en-US" dirty="0">
                <a:solidFill>
                  <a:srgbClr val="FF0000"/>
                </a:solidFill>
              </a:rPr>
              <a:t>The fundamental concepts on cloud computing must be understood to understand the divergence between salesforce.com and force.com</a:t>
            </a:r>
          </a:p>
          <a:p>
            <a:r>
              <a:rPr lang="en-US" dirty="0"/>
              <a:t>Salesforce is a company and salesforce.com is an application built on the basis of software as a service (SaaS) for customer relationships management (CRM) </a:t>
            </a:r>
          </a:p>
          <a:p>
            <a:r>
              <a:rPr lang="en-US" dirty="0"/>
              <a:t>Force.com is a PaaS (Platform-as-a-Service) product; it includes a framework that allows you to build applications. It contains a development environment</a:t>
            </a:r>
          </a:p>
          <a:p>
            <a:r>
              <a:rPr lang="en-US" dirty="0"/>
              <a:t>Force.com helps you to customize the user interface, functionality and business logic</a:t>
            </a:r>
          </a:p>
          <a:p>
            <a:r>
              <a:rPr lang="en-US" dirty="0"/>
              <a:t>Salesforce.com is a SaaS product that includes the Out of Box (OOB) features built into a CRM system for sales automation, marketing, service automation, etc.</a:t>
            </a:r>
            <a:endParaRPr lang="en-PK" dirty="0"/>
          </a:p>
        </p:txBody>
      </p:sp>
      <p:pic>
        <p:nvPicPr>
          <p:cNvPr id="5122" name="Picture 2" descr="How to build apps on Force.com effortlessly (while saving money)">
            <a:extLst>
              <a:ext uri="{FF2B5EF4-FFF2-40B4-BE49-F238E27FC236}">
                <a16:creationId xmlns:a16="http://schemas.microsoft.com/office/drawing/2014/main" id="{505ACDA4-57DA-DF01-2A2A-1C4A197C5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464" y="450930"/>
            <a:ext cx="3569208" cy="115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46F3-BF36-18EE-B307-E7CF7ED54501}"/>
              </a:ext>
            </a:extLst>
          </p:cNvPr>
          <p:cNvSpPr>
            <a:spLocks noGrp="1"/>
          </p:cNvSpPr>
          <p:nvPr>
            <p:ph type="title"/>
          </p:nvPr>
        </p:nvSpPr>
        <p:spPr/>
        <p:txBody>
          <a:bodyPr/>
          <a:lstStyle/>
          <a:p>
            <a:r>
              <a:rPr lang="en-US" dirty="0"/>
              <a:t>Hadoop</a:t>
            </a:r>
            <a:endParaRPr lang="en-PK" dirty="0"/>
          </a:p>
        </p:txBody>
      </p:sp>
      <p:sp>
        <p:nvSpPr>
          <p:cNvPr id="3" name="Content Placeholder 2">
            <a:extLst>
              <a:ext uri="{FF2B5EF4-FFF2-40B4-BE49-F238E27FC236}">
                <a16:creationId xmlns:a16="http://schemas.microsoft.com/office/drawing/2014/main" id="{03A76683-6182-A55C-A013-F6D197651B04}"/>
              </a:ext>
            </a:extLst>
          </p:cNvPr>
          <p:cNvSpPr>
            <a:spLocks noGrp="1"/>
          </p:cNvSpPr>
          <p:nvPr>
            <p:ph idx="1"/>
          </p:nvPr>
        </p:nvSpPr>
        <p:spPr/>
        <p:txBody>
          <a:bodyPr/>
          <a:lstStyle/>
          <a:p>
            <a:r>
              <a:rPr lang="en-US" dirty="0"/>
              <a:t>Apache Hadoop is an open source software framework for storage and large-scale processing of data sets of commodity hardware clusters</a:t>
            </a:r>
          </a:p>
          <a:p>
            <a:r>
              <a:rPr lang="en-US" dirty="0"/>
              <a:t>Hadoop is a top-level Apache project created and operated by a global community of contributors and users. It is under the Apache License 2.0 </a:t>
            </a:r>
          </a:p>
          <a:p>
            <a:r>
              <a:rPr lang="en-US" dirty="0"/>
              <a:t>Two phases of MapReduce function, Map and Reduce</a:t>
            </a:r>
          </a:p>
          <a:p>
            <a:r>
              <a:rPr lang="en-US" dirty="0"/>
              <a:t>Map tasks are concerned with data splitting and mapping of the data,</a:t>
            </a:r>
          </a:p>
          <a:p>
            <a:r>
              <a:rPr lang="en-US" dirty="0"/>
              <a:t>while Reduce tasks shuffle and reduce the data.</a:t>
            </a:r>
            <a:endParaRPr lang="en-PK" dirty="0"/>
          </a:p>
        </p:txBody>
      </p:sp>
      <p:pic>
        <p:nvPicPr>
          <p:cNvPr id="6146" name="Picture 2" descr="Introduction to Hadoop Architecture | by Uthpala Pitawela | Geek Culture |  Medium">
            <a:extLst>
              <a:ext uri="{FF2B5EF4-FFF2-40B4-BE49-F238E27FC236}">
                <a16:creationId xmlns:a16="http://schemas.microsoft.com/office/drawing/2014/main" id="{CAC60AED-04E4-3318-692B-0F94C868C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384" y="438870"/>
            <a:ext cx="2709672" cy="117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8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98E7-E8F6-48E2-7BC5-DAA813AB4B7D}"/>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Microsoft Azure</a:t>
            </a:r>
            <a:endParaRPr lang="en-PK" dirty="0"/>
          </a:p>
        </p:txBody>
      </p:sp>
      <p:sp>
        <p:nvSpPr>
          <p:cNvPr id="3" name="Content Placeholder 2">
            <a:extLst>
              <a:ext uri="{FF2B5EF4-FFF2-40B4-BE49-F238E27FC236}">
                <a16:creationId xmlns:a16="http://schemas.microsoft.com/office/drawing/2014/main" id="{451B6814-E5F3-50CD-A3A1-44651C714E95}"/>
              </a:ext>
            </a:extLst>
          </p:cNvPr>
          <p:cNvSpPr>
            <a:spLocks noGrp="1"/>
          </p:cNvSpPr>
          <p:nvPr>
            <p:ph idx="1"/>
          </p:nvPr>
        </p:nvSpPr>
        <p:spPr/>
        <p:txBody>
          <a:bodyPr/>
          <a:lstStyle/>
          <a:p>
            <a:r>
              <a:rPr lang="en-US" dirty="0"/>
              <a:t>Azure is a cloud computing platform and an online portal that allows you to access and manage cloud services and resources provided by Microsoft</a:t>
            </a:r>
          </a:p>
          <a:p>
            <a:r>
              <a:rPr lang="en-US" dirty="0"/>
              <a:t>It was launched on February 1, 2010, significantly later than its main competitor, AWS</a:t>
            </a:r>
          </a:p>
          <a:p>
            <a:r>
              <a:rPr lang="en-US" dirty="0"/>
              <a:t>Azure provides more than 200 services, are divided into 18 categories</a:t>
            </a:r>
          </a:p>
          <a:p>
            <a:r>
              <a:rPr lang="en-US" dirty="0"/>
              <a:t>These categories include computing, networking, storage, IoT, analytics, containers, artificial intelligence, and other machine learning, integration, management tools, developer tools, security, databases, DevOps, media identity, and web services</a:t>
            </a:r>
            <a:endParaRPr lang="en-PK" dirty="0"/>
          </a:p>
        </p:txBody>
      </p:sp>
      <p:pic>
        <p:nvPicPr>
          <p:cNvPr id="7170" name="Picture 2" descr="Microsoft Azure | Cloud Managed IAAS Services Provider | Virtuoso">
            <a:extLst>
              <a:ext uri="{FF2B5EF4-FFF2-40B4-BE49-F238E27FC236}">
                <a16:creationId xmlns:a16="http://schemas.microsoft.com/office/drawing/2014/main" id="{88E0998C-0DA0-EEFD-6B72-455661ADD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602" y="180181"/>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21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6A52-20A6-D82A-0A9C-355DDFF8B09A}"/>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Compute Services  </a:t>
            </a:r>
            <a:endParaRPr lang="en-PK" dirty="0"/>
          </a:p>
        </p:txBody>
      </p:sp>
      <p:sp>
        <p:nvSpPr>
          <p:cNvPr id="3" name="Content Placeholder 2">
            <a:extLst>
              <a:ext uri="{FF2B5EF4-FFF2-40B4-BE49-F238E27FC236}">
                <a16:creationId xmlns:a16="http://schemas.microsoft.com/office/drawing/2014/main" id="{EDA334DB-0053-866A-76A8-018C8202E5D9}"/>
              </a:ext>
            </a:extLst>
          </p:cNvPr>
          <p:cNvSpPr>
            <a:spLocks noGrp="1"/>
          </p:cNvSpPr>
          <p:nvPr>
            <p:ph idx="1"/>
          </p:nvPr>
        </p:nvSpPr>
        <p:spPr>
          <a:xfrm>
            <a:off x="838200" y="1825624"/>
            <a:ext cx="10515600" cy="4767199"/>
          </a:xfrm>
        </p:spPr>
        <p:txBody>
          <a:bodyPr>
            <a:normAutofit fontScale="70000" lnSpcReduction="20000"/>
          </a:bodyPr>
          <a:lstStyle/>
          <a:p>
            <a:r>
              <a:rPr lang="en-US" dirty="0">
                <a:solidFill>
                  <a:srgbClr val="FF0000"/>
                </a:solidFill>
              </a:rPr>
              <a:t>Virtual Machine: </a:t>
            </a:r>
            <a:r>
              <a:rPr lang="en-US" dirty="0"/>
              <a:t>This service enables you to create a virtual machine in Windows, Linux or any other configuration in seconds.</a:t>
            </a:r>
          </a:p>
          <a:p>
            <a:r>
              <a:rPr lang="en-US" dirty="0">
                <a:solidFill>
                  <a:srgbClr val="FF0000"/>
                </a:solidFill>
              </a:rPr>
              <a:t>Cloud Service: </a:t>
            </a:r>
            <a:r>
              <a:rPr lang="en-US" dirty="0"/>
              <a:t>This service lets you create scalable applications within the cloud. Once the application is deployed, everything, including provisioning, load balancing, and health monitoring, is taken care of by Azure. </a:t>
            </a:r>
          </a:p>
          <a:p>
            <a:r>
              <a:rPr lang="en-US" dirty="0">
                <a:solidFill>
                  <a:srgbClr val="FF0000"/>
                </a:solidFill>
              </a:rPr>
              <a:t>Service Fabric: </a:t>
            </a:r>
            <a:r>
              <a:rPr lang="en-US" dirty="0"/>
              <a:t>With service fabric, the process of developing a microservice is immensely simplified. Microservice is an application that contains other bundled smaller applications.</a:t>
            </a:r>
          </a:p>
          <a:p>
            <a:r>
              <a:rPr lang="en-US" dirty="0" err="1">
                <a:solidFill>
                  <a:srgbClr val="FF0000"/>
                </a:solidFill>
              </a:rPr>
              <a:t>Functions</a:t>
            </a:r>
            <a:r>
              <a:rPr lang="en-US" dirty="0" err="1"/>
              <a:t>:Azure</a:t>
            </a:r>
            <a:r>
              <a:rPr lang="en-US" dirty="0"/>
              <a:t> functions is a serverless concept of cloud native design that allows a piece of code deployed and execute without any need of server infrastructure, web server, or any configurations. Azure functions can be written in multiple languages such as C#, Java, JavaScript, TypeScript, and Python</a:t>
            </a:r>
          </a:p>
          <a:p>
            <a:r>
              <a:rPr lang="en-US" i="1" dirty="0"/>
              <a:t>Let’s say, you have to send a birthday email to your customers. You’re an ASP.NET web developer. Instead of building a website in ASP.NET, deploy and hosting it on IIS, just for one feature, you can simply write an azure function and put your email login in the function and deploy it on azure cloud. The azure functions will direct connect to your data source, get your customers emails, and send them an email on a scheduled date and time.</a:t>
            </a:r>
            <a:endParaRPr lang="en-PK" i="1" dirty="0"/>
          </a:p>
        </p:txBody>
      </p:sp>
    </p:spTree>
    <p:extLst>
      <p:ext uri="{BB962C8B-B14F-4D97-AF65-F5344CB8AC3E}">
        <p14:creationId xmlns:p14="http://schemas.microsoft.com/office/powerpoint/2010/main" val="262153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1202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Roboto</vt:lpstr>
      <vt:lpstr>Office Theme</vt:lpstr>
      <vt:lpstr>Lec 4</vt:lpstr>
      <vt:lpstr>Amazon web services (AWS)</vt:lpstr>
      <vt:lpstr>Amazon EC2</vt:lpstr>
      <vt:lpstr>Amazon S3</vt:lpstr>
      <vt:lpstr>Google AppEngine</vt:lpstr>
      <vt:lpstr>Force.com &amp; Salesforce.com</vt:lpstr>
      <vt:lpstr>Hadoop</vt:lpstr>
      <vt:lpstr>Microsoft Azure</vt:lpstr>
      <vt:lpstr>Compute Services  </vt:lpstr>
      <vt:lpstr>Networking</vt:lpstr>
      <vt:lpstr>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4</dc:title>
  <dc:creator>Faisal</dc:creator>
  <cp:lastModifiedBy>Faisal</cp:lastModifiedBy>
  <cp:revision>11</cp:revision>
  <dcterms:created xsi:type="dcterms:W3CDTF">2022-09-07T06:58:23Z</dcterms:created>
  <dcterms:modified xsi:type="dcterms:W3CDTF">2022-09-07T07:51:02Z</dcterms:modified>
</cp:coreProperties>
</file>