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1" r:id="rId5"/>
    <p:sldId id="264" r:id="rId6"/>
    <p:sldId id="263" r:id="rId7"/>
    <p:sldId id="265" r:id="rId8"/>
    <p:sldId id="267" r:id="rId9"/>
    <p:sldId id="268" r:id="rId10"/>
    <p:sldId id="269" r:id="rId11"/>
    <p:sldId id="270" r:id="rId12"/>
    <p:sldId id="271" r:id="rId13"/>
    <p:sldId id="272" r:id="rId14"/>
    <p:sldId id="257" r:id="rId15"/>
    <p:sldId id="258" r:id="rId16"/>
    <p:sldId id="277"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SLIs, SLOs, SLAs,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21988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SLA: contract, or marketing?</a:t>
            </a:r>
          </a:p>
        </p:txBody>
      </p:sp>
      <p:sp>
        <p:nvSpPr>
          <p:cNvPr id="3" name="Content Placeholder 2"/>
          <p:cNvSpPr>
            <a:spLocks noGrp="1"/>
          </p:cNvSpPr>
          <p:nvPr>
            <p:ph idx="1"/>
          </p:nvPr>
        </p:nvSpPr>
        <p:spPr/>
        <p:txBody>
          <a:bodyPr/>
          <a:lstStyle/>
          <a:p>
            <a:pPr fontAlgn="base"/>
            <a:r>
              <a:rPr lang="en-US" dirty="0"/>
              <a:t>Few people read SLA in detail until failure has happened</a:t>
            </a:r>
          </a:p>
          <a:p>
            <a:pPr fontAlgn="base"/>
            <a:r>
              <a:rPr lang="en-US" dirty="0"/>
              <a:t>In a competitive business, customer loss is worse than a SLA violation</a:t>
            </a:r>
          </a:p>
          <a:p>
            <a:pPr fontAlgn="base"/>
            <a:r>
              <a:rPr lang="en-US" dirty="0"/>
              <a:t>Refund levels tell you what disasters</a:t>
            </a:r>
            <a:br>
              <a:rPr lang="en-US" dirty="0"/>
            </a:br>
            <a:r>
              <a:rPr lang="en-US" dirty="0"/>
              <a:t>are anticipated</a:t>
            </a:r>
          </a:p>
          <a:p>
            <a:pPr fontAlgn="base"/>
            <a:r>
              <a:rPr lang="en-US" dirty="0"/>
              <a:t>Credits likely won’t cover </a:t>
            </a:r>
            <a:r>
              <a:rPr lang="en-US" i="1" dirty="0"/>
              <a:t>your</a:t>
            </a:r>
            <a:r>
              <a:rPr lang="en-US" dirty="0"/>
              <a:t> losses</a:t>
            </a:r>
          </a:p>
          <a:p>
            <a:endParaRPr lang="en-US" dirty="0"/>
          </a:p>
        </p:txBody>
      </p:sp>
    </p:spTree>
    <p:extLst>
      <p:ext uri="{BB962C8B-B14F-4D97-AF65-F5344CB8AC3E}">
        <p14:creationId xmlns:p14="http://schemas.microsoft.com/office/powerpoint/2010/main" val="1651550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Setting your SLO</a:t>
            </a:r>
          </a:p>
        </p:txBody>
      </p:sp>
      <p:sp>
        <p:nvSpPr>
          <p:cNvPr id="3" name="Content Placeholder 2"/>
          <p:cNvSpPr>
            <a:spLocks noGrp="1"/>
          </p:cNvSpPr>
          <p:nvPr>
            <p:ph idx="1"/>
          </p:nvPr>
        </p:nvSpPr>
        <p:spPr/>
        <p:txBody>
          <a:bodyPr>
            <a:normAutofit fontScale="92500" lnSpcReduction="10000"/>
          </a:bodyPr>
          <a:lstStyle/>
          <a:p>
            <a:r>
              <a:rPr lang="en-US" dirty="0"/>
              <a:t>SLO != SLA</a:t>
            </a:r>
          </a:p>
          <a:p>
            <a:pPr fontAlgn="base"/>
            <a:r>
              <a:rPr lang="en-US" dirty="0"/>
              <a:t>Different applications have different requirements</a:t>
            </a:r>
          </a:p>
          <a:p>
            <a:pPr lvl="1" fontAlgn="base"/>
            <a:r>
              <a:rPr lang="en-US" dirty="0"/>
              <a:t>Know your application</a:t>
            </a:r>
          </a:p>
          <a:p>
            <a:pPr fontAlgn="base"/>
            <a:r>
              <a:rPr lang="en-US" dirty="0"/>
              <a:t>Be conservative at first, gain </a:t>
            </a:r>
            <a:r>
              <a:rPr lang="en-US" i="1" dirty="0"/>
              <a:t>experience</a:t>
            </a:r>
            <a:endParaRPr lang="en-US" dirty="0"/>
          </a:p>
          <a:p>
            <a:pPr fontAlgn="base"/>
            <a:r>
              <a:rPr lang="en-US" dirty="0"/>
              <a:t>SLO &gt; reaction time</a:t>
            </a:r>
          </a:p>
          <a:p>
            <a:pPr lvl="1" fontAlgn="base"/>
            <a:r>
              <a:rPr lang="en-US" dirty="0"/>
              <a:t>Do you have 24/7 support?</a:t>
            </a:r>
          </a:p>
          <a:p>
            <a:pPr fontAlgn="base"/>
            <a:r>
              <a:rPr lang="en-US" dirty="0"/>
              <a:t>Know SLA of your dependencies</a:t>
            </a:r>
          </a:p>
          <a:p>
            <a:pPr fontAlgn="base"/>
            <a:r>
              <a:rPr lang="en-US" dirty="0"/>
              <a:t>Bound your responsibility</a:t>
            </a:r>
          </a:p>
          <a:p>
            <a:endParaRPr lang="en-US" dirty="0"/>
          </a:p>
        </p:txBody>
      </p:sp>
    </p:spTree>
    <p:extLst>
      <p:ext uri="{BB962C8B-B14F-4D97-AF65-F5344CB8AC3E}">
        <p14:creationId xmlns:p14="http://schemas.microsoft.com/office/powerpoint/2010/main" val="269246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you exceed your SLO?</a:t>
            </a:r>
          </a:p>
        </p:txBody>
      </p:sp>
      <p:sp>
        <p:nvSpPr>
          <p:cNvPr id="3" name="Content Placeholder 2"/>
          <p:cNvSpPr>
            <a:spLocks noGrp="1"/>
          </p:cNvSpPr>
          <p:nvPr>
            <p:ph idx="1"/>
          </p:nvPr>
        </p:nvSpPr>
        <p:spPr/>
        <p:txBody>
          <a:bodyPr/>
          <a:lstStyle/>
          <a:p>
            <a:pPr fontAlgn="base"/>
            <a:r>
              <a:rPr lang="en-US" dirty="0"/>
              <a:t>You should try</a:t>
            </a:r>
          </a:p>
          <a:p>
            <a:pPr lvl="1" fontAlgn="base"/>
            <a:r>
              <a:rPr lang="en-US" dirty="0"/>
              <a:t>This gives you operational headroom</a:t>
            </a:r>
          </a:p>
          <a:p>
            <a:pPr fontAlgn="base"/>
            <a:r>
              <a:rPr lang="en-US" dirty="0"/>
              <a:t>Don’t stifle innovation</a:t>
            </a:r>
          </a:p>
          <a:p>
            <a:pPr lvl="1" fontAlgn="base"/>
            <a:r>
              <a:rPr lang="en-US" dirty="0"/>
              <a:t>Change can be </a:t>
            </a:r>
            <a:r>
              <a:rPr lang="en-US" i="1" dirty="0"/>
              <a:t>good</a:t>
            </a:r>
            <a:endParaRPr lang="en-US" dirty="0"/>
          </a:p>
          <a:p>
            <a:pPr fontAlgn="base"/>
            <a:endParaRPr lang="en-US" dirty="0"/>
          </a:p>
          <a:p>
            <a:endParaRPr lang="en-US" dirty="0"/>
          </a:p>
        </p:txBody>
      </p:sp>
    </p:spTree>
    <p:extLst>
      <p:ext uri="{BB962C8B-B14F-4D97-AF65-F5344CB8AC3E}">
        <p14:creationId xmlns:p14="http://schemas.microsoft.com/office/powerpoint/2010/main" val="874041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3" name="Content Placeholder 2"/>
          <p:cNvSpPr>
            <a:spLocks noGrp="1"/>
          </p:cNvSpPr>
          <p:nvPr>
            <p:ph idx="1"/>
          </p:nvPr>
        </p:nvSpPr>
        <p:spPr/>
        <p:txBody>
          <a:bodyPr/>
          <a:lstStyle/>
          <a:p>
            <a:pPr fontAlgn="base"/>
            <a:r>
              <a:rPr lang="en-US" dirty="0"/>
              <a:t>Don’t confuse SLI, SLO, and SLA</a:t>
            </a:r>
          </a:p>
          <a:p>
            <a:pPr fontAlgn="base"/>
            <a:r>
              <a:rPr lang="en-US" dirty="0"/>
              <a:t>If you measure it, you (hopefully) can improve it</a:t>
            </a:r>
          </a:p>
          <a:p>
            <a:pPr fontAlgn="base"/>
            <a:r>
              <a:rPr lang="en-US" dirty="0"/>
              <a:t>Under promise, over deliver</a:t>
            </a:r>
          </a:p>
          <a:p>
            <a:pPr fontAlgn="base"/>
            <a:r>
              <a:rPr lang="en-US" dirty="0"/>
              <a:t>Nothing beats experience</a:t>
            </a:r>
          </a:p>
          <a:p>
            <a:endParaRPr lang="en-US" dirty="0"/>
          </a:p>
        </p:txBody>
      </p:sp>
    </p:spTree>
    <p:extLst>
      <p:ext uri="{BB962C8B-B14F-4D97-AF65-F5344CB8AC3E}">
        <p14:creationId xmlns:p14="http://schemas.microsoft.com/office/powerpoint/2010/main" val="2995445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marL="0" indent="0" fontAlgn="base">
              <a:buNone/>
            </a:pPr>
            <a:r>
              <a:rPr lang="en-US" dirty="0"/>
              <a:t>Availability = (1-Total Down Time / Total agreed expected uptime) * 100</a:t>
            </a:r>
            <a:endParaRPr lang="en-US" b="1" dirty="0"/>
          </a:p>
          <a:p>
            <a:pPr fontAlgn="base"/>
            <a:r>
              <a:rPr lang="en-US" b="1" dirty="0"/>
              <a:t>Agreed service time</a:t>
            </a:r>
            <a:r>
              <a:rPr lang="en-US" dirty="0"/>
              <a:t> is the expected time the service will be in operation. If your service level specifies that users must have access to an ERP system from 6:00 AM to Midnight on workdays, your agreed service time is 18 hours/1,080 minutes/64,800 seconds per workday.</a:t>
            </a:r>
          </a:p>
          <a:p>
            <a:pPr fontAlgn="base"/>
            <a:r>
              <a:rPr lang="en-US" b="1" dirty="0"/>
              <a:t>Downtime</a:t>
            </a:r>
            <a:r>
              <a:rPr lang="en-US" dirty="0"/>
              <a:t> is the amount of time during the agreed service time that the service is not available.</a:t>
            </a:r>
          </a:p>
          <a:p>
            <a:endParaRPr lang="en-US" dirty="0"/>
          </a:p>
        </p:txBody>
      </p:sp>
    </p:spTree>
    <p:extLst>
      <p:ext uri="{BB962C8B-B14F-4D97-AF65-F5344CB8AC3E}">
        <p14:creationId xmlns:p14="http://schemas.microsoft.com/office/powerpoint/2010/main" val="461940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r>
              <a:rPr lang="en-US" dirty="0"/>
              <a:t>Suppose a cloud guarantees service availability of 99 % of time. Let third party application runs in the cloud for 12 hours / day. At the end of one month it was found that there is a outage often 10.75 hours. Find out whether the provider has violated the initial availability guarantee. </a:t>
            </a:r>
          </a:p>
        </p:txBody>
      </p:sp>
    </p:spTree>
    <p:extLst>
      <p:ext uri="{BB962C8B-B14F-4D97-AF65-F5344CB8AC3E}">
        <p14:creationId xmlns:p14="http://schemas.microsoft.com/office/powerpoint/2010/main" val="2611216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6248400"/>
          </a:xfrm>
        </p:spPr>
        <p:txBody>
          <a:bodyPr>
            <a:normAutofit fontScale="70000" lnSpcReduction="20000"/>
          </a:bodyPr>
          <a:lstStyle/>
          <a:p>
            <a:pPr marL="0" indent="0">
              <a:buNone/>
            </a:pPr>
            <a:r>
              <a:rPr lang="en-US" dirty="0"/>
              <a:t>Consider a scenario where a company X wants to use a cloud service from a provider P. The service level agreement (SLA) guarantees negotiated between the two parties prior to initiating business are as follows: </a:t>
            </a:r>
          </a:p>
          <a:p>
            <a:pPr marL="0" indent="0">
              <a:buNone/>
            </a:pPr>
            <a:r>
              <a:rPr lang="en-US" dirty="0"/>
              <a:t>• Availability guarantee: 99.95% time over the service period </a:t>
            </a:r>
          </a:p>
          <a:p>
            <a:pPr marL="0" indent="0">
              <a:buNone/>
            </a:pPr>
            <a:r>
              <a:rPr lang="en-US" dirty="0"/>
              <a:t>• Service period: 30 days </a:t>
            </a:r>
          </a:p>
          <a:p>
            <a:pPr marL="0" indent="0">
              <a:buNone/>
            </a:pPr>
            <a:r>
              <a:rPr lang="en-US" dirty="0"/>
              <a:t>• Maximum service hours per day: 12 hours </a:t>
            </a:r>
          </a:p>
          <a:p>
            <a:pPr marL="0" indent="0">
              <a:buNone/>
            </a:pPr>
            <a:r>
              <a:rPr lang="en-US" dirty="0"/>
              <a:t>• Cost: $50 per day </a:t>
            </a:r>
          </a:p>
          <a:p>
            <a:pPr marL="0" indent="0">
              <a:buNone/>
            </a:pPr>
            <a:r>
              <a:rPr lang="en-US" dirty="0"/>
              <a:t>Service credits are awarded to customers if availability guarantees are not satisfied. Monthly connectivity uptime service level are given as: </a:t>
            </a:r>
          </a:p>
          <a:p>
            <a:pPr marL="0" indent="0">
              <a:buNone/>
            </a:pPr>
            <a:r>
              <a:rPr lang="en-US" dirty="0"/>
              <a:t>Monthly Uptime Percentage  Service Credit</a:t>
            </a:r>
          </a:p>
          <a:p>
            <a:pPr marL="0" indent="0">
              <a:buNone/>
            </a:pPr>
            <a:r>
              <a:rPr lang="en-US" dirty="0"/>
              <a:t>&lt;99.95%		            10%</a:t>
            </a:r>
          </a:p>
          <a:p>
            <a:pPr marL="0" indent="0">
              <a:buNone/>
            </a:pPr>
            <a:r>
              <a:rPr lang="en-US" dirty="0"/>
              <a:t>&lt;99%				25%</a:t>
            </a:r>
          </a:p>
          <a:p>
            <a:pPr marL="0" indent="0">
              <a:buNone/>
            </a:pPr>
            <a:endParaRPr lang="en-US" dirty="0"/>
          </a:p>
          <a:p>
            <a:pPr marL="0" indent="0">
              <a:buNone/>
            </a:pPr>
            <a:r>
              <a:rPr lang="en-US" dirty="0"/>
              <a:t>However, in reality it was found that over the service period, the cloud service suffered five outages of durations: 5 </a:t>
            </a:r>
            <a:r>
              <a:rPr lang="en-US" dirty="0" err="1"/>
              <a:t>hrs</a:t>
            </a:r>
            <a:r>
              <a:rPr lang="en-US" dirty="0"/>
              <a:t>, 30 </a:t>
            </a:r>
            <a:r>
              <a:rPr lang="en-US" dirty="0" err="1"/>
              <a:t>mins</a:t>
            </a:r>
            <a:r>
              <a:rPr lang="en-US" dirty="0"/>
              <a:t>, 1 </a:t>
            </a:r>
            <a:r>
              <a:rPr lang="en-US" dirty="0" err="1"/>
              <a:t>hr</a:t>
            </a:r>
            <a:r>
              <a:rPr lang="en-US" dirty="0"/>
              <a:t> 30 </a:t>
            </a:r>
            <a:r>
              <a:rPr lang="en-US" dirty="0" err="1"/>
              <a:t>mins</a:t>
            </a:r>
            <a:r>
              <a:rPr lang="en-US" dirty="0"/>
              <a:t>, 15 </a:t>
            </a:r>
            <a:r>
              <a:rPr lang="en-US" dirty="0" err="1"/>
              <a:t>mins</a:t>
            </a:r>
            <a:r>
              <a:rPr lang="en-US" dirty="0"/>
              <a:t>, and 2 </a:t>
            </a:r>
            <a:r>
              <a:rPr lang="en-US" dirty="0" err="1"/>
              <a:t>hrs</a:t>
            </a:r>
            <a:r>
              <a:rPr lang="en-US" dirty="0"/>
              <a:t> 25 </a:t>
            </a:r>
            <a:r>
              <a:rPr lang="en-US" dirty="0" err="1"/>
              <a:t>mins</a:t>
            </a:r>
            <a:r>
              <a:rPr lang="en-US" dirty="0"/>
              <a:t>, each on different days, due to which normal service guarantees were violated. If SLA negotiations are honored, compute the effective cost payable towards buying the cloud service.</a:t>
            </a:r>
          </a:p>
          <a:p>
            <a:endParaRPr lang="en-US" dirty="0"/>
          </a:p>
          <a:p>
            <a:endParaRPr lang="en-US" dirty="0"/>
          </a:p>
        </p:txBody>
      </p:sp>
    </p:spTree>
    <p:extLst>
      <p:ext uri="{BB962C8B-B14F-4D97-AF65-F5344CB8AC3E}">
        <p14:creationId xmlns:p14="http://schemas.microsoft.com/office/powerpoint/2010/main" val="1914793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p:txBody>
          <a:bodyPr/>
          <a:lstStyle/>
          <a:p>
            <a:r>
              <a:rPr lang="en-US" dirty="0"/>
              <a:t>Service Level Indicator(</a:t>
            </a:r>
            <a:r>
              <a:rPr lang="en-US" b="1" dirty="0"/>
              <a:t>SLI</a:t>
            </a:r>
            <a:r>
              <a:rPr lang="en-US" dirty="0"/>
              <a:t>), Service Level Object(</a:t>
            </a:r>
            <a:r>
              <a:rPr lang="en-US" b="1" dirty="0"/>
              <a:t>SLO</a:t>
            </a:r>
            <a:r>
              <a:rPr lang="en-US" dirty="0"/>
              <a:t>) &amp; Service Level Agreement(</a:t>
            </a:r>
            <a:r>
              <a:rPr lang="en-US" b="1" dirty="0"/>
              <a:t>SLA</a:t>
            </a:r>
            <a:r>
              <a:rPr lang="en-US" dirty="0"/>
              <a:t>) are parameters with which reliability, availability and performance of the service are measured.</a:t>
            </a:r>
          </a:p>
        </p:txBody>
      </p:sp>
    </p:spTree>
    <p:extLst>
      <p:ext uri="{BB962C8B-B14F-4D97-AF65-F5344CB8AC3E}">
        <p14:creationId xmlns:p14="http://schemas.microsoft.com/office/powerpoint/2010/main" val="2027522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Service Level Indicator</a:t>
            </a:r>
            <a:endParaRPr lang="en-US" dirty="0"/>
          </a:p>
        </p:txBody>
      </p:sp>
      <p:sp>
        <p:nvSpPr>
          <p:cNvPr id="3" name="Content Placeholder 2"/>
          <p:cNvSpPr>
            <a:spLocks noGrp="1"/>
          </p:cNvSpPr>
          <p:nvPr>
            <p:ph idx="1"/>
          </p:nvPr>
        </p:nvSpPr>
        <p:spPr/>
        <p:txBody>
          <a:bodyPr>
            <a:normAutofit fontScale="92500" lnSpcReduction="20000"/>
          </a:bodyPr>
          <a:lstStyle/>
          <a:p>
            <a:r>
              <a:rPr lang="en-US" dirty="0"/>
              <a:t>SLI are the parameters which indicates the successful transactions, requests served by the service over the predefined intervals of time. These parameters allows to measure much required performance and availability of the service. Measuring these parameters also enables to improve them gradually.</a:t>
            </a:r>
          </a:p>
          <a:p>
            <a:pPr marL="0" indent="0">
              <a:buNone/>
            </a:pPr>
            <a:r>
              <a:rPr lang="en-US" dirty="0"/>
              <a:t>Key Examples are:</a:t>
            </a:r>
          </a:p>
          <a:p>
            <a:r>
              <a:rPr lang="en-US" dirty="0"/>
              <a:t>Availability/Uptime of the service.</a:t>
            </a:r>
          </a:p>
          <a:p>
            <a:r>
              <a:rPr lang="en-US" dirty="0"/>
              <a:t>Number of successful transactions/requests.</a:t>
            </a:r>
          </a:p>
          <a:p>
            <a:r>
              <a:rPr lang="en-US" dirty="0"/>
              <a:t>Consistency and durability of the data.</a:t>
            </a:r>
          </a:p>
          <a:p>
            <a:endParaRPr lang="en-US" dirty="0"/>
          </a:p>
        </p:txBody>
      </p:sp>
    </p:spTree>
    <p:extLst>
      <p:ext uri="{BB962C8B-B14F-4D97-AF65-F5344CB8AC3E}">
        <p14:creationId xmlns:p14="http://schemas.microsoft.com/office/powerpoint/2010/main" val="926703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Service Level Objective</a:t>
            </a:r>
            <a:endParaRPr lang="en-US" dirty="0"/>
          </a:p>
        </p:txBody>
      </p:sp>
      <p:sp>
        <p:nvSpPr>
          <p:cNvPr id="3" name="Content Placeholder 2"/>
          <p:cNvSpPr>
            <a:spLocks noGrp="1"/>
          </p:cNvSpPr>
          <p:nvPr>
            <p:ph idx="1"/>
          </p:nvPr>
        </p:nvSpPr>
        <p:spPr/>
        <p:txBody>
          <a:bodyPr>
            <a:normAutofit fontScale="92500" lnSpcReduction="20000"/>
          </a:bodyPr>
          <a:lstStyle/>
          <a:p>
            <a:r>
              <a:rPr lang="en-US" dirty="0"/>
              <a:t>SLO defines the acceptable downtime of the service. For multiple components of the service, there can be different parameters which defines the acceptable downtime. It is common pattern to start with low SLO and gradually increase it.</a:t>
            </a:r>
          </a:p>
          <a:p>
            <a:pPr marL="0" indent="0">
              <a:buNone/>
            </a:pPr>
            <a:r>
              <a:rPr lang="en-US" dirty="0"/>
              <a:t>Key Examples are:</a:t>
            </a:r>
          </a:p>
          <a:p>
            <a:r>
              <a:rPr lang="en-US" dirty="0"/>
              <a:t>Durability of disks should be 99.9%.</a:t>
            </a:r>
          </a:p>
          <a:p>
            <a:r>
              <a:rPr lang="en-US" dirty="0"/>
              <a:t>Availability of service should be 99.95%</a:t>
            </a:r>
          </a:p>
          <a:p>
            <a:r>
              <a:rPr lang="en-US" dirty="0"/>
              <a:t>Service should successfully serve 99.999% requests/transactions.</a:t>
            </a:r>
          </a:p>
          <a:p>
            <a:endParaRPr lang="en-US" dirty="0"/>
          </a:p>
        </p:txBody>
      </p:sp>
    </p:spTree>
    <p:extLst>
      <p:ext uri="{BB962C8B-B14F-4D97-AF65-F5344CB8AC3E}">
        <p14:creationId xmlns:p14="http://schemas.microsoft.com/office/powerpoint/2010/main" val="2944311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Measuring Reliability and Performance</a:t>
            </a:r>
          </a:p>
        </p:txBody>
      </p:sp>
      <p:sp>
        <p:nvSpPr>
          <p:cNvPr id="3" name="Content Placeholder 2"/>
          <p:cNvSpPr>
            <a:spLocks noGrp="1"/>
          </p:cNvSpPr>
          <p:nvPr>
            <p:ph idx="1"/>
          </p:nvPr>
        </p:nvSpPr>
        <p:spPr/>
        <p:txBody>
          <a:bodyPr/>
          <a:lstStyle/>
          <a:p>
            <a:pPr fontAlgn="base"/>
            <a:r>
              <a:rPr lang="en-US" dirty="0"/>
              <a:t>Distributed systems:</a:t>
            </a:r>
          </a:p>
          <a:p>
            <a:pPr lvl="1" fontAlgn="base"/>
            <a:r>
              <a:rPr lang="en-US" dirty="0"/>
              <a:t>Improve performance</a:t>
            </a:r>
          </a:p>
          <a:p>
            <a:pPr lvl="1" fontAlgn="base"/>
            <a:r>
              <a:rPr lang="en-US" dirty="0"/>
              <a:t>Improve reliability</a:t>
            </a:r>
          </a:p>
          <a:p>
            <a:r>
              <a:rPr lang="en-US" dirty="0"/>
              <a:t>Or do they?  Need to measure to know.</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447800"/>
            <a:ext cx="195262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584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Service Level Agreement</a:t>
            </a:r>
            <a:endParaRPr lang="en-US" dirty="0"/>
          </a:p>
        </p:txBody>
      </p:sp>
      <p:sp>
        <p:nvSpPr>
          <p:cNvPr id="3" name="Content Placeholder 2"/>
          <p:cNvSpPr>
            <a:spLocks noGrp="1"/>
          </p:cNvSpPr>
          <p:nvPr>
            <p:ph idx="1"/>
          </p:nvPr>
        </p:nvSpPr>
        <p:spPr/>
        <p:txBody>
          <a:bodyPr>
            <a:normAutofit lnSpcReduction="10000"/>
          </a:bodyPr>
          <a:lstStyle/>
          <a:p>
            <a:r>
              <a:rPr lang="en-US" dirty="0"/>
              <a:t>SLA defines the penalty that service provider should pay in an event of service unavailability for pre-defined period of time. Service provider should clearly define the failure factors for which they will be accountable(Domain of responsibility)</a:t>
            </a:r>
          </a:p>
          <a:p>
            <a:pPr marL="0" indent="0">
              <a:buNone/>
            </a:pPr>
            <a:r>
              <a:rPr lang="en-US" dirty="0"/>
              <a:t>Key Examples of Penalty are:</a:t>
            </a:r>
          </a:p>
          <a:p>
            <a:r>
              <a:rPr lang="en-US" dirty="0"/>
              <a:t>Partial refund of service subscription fee.</a:t>
            </a:r>
          </a:p>
          <a:p>
            <a:r>
              <a:rPr lang="en-US" dirty="0"/>
              <a:t>Additional subscription time added for free.</a:t>
            </a:r>
          </a:p>
          <a:p>
            <a:endParaRPr lang="en-US" dirty="0"/>
          </a:p>
        </p:txBody>
      </p:sp>
    </p:spTree>
    <p:extLst>
      <p:ext uri="{BB962C8B-B14F-4D97-AF65-F5344CB8AC3E}">
        <p14:creationId xmlns:p14="http://schemas.microsoft.com/office/powerpoint/2010/main" val="245901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SLIs, SLOs, SLAs,</a:t>
            </a:r>
          </a:p>
        </p:txBody>
      </p:sp>
      <p:sp>
        <p:nvSpPr>
          <p:cNvPr id="3" name="Content Placeholder 2"/>
          <p:cNvSpPr>
            <a:spLocks noGrp="1"/>
          </p:cNvSpPr>
          <p:nvPr>
            <p:ph idx="1"/>
          </p:nvPr>
        </p:nvSpPr>
        <p:spPr/>
        <p:txBody>
          <a:bodyPr/>
          <a:lstStyle/>
          <a:p>
            <a:r>
              <a:rPr lang="en-US" dirty="0"/>
              <a:t>SLI = Service Level Indicator</a:t>
            </a:r>
            <a:br>
              <a:rPr lang="en-US" dirty="0"/>
            </a:br>
            <a:r>
              <a:rPr lang="en-US" dirty="0"/>
              <a:t>⇒ What you are measuring</a:t>
            </a:r>
          </a:p>
          <a:p>
            <a:r>
              <a:rPr lang="en-US" dirty="0"/>
              <a:t>SLO = Service Level Objective</a:t>
            </a:r>
            <a:br>
              <a:rPr lang="en-US" dirty="0"/>
            </a:br>
            <a:r>
              <a:rPr lang="en-US" dirty="0"/>
              <a:t>⇒ How good should it be?</a:t>
            </a:r>
          </a:p>
          <a:p>
            <a:r>
              <a:rPr lang="en-US" dirty="0"/>
              <a:t>SLA = Service Level Agreement</a:t>
            </a:r>
            <a:br>
              <a:rPr lang="en-US" dirty="0"/>
            </a:br>
            <a:r>
              <a:rPr lang="en-US" dirty="0"/>
              <a:t>    ⇒ SLO + consequences</a:t>
            </a:r>
          </a:p>
          <a:p>
            <a:br>
              <a:rPr lang="en-US" dirty="0"/>
            </a:b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76400"/>
            <a:ext cx="17589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781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study SLIs, SLOs, and SLAs?</a:t>
            </a:r>
          </a:p>
        </p:txBody>
      </p:sp>
      <p:sp>
        <p:nvSpPr>
          <p:cNvPr id="3" name="Content Placeholder 2"/>
          <p:cNvSpPr>
            <a:spLocks noGrp="1"/>
          </p:cNvSpPr>
          <p:nvPr>
            <p:ph idx="1"/>
          </p:nvPr>
        </p:nvSpPr>
        <p:spPr/>
        <p:txBody>
          <a:bodyPr/>
          <a:lstStyle/>
          <a:p>
            <a:pPr fontAlgn="base"/>
            <a:r>
              <a:rPr lang="en-US" dirty="0"/>
              <a:t>If you measure it, you can improve it</a:t>
            </a:r>
          </a:p>
          <a:p>
            <a:pPr fontAlgn="base"/>
            <a:r>
              <a:rPr lang="en-US" dirty="0"/>
              <a:t>Learn what matters</a:t>
            </a:r>
          </a:p>
          <a:p>
            <a:pPr lvl="1" fontAlgn="base"/>
            <a:r>
              <a:rPr lang="en-US" dirty="0"/>
              <a:t>Don’t waste time on things that don’t matter!</a:t>
            </a:r>
          </a:p>
          <a:p>
            <a:pPr fontAlgn="base"/>
            <a:r>
              <a:rPr lang="en-US" dirty="0"/>
              <a:t>Reliability promises are part of business</a:t>
            </a:r>
          </a:p>
          <a:p>
            <a:endParaRPr lang="en-US" dirty="0"/>
          </a:p>
        </p:txBody>
      </p:sp>
    </p:spTree>
    <p:extLst>
      <p:ext uri="{BB962C8B-B14F-4D97-AF65-F5344CB8AC3E}">
        <p14:creationId xmlns:p14="http://schemas.microsoft.com/office/powerpoint/2010/main" val="324747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Reading an SLA</a:t>
            </a:r>
          </a:p>
        </p:txBody>
      </p:sp>
      <p:sp>
        <p:nvSpPr>
          <p:cNvPr id="3" name="Content Placeholder 2"/>
          <p:cNvSpPr>
            <a:spLocks noGrp="1"/>
          </p:cNvSpPr>
          <p:nvPr>
            <p:ph idx="1"/>
          </p:nvPr>
        </p:nvSpPr>
        <p:spPr/>
        <p:txBody>
          <a:bodyPr/>
          <a:lstStyle/>
          <a:p>
            <a:r>
              <a:rPr lang="en-US" dirty="0"/>
              <a:t>I promise 99% uptime”</a:t>
            </a:r>
          </a:p>
          <a:p>
            <a:pPr fontAlgn="base"/>
            <a:r>
              <a:rPr lang="en-US" dirty="0"/>
              <a:t>How often do you check if your system is up?</a:t>
            </a:r>
          </a:p>
          <a:p>
            <a:pPr lvl="1" fontAlgn="base"/>
            <a:r>
              <a:rPr lang="en-US" dirty="0"/>
              <a:t>Sampling frequency</a:t>
            </a:r>
          </a:p>
          <a:p>
            <a:pPr fontAlgn="base"/>
            <a:r>
              <a:rPr lang="en-US" dirty="0"/>
              <a:t>What does it mean to be “up”?</a:t>
            </a:r>
          </a:p>
          <a:p>
            <a:pPr lvl="1" fontAlgn="base"/>
            <a:r>
              <a:rPr lang="en-US" dirty="0"/>
              <a:t>Domain of responsibility</a:t>
            </a:r>
          </a:p>
          <a:p>
            <a:pPr fontAlgn="base"/>
            <a:r>
              <a:rPr lang="en-US" dirty="0"/>
              <a:t>Over what time interval do you </a:t>
            </a:r>
            <a:br>
              <a:rPr lang="en-US" dirty="0"/>
            </a:br>
            <a:r>
              <a:rPr lang="en-US" dirty="0"/>
              <a:t>promise 99% uptime?</a:t>
            </a:r>
          </a:p>
          <a:p>
            <a:pPr lvl="1" fontAlgn="base"/>
            <a:r>
              <a:rPr lang="en-US" dirty="0"/>
              <a:t>Measurement interval</a:t>
            </a:r>
          </a:p>
          <a:p>
            <a:endParaRPr lang="en-US" dirty="0"/>
          </a:p>
        </p:txBody>
      </p:sp>
    </p:spTree>
    <p:extLst>
      <p:ext uri="{BB962C8B-B14F-4D97-AF65-F5344CB8AC3E}">
        <p14:creationId xmlns:p14="http://schemas.microsoft.com/office/powerpoint/2010/main" val="175534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many nines?</a:t>
            </a:r>
          </a:p>
        </p:txBody>
      </p:sp>
      <p:graphicFrame>
        <p:nvGraphicFramePr>
          <p:cNvPr id="4" name="Content Placeholder 3"/>
          <p:cNvGraphicFramePr>
            <a:graphicFrameLocks noGrp="1"/>
          </p:cNvGraphicFramePr>
          <p:nvPr>
            <p:ph idx="1"/>
          </p:nvPr>
        </p:nvGraphicFramePr>
        <p:xfrm>
          <a:off x="1766887" y="2194401"/>
          <a:ext cx="5610225" cy="3337560"/>
        </p:xfrm>
        <a:graphic>
          <a:graphicData uri="http://schemas.openxmlformats.org/drawingml/2006/table">
            <a:tbl>
              <a:tblPr/>
              <a:tblGrid>
                <a:gridCol w="104775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3152775">
                  <a:extLst>
                    <a:ext uri="{9D8B030D-6E8A-4147-A177-3AD203B41FA5}">
                      <a16:colId xmlns:a16="http://schemas.microsoft.com/office/drawing/2014/main" val="20002"/>
                    </a:ext>
                  </a:extLst>
                </a:gridCol>
              </a:tblGrid>
              <a:tr h="381000">
                <a:tc>
                  <a:txBody>
                    <a:bodyPr/>
                    <a:lstStyle/>
                    <a:p>
                      <a:pPr rtl="0" fontAlgn="t">
                        <a:spcBef>
                          <a:spcPts val="0"/>
                        </a:spcBef>
                        <a:spcAft>
                          <a:spcPts val="0"/>
                        </a:spcAft>
                      </a:pPr>
                      <a:r>
                        <a:rPr lang="en-US" sz="2400" b="1" i="0" u="none" strike="noStrike">
                          <a:solidFill>
                            <a:srgbClr val="FFFFFF"/>
                          </a:solidFill>
                          <a:effectLst/>
                          <a:latin typeface="Arial"/>
                        </a:rPr>
                        <a:t>Nines</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00000"/>
                    </a:solidFill>
                  </a:tcPr>
                </a:tc>
                <a:tc>
                  <a:txBody>
                    <a:bodyPr/>
                    <a:lstStyle/>
                    <a:p>
                      <a:pPr rtl="0" fontAlgn="t">
                        <a:spcBef>
                          <a:spcPts val="0"/>
                        </a:spcBef>
                        <a:spcAft>
                          <a:spcPts val="0"/>
                        </a:spcAft>
                      </a:pPr>
                      <a:r>
                        <a:rPr lang="en-US" sz="2400" b="1" i="0" u="none" strike="noStrike">
                          <a:solidFill>
                            <a:srgbClr val="FFFFFF"/>
                          </a:solidFill>
                          <a:effectLst/>
                          <a:latin typeface="Arial"/>
                        </a:rPr>
                        <a:t>Uptime</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00000"/>
                    </a:solidFill>
                  </a:tcPr>
                </a:tc>
                <a:tc>
                  <a:txBody>
                    <a:bodyPr/>
                    <a:lstStyle/>
                    <a:p>
                      <a:pPr rtl="0" fontAlgn="t">
                        <a:spcBef>
                          <a:spcPts val="0"/>
                        </a:spcBef>
                        <a:spcAft>
                          <a:spcPts val="0"/>
                        </a:spcAft>
                      </a:pPr>
                      <a:r>
                        <a:rPr lang="en-US" sz="2400" b="1" i="0" u="none" strike="noStrike">
                          <a:solidFill>
                            <a:srgbClr val="FFFFFF"/>
                          </a:solidFill>
                          <a:effectLst/>
                          <a:latin typeface="Arial"/>
                        </a:rPr>
                        <a:t>Downtime/month</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381000">
                <a:tc>
                  <a:txBody>
                    <a:bodyPr/>
                    <a:lstStyle/>
                    <a:p>
                      <a:pPr algn="ctr" rtl="0" fontAlgn="t">
                        <a:spcBef>
                          <a:spcPts val="0"/>
                        </a:spcBef>
                        <a:spcAft>
                          <a:spcPts val="0"/>
                        </a:spcAft>
                      </a:pPr>
                      <a:r>
                        <a:rPr lang="en-US" sz="2400" b="0" i="0" u="none" strike="noStrike">
                          <a:solidFill>
                            <a:srgbClr val="000000"/>
                          </a:solidFill>
                          <a:effectLst/>
                          <a:latin typeface="Arial"/>
                        </a:rPr>
                        <a:t>1</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90%</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3 days</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extLst>
                  <a:ext uri="{0D108BD9-81ED-4DB2-BD59-A6C34878D82A}">
                    <a16:rowId xmlns:a16="http://schemas.microsoft.com/office/drawing/2014/main" val="10001"/>
                  </a:ext>
                </a:extLst>
              </a:tr>
              <a:tr h="381000">
                <a:tc>
                  <a:txBody>
                    <a:bodyPr/>
                    <a:lstStyle/>
                    <a:p>
                      <a:pPr algn="ctr" rtl="0" fontAlgn="t">
                        <a:spcBef>
                          <a:spcPts val="0"/>
                        </a:spcBef>
                        <a:spcAft>
                          <a:spcPts val="0"/>
                        </a:spcAft>
                      </a:pPr>
                      <a:r>
                        <a:rPr lang="en-US" sz="2400" b="0" i="0" u="none" strike="noStrike">
                          <a:solidFill>
                            <a:srgbClr val="000000"/>
                          </a:solidFill>
                          <a:effectLst/>
                          <a:latin typeface="Arial"/>
                        </a:rPr>
                        <a:t>2</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99%</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7 hours</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extLst>
                  <a:ext uri="{0D108BD9-81ED-4DB2-BD59-A6C34878D82A}">
                    <a16:rowId xmlns:a16="http://schemas.microsoft.com/office/drawing/2014/main" val="10002"/>
                  </a:ext>
                </a:extLst>
              </a:tr>
              <a:tr h="381000">
                <a:tc>
                  <a:txBody>
                    <a:bodyPr/>
                    <a:lstStyle/>
                    <a:p>
                      <a:pPr algn="ctr" rtl="0" fontAlgn="t">
                        <a:spcBef>
                          <a:spcPts val="0"/>
                        </a:spcBef>
                        <a:spcAft>
                          <a:spcPts val="0"/>
                        </a:spcAft>
                      </a:pPr>
                      <a:r>
                        <a:rPr lang="en-US" sz="2400" b="0" i="0" u="none" strike="noStrike">
                          <a:solidFill>
                            <a:srgbClr val="000000"/>
                          </a:solidFill>
                          <a:effectLst/>
                          <a:latin typeface="Arial"/>
                        </a:rPr>
                        <a:t>3</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99.9%</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43 minutes</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extLst>
                  <a:ext uri="{0D108BD9-81ED-4DB2-BD59-A6C34878D82A}">
                    <a16:rowId xmlns:a16="http://schemas.microsoft.com/office/drawing/2014/main" val="10003"/>
                  </a:ext>
                </a:extLst>
              </a:tr>
              <a:tr h="381000">
                <a:tc>
                  <a:txBody>
                    <a:bodyPr/>
                    <a:lstStyle/>
                    <a:p>
                      <a:pPr algn="ctr" rtl="0" fontAlgn="t">
                        <a:spcBef>
                          <a:spcPts val="0"/>
                        </a:spcBef>
                        <a:spcAft>
                          <a:spcPts val="0"/>
                        </a:spcAft>
                      </a:pPr>
                      <a:r>
                        <a:rPr lang="en-US" sz="2400" b="0" i="0" u="none" strike="noStrike">
                          <a:solidFill>
                            <a:srgbClr val="000000"/>
                          </a:solidFill>
                          <a:effectLst/>
                          <a:latin typeface="Arial"/>
                        </a:rPr>
                        <a:t>4</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99.99%</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4 minutes</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extLst>
                  <a:ext uri="{0D108BD9-81ED-4DB2-BD59-A6C34878D82A}">
                    <a16:rowId xmlns:a16="http://schemas.microsoft.com/office/drawing/2014/main" val="10004"/>
                  </a:ext>
                </a:extLst>
              </a:tr>
              <a:tr h="381000">
                <a:tc>
                  <a:txBody>
                    <a:bodyPr/>
                    <a:lstStyle/>
                    <a:p>
                      <a:pPr algn="ctr" rtl="0" fontAlgn="t">
                        <a:spcBef>
                          <a:spcPts val="0"/>
                        </a:spcBef>
                        <a:spcAft>
                          <a:spcPts val="0"/>
                        </a:spcAft>
                      </a:pPr>
                      <a:r>
                        <a:rPr lang="en-US" sz="2400" b="0" i="0" u="none" strike="noStrike">
                          <a:solidFill>
                            <a:srgbClr val="000000"/>
                          </a:solidFill>
                          <a:effectLst/>
                          <a:latin typeface="Arial"/>
                        </a:rPr>
                        <a:t>5</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99.999%</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dirty="0">
                          <a:solidFill>
                            <a:srgbClr val="000000"/>
                          </a:solidFill>
                          <a:effectLst/>
                          <a:latin typeface="Arial"/>
                        </a:rPr>
                        <a:t>25 seconds (5m/year)</a:t>
                      </a:r>
                      <a:endParaRPr lang="en-US" dirty="0">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766888" y="2193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73272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VM providers</a:t>
            </a:r>
          </a:p>
        </p:txBody>
      </p:sp>
      <p:sp>
        <p:nvSpPr>
          <p:cNvPr id="3" name="Content Placeholder 2"/>
          <p:cNvSpPr>
            <a:spLocks noGrp="1"/>
          </p:cNvSpPr>
          <p:nvPr>
            <p:ph idx="1"/>
          </p:nvPr>
        </p:nvSpPr>
        <p:spPr/>
        <p:txBody>
          <a:bodyPr/>
          <a:lstStyle/>
          <a:p>
            <a:pPr fontAlgn="base"/>
            <a:r>
              <a:rPr lang="en-US" dirty="0"/>
              <a:t>Consider Microsoft Azure, Amazon EC2, Google GCE</a:t>
            </a:r>
          </a:p>
          <a:p>
            <a:pPr fontAlgn="base"/>
            <a:r>
              <a:rPr lang="en-US" dirty="0"/>
              <a:t>Promise 99.95% uptime (22 minutes downtime/month)</a:t>
            </a:r>
          </a:p>
          <a:p>
            <a:pPr lvl="1" fontAlgn="base"/>
            <a:r>
              <a:rPr lang="en-US" dirty="0"/>
              <a:t>Better than our net connection… right?</a:t>
            </a:r>
          </a:p>
          <a:p>
            <a:pPr fontAlgn="base"/>
            <a:r>
              <a:rPr lang="en-US" dirty="0"/>
              <a:t>1-minute sampling frequency</a:t>
            </a:r>
          </a:p>
          <a:p>
            <a:pPr lvl="1" fontAlgn="base"/>
            <a:r>
              <a:rPr lang="en-US" dirty="0"/>
              <a:t>GCE doesn’t count &lt;5 minute outages</a:t>
            </a:r>
          </a:p>
          <a:p>
            <a:endParaRPr lang="en-US" dirty="0"/>
          </a:p>
        </p:txBody>
      </p:sp>
    </p:spTree>
    <p:extLst>
      <p:ext uri="{BB962C8B-B14F-4D97-AF65-F5344CB8AC3E}">
        <p14:creationId xmlns:p14="http://schemas.microsoft.com/office/powerpoint/2010/main" val="294224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does the SLA imply for provider?</a:t>
            </a:r>
          </a:p>
        </p:txBody>
      </p:sp>
      <p:sp>
        <p:nvSpPr>
          <p:cNvPr id="3" name="Content Placeholder 2"/>
          <p:cNvSpPr>
            <a:spLocks noGrp="1"/>
          </p:cNvSpPr>
          <p:nvPr>
            <p:ph idx="1"/>
          </p:nvPr>
        </p:nvSpPr>
        <p:spPr/>
        <p:txBody>
          <a:bodyPr/>
          <a:lstStyle/>
          <a:p>
            <a:r>
              <a:rPr lang="en-US" dirty="0"/>
              <a:t>99.95% (or 22 minutes/month downtime) means either:</a:t>
            </a:r>
          </a:p>
          <a:p>
            <a:pPr fontAlgn="base"/>
            <a:r>
              <a:rPr lang="en-US" dirty="0"/>
              <a:t>They rarely expect their hardware or software to fail</a:t>
            </a:r>
          </a:p>
          <a:p>
            <a:pPr fontAlgn="base"/>
            <a:r>
              <a:rPr lang="en-US" dirty="0"/>
              <a:t>When it fails they think they can fix it quickly</a:t>
            </a:r>
          </a:p>
          <a:p>
            <a:pPr marL="0" indent="0">
              <a:buNone/>
            </a:pPr>
            <a:br>
              <a:rPr lang="en-US" dirty="0"/>
            </a:b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800600"/>
            <a:ext cx="4200525" cy="1770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descr="https://lh4.googleusercontent.com/aT6THEIXiu81MizPEr2w13k6t6zH6a3Wi7WWTNtbIUlJQv60B85lkcUtm1z72rWi6_3gaWATiex-3UN6daV06l1X6Ui6xAxpBW-x4jnbDWj4ehCXf0UgTo07QWRfoI1Qj_WIWc_wKLA=s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4218" y="4887376"/>
            <a:ext cx="1239982" cy="1597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83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does the SLA imply for you?</a:t>
            </a:r>
          </a:p>
        </p:txBody>
      </p:sp>
      <p:sp>
        <p:nvSpPr>
          <p:cNvPr id="3" name="Content Placeholder 2"/>
          <p:cNvSpPr>
            <a:spLocks noGrp="1"/>
          </p:cNvSpPr>
          <p:nvPr>
            <p:ph idx="1"/>
          </p:nvPr>
        </p:nvSpPr>
        <p:spPr/>
        <p:txBody>
          <a:bodyPr/>
          <a:lstStyle/>
          <a:p>
            <a:pPr fontAlgn="base"/>
            <a:r>
              <a:rPr lang="en-US" b="1" i="1" dirty="0"/>
              <a:t>SLA requires you to have:</a:t>
            </a:r>
          </a:p>
          <a:p>
            <a:pPr lvl="1" fontAlgn="base"/>
            <a:r>
              <a:rPr lang="en-US" dirty="0"/>
              <a:t>Multiple VMs</a:t>
            </a:r>
          </a:p>
          <a:p>
            <a:pPr lvl="1" fontAlgn="base"/>
            <a:r>
              <a:rPr lang="en-US" dirty="0"/>
              <a:t>Over multiple failure domains</a:t>
            </a:r>
          </a:p>
          <a:p>
            <a:pPr lvl="1" fontAlgn="base"/>
            <a:r>
              <a:rPr lang="en-US" dirty="0"/>
              <a:t>Monitoring</a:t>
            </a:r>
          </a:p>
          <a:p>
            <a:pPr lvl="1" fontAlgn="base"/>
            <a:r>
              <a:rPr lang="en-US" dirty="0"/>
              <a:t>Tolerance of planned outages</a:t>
            </a:r>
          </a:p>
          <a:p>
            <a:pPr lvl="1" fontAlgn="base"/>
            <a:r>
              <a:rPr lang="en-US" dirty="0"/>
              <a:t>Automatic machine provisioning (GCE)</a:t>
            </a:r>
          </a:p>
          <a:p>
            <a:endParaRPr lang="en-US" dirty="0"/>
          </a:p>
        </p:txBody>
      </p:sp>
    </p:spTree>
    <p:extLst>
      <p:ext uri="{BB962C8B-B14F-4D97-AF65-F5344CB8AC3E}">
        <p14:creationId xmlns:p14="http://schemas.microsoft.com/office/powerpoint/2010/main" val="1690113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782</Words>
  <Application>Microsoft Office PowerPoint</Application>
  <PresentationFormat>On-screen Show (4:3)</PresentationFormat>
  <Paragraphs>120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SLIs, SLOs, SLAs,</vt:lpstr>
      <vt:lpstr>Measuring Reliability and Performance</vt:lpstr>
      <vt:lpstr>SLIs, SLOs, SLAs,</vt:lpstr>
      <vt:lpstr>Why study SLIs, SLOs, and SLAs?</vt:lpstr>
      <vt:lpstr>Reading an SLA</vt:lpstr>
      <vt:lpstr>How many nines?</vt:lpstr>
      <vt:lpstr>Cloud VM providers</vt:lpstr>
      <vt:lpstr>What does the SLA imply for provider?</vt:lpstr>
      <vt:lpstr>What does the SLA imply for you?</vt:lpstr>
      <vt:lpstr>SLA: contract, or marketing?</vt:lpstr>
      <vt:lpstr>Setting your SLO</vt:lpstr>
      <vt:lpstr>Should you exceed your SLO?</vt:lpstr>
      <vt:lpstr>Conclusion</vt:lpstr>
      <vt:lpstr>PowerPoint Presentation</vt:lpstr>
      <vt:lpstr>Problem</vt:lpstr>
      <vt:lpstr>PowerPoint Presentation</vt:lpstr>
      <vt:lpstr>Recap</vt:lpstr>
      <vt:lpstr>Service Level Indicator</vt:lpstr>
      <vt:lpstr>Service Level Objective</vt:lpstr>
      <vt:lpstr>Service Level Agreement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Fahad</dc:creator>
  <cp:lastModifiedBy>Haseeb Ullah Abbasi</cp:lastModifiedBy>
  <cp:revision>27</cp:revision>
  <dcterms:created xsi:type="dcterms:W3CDTF">2006-08-16T00:00:00Z</dcterms:created>
  <dcterms:modified xsi:type="dcterms:W3CDTF">2022-04-08T09:34:34Z</dcterms:modified>
</cp:coreProperties>
</file>