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4" r:id="rId3"/>
    <p:sldId id="265" r:id="rId4"/>
    <p:sldId id="279" r:id="rId5"/>
    <p:sldId id="268" r:id="rId6"/>
    <p:sldId id="259" r:id="rId7"/>
    <p:sldId id="260" r:id="rId8"/>
    <p:sldId id="261" r:id="rId9"/>
    <p:sldId id="267" r:id="rId10"/>
    <p:sldId id="270" r:id="rId11"/>
    <p:sldId id="269" r:id="rId12"/>
    <p:sldId id="262" r:id="rId13"/>
    <p:sldId id="275" r:id="rId14"/>
    <p:sldId id="278" r:id="rId15"/>
    <p:sldId id="263" r:id="rId16"/>
    <p:sldId id="276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343"/>
    <a:srgbClr val="B859C0"/>
    <a:srgbClr val="B778C0"/>
    <a:srgbClr val="538FC6"/>
    <a:srgbClr val="F17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9"/>
    <p:restoredTop sz="75798"/>
  </p:normalViewPr>
  <p:slideViewPr>
    <p:cSldViewPr snapToGrid="0" snapToObjects="1">
      <p:cViewPr>
        <p:scale>
          <a:sx n="82" d="100"/>
          <a:sy n="82" d="100"/>
        </p:scale>
        <p:origin x="19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smtClean="0"/>
              <a:t>Search</a:t>
            </a:r>
            <a:r>
              <a:rPr lang="en-US" sz="1600" baseline="0" smtClean="0"/>
              <a:t> Results </a:t>
            </a:r>
            <a:r>
              <a:rPr lang="en-US" sz="1600" smtClean="0"/>
              <a:t>of </a:t>
            </a:r>
            <a:r>
              <a:rPr lang="en-US" sz="1600" dirty="0"/>
              <a:t>"RNN" on Semantic Scholar</a:t>
            </a:r>
          </a:p>
        </c:rich>
      </c:tx>
      <c:layout>
        <c:manualLayout>
          <c:xMode val="edge"/>
          <c:yMode val="edge"/>
          <c:x val="0.256171832755756"/>
          <c:y val="0.0663364271677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55102889680258"/>
          <c:y val="0.206258905329561"/>
          <c:w val="0.843782945135199"/>
          <c:h val="0.67568707460021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Sheet1!$A$7:$A$27</c:f>
              <c:numCache>
                <c:formatCode>General</c:formatCode>
                <c:ptCount val="21"/>
                <c:pt idx="0">
                  <c:v>1996.0</c:v>
                </c:pt>
                <c:pt idx="1">
                  <c:v>1997.0</c:v>
                </c:pt>
                <c:pt idx="2">
                  <c:v>1998.0</c:v>
                </c:pt>
                <c:pt idx="3">
                  <c:v>1999.0</c:v>
                </c:pt>
                <c:pt idx="4">
                  <c:v>2000.0</c:v>
                </c:pt>
                <c:pt idx="5">
                  <c:v>2001.0</c:v>
                </c:pt>
                <c:pt idx="6">
                  <c:v>2002.0</c:v>
                </c:pt>
                <c:pt idx="7">
                  <c:v>2003.0</c:v>
                </c:pt>
                <c:pt idx="8">
                  <c:v>2004.0</c:v>
                </c:pt>
                <c:pt idx="9">
                  <c:v>2005.0</c:v>
                </c:pt>
                <c:pt idx="10">
                  <c:v>2006.0</c:v>
                </c:pt>
                <c:pt idx="11">
                  <c:v>2007.0</c:v>
                </c:pt>
                <c:pt idx="12">
                  <c:v>2008.0</c:v>
                </c:pt>
                <c:pt idx="13">
                  <c:v>2009.0</c:v>
                </c:pt>
                <c:pt idx="14">
                  <c:v>2010.0</c:v>
                </c:pt>
                <c:pt idx="15">
                  <c:v>2011.0</c:v>
                </c:pt>
                <c:pt idx="16">
                  <c:v>2012.0</c:v>
                </c:pt>
                <c:pt idx="17">
                  <c:v>2013.0</c:v>
                </c:pt>
                <c:pt idx="18">
                  <c:v>2014.0</c:v>
                </c:pt>
                <c:pt idx="19">
                  <c:v>2015.0</c:v>
                </c:pt>
                <c:pt idx="20">
                  <c:v>2016.0</c:v>
                </c:pt>
              </c:numCache>
            </c:numRef>
          </c:xVal>
          <c:yVal>
            <c:numRef>
              <c:f>Sheet1!$B$7:$B$27</c:f>
              <c:numCache>
                <c:formatCode>General</c:formatCode>
                <c:ptCount val="21"/>
                <c:pt idx="0">
                  <c:v>90.0</c:v>
                </c:pt>
                <c:pt idx="1">
                  <c:v>79.0</c:v>
                </c:pt>
                <c:pt idx="2">
                  <c:v>107.0</c:v>
                </c:pt>
                <c:pt idx="3">
                  <c:v>119.0</c:v>
                </c:pt>
                <c:pt idx="4">
                  <c:v>118.0</c:v>
                </c:pt>
                <c:pt idx="5">
                  <c:v>117.0</c:v>
                </c:pt>
                <c:pt idx="6">
                  <c:v>134.0</c:v>
                </c:pt>
                <c:pt idx="7">
                  <c:v>146.0</c:v>
                </c:pt>
                <c:pt idx="8">
                  <c:v>173.0</c:v>
                </c:pt>
                <c:pt idx="9">
                  <c:v>216.0</c:v>
                </c:pt>
                <c:pt idx="10">
                  <c:v>195.0</c:v>
                </c:pt>
                <c:pt idx="11">
                  <c:v>315.0</c:v>
                </c:pt>
                <c:pt idx="12">
                  <c:v>235.0</c:v>
                </c:pt>
                <c:pt idx="13">
                  <c:v>251.0</c:v>
                </c:pt>
                <c:pt idx="14">
                  <c:v>264.0</c:v>
                </c:pt>
                <c:pt idx="15">
                  <c:v>285.0</c:v>
                </c:pt>
                <c:pt idx="16">
                  <c:v>399.0</c:v>
                </c:pt>
                <c:pt idx="17">
                  <c:v>407.0</c:v>
                </c:pt>
                <c:pt idx="18">
                  <c:v>542.0</c:v>
                </c:pt>
                <c:pt idx="19">
                  <c:v>968.0</c:v>
                </c:pt>
                <c:pt idx="20">
                  <c:v>1847.0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36544224"/>
        <c:axId val="-1287833616"/>
      </c:scatterChart>
      <c:valAx>
        <c:axId val="-1236544224"/>
        <c:scaling>
          <c:orientation val="minMax"/>
          <c:max val="2016.0"/>
          <c:min val="1996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Year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940611893289583"/>
              <c:y val="0.8399936873798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7833616"/>
        <c:crosses val="autoZero"/>
        <c:crossBetween val="midCat"/>
        <c:majorUnit val="2.0"/>
        <c:minorUnit val="1.0"/>
      </c:valAx>
      <c:valAx>
        <c:axId val="-12878336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No. of Publications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00992947415068594"/>
              <c:y val="0.09124504668733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6544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8FA93-55A8-3A48-88E2-9DCAD8784B2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8454F-594E-3743-A2E8-3F85B74D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 I’m going to present my idea of applying visual analysis of recurrent neural networks.</a:t>
            </a:r>
          </a:p>
          <a:p>
            <a:r>
              <a:rPr lang="en-US" baseline="0" dirty="0" smtClean="0"/>
              <a:t>I am still learning both visualization and neural networks. This is not yet a concrete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another paper</a:t>
            </a:r>
            <a:r>
              <a:rPr lang="en-US" baseline="0" dirty="0" smtClean="0"/>
              <a:t> I am think of reference. It was published this year.</a:t>
            </a:r>
          </a:p>
          <a:p>
            <a:r>
              <a:rPr lang="en-US" baseline="0" dirty="0" smtClean="0"/>
              <a:t>They provide several examples which can be borrowed as case study.</a:t>
            </a:r>
          </a:p>
          <a:p>
            <a:r>
              <a:rPr lang="en-US" baseline="0" dirty="0" smtClean="0"/>
              <a:t>Also they presents a method to compute saliency score of word embedding in a sequence.</a:t>
            </a:r>
          </a:p>
          <a:p>
            <a:r>
              <a:rPr lang="en-US" baseline="0" dirty="0" smtClean="0"/>
              <a:t>The saliency score can be regard as how important that the model values a dimension of a input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6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other related works in analysis of CNNs and general neural networks, </a:t>
            </a:r>
          </a:p>
          <a:p>
            <a:r>
              <a:rPr lang="en-US" baseline="0" dirty="0" smtClean="0"/>
              <a:t>and analysis of model performance, which I won</a:t>
            </a:r>
            <a:r>
              <a:rPr lang="uk-UA" baseline="0" dirty="0" smtClean="0"/>
              <a:t>’</a:t>
            </a:r>
            <a:r>
              <a:rPr lang="en-US" baseline="0" dirty="0" smtClean="0"/>
              <a:t>t go into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68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following, I will introduce the design tasks that I abstract from the problem and give a</a:t>
            </a:r>
            <a:r>
              <a:rPr lang="en-US" baseline="0" dirty="0" smtClean="0"/>
              <a:t> visual design drafts.</a:t>
            </a:r>
          </a:p>
          <a:p>
            <a:r>
              <a:rPr lang="en-US" baseline="0" dirty="0" smtClean="0"/>
              <a:t>The design tasks are listed from high priority to low priority.</a:t>
            </a:r>
          </a:p>
          <a:p>
            <a:r>
              <a:rPr lang="en-US" baseline="0" dirty="0" smtClean="0"/>
              <a:t>Most importantly, our visualization should be able to present what RNNs have learned in a understandable way.</a:t>
            </a:r>
          </a:p>
          <a:p>
            <a:r>
              <a:rPr lang="en-US" baseline="0" dirty="0" smtClean="0"/>
              <a:t>This is also a hard one, with several further requirements.</a:t>
            </a:r>
          </a:p>
          <a:p>
            <a:r>
              <a:rPr lang="en-US" baseline="0" dirty="0" smtClean="0"/>
              <a:t>1. interpretable</a:t>
            </a:r>
          </a:p>
          <a:p>
            <a:r>
              <a:rPr lang="en-US" baseline="0" dirty="0" smtClean="0"/>
              <a:t>2. Support interactive exploration, since many dimensions of hidden states are hard to associate meanings</a:t>
            </a:r>
          </a:p>
          <a:p>
            <a:r>
              <a:rPr lang="en-US" baseline="0" dirty="0" smtClean="0"/>
              <a:t>3. Since many RNN variants are based on gating designs, experts are very interested in the gate activations of RNN. </a:t>
            </a:r>
          </a:p>
          <a:p>
            <a:r>
              <a:rPr lang="en-US" baseline="0" dirty="0" smtClean="0"/>
              <a:t>Second we need to analyze models performance</a:t>
            </a:r>
          </a:p>
          <a:p>
            <a:r>
              <a:rPr lang="en-US" baseline="0" dirty="0" smtClean="0"/>
              <a:t>Third, comparative analysis is required to investigate models’ performance difference. </a:t>
            </a:r>
          </a:p>
          <a:p>
            <a:r>
              <a:rPr lang="en-US" baseline="0" dirty="0" smtClean="0"/>
              <a:t>Why some are better, how they are better, is there any conditions they are bad?</a:t>
            </a:r>
          </a:p>
          <a:p>
            <a:r>
              <a:rPr lang="en-US" baseline="0" dirty="0" smtClean="0"/>
              <a:t>Last, we need visualize general information for debugging.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the first time that I am trying to do visual designs for a specific problem.</a:t>
            </a:r>
          </a:p>
          <a:p>
            <a:r>
              <a:rPr lang="en-US" dirty="0" smtClean="0"/>
              <a:t>And I haven’t got a very clear idea</a:t>
            </a:r>
            <a:r>
              <a:rPr lang="en-US" baseline="0" dirty="0" smtClean="0"/>
              <a:t> on visual designs yet, </a:t>
            </a:r>
          </a:p>
          <a:p>
            <a:r>
              <a:rPr lang="en-US" baseline="0" dirty="0" smtClean="0"/>
              <a:t>It’s just the designs of previous works only solves part of the problem, and I would like to have a more complete solution.</a:t>
            </a:r>
          </a:p>
          <a:p>
            <a:r>
              <a:rPr lang="en-US" baseline="0" dirty="0" smtClean="0"/>
              <a:t>As for now, I am thinking of separating the visualization into 3 parts according to their functions, </a:t>
            </a:r>
          </a:p>
          <a:p>
            <a:r>
              <a:rPr lang="en-US" baseline="0" dirty="0" smtClean="0"/>
              <a:t>namely, summary view, exploration view and detail view.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Summary provides an overview of the performance and training statistics, </a:t>
            </a:r>
          </a:p>
          <a:p>
            <a:r>
              <a:rPr lang="en-US" baseline="0" dirty="0" smtClean="0"/>
              <a:t>I think simple pie charts or line charts can do the work. And have got no idea whether there is a more elegant solution, So I won’t discuss this view </a:t>
            </a:r>
          </a:p>
          <a:p>
            <a:endParaRPr lang="en-US" dirty="0" smtClean="0"/>
          </a:p>
          <a:p>
            <a:r>
              <a:rPr lang="en-US" altLang="zh-CN" dirty="0" smtClean="0"/>
              <a:t>The most important task</a:t>
            </a:r>
            <a:r>
              <a:rPr lang="en-US" altLang="zh-CN" baseline="0" dirty="0" smtClean="0"/>
              <a:t> is T1 how to understand what RNN have learned from data.</a:t>
            </a:r>
          </a:p>
          <a:p>
            <a:r>
              <a:rPr lang="en-US" baseline="0" dirty="0" smtClean="0"/>
              <a:t>Since experts are more interested in specific meaningful states and the salient dimensions of word embedding in word level model,</a:t>
            </a:r>
          </a:p>
          <a:p>
            <a:r>
              <a:rPr lang="en-US" baseline="0" dirty="0" smtClean="0"/>
              <a:t>The intention of this view is to provide convenient exploration functions for users to find interesting states or dimensions.</a:t>
            </a:r>
          </a:p>
          <a:p>
            <a:r>
              <a:rPr lang="en-US" baseline="0" dirty="0" smtClean="0"/>
              <a:t>As for gate activation, I haven’t got good solutions yet, I will do some trying first.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last is the detail view, which provide direct details of the hidden states and gate activations on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for task 3, comparative analysis, I am thinking of adding compare functions in each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2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exploration view,</a:t>
            </a:r>
          </a:p>
          <a:p>
            <a:r>
              <a:rPr lang="en-US" dirty="0" smtClean="0"/>
              <a:t>I</a:t>
            </a:r>
            <a:r>
              <a:rPr lang="en-US" baseline="0" dirty="0" smtClean="0"/>
              <a:t> am thinking of using a radar to detect interesting dimensions of hidden states or word embedding.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Before explaining my design, I want to talk about previous design first.</a:t>
            </a:r>
          </a:p>
          <a:p>
            <a:r>
              <a:rPr lang="en-US" baseline="0" dirty="0" smtClean="0"/>
              <a:t>The previous work in NLP use a heat map to explain how well a RNN captures the key words.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x axis is the dimensions of word embedding, the y axis is the input sequence, </a:t>
            </a:r>
          </a:p>
          <a:p>
            <a:r>
              <a:rPr lang="en-US" baseline="0" dirty="0" smtClean="0"/>
              <a:t>Here the darker color means that the model think the dimension of a word is more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seen here, the input is a sentence, I hate the movie though the plot is interesting. </a:t>
            </a:r>
          </a:p>
          <a:p>
            <a:r>
              <a:rPr lang="en-US" baseline="0" dirty="0" smtClean="0"/>
              <a:t>And the model is trying to understand the sentiments of the sentence</a:t>
            </a:r>
          </a:p>
          <a:p>
            <a:r>
              <a:rPr lang="en-US" baseline="0" dirty="0" smtClean="0"/>
              <a:t>For me I would think hate, interesting are the most important words, since they reveals the most emotions</a:t>
            </a:r>
          </a:p>
          <a:p>
            <a:r>
              <a:rPr lang="en-US" baseline="0" dirty="0" smtClean="0"/>
              <a:t>We can see that the second model captures the keywords better, the first one fails to address the word hate.</a:t>
            </a:r>
          </a:p>
          <a:p>
            <a:r>
              <a:rPr lang="en-US" baseline="0" dirty="0" smtClean="0"/>
              <a:t>But this design fails to help us find salient interesting dimensions.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trying to solve the problem, I use a radar plot combined with a timeline chart.</a:t>
            </a:r>
          </a:p>
          <a:p>
            <a:r>
              <a:rPr lang="en-US" baseline="0" dirty="0" smtClean="0"/>
              <a:t>The line charts presents the average saliency, through this we can directly see how well a model masters the importance of words</a:t>
            </a:r>
          </a:p>
          <a:p>
            <a:r>
              <a:rPr lang="en-US" baseline="0" dirty="0" smtClean="0"/>
              <a:t>To explore interesting dimensions, the user can select several dimensions of the word embedding and several different words on the time line to draw a radar plot</a:t>
            </a:r>
          </a:p>
          <a:p>
            <a:r>
              <a:rPr lang="en-US" baseline="0" dirty="0" smtClean="0"/>
              <a:t>Since interesting and hate kind of representing 2 different </a:t>
            </a:r>
            <a:r>
              <a:rPr lang="en-US" altLang="zh-CN" baseline="0" dirty="0" smtClean="0"/>
              <a:t>emotion attitude. </a:t>
            </a:r>
            <a:r>
              <a:rPr lang="en-US" baseline="0" dirty="0" smtClean="0"/>
              <a:t>The dimension 7 and dimension 8 may be representing emotions to some extent </a:t>
            </a:r>
          </a:p>
          <a:p>
            <a:r>
              <a:rPr lang="en-US" baseline="0" dirty="0" smtClean="0"/>
              <a:t>The metaphor of the design is like using a radar to detect interesting dimension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2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input of the visualization is actually a matrix, with saliency of each word as a vector.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visualization can also be used to discover interesting interpretable dimensions of the hidden states by changing the saliency vector of a word to hidden state vector.</a:t>
            </a:r>
          </a:p>
          <a:p>
            <a:r>
              <a:rPr lang="en-US" baseline="0" dirty="0" smtClean="0"/>
              <a:t>Gate activations may also be explored, but I am not sure whether there will be interesting cases.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Scalability is kind of a problem, the dimension of hidden state and gate activations are often at hundred level</a:t>
            </a:r>
          </a:p>
          <a:p>
            <a:r>
              <a:rPr lang="en-US" baseline="0" dirty="0" smtClean="0"/>
              <a:t>While Radar plot can handle several tens pretty well.</a:t>
            </a:r>
          </a:p>
          <a:p>
            <a:r>
              <a:rPr lang="en-US" baseline="0" dirty="0" smtClean="0"/>
              <a:t>For word embedding, the dimension is often at tens level, so I think it will do the work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for detail view, I haven’t got better</a:t>
            </a:r>
            <a:r>
              <a:rPr lang="en-US" baseline="0" dirty="0" smtClean="0"/>
              <a:t> designs either.</a:t>
            </a:r>
          </a:p>
          <a:p>
            <a:r>
              <a:rPr lang="en-US" baseline="0" dirty="0" smtClean="0"/>
              <a:t>I think the heat map is already not bad for presenting details of the hidden states information on the data.</a:t>
            </a:r>
          </a:p>
          <a:p>
            <a:r>
              <a:rPr lang="en-US" baseline="0" dirty="0" smtClean="0"/>
              <a:t>If you have better idea, we can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5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coding</a:t>
            </a:r>
            <a:r>
              <a:rPr lang="en-US" baseline="0" dirty="0" smtClean="0"/>
              <a:t> stack is actually the same as what </a:t>
            </a:r>
            <a:r>
              <a:rPr lang="en-US" baseline="0" dirty="0" err="1" smtClean="0"/>
              <a:t>Qiaomu</a:t>
            </a:r>
            <a:r>
              <a:rPr lang="en-US" baseline="0" dirty="0" smtClean="0"/>
              <a:t> introduced. </a:t>
            </a:r>
          </a:p>
          <a:p>
            <a:r>
              <a:rPr lang="en-US" baseline="0" dirty="0" smtClean="0"/>
              <a:t>For back-end RNN implementation, I will be using </a:t>
            </a:r>
            <a:r>
              <a:rPr lang="en-US" baseline="0" dirty="0" err="1" smtClean="0"/>
              <a:t>tensorflow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datasets I am expecting to use are either treebanks or just plain text.</a:t>
            </a:r>
          </a:p>
          <a:p>
            <a:r>
              <a:rPr lang="en-US" baseline="0" dirty="0" smtClean="0"/>
              <a:t>Treebanks contains explicit language labels,</a:t>
            </a:r>
          </a:p>
          <a:p>
            <a:r>
              <a:rPr lang="en-US" baseline="0" dirty="0" smtClean="0"/>
              <a:t>While plain text or source code like the code of Linux Kernel may also be very interesting to 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remaining tasks is mainly</a:t>
            </a:r>
            <a:r>
              <a:rPr lang="en-US" baseline="0" dirty="0" smtClean="0"/>
              <a:t> that the visual design is far from complete now.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I am still trying to learn more about text visualization and how to understand RNNs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think the</a:t>
            </a:r>
            <a:r>
              <a:rPr lang="en-US" baseline="0" dirty="0" smtClean="0"/>
              <a:t> design and coding of visualization is the most heavy one.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I don’t have experience in developing visualization Systems, I</a:t>
            </a:r>
            <a:r>
              <a:rPr lang="en-US" baseline="0" dirty="0" smtClean="0"/>
              <a:t> am actually not sure about its workload.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0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brief</a:t>
            </a:r>
            <a:r>
              <a:rPr lang="en-US" baseline="0" dirty="0" smtClean="0"/>
              <a:t> milestone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7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what is RNN?</a:t>
            </a:r>
          </a:p>
          <a:p>
            <a:r>
              <a:rPr lang="en-US" dirty="0" smtClean="0"/>
              <a:t>More general and flexible</a:t>
            </a:r>
            <a:r>
              <a:rPr lang="en-US" baseline="0" dirty="0" smtClean="0"/>
              <a:t> neural networks than simple multilayer neural networks or CNN. </a:t>
            </a:r>
          </a:p>
          <a:p>
            <a:r>
              <a:rPr lang="en-US" baseline="0" dirty="0" smtClean="0"/>
              <a:t>As many of you may know, CNNs are good at classifying images. </a:t>
            </a:r>
          </a:p>
          <a:p>
            <a:r>
              <a:rPr lang="en-US" baseline="0" dirty="0" smtClean="0"/>
              <a:t>RNNs are very good at sequential data, like text and audios and other time series data, and sometimes they can handle image related problems too.</a:t>
            </a:r>
          </a:p>
          <a:p>
            <a:r>
              <a:rPr lang="en-US" baseline="0" dirty="0" smtClean="0"/>
              <a:t>What makes RNNs special is that RNNs can take data with unfixed length, their output length is also flexible.</a:t>
            </a:r>
          </a:p>
          <a:p>
            <a:r>
              <a:rPr lang="en-US" baseline="0" dirty="0" smtClean="0"/>
              <a:t>I will introduce RNN model in detail later.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Researchers have proved RNNs’ effectiveness in </a:t>
            </a:r>
            <a:r>
              <a:rPr lang="is-IS" baseline="0" dirty="0" smtClean="0"/>
              <a:t>…..</a:t>
            </a:r>
          </a:p>
          <a:p>
            <a:r>
              <a:rPr lang="is-IS" baseline="0" dirty="0" smtClean="0"/>
              <a:t>RNNs are also getting </a:t>
            </a:r>
            <a:r>
              <a:rPr lang="en-US" altLang="zh-CN" baseline="0" dirty="0" smtClean="0"/>
              <a:t>popular these days, </a:t>
            </a:r>
          </a:p>
          <a:p>
            <a:r>
              <a:rPr lang="is-IS" baseline="0" dirty="0" smtClean="0"/>
              <a:t>As you can see from the search results of RNN, the publication number over time is growing exponentially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lets see what exactly RNN does</a:t>
            </a:r>
          </a:p>
          <a:p>
            <a:r>
              <a:rPr lang="en-US" dirty="0" smtClean="0"/>
              <a:t>The most basic RNN works as scanner which maintains a vector of hidden states: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input is modeled as a sequence of vectors.</a:t>
            </a:r>
          </a:p>
          <a:p>
            <a:r>
              <a:rPr lang="en-US" dirty="0" smtClean="0"/>
              <a:t>At each time step, the scanner get an input vector x t (could be a word or a character), 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use the x t and previous hidden state s t-1 to update hidden state to s t, </a:t>
            </a:r>
          </a:p>
          <a:p>
            <a:r>
              <a:rPr lang="en-US" baseline="0" dirty="0" smtClean="0"/>
              <a:t>as shown in the first equation, which includes a linear composition of x t and s t-1, and taking nonlinear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transform over it</a:t>
            </a:r>
          </a:p>
          <a:p>
            <a:r>
              <a:rPr lang="en-US" baseline="0" dirty="0" smtClean="0"/>
              <a:t>After that, RNN output a vector o t based on the hidden state s t</a:t>
            </a:r>
          </a:p>
          <a:p>
            <a:r>
              <a:rPr lang="en-US" dirty="0" smtClean="0"/>
              <a:t>The key of RNNs is that they</a:t>
            </a:r>
            <a:r>
              <a:rPr lang="en-US" baseline="0" dirty="0" smtClean="0"/>
              <a:t> maintain hidden states vector, this vector is like a memory, which helps recording information from previous data.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clarifying the research problem, I want further introduce word embedding</a:t>
            </a:r>
          </a:p>
          <a:p>
            <a:r>
              <a:rPr lang="en-US" baseline="0" dirty="0" smtClean="0"/>
              <a:t>A technique used to compress input data used in RNNs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what is the problem</a:t>
            </a:r>
            <a:endParaRPr lang="en-US" altLang="zh-CN" dirty="0" smtClean="0"/>
          </a:p>
          <a:p>
            <a:r>
              <a:rPr lang="en-US" altLang="zh-CN" dirty="0" smtClean="0"/>
              <a:t>The problem that I am interesting is,</a:t>
            </a:r>
            <a:r>
              <a:rPr lang="en-US" altLang="zh-CN" baseline="0" dirty="0" smtClean="0"/>
              <a:t> in one sentence, </a:t>
            </a:r>
          </a:p>
          <a:p>
            <a:r>
              <a:rPr lang="is-IS" altLang="zh-CN" baseline="0" dirty="0" smtClean="0"/>
              <a:t>…</a:t>
            </a:r>
          </a:p>
          <a:p>
            <a:r>
              <a:rPr lang="en-US" altLang="zh-CN" baseline="0" dirty="0" smtClean="0"/>
              <a:t>The inner mechanisms are, for example, </a:t>
            </a:r>
            <a:r>
              <a:rPr lang="is-IS" altLang="zh-CN" baseline="0" dirty="0" smtClean="0"/>
              <a:t>how do they capture keywords, how do they utilize long term memories?</a:t>
            </a:r>
          </a:p>
          <a:p>
            <a:r>
              <a:rPr lang="is-IS" altLang="zh-CN" baseline="0" dirty="0" smtClean="0"/>
              <a:t>With a better understanding of their inner mechanisms, we can then help researchers and engineers improve their model or applications.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detail, </a:t>
            </a:r>
          </a:p>
          <a:p>
            <a:r>
              <a:rPr lang="is-IS" altLang="zh-CN" baseline="0" dirty="0" smtClean="0"/>
              <a:t>…</a:t>
            </a:r>
          </a:p>
          <a:p>
            <a:r>
              <a:rPr lang="is-IS" altLang="zh-CN" baseline="0" dirty="0" smtClean="0"/>
              <a:t>Gate activations are like activations of neurons in CNN, but they have more complex meaning I will talk about them latter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</a:t>
            </a:r>
            <a:r>
              <a:rPr lang="en-US" baseline="0" dirty="0" smtClean="0"/>
              <a:t> Interpretability of what neural networks have learned is a well known issue,</a:t>
            </a:r>
          </a:p>
          <a:p>
            <a:r>
              <a:rPr lang="en-US" baseline="0" dirty="0" smtClean="0"/>
              <a:t>For RNNs, there are few knowledge in understanding what they learned.</a:t>
            </a:r>
          </a:p>
          <a:p>
            <a:r>
              <a:rPr lang="en-US" baseline="0" dirty="0" smtClean="0"/>
              <a:t>We don</a:t>
            </a:r>
            <a:r>
              <a:rPr lang="uk-UA" baseline="0" dirty="0" smtClean="0"/>
              <a:t>’</a:t>
            </a:r>
            <a:r>
              <a:rPr lang="en-US" baseline="0" dirty="0" smtClean="0"/>
              <a:t>t know why they are effective, and we also don</a:t>
            </a:r>
            <a:r>
              <a:rPr lang="uk-UA" baseline="0" dirty="0" smtClean="0"/>
              <a:t>’</a:t>
            </a:r>
            <a:r>
              <a:rPr lang="en-US" baseline="0" dirty="0" smtClean="0"/>
              <a:t>t know when they do badly</a:t>
            </a:r>
          </a:p>
          <a:p>
            <a:r>
              <a:rPr lang="en-US" dirty="0" smtClean="0"/>
              <a:t>Compared with CNNs,</a:t>
            </a:r>
            <a:r>
              <a:rPr lang="en-US" baseline="0" dirty="0" smtClean="0"/>
              <a:t> RNNs are less studied, and are more challenging,</a:t>
            </a:r>
          </a:p>
          <a:p>
            <a:r>
              <a:rPr lang="en-US" baseline="0" dirty="0" smtClean="0"/>
              <a:t>Since images are already visualizations, but text/audios are not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is not an innovative problem actually. It’s more likely to fill the holes in the research matrix.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6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machine learning researchers</a:t>
            </a:r>
            <a:r>
              <a:rPr lang="en-US" baseline="0" dirty="0" smtClean="0"/>
              <a:t> have done several work towards understanding RNNs. </a:t>
            </a:r>
          </a:p>
          <a:p>
            <a:r>
              <a:rPr lang="en-US" baseline="0" dirty="0" smtClean="0"/>
              <a:t>The first one that is very useful is published in 2015, by Li </a:t>
            </a:r>
            <a:r>
              <a:rPr lang="en-US" baseline="0" dirty="0" err="1" smtClean="0"/>
              <a:t>Feifei</a:t>
            </a:r>
            <a:r>
              <a:rPr lang="en-US" baseline="0" dirty="0" smtClean="0"/>
              <a:t> and her students.</a:t>
            </a:r>
          </a:p>
          <a:p>
            <a:r>
              <a:rPr lang="en-US" baseline="0" dirty="0" smtClean="0"/>
              <a:t>They provide a very practical error analysis method which we can borrow. Since unlike CNN Classifiers, the error of RNN problems can be very complex, and can not be easily analyzed.</a:t>
            </a:r>
          </a:p>
          <a:p>
            <a:r>
              <a:rPr lang="en-US" baseline="0" dirty="0" smtClean="0"/>
              <a:t>They also presents several interpretations of RNNs hidden state</a:t>
            </a:r>
          </a:p>
          <a:p>
            <a:r>
              <a:rPr lang="en-US" dirty="0" smtClean="0"/>
              <a:t>They plot the</a:t>
            </a:r>
            <a:r>
              <a:rPr lang="en-US" baseline="0" dirty="0" smtClean="0"/>
              <a:t> value of single hidden state over the sequence as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and find interesting cases</a:t>
            </a:r>
          </a:p>
          <a:p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454F-594E-3743-A2E8-3F85B74DB7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1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6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F68F-5208-E948-8338-0B778D1C6D1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41A8-7A16-3444-A87E-4D28B541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Visual Analysis of Recurrent Neural Networks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66010"/>
            <a:ext cx="6858000" cy="124182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Yao MING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Jan 11, 2017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Related Works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4" y="1042682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Understanding RNNs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00604" y="1538065"/>
            <a:ext cx="8103763" cy="13504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0605" y="1538066"/>
            <a:ext cx="7889224" cy="22700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Visualizing </a:t>
            </a:r>
            <a:r>
              <a:rPr lang="en-US" altLang="zh-CN" sz="2000" dirty="0">
                <a:latin typeface="Calibri" charset="0"/>
                <a:ea typeface="Calibri" charset="0"/>
                <a:cs typeface="Calibri" charset="0"/>
              </a:rPr>
              <a:t>and Understanding Neural Models in NLP </a:t>
            </a:r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(Li, J. et. al., NAACL-HLT </a:t>
            </a:r>
            <a:r>
              <a:rPr lang="en-US" altLang="zh-CN" sz="2000" dirty="0">
                <a:latin typeface="Calibri" charset="0"/>
                <a:ea typeface="Calibri" charset="0"/>
                <a:cs typeface="Calibri" charset="0"/>
              </a:rPr>
              <a:t>2016</a:t>
            </a:r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):</a:t>
            </a:r>
            <a:endParaRPr lang="en-US" altLang="zh-CN" sz="2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 algn="l">
              <a:buClr>
                <a:schemeClr val="accent3"/>
              </a:buClr>
              <a:buFont typeface="Arial" charset="0"/>
              <a:buChar char="•"/>
            </a:pPr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explorations of models’ capability in several language phenomenon (concessive sentence, negation, intensification) (for case study)</a:t>
            </a:r>
            <a:endParaRPr lang="en-US" altLang="zh-CN" sz="2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 algn="l">
              <a:buClr>
                <a:schemeClr val="accent3"/>
              </a:buClr>
              <a:buFont typeface="Arial" charset="0"/>
              <a:buChar char="•"/>
            </a:pPr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visual designs to compare models ability in learning word embedding and capturing keywords (design alternatives)</a:t>
            </a:r>
            <a:endParaRPr lang="en-US" altLang="zh-CN" sz="2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4" y="3914634"/>
            <a:ext cx="7521499" cy="19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Related Works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4" y="1042682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Visual analysis of Neural Networks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00604" y="1538065"/>
            <a:ext cx="8103763" cy="13504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0605" y="1538067"/>
            <a:ext cx="7889224" cy="209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buClr>
                <a:schemeClr val="accent3"/>
              </a:buClr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Visualizing the Hidden Activity of Artificial Neural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Networks (VAST 2016)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457200" lvl="2" algn="l">
              <a:buClr>
                <a:schemeClr val="accent3"/>
              </a:buClr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t-SNE projection of neuron activations is inspiring, maybe used in the exploration phase.</a:t>
            </a:r>
          </a:p>
          <a:p>
            <a:pPr marL="342900" lvl="1" indent="-342900" algn="l">
              <a:buClr>
                <a:schemeClr val="accent3"/>
              </a:buClr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Towards Better Analysis of Deep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CNNs (VAST 2016)</a:t>
            </a:r>
          </a:p>
          <a:p>
            <a:pPr marL="457200" lvl="2" algn="l">
              <a:buClr>
                <a:schemeClr val="accent3"/>
              </a:buClr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Formulate CNN as DAG and bi-clusters, structural visualization.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00604" y="3637053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smtClean="0">
                <a:latin typeface="Calibri" charset="0"/>
                <a:ea typeface="Calibri" charset="0"/>
                <a:cs typeface="Calibri" charset="0"/>
              </a:rPr>
              <a:t>Others: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00605" y="4170018"/>
            <a:ext cx="7889224" cy="15047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chemeClr val="accent3"/>
              </a:buClr>
              <a:buFont typeface="Arial" charset="0"/>
              <a:buChar char="•"/>
            </a:pPr>
            <a:r>
              <a:rPr lang="en-US" sz="2000" dirty="0" smtClean="0"/>
              <a:t>Model Performance Analysis: Squares (VAST 2016) </a:t>
            </a:r>
            <a:r>
              <a:rPr lang="is-IS" sz="2000" dirty="0" smtClean="0"/>
              <a:t>…</a:t>
            </a:r>
            <a:endParaRPr lang="en-US" sz="2000" dirty="0" smtClean="0"/>
          </a:p>
          <a:p>
            <a:pPr marL="342900" indent="-342900" algn="l">
              <a:buClr>
                <a:schemeClr val="accent3"/>
              </a:buClr>
              <a:buFont typeface="Arial" charset="0"/>
              <a:buChar char="•"/>
            </a:pPr>
            <a:r>
              <a:rPr lang="en-US" sz="2000" dirty="0" smtClean="0"/>
              <a:t>Interactive Machine Learning</a:t>
            </a:r>
            <a:r>
              <a:rPr lang="is-IS" sz="2000" dirty="0" smtClean="0"/>
              <a:t>…</a:t>
            </a:r>
            <a:endParaRPr lang="en-US" sz="2000" dirty="0" smtClean="0"/>
          </a:p>
          <a:p>
            <a:pPr marL="342900" indent="-342900" algn="l">
              <a:buClr>
                <a:schemeClr val="accent3"/>
              </a:buClr>
              <a:buFont typeface="Arial" charset="0"/>
              <a:buChar char="•"/>
            </a:pPr>
            <a:endParaRPr lang="en-US" altLang="zh-CN" sz="20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rgbClr val="B85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Design Tasks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11381" y="1382712"/>
            <a:ext cx="7698665" cy="3688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Clr>
                <a:srgbClr val="B859C0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Presents the learned features of RNNs (hard)</a:t>
            </a:r>
          </a:p>
          <a:p>
            <a:pPr lvl="2" indent="-457200" algn="l">
              <a:buClr>
                <a:srgbClr val="B859C0"/>
              </a:buClr>
              <a:buFont typeface="+mj-lt"/>
              <a:buAutoNum type="alphaLcParenR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Need to be intuitively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interpretable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(language phenomenon etc.)</a:t>
            </a:r>
          </a:p>
          <a:p>
            <a:pPr lvl="2" indent="-457200" algn="l">
              <a:buClr>
                <a:srgbClr val="B859C0"/>
              </a:buClr>
              <a:buFont typeface="+mj-lt"/>
              <a:buAutoNum type="alphaLcParenR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Should provide convenient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exploration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interactions (many dimensions of hidden states make no sense)</a:t>
            </a:r>
          </a:p>
          <a:p>
            <a:pPr lvl="2" indent="-457200" algn="l">
              <a:buClr>
                <a:srgbClr val="B859C0"/>
              </a:buClr>
              <a:buFont typeface="+mj-lt"/>
              <a:buAutoNum type="alphaLcParenR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Experts are interested in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hidden state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gate activation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information (haven’t validated with experts yet)</a:t>
            </a:r>
          </a:p>
          <a:p>
            <a:pPr lvl="1" indent="-457200" algn="l">
              <a:buClr>
                <a:srgbClr val="B859C0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Comprehensively analyze model’s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error/performance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 indent="-457200" algn="l">
              <a:buClr>
                <a:srgbClr val="B859C0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Comparative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analysis of different models</a:t>
            </a:r>
          </a:p>
          <a:p>
            <a:pPr lvl="1" indent="-457200" algn="l">
              <a:buClr>
                <a:srgbClr val="B859C0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Visualization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of RNNs’ training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process and debugging information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53004" y="1496294"/>
            <a:ext cx="0" cy="3214257"/>
          </a:xfrm>
          <a:prstGeom prst="straightConnector1">
            <a:avLst/>
          </a:prstGeom>
          <a:ln>
            <a:gradFill>
              <a:gsLst>
                <a:gs pos="0">
                  <a:srgbClr val="B778C0"/>
                </a:gs>
                <a:gs pos="0">
                  <a:srgbClr val="B778C0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5651" y="112352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859C0"/>
                </a:solidFill>
              </a:rPr>
              <a:t>High</a:t>
            </a:r>
            <a:endParaRPr lang="en-US" dirty="0">
              <a:solidFill>
                <a:srgbClr val="B859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651" y="4710551"/>
            <a:ext cx="56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Low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44964" y="285600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859C0"/>
                </a:solidFill>
              </a:rPr>
              <a:t>Priority</a:t>
            </a:r>
            <a:endParaRPr lang="en-US" dirty="0">
              <a:solidFill>
                <a:srgbClr val="B859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Visual Designs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24569" y="1205731"/>
            <a:ext cx="7578446" cy="34940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Clr>
                <a:schemeClr val="accent5"/>
              </a:buClr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Summary View (T2, T4):</a:t>
            </a:r>
          </a:p>
          <a:p>
            <a:pPr lvl="2" indent="-457200" algn="l">
              <a:buClr>
                <a:schemeClr val="accent5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Error: simple pie chart and data sample for categorical error analysis</a:t>
            </a:r>
          </a:p>
          <a:p>
            <a:pPr lvl="2" indent="-457200" algn="l">
              <a:buClr>
                <a:schemeClr val="accent5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Training Information: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simple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line chart for loss curve</a:t>
            </a:r>
          </a:p>
          <a:p>
            <a:pPr lvl="1" indent="-457200" algn="l">
              <a:buClr>
                <a:schemeClr val="accent5"/>
              </a:buClr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Exploration View (T1.b,c):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2" indent="-457200" algn="l">
              <a:buClr>
                <a:schemeClr val="accent5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Exploring interpretable hidden states, salient dimensions of word embedding and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analyze gate activation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lvl="1" indent="-457200" algn="l">
              <a:buClr>
                <a:schemeClr val="accent5"/>
              </a:buClr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Detail View (T2):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2" indent="-457200" algn="l">
              <a:buClr>
                <a:schemeClr val="accent5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 heat map to show detailed hidden state change and gate activations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06350" y="4699819"/>
            <a:ext cx="7096666" cy="3097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buClr>
                <a:schemeClr val="accent5"/>
              </a:buClr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For T3,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add compare (side by side / overlay) to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each views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Visual Designs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4" y="1042682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Exploration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View – Semantic Radar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658410"/>
            <a:ext cx="4610100" cy="434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033" y="1309163"/>
            <a:ext cx="2328402" cy="2316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470" y="1367436"/>
            <a:ext cx="1739113" cy="21784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87974" y="3625747"/>
            <a:ext cx="33151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5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 et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 al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 2016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 Hard to find which dim of word embedding is more salient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" name="Curved Connector 13"/>
          <p:cNvCxnSpPr>
            <a:stCxn id="11" idx="1"/>
          </p:cNvCxnSpPr>
          <p:nvPr/>
        </p:nvCxnSpPr>
        <p:spPr>
          <a:xfrm rot="10800000">
            <a:off x="5810082" y="3463439"/>
            <a:ext cx="77893" cy="6393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Visual Designs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4" y="1042682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Exploration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View – Semantic Radar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37120" y="3643410"/>
            <a:ext cx="3713206" cy="2358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Options:</a:t>
            </a:r>
          </a:p>
          <a:p>
            <a:pPr marL="342900" indent="-342900" algn="l">
              <a:buClr>
                <a:schemeClr val="accent5"/>
              </a:buClr>
              <a:buFont typeface="Arial" charset="0"/>
              <a:buChar char="•"/>
            </a:pP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Hidden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states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(50~1000d/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lr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.) </a:t>
            </a:r>
          </a:p>
          <a:p>
            <a:pPr marL="342900" indent="-342900" algn="l">
              <a:buClr>
                <a:schemeClr val="accent5"/>
              </a:buClr>
              <a:buFont typeface="Arial" charset="0"/>
              <a:buChar char="•"/>
            </a:pP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Gate Activations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(same as   )</a:t>
            </a:r>
          </a:p>
          <a:p>
            <a:pPr marL="342900" indent="-342900" algn="l">
              <a:buClr>
                <a:schemeClr val="accent5"/>
              </a:buClr>
              <a:buFont typeface="Arial" charset="0"/>
              <a:buChar char="•"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Saliency scores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of each dim of word embedding (50~1000d)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658410"/>
            <a:ext cx="4610100" cy="43434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537120" y="1578036"/>
            <a:ext cx="3436756" cy="20653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Functions:</a:t>
            </a:r>
          </a:p>
          <a:p>
            <a:pPr marL="342900" indent="-342900" algn="l">
              <a:buClr>
                <a:schemeClr val="accent5"/>
              </a:buClr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Finding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interpretable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states</a:t>
            </a:r>
          </a:p>
          <a:p>
            <a:pPr marL="342900" indent="-342900" algn="l">
              <a:buClr>
                <a:schemeClr val="accent5"/>
              </a:buClr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Validate Gate Mechanism</a:t>
            </a:r>
          </a:p>
          <a:p>
            <a:pPr marL="342900" indent="-342900" algn="l">
              <a:buClr>
                <a:schemeClr val="accent5"/>
              </a:buClr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Compare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keyword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capturing capability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771860" y="4540102"/>
            <a:ext cx="0" cy="27644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Visual Designs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4" y="1042682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Detail View – Heat map (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Karpathy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et. al. 2015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-1" r="2823" b="3606"/>
          <a:stretch/>
        </p:blipFill>
        <p:spPr>
          <a:xfrm>
            <a:off x="700604" y="1722653"/>
            <a:ext cx="8143390" cy="1255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04" y="3125311"/>
            <a:ext cx="9147418" cy="23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rgbClr val="F17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Expected Results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42169" y="1153519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Tools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42169" y="1686484"/>
            <a:ext cx="8166463" cy="1568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RNN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implementation: </a:t>
            </a:r>
            <a:r>
              <a:rPr lang="en-US" sz="2200" dirty="0" err="1">
                <a:latin typeface="Calibri" charset="0"/>
                <a:ea typeface="Calibri" charset="0"/>
                <a:cs typeface="Calibri" charset="0"/>
              </a:rPr>
              <a:t>TensorFlow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Visualization: D3.js</a:t>
            </a:r>
          </a:p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Framework: Flask (app), </a:t>
            </a:r>
            <a:r>
              <a:rPr lang="en-US" sz="2200" dirty="0" err="1">
                <a:latin typeface="Calibri" charset="0"/>
                <a:ea typeface="Calibri" charset="0"/>
                <a:cs typeface="Calibri" charset="0"/>
              </a:rPr>
              <a:t>Vue.js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(front-end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) 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42169" y="3255335"/>
            <a:ext cx="7722958" cy="532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smtClean="0">
                <a:latin typeface="Calibri" charset="0"/>
                <a:ea typeface="Calibri" charset="0"/>
                <a:cs typeface="Calibri" charset="0"/>
              </a:rPr>
              <a:t>Datasets:</a:t>
            </a:r>
            <a:endParaRPr lang="en-US" sz="2400" b="1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42169" y="3788301"/>
            <a:ext cx="7722958" cy="1660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000" smtClean="0">
                <a:latin typeface="Calibri" charset="0"/>
                <a:ea typeface="Calibri" charset="0"/>
                <a:cs typeface="Calibri" charset="0"/>
              </a:rPr>
              <a:t>Treebanks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: Penn Treebank, Stanford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Sentiment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Treebank</a:t>
            </a:r>
          </a:p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Plain Text and source code: Linux Kernel Code</a:t>
            </a:r>
          </a:p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is-IS" sz="2000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Remaining Tasks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42169" y="1153519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Unsolved Major Problems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7992" y="1686484"/>
            <a:ext cx="7607136" cy="1568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Complete and refine visual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esign</a:t>
            </a:r>
          </a:p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More literature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eviews on existing methods in understanding RNNs and text visualization</a:t>
            </a:r>
          </a:p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is-IS" sz="2200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42169" y="3576174"/>
            <a:ext cx="7722958" cy="30207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Workload:</a:t>
            </a:r>
          </a:p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Coding </a:t>
            </a:r>
          </a:p>
          <a:p>
            <a:pPr marL="800100" lvl="1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RNN and Data Preprocessing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            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?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Visual System                      ? ?</a:t>
            </a:r>
          </a:p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Visual Design and </a:t>
            </a:r>
            <a:r>
              <a:rPr lang="en-US" altLang="zh-CN" sz="2200" dirty="0" smtClean="0">
                <a:latin typeface="Calibri" charset="0"/>
                <a:ea typeface="Calibri" charset="0"/>
                <a:cs typeface="Calibri" charset="0"/>
              </a:rPr>
              <a:t>Evaluation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lang="zh-CN" altLang="en-US" sz="2200" dirty="0" smtClean="0">
                <a:latin typeface="Calibri" charset="0"/>
                <a:ea typeface="Calibri" charset="0"/>
                <a:cs typeface="Calibri" charset="0"/>
              </a:rPr>
              <a:t>          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pPr marL="342900" indent="-342900" algn="l">
              <a:buClr>
                <a:srgbClr val="F17781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Writing:                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4961845" y="4624588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275649" y="4624587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589453" y="4624587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3275094" y="5074002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588898" y="5074001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3902702" y="5074001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4216506" y="5074000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2147898" y="5993577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2461702" y="5993576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2775506" y="5993576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4492184" y="5523538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4805988" y="5523537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5119792" y="5523537"/>
            <a:ext cx="263237" cy="263237"/>
          </a:xfrm>
          <a:prstGeom prst="star5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rgbClr val="C0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 smtClean="0">
                <a:latin typeface="Gill Sans MT" charset="0"/>
                <a:ea typeface="Gill Sans MT" charset="0"/>
                <a:cs typeface="Gill Sans MT" charset="0"/>
              </a:rPr>
              <a:t>Milestones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63651"/>
              </p:ext>
            </p:extLst>
          </p:nvPr>
        </p:nvGraphicFramePr>
        <p:xfrm>
          <a:off x="700604" y="1268661"/>
          <a:ext cx="7940841" cy="51177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20712"/>
                <a:gridCol w="2087708"/>
                <a:gridCol w="2752472"/>
                <a:gridCol w="1979949"/>
              </a:tblGrid>
              <a:tr h="4100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</a:t>
                      </a:r>
                      <a:endParaRPr lang="en-US" dirty="0"/>
                    </a:p>
                  </a:txBody>
                  <a:tcPr>
                    <a:solidFill>
                      <a:srgbClr val="C0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Coding</a:t>
                      </a:r>
                      <a:endParaRPr lang="en-US" dirty="0"/>
                    </a:p>
                  </a:txBody>
                  <a:tcPr>
                    <a:solidFill>
                      <a:srgbClr val="C0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Writing</a:t>
                      </a:r>
                      <a:endParaRPr lang="en-US" dirty="0"/>
                    </a:p>
                  </a:txBody>
                  <a:tcPr>
                    <a:solidFill>
                      <a:srgbClr val="C04343"/>
                    </a:solidFill>
                  </a:tcPr>
                </a:tc>
              </a:tr>
              <a:tr h="70773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Fix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problem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definition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&amp;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visual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Prototype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framework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&amp;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back-end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RNN and data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module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Review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Related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Works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0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15th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visual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design,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compare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alternative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Finish back-end module &amp; Finish Summary View &amp; Prototype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Exploration View and Detail View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0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Visualization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Intro, related works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background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0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15th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Finish Interactions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 Overview &amp; Visual design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0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23rd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Finish experiment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cases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Case study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0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29th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Finish all writings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9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Introduction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4" y="1042682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Recurrent Neural Networks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(RNNs)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0603" y="1502368"/>
            <a:ext cx="7973133" cy="2712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chemeClr val="accent5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More general and flexible than Feedforward Neural Network or CNN, operates on </a:t>
            </a:r>
            <a:r>
              <a:rPr lang="en-US" sz="2200" b="1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sequential data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like text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and audios</a:t>
            </a:r>
          </a:p>
          <a:p>
            <a:pPr marL="457200" indent="-457200" algn="l">
              <a:buClr>
                <a:schemeClr val="accent5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Effective in: language modeling,</a:t>
            </a:r>
            <a:r>
              <a:rPr lang="zh-CN" altLang="en-US" sz="2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machine translation, speech recognition,</a:t>
            </a:r>
            <a:r>
              <a:rPr lang="en-US" altLang="zh-CN" sz="2200" dirty="0">
                <a:latin typeface="Calibri" charset="0"/>
                <a:ea typeface="Calibri" charset="0"/>
                <a:cs typeface="Calibri" charset="0"/>
              </a:rPr>
              <a:t> sentiment analysis,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image captioning</a:t>
            </a:r>
            <a:r>
              <a:rPr lang="is-IS" sz="2200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457200" indent="-457200" algn="l">
              <a:buClr>
                <a:schemeClr val="accent5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With fast growing research attention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13933"/>
              </p:ext>
            </p:extLst>
          </p:nvPr>
        </p:nvGraphicFramePr>
        <p:xfrm>
          <a:off x="1489618" y="3529674"/>
          <a:ext cx="6395102" cy="2902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88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Introduction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4" y="1042682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Vanilla RNN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(single layered)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/>
              <p:cNvSpPr txBox="1">
                <a:spLocks/>
              </p:cNvSpPr>
              <p:nvPr/>
            </p:nvSpPr>
            <p:spPr>
              <a:xfrm>
                <a:off x="700603" y="1502368"/>
                <a:ext cx="7973133" cy="124162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9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Clr>
                    <a:schemeClr val="accent5"/>
                  </a:buClr>
                  <a:buFont typeface="Arial" charset="0"/>
                  <a:buChar char="•"/>
                </a:pPr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Like a scanner, each time step, update </a:t>
                </a:r>
                <a:r>
                  <a:rPr lang="en-US" sz="2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hidden state</a:t>
                </a:r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 using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 and previous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,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. </a:t>
                </a:r>
              </a:p>
              <a:p>
                <a:pPr marL="342900" indent="-342900" algn="l">
                  <a:buClr>
                    <a:schemeClr val="accent5"/>
                  </a:buClr>
                  <a:buFont typeface="Arial" charset="0"/>
                  <a:buChar char="•"/>
                </a:pPr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Weights are shared over time steps.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03" y="1502368"/>
                <a:ext cx="7973133" cy="1241629"/>
              </a:xfrm>
              <a:prstGeom prst="rect">
                <a:avLst/>
              </a:prstGeom>
              <a:blipFill rotWithShape="0">
                <a:blip r:embed="rId3"/>
                <a:stretch>
                  <a:fillRect l="-917" t="-2941" r="-137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700603" y="5238347"/>
            <a:ext cx="7973133" cy="14478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chemeClr val="accent5"/>
              </a:buClr>
              <a:buFont typeface="Arial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Long Short Term Memory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networks (LSTMs)</a:t>
            </a:r>
          </a:p>
          <a:p>
            <a:pPr marL="342900" indent="-342900" algn="l">
              <a:buClr>
                <a:schemeClr val="accent5"/>
              </a:buClr>
              <a:buFont typeface="Arial" charset="0"/>
              <a:buChar char="•"/>
            </a:pPr>
            <a:r>
              <a:rPr lang="en-US" sz="2200" dirty="0" smtClean="0"/>
              <a:t>Gated </a:t>
            </a:r>
            <a:r>
              <a:rPr lang="en-US" sz="2200" dirty="0"/>
              <a:t>Recurrent </a:t>
            </a:r>
            <a:r>
              <a:rPr lang="en-US" sz="2200" dirty="0" smtClean="0"/>
              <a:t>Unit (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GRU)</a:t>
            </a:r>
          </a:p>
          <a:p>
            <a:pPr marL="342900" indent="-342900" algn="l">
              <a:buClr>
                <a:schemeClr val="accent5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Bi-directional LSTMs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70" y="2675674"/>
            <a:ext cx="5201644" cy="2087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91139" y="3126979"/>
                <a:ext cx="23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𝑊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139" y="3126979"/>
                <a:ext cx="23398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75606" y="3700664"/>
                <a:ext cx="2177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𝑠𝑜𝑓𝑡𝑚𝑎𝑥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𝑉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libri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06" y="3700664"/>
                <a:ext cx="217777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/>
          <p:cNvSpPr txBox="1">
            <a:spLocks/>
          </p:cNvSpPr>
          <p:nvPr/>
        </p:nvSpPr>
        <p:spPr>
          <a:xfrm>
            <a:off x="700604" y="4822310"/>
            <a:ext cx="2626796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Variants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48685" y="4311054"/>
                <a:ext cx="2404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nonlinear e.g.: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tanh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85" y="4311054"/>
                <a:ext cx="240469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61" t="-8197" r="-15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urved Connector 12"/>
          <p:cNvCxnSpPr/>
          <p:nvPr/>
        </p:nvCxnSpPr>
        <p:spPr>
          <a:xfrm flipV="1">
            <a:off x="8530005" y="4335587"/>
            <a:ext cx="392075" cy="300891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Introduction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4" y="1042682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Word Embedding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(compress input of RNNs)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14" y="1649150"/>
            <a:ext cx="6725920" cy="2421697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700605" y="4144350"/>
            <a:ext cx="4770298" cy="21324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Compress word vector from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several thousands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of dimensions to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tens or hundreds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of dimensions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Some of the dimensions may contain semantic meaning or sentiments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029" y="4144350"/>
            <a:ext cx="3035838" cy="19558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444" y="4215446"/>
            <a:ext cx="380585" cy="19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The Problem is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00604" y="1604122"/>
            <a:ext cx="8129887" cy="15575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How to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compare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different RNNs and better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understand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their </a:t>
            </a:r>
            <a:r>
              <a:rPr lang="en-US" sz="2200" b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inner </a:t>
            </a:r>
            <a:r>
              <a:rPr lang="en-US" sz="2200" b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mechanisms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(capture keyword, long term memory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) to help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improvements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understanding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of RNNs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00605" y="1071157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In one sentence,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0604" y="3507830"/>
            <a:ext cx="8129887" cy="2242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How to encode the </a:t>
            </a:r>
            <a:r>
              <a:rPr lang="en-US" sz="2200" b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hidden states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sz="2200" b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gate activation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information into visualization to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intuitively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presents what RNNs learned from text (or audios).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Design more convenient visualization for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comparatively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analyzing model’s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performance/error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on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datasets</a:t>
            </a:r>
            <a:r>
              <a:rPr lang="zh-CN" altLang="en-US" sz="22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200" dirty="0" smtClean="0">
                <a:latin typeface="Calibri" charset="0"/>
                <a:ea typeface="Calibri" charset="0"/>
                <a:cs typeface="Calibri" charset="0"/>
              </a:rPr>
              <a:t>for improvements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42900" indent="-342900" algn="l">
              <a:buFont typeface="Arial" charset="0"/>
              <a:buChar char="•"/>
            </a:pPr>
            <a:endParaRPr lang="en-US" sz="22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00604" y="289517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Specifically,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The Problem is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4" y="1575645"/>
            <a:ext cx="7986196" cy="32963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Known issues of interpretability of what deep Neural Networks (with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millions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of parameters)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have learned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Poor knowledge in the </a:t>
            </a:r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source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 of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RNNs’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impressive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performance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shortcomings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different RNNs (</a:t>
            </a:r>
            <a:r>
              <a:rPr lang="en-US" sz="2200" dirty="0" err="1" smtClean="0">
                <a:latin typeface="Calibri" charset="0"/>
                <a:ea typeface="Calibri" charset="0"/>
                <a:cs typeface="Calibri" charset="0"/>
              </a:rPr>
              <a:t>Karpathy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et. al, 2015)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Visualizing RNNs are less studied than CNNs, and are more challenging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(Images are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visualizations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, but text/audios are not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.)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Existing work (</a:t>
            </a:r>
            <a:r>
              <a:rPr lang="en-US" sz="2200" dirty="0" err="1" smtClean="0">
                <a:latin typeface="Calibri" charset="0"/>
                <a:ea typeface="Calibri" charset="0"/>
                <a:cs typeface="Calibri" charset="0"/>
              </a:rPr>
              <a:t>LSTMVis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, 2016) </a:t>
            </a:r>
            <a:r>
              <a:rPr lang="en-US" altLang="zh-CN" sz="2200" dirty="0" smtClean="0">
                <a:latin typeface="Calibri" charset="0"/>
                <a:ea typeface="Calibri" charset="0"/>
                <a:cs typeface="Calibri" charset="0"/>
              </a:rPr>
              <a:t>only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focus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on exploring hidden state patterns of pre-trained 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models. </a:t>
            </a: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0604" y="1042682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An "Old" Problem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4416376"/>
            <a:ext cx="2170112" cy="22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Contributions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3" y="1196823"/>
            <a:ext cx="8103763" cy="51419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chemeClr val="accent6"/>
              </a:buClr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Clearer understanding on RNNs’ inner mechanism (long and short term learning ability, hidden state interpretation, gating mechanisms, etc.), which drives further improvements on RNNs’ architecture</a:t>
            </a:r>
          </a:p>
          <a:p>
            <a:pPr marL="342900" indent="-342900" algn="l">
              <a:buClr>
                <a:schemeClr val="accent6"/>
              </a:buClr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 user-friendly visualization tool for: </a:t>
            </a:r>
          </a:p>
          <a:p>
            <a:pPr marL="800100" lvl="1" indent="-342900" algn="l">
              <a:buClr>
                <a:schemeClr val="accent6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analyzing model’s comprehensive performance (debugging)</a:t>
            </a:r>
          </a:p>
          <a:p>
            <a:pPr marL="800100" lvl="1" indent="-342900" algn="l">
              <a:buClr>
                <a:schemeClr val="accent6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comparing pros and cons of different models (understanding)</a:t>
            </a:r>
          </a:p>
          <a:p>
            <a:pPr marL="800100" lvl="1" indent="-342900" algn="l">
              <a:buClr>
                <a:schemeClr val="accent6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exploring datasets and alternative models (improvements)</a:t>
            </a:r>
          </a:p>
          <a:p>
            <a:pPr marL="342900" indent="-342900" algn="l">
              <a:buClr>
                <a:schemeClr val="accent6"/>
              </a:buClr>
              <a:buFont typeface="Arial" charset="0"/>
              <a:buChar char="•"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Gill Sans MT" charset="0"/>
                <a:ea typeface="Gill Sans MT" charset="0"/>
                <a:cs typeface="Gill Sans MT" charset="0"/>
              </a:rPr>
              <a:t>Related Works</a:t>
            </a:r>
            <a:endParaRPr lang="en-US" sz="3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0604" y="1103642"/>
            <a:ext cx="2029533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smtClean="0">
                <a:latin typeface="Calibri" charset="0"/>
                <a:ea typeface="Calibri" charset="0"/>
                <a:cs typeface="Calibri" charset="0"/>
              </a:rPr>
              <a:t>Closely Related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20240" y="1103642"/>
            <a:ext cx="6910251" cy="947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Visual Analysis of Hidden State Dynamics in Recurrent Neural </a:t>
            </a:r>
            <a:r>
              <a:rPr lang="en-US" sz="2400" dirty="0" smtClean="0"/>
              <a:t>Networks. (</a:t>
            </a:r>
            <a:r>
              <a:rPr lang="en-US" sz="2400" dirty="0" err="1" smtClean="0"/>
              <a:t>arxiv</a:t>
            </a:r>
            <a:r>
              <a:rPr lang="en-US" sz="2400" dirty="0" smtClean="0"/>
              <a:t> Jun, 2016) </a:t>
            </a:r>
            <a:endParaRPr lang="en-US" sz="2400" dirty="0"/>
          </a:p>
          <a:p>
            <a:pPr marL="342900" indent="-342900" algn="l">
              <a:buFont typeface="Arial" charset="0"/>
              <a:buChar char="•"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4" y="2156721"/>
            <a:ext cx="4336869" cy="266081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64028" y="4923389"/>
            <a:ext cx="8166463" cy="1568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chemeClr val="accent3"/>
              </a:buClr>
              <a:buFont typeface="Arial" charset="0"/>
              <a:buChar char="•"/>
            </a:pPr>
            <a:r>
              <a:rPr lang="en-US" altLang="zh-CN" sz="22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zh-CN" sz="2200" dirty="0" smtClean="0">
                <a:latin typeface="Calibri" charset="0"/>
                <a:ea typeface="Calibri" charset="0"/>
                <a:cs typeface="Calibri" charset="0"/>
              </a:rPr>
              <a:t>t </a:t>
            </a:r>
            <a:r>
              <a:rPr lang="en-US" altLang="zh-CN" sz="2200" dirty="0">
                <a:latin typeface="Calibri" charset="0"/>
                <a:ea typeface="Calibri" charset="0"/>
                <a:cs typeface="Calibri" charset="0"/>
              </a:rPr>
              <a:t>fails to </a:t>
            </a:r>
            <a:r>
              <a:rPr lang="en-US" altLang="zh-CN" sz="2200" dirty="0" smtClean="0">
                <a:latin typeface="Calibri" charset="0"/>
                <a:ea typeface="Calibri" charset="0"/>
                <a:cs typeface="Calibri" charset="0"/>
              </a:rPr>
              <a:t>analyze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gating </a:t>
            </a:r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structure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 -- a </a:t>
            </a:r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key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 design of popular RNNs (LSTM, GRU) to control the update of hidden states and output. </a:t>
            </a:r>
            <a:endParaRPr lang="en-US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 algn="l">
              <a:buClr>
                <a:schemeClr val="accent3"/>
              </a:buClr>
              <a:buFont typeface="Arial" charset="0"/>
              <a:buChar char="•"/>
            </a:pP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Also fails to analyze </a:t>
            </a: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error/performance</a:t>
            </a:r>
            <a:r>
              <a:rPr lang="en-US" sz="2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of a RNN (which is important in model evaluation).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365" y="2032427"/>
            <a:ext cx="2479054" cy="278511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16582" y="3228109"/>
            <a:ext cx="1233054" cy="180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74" y="439783"/>
            <a:ext cx="156754" cy="43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604" y="362711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Related Works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604" y="1042682"/>
            <a:ext cx="6844938" cy="5329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Understanding RNNs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00604" y="1538065"/>
            <a:ext cx="8103763" cy="13504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0604" y="1575647"/>
            <a:ext cx="8166463" cy="21195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Visualizing and Understanding Recurrent Networks (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Karpathy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, A., Johnson, J. and 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Fei-Fei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, L., 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arxiv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2015 / ICLR 2016</a:t>
            </a:r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):</a:t>
            </a:r>
          </a:p>
          <a:p>
            <a:pPr marL="342900" indent="-342900" algn="l">
              <a:buClr>
                <a:schemeClr val="accent3"/>
              </a:buClr>
              <a:buFont typeface="Arial" charset="0"/>
              <a:buChar char="•"/>
            </a:pPr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a practical </a:t>
            </a:r>
            <a:r>
              <a:rPr lang="en-US" altLang="zh-CN" sz="2000" b="1" dirty="0" smtClean="0">
                <a:latin typeface="Calibri" charset="0"/>
                <a:ea typeface="Calibri" charset="0"/>
                <a:cs typeface="Calibri" charset="0"/>
              </a:rPr>
              <a:t>error analysis method </a:t>
            </a:r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which break errors into different categories to guide model improvements;</a:t>
            </a:r>
          </a:p>
          <a:p>
            <a:pPr marL="342900" indent="-342900" algn="l">
              <a:buClr>
                <a:schemeClr val="accent3"/>
              </a:buClr>
              <a:buFont typeface="Arial" charset="0"/>
              <a:buChar char="•"/>
            </a:pPr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model interpretations which can be of reference in case study.</a:t>
            </a:r>
          </a:p>
          <a:p>
            <a:pPr marL="342900" indent="-342900" algn="l">
              <a:buFont typeface="Arial" charset="0"/>
              <a:buChar char="•"/>
            </a:pPr>
            <a:endParaRPr lang="en-US" altLang="zh-CN" sz="2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" r="2823" b="3606"/>
          <a:stretch/>
        </p:blipFill>
        <p:spPr>
          <a:xfrm>
            <a:off x="657740" y="3530888"/>
            <a:ext cx="7719250" cy="1190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79" y="4713684"/>
            <a:ext cx="7696117" cy="20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2228</TotalTime>
  <Words>2724</Words>
  <Application>Microsoft Macintosh PowerPoint</Application>
  <PresentationFormat>On-screen Show (4:3)</PresentationFormat>
  <Paragraphs>286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Cambria Math</vt:lpstr>
      <vt:lpstr>DengXian</vt:lpstr>
      <vt:lpstr>Gill Sans MT</vt:lpstr>
      <vt:lpstr>Arial</vt:lpstr>
      <vt:lpstr>Office Theme</vt:lpstr>
      <vt:lpstr>Visual Analysis of Recurrent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Analysis of Recurrent Neural Networks</dc:title>
  <dc:creator>明遥</dc:creator>
  <cp:lastModifiedBy>明遥</cp:lastModifiedBy>
  <cp:revision>88</cp:revision>
  <dcterms:created xsi:type="dcterms:W3CDTF">2017-01-08T03:03:51Z</dcterms:created>
  <dcterms:modified xsi:type="dcterms:W3CDTF">2017-01-11T06:09:42Z</dcterms:modified>
</cp:coreProperties>
</file>