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E64B901-9563-4276-851C-714A2DFFDC6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F5F1E2-0287-4C06-B43C-1A22A20C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why RDBMS is not really </a:t>
            </a:r>
            <a:r>
              <a:rPr lang="en-US" b="1" dirty="0" smtClean="0"/>
              <a:t>Partition</a:t>
            </a:r>
            <a:r>
              <a:rPr lang="en-US" b="1" baseline="0" dirty="0" smtClean="0"/>
              <a:t> Tolerant?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5F1E2-0287-4C06-B43C-1A22A20C4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Discussion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what happens if you try to do this with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5F1E2-0287-4C06-B43C-1A22A20C4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8583-458E-43BE-8CA9-30AFF81DF831}" type="datetimeFigureOut">
              <a:rPr lang="he-IL" smtClean="0"/>
              <a:t>כ"ד/אדר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48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4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94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20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87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919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02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5147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73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lang="en-US" cap="none" baseline="0" smtClean="0"/>
            </a:lvl1pPr>
            <a:lvl2pPr>
              <a:defRPr lang="en-US" cap="none" baseline="0" smtClean="0"/>
            </a:lvl2pPr>
            <a:lvl3pPr>
              <a:defRPr lang="en-US" cap="none" baseline="0" smtClean="0"/>
            </a:lvl3pPr>
            <a:lvl4pPr>
              <a:defRPr lang="en-US" cap="none" baseline="0" smtClean="0"/>
            </a:lvl4pPr>
            <a:lvl5pPr>
              <a:defRPr lang="en-US" cap="none" baseline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32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68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328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379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56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04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65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09F5173-B9D3-47B9-8ECF-04571F528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03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Michael </a:t>
            </a:r>
            <a:r>
              <a:rPr lang="en-US" dirty="0" err="1" smtClean="0"/>
              <a:t>Yarichuk</a:t>
            </a:r>
            <a:endParaRPr lang="en-US" dirty="0" smtClean="0"/>
          </a:p>
          <a:p>
            <a:pPr rtl="0"/>
            <a:r>
              <a:rPr lang="en-US"/>
              <a:t>Hibernating rhinos</a:t>
            </a:r>
          </a:p>
          <a:p>
            <a:pPr rtl="0"/>
            <a:r>
              <a:rPr lang="he-IL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ichael.yarichuk@hibernatingrhinos.com</a:t>
            </a:r>
          </a:p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8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CAP Theorem</a:t>
            </a:r>
            <a:endParaRPr lang="en-US" dirty="0"/>
          </a:p>
        </p:txBody>
      </p:sp>
      <p:pic>
        <p:nvPicPr>
          <p:cNvPr id="3074" name="Picture 2" descr="cap-theorem.jpg (497×481)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1930296"/>
            <a:ext cx="3980577" cy="38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9220" name="Picture 4" descr="http://www.clustrix.com/Portals/146389/images/sharding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/>
          <a:stretch/>
        </p:blipFill>
        <p:spPr bwMode="auto">
          <a:xfrm>
            <a:off x="1634517" y="1876927"/>
            <a:ext cx="8572500" cy="416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Sharding</a:t>
            </a:r>
            <a:r>
              <a:rPr lang="en-US" dirty="0" smtClean="0"/>
              <a:t> </a:t>
            </a:r>
            <a:r>
              <a:rPr lang="en-US" dirty="0" err="1" smtClean="0"/>
              <a:t>ain’t</a:t>
            </a:r>
            <a:r>
              <a:rPr lang="en-US" dirty="0" smtClean="0"/>
              <a:t>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Give me all of the users who haven’t logged in this month…</a:t>
            </a:r>
          </a:p>
          <a:p>
            <a:pPr algn="l" rtl="0"/>
            <a:r>
              <a:rPr lang="en-US" dirty="0" smtClean="0"/>
              <a:t>Can I create a user named “fubar3214”?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Different design principles</a:t>
            </a:r>
          </a:p>
          <a:p>
            <a:pPr algn="l" rtl="0"/>
            <a:r>
              <a:rPr lang="en-US" dirty="0" smtClean="0"/>
              <a:t>Supports dynamic schema</a:t>
            </a:r>
          </a:p>
          <a:p>
            <a:pPr algn="l" rtl="0"/>
            <a:r>
              <a:rPr lang="en-US" dirty="0" smtClean="0"/>
              <a:t>Scale well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But what types are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Graph databases</a:t>
            </a:r>
          </a:p>
          <a:p>
            <a:pPr algn="l" rtl="0"/>
            <a:r>
              <a:rPr lang="en-US" dirty="0" smtClean="0"/>
              <a:t>Column family databases</a:t>
            </a:r>
          </a:p>
          <a:p>
            <a:pPr algn="l" rtl="0"/>
            <a:r>
              <a:rPr lang="en-US" dirty="0" smtClean="0"/>
              <a:t>Key/value databases</a:t>
            </a:r>
          </a:p>
          <a:p>
            <a:pPr algn="l" rtl="0"/>
            <a:r>
              <a:rPr lang="en-US" dirty="0" smtClean="0"/>
              <a:t>Document databases </a:t>
            </a:r>
            <a:r>
              <a:rPr lang="en-US" dirty="0" smtClean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</a:t>
            </a:r>
            <a:r>
              <a:rPr lang="he-IL" dirty="0" smtClean="0"/>
              <a:t>aven</a:t>
            </a:r>
            <a:r>
              <a:rPr lang="en-US" dirty="0" smtClean="0"/>
              <a:t>DB</a:t>
            </a:r>
            <a:r>
              <a:rPr lang="he-IL" dirty="0" smtClean="0"/>
              <a:t> - </a:t>
            </a:r>
            <a:r>
              <a:rPr lang="en-US" dirty="0" smtClean="0"/>
              <a:t>H</a:t>
            </a:r>
            <a:r>
              <a:rPr lang="he-IL" dirty="0" smtClean="0"/>
              <a:t>ighlights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Schema less</a:t>
            </a:r>
          </a:p>
          <a:p>
            <a:pPr algn="l" rtl="0"/>
            <a:r>
              <a:rPr lang="en-US" dirty="0" smtClean="0"/>
              <a:t>JSON</a:t>
            </a:r>
          </a:p>
          <a:p>
            <a:pPr algn="l" rtl="0"/>
            <a:r>
              <a:rPr lang="en-US" dirty="0" smtClean="0"/>
              <a:t>Complex data types support</a:t>
            </a:r>
          </a:p>
          <a:p>
            <a:pPr lvl="1" algn="l" rtl="0"/>
            <a:r>
              <a:rPr lang="en-US" dirty="0" smtClean="0"/>
              <a:t>Values</a:t>
            </a:r>
          </a:p>
          <a:p>
            <a:pPr lvl="1" algn="l" rtl="0"/>
            <a:r>
              <a:rPr lang="en-US" dirty="0" smtClean="0"/>
              <a:t>Objects</a:t>
            </a:r>
          </a:p>
          <a:p>
            <a:pPr lvl="1" algn="l" rtl="0"/>
            <a:r>
              <a:rPr lang="en-US" dirty="0" smtClean="0"/>
              <a:t>Arrays</a:t>
            </a:r>
          </a:p>
          <a:p>
            <a:pPr algn="l" rtl="0"/>
            <a:r>
              <a:rPr lang="en-US" dirty="0" smtClean="0"/>
              <a:t>It Just Works</a:t>
            </a:r>
            <a:endParaRPr lang="en-US" dirty="0"/>
          </a:p>
          <a:p>
            <a:pPr algn="l" rtl="0"/>
            <a:endParaRPr lang="en-US" dirty="0" smtClean="0"/>
          </a:p>
          <a:p>
            <a:pPr lvl="1" algn="l" rt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 rtl="0"/>
            <a:r>
              <a:rPr lang="en-US" dirty="0" smtClean="0"/>
              <a:t>Transactional</a:t>
            </a:r>
          </a:p>
          <a:p>
            <a:pPr lvl="1" algn="l" rtl="0"/>
            <a:r>
              <a:rPr lang="en-US" dirty="0" smtClean="0"/>
              <a:t>ACID!</a:t>
            </a:r>
          </a:p>
          <a:p>
            <a:pPr algn="l" rtl="0"/>
            <a:r>
              <a:rPr lang="en-US" dirty="0" smtClean="0"/>
              <a:t>Queries</a:t>
            </a:r>
          </a:p>
          <a:p>
            <a:pPr algn="l" rtl="0"/>
            <a:r>
              <a:rPr lang="en-US" dirty="0" smtClean="0"/>
              <a:t>Aggregation</a:t>
            </a:r>
          </a:p>
          <a:p>
            <a:pPr algn="l" rtl="0"/>
            <a:r>
              <a:rPr lang="en-US" dirty="0" smtClean="0"/>
              <a:t>Transformations</a:t>
            </a:r>
          </a:p>
          <a:p>
            <a:pPr algn="l" rtl="0"/>
            <a:r>
              <a:rPr lang="en-US" dirty="0" smtClean="0"/>
              <a:t>Safe </a:t>
            </a:r>
            <a:r>
              <a:rPr lang="en-US" smtClean="0"/>
              <a:t>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Documents?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 rtl="0"/>
            <a:r>
              <a:rPr lang="en-US" dirty="0" smtClean="0"/>
              <a:t>Can store object graph</a:t>
            </a:r>
          </a:p>
          <a:p>
            <a:pPr algn="l" rtl="0"/>
            <a:r>
              <a:rPr lang="en-US" dirty="0" smtClean="0"/>
              <a:t>No relations between documents</a:t>
            </a:r>
          </a:p>
          <a:p>
            <a:pPr algn="l" rtl="0"/>
            <a:r>
              <a:rPr lang="en-US" dirty="0" smtClean="0"/>
              <a:t>Document collection != RDMBS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9677" y="1680755"/>
            <a:ext cx="3675224" cy="48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Relational</a:t>
            </a:r>
          </a:p>
          <a:p>
            <a:pPr algn="l" rtl="0"/>
            <a:r>
              <a:rPr lang="en-US" dirty="0" smtClean="0"/>
              <a:t>Tabular</a:t>
            </a:r>
          </a:p>
          <a:p>
            <a:pPr algn="l" rtl="0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 rtl="0"/>
            <a:r>
              <a:rPr lang="en-US" dirty="0" smtClean="0"/>
              <a:t>That is how it always was, that is how it always will be… </a:t>
            </a:r>
            <a:endParaRPr lang="en-US" dirty="0"/>
          </a:p>
        </p:txBody>
      </p:sp>
      <p:pic>
        <p:nvPicPr>
          <p:cNvPr id="1026" name="Picture 2" descr="https://encrypted-tbn1.gstatic.com/images?q=tbn:ANd9GcTXqkv0alxQfcCnSp5ld8KY59RAmSpTSEgdJR9NwGKY8DtItaa1t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522" y="4833936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 long time ago… </a:t>
            </a:r>
          </a:p>
          <a:p>
            <a:pPr algn="l" rtl="0"/>
            <a:r>
              <a:rPr lang="en-US" dirty="0" smtClean="0"/>
              <a:t>1950s - tape</a:t>
            </a:r>
          </a:p>
          <a:p>
            <a:pPr algn="l" rtl="0"/>
            <a:r>
              <a:rPr lang="en-US" dirty="0" smtClean="0"/>
              <a:t>1960s – navigational databases</a:t>
            </a:r>
          </a:p>
          <a:p>
            <a:pPr algn="l" rtl="0"/>
            <a:r>
              <a:rPr lang="en-US" dirty="0" smtClean="0"/>
              <a:t>1970s – relational databases (</a:t>
            </a:r>
            <a:r>
              <a:rPr lang="en-US" dirty="0" err="1" smtClean="0"/>
              <a:t>Codd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1980s </a:t>
            </a:r>
          </a:p>
          <a:p>
            <a:pPr lvl="1" algn="l" rtl="0"/>
            <a:r>
              <a:rPr lang="en-US" dirty="0" smtClean="0"/>
              <a:t>object databases</a:t>
            </a:r>
          </a:p>
          <a:p>
            <a:pPr lvl="1" algn="l" rtl="0"/>
            <a:r>
              <a:rPr lang="en-US" dirty="0" smtClean="0"/>
              <a:t>desktop databases (dBase)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pic>
        <p:nvPicPr>
          <p:cNvPr id="2050" name="Picture 2" descr="http://gazalovespells.com/images/history_of_love_spells3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578894"/>
            <a:ext cx="4000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atic.ddmcdn.com/gif/sound-editing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79" y="1843599"/>
            <a:ext cx="1705030" cy="147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of history…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By 1990s… RDBMS won.</a:t>
            </a:r>
          </a:p>
          <a:p>
            <a:pPr algn="l" rtl="0"/>
            <a:r>
              <a:rPr lang="en-US" dirty="0" smtClean="0"/>
              <a:t>RDBMS</a:t>
            </a:r>
            <a:r>
              <a:rPr lang="en-US" i="1" dirty="0" smtClean="0"/>
              <a:t> became</a:t>
            </a:r>
            <a:r>
              <a:rPr lang="en-US" dirty="0" smtClean="0"/>
              <a:t> just </a:t>
            </a:r>
            <a:r>
              <a:rPr lang="en-US" dirty="0" err="1" smtClean="0"/>
              <a:t>DBs.</a:t>
            </a:r>
            <a:endParaRPr lang="en-US" dirty="0" smtClean="0"/>
          </a:p>
          <a:p>
            <a:pPr algn="l" rtl="0"/>
            <a:endParaRPr lang="en-US" dirty="0"/>
          </a:p>
        </p:txBody>
      </p:sp>
      <p:pic>
        <p:nvPicPr>
          <p:cNvPr id="3074" name="Picture 2" descr="http://www.themuslimtimes.org/wp-content/uploads/2011/12/maya-calender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184" y="1881118"/>
            <a:ext cx="3436786" cy="41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back a bit…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1950… first “HD”: </a:t>
            </a:r>
            <a:br>
              <a:rPr lang="en-US" dirty="0" smtClean="0"/>
            </a:br>
            <a:r>
              <a:rPr lang="en-US" dirty="0" smtClean="0"/>
              <a:t>IBM </a:t>
            </a:r>
            <a:r>
              <a:rPr lang="en-US" dirty="0"/>
              <a:t>305 RAMAC</a:t>
            </a:r>
          </a:p>
          <a:p>
            <a:pPr algn="l" rtl="0"/>
            <a:r>
              <a:rPr lang="en-US" dirty="0" smtClean="0"/>
              <a:t>Size: 5 MB</a:t>
            </a:r>
          </a:p>
          <a:p>
            <a:pPr algn="l" rtl="0"/>
            <a:r>
              <a:rPr lang="en-US" dirty="0" smtClean="0"/>
              <a:t>Cost: 160,000$ US</a:t>
            </a:r>
          </a:p>
          <a:p>
            <a:pPr algn="l" rtl="0"/>
            <a:r>
              <a:rPr lang="en-US" dirty="0" smtClean="0"/>
              <a:t>But… today: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1,333,097.38$ US</a:t>
            </a:r>
          </a:p>
        </p:txBody>
      </p:sp>
      <p:pic>
        <p:nvPicPr>
          <p:cNvPr id="4110" name="Picture 14" descr="http://chandrakantha.com/articles/indian_music/filmi_sangeet/media/1956_Hard_Disk2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49" y="1681888"/>
            <a:ext cx="6319879" cy="425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by 1970s…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Suit up, we need to get some data</a:t>
            </a:r>
            <a:endParaRPr lang="en-US" dirty="0"/>
          </a:p>
        </p:txBody>
      </p:sp>
      <p:pic>
        <p:nvPicPr>
          <p:cNvPr id="5122" name="Picture 2" descr="http://farm3.static.flickr.com/2743/4368314776_c8223ea75e_o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22" y="2366963"/>
            <a:ext cx="4597355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14249" y="2295339"/>
            <a:ext cx="5118292" cy="274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1026" name="Picture 2" descr="http://eugenedvorkin.com/wp-content/uploads/2012/12/horizontalSc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0" y="2214694"/>
            <a:ext cx="2229396" cy="2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eugenedvorkin.com/wp-content/uploads/2012/12/horizontalSc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90" y="2214694"/>
            <a:ext cx="2229396" cy="2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eugenedvorkin.com/wp-content/uploads/2012/12/horizontalSc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10" y="2214694"/>
            <a:ext cx="2229396" cy="2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eugenedvorkin.com/wp-content/uploads/2012/12/horizontalSc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30" y="2214694"/>
            <a:ext cx="2229396" cy="2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scale, RDBMS dies…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There </a:t>
            </a:r>
            <a:r>
              <a:rPr lang="en-US" b="1" i="1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no bigger machine…</a:t>
            </a:r>
          </a:p>
          <a:p>
            <a:pPr algn="l" rtl="0"/>
            <a:r>
              <a:rPr lang="en-US" dirty="0" smtClean="0"/>
              <a:t>Need to run on multiple machines.</a:t>
            </a:r>
          </a:p>
          <a:p>
            <a:pPr algn="l" rtl="0"/>
            <a:r>
              <a:rPr lang="en-US" dirty="0" smtClean="0"/>
              <a:t>Requires dealing with CAP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01 -Introduction</Template>
  <TotalTime>99</TotalTime>
  <Words>247</Words>
  <Application>Microsoft Office PowerPoint</Application>
  <PresentationFormat>Widescreen</PresentationFormat>
  <Paragraphs>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Wingdings</vt:lpstr>
      <vt:lpstr>Droplet</vt:lpstr>
      <vt:lpstr>Introduction</vt:lpstr>
      <vt:lpstr>Databases are…</vt:lpstr>
      <vt:lpstr>History…</vt:lpstr>
      <vt:lpstr>The end of history…</vt:lpstr>
      <vt:lpstr>Let’s go back a bit…</vt:lpstr>
      <vt:lpstr>And by 1970s…</vt:lpstr>
      <vt:lpstr>Today?</vt:lpstr>
      <vt:lpstr>Scaling</vt:lpstr>
      <vt:lpstr>At scale, RDBMS dies…</vt:lpstr>
      <vt:lpstr>CAP Theorem</vt:lpstr>
      <vt:lpstr>Sharding…</vt:lpstr>
      <vt:lpstr>Sharding ain’t relational</vt:lpstr>
      <vt:lpstr>NoSQL</vt:lpstr>
      <vt:lpstr>But what types are NoSQL?</vt:lpstr>
      <vt:lpstr>RavenDB - Highlights</vt:lpstr>
      <vt:lpstr>Documents?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Michael</dc:creator>
  <cp:lastModifiedBy>Michael</cp:lastModifiedBy>
  <cp:revision>34</cp:revision>
  <dcterms:created xsi:type="dcterms:W3CDTF">2014-03-25T20:16:06Z</dcterms:created>
  <dcterms:modified xsi:type="dcterms:W3CDTF">2014-03-26T13:29:21Z</dcterms:modified>
</cp:coreProperties>
</file>