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3" r:id="rId14"/>
    <p:sldId id="276" r:id="rId15"/>
    <p:sldId id="277" r:id="rId16"/>
    <p:sldId id="267" r:id="rId17"/>
    <p:sldId id="269" r:id="rId18"/>
    <p:sldId id="270" r:id="rId19"/>
    <p:sldId id="271" r:id="rId20"/>
    <p:sldId id="272" r:id="rId21"/>
    <p:sldId id="274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D143-B9EE-4B18-98D3-0B91A5B14865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CA556-7C37-468A-BBF7-01E00E363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Available</a:t>
            </a:r>
            <a:r>
              <a:rPr lang="en-US" baseline="0" dirty="0" smtClean="0"/>
              <a:t> Consistent Isolated Durable (Data Store)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0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Available, Soft State, Eventually Consistent (Index Store)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Used for concurrency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Size </a:t>
            </a:r>
            <a:r>
              <a:rPr lang="en-US" dirty="0" smtClean="0">
                <a:sym typeface="Wingdings" panose="05000000000000000000" pitchFamily="2" charset="2"/>
              </a:rPr>
              <a:t> has </a:t>
            </a:r>
            <a:r>
              <a:rPr lang="en-US" b="1" dirty="0" smtClean="0">
                <a:sym typeface="Wingdings" panose="05000000000000000000" pitchFamily="2" charset="2"/>
              </a:rPr>
              <a:t>BOTH</a:t>
            </a:r>
            <a:r>
              <a:rPr lang="en-US" b="0" dirty="0" smtClean="0">
                <a:sym typeface="Wingdings" panose="05000000000000000000" pitchFamily="2" charset="2"/>
              </a:rPr>
              <a:t> client side and server</a:t>
            </a:r>
            <a:r>
              <a:rPr lang="en-US" b="0" baseline="0" dirty="0" smtClean="0">
                <a:sym typeface="Wingdings" panose="05000000000000000000" pitchFamily="2" charset="2"/>
              </a:rPr>
              <a:t> side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ym typeface="Wingdings" panose="05000000000000000000" pitchFamily="2" charset="2"/>
              </a:rPr>
              <a:t>Client side  if you do not specify Take()  Take(128) will be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baseline="0" dirty="0" smtClean="0">
                <a:sym typeface="Wingdings" panose="05000000000000000000" pitchFamily="2" charset="2"/>
              </a:rPr>
              <a:t>On server side  if page size is larger than 1024,  it will be capped to 1024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>
                <a:sym typeface="Wingdings" panose="05000000000000000000" pitchFamily="2" charset="2"/>
              </a:rPr>
              <a:t>No computation during queries  indexes  </a:t>
            </a:r>
            <a:r>
              <a:rPr lang="en-US" b="0" baseline="0" dirty="0" err="1" smtClean="0">
                <a:sym typeface="Wingdings" panose="05000000000000000000" pitchFamily="2" charset="2"/>
              </a:rPr>
              <a:t>precomputed</a:t>
            </a:r>
            <a:r>
              <a:rPr lang="en-US" b="0" baseline="0" dirty="0" smtClean="0">
                <a:sym typeface="Wingdings" panose="05000000000000000000" pitchFamily="2" charset="2"/>
              </a:rPr>
              <a:t>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>
                <a:sym typeface="Wingdings" panose="05000000000000000000" pitchFamily="2" charset="2"/>
              </a:rPr>
              <a:t>What happens during first call?  talk about dynamic index creation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>
                <a:sym typeface="Wingdings" panose="05000000000000000000" pitchFamily="2" charset="2"/>
              </a:rPr>
              <a:t>Budgeted server calls  Select N+1, default limit is 30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baseline="0" dirty="0" smtClean="0">
                <a:sym typeface="Wingdings" panose="05000000000000000000" pitchFamily="2" charset="2"/>
              </a:rPr>
              <a:t>(per session set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IDocumentSession.Advanced.MaxNumberOfRequestsPerSession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b="0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forget to mention</a:t>
            </a:r>
            <a:r>
              <a:rPr lang="en-US" baseline="0" dirty="0" smtClean="0"/>
              <a:t> that GUID as ID of document is not always good </a:t>
            </a:r>
            <a:r>
              <a:rPr lang="en-US" baseline="0" dirty="0" smtClean="0">
                <a:sym typeface="Wingdings" panose="05000000000000000000" pitchFamily="2" charset="2"/>
              </a:rPr>
              <a:t> not human readable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8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not forget to add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DocumentStore</a:t>
            </a:r>
            <a:r>
              <a:rPr lang="en-US" baseline="0" dirty="0" smtClean="0">
                <a:sym typeface="Wingdings" panose="05000000000000000000" pitchFamily="2" charset="2"/>
              </a:rPr>
              <a:t> thread safe, expensive to create, </a:t>
            </a:r>
            <a:r>
              <a:rPr lang="en-US" baseline="0" dirty="0" err="1" smtClean="0">
                <a:sym typeface="Wingdings" panose="05000000000000000000" pitchFamily="2" charset="2"/>
              </a:rPr>
              <a:t>DocumentSession</a:t>
            </a:r>
            <a:r>
              <a:rPr lang="en-US" baseline="0" dirty="0" smtClean="0">
                <a:sym typeface="Wingdings" panose="05000000000000000000" pitchFamily="2" charset="2"/>
              </a:rPr>
              <a:t> is NOT thread safe, cheap to 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1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</a:t>
            </a:r>
            <a:r>
              <a:rPr lang="en-US" baseline="0" dirty="0" smtClean="0"/>
              <a:t> not forget to mention about Streaming API needing non-dynamic indexes!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CA556-7C37-468A-BBF7-01E00E363A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8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2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66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7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2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9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7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lang="en-US" cap="none" baseline="0" smtClean="0"/>
            </a:lvl1pPr>
            <a:lvl2pPr>
              <a:defRPr lang="en-US" cap="none" baseline="0" smtClean="0"/>
            </a:lvl2pPr>
            <a:lvl3pPr>
              <a:defRPr lang="en-US" cap="none" baseline="0" smtClean="0"/>
            </a:lvl3pPr>
            <a:lvl4pPr>
              <a:defRPr lang="en-US" cap="none" baseline="0" smtClean="0"/>
            </a:lvl4pPr>
            <a:lvl5pPr>
              <a:defRPr lang="en-US" cap="none" baseline="0" dirty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2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3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>
            <a:lvl1pPr>
              <a:defRPr cap="none" baseline="0"/>
            </a:lvl1pPr>
            <a:lvl2pPr>
              <a:defRPr cap="none" baseline="0"/>
            </a:lvl2pPr>
            <a:lvl3pPr>
              <a:defRPr cap="none" baseline="0"/>
            </a:lvl3pPr>
            <a:lvl4pPr>
              <a:defRPr cap="none" baseline="0"/>
            </a:lvl4pPr>
            <a:lvl5pPr>
              <a:defRPr cap="none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2BD80E-8D53-4412-828C-F2605FF1C65D}" type="datetimeFigureOut">
              <a:rPr lang="en-US" smtClean="0"/>
              <a:t>3/26/2014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83A586-1091-4C24-BB9E-45662B305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0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1012" y="3886200"/>
            <a:ext cx="8689976" cy="13715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Michael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Yarichuk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rtl="0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Hibernating rhinos</a:t>
            </a:r>
          </a:p>
          <a:p>
            <a:pPr rtl="0"/>
            <a:r>
              <a:rPr lang="he-IL" dirty="0" smtClean="0"/>
              <a:t>m</a:t>
            </a:r>
            <a:r>
              <a:rPr lang="en-US" dirty="0" smtClean="0"/>
              <a:t>ichael.yarichuk@hibernatingrhinos.com</a:t>
            </a:r>
          </a:p>
          <a:p>
            <a:pPr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359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Unique Identifiers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smtClean="0"/>
              <a:t>String</a:t>
            </a:r>
          </a:p>
          <a:p>
            <a:pPr>
              <a:defRPr/>
            </a:pPr>
            <a:r>
              <a:rPr lang="en-US" dirty="0" smtClean="0"/>
              <a:t>Unique across all docs</a:t>
            </a:r>
          </a:p>
          <a:p>
            <a:pPr>
              <a:defRPr/>
            </a:pPr>
            <a:r>
              <a:rPr lang="en-US" dirty="0" smtClean="0"/>
              <a:t>{collection}/{</a:t>
            </a:r>
            <a:r>
              <a:rPr lang="en-US" dirty="0" err="1" smtClean="0"/>
              <a:t>uid</a:t>
            </a:r>
            <a:r>
              <a:rPr lang="en-US" dirty="0" smtClean="0"/>
              <a:t>}</a:t>
            </a:r>
          </a:p>
          <a:p>
            <a:pPr lvl="1">
              <a:defRPr/>
            </a:pPr>
            <a:r>
              <a:rPr lang="en-US" dirty="0" err="1" smtClean="0"/>
              <a:t>Guid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err="1" smtClean="0"/>
              <a:t>HiLo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Sequential</a:t>
            </a:r>
          </a:p>
          <a:p>
            <a:pPr lvl="1">
              <a:defRPr/>
            </a:pPr>
            <a:r>
              <a:rPr lang="en-US" dirty="0" smtClean="0"/>
              <a:t>Any string</a:t>
            </a:r>
          </a:p>
          <a:p>
            <a:pPr marL="0" indent="0">
              <a:buNone/>
              <a:defRPr/>
            </a:pPr>
            <a:r>
              <a:rPr lang="en-US" dirty="0" smtClean="0"/>
              <a:t>   (Merely a convention)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1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Metadata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2133600"/>
            <a:ext cx="8229600" cy="449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cap="none" dirty="0" smtClean="0"/>
              <a:t>For data used to *describe* a document</a:t>
            </a:r>
          </a:p>
          <a:p>
            <a:pPr eaLnBrk="1" hangingPunct="1"/>
            <a:r>
              <a:rPr lang="en-US" cap="none" dirty="0" smtClean="0"/>
              <a:t>Internal metadata:</a:t>
            </a:r>
          </a:p>
          <a:p>
            <a:pPr lvl="1" eaLnBrk="1" hangingPunct="1"/>
            <a:r>
              <a:rPr lang="en-US" cap="none" dirty="0" smtClean="0"/>
              <a:t>@id</a:t>
            </a:r>
          </a:p>
          <a:p>
            <a:pPr lvl="1" eaLnBrk="1" hangingPunct="1"/>
            <a:r>
              <a:rPr lang="en-US" cap="none" dirty="0" smtClean="0"/>
              <a:t>@</a:t>
            </a:r>
            <a:r>
              <a:rPr lang="en-US" cap="none" dirty="0" err="1" smtClean="0"/>
              <a:t>etag</a:t>
            </a:r>
            <a:endParaRPr lang="en-US" cap="none" dirty="0" smtClean="0"/>
          </a:p>
          <a:p>
            <a:pPr lvl="1" eaLnBrk="1" hangingPunct="1"/>
            <a:r>
              <a:rPr lang="en-US" cap="none" dirty="0" smtClean="0"/>
              <a:t>Last-Modified</a:t>
            </a:r>
          </a:p>
          <a:p>
            <a:pPr lvl="1" eaLnBrk="1" hangingPunct="1"/>
            <a:r>
              <a:rPr lang="en-US" cap="none" dirty="0" smtClean="0"/>
              <a:t>Temp-Index-Score</a:t>
            </a:r>
          </a:p>
          <a:p>
            <a:pPr eaLnBrk="1" hangingPunct="1"/>
            <a:r>
              <a:rPr lang="en-US" cap="none" dirty="0" smtClean="0"/>
              <a:t>Several ways to access and modify</a:t>
            </a:r>
          </a:p>
          <a:p>
            <a:pPr eaLnBrk="1" hangingPunct="1"/>
            <a:endParaRPr lang="en-US" cap="none" dirty="0" smtClean="0"/>
          </a:p>
        </p:txBody>
      </p:sp>
    </p:spTree>
    <p:extLst>
      <p:ext uri="{BB962C8B-B14F-4D97-AF65-F5344CB8AC3E}">
        <p14:creationId xmlns:p14="http://schemas.microsoft.com/office/powerpoint/2010/main" val="25951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</a:t>
            </a:r>
            <a:r>
              <a:rPr lang="en-US" smtClean="0"/>
              <a:t>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Document Store – different implementation for deployment scenarios.</a:t>
            </a:r>
          </a:p>
          <a:p>
            <a:pPr lvl="1"/>
            <a:r>
              <a:rPr lang="en-US" dirty="0" smtClean="0"/>
              <a:t>Windows Service/Web Server hosted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DocumentStore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In-Process persistent/in memory  </a:t>
            </a:r>
            <a:r>
              <a:rPr lang="en-US" dirty="0" err="1" smtClean="0">
                <a:sym typeface="Wingdings" panose="05000000000000000000" pitchFamily="2" charset="2"/>
              </a:rPr>
              <a:t>EmbeddableDocumentStore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For using under a </a:t>
            </a:r>
            <a:r>
              <a:rPr lang="en-US" dirty="0" err="1" smtClean="0">
                <a:sym typeface="Wingdings" panose="05000000000000000000" pitchFamily="2" charset="2"/>
              </a:rPr>
              <a:t>sharding</a:t>
            </a:r>
            <a:r>
              <a:rPr lang="en-US" dirty="0" smtClean="0">
                <a:sym typeface="Wingdings" panose="05000000000000000000" pitchFamily="2" charset="2"/>
              </a:rPr>
              <a:t> scenario  </a:t>
            </a:r>
            <a:r>
              <a:rPr lang="en-US" dirty="0" err="1" smtClean="0"/>
              <a:t>ShardedDocumentStore</a:t>
            </a:r>
            <a:endParaRPr lang="en-US" dirty="0" smtClean="0"/>
          </a:p>
          <a:p>
            <a:r>
              <a:rPr lang="en-US" dirty="0" smtClean="0"/>
              <a:t>Document Session </a:t>
            </a:r>
          </a:p>
          <a:p>
            <a:pPr lvl="1"/>
            <a:r>
              <a:rPr lang="en-US" dirty="0" smtClean="0"/>
              <a:t>Unit-of-work implementation</a:t>
            </a:r>
          </a:p>
          <a:p>
            <a:pPr lvl="1"/>
            <a:r>
              <a:rPr lang="en-US" dirty="0" smtClean="0"/>
              <a:t>Holds cache</a:t>
            </a:r>
          </a:p>
          <a:p>
            <a:pPr lvl="1"/>
            <a:r>
              <a:rPr lang="en-US" dirty="0" smtClean="0"/>
              <a:t>Transactional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3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- Basics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122" y="2001906"/>
            <a:ext cx="7856582" cy="37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2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Practice – Basic CRUD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75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Linq</a:t>
            </a:r>
            <a:r>
              <a:rPr lang="en-US" dirty="0" smtClean="0"/>
              <a:t> - </a:t>
            </a:r>
            <a:r>
              <a:rPr lang="en-US" dirty="0" err="1" smtClean="0"/>
              <a:t>session.Query</a:t>
            </a:r>
            <a:r>
              <a:rPr lang="en-US" dirty="0" smtClean="0"/>
              <a:t>&lt;User&gt;();</a:t>
            </a:r>
          </a:p>
          <a:p>
            <a:r>
              <a:rPr lang="en-US" dirty="0" err="1" smtClean="0"/>
              <a:t>Lucene</a:t>
            </a:r>
            <a:r>
              <a:rPr lang="en-US" dirty="0" smtClean="0"/>
              <a:t> Query – </a:t>
            </a:r>
            <a:r>
              <a:rPr lang="en-US" dirty="0" err="1" smtClean="0"/>
              <a:t>session.Advance.LuceneQuery</a:t>
            </a:r>
            <a:r>
              <a:rPr lang="en-US" dirty="0" smtClean="0"/>
              <a:t>&lt;User&gt;();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available?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Equality == and !=</a:t>
            </a:r>
          </a:p>
          <a:p>
            <a:r>
              <a:rPr lang="en-US" dirty="0" smtClean="0"/>
              <a:t>Comparisons: &gt;, &lt;, &gt;=, =&lt;</a:t>
            </a:r>
          </a:p>
          <a:p>
            <a:r>
              <a:rPr lang="en-US" dirty="0" smtClean="0"/>
              <a:t>Any()</a:t>
            </a:r>
          </a:p>
          <a:p>
            <a:r>
              <a:rPr lang="en-US" dirty="0" smtClean="0"/>
              <a:t>In()</a:t>
            </a:r>
          </a:p>
          <a:p>
            <a:r>
              <a:rPr lang="en-US" dirty="0" smtClean="0"/>
              <a:t>Search()</a:t>
            </a:r>
          </a:p>
          <a:p>
            <a:r>
              <a:rPr lang="en-US" dirty="0" smtClean="0"/>
              <a:t>Intersect()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Ordering: </a:t>
            </a:r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en-US" dirty="0" err="1" smtClean="0"/>
              <a:t>OrderByDescending</a:t>
            </a:r>
            <a:r>
              <a:rPr lang="en-US" dirty="0" smtClean="0"/>
              <a:t>, </a:t>
            </a:r>
            <a:r>
              <a:rPr lang="en-US" dirty="0" err="1"/>
              <a:t>OrderByScore</a:t>
            </a:r>
            <a:endParaRPr lang="en-US" dirty="0" smtClean="0"/>
          </a:p>
          <a:p>
            <a:r>
              <a:rPr lang="en-US" dirty="0" smtClean="0"/>
              <a:t>Projections: Select(), As(), </a:t>
            </a:r>
            <a:r>
              <a:rPr lang="en-US" dirty="0" err="1" smtClean="0"/>
              <a:t>OfType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Paging: Skip, Take()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4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Collections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Find a user by phone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Linq</a:t>
            </a:r>
            <a:r>
              <a:rPr lang="en-US" dirty="0" smtClean="0"/>
              <a:t> &amp; Any()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Paging (128 by default, max 1024)</a:t>
            </a:r>
          </a:p>
          <a:p>
            <a:r>
              <a:rPr lang="en-US" dirty="0" smtClean="0"/>
              <a:t>Results are tracked if entities</a:t>
            </a:r>
          </a:p>
          <a:p>
            <a:r>
              <a:rPr lang="en-US" dirty="0" smtClean="0"/>
              <a:t>Changes will be committed on </a:t>
            </a:r>
            <a:r>
              <a:rPr lang="en-US" dirty="0" err="1" smtClean="0"/>
              <a:t>SaveChanges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Guidelines of RavenDB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</a:p>
          <a:p>
            <a:r>
              <a:rPr lang="en-US" dirty="0" smtClean="0"/>
              <a:t>Self optimizing</a:t>
            </a:r>
          </a:p>
          <a:p>
            <a:r>
              <a:rPr lang="en-US" dirty="0" smtClean="0"/>
              <a:t>Zero admin</a:t>
            </a:r>
          </a:p>
          <a:p>
            <a:r>
              <a:rPr lang="en-US" dirty="0" smtClean="0"/>
              <a:t>Simple and Intuitive API</a:t>
            </a:r>
          </a:p>
          <a:p>
            <a:r>
              <a:rPr lang="en-US" dirty="0" smtClean="0"/>
              <a:t>Safe by default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smtClean="0"/>
              <a:t>Fast</a:t>
            </a:r>
          </a:p>
          <a:p>
            <a:r>
              <a:rPr lang="en-US" dirty="0" smtClean="0"/>
              <a:t>It just works</a:t>
            </a:r>
          </a:p>
          <a:p>
            <a:endParaRPr lang="en-US" dirty="0"/>
          </a:p>
          <a:p>
            <a:r>
              <a:rPr lang="en-US" dirty="0" smtClean="0"/>
              <a:t>Nothing is “never use in production”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7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querying 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We queried without creating an indexes.</a:t>
            </a:r>
          </a:p>
          <a:p>
            <a:r>
              <a:rPr lang="en-US" dirty="0" smtClean="0"/>
              <a:t>What are the implications?</a:t>
            </a:r>
          </a:p>
          <a:p>
            <a:pPr lvl="1"/>
            <a:r>
              <a:rPr lang="en-US" dirty="0" smtClean="0"/>
              <a:t>In RDBMS, Table Scans</a:t>
            </a:r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RavenDB</a:t>
            </a:r>
            <a:r>
              <a:rPr lang="en-US" smtClean="0"/>
              <a:t>…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1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Practice -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Documents</a:t>
            </a:r>
          </a:p>
          <a:p>
            <a:pPr lvl="1"/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Metadata</a:t>
            </a:r>
          </a:p>
          <a:p>
            <a:r>
              <a:rPr lang="en-US" dirty="0" smtClean="0"/>
              <a:t>Collections (of documents)</a:t>
            </a:r>
          </a:p>
          <a:p>
            <a:r>
              <a:rPr lang="en-US" dirty="0" smtClean="0"/>
              <a:t>Indexes</a:t>
            </a:r>
          </a:p>
          <a:p>
            <a:pPr lvl="1"/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Map/Reduce</a:t>
            </a:r>
          </a:p>
          <a:p>
            <a:r>
              <a:rPr lang="en-US" dirty="0" smtClean="0"/>
              <a:t>Attachments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is ACID</a:t>
            </a:r>
            <a:endParaRPr lang="en-US" dirty="0"/>
          </a:p>
        </p:txBody>
      </p:sp>
      <p:pic>
        <p:nvPicPr>
          <p:cNvPr id="1026" name="Picture 2" descr="http://energy.korea.com/wp-content/uploads/2013/03/acid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390" y="2366963"/>
            <a:ext cx="3881219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8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Aaand</a:t>
            </a:r>
            <a:r>
              <a:rPr lang="en-US" dirty="0" smtClean="0"/>
              <a:t>.. RavenDB is BASE</a:t>
            </a:r>
            <a:endParaRPr lang="en-US" dirty="0"/>
          </a:p>
        </p:txBody>
      </p:sp>
      <p:pic>
        <p:nvPicPr>
          <p:cNvPr id="2050" name="Picture 2" descr="http://www.weheart.co.uk/upload-images/base1.jp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39" y="2366963"/>
            <a:ext cx="3492721" cy="342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8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mean is..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ACID</a:t>
            </a:r>
          </a:p>
          <a:p>
            <a:r>
              <a:rPr lang="en-US" dirty="0" smtClean="0"/>
              <a:t>Documents (or attachments)</a:t>
            </a:r>
          </a:p>
          <a:p>
            <a:r>
              <a:rPr lang="en-US" dirty="0" smtClean="0"/>
              <a:t>Limited queries (by key, key range, </a:t>
            </a:r>
            <a:r>
              <a:rPr lang="en-US" dirty="0" err="1" smtClean="0"/>
              <a:t>etag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Index Store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BASE</a:t>
            </a:r>
          </a:p>
          <a:p>
            <a:r>
              <a:rPr lang="en-US" dirty="0" smtClean="0"/>
              <a:t>Map only or Map/Reduce</a:t>
            </a:r>
          </a:p>
          <a:p>
            <a:r>
              <a:rPr lang="en-US" dirty="0" smtClean="0"/>
              <a:t>Complex queries</a:t>
            </a:r>
          </a:p>
          <a:p>
            <a:r>
              <a:rPr lang="en-US" dirty="0" smtClean="0"/>
              <a:t>All the work done at indexing time</a:t>
            </a:r>
          </a:p>
          <a:p>
            <a:r>
              <a:rPr lang="en-US" dirty="0" smtClean="0"/>
              <a:t>Queries on </a:t>
            </a:r>
            <a:r>
              <a:rPr lang="en-US" dirty="0" err="1" smtClean="0"/>
              <a:t>precomputed</a:t>
            </a:r>
            <a:r>
              <a:rPr lang="en-US" dirty="0" smtClean="0"/>
              <a:t>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ETags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Sequential</a:t>
            </a:r>
          </a:p>
          <a:p>
            <a:r>
              <a:rPr lang="en-US" dirty="0" smtClean="0"/>
              <a:t>Change on every PUT</a:t>
            </a:r>
          </a:p>
          <a:p>
            <a:endParaRPr lang="en-US" dirty="0"/>
          </a:p>
          <a:p>
            <a:r>
              <a:rPr lang="en-US" dirty="0" smtClean="0"/>
              <a:t>Implications?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0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by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Page size</a:t>
            </a:r>
          </a:p>
          <a:p>
            <a:r>
              <a:rPr lang="en-US" dirty="0" smtClean="0"/>
              <a:t>No computation during queries</a:t>
            </a:r>
          </a:p>
          <a:p>
            <a:r>
              <a:rPr lang="en-US" dirty="0" smtClean="0"/>
              <a:t>Budgeted server calls</a:t>
            </a:r>
          </a:p>
          <a:p>
            <a:r>
              <a:rPr lang="en-US" dirty="0" smtClean="0"/>
              <a:t>Automatic rebalancing of internal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vs. RDBMS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/>
              <a:t>RavenDB</a:t>
            </a:r>
            <a:r>
              <a:rPr lang="en-US" dirty="0" smtClean="0"/>
              <a:t> documents are ACID</a:t>
            </a:r>
          </a:p>
          <a:p>
            <a:r>
              <a:rPr lang="en-US" dirty="0" smtClean="0"/>
              <a:t>Queries are BASE</a:t>
            </a:r>
          </a:p>
          <a:p>
            <a:endParaRPr lang="en-US" dirty="0"/>
          </a:p>
          <a:p>
            <a:r>
              <a:rPr lang="en-US" dirty="0" smtClean="0"/>
              <a:t>Promise: The results of this query are current as of particular time.</a:t>
            </a:r>
          </a:p>
          <a:p>
            <a:r>
              <a:rPr lang="en-US" dirty="0" smtClean="0"/>
              <a:t>No locks</a:t>
            </a:r>
          </a:p>
          <a:p>
            <a:r>
              <a:rPr lang="en-US" dirty="0" smtClean="0"/>
              <a:t>Can wait, if desired. User get to chose.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Data &amp; queries are ACID</a:t>
            </a:r>
          </a:p>
          <a:p>
            <a:endParaRPr lang="en-US" dirty="0"/>
          </a:p>
          <a:p>
            <a:r>
              <a:rPr lang="en-US" dirty="0" smtClean="0"/>
              <a:t>Promise: The results are current as of right now*.</a:t>
            </a:r>
          </a:p>
          <a:p>
            <a:endParaRPr lang="en-US" dirty="0"/>
          </a:p>
          <a:p>
            <a:r>
              <a:rPr lang="en-US" dirty="0" smtClean="0"/>
              <a:t>* Depending on isolation level.</a:t>
            </a:r>
          </a:p>
          <a:p>
            <a:r>
              <a:rPr lang="en-US" dirty="0" smtClean="0"/>
              <a:t>Requires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7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01 -Introduction</Template>
  <TotalTime>76</TotalTime>
  <Words>576</Words>
  <Application>Microsoft Office PowerPoint</Application>
  <PresentationFormat>Widescreen</PresentationFormat>
  <Paragraphs>136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Tw Cen MT</vt:lpstr>
      <vt:lpstr>Wingdings</vt:lpstr>
      <vt:lpstr>Droplet</vt:lpstr>
      <vt:lpstr>Getting Started</vt:lpstr>
      <vt:lpstr>Design Guidelines of RavenDB</vt:lpstr>
      <vt:lpstr>Key concepts</vt:lpstr>
      <vt:lpstr>RavenDB is ACID</vt:lpstr>
      <vt:lpstr>Aaand.. RavenDB is BASE</vt:lpstr>
      <vt:lpstr>What I mean is..</vt:lpstr>
      <vt:lpstr>ETags</vt:lpstr>
      <vt:lpstr>Safe by default</vt:lpstr>
      <vt:lpstr>RavenDB vs. RDBMS</vt:lpstr>
      <vt:lpstr>Unique Identifiers</vt:lpstr>
      <vt:lpstr>Metadata</vt:lpstr>
      <vt:lpstr>Questions so far?</vt:lpstr>
      <vt:lpstr>API – Basics</vt:lpstr>
      <vt:lpstr>API - Basics</vt:lpstr>
      <vt:lpstr>Practice – Basic CRUD</vt:lpstr>
      <vt:lpstr>Queries</vt:lpstr>
      <vt:lpstr>What is available?</vt:lpstr>
      <vt:lpstr>Querying Collections</vt:lpstr>
      <vt:lpstr>Query Behavior</vt:lpstr>
      <vt:lpstr>What are we querying on?</vt:lpstr>
      <vt:lpstr>Practice - Queries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Michael</dc:creator>
  <cp:lastModifiedBy>Michael</cp:lastModifiedBy>
  <cp:revision>38</cp:revision>
  <dcterms:created xsi:type="dcterms:W3CDTF">2014-03-25T21:00:56Z</dcterms:created>
  <dcterms:modified xsi:type="dcterms:W3CDTF">2014-03-26T13:29:39Z</dcterms:modified>
</cp:coreProperties>
</file>