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3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5" r:id="rId40"/>
    <p:sldId id="296" r:id="rId41"/>
    <p:sldId id="298" r:id="rId42"/>
    <p:sldId id="300" r:id="rId43"/>
    <p:sldId id="299" r:id="rId44"/>
    <p:sldId id="301" r:id="rId45"/>
    <p:sldId id="302" r:id="rId46"/>
    <p:sldId id="297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37A3EA-EAEB-4571-9DC7-DBDE1BFC28D5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3D7786-4B80-4F5C-BBA2-BAD49339C2C0}">
      <dgm:prSet phldrT="[Text]"/>
      <dgm:spPr/>
      <dgm:t>
        <a:bodyPr/>
        <a:lstStyle/>
        <a:p>
          <a:r>
            <a:rPr lang="en-GB" dirty="0" err="1" smtClean="0"/>
            <a:t>BlogsByTitle</a:t>
          </a:r>
          <a:endParaRPr lang="en-US" dirty="0"/>
        </a:p>
      </dgm:t>
    </dgm:pt>
    <dgm:pt modelId="{E805B303-ED9B-4F84-AACB-133274C9BEA7}" type="parTrans" cxnId="{8409690A-55A9-4A72-91B3-FE3AA6336167}">
      <dgm:prSet/>
      <dgm:spPr/>
      <dgm:t>
        <a:bodyPr/>
        <a:lstStyle/>
        <a:p>
          <a:endParaRPr lang="en-US"/>
        </a:p>
      </dgm:t>
    </dgm:pt>
    <dgm:pt modelId="{6D4FF89A-223F-4B5F-813E-33896FA98653}" type="sibTrans" cxnId="{8409690A-55A9-4A72-91B3-FE3AA6336167}">
      <dgm:prSet/>
      <dgm:spPr/>
      <dgm:t>
        <a:bodyPr/>
        <a:lstStyle/>
        <a:p>
          <a:endParaRPr lang="en-US"/>
        </a:p>
      </dgm:t>
    </dgm:pt>
    <dgm:pt modelId="{851F061E-10E5-4580-9E8C-B207845F600E}">
      <dgm:prSet phldrT="[Text]"/>
      <dgm:spPr/>
      <dgm:t>
        <a:bodyPr/>
        <a:lstStyle/>
        <a:p>
          <a:r>
            <a:rPr lang="en-GB" dirty="0" smtClean="0"/>
            <a:t>Title</a:t>
          </a:r>
          <a:endParaRPr lang="en-US" dirty="0"/>
        </a:p>
      </dgm:t>
    </dgm:pt>
    <dgm:pt modelId="{65892322-299A-46D4-AA68-749CA44F16BF}" type="parTrans" cxnId="{AA959A0A-9E84-4828-9016-BB65149AEB19}">
      <dgm:prSet/>
      <dgm:spPr/>
      <dgm:t>
        <a:bodyPr/>
        <a:lstStyle/>
        <a:p>
          <a:endParaRPr lang="en-US"/>
        </a:p>
      </dgm:t>
    </dgm:pt>
    <dgm:pt modelId="{D21E2B00-E2DE-46A8-9263-C82A06793C2E}" type="sibTrans" cxnId="{AA959A0A-9E84-4828-9016-BB65149AEB19}">
      <dgm:prSet/>
      <dgm:spPr/>
      <dgm:t>
        <a:bodyPr/>
        <a:lstStyle/>
        <a:p>
          <a:endParaRPr lang="en-US"/>
        </a:p>
      </dgm:t>
    </dgm:pt>
    <dgm:pt modelId="{122235FC-6E93-4260-BFEC-D87DB0EC5CA6}">
      <dgm:prSet phldrT="[Text]"/>
      <dgm:spPr/>
      <dgm:t>
        <a:bodyPr/>
        <a:lstStyle/>
        <a:p>
          <a:r>
            <a:rPr lang="en-GB" dirty="0" err="1" smtClean="0"/>
            <a:t>UsersByAll</a:t>
          </a:r>
          <a:endParaRPr lang="en-US" dirty="0"/>
        </a:p>
      </dgm:t>
    </dgm:pt>
    <dgm:pt modelId="{2F06DA6B-5D99-49FD-8317-B69E83FA2948}" type="parTrans" cxnId="{1A8DA6E3-520E-4508-8F42-E6B47EE8D8CE}">
      <dgm:prSet/>
      <dgm:spPr/>
      <dgm:t>
        <a:bodyPr/>
        <a:lstStyle/>
        <a:p>
          <a:endParaRPr lang="en-US"/>
        </a:p>
      </dgm:t>
    </dgm:pt>
    <dgm:pt modelId="{CF874366-C89F-4584-95DD-F2E138D949C7}" type="sibTrans" cxnId="{1A8DA6E3-520E-4508-8F42-E6B47EE8D8CE}">
      <dgm:prSet/>
      <dgm:spPr/>
      <dgm:t>
        <a:bodyPr/>
        <a:lstStyle/>
        <a:p>
          <a:endParaRPr lang="en-US"/>
        </a:p>
      </dgm:t>
    </dgm:pt>
    <dgm:pt modelId="{31EBFEA6-7B91-4365-95E7-E4F8B586A626}">
      <dgm:prSet phldrT="[Text]"/>
      <dgm:spPr/>
      <dgm:t>
        <a:bodyPr/>
        <a:lstStyle/>
        <a:p>
          <a:r>
            <a:rPr lang="en-GB" dirty="0" smtClean="0"/>
            <a:t>Username</a:t>
          </a:r>
          <a:endParaRPr lang="en-US" dirty="0"/>
        </a:p>
      </dgm:t>
    </dgm:pt>
    <dgm:pt modelId="{5260F856-CD75-4E75-8CFD-25E4DD843610}" type="parTrans" cxnId="{BC81B691-5902-448E-871B-4C9D2C160876}">
      <dgm:prSet/>
      <dgm:spPr/>
      <dgm:t>
        <a:bodyPr/>
        <a:lstStyle/>
        <a:p>
          <a:endParaRPr lang="en-US"/>
        </a:p>
      </dgm:t>
    </dgm:pt>
    <dgm:pt modelId="{83B15294-2EC2-41C1-9267-45E5C845B815}" type="sibTrans" cxnId="{BC81B691-5902-448E-871B-4C9D2C160876}">
      <dgm:prSet/>
      <dgm:spPr/>
      <dgm:t>
        <a:bodyPr/>
        <a:lstStyle/>
        <a:p>
          <a:endParaRPr lang="en-US"/>
        </a:p>
      </dgm:t>
    </dgm:pt>
    <dgm:pt modelId="{D6230015-5B90-487B-96D6-CEF6CF8FC247}">
      <dgm:prSet phldrT="[Text]"/>
      <dgm:spPr/>
      <dgm:t>
        <a:bodyPr/>
        <a:lstStyle/>
        <a:p>
          <a:r>
            <a:rPr lang="en-GB" dirty="0" err="1" smtClean="0"/>
            <a:t>DateJoined</a:t>
          </a:r>
          <a:endParaRPr lang="en-US" dirty="0"/>
        </a:p>
      </dgm:t>
    </dgm:pt>
    <dgm:pt modelId="{819B012B-5F0F-4CC8-9FAF-510AA87DBE42}" type="parTrans" cxnId="{8A6CED77-95B3-4157-9A50-DEC3EF337C58}">
      <dgm:prSet/>
      <dgm:spPr/>
      <dgm:t>
        <a:bodyPr/>
        <a:lstStyle/>
        <a:p>
          <a:endParaRPr lang="en-US"/>
        </a:p>
      </dgm:t>
    </dgm:pt>
    <dgm:pt modelId="{58B26594-31B1-4D58-B894-77A0CE196494}" type="sibTrans" cxnId="{8A6CED77-95B3-4157-9A50-DEC3EF337C58}">
      <dgm:prSet/>
      <dgm:spPr/>
      <dgm:t>
        <a:bodyPr/>
        <a:lstStyle/>
        <a:p>
          <a:endParaRPr lang="en-US"/>
        </a:p>
      </dgm:t>
    </dgm:pt>
    <dgm:pt modelId="{1F0533C4-9213-40F5-81B7-3D913F52C751}">
      <dgm:prSet phldrT="[Text]"/>
      <dgm:spPr/>
      <dgm:t>
        <a:bodyPr/>
        <a:lstStyle/>
        <a:p>
          <a:r>
            <a:rPr lang="en-GB" dirty="0" err="1" smtClean="0"/>
            <a:t>BlogsByCategory</a:t>
          </a:r>
          <a:endParaRPr lang="en-US" dirty="0"/>
        </a:p>
      </dgm:t>
    </dgm:pt>
    <dgm:pt modelId="{9AF10E9A-CB8E-4B06-89C9-8FDF11B7FAA5}" type="parTrans" cxnId="{4D893819-375E-4692-B41D-C62CAA1DBE43}">
      <dgm:prSet/>
      <dgm:spPr/>
      <dgm:t>
        <a:bodyPr/>
        <a:lstStyle/>
        <a:p>
          <a:endParaRPr lang="en-US"/>
        </a:p>
      </dgm:t>
    </dgm:pt>
    <dgm:pt modelId="{1CD3B477-9D4D-4EB9-9613-5AAD8917ECAB}" type="sibTrans" cxnId="{4D893819-375E-4692-B41D-C62CAA1DBE43}">
      <dgm:prSet/>
      <dgm:spPr/>
      <dgm:t>
        <a:bodyPr/>
        <a:lstStyle/>
        <a:p>
          <a:endParaRPr lang="en-US"/>
        </a:p>
      </dgm:t>
    </dgm:pt>
    <dgm:pt modelId="{096D3FBB-9BAF-41A4-A162-5ABEB9A73B40}">
      <dgm:prSet phldrT="[Text]"/>
      <dgm:spPr/>
      <dgm:t>
        <a:bodyPr/>
        <a:lstStyle/>
        <a:p>
          <a:r>
            <a:rPr lang="en-GB" dirty="0" smtClean="0"/>
            <a:t>Category</a:t>
          </a:r>
          <a:endParaRPr lang="en-US" dirty="0"/>
        </a:p>
      </dgm:t>
    </dgm:pt>
    <dgm:pt modelId="{D1C61D67-6C74-474F-AAEC-5D021D8D10D4}" type="parTrans" cxnId="{4A0B7629-6126-4DE2-8EC6-26095717D784}">
      <dgm:prSet/>
      <dgm:spPr/>
      <dgm:t>
        <a:bodyPr/>
        <a:lstStyle/>
        <a:p>
          <a:endParaRPr lang="en-US"/>
        </a:p>
      </dgm:t>
    </dgm:pt>
    <dgm:pt modelId="{43D2FA72-D54C-4786-9F6C-535E3779B441}" type="sibTrans" cxnId="{4A0B7629-6126-4DE2-8EC6-26095717D784}">
      <dgm:prSet/>
      <dgm:spPr/>
      <dgm:t>
        <a:bodyPr/>
        <a:lstStyle/>
        <a:p>
          <a:endParaRPr lang="en-US"/>
        </a:p>
      </dgm:t>
    </dgm:pt>
    <dgm:pt modelId="{CD5FD353-28CC-476A-9FD8-D21CBEE44CDE}" type="pres">
      <dgm:prSet presAssocID="{0037A3EA-EAEB-4571-9DC7-DBDE1BFC28D5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B2034E78-3354-4652-968E-BD50F49482C2}" type="pres">
      <dgm:prSet presAssocID="{473D7786-4B80-4F5C-BBA2-BAD49339C2C0}" presName="compNode" presStyleCnt="0"/>
      <dgm:spPr/>
    </dgm:pt>
    <dgm:pt modelId="{E385ABCA-6586-457E-A4CD-E118B4C70EFB}" type="pres">
      <dgm:prSet presAssocID="{473D7786-4B80-4F5C-BBA2-BAD49339C2C0}" presName="aNode" presStyleLbl="bgShp" presStyleIdx="0" presStyleCnt="3"/>
      <dgm:spPr/>
      <dgm:t>
        <a:bodyPr/>
        <a:lstStyle/>
        <a:p>
          <a:endParaRPr lang="en-GB"/>
        </a:p>
      </dgm:t>
    </dgm:pt>
    <dgm:pt modelId="{1D52270B-E5EA-4839-9EFC-53EA0B6A10A9}" type="pres">
      <dgm:prSet presAssocID="{473D7786-4B80-4F5C-BBA2-BAD49339C2C0}" presName="textNode" presStyleLbl="bgShp" presStyleIdx="0" presStyleCnt="3"/>
      <dgm:spPr/>
      <dgm:t>
        <a:bodyPr/>
        <a:lstStyle/>
        <a:p>
          <a:endParaRPr lang="en-GB"/>
        </a:p>
      </dgm:t>
    </dgm:pt>
    <dgm:pt modelId="{7DA3D3E2-6A8D-4F9E-BE6F-DDE039EBC8E3}" type="pres">
      <dgm:prSet presAssocID="{473D7786-4B80-4F5C-BBA2-BAD49339C2C0}" presName="compChildNode" presStyleCnt="0"/>
      <dgm:spPr/>
    </dgm:pt>
    <dgm:pt modelId="{59BBD48B-1BB2-423E-BECA-E9D1F5AB9904}" type="pres">
      <dgm:prSet presAssocID="{473D7786-4B80-4F5C-BBA2-BAD49339C2C0}" presName="theInnerList" presStyleCnt="0"/>
      <dgm:spPr/>
    </dgm:pt>
    <dgm:pt modelId="{0BB00144-9F45-4A2D-A92D-DE21B3602167}" type="pres">
      <dgm:prSet presAssocID="{851F061E-10E5-4580-9E8C-B207845F600E}" presName="child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677AB0E-3B0B-4DB5-A80E-FAB709B12635}" type="pres">
      <dgm:prSet presAssocID="{473D7786-4B80-4F5C-BBA2-BAD49339C2C0}" presName="aSpace" presStyleCnt="0"/>
      <dgm:spPr/>
    </dgm:pt>
    <dgm:pt modelId="{1457444E-50D8-4FBF-B463-825682C94C54}" type="pres">
      <dgm:prSet presAssocID="{122235FC-6E93-4260-BFEC-D87DB0EC5CA6}" presName="compNode" presStyleCnt="0"/>
      <dgm:spPr/>
    </dgm:pt>
    <dgm:pt modelId="{5221DAEA-E1A4-4AE2-86F4-67319D5690C7}" type="pres">
      <dgm:prSet presAssocID="{122235FC-6E93-4260-BFEC-D87DB0EC5CA6}" presName="aNode" presStyleLbl="bgShp" presStyleIdx="1" presStyleCnt="3"/>
      <dgm:spPr/>
      <dgm:t>
        <a:bodyPr/>
        <a:lstStyle/>
        <a:p>
          <a:endParaRPr lang="en-GB"/>
        </a:p>
      </dgm:t>
    </dgm:pt>
    <dgm:pt modelId="{26BACC92-A0CC-474A-B832-DC836E185D0A}" type="pres">
      <dgm:prSet presAssocID="{122235FC-6E93-4260-BFEC-D87DB0EC5CA6}" presName="textNode" presStyleLbl="bgShp" presStyleIdx="1" presStyleCnt="3"/>
      <dgm:spPr/>
      <dgm:t>
        <a:bodyPr/>
        <a:lstStyle/>
        <a:p>
          <a:endParaRPr lang="en-GB"/>
        </a:p>
      </dgm:t>
    </dgm:pt>
    <dgm:pt modelId="{F27FAC4B-46B0-4BA1-A4AD-5264B4C67C39}" type="pres">
      <dgm:prSet presAssocID="{122235FC-6E93-4260-BFEC-D87DB0EC5CA6}" presName="compChildNode" presStyleCnt="0"/>
      <dgm:spPr/>
    </dgm:pt>
    <dgm:pt modelId="{946FC71F-6AFE-4A90-B9DE-721E0BD13FED}" type="pres">
      <dgm:prSet presAssocID="{122235FC-6E93-4260-BFEC-D87DB0EC5CA6}" presName="theInnerList" presStyleCnt="0"/>
      <dgm:spPr/>
    </dgm:pt>
    <dgm:pt modelId="{57C22277-9DD3-4B05-834B-43C034D9B4CC}" type="pres">
      <dgm:prSet presAssocID="{31EBFEA6-7B91-4365-95E7-E4F8B586A626}" presName="child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81746AE-4943-44D8-B8FA-1EA2DB3E7C53}" type="pres">
      <dgm:prSet presAssocID="{31EBFEA6-7B91-4365-95E7-E4F8B586A626}" presName="aSpace2" presStyleCnt="0"/>
      <dgm:spPr/>
    </dgm:pt>
    <dgm:pt modelId="{D1867599-0035-4256-B4B5-AD3005342CEC}" type="pres">
      <dgm:prSet presAssocID="{D6230015-5B90-487B-96D6-CEF6CF8FC247}" presName="child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5FC14AB-9736-4EA8-AEE8-BC8944DDA028}" type="pres">
      <dgm:prSet presAssocID="{122235FC-6E93-4260-BFEC-D87DB0EC5CA6}" presName="aSpace" presStyleCnt="0"/>
      <dgm:spPr/>
    </dgm:pt>
    <dgm:pt modelId="{C8DB094A-DA54-4246-BF1F-9785DB817EF5}" type="pres">
      <dgm:prSet presAssocID="{1F0533C4-9213-40F5-81B7-3D913F52C751}" presName="compNode" presStyleCnt="0"/>
      <dgm:spPr/>
    </dgm:pt>
    <dgm:pt modelId="{E7C10165-4EC1-42F1-8A88-67F932DAFCE8}" type="pres">
      <dgm:prSet presAssocID="{1F0533C4-9213-40F5-81B7-3D913F52C751}" presName="aNode" presStyleLbl="bgShp" presStyleIdx="2" presStyleCnt="3"/>
      <dgm:spPr/>
      <dgm:t>
        <a:bodyPr/>
        <a:lstStyle/>
        <a:p>
          <a:endParaRPr lang="en-GB"/>
        </a:p>
      </dgm:t>
    </dgm:pt>
    <dgm:pt modelId="{8F1EB43C-4C93-4DC9-AC44-F197138B69A9}" type="pres">
      <dgm:prSet presAssocID="{1F0533C4-9213-40F5-81B7-3D913F52C751}" presName="textNode" presStyleLbl="bgShp" presStyleIdx="2" presStyleCnt="3"/>
      <dgm:spPr/>
      <dgm:t>
        <a:bodyPr/>
        <a:lstStyle/>
        <a:p>
          <a:endParaRPr lang="en-GB"/>
        </a:p>
      </dgm:t>
    </dgm:pt>
    <dgm:pt modelId="{3C493FD8-2C58-4DBF-B24A-EDD2C6F11A29}" type="pres">
      <dgm:prSet presAssocID="{1F0533C4-9213-40F5-81B7-3D913F52C751}" presName="compChildNode" presStyleCnt="0"/>
      <dgm:spPr/>
    </dgm:pt>
    <dgm:pt modelId="{7CC0BB8D-ACF5-4147-ADDC-B628644F9424}" type="pres">
      <dgm:prSet presAssocID="{1F0533C4-9213-40F5-81B7-3D913F52C751}" presName="theInnerList" presStyleCnt="0"/>
      <dgm:spPr/>
    </dgm:pt>
    <dgm:pt modelId="{C513DAD6-64AD-45A2-ABEB-0B8BDA0A19D5}" type="pres">
      <dgm:prSet presAssocID="{096D3FBB-9BAF-41A4-A162-5ABEB9A73B40}" presName="child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0D1B10F5-7B96-4D5D-BC20-3053322FC29B}" type="presOf" srcId="{0037A3EA-EAEB-4571-9DC7-DBDE1BFC28D5}" destId="{CD5FD353-28CC-476A-9FD8-D21CBEE44CDE}" srcOrd="0" destOrd="0" presId="urn:microsoft.com/office/officeart/2005/8/layout/lProcess2"/>
    <dgm:cxn modelId="{8A6CED77-95B3-4157-9A50-DEC3EF337C58}" srcId="{122235FC-6E93-4260-BFEC-D87DB0EC5CA6}" destId="{D6230015-5B90-487B-96D6-CEF6CF8FC247}" srcOrd="1" destOrd="0" parTransId="{819B012B-5F0F-4CC8-9FAF-510AA87DBE42}" sibTransId="{58B26594-31B1-4D58-B894-77A0CE196494}"/>
    <dgm:cxn modelId="{52916A55-C8AC-412F-8C61-3E9289210BBE}" type="presOf" srcId="{122235FC-6E93-4260-BFEC-D87DB0EC5CA6}" destId="{26BACC92-A0CC-474A-B832-DC836E185D0A}" srcOrd="1" destOrd="0" presId="urn:microsoft.com/office/officeart/2005/8/layout/lProcess2"/>
    <dgm:cxn modelId="{AA959A0A-9E84-4828-9016-BB65149AEB19}" srcId="{473D7786-4B80-4F5C-BBA2-BAD49339C2C0}" destId="{851F061E-10E5-4580-9E8C-B207845F600E}" srcOrd="0" destOrd="0" parTransId="{65892322-299A-46D4-AA68-749CA44F16BF}" sibTransId="{D21E2B00-E2DE-46A8-9263-C82A06793C2E}"/>
    <dgm:cxn modelId="{3F7E64AB-3FE3-471F-8679-9A8C37067480}" type="presOf" srcId="{1F0533C4-9213-40F5-81B7-3D913F52C751}" destId="{8F1EB43C-4C93-4DC9-AC44-F197138B69A9}" srcOrd="1" destOrd="0" presId="urn:microsoft.com/office/officeart/2005/8/layout/lProcess2"/>
    <dgm:cxn modelId="{0B878F6C-A24C-4F94-8977-A311BA0DE7DB}" type="presOf" srcId="{31EBFEA6-7B91-4365-95E7-E4F8B586A626}" destId="{57C22277-9DD3-4B05-834B-43C034D9B4CC}" srcOrd="0" destOrd="0" presId="urn:microsoft.com/office/officeart/2005/8/layout/lProcess2"/>
    <dgm:cxn modelId="{4D893819-375E-4692-B41D-C62CAA1DBE43}" srcId="{0037A3EA-EAEB-4571-9DC7-DBDE1BFC28D5}" destId="{1F0533C4-9213-40F5-81B7-3D913F52C751}" srcOrd="2" destOrd="0" parTransId="{9AF10E9A-CB8E-4B06-89C9-8FDF11B7FAA5}" sibTransId="{1CD3B477-9D4D-4EB9-9613-5AAD8917ECAB}"/>
    <dgm:cxn modelId="{63DA89DA-3C86-4183-8966-DFD38CAB5715}" type="presOf" srcId="{1F0533C4-9213-40F5-81B7-3D913F52C751}" destId="{E7C10165-4EC1-42F1-8A88-67F932DAFCE8}" srcOrd="0" destOrd="0" presId="urn:microsoft.com/office/officeart/2005/8/layout/lProcess2"/>
    <dgm:cxn modelId="{87F80A85-FCB3-4FDB-A808-FD468D23BB2E}" type="presOf" srcId="{851F061E-10E5-4580-9E8C-B207845F600E}" destId="{0BB00144-9F45-4A2D-A92D-DE21B3602167}" srcOrd="0" destOrd="0" presId="urn:microsoft.com/office/officeart/2005/8/layout/lProcess2"/>
    <dgm:cxn modelId="{8409690A-55A9-4A72-91B3-FE3AA6336167}" srcId="{0037A3EA-EAEB-4571-9DC7-DBDE1BFC28D5}" destId="{473D7786-4B80-4F5C-BBA2-BAD49339C2C0}" srcOrd="0" destOrd="0" parTransId="{E805B303-ED9B-4F84-AACB-133274C9BEA7}" sibTransId="{6D4FF89A-223F-4B5F-813E-33896FA98653}"/>
    <dgm:cxn modelId="{3DBDFEE0-AD40-4351-90E7-64C7741BB5E8}" type="presOf" srcId="{473D7786-4B80-4F5C-BBA2-BAD49339C2C0}" destId="{1D52270B-E5EA-4839-9EFC-53EA0B6A10A9}" srcOrd="1" destOrd="0" presId="urn:microsoft.com/office/officeart/2005/8/layout/lProcess2"/>
    <dgm:cxn modelId="{4A0B7629-6126-4DE2-8EC6-26095717D784}" srcId="{1F0533C4-9213-40F5-81B7-3D913F52C751}" destId="{096D3FBB-9BAF-41A4-A162-5ABEB9A73B40}" srcOrd="0" destOrd="0" parTransId="{D1C61D67-6C74-474F-AAEC-5D021D8D10D4}" sibTransId="{43D2FA72-D54C-4786-9F6C-535E3779B441}"/>
    <dgm:cxn modelId="{D5F675D4-1B00-4247-BF3C-48134209C993}" type="presOf" srcId="{473D7786-4B80-4F5C-BBA2-BAD49339C2C0}" destId="{E385ABCA-6586-457E-A4CD-E118B4C70EFB}" srcOrd="0" destOrd="0" presId="urn:microsoft.com/office/officeart/2005/8/layout/lProcess2"/>
    <dgm:cxn modelId="{6DE13CD5-59F6-422F-B650-57AB09FABA89}" type="presOf" srcId="{122235FC-6E93-4260-BFEC-D87DB0EC5CA6}" destId="{5221DAEA-E1A4-4AE2-86F4-67319D5690C7}" srcOrd="0" destOrd="0" presId="urn:microsoft.com/office/officeart/2005/8/layout/lProcess2"/>
    <dgm:cxn modelId="{1A8DA6E3-520E-4508-8F42-E6B47EE8D8CE}" srcId="{0037A3EA-EAEB-4571-9DC7-DBDE1BFC28D5}" destId="{122235FC-6E93-4260-BFEC-D87DB0EC5CA6}" srcOrd="1" destOrd="0" parTransId="{2F06DA6B-5D99-49FD-8317-B69E83FA2948}" sibTransId="{CF874366-C89F-4584-95DD-F2E138D949C7}"/>
    <dgm:cxn modelId="{385C07DB-F945-4506-9283-E7AFFDB0D9E6}" type="presOf" srcId="{D6230015-5B90-487B-96D6-CEF6CF8FC247}" destId="{D1867599-0035-4256-B4B5-AD3005342CEC}" srcOrd="0" destOrd="0" presId="urn:microsoft.com/office/officeart/2005/8/layout/lProcess2"/>
    <dgm:cxn modelId="{BC81B691-5902-448E-871B-4C9D2C160876}" srcId="{122235FC-6E93-4260-BFEC-D87DB0EC5CA6}" destId="{31EBFEA6-7B91-4365-95E7-E4F8B586A626}" srcOrd="0" destOrd="0" parTransId="{5260F856-CD75-4E75-8CFD-25E4DD843610}" sibTransId="{83B15294-2EC2-41C1-9267-45E5C845B815}"/>
    <dgm:cxn modelId="{BF289371-A96C-4508-825E-426E17A5DA0C}" type="presOf" srcId="{096D3FBB-9BAF-41A4-A162-5ABEB9A73B40}" destId="{C513DAD6-64AD-45A2-ABEB-0B8BDA0A19D5}" srcOrd="0" destOrd="0" presId="urn:microsoft.com/office/officeart/2005/8/layout/lProcess2"/>
    <dgm:cxn modelId="{771403C5-B9F2-4040-BE29-3FDF8D8BA071}" type="presParOf" srcId="{CD5FD353-28CC-476A-9FD8-D21CBEE44CDE}" destId="{B2034E78-3354-4652-968E-BD50F49482C2}" srcOrd="0" destOrd="0" presId="urn:microsoft.com/office/officeart/2005/8/layout/lProcess2"/>
    <dgm:cxn modelId="{98F1AB21-498A-4245-AE48-6867E7C549D1}" type="presParOf" srcId="{B2034E78-3354-4652-968E-BD50F49482C2}" destId="{E385ABCA-6586-457E-A4CD-E118B4C70EFB}" srcOrd="0" destOrd="0" presId="urn:microsoft.com/office/officeart/2005/8/layout/lProcess2"/>
    <dgm:cxn modelId="{64F03DC5-8291-44C6-B8B3-D135C5CF973F}" type="presParOf" srcId="{B2034E78-3354-4652-968E-BD50F49482C2}" destId="{1D52270B-E5EA-4839-9EFC-53EA0B6A10A9}" srcOrd="1" destOrd="0" presId="urn:microsoft.com/office/officeart/2005/8/layout/lProcess2"/>
    <dgm:cxn modelId="{979C1B78-7797-4A93-AB03-2B177D7A6EFC}" type="presParOf" srcId="{B2034E78-3354-4652-968E-BD50F49482C2}" destId="{7DA3D3E2-6A8D-4F9E-BE6F-DDE039EBC8E3}" srcOrd="2" destOrd="0" presId="urn:microsoft.com/office/officeart/2005/8/layout/lProcess2"/>
    <dgm:cxn modelId="{B93A84DF-3D98-4A6C-B6A1-13D15D7D9ECB}" type="presParOf" srcId="{7DA3D3E2-6A8D-4F9E-BE6F-DDE039EBC8E3}" destId="{59BBD48B-1BB2-423E-BECA-E9D1F5AB9904}" srcOrd="0" destOrd="0" presId="urn:microsoft.com/office/officeart/2005/8/layout/lProcess2"/>
    <dgm:cxn modelId="{7AE137A2-8598-4C22-BD81-79892851355E}" type="presParOf" srcId="{59BBD48B-1BB2-423E-BECA-E9D1F5AB9904}" destId="{0BB00144-9F45-4A2D-A92D-DE21B3602167}" srcOrd="0" destOrd="0" presId="urn:microsoft.com/office/officeart/2005/8/layout/lProcess2"/>
    <dgm:cxn modelId="{C4BFB27D-7770-48C5-9E3E-3D795E543D4C}" type="presParOf" srcId="{CD5FD353-28CC-476A-9FD8-D21CBEE44CDE}" destId="{1677AB0E-3B0B-4DB5-A80E-FAB709B12635}" srcOrd="1" destOrd="0" presId="urn:microsoft.com/office/officeart/2005/8/layout/lProcess2"/>
    <dgm:cxn modelId="{D6A6932D-4E20-4D8F-9E8A-C3FC9D76E372}" type="presParOf" srcId="{CD5FD353-28CC-476A-9FD8-D21CBEE44CDE}" destId="{1457444E-50D8-4FBF-B463-825682C94C54}" srcOrd="2" destOrd="0" presId="urn:microsoft.com/office/officeart/2005/8/layout/lProcess2"/>
    <dgm:cxn modelId="{68CACC16-9779-42EB-87D0-0C819EED3815}" type="presParOf" srcId="{1457444E-50D8-4FBF-B463-825682C94C54}" destId="{5221DAEA-E1A4-4AE2-86F4-67319D5690C7}" srcOrd="0" destOrd="0" presId="urn:microsoft.com/office/officeart/2005/8/layout/lProcess2"/>
    <dgm:cxn modelId="{64BA190F-77FA-4D94-9FAD-3F087CE528F8}" type="presParOf" srcId="{1457444E-50D8-4FBF-B463-825682C94C54}" destId="{26BACC92-A0CC-474A-B832-DC836E185D0A}" srcOrd="1" destOrd="0" presId="urn:microsoft.com/office/officeart/2005/8/layout/lProcess2"/>
    <dgm:cxn modelId="{DCE50303-E3A0-4DA1-8693-826C6B696E05}" type="presParOf" srcId="{1457444E-50D8-4FBF-B463-825682C94C54}" destId="{F27FAC4B-46B0-4BA1-A4AD-5264B4C67C39}" srcOrd="2" destOrd="0" presId="urn:microsoft.com/office/officeart/2005/8/layout/lProcess2"/>
    <dgm:cxn modelId="{6E590877-BE95-4F88-BA08-1B5A62450964}" type="presParOf" srcId="{F27FAC4B-46B0-4BA1-A4AD-5264B4C67C39}" destId="{946FC71F-6AFE-4A90-B9DE-721E0BD13FED}" srcOrd="0" destOrd="0" presId="urn:microsoft.com/office/officeart/2005/8/layout/lProcess2"/>
    <dgm:cxn modelId="{C5C38174-71B7-4C68-8BEC-1E847CA0BB77}" type="presParOf" srcId="{946FC71F-6AFE-4A90-B9DE-721E0BD13FED}" destId="{57C22277-9DD3-4B05-834B-43C034D9B4CC}" srcOrd="0" destOrd="0" presId="urn:microsoft.com/office/officeart/2005/8/layout/lProcess2"/>
    <dgm:cxn modelId="{996C6E7D-166E-43F6-93D7-228C3CFB9760}" type="presParOf" srcId="{946FC71F-6AFE-4A90-B9DE-721E0BD13FED}" destId="{481746AE-4943-44D8-B8FA-1EA2DB3E7C53}" srcOrd="1" destOrd="0" presId="urn:microsoft.com/office/officeart/2005/8/layout/lProcess2"/>
    <dgm:cxn modelId="{F65DB6E9-93F4-428E-AACE-A90F1B8672D6}" type="presParOf" srcId="{946FC71F-6AFE-4A90-B9DE-721E0BD13FED}" destId="{D1867599-0035-4256-B4B5-AD3005342CEC}" srcOrd="2" destOrd="0" presId="urn:microsoft.com/office/officeart/2005/8/layout/lProcess2"/>
    <dgm:cxn modelId="{97DDD407-3AF5-4ACC-AF78-4D31CA8538E8}" type="presParOf" srcId="{CD5FD353-28CC-476A-9FD8-D21CBEE44CDE}" destId="{65FC14AB-9736-4EA8-AEE8-BC8944DDA028}" srcOrd="3" destOrd="0" presId="urn:microsoft.com/office/officeart/2005/8/layout/lProcess2"/>
    <dgm:cxn modelId="{5FB3A7B6-4EB5-4511-A302-7D0E49F34B0C}" type="presParOf" srcId="{CD5FD353-28CC-476A-9FD8-D21CBEE44CDE}" destId="{C8DB094A-DA54-4246-BF1F-9785DB817EF5}" srcOrd="4" destOrd="0" presId="urn:microsoft.com/office/officeart/2005/8/layout/lProcess2"/>
    <dgm:cxn modelId="{B56900BC-FD23-4227-B0C8-600644015C8F}" type="presParOf" srcId="{C8DB094A-DA54-4246-BF1F-9785DB817EF5}" destId="{E7C10165-4EC1-42F1-8A88-67F932DAFCE8}" srcOrd="0" destOrd="0" presId="urn:microsoft.com/office/officeart/2005/8/layout/lProcess2"/>
    <dgm:cxn modelId="{036236D3-E013-45B9-98A0-38FF5F902BD7}" type="presParOf" srcId="{C8DB094A-DA54-4246-BF1F-9785DB817EF5}" destId="{8F1EB43C-4C93-4DC9-AC44-F197138B69A9}" srcOrd="1" destOrd="0" presId="urn:microsoft.com/office/officeart/2005/8/layout/lProcess2"/>
    <dgm:cxn modelId="{3F84FCE8-346D-44FB-A069-0FDEC7B1B082}" type="presParOf" srcId="{C8DB094A-DA54-4246-BF1F-9785DB817EF5}" destId="{3C493FD8-2C58-4DBF-B24A-EDD2C6F11A29}" srcOrd="2" destOrd="0" presId="urn:microsoft.com/office/officeart/2005/8/layout/lProcess2"/>
    <dgm:cxn modelId="{504BF2F1-1C76-406D-82AF-4B4B914BC9EC}" type="presParOf" srcId="{3C493FD8-2C58-4DBF-B24A-EDD2C6F11A29}" destId="{7CC0BB8D-ACF5-4147-ADDC-B628644F9424}" srcOrd="0" destOrd="0" presId="urn:microsoft.com/office/officeart/2005/8/layout/lProcess2"/>
    <dgm:cxn modelId="{36DB4AA0-BF7B-49A2-BE89-78ADE4B5C5FA}" type="presParOf" srcId="{7CC0BB8D-ACF5-4147-ADDC-B628644F9424}" destId="{C513DAD6-64AD-45A2-ABEB-0B8BDA0A19D5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6B3139E-9F2A-4A14-9989-1350E7B9771E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BF955C0-08BB-4769-ABA1-B79FC4319E3C}">
      <dgm:prSet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6E69B508-2039-4DEC-894C-015733AFB089}" type="parTrans" cxnId="{C0003AD7-FCBC-45CC-A2A4-324F833CE1DC}">
      <dgm:prSet/>
      <dgm:spPr/>
      <dgm:t>
        <a:bodyPr/>
        <a:lstStyle/>
        <a:p>
          <a:endParaRPr lang="en-US"/>
        </a:p>
      </dgm:t>
    </dgm:pt>
    <dgm:pt modelId="{7359E455-1EC0-4EFC-A04E-1FCEC150C770}" type="sibTrans" cxnId="{C0003AD7-FCBC-45CC-A2A4-324F833CE1DC}">
      <dgm:prSet/>
      <dgm:spPr/>
      <dgm:t>
        <a:bodyPr/>
        <a:lstStyle/>
        <a:p>
          <a:endParaRPr lang="en-US"/>
        </a:p>
      </dgm:t>
    </dgm:pt>
    <dgm:pt modelId="{31798352-56F7-4B29-B3FA-B71889DAF6EB}">
      <dgm:prSet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703F272F-631A-43C9-992D-FDC7E0F171F2}" type="parTrans" cxnId="{305E83C9-9B96-4605-905A-37C8EF8D15CB}">
      <dgm:prSet/>
      <dgm:spPr/>
      <dgm:t>
        <a:bodyPr/>
        <a:lstStyle/>
        <a:p>
          <a:endParaRPr lang="en-US"/>
        </a:p>
      </dgm:t>
    </dgm:pt>
    <dgm:pt modelId="{B435C95D-71B4-481C-B016-6FC95B3CB1C4}" type="sibTrans" cxnId="{305E83C9-9B96-4605-905A-37C8EF8D15CB}">
      <dgm:prSet/>
      <dgm:spPr/>
      <dgm:t>
        <a:bodyPr/>
        <a:lstStyle/>
        <a:p>
          <a:endParaRPr lang="en-US"/>
        </a:p>
      </dgm:t>
    </dgm:pt>
    <dgm:pt modelId="{207EA696-324A-4450-8031-25376CC2E1A7}">
      <dgm:prSet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1F7F20EE-AD0A-4F6A-A7E5-5C7399379104}" type="parTrans" cxnId="{2B21BCA4-738A-46A3-B5CE-D658371CF6EE}">
      <dgm:prSet/>
      <dgm:spPr/>
      <dgm:t>
        <a:bodyPr/>
        <a:lstStyle/>
        <a:p>
          <a:endParaRPr lang="en-US"/>
        </a:p>
      </dgm:t>
    </dgm:pt>
    <dgm:pt modelId="{3890CD29-9303-4F54-B4A0-79391FEE609A}" type="sibTrans" cxnId="{2B21BCA4-738A-46A3-B5CE-D658371CF6EE}">
      <dgm:prSet/>
      <dgm:spPr/>
      <dgm:t>
        <a:bodyPr/>
        <a:lstStyle/>
        <a:p>
          <a:endParaRPr lang="en-US"/>
        </a:p>
      </dgm:t>
    </dgm:pt>
    <dgm:pt modelId="{649973E8-EE00-4F2A-8F8C-489C6EB7E228}" type="pres">
      <dgm:prSet presAssocID="{86B3139E-9F2A-4A14-9989-1350E7B9771E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40EEBDE-5413-4491-A202-C70E1ABD4BEF}" type="pres">
      <dgm:prSet presAssocID="{5BF955C0-08BB-4769-ABA1-B79FC4319E3C}" presName="dummy" presStyleCnt="0"/>
      <dgm:spPr/>
    </dgm:pt>
    <dgm:pt modelId="{DED15790-06D3-412F-AD6D-B9AF1C9DA5C0}" type="pres">
      <dgm:prSet presAssocID="{5BF955C0-08BB-4769-ABA1-B79FC4319E3C}" presName="node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2C1A54-D364-4AD8-8994-B7C6BEB3FDF2}" type="pres">
      <dgm:prSet presAssocID="{7359E455-1EC0-4EFC-A04E-1FCEC150C770}" presName="sibTrans" presStyleLbl="node1" presStyleIdx="0" presStyleCnt="3" custAng="1200198" custScaleX="185007" custScaleY="110424" custLinFactNeighborX="-40694" custLinFactNeighborY="-4461"/>
      <dgm:spPr/>
      <dgm:t>
        <a:bodyPr/>
        <a:lstStyle/>
        <a:p>
          <a:endParaRPr lang="en-US"/>
        </a:p>
      </dgm:t>
    </dgm:pt>
    <dgm:pt modelId="{BCBEBCBE-0034-422F-9944-D0A9A7DE887B}" type="pres">
      <dgm:prSet presAssocID="{31798352-56F7-4B29-B3FA-B71889DAF6EB}" presName="dummy" presStyleCnt="0"/>
      <dgm:spPr/>
    </dgm:pt>
    <dgm:pt modelId="{02BF835F-28B6-48B1-A19F-3808060DD96B}" type="pres">
      <dgm:prSet presAssocID="{31798352-56F7-4B29-B3FA-B71889DAF6EB}" presName="node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32BEEF-F913-4040-972D-AAD2A5D013D0}" type="pres">
      <dgm:prSet presAssocID="{B435C95D-71B4-481C-B016-6FC95B3CB1C4}" presName="sibTrans" presStyleLbl="node1" presStyleIdx="1" presStyleCnt="3" custAng="1239356" custScaleX="97863" custScaleY="83880" custLinFactNeighborX="-45973" custLinFactNeighborY="6524"/>
      <dgm:spPr/>
      <dgm:t>
        <a:bodyPr/>
        <a:lstStyle/>
        <a:p>
          <a:endParaRPr lang="en-US"/>
        </a:p>
      </dgm:t>
    </dgm:pt>
    <dgm:pt modelId="{8FF0B9DE-3940-41E6-B32E-A98A7DB841D5}" type="pres">
      <dgm:prSet presAssocID="{207EA696-324A-4450-8031-25376CC2E1A7}" presName="dummy" presStyleCnt="0"/>
      <dgm:spPr/>
    </dgm:pt>
    <dgm:pt modelId="{A3CF101F-A89E-4051-96E3-86BB64603D65}" type="pres">
      <dgm:prSet presAssocID="{207EA696-324A-4450-8031-25376CC2E1A7}" presName="node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E3F3CC-E58C-4661-A0EA-BFD29CA8406E}" type="pres">
      <dgm:prSet presAssocID="{3890CD29-9303-4F54-B4A0-79391FEE609A}" presName="sibTrans" presStyleLbl="node1" presStyleIdx="2" presStyleCnt="3"/>
      <dgm:spPr/>
      <dgm:t>
        <a:bodyPr/>
        <a:lstStyle/>
        <a:p>
          <a:endParaRPr lang="en-US"/>
        </a:p>
      </dgm:t>
    </dgm:pt>
  </dgm:ptLst>
  <dgm:cxnLst>
    <dgm:cxn modelId="{E02CC4BF-1F9F-4128-9EBB-8911038713A8}" type="presOf" srcId="{86B3139E-9F2A-4A14-9989-1350E7B9771E}" destId="{649973E8-EE00-4F2A-8F8C-489C6EB7E228}" srcOrd="0" destOrd="0" presId="urn:microsoft.com/office/officeart/2005/8/layout/cycle1"/>
    <dgm:cxn modelId="{2B21BCA4-738A-46A3-B5CE-D658371CF6EE}" srcId="{86B3139E-9F2A-4A14-9989-1350E7B9771E}" destId="{207EA696-324A-4450-8031-25376CC2E1A7}" srcOrd="2" destOrd="0" parTransId="{1F7F20EE-AD0A-4F6A-A7E5-5C7399379104}" sibTransId="{3890CD29-9303-4F54-B4A0-79391FEE609A}"/>
    <dgm:cxn modelId="{83F80D9E-012E-4619-8E58-5C8A7DB5BB9B}" type="presOf" srcId="{7359E455-1EC0-4EFC-A04E-1FCEC150C770}" destId="{C22C1A54-D364-4AD8-8994-B7C6BEB3FDF2}" srcOrd="0" destOrd="0" presId="urn:microsoft.com/office/officeart/2005/8/layout/cycle1"/>
    <dgm:cxn modelId="{CC43A068-164F-4966-836C-DEDB58EBDB07}" type="presOf" srcId="{207EA696-324A-4450-8031-25376CC2E1A7}" destId="{A3CF101F-A89E-4051-96E3-86BB64603D65}" srcOrd="0" destOrd="0" presId="urn:microsoft.com/office/officeart/2005/8/layout/cycle1"/>
    <dgm:cxn modelId="{DAB3DCC3-9A40-47F3-A7D7-A18F21547898}" type="presOf" srcId="{31798352-56F7-4B29-B3FA-B71889DAF6EB}" destId="{02BF835F-28B6-48B1-A19F-3808060DD96B}" srcOrd="0" destOrd="0" presId="urn:microsoft.com/office/officeart/2005/8/layout/cycle1"/>
    <dgm:cxn modelId="{305E83C9-9B96-4605-905A-37C8EF8D15CB}" srcId="{86B3139E-9F2A-4A14-9989-1350E7B9771E}" destId="{31798352-56F7-4B29-B3FA-B71889DAF6EB}" srcOrd="1" destOrd="0" parTransId="{703F272F-631A-43C9-992D-FDC7E0F171F2}" sibTransId="{B435C95D-71B4-481C-B016-6FC95B3CB1C4}"/>
    <dgm:cxn modelId="{937B55E4-5CA1-410F-B62E-7E6A3D9326B5}" type="presOf" srcId="{B435C95D-71B4-481C-B016-6FC95B3CB1C4}" destId="{6532BEEF-F913-4040-972D-AAD2A5D013D0}" srcOrd="0" destOrd="0" presId="urn:microsoft.com/office/officeart/2005/8/layout/cycle1"/>
    <dgm:cxn modelId="{C0003AD7-FCBC-45CC-A2A4-324F833CE1DC}" srcId="{86B3139E-9F2A-4A14-9989-1350E7B9771E}" destId="{5BF955C0-08BB-4769-ABA1-B79FC4319E3C}" srcOrd="0" destOrd="0" parTransId="{6E69B508-2039-4DEC-894C-015733AFB089}" sibTransId="{7359E455-1EC0-4EFC-A04E-1FCEC150C770}"/>
    <dgm:cxn modelId="{ED1E9889-4D97-47DA-A53E-AE2AEB5B5B49}" type="presOf" srcId="{3890CD29-9303-4F54-B4A0-79391FEE609A}" destId="{9EE3F3CC-E58C-4661-A0EA-BFD29CA8406E}" srcOrd="0" destOrd="0" presId="urn:microsoft.com/office/officeart/2005/8/layout/cycle1"/>
    <dgm:cxn modelId="{436B1022-5662-49D1-9F53-5B852E9E6609}" type="presOf" srcId="{5BF955C0-08BB-4769-ABA1-B79FC4319E3C}" destId="{DED15790-06D3-412F-AD6D-B9AF1C9DA5C0}" srcOrd="0" destOrd="0" presId="urn:microsoft.com/office/officeart/2005/8/layout/cycle1"/>
    <dgm:cxn modelId="{4E46973A-965A-49F9-86E0-AD8673805571}" type="presParOf" srcId="{649973E8-EE00-4F2A-8F8C-489C6EB7E228}" destId="{A40EEBDE-5413-4491-A202-C70E1ABD4BEF}" srcOrd="0" destOrd="0" presId="urn:microsoft.com/office/officeart/2005/8/layout/cycle1"/>
    <dgm:cxn modelId="{16000466-C3B5-4036-ACF8-B4F6415525AC}" type="presParOf" srcId="{649973E8-EE00-4F2A-8F8C-489C6EB7E228}" destId="{DED15790-06D3-412F-AD6D-B9AF1C9DA5C0}" srcOrd="1" destOrd="0" presId="urn:microsoft.com/office/officeart/2005/8/layout/cycle1"/>
    <dgm:cxn modelId="{B3521E4D-FDD6-41DA-BD69-215612CABEBC}" type="presParOf" srcId="{649973E8-EE00-4F2A-8F8C-489C6EB7E228}" destId="{C22C1A54-D364-4AD8-8994-B7C6BEB3FDF2}" srcOrd="2" destOrd="0" presId="urn:microsoft.com/office/officeart/2005/8/layout/cycle1"/>
    <dgm:cxn modelId="{D19A0AD0-A1D8-4239-A85B-8D8BE8580D0A}" type="presParOf" srcId="{649973E8-EE00-4F2A-8F8C-489C6EB7E228}" destId="{BCBEBCBE-0034-422F-9944-D0A9A7DE887B}" srcOrd="3" destOrd="0" presId="urn:microsoft.com/office/officeart/2005/8/layout/cycle1"/>
    <dgm:cxn modelId="{0F68E3EE-2379-49AD-9CE0-D2BA01760ABF}" type="presParOf" srcId="{649973E8-EE00-4F2A-8F8C-489C6EB7E228}" destId="{02BF835F-28B6-48B1-A19F-3808060DD96B}" srcOrd="4" destOrd="0" presId="urn:microsoft.com/office/officeart/2005/8/layout/cycle1"/>
    <dgm:cxn modelId="{811D6D20-FAB7-40FD-8714-B4B5AB891BB0}" type="presParOf" srcId="{649973E8-EE00-4F2A-8F8C-489C6EB7E228}" destId="{6532BEEF-F913-4040-972D-AAD2A5D013D0}" srcOrd="5" destOrd="0" presId="urn:microsoft.com/office/officeart/2005/8/layout/cycle1"/>
    <dgm:cxn modelId="{D278B991-B21F-4731-80F2-49B781F290FA}" type="presParOf" srcId="{649973E8-EE00-4F2A-8F8C-489C6EB7E228}" destId="{8FF0B9DE-3940-41E6-B32E-A98A7DB841D5}" srcOrd="6" destOrd="0" presId="urn:microsoft.com/office/officeart/2005/8/layout/cycle1"/>
    <dgm:cxn modelId="{C2E15200-4962-45CE-BF1E-0418D7E77D65}" type="presParOf" srcId="{649973E8-EE00-4F2A-8F8C-489C6EB7E228}" destId="{A3CF101F-A89E-4051-96E3-86BB64603D65}" srcOrd="7" destOrd="0" presId="urn:microsoft.com/office/officeart/2005/8/layout/cycle1"/>
    <dgm:cxn modelId="{846E643E-38EE-4916-8260-6A97A5EF0CF1}" type="presParOf" srcId="{649973E8-EE00-4F2A-8F8C-489C6EB7E228}" destId="{9EE3F3CC-E58C-4661-A0EA-BFD29CA8406E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381334E-2E6E-4153-A840-530EE5671A1F}" type="doc">
      <dgm:prSet loTypeId="urn:microsoft.com/office/officeart/2005/8/layout/vList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4025ED1-B5F3-4BB7-8AF3-FD53189256FE}">
      <dgm:prSet phldrT="[Text]"/>
      <dgm:spPr/>
      <dgm:t>
        <a:bodyPr/>
        <a:lstStyle/>
        <a:p>
          <a:r>
            <a:rPr lang="en-GB" dirty="0" smtClean="0"/>
            <a:t>Documents</a:t>
          </a:r>
          <a:endParaRPr lang="en-US" dirty="0"/>
        </a:p>
      </dgm:t>
    </dgm:pt>
    <dgm:pt modelId="{D4EEEA49-A845-49C0-BA9E-62413AF31B0A}" type="parTrans" cxnId="{116C574A-5D87-4623-97B4-A26FCE2FE2EA}">
      <dgm:prSet/>
      <dgm:spPr/>
      <dgm:t>
        <a:bodyPr/>
        <a:lstStyle/>
        <a:p>
          <a:endParaRPr lang="en-US"/>
        </a:p>
      </dgm:t>
    </dgm:pt>
    <dgm:pt modelId="{FD024D23-2FA5-4C66-8871-08856AAEA3A0}" type="sibTrans" cxnId="{116C574A-5D87-4623-97B4-A26FCE2FE2EA}">
      <dgm:prSet/>
      <dgm:spPr/>
      <dgm:t>
        <a:bodyPr/>
        <a:lstStyle/>
        <a:p>
          <a:endParaRPr lang="en-US"/>
        </a:p>
      </dgm:t>
    </dgm:pt>
    <dgm:pt modelId="{12C8CD44-C768-4D25-A530-CFD385EB775E}" type="pres">
      <dgm:prSet presAssocID="{D381334E-2E6E-4153-A840-530EE5671A1F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GB"/>
        </a:p>
      </dgm:t>
    </dgm:pt>
    <dgm:pt modelId="{04186596-497F-4F0C-BB81-CCCAD40A950B}" type="pres">
      <dgm:prSet presAssocID="{94025ED1-B5F3-4BB7-8AF3-FD53189256FE}" presName="linNode" presStyleCnt="0"/>
      <dgm:spPr/>
    </dgm:pt>
    <dgm:pt modelId="{60E1293E-C558-4BDE-99B5-A7C1C02EB379}" type="pres">
      <dgm:prSet presAssocID="{94025ED1-B5F3-4BB7-8AF3-FD53189256FE}" presName="parentShp" presStyleLbl="node1" presStyleIdx="0" presStyleCnt="1" custLinFactNeighborX="264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0CE0F81-3AE8-4AB1-B0BB-1E89B39CC67C}" type="pres">
      <dgm:prSet presAssocID="{94025ED1-B5F3-4BB7-8AF3-FD53189256FE}" presName="childShp" presStyleLbl="bgAccFollowNode1" presStyleIdx="0" presStyleCnt="1">
        <dgm:presLayoutVars>
          <dgm:bulletEnabled val="1"/>
        </dgm:presLayoutVars>
      </dgm:prSet>
      <dgm:spPr>
        <a:solidFill>
          <a:schemeClr val="accent1">
            <a:tint val="40000"/>
            <a:hueOff val="0"/>
            <a:satOff val="0"/>
            <a:lumOff val="0"/>
          </a:schemeClr>
        </a:solidFill>
      </dgm:spPr>
      <dgm:t>
        <a:bodyPr/>
        <a:lstStyle/>
        <a:p>
          <a:endParaRPr lang="en-US"/>
        </a:p>
      </dgm:t>
    </dgm:pt>
  </dgm:ptLst>
  <dgm:cxnLst>
    <dgm:cxn modelId="{9F0DBA97-6B2E-45DB-8955-78FC0249AE29}" type="presOf" srcId="{D381334E-2E6E-4153-A840-530EE5671A1F}" destId="{12C8CD44-C768-4D25-A530-CFD385EB775E}" srcOrd="0" destOrd="0" presId="urn:microsoft.com/office/officeart/2005/8/layout/vList6"/>
    <dgm:cxn modelId="{116C574A-5D87-4623-97B4-A26FCE2FE2EA}" srcId="{D381334E-2E6E-4153-A840-530EE5671A1F}" destId="{94025ED1-B5F3-4BB7-8AF3-FD53189256FE}" srcOrd="0" destOrd="0" parTransId="{D4EEEA49-A845-49C0-BA9E-62413AF31B0A}" sibTransId="{FD024D23-2FA5-4C66-8871-08856AAEA3A0}"/>
    <dgm:cxn modelId="{5BFC62AC-BD3D-4824-A563-55BF74315BC7}" type="presOf" srcId="{94025ED1-B5F3-4BB7-8AF3-FD53189256FE}" destId="{60E1293E-C558-4BDE-99B5-A7C1C02EB379}" srcOrd="0" destOrd="0" presId="urn:microsoft.com/office/officeart/2005/8/layout/vList6"/>
    <dgm:cxn modelId="{F527BBD6-5E3A-4383-A7B7-06A59688642E}" type="presParOf" srcId="{12C8CD44-C768-4D25-A530-CFD385EB775E}" destId="{04186596-497F-4F0C-BB81-CCCAD40A950B}" srcOrd="0" destOrd="0" presId="urn:microsoft.com/office/officeart/2005/8/layout/vList6"/>
    <dgm:cxn modelId="{81A196C3-8A94-4F74-98ED-103C858F91B6}" type="presParOf" srcId="{04186596-497F-4F0C-BB81-CCCAD40A950B}" destId="{60E1293E-C558-4BDE-99B5-A7C1C02EB379}" srcOrd="0" destOrd="0" presId="urn:microsoft.com/office/officeart/2005/8/layout/vList6"/>
    <dgm:cxn modelId="{191744DA-D408-4A48-B7BF-D82AA9E61E28}" type="presParOf" srcId="{04186596-497F-4F0C-BB81-CCCAD40A950B}" destId="{80CE0F81-3AE8-4AB1-B0BB-1E89B39CC67C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85ABCA-6586-457E-A4CD-E118B4C70EFB}">
      <dsp:nvSpPr>
        <dsp:cNvPr id="0" name=""/>
        <dsp:cNvSpPr/>
      </dsp:nvSpPr>
      <dsp:spPr>
        <a:xfrm>
          <a:off x="486" y="0"/>
          <a:ext cx="1264486" cy="332814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kern="1200" dirty="0" err="1" smtClean="0"/>
            <a:t>BlogsByTitle</a:t>
          </a:r>
          <a:endParaRPr lang="en-US" sz="1100" kern="1200" dirty="0"/>
        </a:p>
      </dsp:txBody>
      <dsp:txXfrm>
        <a:off x="486" y="0"/>
        <a:ext cx="1264486" cy="998443"/>
      </dsp:txXfrm>
    </dsp:sp>
    <dsp:sp modelId="{0BB00144-9F45-4A2D-A92D-DE21B3602167}">
      <dsp:nvSpPr>
        <dsp:cNvPr id="0" name=""/>
        <dsp:cNvSpPr/>
      </dsp:nvSpPr>
      <dsp:spPr>
        <a:xfrm>
          <a:off x="126934" y="998443"/>
          <a:ext cx="1011588" cy="21632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kern="1200" dirty="0" smtClean="0"/>
            <a:t>Title</a:t>
          </a:r>
          <a:endParaRPr lang="en-US" sz="1300" kern="1200" dirty="0"/>
        </a:p>
      </dsp:txBody>
      <dsp:txXfrm>
        <a:off x="156562" y="1028071"/>
        <a:ext cx="952332" cy="2104037"/>
      </dsp:txXfrm>
    </dsp:sp>
    <dsp:sp modelId="{5221DAEA-E1A4-4AE2-86F4-67319D5690C7}">
      <dsp:nvSpPr>
        <dsp:cNvPr id="0" name=""/>
        <dsp:cNvSpPr/>
      </dsp:nvSpPr>
      <dsp:spPr>
        <a:xfrm>
          <a:off x="1359808" y="0"/>
          <a:ext cx="1264486" cy="332814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kern="1200" dirty="0" err="1" smtClean="0"/>
            <a:t>UsersByAll</a:t>
          </a:r>
          <a:endParaRPr lang="en-US" sz="1100" kern="1200" dirty="0"/>
        </a:p>
      </dsp:txBody>
      <dsp:txXfrm>
        <a:off x="1359808" y="0"/>
        <a:ext cx="1264486" cy="998443"/>
      </dsp:txXfrm>
    </dsp:sp>
    <dsp:sp modelId="{57C22277-9DD3-4B05-834B-43C034D9B4CC}">
      <dsp:nvSpPr>
        <dsp:cNvPr id="0" name=""/>
        <dsp:cNvSpPr/>
      </dsp:nvSpPr>
      <dsp:spPr>
        <a:xfrm>
          <a:off x="1486257" y="999418"/>
          <a:ext cx="1011588" cy="10034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kern="1200" dirty="0" smtClean="0"/>
            <a:t>Username</a:t>
          </a:r>
          <a:endParaRPr lang="en-US" sz="1300" kern="1200" dirty="0"/>
        </a:p>
      </dsp:txBody>
      <dsp:txXfrm>
        <a:off x="1515648" y="1028809"/>
        <a:ext cx="952806" cy="944698"/>
      </dsp:txXfrm>
    </dsp:sp>
    <dsp:sp modelId="{D1867599-0035-4256-B4B5-AD3005342CEC}">
      <dsp:nvSpPr>
        <dsp:cNvPr id="0" name=""/>
        <dsp:cNvSpPr/>
      </dsp:nvSpPr>
      <dsp:spPr>
        <a:xfrm>
          <a:off x="1486257" y="2157280"/>
          <a:ext cx="1011588" cy="10034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kern="1200" dirty="0" err="1" smtClean="0"/>
            <a:t>DateJoined</a:t>
          </a:r>
          <a:endParaRPr lang="en-US" sz="1300" kern="1200" dirty="0"/>
        </a:p>
      </dsp:txBody>
      <dsp:txXfrm>
        <a:off x="1515648" y="2186671"/>
        <a:ext cx="952806" cy="944698"/>
      </dsp:txXfrm>
    </dsp:sp>
    <dsp:sp modelId="{E7C10165-4EC1-42F1-8A88-67F932DAFCE8}">
      <dsp:nvSpPr>
        <dsp:cNvPr id="0" name=""/>
        <dsp:cNvSpPr/>
      </dsp:nvSpPr>
      <dsp:spPr>
        <a:xfrm>
          <a:off x="2719131" y="0"/>
          <a:ext cx="1264486" cy="332814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kern="1200" dirty="0" err="1" smtClean="0"/>
            <a:t>BlogsByCategory</a:t>
          </a:r>
          <a:endParaRPr lang="en-US" sz="1100" kern="1200" dirty="0"/>
        </a:p>
      </dsp:txBody>
      <dsp:txXfrm>
        <a:off x="2719131" y="0"/>
        <a:ext cx="1264486" cy="998443"/>
      </dsp:txXfrm>
    </dsp:sp>
    <dsp:sp modelId="{C513DAD6-64AD-45A2-ABEB-0B8BDA0A19D5}">
      <dsp:nvSpPr>
        <dsp:cNvPr id="0" name=""/>
        <dsp:cNvSpPr/>
      </dsp:nvSpPr>
      <dsp:spPr>
        <a:xfrm>
          <a:off x="2845580" y="998443"/>
          <a:ext cx="1011588" cy="21632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kern="1200" dirty="0" smtClean="0"/>
            <a:t>Category</a:t>
          </a:r>
          <a:endParaRPr lang="en-US" sz="1300" kern="1200" dirty="0"/>
        </a:p>
      </dsp:txBody>
      <dsp:txXfrm>
        <a:off x="2875208" y="1028071"/>
        <a:ext cx="952332" cy="21040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D15790-06D3-412F-AD6D-B9AF1C9DA5C0}">
      <dsp:nvSpPr>
        <dsp:cNvPr id="0" name=""/>
        <dsp:cNvSpPr/>
      </dsp:nvSpPr>
      <dsp:spPr>
        <a:xfrm>
          <a:off x="3474000" y="217452"/>
          <a:ext cx="1109724" cy="11097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310" tIns="67310" rIns="67310" bIns="67310" numCol="1" spcCol="1270" anchor="ctr" anchorCtr="0">
          <a:noAutofit/>
        </a:bodyPr>
        <a:lstStyle/>
        <a:p>
          <a:pPr lvl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300" kern="1200" dirty="0" smtClean="0"/>
            <a:t> </a:t>
          </a:r>
          <a:endParaRPr lang="en-US" sz="5300" kern="1200" dirty="0"/>
        </a:p>
      </dsp:txBody>
      <dsp:txXfrm>
        <a:off x="3474000" y="217452"/>
        <a:ext cx="1109724" cy="1109724"/>
      </dsp:txXfrm>
    </dsp:sp>
    <dsp:sp modelId="{C22C1A54-D364-4AD8-8994-B7C6BEB3FDF2}">
      <dsp:nvSpPr>
        <dsp:cNvPr id="0" name=""/>
        <dsp:cNvSpPr/>
      </dsp:nvSpPr>
      <dsp:spPr>
        <a:xfrm rot="1200198">
          <a:off x="-396652" y="-254171"/>
          <a:ext cx="4851658" cy="2895780"/>
        </a:xfrm>
        <a:prstGeom prst="circularArrow">
          <a:avLst>
            <a:gd name="adj1" fmla="val 8252"/>
            <a:gd name="adj2" fmla="val 576401"/>
            <a:gd name="adj3" fmla="val 2962558"/>
            <a:gd name="adj4" fmla="val 52592"/>
            <a:gd name="adj5" fmla="val 962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BF835F-28B6-48B1-A19F-3808060DD96B}">
      <dsp:nvSpPr>
        <dsp:cNvPr id="0" name=""/>
        <dsp:cNvSpPr/>
      </dsp:nvSpPr>
      <dsp:spPr>
        <a:xfrm>
          <a:off x="2541481" y="1832622"/>
          <a:ext cx="1109724" cy="11097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310" tIns="67310" rIns="67310" bIns="67310" numCol="1" spcCol="1270" anchor="ctr" anchorCtr="0">
          <a:noAutofit/>
        </a:bodyPr>
        <a:lstStyle/>
        <a:p>
          <a:pPr lvl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300" kern="1200" dirty="0" smtClean="0"/>
            <a:t> </a:t>
          </a:r>
          <a:endParaRPr lang="en-US" sz="5300" kern="1200" dirty="0"/>
        </a:p>
      </dsp:txBody>
      <dsp:txXfrm>
        <a:off x="2541481" y="1832622"/>
        <a:ext cx="1109724" cy="1109724"/>
      </dsp:txXfrm>
    </dsp:sp>
    <dsp:sp modelId="{6532BEEF-F913-4040-972D-AAD2A5D013D0}">
      <dsp:nvSpPr>
        <dsp:cNvPr id="0" name=""/>
        <dsp:cNvSpPr/>
      </dsp:nvSpPr>
      <dsp:spPr>
        <a:xfrm rot="1239356">
          <a:off x="607550" y="381948"/>
          <a:ext cx="2566377" cy="2199685"/>
        </a:xfrm>
        <a:prstGeom prst="circularArrow">
          <a:avLst>
            <a:gd name="adj1" fmla="val 8252"/>
            <a:gd name="adj2" fmla="val 576401"/>
            <a:gd name="adj3" fmla="val 10171008"/>
            <a:gd name="adj4" fmla="val 7261042"/>
            <a:gd name="adj5" fmla="val 962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CF101F-A89E-4051-96E3-86BB64603D65}">
      <dsp:nvSpPr>
        <dsp:cNvPr id="0" name=""/>
        <dsp:cNvSpPr/>
      </dsp:nvSpPr>
      <dsp:spPr>
        <a:xfrm>
          <a:off x="1608962" y="217452"/>
          <a:ext cx="1109724" cy="11097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310" tIns="67310" rIns="67310" bIns="67310" numCol="1" spcCol="1270" anchor="ctr" anchorCtr="0">
          <a:noAutofit/>
        </a:bodyPr>
        <a:lstStyle/>
        <a:p>
          <a:pPr lvl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300" kern="1200" dirty="0" smtClean="0"/>
            <a:t> </a:t>
          </a:r>
          <a:endParaRPr lang="en-US" sz="5300" kern="1200" dirty="0"/>
        </a:p>
      </dsp:txBody>
      <dsp:txXfrm>
        <a:off x="1608962" y="217452"/>
        <a:ext cx="1109724" cy="1109724"/>
      </dsp:txXfrm>
    </dsp:sp>
    <dsp:sp modelId="{9EE3F3CC-E58C-4661-A0EA-BFD29CA8406E}">
      <dsp:nvSpPr>
        <dsp:cNvPr id="0" name=""/>
        <dsp:cNvSpPr/>
      </dsp:nvSpPr>
      <dsp:spPr>
        <a:xfrm>
          <a:off x="1785134" y="-504"/>
          <a:ext cx="2622419" cy="2622419"/>
        </a:xfrm>
        <a:prstGeom prst="circularArrow">
          <a:avLst>
            <a:gd name="adj1" fmla="val 8252"/>
            <a:gd name="adj2" fmla="val 576401"/>
            <a:gd name="adj3" fmla="val 16855509"/>
            <a:gd name="adj4" fmla="val 14968090"/>
            <a:gd name="adj5" fmla="val 962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CE0F81-3AE8-4AB1-B0BB-1E89B39CC67C}">
      <dsp:nvSpPr>
        <dsp:cNvPr id="0" name=""/>
        <dsp:cNvSpPr/>
      </dsp:nvSpPr>
      <dsp:spPr>
        <a:xfrm>
          <a:off x="1296144" y="0"/>
          <a:ext cx="1944216" cy="1224136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tint val="40000"/>
            <a:hueOff val="0"/>
            <a:satOff val="0"/>
            <a:lum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E1293E-C558-4BDE-99B5-A7C1C02EB379}">
      <dsp:nvSpPr>
        <dsp:cNvPr id="0" name=""/>
        <dsp:cNvSpPr/>
      </dsp:nvSpPr>
      <dsp:spPr>
        <a:xfrm>
          <a:off x="51443" y="0"/>
          <a:ext cx="1296144" cy="122413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500" kern="1200" dirty="0" smtClean="0"/>
            <a:t>Documents</a:t>
          </a:r>
          <a:endParaRPr lang="en-US" sz="1500" kern="1200" dirty="0"/>
        </a:p>
      </dsp:txBody>
      <dsp:txXfrm>
        <a:off x="111200" y="59757"/>
        <a:ext cx="1176630" cy="11046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E35267-24C4-47E1-AC91-12E6230043C2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21A2FB-CCE0-45C8-A866-0CB48D36A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46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Discuss about why?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21A2FB-CCE0-45C8-A866-0CB48D36A35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624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Union between</a:t>
            </a:r>
            <a:r>
              <a:rPr lang="en-US" baseline="0" dirty="0" smtClean="0"/>
              <a:t> </a:t>
            </a:r>
            <a:r>
              <a:rPr lang="en-US" baseline="0" smtClean="0"/>
              <a:t>two indexing types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21A2FB-CCE0-45C8-A866-0CB48D36A35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007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648CBE6-1ED4-4CAC-A47A-4EE9380C605E}" type="slidenum">
              <a:rPr lang="he-IL" smtClean="0"/>
              <a:pPr eaLnBrk="1" hangingPunct="1"/>
              <a:t>17</a:t>
            </a:fld>
            <a:endParaRPr lang="en-US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l" rtl="0" eaLnBrk="1" hangingPunct="1"/>
            <a:r>
              <a:rPr lang="en-US" smtClean="0">
                <a:latin typeface="Arial" charset="0"/>
                <a:cs typeface="Arial" charset="0"/>
              </a:rPr>
              <a:t>Discuss the statistics objects</a:t>
            </a:r>
          </a:p>
          <a:p>
            <a:pPr algn="l" rtl="0" eaLnBrk="1" hangingPunct="1"/>
            <a:r>
              <a:rPr lang="en-US" smtClean="0">
                <a:latin typeface="Arial" charset="0"/>
                <a:cs typeface="Arial" charset="0"/>
              </a:rPr>
              <a:t>Total results is one use</a:t>
            </a:r>
          </a:p>
          <a:p>
            <a:pPr algn="l" rtl="0" eaLnBrk="1" hangingPunct="1"/>
            <a:r>
              <a:rPr lang="en-US" smtClean="0">
                <a:latin typeface="Arial" charset="0"/>
                <a:cs typeface="Arial" charset="0"/>
              </a:rPr>
              <a:t>Skipped results is another – when applying an aggregation operation</a:t>
            </a:r>
          </a:p>
        </p:txBody>
      </p:sp>
    </p:spTree>
    <p:extLst>
      <p:ext uri="{BB962C8B-B14F-4D97-AF65-F5344CB8AC3E}">
        <p14:creationId xmlns:p14="http://schemas.microsoft.com/office/powerpoint/2010/main" val="30032638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Parallelism</a:t>
            </a:r>
          </a:p>
          <a:p>
            <a:pPr algn="l" rtl="0"/>
            <a:r>
              <a:rPr lang="en-US" dirty="0" smtClean="0"/>
              <a:t>Faster</a:t>
            </a:r>
            <a:r>
              <a:rPr lang="en-US" baseline="0" dirty="0" smtClean="0"/>
              <a:t> updates (doesn’t require recalculating everything)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E3E0C4-A63E-435B-8089-A2A8BF2522DD}" type="slidenum">
              <a:rPr lang="he-IL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2337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 smtClean="0">
                <a:sym typeface="Wingdings" panose="05000000000000000000" pitchFamily="2" charset="2"/>
              </a:rPr>
              <a:t> analyzer (tokenize into terms)</a:t>
            </a:r>
            <a:r>
              <a:rPr lang="en-US" baseline="0" dirty="0" smtClean="0">
                <a:sym typeface="Wingdings" panose="05000000000000000000" pitchFamily="2" charset="2"/>
              </a:rPr>
              <a:t>  stemming  store in the index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21A2FB-CCE0-45C8-A866-0CB48D36A35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344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 not forget to mention </a:t>
            </a:r>
            <a:r>
              <a:rPr lang="en-US" dirty="0" smtClean="0">
                <a:sym typeface="Wingdings" panose="05000000000000000000" pitchFamily="2" charset="2"/>
              </a:rPr>
              <a:t> s</a:t>
            </a:r>
            <a:r>
              <a:rPr lang="en-US" dirty="0" smtClean="0"/>
              <a:t>top words</a:t>
            </a:r>
            <a:r>
              <a:rPr lang="en-US" baseline="0" dirty="0" smtClean="0"/>
              <a:t> do not participate in search!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21A2FB-CCE0-45C8-A866-0CB48D36A35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3352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Don’t forget to mention that suggestions</a:t>
            </a:r>
            <a:r>
              <a:rPr lang="en-US" baseline="0" dirty="0" smtClean="0"/>
              <a:t> is expensive!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21A2FB-CCE0-45C8-A866-0CB48D36A35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8532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</a:t>
            </a:r>
            <a:r>
              <a:rPr lang="en-US" dirty="0" smtClean="0">
                <a:sym typeface="Wingdings" panose="05000000000000000000" pitchFamily="2" charset="2"/>
              </a:rPr>
              <a:t> default prefix tree index is 9 (resolution of how accurate the indexing will</a:t>
            </a:r>
            <a:r>
              <a:rPr lang="en-US" baseline="0" dirty="0" smtClean="0">
                <a:sym typeface="Wingdings" panose="05000000000000000000" pitchFamily="2" charset="2"/>
              </a:rPr>
              <a:t> be)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21A2FB-CCE0-45C8-A866-0CB48D36A35C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790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4B26-F076-4D4C-9C33-12C779B92BAA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63BFE-AF35-40DB-A131-39ED76947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547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4B26-F076-4D4C-9C33-12C779B92BAA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63BFE-AF35-40DB-A131-39ED76947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092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4B26-F076-4D4C-9C33-12C779B92BAA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63BFE-AF35-40DB-A131-39ED76947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6351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4B26-F076-4D4C-9C33-12C779B92BAA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63BFE-AF35-40DB-A131-39ED76947525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725427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4B26-F076-4D4C-9C33-12C779B92BAA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63BFE-AF35-40DB-A131-39ED76947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1697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4B26-F076-4D4C-9C33-12C779B92BAA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63BFE-AF35-40DB-A131-39ED76947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5893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4B26-F076-4D4C-9C33-12C779B92BAA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63BFE-AF35-40DB-A131-39ED76947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905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4B26-F076-4D4C-9C33-12C779B92BAA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63BFE-AF35-40DB-A131-39ED76947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7133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4B26-F076-4D4C-9C33-12C779B92BAA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63BFE-AF35-40DB-A131-39ED76947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164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>
            <a:lvl1pPr>
              <a:defRPr lang="en-US" cap="none" baseline="0" smtClean="0"/>
            </a:lvl1pPr>
            <a:lvl2pPr>
              <a:defRPr lang="en-US" cap="none" baseline="0" smtClean="0"/>
            </a:lvl2pPr>
            <a:lvl3pPr>
              <a:defRPr lang="en-US" cap="none" baseline="0" smtClean="0"/>
            </a:lvl3pPr>
            <a:lvl4pPr>
              <a:defRPr lang="en-US" cap="none" baseline="0" smtClean="0"/>
            </a:lvl4pPr>
            <a:lvl5pPr>
              <a:defRPr lang="en-US" cap="none" baseline="0" dirty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fld id="{31344B26-F076-4D4C-9C33-12C779B92BAA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fld id="{55563BFE-AF35-40DB-A131-39ED76947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984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4B26-F076-4D4C-9C33-12C779B92BAA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63BFE-AF35-40DB-A131-39ED76947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534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>
            <a:lvl1pPr>
              <a:defRPr cap="none" baseline="0"/>
            </a:lvl1pPr>
            <a:lvl2pPr>
              <a:defRPr cap="none" baseline="0"/>
            </a:lvl2pPr>
            <a:lvl3pPr>
              <a:defRPr cap="none" baseline="0"/>
            </a:lvl3pPr>
            <a:lvl4pPr>
              <a:defRPr cap="none" baseline="0"/>
            </a:lvl4pPr>
            <a:lvl5pPr>
              <a:defRPr cap="none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>
            <a:lvl1pPr>
              <a:defRPr cap="none" baseline="0"/>
            </a:lvl1pPr>
            <a:lvl2pPr>
              <a:defRPr cap="none" baseline="0"/>
            </a:lvl2pPr>
            <a:lvl3pPr>
              <a:defRPr cap="none" baseline="0"/>
            </a:lvl3pPr>
            <a:lvl4pPr>
              <a:defRPr cap="none" baseline="0"/>
            </a:lvl4pPr>
            <a:lvl5pPr>
              <a:defRPr cap="none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fld id="{31344B26-F076-4D4C-9C33-12C779B92BAA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fld id="{55563BFE-AF35-40DB-A131-39ED76947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363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>
            <a:lvl1pPr>
              <a:defRPr cap="none" baseline="0"/>
            </a:lvl1pPr>
            <a:lvl2pPr>
              <a:defRPr cap="none" baseline="0"/>
            </a:lvl2pPr>
            <a:lvl3pPr>
              <a:defRPr cap="none" baseline="0"/>
            </a:lvl3pPr>
            <a:lvl4pPr>
              <a:defRPr cap="none" baseline="0"/>
            </a:lvl4pPr>
            <a:lvl5pPr>
              <a:defRPr cap="none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>
            <a:lvl1pPr>
              <a:defRPr cap="none" baseline="0"/>
            </a:lvl1pPr>
            <a:lvl2pPr>
              <a:defRPr cap="none" baseline="0"/>
            </a:lvl2pPr>
            <a:lvl3pPr>
              <a:defRPr cap="none" baseline="0"/>
            </a:lvl3pPr>
            <a:lvl4pPr>
              <a:defRPr cap="none" baseline="0"/>
            </a:lvl4pPr>
            <a:lvl5pPr>
              <a:defRPr cap="none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fld id="{31344B26-F076-4D4C-9C33-12C779B92BAA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fld id="{55563BFE-AF35-40DB-A131-39ED76947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323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4B26-F076-4D4C-9C33-12C779B92BAA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63BFE-AF35-40DB-A131-39ED76947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458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4B26-F076-4D4C-9C33-12C779B92BAA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63BFE-AF35-40DB-A131-39ED76947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75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4B26-F076-4D4C-9C33-12C779B92BAA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63BFE-AF35-40DB-A131-39ED76947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346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4B26-F076-4D4C-9C33-12C779B92BAA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63BFE-AF35-40DB-A131-39ED76947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943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1344B26-F076-4D4C-9C33-12C779B92BAA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5563BFE-AF35-40DB-A131-39ED76947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458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1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Simple_Features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" Type="http://schemas.openxmlformats.org/officeDocument/2006/relationships/diagramData" Target="../diagrams/data1.xml"/><Relationship Id="rId16" Type="http://schemas.openxmlformats.org/officeDocument/2006/relationships/diagramColors" Target="../diagrams/colors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diagramColors" Target="../diagrams/colors2.xml"/><Relationship Id="rId5" Type="http://schemas.openxmlformats.org/officeDocument/2006/relationships/diagramColors" Target="../diagrams/colors1.xml"/><Relationship Id="rId1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2.xml"/><Relationship Id="rId4" Type="http://schemas.openxmlformats.org/officeDocument/2006/relationships/diagramQuickStyle" Target="../diagrams/quickStyle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Indexing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rtl="0"/>
            <a:r>
              <a:rPr lang="en-US" dirty="0" smtClean="0"/>
              <a:t>Michael </a:t>
            </a:r>
            <a:r>
              <a:rPr lang="en-US" dirty="0" err="1" smtClean="0"/>
              <a:t>Yarichuk</a:t>
            </a:r>
            <a:endParaRPr lang="en-US" dirty="0" smtClean="0"/>
          </a:p>
          <a:p>
            <a:pPr rtl="0"/>
            <a:r>
              <a:rPr lang="en-US" dirty="0" smtClean="0"/>
              <a:t>Hibernating rhinos</a:t>
            </a:r>
          </a:p>
          <a:p>
            <a:pPr rtl="0"/>
            <a:r>
              <a:rPr lang="he-IL" dirty="0" smtClean="0">
                <a:solidFill>
                  <a:schemeClr val="tx1"/>
                </a:solidFill>
              </a:rPr>
              <a:t>m</a:t>
            </a:r>
            <a:r>
              <a:rPr lang="en-US" dirty="0" smtClean="0">
                <a:solidFill>
                  <a:schemeClr val="tx1"/>
                </a:solidFill>
              </a:rPr>
              <a:t>ichael.yarichuk@hibernatingrhinos.com</a:t>
            </a:r>
          </a:p>
          <a:p>
            <a:pPr rtl="0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00882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Collections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47528" y="4915034"/>
            <a:ext cx="35283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>
              <a:buNone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from doc in </a:t>
            </a:r>
            <a:r>
              <a:rPr lang="en-GB" b="1" dirty="0" err="1" smtClean="0">
                <a:latin typeface="Consolas" pitchFamily="49" charset="0"/>
                <a:cs typeface="Consolas" pitchFamily="49" charset="0"/>
              </a:rPr>
              <a:t>docs.Users</a:t>
            </a:r>
            <a:endParaRPr lang="en-GB" b="1" dirty="0" smtClean="0">
              <a:latin typeface="Consolas" pitchFamily="49" charset="0"/>
              <a:cs typeface="Consolas" pitchFamily="49" charset="0"/>
            </a:endParaRPr>
          </a:p>
          <a:p>
            <a:pPr algn="l" rtl="0">
              <a:buNone/>
            </a:pPr>
            <a:r>
              <a:rPr lang="en-GB" b="1" dirty="0" smtClean="0">
                <a:latin typeface="Consolas" pitchFamily="49" charset="0"/>
                <a:cs typeface="Consolas" pitchFamily="49" charset="0"/>
              </a:rPr>
              <a:t>select </a:t>
            </a:r>
            <a:r>
              <a:rPr lang="en-GB" b="1" dirty="0">
                <a:latin typeface="Consolas" pitchFamily="49" charset="0"/>
                <a:cs typeface="Consolas" pitchFamily="49" charset="0"/>
              </a:rPr>
              <a:t>new</a:t>
            </a:r>
          </a:p>
          <a:p>
            <a:pPr algn="l" rtl="0">
              <a:buNone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{</a:t>
            </a:r>
            <a:br>
              <a:rPr lang="en-GB" b="1" dirty="0">
                <a:latin typeface="Consolas" pitchFamily="49" charset="0"/>
                <a:cs typeface="Consolas" pitchFamily="49" charset="0"/>
              </a:rPr>
            </a:br>
            <a:r>
              <a:rPr lang="en-GB" b="1" dirty="0">
                <a:latin typeface="Consolas" pitchFamily="49" charset="0"/>
                <a:cs typeface="Consolas" pitchFamily="49" charset="0"/>
              </a:rPr>
              <a:t>	</a:t>
            </a:r>
            <a:r>
              <a:rPr lang="en-GB" b="1" dirty="0" err="1" smtClean="0">
                <a:latin typeface="Consolas" pitchFamily="49" charset="0"/>
                <a:cs typeface="Consolas" pitchFamily="49" charset="0"/>
              </a:rPr>
              <a:t>doc.Name</a:t>
            </a:r>
            <a:r>
              <a:rPr lang="en-GB" b="1" dirty="0" smtClean="0">
                <a:latin typeface="Consolas" pitchFamily="49" charset="0"/>
                <a:cs typeface="Consolas" pitchFamily="49" charset="0"/>
              </a:rPr>
              <a:t>,</a:t>
            </a:r>
            <a:endParaRPr lang="en-GB" b="1" dirty="0">
              <a:latin typeface="Consolas" pitchFamily="49" charset="0"/>
              <a:cs typeface="Consolas" pitchFamily="49" charset="0"/>
            </a:endParaRPr>
          </a:p>
          <a:p>
            <a:pPr algn="l" rtl="0">
              <a:buNone/>
            </a:pPr>
            <a:r>
              <a:rPr lang="en-GB" b="1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GB" b="1" dirty="0" err="1" smtClean="0">
                <a:latin typeface="Consolas" pitchFamily="49" charset="0"/>
                <a:cs typeface="Consolas" pitchFamily="49" charset="0"/>
              </a:rPr>
              <a:t>doc.Phones</a:t>
            </a:r>
            <a:endParaRPr lang="en-GB" b="1" dirty="0">
              <a:latin typeface="Consolas" pitchFamily="49" charset="0"/>
              <a:cs typeface="Consolas" pitchFamily="49" charset="0"/>
            </a:endParaRPr>
          </a:p>
          <a:p>
            <a:pPr algn="l" rtl="0">
              <a:buNone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}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287405"/>
              </p:ext>
            </p:extLst>
          </p:nvPr>
        </p:nvGraphicFramePr>
        <p:xfrm>
          <a:off x="6196783" y="4279990"/>
          <a:ext cx="5185449" cy="18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1858"/>
                <a:gridCol w="1365108"/>
                <a:gridCol w="1728483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__</a:t>
                      </a:r>
                      <a:r>
                        <a:rPr lang="en-GB" dirty="0" err="1" smtClean="0"/>
                        <a:t>document_id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Phones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users/1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Oren </a:t>
                      </a:r>
                      <a:r>
                        <a:rPr lang="en-GB" dirty="0" err="1" smtClean="0"/>
                        <a:t>Eini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052-548-6969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972-52-548-6969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5015880" y="5158974"/>
            <a:ext cx="860421" cy="1224136"/>
          </a:xfrm>
          <a:prstGeom prst="rightArrow">
            <a:avLst>
              <a:gd name="adj1" fmla="val 75000"/>
              <a:gd name="adj2" fmla="val 50000"/>
            </a:avLst>
          </a:pr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TextBox 6"/>
          <p:cNvSpPr txBox="1"/>
          <p:nvPr/>
        </p:nvSpPr>
        <p:spPr>
          <a:xfrm>
            <a:off x="2841993" y="1910422"/>
            <a:ext cx="68407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</a:t>
            </a:r>
          </a:p>
          <a:p>
            <a:r>
              <a:rPr lang="en-US" dirty="0"/>
              <a:t>	</a:t>
            </a:r>
            <a:r>
              <a:rPr lang="en-US" dirty="0" smtClean="0"/>
              <a:t>‘Name': </a:t>
            </a:r>
            <a:r>
              <a:rPr lang="en-US" dirty="0"/>
              <a:t>'Oren </a:t>
            </a:r>
            <a:r>
              <a:rPr lang="en-US" dirty="0" err="1"/>
              <a:t>Eini</a:t>
            </a:r>
            <a:r>
              <a:rPr lang="en-US" dirty="0"/>
              <a:t>',</a:t>
            </a:r>
          </a:p>
          <a:p>
            <a:r>
              <a:rPr lang="en-US" dirty="0"/>
              <a:t>	'Phones': ['052-548-6969', '972-52-548-6969</a:t>
            </a:r>
            <a:r>
              <a:rPr lang="en-US" dirty="0" smtClean="0"/>
              <a:t>',],</a:t>
            </a:r>
            <a:endParaRPr lang="en-US" dirty="0"/>
          </a:p>
          <a:p>
            <a:r>
              <a:rPr lang="en-US" dirty="0"/>
              <a:t>	'Email': 'Ayende@ayende.com',</a:t>
            </a:r>
          </a:p>
          <a:p>
            <a:r>
              <a:rPr lang="en-US" dirty="0"/>
              <a:t>	'Address': {</a:t>
            </a:r>
          </a:p>
          <a:p>
            <a:r>
              <a:rPr lang="en-US" dirty="0"/>
              <a:t>		'City': '</a:t>
            </a:r>
            <a:r>
              <a:rPr lang="en-US" dirty="0" err="1"/>
              <a:t>Hadera</a:t>
            </a:r>
            <a:r>
              <a:rPr lang="en-US" dirty="0"/>
              <a:t>',</a:t>
            </a:r>
          </a:p>
          <a:p>
            <a:r>
              <a:rPr lang="en-US" dirty="0"/>
              <a:t>		'Country': 'Israel'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  <p:sp>
        <p:nvSpPr>
          <p:cNvPr id="3" name="Rectangle 2"/>
          <p:cNvSpPr/>
          <p:nvPr/>
        </p:nvSpPr>
        <p:spPr>
          <a:xfrm>
            <a:off x="70677" y="4191472"/>
            <a:ext cx="45514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Recommended!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44489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AbstractIndexCreationTask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495785" y="2366963"/>
            <a:ext cx="7200429" cy="342423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319468" y="4605304"/>
            <a:ext cx="23519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Useless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85338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61" y="2000087"/>
            <a:ext cx="7251229" cy="41859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Doing something interesting…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740921" y="2869226"/>
            <a:ext cx="3419782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What kind</a:t>
            </a:r>
          </a:p>
          <a:p>
            <a:pPr algn="ctr"/>
            <a:r>
              <a:rPr lang="en-US" sz="54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of queries?</a:t>
            </a:r>
            <a:endParaRPr lang="en-US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41219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Fields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48544" y="1662297"/>
            <a:ext cx="68407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</a:t>
            </a:r>
          </a:p>
          <a:p>
            <a:r>
              <a:rPr lang="en-US" dirty="0"/>
              <a:t>	</a:t>
            </a:r>
            <a:r>
              <a:rPr lang="en-US" dirty="0" smtClean="0"/>
              <a:t>‘Name': </a:t>
            </a:r>
            <a:r>
              <a:rPr lang="en-US" dirty="0"/>
              <a:t>'Oren </a:t>
            </a:r>
            <a:r>
              <a:rPr lang="en-US" dirty="0" err="1"/>
              <a:t>Eini</a:t>
            </a:r>
            <a:r>
              <a:rPr lang="en-US" dirty="0"/>
              <a:t>',</a:t>
            </a:r>
          </a:p>
          <a:p>
            <a:r>
              <a:rPr lang="en-US" dirty="0"/>
              <a:t>	'Phones': ['052-548-6969', '972-52-548-6969</a:t>
            </a:r>
            <a:r>
              <a:rPr lang="en-US" dirty="0" smtClean="0"/>
              <a:t>',],</a:t>
            </a:r>
            <a:endParaRPr lang="en-US" dirty="0"/>
          </a:p>
          <a:p>
            <a:r>
              <a:rPr lang="en-US" dirty="0"/>
              <a:t>	'Email': 'Ayende@ayende.com',</a:t>
            </a:r>
          </a:p>
          <a:p>
            <a:r>
              <a:rPr lang="en-US" dirty="0"/>
              <a:t>	'Address': {</a:t>
            </a:r>
          </a:p>
          <a:p>
            <a:r>
              <a:rPr lang="en-US" dirty="0"/>
              <a:t>		'City': '</a:t>
            </a:r>
            <a:r>
              <a:rPr lang="en-US" dirty="0" err="1"/>
              <a:t>Hadera</a:t>
            </a:r>
            <a:r>
              <a:rPr lang="en-US" dirty="0"/>
              <a:t>',</a:t>
            </a:r>
          </a:p>
          <a:p>
            <a:r>
              <a:rPr lang="en-US" dirty="0"/>
              <a:t>		'Country': 'Israel'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7078" y="4855320"/>
            <a:ext cx="792669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>
              <a:buNone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from doc in </a:t>
            </a:r>
            <a:r>
              <a:rPr lang="en-GB" b="1" dirty="0" err="1" smtClean="0">
                <a:latin typeface="Consolas" pitchFamily="49" charset="0"/>
                <a:cs typeface="Consolas" pitchFamily="49" charset="0"/>
              </a:rPr>
              <a:t>docs.Users</a:t>
            </a:r>
            <a:endParaRPr lang="en-GB" b="1" dirty="0" smtClean="0">
              <a:latin typeface="Consolas" pitchFamily="49" charset="0"/>
              <a:cs typeface="Consolas" pitchFamily="49" charset="0"/>
            </a:endParaRPr>
          </a:p>
          <a:p>
            <a:pPr algn="l" rtl="0">
              <a:buNone/>
            </a:pPr>
            <a:r>
              <a:rPr lang="en-GB" b="1" dirty="0" smtClean="0">
                <a:latin typeface="Consolas" pitchFamily="49" charset="0"/>
                <a:cs typeface="Consolas" pitchFamily="49" charset="0"/>
              </a:rPr>
              <a:t>select </a:t>
            </a:r>
            <a:r>
              <a:rPr lang="en-GB" b="1" dirty="0">
                <a:latin typeface="Consolas" pitchFamily="49" charset="0"/>
                <a:cs typeface="Consolas" pitchFamily="49" charset="0"/>
              </a:rPr>
              <a:t>new</a:t>
            </a:r>
          </a:p>
          <a:p>
            <a:pPr algn="l" rtl="0">
              <a:buNone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{</a:t>
            </a:r>
            <a:br>
              <a:rPr lang="en-GB" b="1" dirty="0">
                <a:latin typeface="Consolas" pitchFamily="49" charset="0"/>
                <a:cs typeface="Consolas" pitchFamily="49" charset="0"/>
              </a:rPr>
            </a:br>
            <a:r>
              <a:rPr lang="en-GB" b="1" dirty="0">
                <a:latin typeface="Consolas" pitchFamily="49" charset="0"/>
                <a:cs typeface="Consolas" pitchFamily="49" charset="0"/>
              </a:rPr>
              <a:t>	</a:t>
            </a:r>
            <a:r>
              <a:rPr lang="en-GB" b="1" dirty="0" err="1" smtClean="0">
                <a:latin typeface="Consolas" pitchFamily="49" charset="0"/>
                <a:cs typeface="Consolas" pitchFamily="49" charset="0"/>
              </a:rPr>
              <a:t>doc.Name</a:t>
            </a:r>
            <a:r>
              <a:rPr lang="en-GB" b="1" dirty="0" smtClean="0">
                <a:latin typeface="Consolas" pitchFamily="49" charset="0"/>
                <a:cs typeface="Consolas" pitchFamily="49" charset="0"/>
              </a:rPr>
              <a:t>,</a:t>
            </a:r>
            <a:endParaRPr lang="en-GB" b="1" dirty="0">
              <a:latin typeface="Consolas" pitchFamily="49" charset="0"/>
              <a:cs typeface="Consolas" pitchFamily="49" charset="0"/>
            </a:endParaRPr>
          </a:p>
          <a:p>
            <a:pPr algn="l" rtl="0">
              <a:buNone/>
            </a:pPr>
            <a:r>
              <a:rPr lang="en-GB" b="1" dirty="0" smtClean="0">
                <a:latin typeface="Consolas" pitchFamily="49" charset="0"/>
                <a:cs typeface="Consolas" pitchFamily="49" charset="0"/>
              </a:rPr>
              <a:t>	_ = </a:t>
            </a:r>
            <a:r>
              <a:rPr lang="en-GB" b="1" dirty="0" err="1" smtClean="0">
                <a:latin typeface="Consolas" pitchFamily="49" charset="0"/>
                <a:cs typeface="Consolas" pitchFamily="49" charset="0"/>
              </a:rPr>
              <a:t>doc.Address.Select</a:t>
            </a:r>
            <a:r>
              <a:rPr lang="en-GB" b="1" dirty="0" smtClean="0">
                <a:latin typeface="Consolas" pitchFamily="49" charset="0"/>
                <a:cs typeface="Consolas" pitchFamily="49" charset="0"/>
              </a:rPr>
              <a:t>(x=&gt;</a:t>
            </a:r>
            <a:r>
              <a:rPr lang="en-GB" b="1" dirty="0" err="1" smtClean="0">
                <a:latin typeface="Consolas" pitchFamily="49" charset="0"/>
                <a:cs typeface="Consolas" pitchFamily="49" charset="0"/>
              </a:rPr>
              <a:t>CreateField</a:t>
            </a:r>
            <a:r>
              <a:rPr lang="en-GB" b="1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GB" b="1" dirty="0" err="1" smtClean="0">
                <a:latin typeface="Consolas" pitchFamily="49" charset="0"/>
                <a:cs typeface="Consolas" pitchFamily="49" charset="0"/>
              </a:rPr>
              <a:t>x.Key</a:t>
            </a:r>
            <a:r>
              <a:rPr lang="en-GB" b="1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GB" b="1" dirty="0" err="1" smtClean="0">
                <a:latin typeface="Consolas" pitchFamily="49" charset="0"/>
                <a:cs typeface="Consolas" pitchFamily="49" charset="0"/>
              </a:rPr>
              <a:t>x.Value</a:t>
            </a:r>
            <a:r>
              <a:rPr lang="en-GB" b="1" dirty="0" smtClean="0">
                <a:latin typeface="Consolas" pitchFamily="49" charset="0"/>
                <a:cs typeface="Consolas" pitchFamily="49" charset="0"/>
              </a:rPr>
              <a:t>))</a:t>
            </a:r>
            <a:endParaRPr lang="en-GB" b="1" dirty="0">
              <a:latin typeface="Consolas" pitchFamily="49" charset="0"/>
              <a:cs typeface="Consolas" pitchFamily="49" charset="0"/>
            </a:endParaRPr>
          </a:p>
          <a:p>
            <a:pPr algn="l" rtl="0">
              <a:buNone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}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894977"/>
              </p:ext>
            </p:extLst>
          </p:nvPr>
        </p:nvGraphicFramePr>
        <p:xfrm>
          <a:off x="7060490" y="3911543"/>
          <a:ext cx="4784838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9418"/>
                <a:gridCol w="1078230"/>
                <a:gridCol w="1008595"/>
                <a:gridCol w="1008595"/>
              </a:tblGrid>
              <a:tr h="344231">
                <a:tc>
                  <a:txBody>
                    <a:bodyPr/>
                    <a:lstStyle/>
                    <a:p>
                      <a:r>
                        <a:rPr lang="en-GB" dirty="0" smtClean="0"/>
                        <a:t>__</a:t>
                      </a:r>
                      <a:r>
                        <a:rPr lang="en-GB" dirty="0" err="1" smtClean="0"/>
                        <a:t>document_id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Country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users/1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Oren </a:t>
                      </a:r>
                      <a:r>
                        <a:rPr lang="en-GB" dirty="0" err="1" smtClean="0"/>
                        <a:t>Eini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Hadera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Israel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ight Arrow 6"/>
          <p:cNvSpPr/>
          <p:nvPr/>
        </p:nvSpPr>
        <p:spPr>
          <a:xfrm>
            <a:off x="4168924" y="4761409"/>
            <a:ext cx="860421" cy="1224136"/>
          </a:xfrm>
          <a:prstGeom prst="rightArrow">
            <a:avLst>
              <a:gd name="adj1" fmla="val 75000"/>
              <a:gd name="adj2" fmla="val 50000"/>
            </a:avLst>
          </a:pr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2021956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 map indexes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 rtl="0"/>
            <a:r>
              <a:rPr lang="en-US" dirty="0" smtClean="0"/>
              <a:t>Query multiple collections</a:t>
            </a:r>
          </a:p>
          <a:p>
            <a:pPr algn="l" rtl="0"/>
            <a:r>
              <a:rPr lang="en-US" dirty="0" smtClean="0"/>
              <a:t>A single index</a:t>
            </a:r>
          </a:p>
          <a:p>
            <a:pPr algn="l" rtl="0"/>
            <a:r>
              <a:rPr lang="en-US" dirty="0" smtClean="0"/>
              <a:t>Must have same output</a:t>
            </a:r>
          </a:p>
          <a:p>
            <a:pPr algn="l" rtl="0"/>
            <a:r>
              <a:rPr lang="en-US" dirty="0" err="1" smtClean="0"/>
              <a:t>AbstractMultiMapIndexCreationTask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Indexes </a:t>
            </a:r>
            <a:r>
              <a:rPr lang="en-US" dirty="0" err="1" smtClean="0"/>
              <a:t>vs</a:t>
            </a:r>
            <a:r>
              <a:rPr lang="en-US" dirty="0" smtClean="0"/>
              <a:t> Static Indexes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 rtl="0"/>
            <a:r>
              <a:rPr lang="en-US" dirty="0" smtClean="0"/>
              <a:t>When to let the query optimizer handle this?</a:t>
            </a:r>
          </a:p>
          <a:p>
            <a:pPr algn="l" rtl="0"/>
            <a:r>
              <a:rPr lang="en-US" dirty="0" smtClean="0"/>
              <a:t>When to create manually?</a:t>
            </a:r>
          </a:p>
          <a:p>
            <a:pPr algn="l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294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Staleness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 algn="l" rtl="0">
              <a:buNone/>
            </a:pPr>
            <a:r>
              <a:rPr lang="en-US" dirty="0" smtClean="0"/>
              <a:t>Usually a good thing (optimizations!), but…</a:t>
            </a:r>
          </a:p>
          <a:p>
            <a:pPr algn="l" rtl="0"/>
            <a:endParaRPr lang="en-US" dirty="0" smtClean="0"/>
          </a:p>
          <a:p>
            <a:pPr algn="l" rtl="0"/>
            <a:r>
              <a:rPr lang="en-US" dirty="0" err="1" smtClean="0"/>
              <a:t>WaitForNonStaleResults</a:t>
            </a:r>
            <a:r>
              <a:rPr lang="en-US" dirty="0" smtClean="0"/>
              <a:t>()</a:t>
            </a:r>
          </a:p>
          <a:p>
            <a:pPr algn="l" rtl="0"/>
            <a:r>
              <a:rPr lang="en-US" dirty="0" err="1" smtClean="0"/>
              <a:t>WaitForNonStaleResultsAsOfNow</a:t>
            </a:r>
            <a:r>
              <a:rPr lang="en-US" dirty="0" smtClean="0"/>
              <a:t>()</a:t>
            </a:r>
          </a:p>
          <a:p>
            <a:pPr algn="l" rtl="0"/>
            <a:r>
              <a:rPr lang="en-US" dirty="0" err="1" smtClean="0"/>
              <a:t>WaitForNonStaleResultsAsOfLastWrite</a:t>
            </a:r>
            <a:r>
              <a:rPr lang="en-US" dirty="0" smtClean="0"/>
              <a:t>()</a:t>
            </a:r>
            <a:endParaRPr lang="en-US" dirty="0"/>
          </a:p>
          <a:p>
            <a:pPr algn="l" rtl="0"/>
            <a:endParaRPr lang="en-US" dirty="0" smtClean="0"/>
          </a:p>
          <a:p>
            <a:pPr algn="l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42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Query Statistics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81200" y="2133600"/>
            <a:ext cx="8229600" cy="4495800"/>
          </a:xfrm>
          <a:prstGeom prst="rect">
            <a:avLst/>
          </a:prstGeom>
        </p:spPr>
        <p:txBody>
          <a:bodyPr/>
          <a:lstStyle/>
          <a:p>
            <a:pPr algn="l" rtl="0" eaLnBrk="1" hangingPunct="1">
              <a:buFontTx/>
              <a:buNone/>
            </a:pPr>
            <a:r>
              <a:rPr lang="en-US" sz="1800" cap="none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</a:t>
            </a:r>
            <a:r>
              <a:rPr lang="en-US" sz="1800" cap="none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avenQueryStatistics</a:t>
            </a:r>
            <a:r>
              <a:rPr lang="en-US" sz="1800" cap="none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stats;</a:t>
            </a:r>
          </a:p>
          <a:p>
            <a:pPr algn="l" rtl="0" eaLnBrk="1" hangingPunct="1">
              <a:buFontTx/>
              <a:buNone/>
            </a:pPr>
            <a:r>
              <a:rPr lang="en-US" sz="1800" cap="none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1800" cap="none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results = </a:t>
            </a:r>
            <a:r>
              <a:rPr lang="en-US" sz="1800" cap="none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session.Query</a:t>
            </a:r>
            <a:r>
              <a:rPr lang="en-US" sz="1800" cap="none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&lt;User&gt;()</a:t>
            </a:r>
            <a:endParaRPr lang="en-US" sz="1800" cap="none" dirty="0" smtClean="0">
              <a:solidFill>
                <a:srgbClr val="404040"/>
              </a:solidFill>
              <a:latin typeface="Consolas" pitchFamily="49" charset="0"/>
              <a:cs typeface="Consolas" pitchFamily="49" charset="0"/>
            </a:endParaRPr>
          </a:p>
          <a:p>
            <a:pPr algn="l" rtl="0" eaLnBrk="1" hangingPunct="1">
              <a:buFontTx/>
              <a:buNone/>
            </a:pPr>
            <a:r>
              <a:rPr lang="en-US" sz="1800" cap="none" dirty="0" smtClean="0">
                <a:solidFill>
                  <a:srgbClr val="404040"/>
                </a:solidFill>
                <a:cs typeface="Consolas" pitchFamily="49" charset="0"/>
              </a:rPr>
              <a:t>    </a:t>
            </a:r>
            <a:r>
              <a:rPr lang="en-US" sz="1800" cap="none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.Statistics(</a:t>
            </a:r>
            <a:r>
              <a:rPr lang="en-US" sz="1800" b="1" cap="none" dirty="0" smtClean="0">
                <a:solidFill>
                  <a:srgbClr val="006699"/>
                </a:solidFill>
                <a:latin typeface="Consolas" pitchFamily="49" charset="0"/>
                <a:cs typeface="Consolas" pitchFamily="49" charset="0"/>
              </a:rPr>
              <a:t>out</a:t>
            </a:r>
            <a:r>
              <a:rPr lang="en-US" sz="1800" cap="none" dirty="0" smtClean="0">
                <a:solidFill>
                  <a:srgbClr val="40404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cap="none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stats)</a:t>
            </a:r>
            <a:endParaRPr lang="en-US" sz="1800" cap="none" dirty="0" smtClean="0">
              <a:solidFill>
                <a:srgbClr val="404040"/>
              </a:solidFill>
              <a:latin typeface="Consolas" pitchFamily="49" charset="0"/>
              <a:cs typeface="Consolas" pitchFamily="49" charset="0"/>
            </a:endParaRPr>
          </a:p>
          <a:p>
            <a:pPr algn="l" rtl="0" eaLnBrk="1" hangingPunct="1">
              <a:buFontTx/>
              <a:buNone/>
            </a:pPr>
            <a:r>
              <a:rPr lang="en-US" sz="1800" cap="none" dirty="0" smtClean="0">
                <a:solidFill>
                  <a:srgbClr val="404040"/>
                </a:solidFill>
                <a:cs typeface="Consolas" pitchFamily="49" charset="0"/>
              </a:rPr>
              <a:t>    </a:t>
            </a:r>
            <a:r>
              <a:rPr lang="en-US" sz="1800" cap="none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.Where(x =&gt; </a:t>
            </a:r>
            <a:r>
              <a:rPr lang="en-US" sz="1800" cap="none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x.Name</a:t>
            </a:r>
            <a:r>
              <a:rPr lang="en-US" sz="1800" cap="none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== </a:t>
            </a:r>
            <a:r>
              <a:rPr lang="en-US" sz="1800" cap="none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“</a:t>
            </a:r>
            <a:r>
              <a:rPr lang="en-US" sz="1800" cap="none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michael</a:t>
            </a:r>
            <a:r>
              <a:rPr lang="en-US" sz="1800" cap="none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”</a:t>
            </a:r>
            <a:r>
              <a:rPr lang="en-US" sz="1800" cap="none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en-US" sz="1800" cap="none" dirty="0" smtClean="0">
              <a:solidFill>
                <a:srgbClr val="404040"/>
              </a:solidFill>
              <a:latin typeface="Consolas" pitchFamily="49" charset="0"/>
              <a:cs typeface="Consolas" pitchFamily="49" charset="0"/>
            </a:endParaRPr>
          </a:p>
          <a:p>
            <a:pPr algn="l" rtl="0" eaLnBrk="1" hangingPunct="1">
              <a:buFontTx/>
              <a:buNone/>
            </a:pPr>
            <a:r>
              <a:rPr lang="en-US" sz="1800" cap="none" dirty="0" smtClean="0">
                <a:solidFill>
                  <a:srgbClr val="404040"/>
                </a:solidFill>
                <a:cs typeface="Consolas" pitchFamily="49" charset="0"/>
              </a:rPr>
              <a:t>    </a:t>
            </a:r>
            <a:r>
              <a:rPr lang="en-US" sz="1800" cap="none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1800" cap="none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ToArray</a:t>
            </a:r>
            <a:r>
              <a:rPr lang="en-US" sz="1800" cap="none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algn="l" rtl="0" eaLnBrk="1" hangingPunct="1">
              <a:buFontTx/>
              <a:buNone/>
            </a:pPr>
            <a:endParaRPr lang="en-US" sz="1800" cap="none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indent="0" algn="l" rtl="0">
              <a:buNone/>
            </a:pPr>
            <a:r>
              <a:rPr lang="en-US" sz="1800" cap="none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1800" cap="none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cap="none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totalresutls</a:t>
            </a:r>
            <a:r>
              <a:rPr lang="en-US" sz="1800" cap="none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1800" cap="none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stats.TotalResults</a:t>
            </a:r>
            <a:r>
              <a:rPr lang="en-US" sz="1800" cap="none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en-US" sz="1800" cap="none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993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Questions?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473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Indexing – MAP/REDUCE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9187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1219200"/>
            <a:ext cx="8229600" cy="841648"/>
          </a:xfrm>
        </p:spPr>
        <p:txBody>
          <a:bodyPr/>
          <a:lstStyle/>
          <a:p>
            <a:r>
              <a:rPr lang="en-US" dirty="0" smtClean="0"/>
              <a:t>What happens when you query?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81200" y="2133600"/>
            <a:ext cx="8229600" cy="4495800"/>
          </a:xfrm>
          <a:prstGeom prst="rect">
            <a:avLst/>
          </a:prstGeom>
        </p:spPr>
        <p:txBody>
          <a:bodyPr/>
          <a:lstStyle/>
          <a:p>
            <a:pPr algn="l" rtl="0"/>
            <a:r>
              <a:rPr lang="en-US" cap="none" dirty="0" smtClean="0"/>
              <a:t>Clue:</a:t>
            </a:r>
            <a:br>
              <a:rPr lang="en-US" cap="none" dirty="0" smtClean="0"/>
            </a:br>
            <a:r>
              <a:rPr lang="en-US" cap="none" dirty="0" smtClean="0"/>
              <a:t/>
            </a:r>
            <a:br>
              <a:rPr lang="en-US" cap="none" dirty="0" smtClean="0"/>
            </a:br>
            <a:r>
              <a:rPr lang="en-US" cap="none" dirty="0" smtClean="0"/>
              <a:t>This is NOT how queries are implemented:</a:t>
            </a:r>
          </a:p>
          <a:p>
            <a:pPr marL="0" indent="0" algn="l" rtl="0">
              <a:buNone/>
            </a:pPr>
            <a:r>
              <a:rPr lang="en-US" cap="none" dirty="0"/>
              <a:t> </a:t>
            </a:r>
            <a:r>
              <a:rPr lang="en-US" cap="none" dirty="0" smtClean="0"/>
              <a:t>    </a:t>
            </a:r>
            <a:r>
              <a:rPr lang="en-US" cap="none" dirty="0" err="1" smtClean="0"/>
              <a:t>foreach</a:t>
            </a:r>
            <a:r>
              <a:rPr lang="en-US" cap="none" dirty="0" smtClean="0"/>
              <a:t>(</a:t>
            </a:r>
            <a:r>
              <a:rPr lang="en-US" cap="none" dirty="0" err="1" smtClean="0"/>
              <a:t>var</a:t>
            </a:r>
            <a:r>
              <a:rPr lang="en-US" cap="none" dirty="0" smtClean="0"/>
              <a:t> doc in docs)</a:t>
            </a:r>
          </a:p>
          <a:p>
            <a:pPr marL="457200" lvl="1" indent="0" algn="l" rtl="0">
              <a:buNone/>
            </a:pPr>
            <a:r>
              <a:rPr lang="en-US" cap="none" dirty="0" smtClean="0"/>
              <a:t>	if (</a:t>
            </a:r>
            <a:r>
              <a:rPr lang="en-US" cap="none" dirty="0" err="1" smtClean="0"/>
              <a:t>IsMatch</a:t>
            </a:r>
            <a:r>
              <a:rPr lang="en-US" cap="none" dirty="0" smtClean="0"/>
              <a:t>(</a:t>
            </a:r>
            <a:r>
              <a:rPr lang="en-US" cap="none" dirty="0" err="1" smtClean="0"/>
              <a:t>query,doc</a:t>
            </a:r>
            <a:r>
              <a:rPr lang="en-US" cap="none" dirty="0" smtClean="0"/>
              <a:t>))</a:t>
            </a:r>
            <a:br>
              <a:rPr lang="en-US" cap="none" dirty="0" smtClean="0"/>
            </a:br>
            <a:r>
              <a:rPr lang="en-US" cap="none" dirty="0" smtClean="0"/>
              <a:t>		yield return doc;</a:t>
            </a:r>
          </a:p>
        </p:txBody>
      </p:sp>
    </p:spTree>
    <p:extLst>
      <p:ext uri="{BB962C8B-B14F-4D97-AF65-F5344CB8AC3E}">
        <p14:creationId xmlns:p14="http://schemas.microsoft.com/office/powerpoint/2010/main" val="1215121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81200" y="2133600"/>
            <a:ext cx="8229600" cy="4495800"/>
          </a:xfrm>
          <a:prstGeom prst="rect">
            <a:avLst/>
          </a:prstGeo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919536" y="2422851"/>
            <a:ext cx="59046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GB" b="1" dirty="0">
                <a:latin typeface="Consolas" pitchFamily="49" charset="0"/>
                <a:cs typeface="Consolas" pitchFamily="49" charset="0"/>
              </a:rPr>
              <a:t>SELECT </a:t>
            </a:r>
            <a:r>
              <a:rPr lang="en-GB" b="1" dirty="0" err="1">
                <a:latin typeface="Consolas" pitchFamily="49" charset="0"/>
                <a:cs typeface="Consolas" pitchFamily="49" charset="0"/>
              </a:rPr>
              <a:t>t.Category</a:t>
            </a:r>
            <a:r>
              <a:rPr lang="en-GB" b="1" dirty="0">
                <a:latin typeface="Consolas" pitchFamily="49" charset="0"/>
                <a:cs typeface="Consolas" pitchFamily="49" charset="0"/>
              </a:rPr>
              <a:t>, COUNT(*) </a:t>
            </a:r>
          </a:p>
          <a:p>
            <a:pPr algn="l" rtl="0"/>
            <a:r>
              <a:rPr lang="en-GB" b="1" dirty="0">
                <a:latin typeface="Consolas" pitchFamily="49" charset="0"/>
                <a:cs typeface="Consolas" pitchFamily="49" charset="0"/>
              </a:rPr>
              <a:t>FROM </a:t>
            </a:r>
            <a:r>
              <a:rPr lang="en-GB" b="1" dirty="0" err="1">
                <a:latin typeface="Consolas" pitchFamily="49" charset="0"/>
                <a:cs typeface="Consolas" pitchFamily="49" charset="0"/>
              </a:rPr>
              <a:t>SomeTable</a:t>
            </a:r>
            <a:r>
              <a:rPr lang="en-GB" b="1" dirty="0">
                <a:latin typeface="Consolas" pitchFamily="49" charset="0"/>
                <a:cs typeface="Consolas" pitchFamily="49" charset="0"/>
              </a:rPr>
              <a:t> t</a:t>
            </a:r>
          </a:p>
          <a:p>
            <a:pPr algn="l" rtl="0"/>
            <a:r>
              <a:rPr lang="en-GB" b="1" dirty="0">
                <a:latin typeface="Consolas" pitchFamily="49" charset="0"/>
                <a:cs typeface="Consolas" pitchFamily="49" charset="0"/>
              </a:rPr>
              <a:t>GROUP BY </a:t>
            </a:r>
            <a:r>
              <a:rPr lang="en-GB" b="1" dirty="0" err="1">
                <a:latin typeface="Consolas" pitchFamily="49" charset="0"/>
                <a:cs typeface="Consolas" pitchFamily="49" charset="0"/>
              </a:rPr>
              <a:t>t.Category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 algn="l" rtl="0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91544" y="4293097"/>
            <a:ext cx="66967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GB" b="1" dirty="0">
                <a:latin typeface="Consolas" pitchFamily="49" charset="0"/>
                <a:cs typeface="Consolas" pitchFamily="49" charset="0"/>
              </a:rPr>
              <a:t>from doc in docs</a:t>
            </a:r>
          </a:p>
          <a:p>
            <a:pPr algn="l" rtl="0"/>
            <a:r>
              <a:rPr lang="en-GB" b="1" dirty="0">
                <a:latin typeface="Consolas" pitchFamily="49" charset="0"/>
                <a:cs typeface="Consolas" pitchFamily="49" charset="0"/>
              </a:rPr>
              <a:t>group doc by </a:t>
            </a:r>
            <a:r>
              <a:rPr lang="en-GB" b="1" dirty="0" err="1">
                <a:latin typeface="Consolas" pitchFamily="49" charset="0"/>
                <a:cs typeface="Consolas" pitchFamily="49" charset="0"/>
              </a:rPr>
              <a:t>doc.Category</a:t>
            </a:r>
            <a:r>
              <a:rPr lang="en-GB" b="1" dirty="0">
                <a:latin typeface="Consolas" pitchFamily="49" charset="0"/>
                <a:cs typeface="Consolas" pitchFamily="49" charset="0"/>
              </a:rPr>
              <a:t> into g</a:t>
            </a:r>
          </a:p>
          <a:p>
            <a:pPr algn="l" rtl="0"/>
            <a:r>
              <a:rPr lang="en-GB" b="1" dirty="0">
                <a:latin typeface="Consolas" pitchFamily="49" charset="0"/>
                <a:cs typeface="Consolas" pitchFamily="49" charset="0"/>
              </a:rPr>
              <a:t>select new</a:t>
            </a:r>
          </a:p>
          <a:p>
            <a:pPr algn="l" rtl="0"/>
            <a:r>
              <a:rPr lang="en-GB" b="1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algn="l" rtl="0"/>
            <a:r>
              <a:rPr lang="en-GB" b="1" dirty="0">
                <a:latin typeface="Consolas" pitchFamily="49" charset="0"/>
                <a:cs typeface="Consolas" pitchFamily="49" charset="0"/>
              </a:rPr>
              <a:t>	</a:t>
            </a:r>
            <a:r>
              <a:rPr lang="en-GB" b="1" dirty="0" err="1">
                <a:latin typeface="Consolas" pitchFamily="49" charset="0"/>
                <a:cs typeface="Consolas" pitchFamily="49" charset="0"/>
              </a:rPr>
              <a:t>g.Key</a:t>
            </a:r>
            <a:r>
              <a:rPr lang="en-GB" b="1" dirty="0">
                <a:latin typeface="Consolas" pitchFamily="49" charset="0"/>
                <a:cs typeface="Consolas" pitchFamily="49" charset="0"/>
              </a:rPr>
              <a:t>,</a:t>
            </a:r>
          </a:p>
          <a:p>
            <a:pPr algn="l" rtl="0"/>
            <a:r>
              <a:rPr lang="en-GB" b="1" dirty="0">
                <a:latin typeface="Consolas" pitchFamily="49" charset="0"/>
                <a:cs typeface="Consolas" pitchFamily="49" charset="0"/>
              </a:rPr>
              <a:t>	</a:t>
            </a:r>
            <a:r>
              <a:rPr lang="en-GB" b="1" dirty="0" err="1">
                <a:latin typeface="Consolas" pitchFamily="49" charset="0"/>
                <a:cs typeface="Consolas" pitchFamily="49" charset="0"/>
              </a:rPr>
              <a:t>g.Count</a:t>
            </a:r>
            <a:r>
              <a:rPr lang="en-GB" b="1" dirty="0">
                <a:latin typeface="Consolas" pitchFamily="49" charset="0"/>
                <a:cs typeface="Consolas" pitchFamily="49" charset="0"/>
              </a:rPr>
              <a:t>()	</a:t>
            </a:r>
            <a:br>
              <a:rPr lang="en-GB" b="1" dirty="0">
                <a:latin typeface="Consolas" pitchFamily="49" charset="0"/>
                <a:cs typeface="Consolas" pitchFamily="49" charset="0"/>
              </a:rPr>
            </a:br>
            <a:r>
              <a:rPr lang="en-GB" b="1" dirty="0">
                <a:latin typeface="Consolas" pitchFamily="49" charset="0"/>
                <a:cs typeface="Consolas" pitchFamily="49" charset="0"/>
              </a:rPr>
              <a:t>}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0" name="Curved Connector 9"/>
          <p:cNvCxnSpPr/>
          <p:nvPr/>
        </p:nvCxnSpPr>
        <p:spPr bwMode="auto">
          <a:xfrm rot="10800000" flipV="1">
            <a:off x="5346040" y="2636912"/>
            <a:ext cx="2304256" cy="570226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TextBox 12"/>
          <p:cNvSpPr txBox="1"/>
          <p:nvPr/>
        </p:nvSpPr>
        <p:spPr>
          <a:xfrm>
            <a:off x="7722304" y="2313747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3600" dirty="0">
                <a:solidFill>
                  <a:srgbClr val="C00000"/>
                </a:solidFill>
                <a:latin typeface="Lucida Handwriting" pitchFamily="66" charset="0"/>
              </a:rPr>
              <a:t>SQL</a:t>
            </a:r>
          </a:p>
        </p:txBody>
      </p:sp>
      <p:cxnSp>
        <p:nvCxnSpPr>
          <p:cNvPr id="14" name="Curved Connector 13"/>
          <p:cNvCxnSpPr/>
          <p:nvPr/>
        </p:nvCxnSpPr>
        <p:spPr bwMode="auto">
          <a:xfrm rot="10800000" flipV="1">
            <a:off x="5519936" y="4847989"/>
            <a:ext cx="1296144" cy="997643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TextBox 14"/>
          <p:cNvSpPr txBox="1"/>
          <p:nvPr/>
        </p:nvSpPr>
        <p:spPr>
          <a:xfrm>
            <a:off x="7105006" y="4652011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3600" dirty="0">
                <a:solidFill>
                  <a:srgbClr val="C00000"/>
                </a:solidFill>
                <a:latin typeface="Lucida Handwriting" pitchFamily="66" charset="0"/>
              </a:rPr>
              <a:t>LINQ</a:t>
            </a:r>
          </a:p>
        </p:txBody>
      </p:sp>
    </p:spTree>
    <p:extLst>
      <p:ext uri="{BB962C8B-B14F-4D97-AF65-F5344CB8AC3E}">
        <p14:creationId xmlns:p14="http://schemas.microsoft.com/office/powerpoint/2010/main" val="415866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 rtl="0"/>
            <a:r>
              <a:rPr lang="en-US" dirty="0" smtClean="0"/>
              <a:t>How do we aggregate over multiple documents?</a:t>
            </a:r>
          </a:p>
          <a:p>
            <a:pPr algn="l" rtl="0"/>
            <a:r>
              <a:rPr lang="en-US" dirty="0" smtClean="0"/>
              <a:t>No computation during query…</a:t>
            </a:r>
          </a:p>
          <a:p>
            <a:pPr algn="l" rtl="0"/>
            <a:endParaRPr lang="en-US" dirty="0" smtClean="0"/>
          </a:p>
          <a:p>
            <a:pPr algn="l" rtl="0"/>
            <a:r>
              <a:rPr lang="en-US" dirty="0" smtClean="0"/>
              <a:t>Can’t just aggregate using </a:t>
            </a:r>
            <a:r>
              <a:rPr lang="en-US" dirty="0" err="1" smtClean="0"/>
              <a:t>Linq’s</a:t>
            </a:r>
            <a:r>
              <a:rPr lang="en-US" dirty="0" smtClean="0"/>
              <a:t> group by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78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Map/Reduce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35560" y="2006707"/>
            <a:ext cx="60486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GB" b="1" dirty="0">
                <a:latin typeface="Consolas" pitchFamily="49" charset="0"/>
                <a:cs typeface="Consolas" pitchFamily="49" charset="0"/>
              </a:rPr>
              <a:t>Map: 	from </a:t>
            </a:r>
            <a:r>
              <a:rPr lang="en-GB" b="1" dirty="0" smtClean="0">
                <a:latin typeface="Consolas" pitchFamily="49" charset="0"/>
                <a:cs typeface="Consolas" pitchFamily="49" charset="0"/>
              </a:rPr>
              <a:t>dog </a:t>
            </a:r>
            <a:r>
              <a:rPr lang="en-GB" b="1" dirty="0">
                <a:latin typeface="Consolas" pitchFamily="49" charset="0"/>
                <a:cs typeface="Consolas" pitchFamily="49" charset="0"/>
              </a:rPr>
              <a:t>in </a:t>
            </a:r>
            <a:r>
              <a:rPr lang="en-GB" b="1" dirty="0" err="1" smtClean="0">
                <a:latin typeface="Consolas" pitchFamily="49" charset="0"/>
                <a:cs typeface="Consolas" pitchFamily="49" charset="0"/>
              </a:rPr>
              <a:t>docs.Dogs</a:t>
            </a:r>
            <a:r>
              <a:rPr lang="en-GB" b="1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GB" b="1" dirty="0" smtClean="0">
                <a:latin typeface="Consolas" pitchFamily="49" charset="0"/>
                <a:cs typeface="Consolas" pitchFamily="49" charset="0"/>
              </a:rPr>
            </a:br>
            <a:r>
              <a:rPr lang="en-GB" b="1" dirty="0" smtClean="0">
                <a:latin typeface="Consolas" pitchFamily="49" charset="0"/>
                <a:cs typeface="Consolas" pitchFamily="49" charset="0"/>
              </a:rPr>
              <a:t>	from owner in </a:t>
            </a:r>
            <a:r>
              <a:rPr lang="en-GB" b="1" dirty="0" err="1" smtClean="0">
                <a:latin typeface="Consolas" pitchFamily="49" charset="0"/>
                <a:cs typeface="Consolas" pitchFamily="49" charset="0"/>
              </a:rPr>
              <a:t>dog.Owners</a:t>
            </a:r>
            <a:endParaRPr lang="en-GB" b="1" dirty="0">
              <a:latin typeface="Consolas" pitchFamily="49" charset="0"/>
              <a:cs typeface="Consolas" pitchFamily="49" charset="0"/>
            </a:endParaRPr>
          </a:p>
          <a:p>
            <a:pPr algn="l" rtl="0"/>
            <a:r>
              <a:rPr lang="en-GB" b="1" dirty="0">
                <a:latin typeface="Consolas" pitchFamily="49" charset="0"/>
                <a:cs typeface="Consolas" pitchFamily="49" charset="0"/>
              </a:rPr>
              <a:t>	select new</a:t>
            </a:r>
          </a:p>
          <a:p>
            <a:pPr algn="l" rtl="0"/>
            <a:r>
              <a:rPr lang="en-GB" b="1" dirty="0">
                <a:latin typeface="Consolas" pitchFamily="49" charset="0"/>
                <a:cs typeface="Consolas" pitchFamily="49" charset="0"/>
              </a:rPr>
              <a:t>	{</a:t>
            </a:r>
          </a:p>
          <a:p>
            <a:pPr algn="l" rtl="0"/>
            <a:r>
              <a:rPr lang="en-GB" b="1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GB" b="1" dirty="0" smtClean="0">
                <a:latin typeface="Consolas" pitchFamily="49" charset="0"/>
                <a:cs typeface="Consolas" pitchFamily="49" charset="0"/>
              </a:rPr>
              <a:t>Owner = owner,</a:t>
            </a:r>
            <a:endParaRPr lang="en-GB" b="1" dirty="0">
              <a:latin typeface="Consolas" pitchFamily="49" charset="0"/>
              <a:cs typeface="Consolas" pitchFamily="49" charset="0"/>
            </a:endParaRPr>
          </a:p>
          <a:p>
            <a:pPr algn="l" rtl="0"/>
            <a:r>
              <a:rPr lang="en-GB" b="1" dirty="0">
                <a:latin typeface="Consolas" pitchFamily="49" charset="0"/>
                <a:cs typeface="Consolas" pitchFamily="49" charset="0"/>
              </a:rPr>
              <a:t>		Count = 1</a:t>
            </a:r>
          </a:p>
          <a:p>
            <a:pPr algn="l" rtl="0"/>
            <a:r>
              <a:rPr lang="en-GB" b="1" dirty="0">
                <a:latin typeface="Consolas" pitchFamily="49" charset="0"/>
                <a:cs typeface="Consolas" pitchFamily="49" charset="0"/>
              </a:rPr>
              <a:t>	}</a:t>
            </a:r>
          </a:p>
          <a:p>
            <a:pPr algn="l" rtl="0"/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91544" y="4149080"/>
            <a:ext cx="60486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GB" b="1" dirty="0">
                <a:latin typeface="Consolas" pitchFamily="49" charset="0"/>
                <a:cs typeface="Consolas" pitchFamily="49" charset="0"/>
              </a:rPr>
              <a:t>Reduce: from result in results</a:t>
            </a:r>
          </a:p>
          <a:p>
            <a:pPr algn="l" rtl="0"/>
            <a:r>
              <a:rPr lang="en-GB" b="1" dirty="0">
                <a:latin typeface="Consolas" pitchFamily="49" charset="0"/>
                <a:cs typeface="Consolas" pitchFamily="49" charset="0"/>
              </a:rPr>
              <a:t>	 group result by </a:t>
            </a:r>
            <a:r>
              <a:rPr lang="en-GB" b="1" dirty="0" err="1" smtClean="0">
                <a:latin typeface="Consolas" pitchFamily="49" charset="0"/>
                <a:cs typeface="Consolas" pitchFamily="49" charset="0"/>
              </a:rPr>
              <a:t>result.Owner</a:t>
            </a:r>
            <a:r>
              <a:rPr lang="en-GB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b="1" dirty="0">
                <a:latin typeface="Consolas" pitchFamily="49" charset="0"/>
                <a:cs typeface="Consolas" pitchFamily="49" charset="0"/>
              </a:rPr>
              <a:t>into g</a:t>
            </a:r>
          </a:p>
          <a:p>
            <a:pPr algn="l" rtl="0"/>
            <a:r>
              <a:rPr lang="en-GB" b="1" dirty="0">
                <a:latin typeface="Consolas" pitchFamily="49" charset="0"/>
                <a:cs typeface="Consolas" pitchFamily="49" charset="0"/>
              </a:rPr>
              <a:t>	 select new</a:t>
            </a:r>
          </a:p>
          <a:p>
            <a:pPr algn="l" rtl="0"/>
            <a:r>
              <a:rPr lang="en-GB" b="1" dirty="0">
                <a:latin typeface="Consolas" pitchFamily="49" charset="0"/>
                <a:cs typeface="Consolas" pitchFamily="49" charset="0"/>
              </a:rPr>
              <a:t>	 {</a:t>
            </a:r>
          </a:p>
          <a:p>
            <a:r>
              <a:rPr lang="en-GB" b="1" dirty="0">
                <a:latin typeface="Consolas" pitchFamily="49" charset="0"/>
                <a:cs typeface="Consolas" pitchFamily="49" charset="0"/>
              </a:rPr>
              <a:t>		Owner</a:t>
            </a:r>
            <a:r>
              <a:rPr lang="en-GB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b="1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GB" b="1" dirty="0" err="1">
                <a:latin typeface="Consolas" pitchFamily="49" charset="0"/>
                <a:cs typeface="Consolas" pitchFamily="49" charset="0"/>
              </a:rPr>
              <a:t>g.Key</a:t>
            </a:r>
            <a:r>
              <a:rPr lang="en-GB" b="1" dirty="0">
                <a:latin typeface="Consolas" pitchFamily="49" charset="0"/>
                <a:cs typeface="Consolas" pitchFamily="49" charset="0"/>
              </a:rPr>
              <a:t>,</a:t>
            </a:r>
          </a:p>
          <a:p>
            <a:pPr algn="l" rtl="0"/>
            <a:r>
              <a:rPr lang="en-GB" b="1" dirty="0">
                <a:latin typeface="Consolas" pitchFamily="49" charset="0"/>
                <a:cs typeface="Consolas" pitchFamily="49" charset="0"/>
              </a:rPr>
              <a:t>		Count = </a:t>
            </a:r>
            <a:r>
              <a:rPr lang="en-GB" b="1" dirty="0" err="1">
                <a:latin typeface="Consolas" pitchFamily="49" charset="0"/>
                <a:cs typeface="Consolas" pitchFamily="49" charset="0"/>
              </a:rPr>
              <a:t>g.Sum</a:t>
            </a:r>
            <a:r>
              <a:rPr lang="en-GB" b="1" dirty="0">
                <a:latin typeface="Consolas" pitchFamily="49" charset="0"/>
                <a:cs typeface="Consolas" pitchFamily="49" charset="0"/>
              </a:rPr>
              <a:t>(x=&gt;</a:t>
            </a:r>
            <a:r>
              <a:rPr lang="en-GB" b="1" dirty="0" err="1">
                <a:latin typeface="Consolas" pitchFamily="49" charset="0"/>
                <a:cs typeface="Consolas" pitchFamily="49" charset="0"/>
              </a:rPr>
              <a:t>x.Count</a:t>
            </a:r>
            <a:r>
              <a:rPr lang="en-GB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 algn="l" rtl="0"/>
            <a:r>
              <a:rPr lang="en-GB" b="1" dirty="0">
                <a:latin typeface="Consolas" pitchFamily="49" charset="0"/>
                <a:cs typeface="Consolas" pitchFamily="49" charset="0"/>
              </a:rPr>
              <a:t>	 }</a:t>
            </a:r>
          </a:p>
          <a:p>
            <a:pPr algn="l" rtl="0"/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645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</a:t>
            </a:r>
            <a:endParaRPr lang="he-IL" dirty="0"/>
          </a:p>
        </p:txBody>
      </p:sp>
      <p:sp>
        <p:nvSpPr>
          <p:cNvPr id="4" name="Content Placeholder 2"/>
          <p:cNvSpPr>
            <a:spLocks noGrp="1"/>
          </p:cNvSpPr>
          <p:nvPr>
            <p:ph sz="quarter" idx="13"/>
          </p:nvPr>
        </p:nvSpPr>
        <p:spPr>
          <a:xfrm>
            <a:off x="134456" y="1296828"/>
            <a:ext cx="10363826" cy="3424107"/>
          </a:xfrm>
        </p:spPr>
        <p:txBody>
          <a:bodyPr/>
          <a:lstStyle/>
          <a:p>
            <a:pPr marL="0" indent="0" algn="l" rtl="0">
              <a:buNone/>
            </a:pPr>
            <a:r>
              <a:rPr lang="en-US" dirty="0"/>
              <a:t>{</a:t>
            </a:r>
          </a:p>
          <a:p>
            <a:pPr marL="0" indent="0" algn="l" rtl="0">
              <a:buNone/>
            </a:pPr>
            <a:r>
              <a:rPr lang="en-US" dirty="0"/>
              <a:t>	'Name': '</a:t>
            </a:r>
            <a:r>
              <a:rPr lang="en-US" dirty="0" err="1"/>
              <a:t>Arava</a:t>
            </a:r>
            <a:r>
              <a:rPr lang="en-US" dirty="0"/>
              <a:t>',</a:t>
            </a:r>
          </a:p>
          <a:p>
            <a:pPr marL="0" indent="0" algn="l" rtl="0">
              <a:buNone/>
            </a:pPr>
            <a:r>
              <a:rPr lang="en-US" dirty="0"/>
              <a:t>	'Type': 'German Shepherd',</a:t>
            </a:r>
          </a:p>
          <a:p>
            <a:pPr marL="0" indent="0" algn="l" rtl="0">
              <a:buNone/>
            </a:pPr>
            <a:r>
              <a:rPr lang="en-US" dirty="0"/>
              <a:t>	'Owners': ['users/1', 'users/2'],</a:t>
            </a:r>
          </a:p>
          <a:p>
            <a:pPr marL="0" indent="0" algn="l" rtl="0">
              <a:buNone/>
            </a:pPr>
            <a:r>
              <a:rPr lang="en-US" dirty="0"/>
              <a:t>	'Gender': 'Female'</a:t>
            </a:r>
          </a:p>
          <a:p>
            <a:pPr marL="0" indent="0" algn="l" rtl="0">
              <a:buNone/>
            </a:pPr>
            <a:r>
              <a:rPr lang="en-US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4540547"/>
            <a:ext cx="60486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GB" b="1" dirty="0">
                <a:latin typeface="Consolas" pitchFamily="49" charset="0"/>
                <a:cs typeface="Consolas" pitchFamily="49" charset="0"/>
              </a:rPr>
              <a:t>Map: 	from </a:t>
            </a:r>
            <a:r>
              <a:rPr lang="en-GB" b="1" dirty="0" smtClean="0">
                <a:latin typeface="Consolas" pitchFamily="49" charset="0"/>
                <a:cs typeface="Consolas" pitchFamily="49" charset="0"/>
              </a:rPr>
              <a:t>dog </a:t>
            </a:r>
            <a:r>
              <a:rPr lang="en-GB" b="1" dirty="0">
                <a:latin typeface="Consolas" pitchFamily="49" charset="0"/>
                <a:cs typeface="Consolas" pitchFamily="49" charset="0"/>
              </a:rPr>
              <a:t>in </a:t>
            </a:r>
            <a:r>
              <a:rPr lang="en-GB" b="1" dirty="0" err="1" smtClean="0">
                <a:latin typeface="Consolas" pitchFamily="49" charset="0"/>
                <a:cs typeface="Consolas" pitchFamily="49" charset="0"/>
              </a:rPr>
              <a:t>docs.Dogs</a:t>
            </a:r>
            <a:r>
              <a:rPr lang="en-GB" b="1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GB" b="1" dirty="0" smtClean="0">
                <a:latin typeface="Consolas" pitchFamily="49" charset="0"/>
                <a:cs typeface="Consolas" pitchFamily="49" charset="0"/>
              </a:rPr>
            </a:br>
            <a:r>
              <a:rPr lang="en-GB" b="1" dirty="0" smtClean="0">
                <a:latin typeface="Consolas" pitchFamily="49" charset="0"/>
                <a:cs typeface="Consolas" pitchFamily="49" charset="0"/>
              </a:rPr>
              <a:t>	from owner in </a:t>
            </a:r>
            <a:r>
              <a:rPr lang="en-GB" b="1" dirty="0" err="1" smtClean="0">
                <a:latin typeface="Consolas" pitchFamily="49" charset="0"/>
                <a:cs typeface="Consolas" pitchFamily="49" charset="0"/>
              </a:rPr>
              <a:t>dog.Owners</a:t>
            </a:r>
            <a:endParaRPr lang="en-GB" b="1" dirty="0">
              <a:latin typeface="Consolas" pitchFamily="49" charset="0"/>
              <a:cs typeface="Consolas" pitchFamily="49" charset="0"/>
            </a:endParaRPr>
          </a:p>
          <a:p>
            <a:pPr algn="l" rtl="0"/>
            <a:r>
              <a:rPr lang="en-GB" b="1" dirty="0">
                <a:latin typeface="Consolas" pitchFamily="49" charset="0"/>
                <a:cs typeface="Consolas" pitchFamily="49" charset="0"/>
              </a:rPr>
              <a:t>	select new</a:t>
            </a:r>
          </a:p>
          <a:p>
            <a:pPr algn="l" rtl="0"/>
            <a:r>
              <a:rPr lang="en-GB" b="1" dirty="0">
                <a:latin typeface="Consolas" pitchFamily="49" charset="0"/>
                <a:cs typeface="Consolas" pitchFamily="49" charset="0"/>
              </a:rPr>
              <a:t>	{</a:t>
            </a:r>
          </a:p>
          <a:p>
            <a:pPr algn="l" rtl="0"/>
            <a:r>
              <a:rPr lang="en-GB" b="1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GB" b="1" dirty="0" smtClean="0">
                <a:latin typeface="Consolas" pitchFamily="49" charset="0"/>
                <a:cs typeface="Consolas" pitchFamily="49" charset="0"/>
              </a:rPr>
              <a:t>Owner = owner,</a:t>
            </a:r>
            <a:endParaRPr lang="en-GB" b="1" dirty="0">
              <a:latin typeface="Consolas" pitchFamily="49" charset="0"/>
              <a:cs typeface="Consolas" pitchFamily="49" charset="0"/>
            </a:endParaRPr>
          </a:p>
          <a:p>
            <a:pPr algn="l" rtl="0"/>
            <a:r>
              <a:rPr lang="en-GB" b="1" dirty="0">
                <a:latin typeface="Consolas" pitchFamily="49" charset="0"/>
                <a:cs typeface="Consolas" pitchFamily="49" charset="0"/>
              </a:rPr>
              <a:t>		Count = 1</a:t>
            </a:r>
          </a:p>
          <a:p>
            <a:pPr algn="l" rtl="0"/>
            <a:r>
              <a:rPr lang="en-GB" b="1" dirty="0">
                <a:latin typeface="Consolas" pitchFamily="49" charset="0"/>
                <a:cs typeface="Consolas" pitchFamily="49" charset="0"/>
              </a:rPr>
              <a:t>	}</a:t>
            </a:r>
          </a:p>
          <a:p>
            <a:pPr algn="l" rtl="0"/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783647" y="1875256"/>
            <a:ext cx="10363826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2000" kern="1200" cap="none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800" kern="1200" cap="none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600" kern="1200" cap="none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kern="1200" cap="none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kern="1200" cap="none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/>
              <a:t>{ ‘Owner’: ‘users/1’, ‘Count’: 1 }</a:t>
            </a:r>
          </a:p>
          <a:p>
            <a:pPr marL="0" indent="0">
              <a:buNone/>
            </a:pPr>
            <a:r>
              <a:rPr lang="en-GB" dirty="0"/>
              <a:t>{ ‘Owner’: ‘</a:t>
            </a:r>
            <a:r>
              <a:rPr lang="en-GB" dirty="0" smtClean="0"/>
              <a:t>users/2’, </a:t>
            </a:r>
            <a:r>
              <a:rPr lang="en-GB" dirty="0"/>
              <a:t>‘Count’: 1 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697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</a:t>
            </a:r>
            <a:endParaRPr lang="he-IL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27773" y="1641340"/>
            <a:ext cx="10363826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2000" kern="1200" cap="none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800" kern="1200" cap="none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600" kern="1200" cap="none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kern="1200" cap="none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kern="1200" cap="none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/>
              <a:t>{ ‘Owner’: ‘users/1’, ‘Count’: 1 }</a:t>
            </a:r>
          </a:p>
          <a:p>
            <a:pPr marL="0" indent="0">
              <a:buNone/>
            </a:pPr>
            <a:r>
              <a:rPr lang="en-GB" dirty="0"/>
              <a:t>{ ‘Owner’: ‘</a:t>
            </a:r>
            <a:r>
              <a:rPr lang="en-GB" dirty="0" smtClean="0"/>
              <a:t>users/2’, </a:t>
            </a:r>
            <a:r>
              <a:rPr lang="en-GB" dirty="0"/>
              <a:t>‘Count’: 1 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10789" y="3255462"/>
            <a:ext cx="60486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GB" b="1" dirty="0">
                <a:latin typeface="Consolas" pitchFamily="49" charset="0"/>
                <a:cs typeface="Consolas" pitchFamily="49" charset="0"/>
              </a:rPr>
              <a:t>Reduce: from result in results</a:t>
            </a:r>
          </a:p>
          <a:p>
            <a:pPr algn="l" rtl="0"/>
            <a:r>
              <a:rPr lang="en-GB" b="1" dirty="0">
                <a:latin typeface="Consolas" pitchFamily="49" charset="0"/>
                <a:cs typeface="Consolas" pitchFamily="49" charset="0"/>
              </a:rPr>
              <a:t>	 group result by </a:t>
            </a:r>
            <a:r>
              <a:rPr lang="en-GB" b="1" dirty="0" err="1" smtClean="0">
                <a:latin typeface="Consolas" pitchFamily="49" charset="0"/>
                <a:cs typeface="Consolas" pitchFamily="49" charset="0"/>
              </a:rPr>
              <a:t>result.Owner</a:t>
            </a:r>
            <a:r>
              <a:rPr lang="en-GB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b="1" dirty="0">
                <a:latin typeface="Consolas" pitchFamily="49" charset="0"/>
                <a:cs typeface="Consolas" pitchFamily="49" charset="0"/>
              </a:rPr>
              <a:t>into g</a:t>
            </a:r>
          </a:p>
          <a:p>
            <a:pPr algn="l" rtl="0"/>
            <a:r>
              <a:rPr lang="en-GB" b="1" dirty="0">
                <a:latin typeface="Consolas" pitchFamily="49" charset="0"/>
                <a:cs typeface="Consolas" pitchFamily="49" charset="0"/>
              </a:rPr>
              <a:t>	 select new</a:t>
            </a:r>
          </a:p>
          <a:p>
            <a:pPr algn="l" rtl="0"/>
            <a:r>
              <a:rPr lang="en-GB" b="1" dirty="0">
                <a:latin typeface="Consolas" pitchFamily="49" charset="0"/>
                <a:cs typeface="Consolas" pitchFamily="49" charset="0"/>
              </a:rPr>
              <a:t>	 {</a:t>
            </a:r>
          </a:p>
          <a:p>
            <a:r>
              <a:rPr lang="en-GB" b="1" dirty="0">
                <a:latin typeface="Consolas" pitchFamily="49" charset="0"/>
                <a:cs typeface="Consolas" pitchFamily="49" charset="0"/>
              </a:rPr>
              <a:t>		Owner</a:t>
            </a:r>
            <a:r>
              <a:rPr lang="en-GB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b="1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GB" b="1" dirty="0" err="1">
                <a:latin typeface="Consolas" pitchFamily="49" charset="0"/>
                <a:cs typeface="Consolas" pitchFamily="49" charset="0"/>
              </a:rPr>
              <a:t>g.Key</a:t>
            </a:r>
            <a:r>
              <a:rPr lang="en-GB" b="1" dirty="0">
                <a:latin typeface="Consolas" pitchFamily="49" charset="0"/>
                <a:cs typeface="Consolas" pitchFamily="49" charset="0"/>
              </a:rPr>
              <a:t>,</a:t>
            </a:r>
          </a:p>
          <a:p>
            <a:pPr algn="l" rtl="0"/>
            <a:r>
              <a:rPr lang="en-GB" b="1" dirty="0">
                <a:latin typeface="Consolas" pitchFamily="49" charset="0"/>
                <a:cs typeface="Consolas" pitchFamily="49" charset="0"/>
              </a:rPr>
              <a:t>		Count = </a:t>
            </a:r>
            <a:r>
              <a:rPr lang="en-GB" b="1" dirty="0" err="1">
                <a:latin typeface="Consolas" pitchFamily="49" charset="0"/>
                <a:cs typeface="Consolas" pitchFamily="49" charset="0"/>
              </a:rPr>
              <a:t>g.Sum</a:t>
            </a:r>
            <a:r>
              <a:rPr lang="en-GB" b="1" dirty="0">
                <a:latin typeface="Consolas" pitchFamily="49" charset="0"/>
                <a:cs typeface="Consolas" pitchFamily="49" charset="0"/>
              </a:rPr>
              <a:t>(x=&gt;</a:t>
            </a:r>
            <a:r>
              <a:rPr lang="en-GB" b="1" dirty="0" err="1">
                <a:latin typeface="Consolas" pitchFamily="49" charset="0"/>
                <a:cs typeface="Consolas" pitchFamily="49" charset="0"/>
              </a:rPr>
              <a:t>x.Count</a:t>
            </a:r>
            <a:r>
              <a:rPr lang="en-GB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 algn="l" rtl="0"/>
            <a:r>
              <a:rPr lang="en-GB" b="1" dirty="0">
                <a:latin typeface="Consolas" pitchFamily="49" charset="0"/>
                <a:cs typeface="Consolas" pitchFamily="49" charset="0"/>
              </a:rPr>
              <a:t>	 }</a:t>
            </a:r>
          </a:p>
          <a:p>
            <a:pPr algn="l" rtl="0"/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783647" y="1875256"/>
            <a:ext cx="10363826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2000" kern="1200" cap="none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800" kern="1200" cap="none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600" kern="1200" cap="none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kern="1200" cap="none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kern="1200" cap="none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/>
              <a:t>{ ‘Owner’: ‘users/1’, ‘Count’: 1 }</a:t>
            </a:r>
          </a:p>
          <a:p>
            <a:pPr marL="0" indent="0">
              <a:buNone/>
            </a:pPr>
            <a:r>
              <a:rPr lang="en-GB" dirty="0"/>
              <a:t>{ ‘Owner’: ‘</a:t>
            </a:r>
            <a:r>
              <a:rPr lang="en-GB" dirty="0" smtClean="0"/>
              <a:t>users/2’, </a:t>
            </a:r>
            <a:r>
              <a:rPr lang="en-GB" dirty="0"/>
              <a:t>‘Count’: 1 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66122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dog…</a:t>
            </a:r>
            <a:endParaRPr lang="he-IL" dirty="0"/>
          </a:p>
        </p:txBody>
      </p:sp>
      <p:sp>
        <p:nvSpPr>
          <p:cNvPr id="4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 algn="l" rtl="0">
              <a:buNone/>
            </a:pPr>
            <a:r>
              <a:rPr lang="en-US" dirty="0"/>
              <a:t>{</a:t>
            </a:r>
          </a:p>
          <a:p>
            <a:pPr marL="0" indent="0" algn="l" rtl="0">
              <a:buNone/>
            </a:pPr>
            <a:r>
              <a:rPr lang="en-US" dirty="0"/>
              <a:t>	'Name': </a:t>
            </a:r>
            <a:r>
              <a:rPr lang="en-US" dirty="0" smtClean="0"/>
              <a:t>‘Oscar',</a:t>
            </a:r>
            <a:endParaRPr lang="en-US" dirty="0"/>
          </a:p>
          <a:p>
            <a:pPr marL="0" indent="0" algn="l" rtl="0">
              <a:buNone/>
            </a:pPr>
            <a:r>
              <a:rPr lang="en-US" dirty="0"/>
              <a:t>	'Type': </a:t>
            </a:r>
            <a:r>
              <a:rPr lang="en-US" dirty="0" smtClean="0"/>
              <a:t>Mixed',</a:t>
            </a:r>
            <a:endParaRPr lang="en-US" dirty="0"/>
          </a:p>
          <a:p>
            <a:pPr marL="0" indent="0" algn="l" rtl="0">
              <a:buNone/>
            </a:pPr>
            <a:r>
              <a:rPr lang="en-US" dirty="0"/>
              <a:t>	'Owners': </a:t>
            </a:r>
            <a:r>
              <a:rPr lang="en-US" dirty="0" smtClean="0"/>
              <a:t>['users/2</a:t>
            </a:r>
            <a:r>
              <a:rPr lang="en-US" dirty="0"/>
              <a:t>'],</a:t>
            </a:r>
          </a:p>
          <a:p>
            <a:pPr marL="0" indent="0" algn="l" rtl="0">
              <a:buNone/>
            </a:pPr>
            <a:r>
              <a:rPr lang="en-US" dirty="0"/>
              <a:t>	'Gender': </a:t>
            </a:r>
            <a:r>
              <a:rPr lang="en-US" dirty="0" smtClean="0"/>
              <a:t>Male'</a:t>
            </a:r>
            <a:endParaRPr lang="en-US" dirty="0"/>
          </a:p>
          <a:p>
            <a:pPr marL="0" indent="0" algn="l" rtl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692721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</a:t>
            </a:r>
            <a:endParaRPr lang="he-IL" dirty="0"/>
          </a:p>
        </p:txBody>
      </p:sp>
      <p:sp>
        <p:nvSpPr>
          <p:cNvPr id="4" name="Content Placeholder 2"/>
          <p:cNvSpPr>
            <a:spLocks noGrp="1"/>
          </p:cNvSpPr>
          <p:nvPr>
            <p:ph sz="quarter" idx="13"/>
          </p:nvPr>
        </p:nvSpPr>
        <p:spPr>
          <a:xfrm>
            <a:off x="134456" y="1296828"/>
            <a:ext cx="10363826" cy="3424107"/>
          </a:xfrm>
        </p:spPr>
        <p:txBody>
          <a:bodyPr/>
          <a:lstStyle/>
          <a:p>
            <a:pPr marL="0" indent="0" algn="l" rtl="0">
              <a:buNone/>
            </a:pPr>
            <a:r>
              <a:rPr lang="en-US" dirty="0"/>
              <a:t>{</a:t>
            </a:r>
          </a:p>
          <a:p>
            <a:pPr marL="0" indent="0" algn="l" rtl="0">
              <a:buNone/>
            </a:pPr>
            <a:r>
              <a:rPr lang="en-US" dirty="0"/>
              <a:t>	'Name': ‘Oscar',</a:t>
            </a:r>
          </a:p>
          <a:p>
            <a:pPr marL="0" indent="0" algn="l" rtl="0">
              <a:buNone/>
            </a:pPr>
            <a:r>
              <a:rPr lang="en-US" dirty="0"/>
              <a:t>	'Type': Mixed',</a:t>
            </a:r>
          </a:p>
          <a:p>
            <a:pPr marL="0" indent="0" algn="l" rtl="0">
              <a:buNone/>
            </a:pPr>
            <a:r>
              <a:rPr lang="en-US" dirty="0"/>
              <a:t>	'Owners': ['users/2'],</a:t>
            </a:r>
          </a:p>
          <a:p>
            <a:pPr marL="0" indent="0" algn="l" rtl="0">
              <a:buNone/>
            </a:pPr>
            <a:r>
              <a:rPr lang="en-US" dirty="0"/>
              <a:t>	'Gender': Male'</a:t>
            </a:r>
          </a:p>
          <a:p>
            <a:pPr marL="0" indent="0" algn="l" rtl="0">
              <a:buNone/>
            </a:pPr>
            <a:r>
              <a:rPr lang="en-US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4540547"/>
            <a:ext cx="60486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GB" b="1" dirty="0">
                <a:latin typeface="Consolas" pitchFamily="49" charset="0"/>
                <a:cs typeface="Consolas" pitchFamily="49" charset="0"/>
              </a:rPr>
              <a:t>Map: 	from </a:t>
            </a:r>
            <a:r>
              <a:rPr lang="en-GB" b="1" dirty="0" smtClean="0">
                <a:latin typeface="Consolas" pitchFamily="49" charset="0"/>
                <a:cs typeface="Consolas" pitchFamily="49" charset="0"/>
              </a:rPr>
              <a:t>dog </a:t>
            </a:r>
            <a:r>
              <a:rPr lang="en-GB" b="1" dirty="0">
                <a:latin typeface="Consolas" pitchFamily="49" charset="0"/>
                <a:cs typeface="Consolas" pitchFamily="49" charset="0"/>
              </a:rPr>
              <a:t>in </a:t>
            </a:r>
            <a:r>
              <a:rPr lang="en-GB" b="1" dirty="0" err="1" smtClean="0">
                <a:latin typeface="Consolas" pitchFamily="49" charset="0"/>
                <a:cs typeface="Consolas" pitchFamily="49" charset="0"/>
              </a:rPr>
              <a:t>docs.Dogs</a:t>
            </a:r>
            <a:r>
              <a:rPr lang="en-GB" b="1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GB" b="1" dirty="0" smtClean="0">
                <a:latin typeface="Consolas" pitchFamily="49" charset="0"/>
                <a:cs typeface="Consolas" pitchFamily="49" charset="0"/>
              </a:rPr>
            </a:br>
            <a:r>
              <a:rPr lang="en-GB" b="1" dirty="0" smtClean="0">
                <a:latin typeface="Consolas" pitchFamily="49" charset="0"/>
                <a:cs typeface="Consolas" pitchFamily="49" charset="0"/>
              </a:rPr>
              <a:t>	from owner in </a:t>
            </a:r>
            <a:r>
              <a:rPr lang="en-GB" b="1" dirty="0" err="1" smtClean="0">
                <a:latin typeface="Consolas" pitchFamily="49" charset="0"/>
                <a:cs typeface="Consolas" pitchFamily="49" charset="0"/>
              </a:rPr>
              <a:t>dog.Owners</a:t>
            </a:r>
            <a:endParaRPr lang="en-GB" b="1" dirty="0">
              <a:latin typeface="Consolas" pitchFamily="49" charset="0"/>
              <a:cs typeface="Consolas" pitchFamily="49" charset="0"/>
            </a:endParaRPr>
          </a:p>
          <a:p>
            <a:pPr algn="l" rtl="0"/>
            <a:r>
              <a:rPr lang="en-GB" b="1" dirty="0">
                <a:latin typeface="Consolas" pitchFamily="49" charset="0"/>
                <a:cs typeface="Consolas" pitchFamily="49" charset="0"/>
              </a:rPr>
              <a:t>	select new</a:t>
            </a:r>
          </a:p>
          <a:p>
            <a:pPr algn="l" rtl="0"/>
            <a:r>
              <a:rPr lang="en-GB" b="1" dirty="0">
                <a:latin typeface="Consolas" pitchFamily="49" charset="0"/>
                <a:cs typeface="Consolas" pitchFamily="49" charset="0"/>
              </a:rPr>
              <a:t>	{</a:t>
            </a:r>
          </a:p>
          <a:p>
            <a:pPr algn="l" rtl="0"/>
            <a:r>
              <a:rPr lang="en-GB" b="1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GB" b="1" dirty="0" smtClean="0">
                <a:latin typeface="Consolas" pitchFamily="49" charset="0"/>
                <a:cs typeface="Consolas" pitchFamily="49" charset="0"/>
              </a:rPr>
              <a:t>Owner = owner,</a:t>
            </a:r>
            <a:endParaRPr lang="en-GB" b="1" dirty="0">
              <a:latin typeface="Consolas" pitchFamily="49" charset="0"/>
              <a:cs typeface="Consolas" pitchFamily="49" charset="0"/>
            </a:endParaRPr>
          </a:p>
          <a:p>
            <a:pPr algn="l" rtl="0"/>
            <a:r>
              <a:rPr lang="en-GB" b="1" dirty="0">
                <a:latin typeface="Consolas" pitchFamily="49" charset="0"/>
                <a:cs typeface="Consolas" pitchFamily="49" charset="0"/>
              </a:rPr>
              <a:t>		Count = 1</a:t>
            </a:r>
          </a:p>
          <a:p>
            <a:pPr algn="l" rtl="0"/>
            <a:r>
              <a:rPr lang="en-GB" b="1" dirty="0">
                <a:latin typeface="Consolas" pitchFamily="49" charset="0"/>
                <a:cs typeface="Consolas" pitchFamily="49" charset="0"/>
              </a:rPr>
              <a:t>	}</a:t>
            </a:r>
          </a:p>
          <a:p>
            <a:pPr algn="l" rtl="0"/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810280" y="1901889"/>
            <a:ext cx="10363826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2000" kern="1200" cap="none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800" kern="1200" cap="none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600" kern="1200" cap="none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kern="1200" cap="none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kern="1200" cap="none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 smtClean="0"/>
              <a:t>{ </a:t>
            </a:r>
            <a:r>
              <a:rPr lang="en-GB" dirty="0"/>
              <a:t>‘Owner’: ‘</a:t>
            </a:r>
            <a:r>
              <a:rPr lang="en-GB" dirty="0" smtClean="0"/>
              <a:t>users/2’, </a:t>
            </a:r>
            <a:r>
              <a:rPr lang="en-GB" dirty="0"/>
              <a:t>‘Count’: 1 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2333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</a:t>
            </a:r>
            <a:endParaRPr lang="he-IL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27773" y="1641340"/>
            <a:ext cx="10363826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2000" kern="1200" cap="none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800" kern="1200" cap="none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600" kern="1200" cap="none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kern="1200" cap="none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kern="1200" cap="none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/>
              <a:t>{ ‘Owner’: ‘users/1’, ‘Count’: 1 }</a:t>
            </a:r>
          </a:p>
          <a:p>
            <a:pPr marL="0" indent="0">
              <a:buNone/>
            </a:pPr>
            <a:r>
              <a:rPr lang="en-GB" dirty="0"/>
              <a:t>{ ‘Owner’: ‘</a:t>
            </a:r>
            <a:r>
              <a:rPr lang="en-GB" dirty="0" smtClean="0"/>
              <a:t>users/2’, </a:t>
            </a:r>
            <a:r>
              <a:rPr lang="en-GB" dirty="0"/>
              <a:t>‘Count’: 1 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10789" y="3255462"/>
            <a:ext cx="60486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GB" b="1" dirty="0">
                <a:latin typeface="Consolas" pitchFamily="49" charset="0"/>
                <a:cs typeface="Consolas" pitchFamily="49" charset="0"/>
              </a:rPr>
              <a:t>Reduce: from result in results</a:t>
            </a:r>
          </a:p>
          <a:p>
            <a:pPr algn="l" rtl="0"/>
            <a:r>
              <a:rPr lang="en-GB" b="1" dirty="0">
                <a:latin typeface="Consolas" pitchFamily="49" charset="0"/>
                <a:cs typeface="Consolas" pitchFamily="49" charset="0"/>
              </a:rPr>
              <a:t>	 group result by </a:t>
            </a:r>
            <a:r>
              <a:rPr lang="en-GB" b="1" dirty="0" err="1" smtClean="0">
                <a:latin typeface="Consolas" pitchFamily="49" charset="0"/>
                <a:cs typeface="Consolas" pitchFamily="49" charset="0"/>
              </a:rPr>
              <a:t>result.Owner</a:t>
            </a:r>
            <a:r>
              <a:rPr lang="en-GB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b="1" dirty="0">
                <a:latin typeface="Consolas" pitchFamily="49" charset="0"/>
                <a:cs typeface="Consolas" pitchFamily="49" charset="0"/>
              </a:rPr>
              <a:t>into g</a:t>
            </a:r>
          </a:p>
          <a:p>
            <a:pPr algn="l" rtl="0"/>
            <a:r>
              <a:rPr lang="en-GB" b="1" dirty="0">
                <a:latin typeface="Consolas" pitchFamily="49" charset="0"/>
                <a:cs typeface="Consolas" pitchFamily="49" charset="0"/>
              </a:rPr>
              <a:t>	 select new</a:t>
            </a:r>
          </a:p>
          <a:p>
            <a:pPr algn="l" rtl="0"/>
            <a:r>
              <a:rPr lang="en-GB" b="1" dirty="0">
                <a:latin typeface="Consolas" pitchFamily="49" charset="0"/>
                <a:cs typeface="Consolas" pitchFamily="49" charset="0"/>
              </a:rPr>
              <a:t>	 {</a:t>
            </a:r>
          </a:p>
          <a:p>
            <a:r>
              <a:rPr lang="en-GB" b="1" dirty="0">
                <a:latin typeface="Consolas" pitchFamily="49" charset="0"/>
                <a:cs typeface="Consolas" pitchFamily="49" charset="0"/>
              </a:rPr>
              <a:t>		Owner</a:t>
            </a:r>
            <a:r>
              <a:rPr lang="en-GB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b="1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GB" b="1" dirty="0" err="1">
                <a:latin typeface="Consolas" pitchFamily="49" charset="0"/>
                <a:cs typeface="Consolas" pitchFamily="49" charset="0"/>
              </a:rPr>
              <a:t>g.Key</a:t>
            </a:r>
            <a:r>
              <a:rPr lang="en-GB" b="1" dirty="0">
                <a:latin typeface="Consolas" pitchFamily="49" charset="0"/>
                <a:cs typeface="Consolas" pitchFamily="49" charset="0"/>
              </a:rPr>
              <a:t>,</a:t>
            </a:r>
          </a:p>
          <a:p>
            <a:pPr algn="l" rtl="0"/>
            <a:r>
              <a:rPr lang="en-GB" b="1" dirty="0">
                <a:latin typeface="Consolas" pitchFamily="49" charset="0"/>
                <a:cs typeface="Consolas" pitchFamily="49" charset="0"/>
              </a:rPr>
              <a:t>		Count = </a:t>
            </a:r>
            <a:r>
              <a:rPr lang="en-GB" b="1" dirty="0" err="1">
                <a:latin typeface="Consolas" pitchFamily="49" charset="0"/>
                <a:cs typeface="Consolas" pitchFamily="49" charset="0"/>
              </a:rPr>
              <a:t>g.Sum</a:t>
            </a:r>
            <a:r>
              <a:rPr lang="en-GB" b="1" dirty="0">
                <a:latin typeface="Consolas" pitchFamily="49" charset="0"/>
                <a:cs typeface="Consolas" pitchFamily="49" charset="0"/>
              </a:rPr>
              <a:t>(x=&gt;</a:t>
            </a:r>
            <a:r>
              <a:rPr lang="en-GB" b="1" dirty="0" err="1">
                <a:latin typeface="Consolas" pitchFamily="49" charset="0"/>
                <a:cs typeface="Consolas" pitchFamily="49" charset="0"/>
              </a:rPr>
              <a:t>x.Count</a:t>
            </a:r>
            <a:r>
              <a:rPr lang="en-GB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 algn="l" rtl="0"/>
            <a:r>
              <a:rPr lang="en-GB" b="1" dirty="0">
                <a:latin typeface="Consolas" pitchFamily="49" charset="0"/>
                <a:cs typeface="Consolas" pitchFamily="49" charset="0"/>
              </a:rPr>
              <a:t>	 }</a:t>
            </a:r>
          </a:p>
          <a:p>
            <a:pPr algn="l" rtl="0"/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783647" y="1875256"/>
            <a:ext cx="10363826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2000" kern="1200" cap="none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800" kern="1200" cap="none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600" kern="1200" cap="none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kern="1200" cap="none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kern="1200" cap="none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/>
              <a:t>{ ‘Owner’: ‘users/2’, ‘Count’: 1 }</a:t>
            </a:r>
          </a:p>
          <a:p>
            <a:pPr marL="0" indent="0">
              <a:buNone/>
            </a:pPr>
            <a:r>
              <a:rPr lang="en-GB" dirty="0"/>
              <a:t>{ ‘Owner’: ‘</a:t>
            </a:r>
            <a:r>
              <a:rPr lang="en-GB" dirty="0" smtClean="0"/>
              <a:t>users/2’, </a:t>
            </a:r>
            <a:r>
              <a:rPr lang="en-GB" dirty="0"/>
              <a:t>‘Count’: 1 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/>
              <a:t>Final Result:</a:t>
            </a:r>
            <a:endParaRPr lang="en-GB" dirty="0"/>
          </a:p>
          <a:p>
            <a:pPr marL="0" indent="0">
              <a:buFont typeface="Arial" panose="020B0604020202020204" pitchFamily="34" charset="0"/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/>
              <a:t>{ ‘Owner’: ‘users/2’, ‘Count’: </a:t>
            </a:r>
            <a:r>
              <a:rPr lang="en-GB" dirty="0" smtClean="0"/>
              <a:t>2 }</a:t>
            </a:r>
            <a:endParaRPr lang="en-GB" dirty="0"/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69164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so complex?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 rtl="0"/>
            <a:r>
              <a:rPr lang="en-US" dirty="0" smtClean="0"/>
              <a:t>Allows to handle updates to aggregation in incremental fashion.</a:t>
            </a:r>
          </a:p>
          <a:p>
            <a:pPr algn="l" rtl="0"/>
            <a:r>
              <a:rPr lang="en-US" dirty="0" smtClean="0"/>
              <a:t>Queries are done over the pre-computed results, </a:t>
            </a:r>
            <a:r>
              <a:rPr lang="en-US" b="1" dirty="0" smtClean="0"/>
              <a:t>very</a:t>
            </a:r>
            <a:r>
              <a:rPr lang="en-US" dirty="0" smtClean="0"/>
              <a:t> fast.</a:t>
            </a:r>
          </a:p>
          <a:p>
            <a:pPr algn="l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0383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 err="1" smtClean="0"/>
              <a:t>RavenDB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 smtClean="0"/>
              <a:t>A bit more complex</a:t>
            </a:r>
          </a:p>
          <a:p>
            <a:pPr algn="l" rtl="0"/>
            <a:r>
              <a:rPr lang="en-US" dirty="0" smtClean="0"/>
              <a:t>Terms:</a:t>
            </a:r>
          </a:p>
          <a:p>
            <a:pPr lvl="1" algn="l" rtl="0"/>
            <a:r>
              <a:rPr lang="en-US" dirty="0" smtClean="0"/>
              <a:t>Document</a:t>
            </a:r>
          </a:p>
          <a:p>
            <a:pPr lvl="1" algn="l" rtl="0"/>
            <a:r>
              <a:rPr lang="en-US" dirty="0" smtClean="0"/>
              <a:t>Mapped Result / Reduce Result</a:t>
            </a:r>
          </a:p>
          <a:p>
            <a:pPr lvl="1" algn="l" rtl="0"/>
            <a:r>
              <a:rPr lang="en-US" dirty="0" smtClean="0"/>
              <a:t>Reduce Key</a:t>
            </a:r>
          </a:p>
          <a:p>
            <a:pPr lvl="1" algn="l" rtl="0"/>
            <a:r>
              <a:rPr lang="en-US" dirty="0" smtClean="0"/>
              <a:t>Final Result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algn="l" rtl="0"/>
            <a:r>
              <a:rPr lang="en-US" dirty="0" smtClean="0"/>
              <a:t>There </a:t>
            </a:r>
            <a:r>
              <a:rPr lang="en-US" dirty="0"/>
              <a:t>are several strategies for calculating this.</a:t>
            </a:r>
          </a:p>
          <a:p>
            <a:pPr lvl="1" algn="l" rtl="0"/>
            <a:r>
              <a:rPr lang="en-US" dirty="0"/>
              <a:t>Single step reduce</a:t>
            </a:r>
          </a:p>
          <a:p>
            <a:pPr lvl="1" algn="l" rtl="0"/>
            <a:r>
              <a:rPr lang="en-US" dirty="0"/>
              <a:t>Multi step reduce</a:t>
            </a:r>
          </a:p>
          <a:p>
            <a:pPr algn="l" rtl="0"/>
            <a:r>
              <a:rPr lang="en-US" dirty="0" smtClean="0"/>
              <a:t>Auto select appropriate 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809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81200" y="2133600"/>
            <a:ext cx="8229600" cy="4495800"/>
          </a:xfrm>
          <a:prstGeom prst="rect">
            <a:avLst/>
          </a:prstGeom>
        </p:spPr>
        <p:txBody>
          <a:bodyPr/>
          <a:lstStyle/>
          <a:p>
            <a:pPr algn="l" rtl="0"/>
            <a:r>
              <a:rPr lang="en-US" dirty="0" smtClean="0"/>
              <a:t>How would you do that?</a:t>
            </a:r>
          </a:p>
          <a:p>
            <a:pPr algn="l" rtl="0"/>
            <a:r>
              <a:rPr lang="en-US" dirty="0" smtClean="0"/>
              <a:t>Consider:</a:t>
            </a:r>
          </a:p>
          <a:p>
            <a:pPr lvl="1" algn="l" rtl="0"/>
            <a:r>
              <a:rPr lang="en-US" dirty="0" smtClean="0"/>
              <a:t>When </a:t>
            </a:r>
            <a:r>
              <a:rPr lang="en-US" dirty="0"/>
              <a:t>to index</a:t>
            </a:r>
            <a:r>
              <a:rPr lang="en-US" dirty="0" smtClean="0"/>
              <a:t>?</a:t>
            </a:r>
          </a:p>
          <a:p>
            <a:pPr lvl="1" algn="l" rtl="0"/>
            <a:r>
              <a:rPr lang="en-US" dirty="0" smtClean="0"/>
              <a:t>How to index schema-less data?</a:t>
            </a:r>
          </a:p>
          <a:p>
            <a:pPr lvl="1" algn="l" rtl="0"/>
            <a:r>
              <a:rPr lang="en-US" dirty="0" smtClean="0"/>
              <a:t>What indexing format?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88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Implications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 rtl="0"/>
            <a:r>
              <a:rPr lang="en-US" dirty="0" smtClean="0"/>
              <a:t>Querying based on output from map/reduce index fields is </a:t>
            </a:r>
            <a:r>
              <a:rPr lang="en-US" i="1" dirty="0" smtClean="0"/>
              <a:t>easy.</a:t>
            </a:r>
          </a:p>
          <a:p>
            <a:pPr algn="l" rtl="0"/>
            <a:r>
              <a:rPr lang="en-US" i="1" dirty="0" smtClean="0"/>
              <a:t>Very</a:t>
            </a:r>
            <a:r>
              <a:rPr lang="en-US" dirty="0" smtClean="0"/>
              <a:t> fast, because of pre-computation</a:t>
            </a:r>
          </a:p>
          <a:p>
            <a:pPr algn="l" rtl="0"/>
            <a:r>
              <a:rPr lang="en-US" dirty="0" smtClean="0"/>
              <a:t>Hard to do dynamic aggregation, though.</a:t>
            </a:r>
          </a:p>
          <a:p>
            <a:pPr lvl="1" algn="l" rtl="0"/>
            <a:r>
              <a:rPr lang="en-US" dirty="0" smtClean="0"/>
              <a:t>For that, we have </a:t>
            </a:r>
            <a:r>
              <a:rPr lang="en-US" dirty="0" err="1" smtClean="0"/>
              <a:t>DynamicAggregationQuery</a:t>
            </a:r>
            <a:r>
              <a:rPr lang="en-US" dirty="0" smtClean="0"/>
              <a:t> (see: Facets).</a:t>
            </a:r>
          </a:p>
          <a:p>
            <a:pPr lvl="1" algn="l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2586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 rtl="0"/>
            <a:r>
              <a:rPr lang="en-US" dirty="0" smtClean="0"/>
              <a:t>Multi map / reduce indexes</a:t>
            </a:r>
            <a:endParaRPr lang="en-US" dirty="0"/>
          </a:p>
          <a:p>
            <a:pPr algn="l" rtl="0"/>
            <a:r>
              <a:rPr lang="en-US" dirty="0" smtClean="0"/>
              <a:t>Create an index that will give me all the user names along with all their dog names…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1817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Indexing – FULL TEXT SEARCH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62783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 default…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 rtl="0"/>
            <a:r>
              <a:rPr lang="en-US" dirty="0" smtClean="0"/>
              <a:t>RavenDB index to </a:t>
            </a:r>
            <a:r>
              <a:rPr lang="en-US" dirty="0" err="1" smtClean="0"/>
              <a:t>Lucene</a:t>
            </a:r>
            <a:r>
              <a:rPr lang="en-US" dirty="0" smtClean="0"/>
              <a:t>.</a:t>
            </a:r>
          </a:p>
          <a:p>
            <a:pPr algn="l" rtl="0"/>
            <a:r>
              <a:rPr lang="en-US" dirty="0" smtClean="0"/>
              <a:t>Uses case insensitive exact term match</a:t>
            </a:r>
          </a:p>
          <a:p>
            <a:pPr algn="l" rtl="0"/>
            <a:r>
              <a:rPr lang="en-US" dirty="0" smtClean="0"/>
              <a:t>Can use full text search: Analyzed</a:t>
            </a:r>
          </a:p>
          <a:p>
            <a:pPr lvl="1" algn="l" rtl="0"/>
            <a:r>
              <a:rPr lang="en-US" dirty="0" smtClean="0"/>
              <a:t>Different analyzers</a:t>
            </a:r>
          </a:p>
          <a:p>
            <a:pPr lvl="1" algn="l" rtl="0"/>
            <a:r>
              <a:rPr lang="en-US" dirty="0" smtClean="0"/>
              <a:t>Complex work possible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853160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980728"/>
            <a:ext cx="10972800" cy="762000"/>
          </a:xfrm>
        </p:spPr>
        <p:txBody>
          <a:bodyPr/>
          <a:lstStyle/>
          <a:p>
            <a:r>
              <a:rPr lang="en-US" dirty="0" smtClean="0"/>
              <a:t>Search 101: Inverted Index 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3664154"/>
              </p:ext>
            </p:extLst>
          </p:nvPr>
        </p:nvGraphicFramePr>
        <p:xfrm>
          <a:off x="9215824" y="136665"/>
          <a:ext cx="2797076" cy="64495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32140"/>
                <a:gridCol w="932468"/>
                <a:gridCol w="932468"/>
              </a:tblGrid>
              <a:tr h="163059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Term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Freq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List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</a:tr>
              <a:tr h="163059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and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</a:tr>
              <a:tr h="163059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big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2 3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</a:tr>
              <a:tr h="163059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dark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6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</a:tr>
              <a:tr h="163059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did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</a:tr>
              <a:tr h="163059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gown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</a:tr>
              <a:tr h="163059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had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</a:tr>
              <a:tr h="163059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house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2 3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</a:tr>
              <a:tr h="163059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5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1 2 3 5 6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</a:tr>
              <a:tr h="163059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keep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1 3 5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</a:tr>
              <a:tr h="163059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keeper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1 4 5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</a:tr>
              <a:tr h="163059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keeps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1 5 6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</a:tr>
              <a:tr h="163059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light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</a:tr>
              <a:tr h="163059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never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</a:tr>
              <a:tr h="163059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night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1 4 5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</a:tr>
              <a:tr h="163059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old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1 4 5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</a:tr>
              <a:tr h="163059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sleep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</a:tr>
              <a:tr h="163059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sleeps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</a:tr>
              <a:tr h="163059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the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1 2 3 5 6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</a:tr>
              <a:tr h="163059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town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1 3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</a:tr>
              <a:tr h="163059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where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697413" y="24108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749550" y="27813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542935" y="2264735"/>
          <a:ext cx="5825967" cy="33299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5669"/>
                <a:gridCol w="5030298"/>
              </a:tblGrid>
              <a:tr h="162905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#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effectLst/>
                        </a:rPr>
                        <a:t>Text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</a:tr>
              <a:tr h="163059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1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old night keeper keeps the keep in the town</a:t>
                      </a:r>
                    </a:p>
                  </a:txBody>
                  <a:tcPr marL="35448" marR="35448" marT="0" marB="0"/>
                </a:tc>
              </a:tr>
              <a:tr h="163059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2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 the big old house in the big old gown.</a:t>
                      </a:r>
                    </a:p>
                  </a:txBody>
                  <a:tcPr marL="35448" marR="35448" marT="0" marB="0"/>
                </a:tc>
              </a:tr>
              <a:tr h="163059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3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house in the town had the big old keep</a:t>
                      </a:r>
                    </a:p>
                  </a:txBody>
                  <a:tcPr marL="35448" marR="35448" marT="0" marB="0"/>
                </a:tc>
              </a:tr>
              <a:tr h="163059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4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Where the old night keeper never did sleep.</a:t>
                      </a:r>
                    </a:p>
                  </a:txBody>
                  <a:tcPr marL="35448" marR="35448" marT="0" marB="0"/>
                </a:tc>
              </a:tr>
              <a:tr h="163059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5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night keeper keeps the keep in the night</a:t>
                      </a:r>
                    </a:p>
                  </a:txBody>
                  <a:tcPr marL="35448" marR="35448" marT="0" marB="0"/>
                </a:tc>
              </a:tr>
              <a:tr h="163059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6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And keeps in the dark and sleeps in the light.</a:t>
                      </a:r>
                      <a:endParaRPr lang="he-IL" sz="1800" dirty="0" smtClean="0"/>
                    </a:p>
                  </a:txBody>
                  <a:tcPr marL="35448" marR="35448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481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980728"/>
            <a:ext cx="10972800" cy="762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Search 101: Inverted Index </a:t>
            </a:r>
            <a:br>
              <a:rPr lang="en-US" dirty="0" smtClean="0"/>
            </a:br>
            <a:r>
              <a:rPr lang="en-US" dirty="0" smtClean="0"/>
              <a:t>Starts With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8929221" y="750814"/>
          <a:ext cx="2797076" cy="64495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32140"/>
                <a:gridCol w="932468"/>
                <a:gridCol w="932468"/>
              </a:tblGrid>
              <a:tr h="163059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Term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Freq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List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</a:tr>
              <a:tr h="163059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and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</a:tr>
              <a:tr h="163059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big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2 3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</a:tr>
              <a:tr h="163059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dark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6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</a:tr>
              <a:tr h="163059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did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</a:tr>
              <a:tr h="163059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gown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</a:tr>
              <a:tr h="163059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had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</a:tr>
              <a:tr h="163059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house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2 3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</a:tr>
              <a:tr h="163059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1 2 3 5 6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</a:tr>
              <a:tr h="163059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</a:rPr>
                        <a:t>keep</a:t>
                      </a:r>
                      <a:endParaRPr lang="en-US" sz="1100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1 3 5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</a:tr>
              <a:tr h="163059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</a:rPr>
                        <a:t>keeper</a:t>
                      </a:r>
                      <a:endParaRPr lang="en-US" sz="1100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1 4 5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</a:tr>
              <a:tr h="163059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</a:rPr>
                        <a:t>keeps</a:t>
                      </a:r>
                      <a:endParaRPr lang="en-US" sz="1100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1 5 6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</a:tr>
              <a:tr h="163059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light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</a:tr>
              <a:tr h="163059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never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</a:tr>
              <a:tr h="163059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night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1 4 5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</a:tr>
              <a:tr h="163059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old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1 4 5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</a:tr>
              <a:tr h="163059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sleep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</a:tr>
              <a:tr h="163059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sleeps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</a:tr>
              <a:tr h="163059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the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1 2 3 5 6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</a:tr>
              <a:tr h="163059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town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1 3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</a:tr>
              <a:tr h="163059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where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697413" y="24108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749550" y="27813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542935" y="2264735"/>
          <a:ext cx="5825967" cy="33299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5669"/>
                <a:gridCol w="5030298"/>
              </a:tblGrid>
              <a:tr h="162905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#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effectLst/>
                        </a:rPr>
                        <a:t>Text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</a:tr>
              <a:tr h="163059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1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old night </a:t>
                      </a:r>
                      <a:r>
                        <a:rPr lang="en-US" sz="1800" b="0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keeper keeps 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</a:t>
                      </a:r>
                      <a:r>
                        <a:rPr lang="en-US" sz="1800" b="0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keep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in the town</a:t>
                      </a:r>
                    </a:p>
                  </a:txBody>
                  <a:tcPr marL="35448" marR="35448" marT="0" marB="0"/>
                </a:tc>
              </a:tr>
              <a:tr h="163059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2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 the big old house in the big old gown.</a:t>
                      </a:r>
                    </a:p>
                  </a:txBody>
                  <a:tcPr marL="35448" marR="35448" marT="0" marB="0"/>
                </a:tc>
              </a:tr>
              <a:tr h="163059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3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house in the town had the big old </a:t>
                      </a:r>
                      <a:r>
                        <a:rPr lang="en-US" sz="1800" b="0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keep</a:t>
                      </a:r>
                    </a:p>
                  </a:txBody>
                  <a:tcPr marL="35448" marR="35448" marT="0" marB="0"/>
                </a:tc>
              </a:tr>
              <a:tr h="163059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4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Where the old night </a:t>
                      </a:r>
                      <a:r>
                        <a:rPr lang="en-US" sz="1800" b="0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keeper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never did sleep.</a:t>
                      </a:r>
                    </a:p>
                  </a:txBody>
                  <a:tcPr marL="35448" marR="35448" marT="0" marB="0"/>
                </a:tc>
              </a:tr>
              <a:tr h="163059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5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night </a:t>
                      </a:r>
                      <a:r>
                        <a:rPr lang="en-US" sz="1800" b="0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keeper keeps 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</a:t>
                      </a:r>
                      <a:r>
                        <a:rPr lang="en-US" sz="1800" b="0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keep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in the night</a:t>
                      </a:r>
                    </a:p>
                  </a:txBody>
                  <a:tcPr marL="35448" marR="35448" marT="0" marB="0"/>
                </a:tc>
              </a:tr>
              <a:tr h="163059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6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And </a:t>
                      </a:r>
                      <a:r>
                        <a:rPr lang="en-US" sz="1800" b="0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keeps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in the dark and sleeps in the light.</a:t>
                      </a:r>
                      <a:endParaRPr lang="he-IL" sz="1800" dirty="0" smtClean="0"/>
                    </a:p>
                  </a:txBody>
                  <a:tcPr marL="35448" marR="35448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92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980728"/>
            <a:ext cx="10972800" cy="762000"/>
          </a:xfrm>
        </p:spPr>
        <p:txBody>
          <a:bodyPr/>
          <a:lstStyle/>
          <a:p>
            <a:r>
              <a:rPr lang="en-US" dirty="0" smtClean="0"/>
              <a:t>Search 101: Stemming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8929221" y="750814"/>
          <a:ext cx="2797076" cy="61691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32140"/>
                <a:gridCol w="932468"/>
                <a:gridCol w="932468"/>
              </a:tblGrid>
              <a:tr h="163059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Term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Freq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List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</a:tr>
              <a:tr h="163059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and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</a:tr>
              <a:tr h="163059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big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2 3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</a:tr>
              <a:tr h="163059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dark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6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</a:tr>
              <a:tr h="163059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did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</a:tr>
              <a:tr h="163059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gown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</a:tr>
              <a:tr h="163059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had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</a:tr>
              <a:tr h="163059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house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2 3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</a:tr>
              <a:tr h="163059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1 2 3 5 6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</a:tr>
              <a:tr h="163059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</a:rPr>
                        <a:t>keep</a:t>
                      </a:r>
                      <a:endParaRPr lang="en-US" sz="1100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1 3 </a:t>
                      </a:r>
                      <a:r>
                        <a:rPr lang="en-US" sz="1600" dirty="0" smtClean="0">
                          <a:effectLst/>
                        </a:rPr>
                        <a:t>4 5 6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</a:tr>
              <a:tr h="163059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light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</a:tr>
              <a:tr h="163059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never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</a:tr>
              <a:tr h="163059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night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1 4 5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</a:tr>
              <a:tr h="163059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old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1 4 5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</a:tr>
              <a:tr h="163059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sleep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</a:tr>
              <a:tr h="163059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sleeps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</a:tr>
              <a:tr h="163059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the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1 2 3 5 6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</a:tr>
              <a:tr h="163059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town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1 3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</a:tr>
              <a:tr h="163059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where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697413" y="24108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749550" y="27813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542935" y="2264735"/>
          <a:ext cx="5825967" cy="33299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5669"/>
                <a:gridCol w="5030298"/>
              </a:tblGrid>
              <a:tr h="162905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#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effectLst/>
                        </a:rPr>
                        <a:t>Text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</a:tr>
              <a:tr h="163059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1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old night </a:t>
                      </a:r>
                      <a:r>
                        <a:rPr lang="en-US" sz="1800" b="0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keeper keeps 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</a:t>
                      </a:r>
                      <a:r>
                        <a:rPr lang="en-US" sz="1800" b="0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keep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in the town</a:t>
                      </a:r>
                    </a:p>
                  </a:txBody>
                  <a:tcPr marL="35448" marR="35448" marT="0" marB="0"/>
                </a:tc>
              </a:tr>
              <a:tr h="163059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2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 the big old house in the big old gown.</a:t>
                      </a:r>
                    </a:p>
                  </a:txBody>
                  <a:tcPr marL="35448" marR="35448" marT="0" marB="0"/>
                </a:tc>
              </a:tr>
              <a:tr h="163059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3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house in the town had the big old </a:t>
                      </a:r>
                      <a:r>
                        <a:rPr lang="en-US" sz="1800" b="0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keep</a:t>
                      </a:r>
                    </a:p>
                  </a:txBody>
                  <a:tcPr marL="35448" marR="35448" marT="0" marB="0"/>
                </a:tc>
              </a:tr>
              <a:tr h="163059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4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Where the old night </a:t>
                      </a:r>
                      <a:r>
                        <a:rPr lang="en-US" sz="1800" b="0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keeper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never did sleep.</a:t>
                      </a:r>
                    </a:p>
                  </a:txBody>
                  <a:tcPr marL="35448" marR="35448" marT="0" marB="0"/>
                </a:tc>
              </a:tr>
              <a:tr h="163059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5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night </a:t>
                      </a:r>
                      <a:r>
                        <a:rPr lang="en-US" sz="1800" b="0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keeper keeps 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</a:t>
                      </a:r>
                      <a:r>
                        <a:rPr lang="en-US" sz="1800" b="0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keep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in the night</a:t>
                      </a:r>
                    </a:p>
                  </a:txBody>
                  <a:tcPr marL="35448" marR="35448" marT="0" marB="0"/>
                </a:tc>
              </a:tr>
              <a:tr h="163059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6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And </a:t>
                      </a:r>
                      <a:r>
                        <a:rPr lang="en-US" sz="1800" b="0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keeps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in the dark and sleeps in the light.</a:t>
                      </a:r>
                      <a:endParaRPr lang="he-IL" sz="1800" dirty="0" smtClean="0"/>
                    </a:p>
                  </a:txBody>
                  <a:tcPr marL="35448" marR="35448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572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980728"/>
            <a:ext cx="10972800" cy="762000"/>
          </a:xfrm>
        </p:spPr>
        <p:txBody>
          <a:bodyPr/>
          <a:lstStyle/>
          <a:p>
            <a:r>
              <a:rPr lang="en-US" dirty="0" smtClean="0"/>
              <a:t>Search 101: Stop Words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6444122"/>
              </p:ext>
            </p:extLst>
          </p:nvPr>
        </p:nvGraphicFramePr>
        <p:xfrm>
          <a:off x="8997460" y="464211"/>
          <a:ext cx="2797076" cy="61691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32140"/>
                <a:gridCol w="932468"/>
                <a:gridCol w="932468"/>
              </a:tblGrid>
              <a:tr h="163059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Term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Freq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List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</a:tr>
              <a:tr h="163059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FF00"/>
                          </a:solidFill>
                          <a:effectLst/>
                        </a:rPr>
                        <a:t>and</a:t>
                      </a:r>
                      <a:endParaRPr lang="en-US" sz="1100" dirty="0">
                        <a:solidFill>
                          <a:srgbClr val="FFFF00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FFFF00"/>
                          </a:solidFill>
                          <a:effectLst/>
                        </a:rPr>
                        <a:t>1</a:t>
                      </a:r>
                      <a:endParaRPr lang="en-US" sz="1100">
                        <a:solidFill>
                          <a:srgbClr val="FFFF00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FF00"/>
                          </a:solidFill>
                          <a:effectLst/>
                        </a:rPr>
                        <a:t>6</a:t>
                      </a:r>
                      <a:endParaRPr lang="en-US" sz="1100" dirty="0">
                        <a:solidFill>
                          <a:srgbClr val="FFFF00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</a:tr>
              <a:tr h="163059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big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2 3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</a:tr>
              <a:tr h="163059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dark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6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</a:tr>
              <a:tr h="163059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FF00"/>
                          </a:solidFill>
                          <a:effectLst/>
                        </a:rPr>
                        <a:t>did</a:t>
                      </a:r>
                      <a:endParaRPr lang="en-US" sz="1100" dirty="0">
                        <a:solidFill>
                          <a:srgbClr val="FFFF00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FF00"/>
                          </a:solidFill>
                          <a:effectLst/>
                        </a:rPr>
                        <a:t>1</a:t>
                      </a:r>
                      <a:endParaRPr lang="en-US" sz="1100" dirty="0">
                        <a:solidFill>
                          <a:srgbClr val="FFFF00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FF00"/>
                          </a:solidFill>
                          <a:effectLst/>
                        </a:rPr>
                        <a:t>4</a:t>
                      </a:r>
                      <a:endParaRPr lang="en-US" sz="1100" dirty="0">
                        <a:solidFill>
                          <a:srgbClr val="FFFF00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</a:tr>
              <a:tr h="163059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gown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</a:tr>
              <a:tr h="163059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FF00"/>
                          </a:solidFill>
                          <a:effectLst/>
                        </a:rPr>
                        <a:t>had</a:t>
                      </a:r>
                      <a:endParaRPr lang="en-US" sz="1100" dirty="0">
                        <a:solidFill>
                          <a:srgbClr val="FFFF00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FF00"/>
                          </a:solidFill>
                          <a:effectLst/>
                        </a:rPr>
                        <a:t>1</a:t>
                      </a:r>
                      <a:endParaRPr lang="en-US" sz="1100" dirty="0">
                        <a:solidFill>
                          <a:srgbClr val="FFFF00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FF00"/>
                          </a:solidFill>
                          <a:effectLst/>
                        </a:rPr>
                        <a:t>3</a:t>
                      </a:r>
                      <a:endParaRPr lang="en-US" sz="1100" dirty="0">
                        <a:solidFill>
                          <a:srgbClr val="FFFF00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</a:tr>
              <a:tr h="163059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House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2 3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</a:tr>
              <a:tr h="163059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FFFF00"/>
                          </a:solidFill>
                          <a:effectLst/>
                        </a:rPr>
                        <a:t>In</a:t>
                      </a:r>
                      <a:endParaRPr lang="en-US" sz="1100" dirty="0">
                        <a:solidFill>
                          <a:srgbClr val="FFFF00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FF00"/>
                          </a:solidFill>
                          <a:effectLst/>
                        </a:rPr>
                        <a:t>5</a:t>
                      </a:r>
                      <a:endParaRPr lang="en-US" sz="1100" dirty="0">
                        <a:solidFill>
                          <a:srgbClr val="FFFF00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FF00"/>
                          </a:solidFill>
                          <a:effectLst/>
                        </a:rPr>
                        <a:t>1 2 3 5 6</a:t>
                      </a:r>
                      <a:endParaRPr lang="en-US" sz="1100" dirty="0">
                        <a:solidFill>
                          <a:srgbClr val="FFFF00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</a:tr>
              <a:tr h="163059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FF0000"/>
                          </a:solidFill>
                          <a:effectLst/>
                        </a:rPr>
                        <a:t>Keep</a:t>
                      </a:r>
                      <a:endParaRPr lang="en-US" sz="1100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1 3 </a:t>
                      </a:r>
                      <a:r>
                        <a:rPr lang="en-US" sz="1600" dirty="0" smtClean="0">
                          <a:effectLst/>
                        </a:rPr>
                        <a:t>4 5 6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</a:tr>
              <a:tr h="163059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light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</a:tr>
              <a:tr h="163059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Never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</a:tr>
              <a:tr h="163059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Night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1 4 5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</a:tr>
              <a:tr h="163059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Old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1 4 5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</a:tr>
              <a:tr h="163059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Sleep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</a:tr>
              <a:tr h="163059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Sleeps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</a:tr>
              <a:tr h="163059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FF00"/>
                          </a:solidFill>
                          <a:effectLst/>
                        </a:rPr>
                        <a:t>the</a:t>
                      </a:r>
                      <a:endParaRPr lang="en-US" sz="1100" dirty="0">
                        <a:solidFill>
                          <a:srgbClr val="FFFF00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FF00"/>
                          </a:solidFill>
                          <a:effectLst/>
                        </a:rPr>
                        <a:t>6</a:t>
                      </a:r>
                      <a:endParaRPr lang="en-US" sz="1100" dirty="0">
                        <a:solidFill>
                          <a:srgbClr val="FFFF00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FF00"/>
                          </a:solidFill>
                          <a:effectLst/>
                        </a:rPr>
                        <a:t>1 2 3 5 6</a:t>
                      </a:r>
                      <a:endParaRPr lang="en-US" sz="1100" dirty="0">
                        <a:solidFill>
                          <a:srgbClr val="FFFF00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</a:tr>
              <a:tr h="163059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town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1 3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</a:tr>
              <a:tr h="163059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FF00"/>
                          </a:solidFill>
                          <a:effectLst/>
                        </a:rPr>
                        <a:t>where</a:t>
                      </a:r>
                      <a:endParaRPr lang="en-US" sz="1100" dirty="0">
                        <a:solidFill>
                          <a:srgbClr val="FFFF00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FF00"/>
                          </a:solidFill>
                          <a:effectLst/>
                        </a:rPr>
                        <a:t>1</a:t>
                      </a:r>
                      <a:endParaRPr lang="en-US" sz="1100" dirty="0">
                        <a:solidFill>
                          <a:srgbClr val="FFFF00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FF00"/>
                          </a:solidFill>
                          <a:effectLst/>
                        </a:rPr>
                        <a:t>4</a:t>
                      </a:r>
                      <a:endParaRPr lang="en-US" sz="1100" dirty="0">
                        <a:solidFill>
                          <a:srgbClr val="FFFF00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697413" y="24108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749550" y="27813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542935" y="2264735"/>
          <a:ext cx="5825967" cy="33299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5669"/>
                <a:gridCol w="5030298"/>
              </a:tblGrid>
              <a:tr h="162905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#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effectLst/>
                        </a:rPr>
                        <a:t>Text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</a:tr>
              <a:tr h="163059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1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old night </a:t>
                      </a:r>
                      <a:r>
                        <a:rPr lang="en-US" sz="1800" b="0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keeper keeps 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</a:t>
                      </a:r>
                      <a:r>
                        <a:rPr lang="en-US" sz="1800" b="0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keep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in the town</a:t>
                      </a:r>
                    </a:p>
                  </a:txBody>
                  <a:tcPr marL="35448" marR="35448" marT="0" marB="0"/>
                </a:tc>
              </a:tr>
              <a:tr h="163059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2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 the big old house in the big old gown.</a:t>
                      </a:r>
                    </a:p>
                  </a:txBody>
                  <a:tcPr marL="35448" marR="35448" marT="0" marB="0"/>
                </a:tc>
              </a:tr>
              <a:tr h="163059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3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house in the town had the big old </a:t>
                      </a:r>
                      <a:r>
                        <a:rPr lang="en-US" sz="1800" b="0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keep</a:t>
                      </a:r>
                    </a:p>
                  </a:txBody>
                  <a:tcPr marL="35448" marR="35448" marT="0" marB="0"/>
                </a:tc>
              </a:tr>
              <a:tr h="163059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4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Where the old night </a:t>
                      </a:r>
                      <a:r>
                        <a:rPr lang="en-US" sz="1800" b="0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keeper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never did sleep.</a:t>
                      </a:r>
                    </a:p>
                  </a:txBody>
                  <a:tcPr marL="35448" marR="35448" marT="0" marB="0"/>
                </a:tc>
              </a:tr>
              <a:tr h="163059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5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night </a:t>
                      </a:r>
                      <a:r>
                        <a:rPr lang="en-US" sz="1800" b="0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keeper keeps 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</a:t>
                      </a:r>
                      <a:r>
                        <a:rPr lang="en-US" sz="1800" b="0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keep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in the night</a:t>
                      </a:r>
                    </a:p>
                  </a:txBody>
                  <a:tcPr marL="35448" marR="35448" marT="0" marB="0"/>
                </a:tc>
              </a:tr>
              <a:tr h="163059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6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48" marR="3544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And </a:t>
                      </a:r>
                      <a:r>
                        <a:rPr lang="en-US" sz="1800" b="0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keeps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in the dark and sleeps in the light.</a:t>
                      </a:r>
                      <a:endParaRPr lang="he-IL" sz="1800" dirty="0" smtClean="0"/>
                    </a:p>
                  </a:txBody>
                  <a:tcPr marL="35448" marR="35448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702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Suggestions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 rtl="0"/>
            <a:r>
              <a:rPr lang="en-US" dirty="0" smtClean="0"/>
              <a:t>String Distance</a:t>
            </a:r>
          </a:p>
          <a:p>
            <a:pPr lvl="1" algn="l" rtl="0"/>
            <a:r>
              <a:rPr lang="en-US" dirty="0" err="1" smtClean="0"/>
              <a:t>Jaro</a:t>
            </a:r>
            <a:r>
              <a:rPr lang="en-US" dirty="0" smtClean="0"/>
              <a:t> Winkler</a:t>
            </a:r>
          </a:p>
          <a:p>
            <a:pPr lvl="1" algn="l" rtl="0"/>
            <a:r>
              <a:rPr lang="en-US" dirty="0" err="1" smtClean="0"/>
              <a:t>Levenstein</a:t>
            </a:r>
            <a:endParaRPr lang="en-US" dirty="0" smtClean="0"/>
          </a:p>
          <a:p>
            <a:pPr lvl="1" algn="l" rtl="0"/>
            <a:r>
              <a:rPr lang="en-US" dirty="0" err="1" smtClean="0"/>
              <a:t>Ngram</a:t>
            </a:r>
            <a:endParaRPr lang="en-US" dirty="0" smtClean="0"/>
          </a:p>
          <a:p>
            <a:pPr algn="l" rtl="0"/>
            <a:r>
              <a:rPr lang="en-US" dirty="0" smtClean="0"/>
              <a:t>Suggestions </a:t>
            </a:r>
            <a:r>
              <a:rPr lang="en-US" dirty="0" smtClean="0"/>
              <a:t>prepared ahead of time</a:t>
            </a:r>
          </a:p>
          <a:p>
            <a:pPr algn="l" rtl="0"/>
            <a:r>
              <a:rPr lang="en-US" dirty="0" smtClean="0"/>
              <a:t>Dictionary of options</a:t>
            </a:r>
          </a:p>
          <a:p>
            <a:pPr lvl="1" algn="l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086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Indexing – SPATIAL INDEX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075534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RavenDB</a:t>
            </a:r>
            <a:r>
              <a:rPr lang="en-US" dirty="0" smtClean="0"/>
              <a:t> Query Optimizer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 rtl="0"/>
            <a:r>
              <a:rPr lang="en-US" dirty="0" smtClean="0"/>
              <a:t>Applies to all dynamic queries (no explicit index requested).</a:t>
            </a:r>
          </a:p>
          <a:p>
            <a:pPr algn="l" rtl="0"/>
            <a:r>
              <a:rPr lang="en-US" dirty="0" smtClean="0"/>
              <a:t>Select best index. (Only one index per query).</a:t>
            </a:r>
          </a:p>
          <a:p>
            <a:pPr algn="l" rtl="0"/>
            <a:r>
              <a:rPr lang="en-US" dirty="0" smtClean="0"/>
              <a:t>What happens where there isn’t an index?</a:t>
            </a:r>
          </a:p>
          <a:p>
            <a:pPr algn="l" rtl="0"/>
            <a:r>
              <a:rPr lang="en-US" dirty="0" smtClean="0"/>
              <a:t>What happens where there are several that can server?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 smtClean="0"/>
              <a:t>Optimized behavior for production environment.</a:t>
            </a:r>
          </a:p>
        </p:txBody>
      </p:sp>
    </p:spTree>
    <p:extLst>
      <p:ext uri="{BB962C8B-B14F-4D97-AF65-F5344CB8AC3E}">
        <p14:creationId xmlns:p14="http://schemas.microsoft.com/office/powerpoint/2010/main" val="1405425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Spatial is..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 rtl="0"/>
            <a:r>
              <a:rPr lang="en-US" dirty="0" smtClean="0"/>
              <a:t>Making queries on a map</a:t>
            </a:r>
          </a:p>
          <a:p>
            <a:pPr algn="l" rtl="0"/>
            <a:r>
              <a:rPr lang="en-US" dirty="0" smtClean="0"/>
              <a:t>Handled by Lucene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899742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Spatial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 rtl="0"/>
            <a:r>
              <a:rPr lang="en-US" dirty="0" smtClean="0"/>
              <a:t>Support for queries on geometries defined in Simple </a:t>
            </a:r>
            <a:r>
              <a:rPr lang="en-US" dirty="0"/>
              <a:t>Features specification (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en.wikipedia.org/wiki/Simple_Features</a:t>
            </a:r>
            <a:r>
              <a:rPr lang="en-US" dirty="0" smtClean="0"/>
              <a:t> --&gt; Open Geospatial Consortium and ISO standard)</a:t>
            </a:r>
          </a:p>
          <a:p>
            <a:pPr lvl="1" algn="l" rtl="0"/>
            <a:r>
              <a:rPr lang="en-US" dirty="0" smtClean="0"/>
              <a:t>Points, Circles, Polygons</a:t>
            </a:r>
          </a:p>
          <a:p>
            <a:pPr lvl="1" algn="l" rtl="0"/>
            <a:r>
              <a:rPr lang="en-US" dirty="0" smtClean="0"/>
              <a:t>WKT (Well-known Text markup)</a:t>
            </a:r>
          </a:p>
          <a:p>
            <a:pPr algn="l" rtl="0"/>
            <a:endParaRPr lang="en-US" dirty="0" smtClean="0"/>
          </a:p>
          <a:p>
            <a:pPr marL="457200" lvl="1" indent="0" algn="l" rtl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3514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0200" y="2422070"/>
            <a:ext cx="4170726" cy="3955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01227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Spatial Index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0900" y="1900646"/>
            <a:ext cx="7764917" cy="3862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0003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Spatial Query 1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5986" y="2214694"/>
            <a:ext cx="9672240" cy="2669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3135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Spatial Query 2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815" y="2214694"/>
            <a:ext cx="11212326" cy="309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40125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 rtl="0"/>
            <a:r>
              <a:rPr lang="en-US" dirty="0" smtClean="0"/>
              <a:t>Raven Burger Co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636913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/>
          </p:nvPr>
        </p:nvGraphicFramePr>
        <p:xfrm>
          <a:off x="5663952" y="2564904"/>
          <a:ext cx="3984104" cy="33281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176121" y="2123564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Lucene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RavenDB</a:t>
            </a:r>
            <a:r>
              <a:rPr lang="en-US" dirty="0" smtClean="0"/>
              <a:t> Indexes</a:t>
            </a:r>
            <a:endParaRPr lang="en-US" dirty="0"/>
          </a:p>
        </p:txBody>
      </p:sp>
      <p:pic>
        <p:nvPicPr>
          <p:cNvPr id="1026" name="Picture 2" descr="Client.png (128×128)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2024" y="5616536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Diagram 8"/>
          <p:cNvGraphicFramePr/>
          <p:nvPr>
            <p:extLst/>
          </p:nvPr>
        </p:nvGraphicFramePr>
        <p:xfrm>
          <a:off x="1199456" y="3467571"/>
          <a:ext cx="6192688" cy="29432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4" name="Diagram 3"/>
          <p:cNvGraphicFramePr/>
          <p:nvPr>
            <p:extLst/>
          </p:nvPr>
        </p:nvGraphicFramePr>
        <p:xfrm>
          <a:off x="2063552" y="3356992"/>
          <a:ext cx="3240360" cy="12241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422142" y="2947378"/>
            <a:ext cx="916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Storage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580087" y="5065392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Updates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079777" y="5678990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Queries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5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47528" y="4915034"/>
            <a:ext cx="35283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>
              <a:buNone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from doc in </a:t>
            </a:r>
            <a:r>
              <a:rPr lang="en-GB" b="1" dirty="0" err="1" smtClean="0">
                <a:latin typeface="Consolas" pitchFamily="49" charset="0"/>
                <a:cs typeface="Consolas" pitchFamily="49" charset="0"/>
              </a:rPr>
              <a:t>docs.Users</a:t>
            </a:r>
            <a:endParaRPr lang="en-GB" b="1" dirty="0">
              <a:latin typeface="Consolas" pitchFamily="49" charset="0"/>
              <a:cs typeface="Consolas" pitchFamily="49" charset="0"/>
            </a:endParaRPr>
          </a:p>
          <a:p>
            <a:pPr algn="l" rtl="0">
              <a:buNone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select new</a:t>
            </a:r>
          </a:p>
          <a:p>
            <a:pPr algn="l" rtl="0">
              <a:buNone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{</a:t>
            </a:r>
            <a:br>
              <a:rPr lang="en-GB" b="1" dirty="0">
                <a:latin typeface="Consolas" pitchFamily="49" charset="0"/>
                <a:cs typeface="Consolas" pitchFamily="49" charset="0"/>
              </a:rPr>
            </a:br>
            <a:r>
              <a:rPr lang="en-GB" b="1" dirty="0">
                <a:latin typeface="Consolas" pitchFamily="49" charset="0"/>
                <a:cs typeface="Consolas" pitchFamily="49" charset="0"/>
              </a:rPr>
              <a:t>	</a:t>
            </a:r>
            <a:r>
              <a:rPr lang="en-GB" b="1" dirty="0" err="1" smtClean="0">
                <a:latin typeface="Consolas" pitchFamily="49" charset="0"/>
                <a:cs typeface="Consolas" pitchFamily="49" charset="0"/>
              </a:rPr>
              <a:t>doc.User</a:t>
            </a:r>
            <a:r>
              <a:rPr lang="en-GB" b="1" dirty="0" smtClean="0">
                <a:latin typeface="Consolas" pitchFamily="49" charset="0"/>
                <a:cs typeface="Consolas" pitchFamily="49" charset="0"/>
              </a:rPr>
              <a:t>,</a:t>
            </a:r>
            <a:endParaRPr lang="en-GB" b="1" dirty="0">
              <a:latin typeface="Consolas" pitchFamily="49" charset="0"/>
              <a:cs typeface="Consolas" pitchFamily="49" charset="0"/>
            </a:endParaRPr>
          </a:p>
          <a:p>
            <a:pPr algn="l" rtl="0">
              <a:buNone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	</a:t>
            </a:r>
            <a:r>
              <a:rPr lang="en-GB" b="1" dirty="0" err="1" smtClean="0">
                <a:latin typeface="Consolas" pitchFamily="49" charset="0"/>
                <a:cs typeface="Consolas" pitchFamily="49" charset="0"/>
              </a:rPr>
              <a:t>doc.Email</a:t>
            </a:r>
            <a:endParaRPr lang="en-GB" b="1" dirty="0">
              <a:latin typeface="Consolas" pitchFamily="49" charset="0"/>
              <a:cs typeface="Consolas" pitchFamily="49" charset="0"/>
            </a:endParaRPr>
          </a:p>
          <a:p>
            <a:pPr algn="l" rtl="0">
              <a:buNone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}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6023991" y="5229200"/>
          <a:ext cx="428397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3"/>
                <a:gridCol w="1127787"/>
                <a:gridCol w="142799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__</a:t>
                      </a:r>
                      <a:r>
                        <a:rPr lang="en-GB" dirty="0" err="1" smtClean="0"/>
                        <a:t>document_id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Email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users/1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Oren </a:t>
                      </a:r>
                      <a:r>
                        <a:rPr lang="en-GB" dirty="0" err="1" smtClean="0"/>
                        <a:t>Eini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Ayende@</a:t>
                      </a:r>
                      <a:br>
                        <a:rPr lang="en-US" sz="1600" dirty="0" smtClean="0"/>
                      </a:br>
                      <a:r>
                        <a:rPr lang="en-US" sz="1600" dirty="0" smtClean="0"/>
                        <a:t>ayende.com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5015880" y="5158974"/>
            <a:ext cx="860421" cy="1224136"/>
          </a:xfrm>
          <a:prstGeom prst="rightArrow">
            <a:avLst>
              <a:gd name="adj1" fmla="val 75000"/>
              <a:gd name="adj2" fmla="val 50000"/>
            </a:avLst>
          </a:pr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TextBox 6"/>
          <p:cNvSpPr txBox="1"/>
          <p:nvPr/>
        </p:nvSpPr>
        <p:spPr>
          <a:xfrm>
            <a:off x="2855640" y="2067814"/>
            <a:ext cx="68407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</a:t>
            </a:r>
          </a:p>
          <a:p>
            <a:r>
              <a:rPr lang="en-US" dirty="0"/>
              <a:t>	'User': 'Oren </a:t>
            </a:r>
            <a:r>
              <a:rPr lang="en-US" dirty="0" err="1"/>
              <a:t>Eini</a:t>
            </a:r>
            <a:r>
              <a:rPr lang="en-US" dirty="0"/>
              <a:t>',</a:t>
            </a:r>
          </a:p>
          <a:p>
            <a:r>
              <a:rPr lang="en-US" dirty="0"/>
              <a:t>	'Phones': ['052-548-6969', '972-52-548-6969</a:t>
            </a:r>
            <a:r>
              <a:rPr lang="en-US" dirty="0" smtClean="0"/>
              <a:t>',],</a:t>
            </a:r>
            <a:endParaRPr lang="en-US" dirty="0"/>
          </a:p>
          <a:p>
            <a:r>
              <a:rPr lang="en-US" dirty="0"/>
              <a:t>	'Email': 'Ayende@ayende.com',</a:t>
            </a:r>
          </a:p>
          <a:p>
            <a:r>
              <a:rPr lang="en-US" dirty="0"/>
              <a:t>	'Address': {</a:t>
            </a:r>
          </a:p>
          <a:p>
            <a:r>
              <a:rPr lang="en-US" dirty="0"/>
              <a:t>		'City': '</a:t>
            </a:r>
            <a:r>
              <a:rPr lang="en-US" dirty="0" err="1"/>
              <a:t>Hadera</a:t>
            </a:r>
            <a:r>
              <a:rPr lang="en-US" dirty="0"/>
              <a:t>',</a:t>
            </a:r>
          </a:p>
          <a:p>
            <a:r>
              <a:rPr lang="en-US" dirty="0"/>
              <a:t>		'Country': 'Israel'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2351584" y="4797152"/>
            <a:ext cx="7416824" cy="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3134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this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 rtl="0"/>
            <a:r>
              <a:rPr lang="en-US" dirty="0" smtClean="0"/>
              <a:t>Indexing function</a:t>
            </a:r>
          </a:p>
          <a:p>
            <a:pPr algn="l" rtl="0"/>
            <a:r>
              <a:rPr lang="en-US" dirty="0" smtClean="0"/>
              <a:t>Incremental indexing</a:t>
            </a:r>
          </a:p>
          <a:p>
            <a:pPr algn="l" rtl="0"/>
            <a:r>
              <a:rPr lang="en-US" dirty="0" smtClean="0"/>
              <a:t>Output the terms to the index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 smtClean="0"/>
              <a:t>Background operation</a:t>
            </a:r>
          </a:p>
          <a:p>
            <a:pPr algn="l" rtl="0"/>
            <a:r>
              <a:rPr lang="en-US" dirty="0" smtClean="0"/>
              <a:t>Parallelized</a:t>
            </a:r>
          </a:p>
          <a:p>
            <a:pPr algn="l" rt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algn="l" rtl="0"/>
            <a:r>
              <a:rPr lang="en-US" dirty="0"/>
              <a:t>What is the result of querying the index?</a:t>
            </a:r>
          </a:p>
          <a:p>
            <a:pPr algn="l" rtl="0"/>
            <a:r>
              <a:rPr lang="en-US" dirty="0"/>
              <a:t>Can query on the terms</a:t>
            </a:r>
          </a:p>
          <a:p>
            <a:pPr algn="l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649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Querying the 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Query: Email: Ayende@Ayende.com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712519" y="4282995"/>
          <a:ext cx="428397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3"/>
                <a:gridCol w="1127787"/>
                <a:gridCol w="142799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__</a:t>
                      </a:r>
                      <a:r>
                        <a:rPr lang="en-GB" dirty="0" err="1" smtClean="0"/>
                        <a:t>document_id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Email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users/1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Oren </a:t>
                      </a:r>
                      <a:r>
                        <a:rPr lang="en-GB" dirty="0" err="1" smtClean="0"/>
                        <a:t>Eini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Ayende@</a:t>
                      </a:r>
                      <a:br>
                        <a:rPr lang="en-US" sz="1600" dirty="0" smtClean="0"/>
                      </a:br>
                      <a:r>
                        <a:rPr lang="en-US" sz="1600" dirty="0" smtClean="0"/>
                        <a:t>ayende.com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722548" y="3030031"/>
            <a:ext cx="4054700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Step 1: Search index</a:t>
            </a:r>
          </a:p>
          <a:p>
            <a:pPr algn="ctr"/>
            <a:r>
              <a:rPr lang="en-US" sz="36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for match</a:t>
            </a:r>
            <a:endParaRPr lang="en-US" sz="36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6" name="Flowchart: Magnetic Disk 5"/>
          <p:cNvSpPr/>
          <p:nvPr/>
        </p:nvSpPr>
        <p:spPr>
          <a:xfrm>
            <a:off x="5406887" y="4598503"/>
            <a:ext cx="2838616" cy="119269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Documents Store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071242" y="3321975"/>
            <a:ext cx="3804247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Step 2: Get users/1</a:t>
            </a:r>
            <a:br>
              <a:rPr lang="en-US" sz="36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</a:br>
            <a:r>
              <a:rPr lang="en-US" sz="36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from docs store</a:t>
            </a:r>
            <a:endParaRPr lang="en-US" sz="36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9" name="Vertical Scroll 8"/>
          <p:cNvSpPr/>
          <p:nvPr/>
        </p:nvSpPr>
        <p:spPr>
          <a:xfrm>
            <a:off x="8778240" y="3180522"/>
            <a:ext cx="3013544" cy="2329732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{</a:t>
            </a:r>
          </a:p>
          <a:p>
            <a:r>
              <a:rPr lang="en-US" sz="1400" dirty="0" smtClean="0"/>
              <a:t> 'User</a:t>
            </a:r>
            <a:r>
              <a:rPr lang="en-US" sz="1400" dirty="0"/>
              <a:t>': 'Oren </a:t>
            </a:r>
            <a:r>
              <a:rPr lang="en-US" sz="1400" dirty="0" err="1"/>
              <a:t>Eini</a:t>
            </a:r>
            <a:r>
              <a:rPr lang="en-US" sz="1400" dirty="0"/>
              <a:t>',</a:t>
            </a:r>
          </a:p>
          <a:p>
            <a:r>
              <a:rPr lang="en-US" sz="1400" dirty="0" smtClean="0"/>
              <a:t> 'Phones</a:t>
            </a:r>
            <a:r>
              <a:rPr lang="en-US" sz="1400" dirty="0"/>
              <a:t>': [</a:t>
            </a:r>
            <a:r>
              <a:rPr lang="en-US" sz="1400" dirty="0" smtClean="0"/>
              <a:t>'052-548-6969],</a:t>
            </a:r>
            <a:endParaRPr lang="en-US" sz="1400" dirty="0"/>
          </a:p>
          <a:p>
            <a:r>
              <a:rPr lang="en-US" sz="1400" dirty="0" smtClean="0"/>
              <a:t> 'Email</a:t>
            </a:r>
            <a:r>
              <a:rPr lang="en-US" sz="1400" dirty="0"/>
              <a:t>': 'Ayende@ayende.com</a:t>
            </a:r>
            <a:r>
              <a:rPr lang="en-US" sz="1400" dirty="0" smtClean="0"/>
              <a:t>'</a:t>
            </a:r>
            <a:endParaRPr lang="en-US" sz="1400" dirty="0"/>
          </a:p>
          <a:p>
            <a:r>
              <a:rPr lang="en-US" sz="1400" dirty="0" smtClean="0"/>
              <a:t>}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8616679" y="1776723"/>
            <a:ext cx="266092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Step 3: result</a:t>
            </a:r>
            <a:endParaRPr lang="en-US" sz="36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26392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Collections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47528" y="4915034"/>
            <a:ext cx="35283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>
              <a:buNone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from doc in </a:t>
            </a:r>
            <a:r>
              <a:rPr lang="en-GB" b="1" dirty="0" err="1" smtClean="0">
                <a:latin typeface="Consolas" pitchFamily="49" charset="0"/>
                <a:cs typeface="Consolas" pitchFamily="49" charset="0"/>
              </a:rPr>
              <a:t>docs.Users</a:t>
            </a:r>
            <a:endParaRPr lang="en-GB" b="1" dirty="0" smtClean="0">
              <a:latin typeface="Consolas" pitchFamily="49" charset="0"/>
              <a:cs typeface="Consolas" pitchFamily="49" charset="0"/>
            </a:endParaRPr>
          </a:p>
          <a:p>
            <a:pPr algn="l" rtl="0">
              <a:buNone/>
            </a:pPr>
            <a:r>
              <a:rPr lang="en-GB" b="1" dirty="0" smtClean="0">
                <a:latin typeface="Consolas" pitchFamily="49" charset="0"/>
                <a:cs typeface="Consolas" pitchFamily="49" charset="0"/>
              </a:rPr>
              <a:t>from phone in </a:t>
            </a:r>
            <a:r>
              <a:rPr lang="en-GB" b="1" dirty="0" err="1" smtClean="0">
                <a:latin typeface="Consolas" pitchFamily="49" charset="0"/>
                <a:cs typeface="Consolas" pitchFamily="49" charset="0"/>
              </a:rPr>
              <a:t>doc.Phones</a:t>
            </a:r>
            <a:endParaRPr lang="en-GB" b="1" dirty="0">
              <a:latin typeface="Consolas" pitchFamily="49" charset="0"/>
              <a:cs typeface="Consolas" pitchFamily="49" charset="0"/>
            </a:endParaRPr>
          </a:p>
          <a:p>
            <a:pPr algn="l" rtl="0">
              <a:buNone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select new</a:t>
            </a:r>
          </a:p>
          <a:p>
            <a:pPr algn="l" rtl="0">
              <a:buNone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{</a:t>
            </a:r>
            <a:br>
              <a:rPr lang="en-GB" b="1" dirty="0">
                <a:latin typeface="Consolas" pitchFamily="49" charset="0"/>
                <a:cs typeface="Consolas" pitchFamily="49" charset="0"/>
              </a:rPr>
            </a:br>
            <a:r>
              <a:rPr lang="en-GB" b="1" dirty="0">
                <a:latin typeface="Consolas" pitchFamily="49" charset="0"/>
                <a:cs typeface="Consolas" pitchFamily="49" charset="0"/>
              </a:rPr>
              <a:t>	</a:t>
            </a:r>
            <a:r>
              <a:rPr lang="en-GB" b="1" dirty="0" err="1" smtClean="0">
                <a:latin typeface="Consolas" pitchFamily="49" charset="0"/>
                <a:cs typeface="Consolas" pitchFamily="49" charset="0"/>
              </a:rPr>
              <a:t>doc.User</a:t>
            </a:r>
            <a:r>
              <a:rPr lang="en-GB" b="1" dirty="0" smtClean="0">
                <a:latin typeface="Consolas" pitchFamily="49" charset="0"/>
                <a:cs typeface="Consolas" pitchFamily="49" charset="0"/>
              </a:rPr>
              <a:t>,</a:t>
            </a:r>
            <a:endParaRPr lang="en-GB" b="1" dirty="0">
              <a:latin typeface="Consolas" pitchFamily="49" charset="0"/>
              <a:cs typeface="Consolas" pitchFamily="49" charset="0"/>
            </a:endParaRPr>
          </a:p>
          <a:p>
            <a:pPr algn="l" rtl="0">
              <a:buNone/>
            </a:pPr>
            <a:r>
              <a:rPr lang="en-GB" b="1" dirty="0" smtClean="0">
                <a:latin typeface="Consolas" pitchFamily="49" charset="0"/>
                <a:cs typeface="Consolas" pitchFamily="49" charset="0"/>
              </a:rPr>
              <a:t>	Phone = phone</a:t>
            </a:r>
            <a:endParaRPr lang="en-GB" b="1" dirty="0">
              <a:latin typeface="Consolas" pitchFamily="49" charset="0"/>
              <a:cs typeface="Consolas" pitchFamily="49" charset="0"/>
            </a:endParaRPr>
          </a:p>
          <a:p>
            <a:pPr algn="l" rtl="0">
              <a:buNone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}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6087601" y="5030418"/>
          <a:ext cx="428397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3"/>
                <a:gridCol w="1127787"/>
                <a:gridCol w="142799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__</a:t>
                      </a:r>
                      <a:r>
                        <a:rPr lang="en-GB" dirty="0" err="1" smtClean="0"/>
                        <a:t>document_id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Phone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users/1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Oren </a:t>
                      </a:r>
                      <a:r>
                        <a:rPr lang="en-GB" dirty="0" err="1" smtClean="0"/>
                        <a:t>Eini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052-548-6969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users/s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Oren </a:t>
                      </a:r>
                      <a:r>
                        <a:rPr lang="en-US" dirty="0" err="1" smtClean="0"/>
                        <a:t>Eini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972-52-548-6969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5015880" y="5158974"/>
            <a:ext cx="860421" cy="1224136"/>
          </a:xfrm>
          <a:prstGeom prst="rightArrow">
            <a:avLst>
              <a:gd name="adj1" fmla="val 75000"/>
              <a:gd name="adj2" fmla="val 50000"/>
            </a:avLst>
          </a:pr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TextBox 6"/>
          <p:cNvSpPr txBox="1"/>
          <p:nvPr/>
        </p:nvSpPr>
        <p:spPr>
          <a:xfrm>
            <a:off x="2855640" y="2067814"/>
            <a:ext cx="68407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</a:t>
            </a:r>
          </a:p>
          <a:p>
            <a:r>
              <a:rPr lang="en-US" dirty="0"/>
              <a:t>	'User': 'Oren </a:t>
            </a:r>
            <a:r>
              <a:rPr lang="en-US" dirty="0" err="1"/>
              <a:t>Eini</a:t>
            </a:r>
            <a:r>
              <a:rPr lang="en-US" dirty="0"/>
              <a:t>',</a:t>
            </a:r>
          </a:p>
          <a:p>
            <a:r>
              <a:rPr lang="en-US" dirty="0"/>
              <a:t>	'Phones': ['052-548-6969', '972-52-548-6969</a:t>
            </a:r>
            <a:r>
              <a:rPr lang="en-US" dirty="0" smtClean="0"/>
              <a:t>',],</a:t>
            </a:r>
            <a:endParaRPr lang="en-US" dirty="0"/>
          </a:p>
          <a:p>
            <a:r>
              <a:rPr lang="en-US" dirty="0"/>
              <a:t>	'Email': 'Ayende@ayende.com',</a:t>
            </a:r>
          </a:p>
          <a:p>
            <a:r>
              <a:rPr lang="en-US" dirty="0"/>
              <a:t>	'Address': {</a:t>
            </a:r>
          </a:p>
          <a:p>
            <a:r>
              <a:rPr lang="en-US" dirty="0"/>
              <a:t>		'City': '</a:t>
            </a:r>
            <a:r>
              <a:rPr lang="en-US" dirty="0" err="1"/>
              <a:t>Hadera</a:t>
            </a:r>
            <a:r>
              <a:rPr lang="en-US" dirty="0"/>
              <a:t>',</a:t>
            </a:r>
          </a:p>
          <a:p>
            <a:r>
              <a:rPr lang="en-US" dirty="0"/>
              <a:t>		'Country': 'Israel'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2351584" y="4797152"/>
            <a:ext cx="7416824" cy="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7725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Basics 1 - Theory</Template>
  <TotalTime>143</TotalTime>
  <Words>1526</Words>
  <Application>Microsoft Office PowerPoint</Application>
  <PresentationFormat>Widescreen</PresentationFormat>
  <Paragraphs>652</Paragraphs>
  <Slides>46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4" baseType="lpstr">
      <vt:lpstr>Arial</vt:lpstr>
      <vt:lpstr>Calibri</vt:lpstr>
      <vt:lpstr>Consolas</vt:lpstr>
      <vt:lpstr>Lucida Handwriting</vt:lpstr>
      <vt:lpstr>Times New Roman</vt:lpstr>
      <vt:lpstr>Tw Cen MT</vt:lpstr>
      <vt:lpstr>Wingdings</vt:lpstr>
      <vt:lpstr>Droplet</vt:lpstr>
      <vt:lpstr>Indexing</vt:lpstr>
      <vt:lpstr>What happens when you query?</vt:lpstr>
      <vt:lpstr>Implementing Queries</vt:lpstr>
      <vt:lpstr>RavenDB Query Optimizer</vt:lpstr>
      <vt:lpstr>RavenDB Indexes</vt:lpstr>
      <vt:lpstr>Mapping</vt:lpstr>
      <vt:lpstr>How does this work?</vt:lpstr>
      <vt:lpstr>Querying the index</vt:lpstr>
      <vt:lpstr>Mapping Collections</vt:lpstr>
      <vt:lpstr>Mapping Collections</vt:lpstr>
      <vt:lpstr>AbstractIndexCreationTask</vt:lpstr>
      <vt:lpstr>Doing something interesting…</vt:lpstr>
      <vt:lpstr>Dynamic Fields</vt:lpstr>
      <vt:lpstr>Multi map indexes</vt:lpstr>
      <vt:lpstr>Dynamic Indexes vs Static Indexes</vt:lpstr>
      <vt:lpstr>Staleness</vt:lpstr>
      <vt:lpstr>Query Statistics</vt:lpstr>
      <vt:lpstr>Questions?</vt:lpstr>
      <vt:lpstr>Indexing – MAP/REDUCE</vt:lpstr>
      <vt:lpstr>Aggregation</vt:lpstr>
      <vt:lpstr>Problems?</vt:lpstr>
      <vt:lpstr>Map/Reduce</vt:lpstr>
      <vt:lpstr>Map</vt:lpstr>
      <vt:lpstr>Reduce</vt:lpstr>
      <vt:lpstr>Another dog…</vt:lpstr>
      <vt:lpstr>Map</vt:lpstr>
      <vt:lpstr>Reduce</vt:lpstr>
      <vt:lpstr>Why so complex?</vt:lpstr>
      <vt:lpstr>In RavenDB…</vt:lpstr>
      <vt:lpstr>Implications</vt:lpstr>
      <vt:lpstr>Practice</vt:lpstr>
      <vt:lpstr>Indexing – FULL TEXT SEARCH</vt:lpstr>
      <vt:lpstr>By default…</vt:lpstr>
      <vt:lpstr>Search 101: Inverted Index </vt:lpstr>
      <vt:lpstr>Search 101: Inverted Index  Starts With</vt:lpstr>
      <vt:lpstr>Search 101: Stemming</vt:lpstr>
      <vt:lpstr>Search 101: Stop Words</vt:lpstr>
      <vt:lpstr>Suggestions</vt:lpstr>
      <vt:lpstr>Indexing – SPATIAL INDEX</vt:lpstr>
      <vt:lpstr>Spatial is..</vt:lpstr>
      <vt:lpstr>Spatial Queries</vt:lpstr>
      <vt:lpstr>Model</vt:lpstr>
      <vt:lpstr>Spatial Index</vt:lpstr>
      <vt:lpstr>Spatial Query 1</vt:lpstr>
      <vt:lpstr>Spatial Query 2</vt:lpstr>
      <vt:lpstr>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Indexing</dc:title>
  <dc:creator>Michael</dc:creator>
  <cp:lastModifiedBy>Hibernating</cp:lastModifiedBy>
  <cp:revision>77</cp:revision>
  <dcterms:created xsi:type="dcterms:W3CDTF">2014-03-26T13:27:55Z</dcterms:created>
  <dcterms:modified xsi:type="dcterms:W3CDTF">2014-03-26T21:03:40Z</dcterms:modified>
</cp:coreProperties>
</file>