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69063-CD11-4A0B-A71C-5A557AE8E3AA}" type="datetimeFigureOut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2C6DF-E36A-403A-8067-2A19B835B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30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292B-80D1-4CE8-9E2A-9B69C9D58C21}" type="datetime1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4EF4-86D8-45B9-980C-C03A32C07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05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7616-CE21-466F-9548-922A0A180711}" type="datetime1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4EF4-86D8-45B9-980C-C03A32C07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12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2C87-D7D0-459F-AAB1-4C8EC4FDBBB2}" type="datetime1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4EF4-86D8-45B9-980C-C03A32C07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20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AB6-2057-46CF-81CA-14A986227E0C}" type="datetime1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4EF4-86D8-45B9-980C-C03A32C07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8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9C24-0DDA-44E1-BFE0-228C1DB49545}" type="datetime1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4EF4-86D8-45B9-980C-C03A32C07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25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A06-6546-4280-B2A3-374E12797AB7}" type="datetime1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4EF4-86D8-45B9-980C-C03A32C07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0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7EAE-BDC5-4903-86C5-09C98284A65A}" type="datetime1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4EF4-86D8-45B9-980C-C03A32C07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59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ABDE-E663-448A-BCCF-46AC47EC3333}" type="datetime1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4EF4-86D8-45B9-980C-C03A32C07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0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03FD-98E1-4C8C-BABA-B92AF88E1C8C}" type="datetime1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4EF4-86D8-45B9-980C-C03A32C07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F15E-C303-4CC3-B937-D271E5674B41}" type="datetime1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4EF4-86D8-45B9-980C-C03A32C07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CE23-AF08-4749-B747-1CDCF10978A2}" type="datetime1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4EF4-86D8-45B9-980C-C03A32C07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39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302F8-62F2-4664-B941-657F59F5398E}" type="datetime1">
              <a:rPr lang="ko-KR" altLang="en-US" smtClean="0"/>
              <a:t>2014-04-26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54EF4-86D8-45B9-980C-C03A32C07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과학과 종교 </a:t>
            </a:r>
            <a:endParaRPr lang="ko-KR" altLang="en-US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4EF4-86D8-45B9-980C-C03A32C076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Galileo before the Holy Off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38" y="1289044"/>
            <a:ext cx="7450284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1. </a:t>
            </a:r>
            <a:r>
              <a:rPr lang="ko-KR" altLang="en-US" sz="28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과학과 종교는 적인가</a:t>
            </a:r>
            <a:r>
              <a:rPr lang="en-US" altLang="ko-KR" sz="28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?</a:t>
            </a:r>
            <a:endParaRPr lang="ko-KR" altLang="en-US" sz="28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4EF4-86D8-45B9-980C-C03A32C076E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02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file29.uf.tistory.com/image/11126A124B123A216959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83366"/>
            <a:ext cx="4456344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4EF4-86D8-45B9-980C-C03A32C076E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5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 lnSpcReduction="10000"/>
          </a:bodyPr>
          <a:lstStyle/>
          <a:p>
            <a:r>
              <a:rPr lang="ko-KR" altLang="en-US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세계 이해방식에서 대립하는 두 관점</a:t>
            </a:r>
            <a:endParaRPr lang="en-US" altLang="ko-KR" sz="19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ko-KR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scientific materialism(</a:t>
            </a:r>
            <a:r>
              <a:rPr lang="en-US" altLang="ko-KR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or scientism)</a:t>
            </a:r>
            <a:r>
              <a:rPr lang="ko-KR" altLang="en-US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의 관점</a:t>
            </a:r>
            <a:endParaRPr lang="en-US" altLang="ko-KR" sz="19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Tx/>
              <a:buChar char="-"/>
            </a:pPr>
            <a:r>
              <a:rPr lang="ko-KR" altLang="en-US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과학</a:t>
            </a:r>
            <a:r>
              <a:rPr lang="en-US" altLang="ko-KR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모든 지식의 원천 </a:t>
            </a:r>
            <a:r>
              <a:rPr lang="en-US" altLang="ko-KR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</a:p>
          <a:p>
            <a:pPr>
              <a:buFontTx/>
              <a:buChar char="-"/>
            </a:pPr>
            <a:r>
              <a:rPr lang="ko-KR" altLang="en-US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종교</a:t>
            </a:r>
            <a:r>
              <a:rPr lang="en-US" altLang="ko-KR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초자연적인 것들에 대한 지식을 추구하는 허상</a:t>
            </a:r>
            <a:endParaRPr lang="en-US" altLang="ko-KR" sz="19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Tx/>
              <a:buChar char="-"/>
            </a:pPr>
            <a:r>
              <a:rPr lang="en-US" altLang="ko-KR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B. Russell(1872-1970):  “</a:t>
            </a:r>
            <a:r>
              <a:rPr lang="ko-KR" altLang="en-US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과학이 우리에게 말할 수 </a:t>
            </a:r>
            <a:r>
              <a:rPr lang="ko-KR" altLang="en-US" sz="19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없</a:t>
            </a:r>
            <a:r>
              <a:rPr lang="ko-KR" altLang="en-US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는 것을 인간은 결코 알 수 없다</a:t>
            </a:r>
            <a:r>
              <a:rPr lang="en-US" altLang="ko-KR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”</a:t>
            </a:r>
          </a:p>
          <a:p>
            <a:pPr>
              <a:buFontTx/>
              <a:buChar char="-"/>
            </a:pPr>
            <a:r>
              <a:rPr lang="en-US" altLang="ko-KR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R. Dawkins(1941-): </a:t>
            </a:r>
            <a:r>
              <a:rPr lang="ko-KR" altLang="en-US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종교는 정신 바이러스</a:t>
            </a:r>
            <a:r>
              <a:rPr lang="en-US" altLang="ko-KR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제거의 대상 </a:t>
            </a:r>
            <a:endParaRPr lang="en-US" altLang="ko-KR" sz="19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0" indent="0">
              <a:buNone/>
            </a:pPr>
            <a:endParaRPr lang="en-US" altLang="ko-KR" sz="2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Tx/>
              <a:buChar char="-"/>
            </a:pPr>
            <a:endParaRPr lang="en-US" altLang="ko-KR" sz="5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457200" indent="-457200">
              <a:buFont typeface="+mj-ea"/>
              <a:buAutoNum type="circleNumDbPlain" startAt="2"/>
            </a:pPr>
            <a:r>
              <a:rPr lang="en-US" altLang="ko-KR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religious fundamentalism</a:t>
            </a:r>
          </a:p>
          <a:p>
            <a:pPr>
              <a:buFontTx/>
              <a:buChar char="-"/>
            </a:pPr>
            <a:r>
              <a:rPr lang="ko-KR" altLang="en-US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성서 문자주의 해석 추구</a:t>
            </a:r>
            <a:r>
              <a:rPr lang="en-US" altLang="ko-KR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sz="19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성서무오설</a:t>
            </a:r>
            <a:r>
              <a:rPr lang="en-US" altLang="ko-KR" sz="19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r>
              <a:rPr lang="en-US" altLang="ko-KR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endParaRPr lang="en-US" altLang="ko-KR" sz="19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Tx/>
              <a:buChar char="-"/>
            </a:pPr>
            <a:r>
              <a:rPr lang="ko-KR" altLang="en-US" sz="19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타종교에</a:t>
            </a:r>
            <a:r>
              <a:rPr lang="ko-KR" altLang="en-US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대한 배타적 태도 </a:t>
            </a:r>
            <a:endParaRPr lang="en-US" altLang="ko-KR" sz="19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Tx/>
              <a:buChar char="-"/>
            </a:pPr>
            <a:r>
              <a:rPr lang="ko-KR" altLang="en-US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이슬람 원리주의</a:t>
            </a:r>
            <a:r>
              <a:rPr lang="en-US" altLang="ko-KR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기독</a:t>
            </a:r>
            <a:r>
              <a:rPr lang="ko-KR" altLang="en-US" sz="19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교</a:t>
            </a:r>
            <a:r>
              <a:rPr lang="ko-KR" altLang="en-US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근본주의 </a:t>
            </a:r>
            <a:endParaRPr lang="en-US" altLang="ko-KR" sz="19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Tx/>
              <a:buChar char="-"/>
            </a:pPr>
            <a:endParaRPr lang="en-US" altLang="ko-KR" sz="19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ko-KR" altLang="en-US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생명 탄생에 대한 관점  </a:t>
            </a:r>
            <a:endParaRPr lang="en-US" altLang="ko-KR" sz="19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endParaRPr lang="en-US" altLang="ko-KR" sz="2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ko-KR" sz="19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n</a:t>
            </a:r>
            <a:r>
              <a:rPr lang="en-US" altLang="ko-KR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atural theology/ </a:t>
            </a:r>
            <a:r>
              <a:rPr lang="en-US" altLang="ko-KR" sz="1900" dirty="0" smtClean="0"/>
              <a:t>intelligent design hypothesis</a:t>
            </a:r>
            <a:endParaRPr lang="en-US" altLang="ko-KR" sz="19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Tx/>
              <a:buChar char="-"/>
            </a:pPr>
            <a:r>
              <a:rPr lang="en-US" altLang="ko-KR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natural theology : </a:t>
            </a:r>
            <a:r>
              <a:rPr lang="ko-KR" altLang="en-US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이성으로 신의 존재를 탐구하는 신학 분야 </a:t>
            </a:r>
            <a:endParaRPr lang="en-US" altLang="ko-KR" sz="19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Tx/>
              <a:buChar char="-"/>
            </a:pPr>
            <a:r>
              <a:rPr lang="en-US" altLang="ko-KR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W. Paley(1743-1805)</a:t>
            </a:r>
            <a:r>
              <a:rPr lang="ko-KR" altLang="en-US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의 </a:t>
            </a:r>
            <a:r>
              <a:rPr lang="en-US" altLang="ko-KR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n</a:t>
            </a:r>
            <a:r>
              <a:rPr lang="en-US" altLang="ko-KR" sz="1900" i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atural theology</a:t>
            </a:r>
            <a:r>
              <a:rPr lang="en-US" altLang="ko-KR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(1802)</a:t>
            </a:r>
            <a:r>
              <a:rPr lang="en-US" altLang="ko-KR" sz="1900" i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:  </a:t>
            </a:r>
            <a:r>
              <a:rPr lang="en-US" altLang="ko-KR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intelligent designer</a:t>
            </a:r>
            <a:r>
              <a:rPr lang="ko-KR" altLang="en-US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에 의한 세계 창조</a:t>
            </a:r>
            <a:r>
              <a:rPr lang="en-US" altLang="ko-KR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en-US" altLang="ko-KR" sz="19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argument from design)</a:t>
            </a:r>
          </a:p>
          <a:p>
            <a:pPr marL="285750" indent="-285750">
              <a:buFontTx/>
              <a:buChar char="-"/>
            </a:pPr>
            <a:r>
              <a:rPr lang="en-US" altLang="ko-KR" sz="1900" dirty="0" smtClean="0"/>
              <a:t>intelligent design hypothesis : P. Johnson</a:t>
            </a:r>
            <a:r>
              <a:rPr lang="ko-KR" altLang="en-US" sz="1900" dirty="0" smtClean="0"/>
              <a:t>의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진화론의 과학성에 대한 비판</a:t>
            </a:r>
            <a:r>
              <a:rPr lang="en-US" altLang="ko-KR" sz="1900" dirty="0" smtClean="0"/>
              <a:t>, M. </a:t>
            </a:r>
            <a:r>
              <a:rPr lang="en-US" altLang="ko-KR" sz="1900" dirty="0" err="1" smtClean="0"/>
              <a:t>Behe</a:t>
            </a:r>
            <a:r>
              <a:rPr lang="ko-KR" altLang="en-US" sz="1900" dirty="0"/>
              <a:t>의</a:t>
            </a:r>
            <a:r>
              <a:rPr lang="en-US" altLang="ko-KR" sz="1900" dirty="0" smtClean="0"/>
              <a:t> irreducible complexity </a:t>
            </a:r>
            <a:r>
              <a:rPr lang="ko-KR" altLang="en-US" sz="1900" dirty="0" smtClean="0"/>
              <a:t>개념 </a:t>
            </a:r>
            <a:endParaRPr lang="en-US" altLang="ko-KR" sz="1900" dirty="0" smtClean="0"/>
          </a:p>
          <a:p>
            <a:pPr marL="285750" indent="-285750">
              <a:buFontTx/>
              <a:buChar char="-"/>
            </a:pPr>
            <a:endParaRPr lang="ko-KR" altLang="en-US" sz="2000" dirty="0" smtClean="0"/>
          </a:p>
          <a:p>
            <a:pPr>
              <a:buFontTx/>
              <a:buChar char="-"/>
            </a:pPr>
            <a:endParaRPr lang="en-US" altLang="ko-KR" sz="19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Tx/>
              <a:buChar char="-"/>
            </a:pPr>
            <a:endParaRPr lang="en-US" altLang="ko-KR" sz="19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0" indent="0">
              <a:buNone/>
            </a:pPr>
            <a:endParaRPr lang="en-US" altLang="ko-KR" sz="21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Tx/>
              <a:buChar char="-"/>
            </a:pPr>
            <a:endParaRPr lang="ko-KR" altLang="en-US" sz="18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4EF4-86D8-45B9-980C-C03A32C076E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79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atheism.or.kr/data/mw.cheditor/1204/Ccrk4XqnrJQlSunl1l9WynQ1nw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047" y="2348880"/>
            <a:ext cx="6739913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39552" y="476672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ea"/>
              <a:buAutoNum type="circleNumDbPlain" startAt="2"/>
            </a:pP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evolution theory</a:t>
            </a:r>
          </a:p>
          <a:p>
            <a:pPr>
              <a:buFontTx/>
              <a:buChar char="-"/>
            </a:pP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C. Darwin(1809-1882)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의 </a:t>
            </a:r>
            <a:r>
              <a:rPr lang="en-US" altLang="ko-KR" i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On the Origin of Species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(1859)</a:t>
            </a:r>
          </a:p>
          <a:p>
            <a:pPr>
              <a:buFontTx/>
              <a:buChar char="-"/>
            </a:pPr>
            <a:r>
              <a:rPr lang="en-US" altLang="ko-KR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목적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의도 없는 진화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struggle for existence, natural selection</a:t>
            </a:r>
          </a:p>
          <a:p>
            <a:pPr>
              <a:buFontTx/>
              <a:buChar char="-"/>
            </a:pP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오랜 시간에 걸친 점진적 진화 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endParaRPr lang="en-US" altLang="ko-KR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4EF4-86D8-45B9-980C-C03A32C076E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0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과학과 종교 간의 전쟁에 대한 오해 </a:t>
            </a:r>
            <a:endParaRPr lang="en-US" altLang="ko-KR" sz="18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+mj-ea"/>
              <a:buAutoNum type="circleNumDbPlain"/>
            </a:pP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1633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년 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G. </a:t>
            </a:r>
            <a:r>
              <a:rPr lang="en-US" altLang="ko-KR" sz="18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Galliei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종교재판 </a:t>
            </a:r>
            <a:endParaRPr lang="en-US" altLang="ko-KR" sz="18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+mj-ea"/>
              <a:buAutoNum type="circleNumDbPlain"/>
            </a:pPr>
            <a:endParaRPr lang="en-US" altLang="ko-KR" sz="2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+mj-ea"/>
              <a:buAutoNum type="circleNumDbPlain"/>
            </a:pP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C. Darwin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의 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evolution theory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논쟁에 대한 오해</a:t>
            </a:r>
            <a:endParaRPr lang="en-US" altLang="ko-KR" sz="18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Tx/>
              <a:buChar char="-"/>
            </a:pP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다윈의 진화론과 창조론 간 논쟁의 중요인물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T. Huxley(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일명 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‘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다윈의 불독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’)</a:t>
            </a:r>
          </a:p>
          <a:p>
            <a:pPr>
              <a:buFontTx/>
              <a:buChar char="-"/>
            </a:pP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Huxley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의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불가지론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(a</a:t>
            </a:r>
            <a:r>
              <a:rPr lang="en-US" altLang="ko-KR" sz="1800" dirty="0" smtClean="0"/>
              <a:t>gnosticism)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 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초경험적인 것의 존재와 본질에 대한 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인식 불가능성</a:t>
            </a:r>
            <a:endParaRPr lang="en-US" altLang="ko-KR" sz="18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Tx/>
              <a:buChar char="-"/>
            </a:pP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대표 논쟁사례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1860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년 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S. Wilberforce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와의 논쟁</a:t>
            </a:r>
            <a:endParaRPr lang="en-US" altLang="ko-KR" sz="18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Tx/>
              <a:buChar char="-"/>
            </a:pPr>
            <a:endParaRPr lang="en-US" altLang="ko-KR" sz="18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기독교의 진화론에 대한 반감</a:t>
            </a:r>
            <a:endParaRPr lang="en-US" altLang="ko-KR" sz="18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+mj-ea"/>
              <a:buAutoNum type="circleNumDbPlain"/>
            </a:pP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원숭이와의 </a:t>
            </a:r>
            <a:r>
              <a:rPr lang="ko-KR" altLang="en-US" sz="18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공동조상설</a:t>
            </a:r>
            <a:endParaRPr lang="en-US" altLang="ko-KR" sz="18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+mj-ea"/>
              <a:buAutoNum type="circleNumDbPlain"/>
            </a:pP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social </a:t>
            </a:r>
            <a:r>
              <a:rPr lang="en-US" altLang="ko-KR" sz="18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darwinism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에 대한 오</a:t>
            </a:r>
            <a:r>
              <a:rPr lang="ko-KR" altLang="en-US" sz="18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해</a:t>
            </a:r>
            <a:endParaRPr lang="en-US" altLang="ko-KR" sz="18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+mj-ea"/>
              <a:buAutoNum type="circleNumDbPlain"/>
            </a:pP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성서문자주의</a:t>
            </a:r>
            <a:endParaRPr lang="en-US" altLang="ko-KR" sz="18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+mj-ea"/>
              <a:buAutoNum type="circleNumDbPlain"/>
            </a:pP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자연법칙에 대한 신의 개입범위 </a:t>
            </a:r>
            <a:endParaRPr lang="en-US" altLang="ko-KR" sz="18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+mj-ea"/>
              <a:buAutoNum type="circleNumDbPlain"/>
            </a:pPr>
            <a:endParaRPr lang="en-US" altLang="ko-KR" sz="18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진화론의 기독교에 대한 반감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자연선택과 유신론의 공존 불가능성</a:t>
            </a:r>
            <a:endParaRPr lang="en-US" altLang="ko-KR" sz="18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0" indent="0">
              <a:buNone/>
            </a:pPr>
            <a:endParaRPr lang="en-US" altLang="ko-KR" sz="18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질문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 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과학과 종교를 </a:t>
            </a:r>
            <a:r>
              <a:rPr lang="ko-KR" altLang="en-US" sz="18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제거론의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관점에서 보는 것은 타당한가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?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endParaRPr lang="ko-KR" altLang="en-US" sz="18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4EF4-86D8-45B9-980C-C03A32C076E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67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ko-KR" sz="2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2. </a:t>
            </a:r>
            <a:r>
              <a:rPr lang="ko-KR" altLang="en-US" sz="2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종교와 과학은 남인가</a:t>
            </a:r>
            <a:r>
              <a:rPr lang="en-US" altLang="ko-KR" sz="2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?</a:t>
            </a:r>
            <a:endParaRPr lang="ko-KR" altLang="en-US" sz="28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900" dirty="0" smtClean="0"/>
              <a:t>과학과 종교에 대한 </a:t>
            </a:r>
            <a:r>
              <a:rPr lang="ko-KR" altLang="en-US" sz="1900" dirty="0" err="1" smtClean="0"/>
              <a:t>분리론적</a:t>
            </a:r>
            <a:r>
              <a:rPr lang="ko-KR" altLang="en-US" sz="1900" dirty="0" smtClean="0"/>
              <a:t> 관점</a:t>
            </a:r>
            <a:endParaRPr lang="en-US" altLang="ko-KR" sz="1900" dirty="0" smtClean="0"/>
          </a:p>
          <a:p>
            <a:pPr marL="180000" indent="-360000">
              <a:buFont typeface="+mj-ea"/>
              <a:buAutoNum type="circleNumDbPlain"/>
            </a:pPr>
            <a:r>
              <a:rPr lang="en-US" altLang="ko-KR" sz="1900" dirty="0" smtClean="0"/>
              <a:t>neo-orthodox</a:t>
            </a:r>
          </a:p>
          <a:p>
            <a:pPr>
              <a:buFontTx/>
              <a:buChar char="-"/>
            </a:pPr>
            <a:r>
              <a:rPr lang="ko-KR" altLang="en-US" sz="1900" dirty="0" smtClean="0"/>
              <a:t>과학</a:t>
            </a:r>
            <a:r>
              <a:rPr lang="en-US" altLang="ko-KR" sz="1900" dirty="0" smtClean="0"/>
              <a:t>: </a:t>
            </a:r>
            <a:r>
              <a:rPr lang="ko-KR" altLang="en-US" sz="1900" dirty="0" smtClean="0"/>
              <a:t>인간의 관찰과 이성을 토대로 함</a:t>
            </a:r>
            <a:endParaRPr lang="en-US" altLang="ko-KR" sz="1900" dirty="0" smtClean="0"/>
          </a:p>
          <a:p>
            <a:pPr>
              <a:buFontTx/>
              <a:buChar char="-"/>
            </a:pPr>
            <a:r>
              <a:rPr lang="ko-KR" altLang="en-US" sz="1900" dirty="0" smtClean="0"/>
              <a:t>종교</a:t>
            </a:r>
            <a:r>
              <a:rPr lang="en-US" altLang="ko-KR" sz="1900" dirty="0" smtClean="0"/>
              <a:t>: </a:t>
            </a:r>
            <a:r>
              <a:rPr lang="ko-KR" altLang="en-US" sz="1900" dirty="0" smtClean="0"/>
              <a:t>신의 계시에 근거함</a:t>
            </a:r>
            <a:endParaRPr lang="en-US" altLang="ko-KR" sz="1900" dirty="0" smtClean="0"/>
          </a:p>
          <a:p>
            <a:pPr>
              <a:buFontTx/>
              <a:buChar char="-"/>
            </a:pPr>
            <a:r>
              <a:rPr lang="ko-KR" altLang="en-US" sz="1900" dirty="0" smtClean="0"/>
              <a:t>문자주의 부정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신의 역사는 사람들과 공동체의 삶을 통해 드러남 </a:t>
            </a:r>
            <a:endParaRPr lang="en-US" altLang="ko-KR" sz="1900" dirty="0" smtClean="0"/>
          </a:p>
          <a:p>
            <a:pPr>
              <a:buFontTx/>
              <a:buChar char="-"/>
            </a:pPr>
            <a:endParaRPr lang="en-US" altLang="ko-KR" sz="200" dirty="0"/>
          </a:p>
          <a:p>
            <a:pPr>
              <a:buFont typeface="+mj-ea"/>
              <a:buAutoNum type="circleNumDbPlain" startAt="2"/>
            </a:pPr>
            <a:r>
              <a:rPr lang="en-US" altLang="ko-KR" sz="1900" dirty="0" smtClean="0"/>
              <a:t>L. Wittgenstein(18889-1951)</a:t>
            </a:r>
          </a:p>
          <a:p>
            <a:pPr>
              <a:buFontTx/>
              <a:buChar char="-"/>
            </a:pPr>
            <a:r>
              <a:rPr lang="en-US" altLang="ko-KR" sz="1900" dirty="0"/>
              <a:t> </a:t>
            </a:r>
            <a:r>
              <a:rPr lang="en-US" altLang="ko-KR" sz="1900" i="1" dirty="0" err="1"/>
              <a:t>Philosophische</a:t>
            </a:r>
            <a:r>
              <a:rPr lang="en-US" altLang="ko-KR" sz="1900" i="1" dirty="0"/>
              <a:t> </a:t>
            </a:r>
            <a:r>
              <a:rPr lang="en-US" altLang="ko-KR" sz="1900" i="1" dirty="0" err="1" smtClean="0"/>
              <a:t>Untersuchungen</a:t>
            </a:r>
            <a:r>
              <a:rPr lang="en-US" altLang="ko-KR" sz="1900" i="1" dirty="0" smtClean="0"/>
              <a:t>(</a:t>
            </a:r>
            <a:r>
              <a:rPr lang="en-US" altLang="ko-KR" sz="1900" dirty="0" smtClean="0"/>
              <a:t>1953) : </a:t>
            </a:r>
            <a:r>
              <a:rPr lang="ko-KR" altLang="en-US" sz="1900" dirty="0" smtClean="0"/>
              <a:t>언어는 게임처럼 규칙에 의해 규정되는 하나의 존재양식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언어 규칙의 해석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적용 방식의 언어 사용자의 삶의 형식에 의해 규정 </a:t>
            </a:r>
            <a:endParaRPr lang="en-US" altLang="ko-KR" sz="1900" dirty="0" smtClean="0"/>
          </a:p>
          <a:p>
            <a:pPr>
              <a:buFontTx/>
              <a:buChar char="-"/>
            </a:pPr>
            <a:r>
              <a:rPr lang="ko-KR" altLang="en-US" sz="1900" dirty="0" smtClean="0"/>
              <a:t>과학 언어와 종교 언어의 차이 </a:t>
            </a:r>
            <a:r>
              <a:rPr lang="en-US" altLang="ko-KR" sz="1900" dirty="0" smtClean="0"/>
              <a:t>: </a:t>
            </a:r>
            <a:r>
              <a:rPr lang="ko-KR" altLang="en-US" sz="1900" dirty="0" smtClean="0"/>
              <a:t>과학 언어는 과학자 사회가 만들어내는 규칙을 따름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종교 언어는 신앙 공동체의 관습을 통해 통용되는 규칙에 의해 작동 </a:t>
            </a:r>
            <a:r>
              <a:rPr lang="en-US" altLang="ko-KR" sz="1900" dirty="0" smtClean="0"/>
              <a:t>-&gt; </a:t>
            </a:r>
            <a:r>
              <a:rPr lang="ko-KR" altLang="en-US" sz="1900" dirty="0" smtClean="0"/>
              <a:t>다른 세계 다른 언어 사용 </a:t>
            </a:r>
            <a:endParaRPr lang="en-US" altLang="ko-KR" sz="1900" dirty="0" smtClean="0"/>
          </a:p>
          <a:p>
            <a:pPr>
              <a:buFontTx/>
              <a:buChar char="-"/>
            </a:pPr>
            <a:endParaRPr lang="en-US" altLang="ko-KR" sz="200" dirty="0"/>
          </a:p>
          <a:p>
            <a:pPr>
              <a:buFont typeface="+mj-ea"/>
              <a:buAutoNum type="circleNumDbPlain" startAt="3"/>
            </a:pPr>
            <a:r>
              <a:rPr lang="en-US" altLang="ko-KR" sz="1900" dirty="0" smtClean="0"/>
              <a:t>S. Gould(1941-2002) </a:t>
            </a:r>
          </a:p>
          <a:p>
            <a:pPr>
              <a:buFontTx/>
              <a:buChar char="-"/>
            </a:pPr>
            <a:r>
              <a:rPr lang="en-US" altLang="ko-KR" sz="1900" i="1" dirty="0" smtClean="0"/>
              <a:t>Rocks </a:t>
            </a:r>
            <a:r>
              <a:rPr lang="en-US" altLang="ko-KR" sz="1900" i="1" dirty="0"/>
              <a:t>of Ages: Science and Religion in the Fullness of </a:t>
            </a:r>
            <a:r>
              <a:rPr lang="en-US" altLang="ko-KR" sz="1900" i="1" dirty="0" smtClean="0"/>
              <a:t>Life</a:t>
            </a:r>
            <a:r>
              <a:rPr lang="en-US" altLang="ko-KR" sz="1900" dirty="0" smtClean="0"/>
              <a:t>(1999) : </a:t>
            </a:r>
            <a:r>
              <a:rPr lang="ko-KR" altLang="en-US" sz="1900" dirty="0" smtClean="0"/>
              <a:t>과학과 종교의 바람직한 관계는 </a:t>
            </a:r>
            <a:r>
              <a:rPr lang="en-US" altLang="ko-KR" sz="1900" dirty="0" smtClean="0"/>
              <a:t>‘</a:t>
            </a:r>
            <a:r>
              <a:rPr lang="en-US" altLang="ko-KR" sz="1900" dirty="0" err="1" smtClean="0"/>
              <a:t>nonovelapping</a:t>
            </a:r>
            <a:r>
              <a:rPr lang="en-US" altLang="ko-KR" sz="1900" dirty="0" smtClean="0"/>
              <a:t> </a:t>
            </a:r>
            <a:r>
              <a:rPr lang="en-US" altLang="ko-KR" sz="1900" dirty="0" err="1" smtClean="0"/>
              <a:t>magisteria</a:t>
            </a:r>
            <a:r>
              <a:rPr lang="en-US" altLang="ko-KR" sz="1900" dirty="0" smtClean="0"/>
              <a:t>(NOMA)’ </a:t>
            </a:r>
            <a:r>
              <a:rPr lang="ko-KR" altLang="en-US" sz="1900" dirty="0" smtClean="0"/>
              <a:t>즉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과학은 사실과 이론을 종교는 궁극적 의미와 도덕가치를 다루는 데 있어서 </a:t>
            </a:r>
            <a:r>
              <a:rPr lang="ko-KR" altLang="en-US" sz="1900" dirty="0" err="1" smtClean="0"/>
              <a:t>교권역이</a:t>
            </a:r>
            <a:r>
              <a:rPr lang="ko-KR" altLang="en-US" sz="1900" dirty="0" smtClean="0"/>
              <a:t> 존재</a:t>
            </a:r>
            <a:endParaRPr lang="en-US" altLang="ko-KR" sz="1900" dirty="0" smtClean="0"/>
          </a:p>
          <a:p>
            <a:pPr>
              <a:buFontTx/>
              <a:buChar char="-"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900" dirty="0" smtClean="0"/>
              <a:t>질문</a:t>
            </a:r>
            <a:r>
              <a:rPr lang="en-US" altLang="ko-KR" sz="1900" dirty="0" smtClean="0"/>
              <a:t>) </a:t>
            </a:r>
            <a:r>
              <a:rPr lang="ko-KR" altLang="en-US" sz="1900" dirty="0" smtClean="0"/>
              <a:t>과학과 종교의 </a:t>
            </a:r>
            <a:r>
              <a:rPr lang="ko-KR" altLang="en-US" sz="1900" dirty="0" err="1" smtClean="0"/>
              <a:t>분리론의</a:t>
            </a:r>
            <a:r>
              <a:rPr lang="ko-KR" altLang="en-US" sz="1900" dirty="0" smtClean="0"/>
              <a:t> 문제는 무엇일까</a:t>
            </a:r>
            <a:r>
              <a:rPr lang="en-US" altLang="ko-KR" sz="1900" dirty="0" smtClean="0"/>
              <a:t>? </a:t>
            </a:r>
            <a:endParaRPr lang="ko-KR" altLang="en-US" sz="1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4EF4-86D8-45B9-980C-C03A32C076E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23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3. </a:t>
            </a:r>
            <a:r>
              <a:rPr lang="ko-KR" altLang="en-US" sz="2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과학과 종교는 친구인가</a:t>
            </a:r>
            <a:r>
              <a:rPr lang="en-US" altLang="ko-KR" sz="2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?</a:t>
            </a:r>
            <a:endParaRPr lang="ko-KR" altLang="en-US" sz="28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과학과 종교의 역동적 관계 </a:t>
            </a:r>
            <a:endParaRPr lang="en-US" altLang="ko-KR" sz="18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514350" indent="-514350">
              <a:buFont typeface="+mj-ea"/>
              <a:buAutoNum type="circleNumDbPlain"/>
            </a:pP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교황 </a:t>
            </a:r>
            <a:r>
              <a:rPr lang="ko-KR" altLang="en-US" sz="18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바오로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2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세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“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과학은 오류와 미신으로부터 종교를 정화할 수 있으며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종교는 맹목적 숭배와 잘못된 절대성으로부터 과학을 정화할 수 있다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 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과학과 종교는 각각 더 번영할 수 있는 더 넓은 세계로 서로를 끌어당길 수 있다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”</a:t>
            </a:r>
          </a:p>
          <a:p>
            <a:pPr marL="514350" indent="-514350">
              <a:buFont typeface="+mj-ea"/>
              <a:buAutoNum type="circleNumDbPlain"/>
            </a:pPr>
            <a:endParaRPr lang="en-US" altLang="ko-KR" sz="2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514350" indent="-514350">
              <a:buFont typeface="+mj-ea"/>
              <a:buAutoNum type="circleNumDbPlain"/>
            </a:pP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핵심 주장 </a:t>
            </a:r>
            <a:endParaRPr lang="en-US" altLang="ko-KR" sz="18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Tx/>
              <a:buChar char="-"/>
            </a:pP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‘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동일 실재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’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에 대한 과학과 종교의 서로 다른 표현</a:t>
            </a:r>
            <a:endParaRPr lang="en-US" altLang="ko-KR" sz="18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Tx/>
              <a:buChar char="-"/>
            </a:pP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종교적 교리도 과학 이론과 마찬가지로 하나의 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‘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가설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’ </a:t>
            </a:r>
          </a:p>
          <a:p>
            <a:pPr>
              <a:buFont typeface="+mj-ea"/>
              <a:buAutoNum type="circleNumDbPlain" startAt="3"/>
            </a:pPr>
            <a:endParaRPr lang="en-US" altLang="ko-KR" sz="2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+mj-ea"/>
              <a:buAutoNum type="circleNumDbPlain" startAt="3"/>
            </a:pP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theistic evolutionism </a:t>
            </a:r>
          </a:p>
          <a:p>
            <a:pPr>
              <a:buFont typeface="+mj-ea"/>
              <a:buAutoNum type="circleNumDbPlain" startAt="3"/>
            </a:pPr>
            <a:endParaRPr lang="en-US" altLang="ko-KR" sz="18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질문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 </a:t>
            </a:r>
            <a:r>
              <a:rPr lang="ko-KR" altLang="en-US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과학과 종교의 관계에 대한 보다 정확한 설명은 무엇일까</a:t>
            </a:r>
            <a:r>
              <a:rPr lang="en-US" altLang="ko-KR" sz="1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? </a:t>
            </a:r>
            <a:endParaRPr lang="en-US" altLang="ko-KR" sz="18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0" indent="0">
              <a:buNone/>
            </a:pPr>
            <a:endParaRPr lang="en-US" altLang="ko-KR" sz="18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>
              <a:buFont typeface="+mj-ea"/>
              <a:buAutoNum type="circleNumDbPlain" startAt="3"/>
            </a:pPr>
            <a:endParaRPr lang="en-US" altLang="ko-KR" sz="180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4EF4-86D8-45B9-980C-C03A32C076E9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03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396</Words>
  <Application>Microsoft Office PowerPoint</Application>
  <PresentationFormat>화면 슬라이드 쇼(4:3)</PresentationFormat>
  <Paragraphs>80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과학과 종교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종교와 과학은 남인가?</vt:lpstr>
      <vt:lpstr>3. 과학과 종교는 친구인가?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과학과 종교</dc:title>
  <dc:creator>Registered User</dc:creator>
  <cp:lastModifiedBy>Registered User</cp:lastModifiedBy>
  <cp:revision>20</cp:revision>
  <dcterms:created xsi:type="dcterms:W3CDTF">2014-04-25T23:17:02Z</dcterms:created>
  <dcterms:modified xsi:type="dcterms:W3CDTF">2014-04-26T06:32:45Z</dcterms:modified>
</cp:coreProperties>
</file>