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6"/>
  </p:notesMasterIdLst>
  <p:sldIdLst>
    <p:sldId id="263" r:id="rId2"/>
    <p:sldId id="330" r:id="rId3"/>
    <p:sldId id="371" r:id="rId4"/>
    <p:sldId id="355" r:id="rId5"/>
    <p:sldId id="361" r:id="rId6"/>
    <p:sldId id="356" r:id="rId7"/>
    <p:sldId id="382" r:id="rId8"/>
    <p:sldId id="372" r:id="rId9"/>
    <p:sldId id="381" r:id="rId10"/>
    <p:sldId id="358" r:id="rId11"/>
    <p:sldId id="373" r:id="rId12"/>
    <p:sldId id="357" r:id="rId13"/>
    <p:sldId id="374" r:id="rId14"/>
    <p:sldId id="399" r:id="rId15"/>
    <p:sldId id="384" r:id="rId16"/>
    <p:sldId id="375" r:id="rId17"/>
    <p:sldId id="379" r:id="rId18"/>
    <p:sldId id="377" r:id="rId19"/>
    <p:sldId id="380" r:id="rId20"/>
    <p:sldId id="383" r:id="rId21"/>
    <p:sldId id="366" r:id="rId22"/>
    <p:sldId id="367" r:id="rId23"/>
    <p:sldId id="401" r:id="rId24"/>
    <p:sldId id="385" r:id="rId25"/>
    <p:sldId id="386" r:id="rId26"/>
    <p:sldId id="387" r:id="rId27"/>
    <p:sldId id="400" r:id="rId28"/>
    <p:sldId id="369" r:id="rId29"/>
    <p:sldId id="390" r:id="rId30"/>
    <p:sldId id="391" r:id="rId31"/>
    <p:sldId id="396" r:id="rId32"/>
    <p:sldId id="394" r:id="rId33"/>
    <p:sldId id="395" r:id="rId34"/>
    <p:sldId id="392" r:id="rId35"/>
    <p:sldId id="393" r:id="rId36"/>
    <p:sldId id="398" r:id="rId37"/>
    <p:sldId id="397" r:id="rId38"/>
    <p:sldId id="389" r:id="rId39"/>
    <p:sldId id="359" r:id="rId40"/>
    <p:sldId id="370" r:id="rId41"/>
    <p:sldId id="388" r:id="rId42"/>
    <p:sldId id="362" r:id="rId43"/>
    <p:sldId id="402" r:id="rId44"/>
    <p:sldId id="363" r:id="rId4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56">
          <p15:clr>
            <a:srgbClr val="A4A3A4"/>
          </p15:clr>
        </p15:guide>
        <p15:guide id="2" orient="horz" pos="372">
          <p15:clr>
            <a:srgbClr val="A4A3A4"/>
          </p15:clr>
        </p15:guide>
        <p15:guide id="3" orient="horz" pos="948">
          <p15:clr>
            <a:srgbClr val="A4A3A4"/>
          </p15:clr>
        </p15:guide>
        <p15:guide id="4" pos="288">
          <p15:clr>
            <a:srgbClr val="A4A3A4"/>
          </p15:clr>
        </p15:guide>
        <p15:guide id="5" pos="4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83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77" autoAdjust="0"/>
    <p:restoredTop sz="94660"/>
  </p:normalViewPr>
  <p:slideViewPr>
    <p:cSldViewPr>
      <p:cViewPr varScale="1">
        <p:scale>
          <a:sx n="155" d="100"/>
          <a:sy n="155" d="100"/>
        </p:scale>
        <p:origin x="216" y="138"/>
      </p:cViewPr>
      <p:guideLst>
        <p:guide orient="horz" pos="3156"/>
        <p:guide orient="horz" pos="372"/>
        <p:guide orient="horz" pos="948"/>
        <p:guide pos="288"/>
        <p:guide pos="46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099AA-F19E-4B9F-9EC4-3A90B8D15D75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2A4CE2-5662-4457-BAB7-83DA455FB37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67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5105400" cy="52322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266950"/>
            <a:ext cx="5105400" cy="304800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457200" y="2571750"/>
            <a:ext cx="5102225" cy="304800"/>
          </a:xfrm>
        </p:spPr>
        <p:txBody>
          <a:bodyPr>
            <a:noAutofit/>
          </a:bodyPr>
          <a:lstStyle>
            <a:lvl1pPr marL="0" indent="0">
              <a:buFontTx/>
              <a:buNone/>
              <a:defRPr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867400" y="4857750"/>
            <a:ext cx="31242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IOActive, Inc. Copyright </a:t>
            </a:r>
            <a:r>
              <a:rPr lang="ar-YE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700" kern="1200" dirty="0" smtClean="0">
                <a:solidFill>
                  <a:schemeClr val="accent6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2017.  All Rights Reserved.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324350"/>
            <a:ext cx="15764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91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3820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6583680" cy="2895600"/>
          </a:xfrm>
        </p:spPr>
        <p:txBody>
          <a:bodyPr>
            <a:noAutofit/>
          </a:bodyPr>
          <a:lstStyle>
            <a:lvl1pPr>
              <a:buClr>
                <a:schemeClr val="accent2"/>
              </a:buCl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14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2234" cy="857250"/>
          </a:xfrm>
        </p:spPr>
        <p:txBody>
          <a:bodyPr anchor="t">
            <a:noAutofit/>
          </a:bodyPr>
          <a:lstStyle>
            <a:lvl1pPr algn="l"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572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3733800" y="1504950"/>
            <a:ext cx="2971800" cy="2971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23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0550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82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ig Imag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80349"/>
            <a:ext cx="6934200" cy="857250"/>
          </a:xfrm>
        </p:spPr>
        <p:txBody>
          <a:bodyPr anchor="t">
            <a:noAutofit/>
          </a:bodyPr>
          <a:lstStyle>
            <a:lvl1pPr algn="l"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1504950"/>
            <a:ext cx="6400800" cy="310896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26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Image and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457200" y="457200"/>
            <a:ext cx="6400800" cy="3602736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57200" y="4114800"/>
            <a:ext cx="5867400" cy="5905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7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434" y="4662678"/>
            <a:ext cx="1634307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2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no logo">
    <p:bg>
      <p:bgPr>
        <a:solidFill>
          <a:schemeClr val="bg1">
            <a:lumMod val="85000"/>
            <a:lumOff val="15000"/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381000" y="4857750"/>
            <a:ext cx="266700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IOActive, Inc. Copyright </a:t>
            </a:r>
            <a:r>
              <a:rPr lang="ar-YE" sz="700" dirty="0" smtClean="0">
                <a:solidFill>
                  <a:schemeClr val="accent6"/>
                </a:solidFill>
                <a:latin typeface="+mn-lt"/>
              </a:rPr>
              <a:t>©</a:t>
            </a:r>
            <a:r>
              <a:rPr lang="en-US" sz="700" dirty="0" smtClean="0">
                <a:solidFill>
                  <a:schemeClr val="accent6"/>
                </a:solidFill>
                <a:latin typeface="+mn-lt"/>
              </a:rPr>
              <a:t>2017.  All Rights Reserved</a:t>
            </a:r>
            <a:r>
              <a:rPr lang="en-US" sz="700" dirty="0" smtClean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19134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485" y="590550"/>
            <a:ext cx="6950915" cy="430887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34" y="1504950"/>
            <a:ext cx="6934200" cy="152657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CA08-547B-4997-AE5C-121A2D472221}" type="datetimeFigureOut">
              <a:rPr lang="en-US" smtClean="0"/>
              <a:pPr/>
              <a:t>9/11/2017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FD097-F9FD-40A7-91D7-9C0AB026A2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8283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5" r:id="rId5"/>
    <p:sldLayoutId id="2147483666" r:id="rId6"/>
    <p:sldLayoutId id="2147483661" r:id="rId7"/>
    <p:sldLayoutId id="2147483668" r:id="rId8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590550"/>
            <a:ext cx="5791200" cy="457200"/>
          </a:xfrm>
        </p:spPr>
        <p:txBody>
          <a:bodyPr/>
          <a:lstStyle/>
          <a:p>
            <a:r>
              <a:rPr lang="en-US" dirty="0" smtClean="0"/>
              <a:t>Modern Netlist Reversing</a:t>
            </a:r>
            <a:endParaRPr lang="en-US" sz="2000" b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Andrew </a:t>
            </a:r>
            <a:r>
              <a:rPr lang="en-US" dirty="0" err="1" smtClean="0"/>
              <a:t>Zonenberg</a:t>
            </a:r>
            <a:r>
              <a:rPr lang="en-US" dirty="0" smtClean="0"/>
              <a:t> (@azonenberg)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Senior Security Consultant, IOActive</a:t>
            </a:r>
            <a:endParaRPr lang="en-US" dirty="0"/>
          </a:p>
        </p:txBody>
      </p:sp>
      <p:sp>
        <p:nvSpPr>
          <p:cNvPr id="6" name="Subtitle 4"/>
          <p:cNvSpPr txBox="1">
            <a:spLocks/>
          </p:cNvSpPr>
          <p:nvPr/>
        </p:nvSpPr>
        <p:spPr>
          <a:xfrm>
            <a:off x="457200" y="3105150"/>
            <a:ext cx="5105400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Robert </a:t>
            </a:r>
            <a:r>
              <a:rPr lang="en-US" dirty="0" err="1" smtClean="0"/>
              <a:t>Ou</a:t>
            </a:r>
            <a:r>
              <a:rPr lang="en-US" dirty="0" smtClean="0"/>
              <a:t> (@</a:t>
            </a:r>
            <a:r>
              <a:rPr lang="en-US" dirty="0" err="1" smtClean="0"/>
              <a:t>rqou</a:t>
            </a:r>
            <a:r>
              <a:rPr lang="en-US" dirty="0" smtClean="0"/>
              <a:t>_)</a:t>
            </a:r>
            <a:endParaRPr lang="en-US" dirty="0"/>
          </a:p>
        </p:txBody>
      </p:sp>
      <p:sp>
        <p:nvSpPr>
          <p:cNvPr id="7" name="Text Placeholder 7"/>
          <p:cNvSpPr txBox="1">
            <a:spLocks/>
          </p:cNvSpPr>
          <p:nvPr/>
        </p:nvSpPr>
        <p:spPr>
          <a:xfrm>
            <a:off x="457200" y="3409950"/>
            <a:ext cx="6172200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Tx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Graduate Student, University of California at Berkeley</a:t>
            </a:r>
            <a:endParaRPr lang="en-US" dirty="0"/>
          </a:p>
        </p:txBody>
      </p:sp>
      <p:sp>
        <p:nvSpPr>
          <p:cNvPr id="9" name="Subtitle 4"/>
          <p:cNvSpPr txBox="1">
            <a:spLocks/>
          </p:cNvSpPr>
          <p:nvPr/>
        </p:nvSpPr>
        <p:spPr>
          <a:xfrm>
            <a:off x="454025" y="1047750"/>
            <a:ext cx="5105400" cy="30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Towards a Hardware Decompiler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7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Silego</a:t>
            </a:r>
            <a:r>
              <a:rPr lang="en-US" dirty="0" smtClean="0"/>
              <a:t> GreenPAK4 (SLG46620)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Tiny mixed signal FPGA</a:t>
            </a:r>
          </a:p>
          <a:p>
            <a:r>
              <a:rPr lang="en-US" dirty="0"/>
              <a:t>FPGA fabric: </a:t>
            </a:r>
            <a:r>
              <a:rPr lang="en-US" dirty="0" smtClean="0"/>
              <a:t>26 variable-sized</a:t>
            </a:r>
            <a:br>
              <a:rPr lang="en-US" dirty="0" smtClean="0"/>
            </a:br>
            <a:r>
              <a:rPr lang="en-US" dirty="0" smtClean="0"/>
              <a:t>LUTs</a:t>
            </a:r>
            <a:r>
              <a:rPr lang="en-US" dirty="0"/>
              <a:t>, </a:t>
            </a:r>
            <a:r>
              <a:rPr lang="en-US" dirty="0" smtClean="0"/>
              <a:t>12 FFs</a:t>
            </a:r>
            <a:endParaRPr lang="en-US" dirty="0" smtClean="0"/>
          </a:p>
          <a:p>
            <a:r>
              <a:rPr lang="en-US" dirty="0" smtClean="0"/>
              <a:t>Oscillators</a:t>
            </a:r>
          </a:p>
          <a:p>
            <a:r>
              <a:rPr lang="en-US" dirty="0" smtClean="0"/>
              <a:t>Analog hard IP: </a:t>
            </a:r>
            <a:br>
              <a:rPr lang="en-US" dirty="0" smtClean="0"/>
            </a:br>
            <a:r>
              <a:rPr lang="en-US" dirty="0" smtClean="0"/>
              <a:t>Comparators (w/ </a:t>
            </a:r>
            <a:r>
              <a:rPr lang="en-US" dirty="0" err="1" smtClean="0"/>
              <a:t>vref</a:t>
            </a:r>
            <a:r>
              <a:rPr lang="en-US" dirty="0" smtClean="0"/>
              <a:t>), ADC, DAC</a:t>
            </a:r>
          </a:p>
          <a:p>
            <a:r>
              <a:rPr lang="en-US" dirty="0" smtClean="0"/>
              <a:t>Digital hard IP:</a:t>
            </a:r>
            <a:br>
              <a:rPr lang="en-US" dirty="0" smtClean="0"/>
            </a:br>
            <a:r>
              <a:rPr lang="en-US" dirty="0" smtClean="0"/>
              <a:t>counters, </a:t>
            </a:r>
            <a:r>
              <a:rPr lang="en-US" dirty="0" err="1" smtClean="0"/>
              <a:t>sh.regs</a:t>
            </a:r>
            <a:r>
              <a:rPr lang="en-US" dirty="0" smtClean="0"/>
              <a:t>, compare/PWM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1" y="1133475"/>
            <a:ext cx="306634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71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Silego</a:t>
            </a:r>
            <a:r>
              <a:rPr lang="en-US" dirty="0" smtClean="0"/>
              <a:t> GreenPAK4 front end (beta)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493"/>
            <a:ext cx="1488392" cy="28956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962150"/>
            <a:ext cx="1917460" cy="171428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06944" y="2201387"/>
            <a:ext cx="1808504" cy="1235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4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CoolRunner</a:t>
            </a:r>
            <a:r>
              <a:rPr lang="en-US" dirty="0" smtClean="0"/>
              <a:t>-II (XC2C32A)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Straightforward PLA-based CPLD</a:t>
            </a:r>
          </a:p>
          <a:p>
            <a:r>
              <a:rPr lang="en-US" dirty="0" smtClean="0"/>
              <a:t>2 function blocks, each with:</a:t>
            </a:r>
          </a:p>
          <a:p>
            <a:pPr lvl="1"/>
            <a:r>
              <a:rPr lang="en-US" dirty="0" smtClean="0"/>
              <a:t>16 GPIOs</a:t>
            </a:r>
          </a:p>
          <a:p>
            <a:pPr lvl="1"/>
            <a:r>
              <a:rPr lang="en-US" dirty="0" smtClean="0"/>
              <a:t>16 macrocells w/ XOR, FF</a:t>
            </a:r>
          </a:p>
          <a:p>
            <a:pPr lvl="1"/>
            <a:r>
              <a:rPr lang="en-US" dirty="0" smtClean="0"/>
              <a:t>80x56 AND array</a:t>
            </a:r>
          </a:p>
          <a:p>
            <a:pPr lvl="1"/>
            <a:r>
              <a:rPr lang="en-US" dirty="0" smtClean="0"/>
              <a:t>56x16 OR array</a:t>
            </a:r>
          </a:p>
          <a:p>
            <a:r>
              <a:rPr lang="en-US" dirty="0" smtClean="0"/>
              <a:t>Global clock/reset trees</a:t>
            </a:r>
          </a:p>
          <a:p>
            <a:r>
              <a:rPr lang="en-US" dirty="0" smtClean="0"/>
              <a:t>One extra input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7821" b="1676"/>
          <a:stretch/>
        </p:blipFill>
        <p:spPr>
          <a:xfrm>
            <a:off x="4038600" y="1840230"/>
            <a:ext cx="3342409" cy="294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8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Xilinx </a:t>
            </a:r>
            <a:r>
              <a:rPr lang="en-US" dirty="0" err="1" smtClean="0"/>
              <a:t>CoolRunner</a:t>
            </a:r>
            <a:r>
              <a:rPr lang="en-US" dirty="0" smtClean="0"/>
              <a:t>-II front end (alpha)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66"/>
          <a:stretch/>
        </p:blipFill>
        <p:spPr>
          <a:xfrm>
            <a:off x="5060390" y="1970455"/>
            <a:ext cx="2057400" cy="13716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2971800" y="2038350"/>
            <a:ext cx="1808504" cy="12358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20" y="1428750"/>
            <a:ext cx="2046580" cy="2895600"/>
          </a:xfrm>
        </p:spPr>
      </p:pic>
    </p:spTree>
    <p:extLst>
      <p:ext uri="{BB962C8B-B14F-4D97-AF65-F5344CB8AC3E}">
        <p14:creationId xmlns:p14="http://schemas.microsoft.com/office/powerpoint/2010/main" val="1772032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ice40 (ice40lp1k)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die OTP</a:t>
            </a:r>
          </a:p>
          <a:p>
            <a:r>
              <a:rPr lang="en-US" dirty="0" smtClean="0"/>
              <a:t>16x10 tiles of 8 LUT4s</a:t>
            </a:r>
          </a:p>
          <a:p>
            <a:r>
              <a:rPr lang="en-US" dirty="0" smtClean="0"/>
              <a:t>4Kb block RAMs</a:t>
            </a:r>
          </a:p>
          <a:p>
            <a:r>
              <a:rPr lang="en-US" dirty="0" smtClean="0"/>
              <a:t>PLLs</a:t>
            </a:r>
          </a:p>
          <a:p>
            <a:r>
              <a:rPr lang="en-US" dirty="0" smtClean="0"/>
              <a:t>Supported by open</a:t>
            </a:r>
            <a:br>
              <a:rPr lang="en-US" dirty="0" smtClean="0"/>
            </a:br>
            <a:r>
              <a:rPr lang="en-US" dirty="0" err="1" smtClean="0"/>
              <a:t>IceStorm</a:t>
            </a:r>
            <a:r>
              <a:rPr lang="en-US" dirty="0" smtClean="0"/>
              <a:t> toolchain</a:t>
            </a:r>
          </a:p>
          <a:p>
            <a:endParaRPr lang="en-US" dirty="0" smtClean="0"/>
          </a:p>
        </p:txBody>
      </p:sp>
      <p:pic>
        <p:nvPicPr>
          <p:cNvPr id="8" name="Content Placeholder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88" r="587"/>
          <a:stretch/>
        </p:blipFill>
        <p:spPr>
          <a:xfrm rot="16200000">
            <a:off x="3604683" y="1100666"/>
            <a:ext cx="3581400" cy="3780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3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Lattice ice40 front end (alpha)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icebox_vlog.py to convert to low level Verilog</a:t>
            </a:r>
          </a:p>
          <a:p>
            <a:r>
              <a:rPr lang="en-US" dirty="0" smtClean="0"/>
              <a:t>Read generated Verilog and </a:t>
            </a:r>
            <a:r>
              <a:rPr lang="en-US" dirty="0" err="1" smtClean="0"/>
              <a:t>untechmap</a:t>
            </a:r>
            <a:endParaRPr lang="en-US" dirty="0" smtClean="0"/>
          </a:p>
          <a:p>
            <a:r>
              <a:rPr lang="en-US" dirty="0" smtClean="0"/>
              <a:t>Not primary development focus for now</a:t>
            </a:r>
          </a:p>
          <a:p>
            <a:r>
              <a:rPr lang="en-US" dirty="0" smtClean="0"/>
              <a:t>As we scale to larger devices, will get more testing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921434"/>
            <a:ext cx="5257800" cy="18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328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netlist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sea of standard cells</a:t>
            </a:r>
          </a:p>
          <a:p>
            <a:r>
              <a:rPr lang="en-US" dirty="0" smtClean="0"/>
              <a:t>No structure whatsoever</a:t>
            </a:r>
          </a:p>
          <a:p>
            <a:r>
              <a:rPr lang="en-US" dirty="0" smtClean="0"/>
              <a:t>Unused FPGA cells removed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38150"/>
            <a:ext cx="1524000" cy="38537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76"/>
          <a:stretch/>
        </p:blipFill>
        <p:spPr>
          <a:xfrm>
            <a:off x="5867400" y="438150"/>
            <a:ext cx="1905000" cy="398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1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Native netlist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632"/>
          <a:stretch/>
        </p:blipFill>
        <p:spPr>
          <a:xfrm>
            <a:off x="1398373" y="1276350"/>
            <a:ext cx="2640227" cy="3166103"/>
          </a:xfrm>
        </p:spPr>
      </p:pic>
      <p:pic>
        <p:nvPicPr>
          <p:cNvPr id="7" name="Content Placeholder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368"/>
          <a:stretch/>
        </p:blipFill>
        <p:spPr>
          <a:xfrm>
            <a:off x="4572000" y="1276350"/>
            <a:ext cx="2362200" cy="3147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3657600" cy="2743200"/>
          </a:xfrm>
        </p:spPr>
        <p:txBody>
          <a:bodyPr/>
          <a:lstStyle/>
          <a:p>
            <a:r>
              <a:rPr lang="en-US" dirty="0" smtClean="0"/>
              <a:t>Replace LUTs and library cells with generic equivalents</a:t>
            </a:r>
          </a:p>
          <a:p>
            <a:r>
              <a:rPr lang="en-US" dirty="0" smtClean="0"/>
              <a:t>Generic Boolean logic</a:t>
            </a:r>
          </a:p>
          <a:p>
            <a:r>
              <a:rPr lang="en-US" dirty="0" smtClean="0"/>
              <a:t>Preserve analog/mixed signal IP as instances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476"/>
          <a:stretch/>
        </p:blipFill>
        <p:spPr>
          <a:xfrm>
            <a:off x="4495800" y="1123950"/>
            <a:ext cx="3807914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8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Intermediate Representation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78"/>
          <a:stretch/>
        </p:blipFill>
        <p:spPr>
          <a:xfrm>
            <a:off x="1447800" y="1200150"/>
            <a:ext cx="4635272" cy="3200400"/>
          </a:xfrm>
        </p:spPr>
      </p:pic>
    </p:spTree>
    <p:extLst>
      <p:ext uri="{BB962C8B-B14F-4D97-AF65-F5344CB8AC3E}">
        <p14:creationId xmlns:p14="http://schemas.microsoft.com/office/powerpoint/2010/main" val="320722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PhD Computer Science (RPI)</a:t>
            </a:r>
          </a:p>
          <a:p>
            <a:r>
              <a:rPr lang="en-US" dirty="0" smtClean="0"/>
              <a:t>FPGA dev and IC RE since 2010</a:t>
            </a:r>
          </a:p>
          <a:p>
            <a:r>
              <a:rPr lang="en-US" dirty="0" smtClean="0"/>
              <a:t>Created and taught first full course on semiconductor reverse engineering ever offered by a university</a:t>
            </a:r>
          </a:p>
          <a:p>
            <a:r>
              <a:rPr lang="en-US" dirty="0" smtClean="0"/>
              <a:t>Embedded </a:t>
            </a:r>
            <a:r>
              <a:rPr lang="en-US" dirty="0" err="1" smtClean="0"/>
              <a:t>pentesting</a:t>
            </a:r>
            <a:r>
              <a:rPr lang="en-US" dirty="0" smtClean="0"/>
              <a:t> at IOActive since 2015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1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De-synthesis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</a:t>
            </a:r>
            <a:r>
              <a:rPr lang="en-US" dirty="0" err="1" smtClean="0"/>
              <a:t>isomorphisms</a:t>
            </a:r>
            <a:r>
              <a:rPr lang="en-US" dirty="0" smtClean="0"/>
              <a:t> in IR netlist</a:t>
            </a:r>
          </a:p>
          <a:p>
            <a:r>
              <a:rPr lang="en-US" dirty="0" smtClean="0"/>
              <a:t>Replace them with more abstract equivalents</a:t>
            </a:r>
          </a:p>
          <a:p>
            <a:r>
              <a:rPr lang="en-US" dirty="0" smtClean="0"/>
              <a:t>Use existing </a:t>
            </a:r>
            <a:r>
              <a:rPr lang="en-US" dirty="0"/>
              <a:t>coarse-grained synthesis algorithms!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23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 registers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Already in </a:t>
            </a:r>
            <a:r>
              <a:rPr lang="en-US" dirty="0" err="1" smtClean="0"/>
              <a:t>Yosys</a:t>
            </a:r>
            <a:r>
              <a:rPr lang="en-US" dirty="0" smtClean="0"/>
              <a:t> for coarse-grained synthesis</a:t>
            </a:r>
          </a:p>
          <a:p>
            <a:r>
              <a:rPr lang="en-US" dirty="0" smtClean="0"/>
              <a:t>But works on raw netlists too!</a:t>
            </a:r>
          </a:p>
          <a:p>
            <a:r>
              <a:rPr lang="en-US" dirty="0" smtClean="0"/>
              <a:t>Find chains of DFF w/ same </a:t>
            </a:r>
            <a:r>
              <a:rPr lang="en-US" dirty="0" err="1" smtClean="0"/>
              <a:t>clk</a:t>
            </a:r>
            <a:r>
              <a:rPr lang="en-US" dirty="0" smtClean="0"/>
              <a:t>/reset*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1750"/>
            <a:ext cx="6934200" cy="9622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1" y="3714750"/>
            <a:ext cx="2819400" cy="11091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9800" y="3636505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DFFCE needs more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2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half/full adders and chain them</a:t>
            </a:r>
          </a:p>
          <a:p>
            <a:r>
              <a:rPr lang="en-US" dirty="0" smtClean="0"/>
              <a:t>Caveat - Addition is commutative! (see pin 7)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340576"/>
            <a:ext cx="2143125" cy="1466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2343150"/>
            <a:ext cx="3644679" cy="268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48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Multi-bit gates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chains of 2-input gates into larger gates</a:t>
            </a:r>
          </a:p>
          <a:p>
            <a:r>
              <a:rPr lang="en-US" dirty="0" err="1" smtClean="0"/>
              <a:t>Yosys</a:t>
            </a:r>
            <a:r>
              <a:rPr lang="en-US" dirty="0" smtClean="0"/>
              <a:t> considers these reductions of a single vector</a:t>
            </a:r>
          </a:p>
          <a:p>
            <a:r>
              <a:rPr lang="en-US" dirty="0" smtClean="0"/>
              <a:t>Wide gates = comparators </a:t>
            </a:r>
            <a:r>
              <a:rPr lang="en-US" dirty="0" err="1" smtClean="0"/>
              <a:t>etc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00" t="33306" r="8333" b="29967"/>
          <a:stretch/>
        </p:blipFill>
        <p:spPr>
          <a:xfrm>
            <a:off x="838199" y="2571750"/>
            <a:ext cx="4620491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01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Toggle </a:t>
            </a:r>
            <a:r>
              <a:rPr lang="en-US" dirty="0" err="1" smtClean="0"/>
              <a:t>flipflops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DFF + </a:t>
            </a:r>
            <a:r>
              <a:rPr lang="en-US" dirty="0" smtClean="0"/>
              <a:t>XOR = </a:t>
            </a:r>
            <a:r>
              <a:rPr lang="en-US" dirty="0" smtClean="0"/>
              <a:t>TFF</a:t>
            </a:r>
          </a:p>
          <a:p>
            <a:r>
              <a:rPr lang="en-US" dirty="0" smtClean="0"/>
              <a:t>Extracting these makes other structures easier to </a:t>
            </a:r>
            <a:r>
              <a:rPr lang="en-US" dirty="0" smtClean="0"/>
              <a:t>find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" y="2190750"/>
            <a:ext cx="5943600" cy="157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3" r="3397"/>
          <a:stretch/>
        </p:blipFill>
        <p:spPr>
          <a:xfrm>
            <a:off x="442784" y="3867150"/>
            <a:ext cx="6781800" cy="952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36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TFF-Based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Chained TFFs = </a:t>
            </a:r>
            <a:r>
              <a:rPr lang="en-US" dirty="0" smtClean="0"/>
              <a:t>binary counter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7" y="1885950"/>
            <a:ext cx="6629400" cy="1753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73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TFF-Based Counters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Current pass always produces POUT</a:t>
            </a:r>
          </a:p>
          <a:p>
            <a:r>
              <a:rPr lang="en-US" dirty="0" smtClean="0"/>
              <a:t>Comparator not yet absorbed into OUT port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12"/>
          <a:stretch/>
        </p:blipFill>
        <p:spPr>
          <a:xfrm>
            <a:off x="457200" y="2190750"/>
            <a:ext cx="7391400" cy="143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9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TFF-Based Counters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power-of-two needs more work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0" r="8333"/>
          <a:stretch/>
        </p:blipFill>
        <p:spPr>
          <a:xfrm>
            <a:off x="457200" y="1885950"/>
            <a:ext cx="7696200" cy="22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94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detection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blocks have inherent ordering </a:t>
            </a:r>
            <a:r>
              <a:rPr lang="en-US" dirty="0" smtClean="0"/>
              <a:t>on</a:t>
            </a:r>
            <a:r>
              <a:rPr lang="en-US" dirty="0" smtClean="0"/>
              <a:t> </a:t>
            </a:r>
            <a:r>
              <a:rPr lang="en-US" dirty="0" smtClean="0"/>
              <a:t>outputs</a:t>
            </a:r>
          </a:p>
          <a:p>
            <a:r>
              <a:rPr lang="en-US" dirty="0" smtClean="0"/>
              <a:t>Infer multi-bit buses from these</a:t>
            </a:r>
          </a:p>
          <a:p>
            <a:r>
              <a:rPr lang="en-US" dirty="0" smtClean="0"/>
              <a:t>Heuristic: if one input to block is a bus, so is the </a:t>
            </a:r>
            <a:r>
              <a:rPr lang="en-US" dirty="0" smtClean="0"/>
              <a:t>other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571750"/>
            <a:ext cx="5257800" cy="19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 detection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23950"/>
            <a:ext cx="7820950" cy="3026315"/>
          </a:xfrm>
        </p:spPr>
      </p:pic>
    </p:spTree>
    <p:extLst>
      <p:ext uri="{BB962C8B-B14F-4D97-AF65-F5344CB8AC3E}">
        <p14:creationId xmlns:p14="http://schemas.microsoft.com/office/powerpoint/2010/main" val="295241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800" y="1123950"/>
            <a:ext cx="4283033" cy="342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3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DeMorgan</a:t>
            </a:r>
            <a:r>
              <a:rPr lang="en-US" dirty="0" smtClean="0"/>
              <a:t> for reductions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&amp;() or |() has lots of inverted inputs, push the inverter</a:t>
            </a:r>
          </a:p>
          <a:p>
            <a:r>
              <a:rPr lang="en-US" dirty="0" smtClean="0"/>
              <a:t>This optimization is useful for synthesis too!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90750"/>
            <a:ext cx="7389434" cy="207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0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about some less trivial tests?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Feature extraction works decently on larger designs</a:t>
            </a:r>
          </a:p>
          <a:p>
            <a:r>
              <a:rPr lang="en-US" dirty="0"/>
              <a:t>We’re still working on visualizations</a:t>
            </a:r>
          </a:p>
          <a:p>
            <a:r>
              <a:rPr lang="en-US" dirty="0" smtClean="0"/>
              <a:t>Current renderer (</a:t>
            </a:r>
            <a:r>
              <a:rPr lang="en-US" dirty="0" err="1" smtClean="0"/>
              <a:t>Yosys</a:t>
            </a:r>
            <a:r>
              <a:rPr lang="en-US" dirty="0" smtClean="0"/>
              <a:t> “show” -&gt; </a:t>
            </a:r>
            <a:r>
              <a:rPr lang="en-US" dirty="0" err="1" smtClean="0"/>
              <a:t>xdot</a:t>
            </a:r>
            <a:r>
              <a:rPr lang="en-US" dirty="0" smtClean="0"/>
              <a:t>) scales poorly</a:t>
            </a:r>
          </a:p>
          <a:p>
            <a:pPr lvl="1"/>
            <a:r>
              <a:rPr lang="en-US" dirty="0" smtClean="0"/>
              <a:t>Long run time to place graph elements</a:t>
            </a:r>
          </a:p>
          <a:p>
            <a:pPr lvl="1"/>
            <a:r>
              <a:rPr lang="en-US" dirty="0" smtClean="0"/>
              <a:t>Non-interactive, can’t move nodes or rename them</a:t>
            </a:r>
          </a:p>
          <a:p>
            <a:pPr lvl="1"/>
            <a:r>
              <a:rPr lang="en-US" dirty="0" smtClean="0"/>
              <a:t>Doesn’t show parameters or attributes well</a:t>
            </a:r>
          </a:p>
          <a:p>
            <a:pPr lvl="1"/>
            <a:r>
              <a:rPr lang="en-US" dirty="0" smtClean="0"/>
              <a:t>Very poor handling of high </a:t>
            </a:r>
            <a:r>
              <a:rPr lang="en-US" dirty="0" err="1" smtClean="0"/>
              <a:t>fanout</a:t>
            </a:r>
            <a:r>
              <a:rPr lang="en-US" dirty="0" smtClean="0"/>
              <a:t> nets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27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chaser (GP4)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60" y="1504950"/>
            <a:ext cx="5399442" cy="2895600"/>
          </a:xfrm>
        </p:spPr>
      </p:pic>
    </p:spTree>
    <p:extLst>
      <p:ext uri="{BB962C8B-B14F-4D97-AF65-F5344CB8AC3E}">
        <p14:creationId xmlns:p14="http://schemas.microsoft.com/office/powerpoint/2010/main" val="333720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LED chaser (GP4)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23950"/>
            <a:ext cx="6583363" cy="138437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647950"/>
            <a:ext cx="7543800" cy="184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10baseT </a:t>
            </a:r>
            <a:r>
              <a:rPr lang="en-US" dirty="0" err="1" smtClean="0"/>
              <a:t>autonegotiation</a:t>
            </a:r>
            <a:r>
              <a:rPr lang="en-US" dirty="0" smtClean="0"/>
              <a:t> (GP4)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12"/>
          <a:stretch/>
        </p:blipFill>
        <p:spPr>
          <a:xfrm>
            <a:off x="304801" y="1116980"/>
            <a:ext cx="2514599" cy="2756902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41"/>
          <a:stretch/>
        </p:blipFill>
        <p:spPr>
          <a:xfrm>
            <a:off x="2895600" y="1116979"/>
            <a:ext cx="3198608" cy="11729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945171"/>
            <a:ext cx="6934200" cy="9102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398294"/>
            <a:ext cx="5801215" cy="143848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26872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8N1 UART TX (ice40)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6" t="4048" r="23333" b="2845"/>
          <a:stretch/>
        </p:blipFill>
        <p:spPr>
          <a:xfrm>
            <a:off x="381000" y="1037807"/>
            <a:ext cx="1743887" cy="3819944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087" y="1037808"/>
            <a:ext cx="4580713" cy="23902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24" t="30741" b="30740"/>
          <a:stretch/>
        </p:blipFill>
        <p:spPr>
          <a:xfrm>
            <a:off x="2201087" y="3441462"/>
            <a:ext cx="4428313" cy="134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6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UART (TX+RX) pre-</a:t>
            </a:r>
            <a:r>
              <a:rPr lang="en-US" dirty="0" err="1" smtClean="0"/>
              <a:t>techmap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Clearly we have a ways to go!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47750"/>
            <a:ext cx="6600438" cy="380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4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Graphviz</a:t>
            </a:r>
            <a:r>
              <a:rPr lang="en-US" dirty="0" smtClean="0"/>
              <a:t> doesn’t handle clocks well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123950"/>
            <a:ext cx="7777023" cy="3581400"/>
          </a:xfrm>
        </p:spPr>
      </p:pic>
    </p:spTree>
    <p:extLst>
      <p:ext uri="{BB962C8B-B14F-4D97-AF65-F5344CB8AC3E}">
        <p14:creationId xmlns:p14="http://schemas.microsoft.com/office/powerpoint/2010/main" val="27873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Like Pulling Bitstreams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Firmware update </a:t>
            </a:r>
            <a:r>
              <a:rPr lang="en-US" dirty="0" smtClean="0"/>
              <a:t>files (if </a:t>
            </a:r>
            <a:r>
              <a:rPr lang="en-US" dirty="0" err="1" smtClean="0"/>
              <a:t>cleartext</a:t>
            </a:r>
            <a:r>
              <a:rPr lang="en-US" dirty="0" smtClean="0"/>
              <a:t>)</a:t>
            </a:r>
            <a:endParaRPr lang="en-US" dirty="0" smtClean="0"/>
          </a:p>
          <a:p>
            <a:r>
              <a:rPr lang="en-US" dirty="0" smtClean="0"/>
              <a:t>If encrypted, DPA usually works</a:t>
            </a:r>
          </a:p>
          <a:p>
            <a:pPr lvl="1"/>
            <a:r>
              <a:rPr lang="en-US" dirty="0" smtClean="0"/>
              <a:t>“</a:t>
            </a:r>
            <a:r>
              <a:rPr lang="en-US" dirty="0"/>
              <a:t>Improved Side-Channel Analysis Attacks on Xilinx </a:t>
            </a:r>
            <a:r>
              <a:rPr lang="en-US" dirty="0" err="1"/>
              <a:t>Bitstream</a:t>
            </a:r>
            <a:r>
              <a:rPr lang="en-US" dirty="0"/>
              <a:t> Encryption of 5, 6, and 7 </a:t>
            </a:r>
            <a:r>
              <a:rPr lang="en-US" dirty="0" smtClean="0"/>
              <a:t>Series”, COSADE ‘16</a:t>
            </a:r>
            <a:endParaRPr lang="en-US" dirty="0" smtClean="0"/>
          </a:p>
          <a:p>
            <a:r>
              <a:rPr lang="en-US" dirty="0" smtClean="0"/>
              <a:t>Hardware </a:t>
            </a:r>
            <a:r>
              <a:rPr lang="en-US" dirty="0" smtClean="0"/>
              <a:t>defeats of lock </a:t>
            </a:r>
            <a:r>
              <a:rPr lang="en-US" dirty="0" smtClean="0"/>
              <a:t>bits (if on chip)</a:t>
            </a:r>
            <a:endParaRPr lang="en-US" dirty="0" smtClean="0"/>
          </a:p>
          <a:p>
            <a:r>
              <a:rPr lang="en-US" dirty="0" smtClean="0"/>
              <a:t>Conjecture: Reading </a:t>
            </a:r>
            <a:r>
              <a:rPr lang="en-US" dirty="0" err="1" smtClean="0"/>
              <a:t>antifuses</a:t>
            </a:r>
            <a:r>
              <a:rPr lang="en-US" dirty="0"/>
              <a:t> </a:t>
            </a:r>
            <a:r>
              <a:rPr lang="en-US" dirty="0" smtClean="0"/>
              <a:t>by FIB VC + </a:t>
            </a:r>
            <a:r>
              <a:rPr lang="en-US" dirty="0" smtClean="0"/>
              <a:t>CV?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73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Term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an interactive </a:t>
            </a:r>
            <a:r>
              <a:rPr lang="en-US" dirty="0" smtClean="0"/>
              <a:t>GUI</a:t>
            </a:r>
          </a:p>
          <a:p>
            <a:r>
              <a:rPr lang="en-US" dirty="0" smtClean="0"/>
              <a:t>Support for extracting hierarchy and processes</a:t>
            </a:r>
          </a:p>
          <a:p>
            <a:pPr lvl="1"/>
            <a:r>
              <a:rPr lang="en-US" dirty="0" smtClean="0"/>
              <a:t>Most likely human-guided w/ automated implementation</a:t>
            </a:r>
          </a:p>
          <a:p>
            <a:pPr lvl="1"/>
            <a:r>
              <a:rPr lang="en-US" dirty="0" smtClean="0"/>
              <a:t>Draw approximate hierarchy and use min-cut?</a:t>
            </a:r>
            <a:endParaRPr lang="en-US" dirty="0" smtClean="0"/>
          </a:p>
          <a:p>
            <a:r>
              <a:rPr lang="en-US" dirty="0" smtClean="0"/>
              <a:t>Support for more FPGA/CPLD devices</a:t>
            </a:r>
          </a:p>
          <a:p>
            <a:r>
              <a:rPr lang="en-US" dirty="0" smtClean="0"/>
              <a:t>Implement ASIC front end</a:t>
            </a:r>
          </a:p>
          <a:p>
            <a:r>
              <a:rPr lang="en-US" dirty="0"/>
              <a:t>More advanced </a:t>
            </a:r>
            <a:r>
              <a:rPr lang="en-US" dirty="0" smtClean="0"/>
              <a:t>analytics</a:t>
            </a:r>
          </a:p>
        </p:txBody>
      </p:sp>
    </p:spTree>
    <p:extLst>
      <p:ext uri="{BB962C8B-B14F-4D97-AF65-F5344CB8AC3E}">
        <p14:creationId xmlns:p14="http://schemas.microsoft.com/office/powerpoint/2010/main" val="3019161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want IDA Pro for silicon!</a:t>
            </a:r>
          </a:p>
          <a:p>
            <a:r>
              <a:rPr lang="en-US" dirty="0" smtClean="0"/>
              <a:t>The state of the art in HW RE is decades behind SW</a:t>
            </a:r>
          </a:p>
          <a:p>
            <a:pPr lvl="1"/>
            <a:r>
              <a:rPr lang="en-US" dirty="0" smtClean="0"/>
              <a:t>“Disassemblers” are rare</a:t>
            </a:r>
          </a:p>
          <a:p>
            <a:pPr lvl="1"/>
            <a:r>
              <a:rPr lang="en-US" dirty="0" smtClean="0"/>
              <a:t>“</a:t>
            </a:r>
            <a:r>
              <a:rPr lang="en-US" dirty="0" err="1" smtClean="0"/>
              <a:t>Decompilers</a:t>
            </a:r>
            <a:r>
              <a:rPr lang="en-US" dirty="0" smtClean="0"/>
              <a:t>” are unheard of</a:t>
            </a:r>
          </a:p>
          <a:p>
            <a:pPr lvl="1"/>
            <a:r>
              <a:rPr lang="en-US" dirty="0" smtClean="0"/>
              <a:t>Some cool academic </a:t>
            </a:r>
            <a:r>
              <a:rPr lang="en-US" dirty="0" smtClean="0"/>
              <a:t>papers / commercial in-house tools</a:t>
            </a:r>
          </a:p>
          <a:p>
            <a:pPr lvl="1"/>
            <a:r>
              <a:rPr lang="en-US" dirty="0" smtClean="0"/>
              <a:t>Almost no publicly available </a:t>
            </a:r>
            <a:r>
              <a:rPr lang="en-US" dirty="0" smtClean="0"/>
              <a:t>tooling</a:t>
            </a:r>
          </a:p>
        </p:txBody>
      </p:sp>
    </p:spTree>
    <p:extLst>
      <p:ext uri="{BB962C8B-B14F-4D97-AF65-F5344CB8AC3E}">
        <p14:creationId xmlns:p14="http://schemas.microsoft.com/office/powerpoint/2010/main" val="207508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Longer Term Roadmap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Traceability back to physical layout (for invasive)</a:t>
            </a:r>
          </a:p>
          <a:p>
            <a:r>
              <a:rPr lang="en-US" dirty="0" smtClean="0"/>
              <a:t>Physical IP recognition for ASIC</a:t>
            </a:r>
          </a:p>
          <a:p>
            <a:pPr lvl="1"/>
            <a:r>
              <a:rPr lang="en-US" dirty="0" smtClean="0"/>
              <a:t>Find known SRAM, </a:t>
            </a:r>
            <a:r>
              <a:rPr lang="en-US" dirty="0" err="1" smtClean="0"/>
              <a:t>efuse</a:t>
            </a:r>
            <a:r>
              <a:rPr lang="en-US" dirty="0" smtClean="0"/>
              <a:t>, PLLs, </a:t>
            </a:r>
            <a:r>
              <a:rPr lang="en-US" dirty="0" err="1" smtClean="0"/>
              <a:t>etc</a:t>
            </a:r>
            <a:endParaRPr lang="en-US" dirty="0" smtClean="0"/>
          </a:p>
          <a:p>
            <a:pPr lvl="1"/>
            <a:r>
              <a:rPr lang="en-US" dirty="0" smtClean="0"/>
              <a:t>Ideally: ML classifier for unknown physical IP?</a:t>
            </a:r>
          </a:p>
          <a:p>
            <a:r>
              <a:rPr lang="en-US" dirty="0" smtClean="0"/>
              <a:t>“FLIRT” </a:t>
            </a:r>
            <a:r>
              <a:rPr lang="en-US" dirty="0"/>
              <a:t>for IP cores</a:t>
            </a:r>
          </a:p>
          <a:p>
            <a:pPr lvl="1"/>
            <a:r>
              <a:rPr lang="en-US" dirty="0"/>
              <a:t>NP-complete in general </a:t>
            </a:r>
            <a:r>
              <a:rPr lang="en-US" dirty="0" smtClean="0"/>
              <a:t>case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/>
          </a:p>
          <a:p>
            <a:pPr lvl="1"/>
            <a:r>
              <a:rPr lang="en-US" dirty="0"/>
              <a:t>Can we use randomization, spatial partitioning,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Won’t find everything, but </a:t>
            </a:r>
            <a:r>
              <a:rPr lang="en-US" dirty="0" smtClean="0"/>
              <a:t>is it </a:t>
            </a:r>
            <a:r>
              <a:rPr lang="en-US" dirty="0"/>
              <a:t>good </a:t>
            </a:r>
            <a:r>
              <a:rPr lang="en-US" dirty="0" smtClean="0"/>
              <a:t>enough?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7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 The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https://github.com/azonenberg/yosys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My fork of </a:t>
            </a:r>
            <a:r>
              <a:rPr lang="en-US" dirty="0" err="1" smtClean="0"/>
              <a:t>Yosys</a:t>
            </a:r>
            <a:r>
              <a:rPr lang="en-US" dirty="0" smtClean="0"/>
              <a:t> with </a:t>
            </a:r>
            <a:r>
              <a:rPr lang="en-US" dirty="0"/>
              <a:t>additional RE-focused </a:t>
            </a:r>
            <a:r>
              <a:rPr lang="en-US" dirty="0" smtClean="0"/>
              <a:t>passes</a:t>
            </a:r>
            <a:br>
              <a:rPr lang="en-US" dirty="0" smtClean="0"/>
            </a:br>
            <a:r>
              <a:rPr lang="en-US" dirty="0" smtClean="0"/>
              <a:t>ISC license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smtClean="0"/>
              <a:t>github.com/azonenberg/openfpga</a:t>
            </a:r>
            <a:br>
              <a:rPr lang="en-US" dirty="0" smtClean="0"/>
            </a:br>
            <a:r>
              <a:rPr lang="en-US" dirty="0" err="1" smtClean="0"/>
              <a:t>Bitstream</a:t>
            </a:r>
            <a:r>
              <a:rPr lang="en-US" dirty="0" smtClean="0"/>
              <a:t> support / PAR for </a:t>
            </a:r>
            <a:r>
              <a:rPr lang="en-US" dirty="0" err="1" smtClean="0"/>
              <a:t>CoolRunner</a:t>
            </a:r>
            <a:r>
              <a:rPr lang="en-US" dirty="0" smtClean="0"/>
              <a:t> + </a:t>
            </a:r>
            <a:r>
              <a:rPr lang="en-US" dirty="0" err="1" smtClean="0"/>
              <a:t>GreenPAK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LGPL</a:t>
            </a:r>
          </a:p>
        </p:txBody>
      </p:sp>
    </p:spTree>
    <p:extLst>
      <p:ext uri="{BB962C8B-B14F-4D97-AF65-F5344CB8AC3E}">
        <p14:creationId xmlns:p14="http://schemas.microsoft.com/office/powerpoint/2010/main" val="42767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John McMaster – wet lab for XC2C samples</a:t>
            </a:r>
          </a:p>
          <a:p>
            <a:r>
              <a:rPr lang="en-US" dirty="0" smtClean="0"/>
              <a:t>Clifford Wolf – lots of new </a:t>
            </a:r>
            <a:r>
              <a:rPr lang="en-US" dirty="0" err="1" smtClean="0"/>
              <a:t>Yosys</a:t>
            </a:r>
            <a:r>
              <a:rPr lang="en-US" dirty="0" smtClean="0"/>
              <a:t>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01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 with XC2C32A “suicide </a:t>
            </a:r>
            <a:r>
              <a:rPr lang="en-US" dirty="0" err="1" smtClean="0"/>
              <a:t>bitstream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47750"/>
            <a:ext cx="4621668" cy="33718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962" y="1123950"/>
            <a:ext cx="2141838" cy="337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448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18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Do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de-synthesizer per architecture doesn’t scale</a:t>
            </a:r>
          </a:p>
          <a:p>
            <a:r>
              <a:rPr lang="en-US" dirty="0" smtClean="0"/>
              <a:t>Use an IR-based flow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57200" y="2343150"/>
            <a:ext cx="14478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1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57200" y="3130636"/>
            <a:ext cx="14478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7200" y="3867150"/>
            <a:ext cx="14478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 N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201296" y="2347784"/>
            <a:ext cx="1437503" cy="52876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106296" y="2266950"/>
            <a:ext cx="1447800" cy="6858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Feature</a:t>
            </a:r>
          </a:p>
          <a:p>
            <a:pPr algn="ctr"/>
            <a:r>
              <a:rPr lang="en-US" dirty="0" smtClean="0"/>
              <a:t>Extraction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495800" y="3867150"/>
            <a:ext cx="1600200" cy="693523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Behavioral</a:t>
            </a:r>
          </a:p>
          <a:p>
            <a:pPr algn="ctr"/>
            <a:r>
              <a:rPr lang="en-US" dirty="0" smtClean="0"/>
              <a:t>Verilog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362200" y="2343150"/>
            <a:ext cx="1447800" cy="5334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Un-</a:t>
            </a:r>
            <a:r>
              <a:rPr lang="en-US" dirty="0" err="1" smtClean="0"/>
              <a:t>techmap</a:t>
            </a:r>
            <a:endParaRPr lang="en-US" dirty="0"/>
          </a:p>
        </p:txBody>
      </p:sp>
      <p:cxnSp>
        <p:nvCxnSpPr>
          <p:cNvPr id="13" name="Elbow Connector 12"/>
          <p:cNvCxnSpPr>
            <a:stCxn id="5" idx="3"/>
            <a:endCxn id="11" idx="1"/>
          </p:cNvCxnSpPr>
          <p:nvPr/>
        </p:nvCxnSpPr>
        <p:spPr>
          <a:xfrm>
            <a:off x="1905000" y="2609850"/>
            <a:ext cx="457200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  <a:endCxn id="11" idx="1"/>
          </p:cNvCxnSpPr>
          <p:nvPr/>
        </p:nvCxnSpPr>
        <p:spPr>
          <a:xfrm flipV="1">
            <a:off x="1905000" y="2609850"/>
            <a:ext cx="457200" cy="78748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3"/>
            <a:endCxn id="11" idx="1"/>
          </p:cNvCxnSpPr>
          <p:nvPr/>
        </p:nvCxnSpPr>
        <p:spPr>
          <a:xfrm flipV="1">
            <a:off x="1905000" y="2609850"/>
            <a:ext cx="457200" cy="15240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3"/>
            <a:endCxn id="8" idx="1"/>
          </p:cNvCxnSpPr>
          <p:nvPr/>
        </p:nvCxnSpPr>
        <p:spPr>
          <a:xfrm>
            <a:off x="3810000" y="2609850"/>
            <a:ext cx="391296" cy="2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8" idx="3"/>
            <a:endCxn id="9" idx="1"/>
          </p:cNvCxnSpPr>
          <p:nvPr/>
        </p:nvCxnSpPr>
        <p:spPr>
          <a:xfrm flipV="1">
            <a:off x="5638799" y="2609850"/>
            <a:ext cx="467497" cy="23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9" idx="2"/>
            <a:endCxn id="10" idx="3"/>
          </p:cNvCxnSpPr>
          <p:nvPr/>
        </p:nvCxnSpPr>
        <p:spPr>
          <a:xfrm rot="5400000">
            <a:off x="5832517" y="3216233"/>
            <a:ext cx="1261162" cy="73419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422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Target Architectures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product term CPLD and one LUT based FPGA</a:t>
            </a:r>
          </a:p>
          <a:p>
            <a:pPr lvl="1"/>
            <a:r>
              <a:rPr lang="en-US" dirty="0" smtClean="0"/>
              <a:t>Xilinx </a:t>
            </a:r>
            <a:r>
              <a:rPr lang="en-US" dirty="0" err="1" smtClean="0"/>
              <a:t>CoolRunner</a:t>
            </a:r>
            <a:r>
              <a:rPr lang="en-US" dirty="0" smtClean="0"/>
              <a:t>-II</a:t>
            </a:r>
          </a:p>
          <a:p>
            <a:pPr lvl="1"/>
            <a:r>
              <a:rPr lang="en-US" dirty="0" err="1" smtClean="0"/>
              <a:t>Silego</a:t>
            </a:r>
            <a:r>
              <a:rPr lang="en-US" dirty="0" smtClean="0"/>
              <a:t> GreenPAK4</a:t>
            </a:r>
          </a:p>
          <a:p>
            <a:r>
              <a:rPr lang="en-US" dirty="0" smtClean="0"/>
              <a:t>Small devices, easy to test</a:t>
            </a:r>
          </a:p>
          <a:p>
            <a:r>
              <a:rPr lang="en-US" dirty="0"/>
              <a:t>K</a:t>
            </a:r>
            <a:r>
              <a:rPr lang="en-US" dirty="0" smtClean="0"/>
              <a:t>nown </a:t>
            </a:r>
            <a:r>
              <a:rPr lang="en-US" dirty="0" err="1" smtClean="0"/>
              <a:t>bitstream</a:t>
            </a:r>
            <a:r>
              <a:rPr lang="en-US" dirty="0" smtClean="0"/>
              <a:t> structures</a:t>
            </a:r>
          </a:p>
          <a:p>
            <a:pPr lvl="1"/>
            <a:r>
              <a:rPr lang="en-US" dirty="0" smtClean="0"/>
              <a:t>We reversed CR-II (fully, since my </a:t>
            </a:r>
            <a:r>
              <a:rPr lang="en-US" dirty="0" err="1" smtClean="0"/>
              <a:t>REcon</a:t>
            </a:r>
            <a:r>
              <a:rPr lang="en-US" dirty="0" smtClean="0"/>
              <a:t> ‘15 talk)</a:t>
            </a:r>
          </a:p>
          <a:p>
            <a:pPr lvl="1"/>
            <a:r>
              <a:rPr lang="en-US" dirty="0" err="1" smtClean="0"/>
              <a:t>GreenPAK</a:t>
            </a:r>
            <a:r>
              <a:rPr lang="en-US" dirty="0" smtClean="0"/>
              <a:t> is documented by vendor</a:t>
            </a:r>
          </a:p>
          <a:p>
            <a:r>
              <a:rPr lang="en-US" dirty="0" smtClean="0"/>
              <a:t>(partially) supported by open toolchains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63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eventually want to be able to RE arbitrary silicon</a:t>
            </a:r>
          </a:p>
          <a:p>
            <a:r>
              <a:rPr lang="en-US" dirty="0" smtClean="0"/>
              <a:t>Some research at IOA is going in this direction</a:t>
            </a:r>
          </a:p>
          <a:p>
            <a:r>
              <a:rPr lang="en-US" dirty="0" smtClean="0"/>
              <a:t>Nothing worth showing off yet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r>
              <a:rPr lang="en-US" dirty="0" smtClean="0"/>
              <a:t>Lots of fun linear algebra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… but FPGAs let us skip that!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67" r="24167"/>
          <a:stretch/>
        </p:blipFill>
        <p:spPr>
          <a:xfrm>
            <a:off x="4878816" y="2419350"/>
            <a:ext cx="3888337" cy="200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52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 front end (</a:t>
            </a:r>
            <a:r>
              <a:rPr lang="en-US" dirty="0" err="1" smtClean="0"/>
              <a:t>wishlist</a:t>
            </a:r>
            <a:r>
              <a:rPr lang="en-US" dirty="0" smtClean="0"/>
              <a:t> only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r>
              <a:rPr lang="en-US" dirty="0" smtClean="0"/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57200" y="1842872"/>
            <a:ext cx="1162495" cy="1519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885" y="1842872"/>
            <a:ext cx="1974464" cy="1769198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1781912" y="2038350"/>
            <a:ext cx="114300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5181600" y="2038350"/>
            <a:ext cx="1143000" cy="7810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573" y="2114550"/>
            <a:ext cx="1933497" cy="787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4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ASIC front end (by hand)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2876550"/>
            <a:ext cx="3962400" cy="1479734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1352550"/>
            <a:ext cx="4343400" cy="174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7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OA Presentation Template Black">
  <a:themeElements>
    <a:clrScheme name="IOA">
      <a:dk1>
        <a:sysClr val="windowText" lastClr="000000"/>
      </a:dk1>
      <a:lt1>
        <a:sysClr val="window" lastClr="FFFFFF"/>
      </a:lt1>
      <a:dk2>
        <a:srgbClr val="838383"/>
      </a:dk2>
      <a:lt2>
        <a:srgbClr val="EEECE1"/>
      </a:lt2>
      <a:accent1>
        <a:srgbClr val="556E70"/>
      </a:accent1>
      <a:accent2>
        <a:srgbClr val="CF0A2C"/>
      </a:accent2>
      <a:accent3>
        <a:srgbClr val="9DC74C"/>
      </a:accent3>
      <a:accent4>
        <a:srgbClr val="2FCDFE"/>
      </a:accent4>
      <a:accent5>
        <a:srgbClr val="184770"/>
      </a:accent5>
      <a:accent6>
        <a:srgbClr val="838383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IOA Presentation Template Black.potx</Template>
  <TotalTime>115653</TotalTime>
  <Words>884</Words>
  <Application>Microsoft Office PowerPoint</Application>
  <PresentationFormat>On-screen Show (16:9)</PresentationFormat>
  <Paragraphs>166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Wingdings</vt:lpstr>
      <vt:lpstr>IOA Presentation Template Black</vt:lpstr>
      <vt:lpstr>Modern Netlist Reversing</vt:lpstr>
      <vt:lpstr>About Me</vt:lpstr>
      <vt:lpstr>The Vision</vt:lpstr>
      <vt:lpstr>The Vision</vt:lpstr>
      <vt:lpstr>How to Do It</vt:lpstr>
      <vt:lpstr>Initial Target Architectures</vt:lpstr>
      <vt:lpstr>ASICs</vt:lpstr>
      <vt:lpstr>ASIC front end (wishlist only )</vt:lpstr>
      <vt:lpstr>ASIC front end (by hand)</vt:lpstr>
      <vt:lpstr>Silego GreenPAK4 (SLG46620)</vt:lpstr>
      <vt:lpstr>Silego GreenPAK4 front end (beta)</vt:lpstr>
      <vt:lpstr>Xilinx CoolRunner-II (XC2C32A)</vt:lpstr>
      <vt:lpstr>Xilinx CoolRunner-II front end (alpha)</vt:lpstr>
      <vt:lpstr>Lattice ice40 (ice40lp1k)</vt:lpstr>
      <vt:lpstr>Lattice ice40 front end (alpha)</vt:lpstr>
      <vt:lpstr>Native netlist</vt:lpstr>
      <vt:lpstr>Native netlist</vt:lpstr>
      <vt:lpstr>Intermediate Representation</vt:lpstr>
      <vt:lpstr>Intermediate Representation</vt:lpstr>
      <vt:lpstr>De-synthesis</vt:lpstr>
      <vt:lpstr>Shift registers</vt:lpstr>
      <vt:lpstr>Adders</vt:lpstr>
      <vt:lpstr>Multi-bit gates</vt:lpstr>
      <vt:lpstr>Toggle flipflops</vt:lpstr>
      <vt:lpstr>TFF-Based Counters</vt:lpstr>
      <vt:lpstr>TFF-Based Counters</vt:lpstr>
      <vt:lpstr>TFF-Based Counters</vt:lpstr>
      <vt:lpstr>Bus detection</vt:lpstr>
      <vt:lpstr>Bus detection</vt:lpstr>
      <vt:lpstr>DeMorgan for reductions</vt:lpstr>
      <vt:lpstr>How about some less trivial tests?</vt:lpstr>
      <vt:lpstr>LED chaser (GP4)</vt:lpstr>
      <vt:lpstr>LED chaser (GP4)</vt:lpstr>
      <vt:lpstr>10baseT autonegotiation (GP4)</vt:lpstr>
      <vt:lpstr>8N1 UART TX (ice40)</vt:lpstr>
      <vt:lpstr>Original UART (TX+RX) pre-techmap</vt:lpstr>
      <vt:lpstr>Graphviz doesn’t handle clocks well</vt:lpstr>
      <vt:lpstr>Like Pulling Bitstreams</vt:lpstr>
      <vt:lpstr>Longer Term Roadmap</vt:lpstr>
      <vt:lpstr>Longer Term Roadmap</vt:lpstr>
      <vt:lpstr>Get The Code</vt:lpstr>
      <vt:lpstr>Acknowledgements</vt:lpstr>
      <vt:lpstr>Fun with XC2C32A “suicide bitstream”</vt:lpstr>
      <vt:lpstr>Questions?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FPGA Reverse Engineering</dc:title>
  <dc:creator>Kat</dc:creator>
  <cp:lastModifiedBy>Andrew Zonenberg</cp:lastModifiedBy>
  <cp:revision>301</cp:revision>
  <dcterms:created xsi:type="dcterms:W3CDTF">2014-04-14T22:54:57Z</dcterms:created>
  <dcterms:modified xsi:type="dcterms:W3CDTF">2017-09-21T21:32:01Z</dcterms:modified>
</cp:coreProperties>
</file>