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6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63027-61B6-4F82-9028-FAFDF542F721}" type="datetimeFigureOut">
              <a:rPr lang="tr-TR" smtClean="0"/>
              <a:t>7.02.2021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CD6F-DC58-4B07-8236-B78250B5A4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385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4CD6F-DC58-4B07-8236-B78250B5A4E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13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4CD6F-DC58-4B07-8236-B78250B5A4E6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47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4CD6F-DC58-4B07-8236-B78250B5A4E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876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D1DBA2-F512-4697-8FF8-E756DC4FB32D}" type="datetimeFigureOut">
              <a:rPr lang="tr-TR" smtClean="0"/>
              <a:t>7.02.2021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8AC9DF-82DB-4582-8BC2-BF55F9D3B9FA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9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BA2-F512-4697-8FF8-E756DC4FB32D}" type="datetimeFigureOut">
              <a:rPr lang="tr-TR" smtClean="0"/>
              <a:t>7.02.2021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C9DF-82DB-4582-8BC2-BF55F9D3B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58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BA2-F512-4697-8FF8-E756DC4FB32D}" type="datetimeFigureOut">
              <a:rPr lang="tr-TR" smtClean="0"/>
              <a:t>7.02.2021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C9DF-82DB-4582-8BC2-BF55F9D3B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444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BA2-F512-4697-8FF8-E756DC4FB32D}" type="datetimeFigureOut">
              <a:rPr lang="tr-TR" smtClean="0"/>
              <a:t>7.02.2021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C9DF-82DB-4582-8BC2-BF55F9D3B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49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BA2-F512-4697-8FF8-E756DC4FB32D}" type="datetimeFigureOut">
              <a:rPr lang="tr-TR" smtClean="0"/>
              <a:t>7.02.2021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C9DF-82DB-4582-8BC2-BF55F9D3B9FA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0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BA2-F512-4697-8FF8-E756DC4FB32D}" type="datetimeFigureOut">
              <a:rPr lang="tr-TR" smtClean="0"/>
              <a:t>7.02.2021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C9DF-82DB-4582-8BC2-BF55F9D3B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07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BA2-F512-4697-8FF8-E756DC4FB32D}" type="datetimeFigureOut">
              <a:rPr lang="tr-TR" smtClean="0"/>
              <a:t>7.02.2021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C9DF-82DB-4582-8BC2-BF55F9D3B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707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BA2-F512-4697-8FF8-E756DC4FB32D}" type="datetimeFigureOut">
              <a:rPr lang="tr-TR" smtClean="0"/>
              <a:t>7.02.2021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C9DF-82DB-4582-8BC2-BF55F9D3B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419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BA2-F512-4697-8FF8-E756DC4FB32D}" type="datetimeFigureOut">
              <a:rPr lang="tr-TR" smtClean="0"/>
              <a:t>7.02.2021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C9DF-82DB-4582-8BC2-BF55F9D3B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202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BA2-F512-4697-8FF8-E756DC4FB32D}" type="datetimeFigureOut">
              <a:rPr lang="tr-TR" smtClean="0"/>
              <a:t>7.02.2021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C9DF-82DB-4582-8BC2-BF55F9D3B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56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BA2-F512-4697-8FF8-E756DC4FB32D}" type="datetimeFigureOut">
              <a:rPr lang="tr-TR" smtClean="0"/>
              <a:t>7.02.2021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C9DF-82DB-4582-8BC2-BF55F9D3B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25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D1DBA2-F512-4697-8FF8-E756DC4FB32D}" type="datetimeFigureOut">
              <a:rPr lang="tr-TR" smtClean="0"/>
              <a:t>7.02.2021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38AC9DF-82DB-4582-8BC2-BF55F9D3B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29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85FC-E27F-44FB-98A7-F6764251B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5805"/>
            <a:ext cx="9144000" cy="1086359"/>
          </a:xfrm>
        </p:spPr>
        <p:txBody>
          <a:bodyPr>
            <a:normAutofit/>
          </a:bodyPr>
          <a:lstStyle/>
          <a:p>
            <a:r>
              <a:rPr lang="tr-TR" sz="4800" dirty="0" err="1"/>
              <a:t>DoğuŞ</a:t>
            </a:r>
            <a:r>
              <a:rPr lang="tr-TR" dirty="0"/>
              <a:t> </a:t>
            </a:r>
            <a:r>
              <a:rPr lang="tr-TR" sz="4800" dirty="0" err="1"/>
              <a:t>Datathon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418B7-87FA-43B5-AC4A-F8BA55388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856" y="2129484"/>
            <a:ext cx="9144000" cy="2352584"/>
          </a:xfrm>
        </p:spPr>
        <p:txBody>
          <a:bodyPr>
            <a:normAutofit fontScale="85000" lnSpcReduction="20000"/>
          </a:bodyPr>
          <a:lstStyle/>
          <a:p>
            <a:r>
              <a:rPr lang="tr-TR" sz="5200" b="1" dirty="0"/>
              <a:t>Team - </a:t>
            </a:r>
            <a:r>
              <a:rPr lang="tr-TR" sz="5200" b="1" dirty="0">
                <a:highlight>
                  <a:srgbClr val="00FF00"/>
                </a:highlight>
              </a:rPr>
              <a:t>A</a:t>
            </a:r>
            <a:r>
              <a:rPr lang="tr-TR" sz="5200" b="1" dirty="0">
                <a:highlight>
                  <a:srgbClr val="FF0000"/>
                </a:highlight>
              </a:rPr>
              <a:t>ID</a:t>
            </a:r>
            <a:r>
              <a:rPr lang="tr-TR" sz="5200" b="1" dirty="0">
                <a:highlight>
                  <a:srgbClr val="0000FF"/>
                </a:highlight>
              </a:rPr>
              <a:t>A</a:t>
            </a:r>
          </a:p>
          <a:p>
            <a:endParaRPr lang="tr-TR" sz="4000" dirty="0"/>
          </a:p>
          <a:p>
            <a:r>
              <a:rPr lang="tr-TR" sz="4000" dirty="0"/>
              <a:t>Çözüm Aktarım Sunumu </a:t>
            </a:r>
          </a:p>
          <a:p>
            <a:r>
              <a:rPr lang="tr-TR" sz="4400" b="1" dirty="0" err="1"/>
              <a:t>Dream</a:t>
            </a:r>
            <a:r>
              <a:rPr lang="tr-TR" sz="4400" b="1" dirty="0"/>
              <a:t> </a:t>
            </a:r>
            <a:endParaRPr lang="tr-TR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E9B94-C11F-4E77-B9CF-00B5BBA345F5}"/>
              </a:ext>
            </a:extLst>
          </p:cNvPr>
          <p:cNvSpPr txBox="1"/>
          <p:nvPr/>
        </p:nvSpPr>
        <p:spPr>
          <a:xfrm>
            <a:off x="5458287" y="5009388"/>
            <a:ext cx="115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Eylül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9950E-9182-3B4F-BA20-2C3F1668E612}"/>
              </a:ext>
            </a:extLst>
          </p:cNvPr>
          <p:cNvSpPr/>
          <p:nvPr/>
        </p:nvSpPr>
        <p:spPr>
          <a:xfrm>
            <a:off x="6206246" y="2675106"/>
            <a:ext cx="1371600" cy="48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25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37D9-AB5E-4DE9-B951-16A2D764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55" y="238831"/>
            <a:ext cx="9875520" cy="1356360"/>
          </a:xfrm>
        </p:spPr>
        <p:txBody>
          <a:bodyPr/>
          <a:lstStyle/>
          <a:p>
            <a:r>
              <a:rPr lang="tr-TR" dirty="0"/>
              <a:t>Model Oluşturma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283E-4866-4ADE-8E39-4B3AD3C52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795" y="2219636"/>
            <a:ext cx="9872871" cy="978763"/>
          </a:xfrm>
        </p:spPr>
        <p:txBody>
          <a:bodyPr/>
          <a:lstStyle/>
          <a:p>
            <a:pPr marL="45720" indent="0">
              <a:buNone/>
            </a:pPr>
            <a:r>
              <a:rPr lang="tr-TR" sz="2800" b="1" dirty="0" err="1"/>
              <a:t>Regression</a:t>
            </a:r>
            <a:endParaRPr lang="tr-TR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77955-A32D-4C81-BC45-521EF823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12" y="1509422"/>
            <a:ext cx="4930485" cy="210218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D40466-D4CC-41AC-8FB8-7ECD1BEB46FB}"/>
              </a:ext>
            </a:extLst>
          </p:cNvPr>
          <p:cNvSpPr txBox="1">
            <a:spLocks/>
          </p:cNvSpPr>
          <p:nvPr/>
        </p:nvSpPr>
        <p:spPr>
          <a:xfrm>
            <a:off x="3024081" y="4498348"/>
            <a:ext cx="9872871" cy="97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tr-TR" sz="2800" b="1" dirty="0"/>
              <a:t>LSTM</a:t>
            </a:r>
            <a:endParaRPr lang="tr-TR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AC2FEE-E84C-457F-9D26-ADC52CC2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94" y="4236056"/>
            <a:ext cx="4074120" cy="18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0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9FEF-068C-4E19-A8FB-7D1AF9A0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23" y="244299"/>
            <a:ext cx="9875520" cy="1356360"/>
          </a:xfrm>
        </p:spPr>
        <p:txBody>
          <a:bodyPr/>
          <a:lstStyle/>
          <a:p>
            <a:r>
              <a:rPr lang="tr-TR" dirty="0"/>
              <a:t>Çözüm Çıktıları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D9B71C-0DA8-424A-B902-8FC912750F04}"/>
              </a:ext>
            </a:extLst>
          </p:cNvPr>
          <p:cNvGrpSpPr/>
          <p:nvPr/>
        </p:nvGrpSpPr>
        <p:grpSpPr>
          <a:xfrm>
            <a:off x="561776" y="1434602"/>
            <a:ext cx="11068449" cy="4759051"/>
            <a:chOff x="514906" y="1434602"/>
            <a:chExt cx="11068449" cy="47590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C03AB6-6110-452B-B981-933871FF6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06" y="1434602"/>
              <a:ext cx="3960210" cy="475905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3A5674-1EA6-4127-9DD8-1F79ECE43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806" y="1600659"/>
              <a:ext cx="7303549" cy="253878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9FBFEC-398C-43B9-BF07-391DE6B5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567" y="4662189"/>
              <a:ext cx="4280026" cy="1190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6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C6E6-A79F-46C3-86B6-BD0B5E0F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03" y="254493"/>
            <a:ext cx="9875520" cy="1356360"/>
          </a:xfrm>
        </p:spPr>
        <p:txBody>
          <a:bodyPr/>
          <a:lstStyle/>
          <a:p>
            <a:r>
              <a:rPr lang="tr-TR" dirty="0"/>
              <a:t>Ekip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DADDB9-C678-2949-BC9A-9224E108142D}"/>
              </a:ext>
            </a:extLst>
          </p:cNvPr>
          <p:cNvGrpSpPr/>
          <p:nvPr/>
        </p:nvGrpSpPr>
        <p:grpSpPr>
          <a:xfrm>
            <a:off x="371932" y="3552503"/>
            <a:ext cx="11448136" cy="2515435"/>
            <a:chOff x="462438" y="3552503"/>
            <a:chExt cx="11448136" cy="25154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19D94C-4DDA-43E0-BD05-AC758065D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4294" y="3560993"/>
              <a:ext cx="1851820" cy="187468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568BCE-00F6-41F5-A785-A4FC9A691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438" y="3552503"/>
              <a:ext cx="1845321" cy="187468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8F736D-80F6-45AE-954C-7C49EE0ED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4058" y="3552503"/>
              <a:ext cx="1845320" cy="188317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122CA2-D668-4138-8FAA-98C8C35A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57455" y="3552503"/>
              <a:ext cx="1853119" cy="186619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CD6C90-60F9-431C-92B9-3F3F12AFF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4229" y="3560993"/>
              <a:ext cx="3679733" cy="18746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18C097-81A9-4DEB-8E06-97A02293807A}"/>
                </a:ext>
              </a:extLst>
            </p:cNvPr>
            <p:cNvSpPr txBox="1"/>
            <p:nvPr/>
          </p:nvSpPr>
          <p:spPr>
            <a:xfrm>
              <a:off x="6430861" y="5513940"/>
              <a:ext cx="12428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b="1" dirty="0">
                  <a:solidFill>
                    <a:srgbClr val="00B0F0"/>
                  </a:solidFill>
                </a:rPr>
                <a:t>ve Mahir</a:t>
              </a:r>
              <a:br>
                <a:rPr lang="tr-TR" b="1" dirty="0">
                  <a:solidFill>
                    <a:srgbClr val="00B0F0"/>
                  </a:solidFill>
                </a:rPr>
              </a:br>
              <a:r>
                <a:rPr lang="tr-TR" sz="1200" b="1" dirty="0">
                  <a:solidFill>
                    <a:srgbClr val="00B0F0"/>
                  </a:solidFill>
                </a:rPr>
                <a:t>Onursal Üye</a:t>
              </a:r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26537A76-8281-416B-8F29-55903E53EF82}"/>
              </a:ext>
            </a:extLst>
          </p:cNvPr>
          <p:cNvSpPr txBox="1">
            <a:spLocks/>
          </p:cNvSpPr>
          <p:nvPr/>
        </p:nvSpPr>
        <p:spPr>
          <a:xfrm>
            <a:off x="4079824" y="1354231"/>
            <a:ext cx="4032352" cy="1783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rgbClr val="00B0F0"/>
                </a:solidFill>
              </a:rPr>
              <a:t>Muhammed Yasin Yıldırım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rgbClr val="00B0F0"/>
                </a:solidFill>
              </a:rPr>
              <a:t>Muhammed Emin Güre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rgbClr val="00B0F0"/>
                </a:solidFill>
              </a:rPr>
              <a:t>Yusuf Çakmak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rgbClr val="00B0F0"/>
                </a:solidFill>
              </a:rPr>
              <a:t>Yusuf Yazıcı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rgbClr val="00B0F0"/>
                </a:solidFill>
              </a:rPr>
              <a:t>Umut Alihan Dikel</a:t>
            </a:r>
          </a:p>
        </p:txBody>
      </p:sp>
    </p:spTree>
    <p:extLst>
      <p:ext uri="{BB962C8B-B14F-4D97-AF65-F5344CB8AC3E}">
        <p14:creationId xmlns:p14="http://schemas.microsoft.com/office/powerpoint/2010/main" val="186170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104E-FEF2-4383-8851-2BA1EB30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45" y="236738"/>
            <a:ext cx="9875520" cy="1356360"/>
          </a:xfrm>
        </p:spPr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4A35-4612-4E62-86B9-B666E98A8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204" y="1409699"/>
            <a:ext cx="9872871" cy="4707015"/>
          </a:xfrm>
        </p:spPr>
        <p:txBody>
          <a:bodyPr>
            <a:normAutofit fontScale="92500" lnSpcReduction="20000"/>
          </a:bodyPr>
          <a:lstStyle/>
          <a:p>
            <a:r>
              <a:rPr lang="tr-TR" sz="1800" dirty="0"/>
              <a:t>Sorun</a:t>
            </a:r>
            <a:br>
              <a:rPr lang="tr-TR" sz="1800" dirty="0"/>
            </a:br>
            <a:endParaRPr lang="tr-TR" sz="1800" dirty="0"/>
          </a:p>
          <a:p>
            <a:r>
              <a:rPr lang="tr-TR" sz="1800" dirty="0"/>
              <a:t>Açık Kaynak Kütüphaneler</a:t>
            </a:r>
            <a:br>
              <a:rPr lang="tr-TR" sz="1800" dirty="0"/>
            </a:br>
            <a:r>
              <a:rPr lang="tr-TR" sz="1800" dirty="0"/>
              <a:t>	</a:t>
            </a:r>
          </a:p>
          <a:p>
            <a:r>
              <a:rPr lang="tr-TR" sz="1800" dirty="0"/>
              <a:t>Veri </a:t>
            </a:r>
          </a:p>
          <a:p>
            <a:pPr lvl="1"/>
            <a:r>
              <a:rPr lang="tr-TR" sz="1800" dirty="0"/>
              <a:t>Toplama</a:t>
            </a:r>
          </a:p>
          <a:p>
            <a:pPr lvl="1"/>
            <a:r>
              <a:rPr lang="tr-TR" sz="1800" dirty="0"/>
              <a:t>Ön İşleme</a:t>
            </a:r>
          </a:p>
          <a:p>
            <a:pPr lvl="1"/>
            <a:endParaRPr lang="tr-TR" sz="1800" dirty="0"/>
          </a:p>
          <a:p>
            <a:r>
              <a:rPr lang="tr-TR" sz="1800" dirty="0"/>
              <a:t>Görsel Analiz</a:t>
            </a:r>
          </a:p>
          <a:p>
            <a:pPr marL="45720" indent="0">
              <a:buNone/>
            </a:pPr>
            <a:endParaRPr lang="tr-TR" sz="1800" dirty="0"/>
          </a:p>
          <a:p>
            <a:r>
              <a:rPr lang="tr-TR" sz="1800" dirty="0"/>
              <a:t>Model Oluşturma</a:t>
            </a:r>
          </a:p>
          <a:p>
            <a:endParaRPr lang="tr-TR" sz="1800" dirty="0"/>
          </a:p>
          <a:p>
            <a:r>
              <a:rPr lang="tr-TR" sz="1800" dirty="0"/>
              <a:t>Model İyileştirme</a:t>
            </a:r>
          </a:p>
          <a:p>
            <a:endParaRPr lang="tr-TR" sz="1800" dirty="0"/>
          </a:p>
          <a:p>
            <a:r>
              <a:rPr lang="tr-TR" sz="1800" dirty="0"/>
              <a:t>Çözüm Çıktıları</a:t>
            </a:r>
          </a:p>
          <a:p>
            <a:pPr marL="45720" indent="0"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85298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4D65D3F-5DAA-4850-8979-551C372D82C0}"/>
              </a:ext>
            </a:extLst>
          </p:cNvPr>
          <p:cNvSpPr/>
          <p:nvPr/>
        </p:nvSpPr>
        <p:spPr>
          <a:xfrm>
            <a:off x="9322642" y="4984518"/>
            <a:ext cx="2311975" cy="9928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b="1" dirty="0">
                <a:solidFill>
                  <a:schemeClr val="tx1"/>
                </a:solidFill>
              </a:rPr>
              <a:t>Gerçekleşen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4204E-FB09-4986-90EC-A8E5C3B6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23" y="213284"/>
            <a:ext cx="9875520" cy="1356360"/>
          </a:xfrm>
        </p:spPr>
        <p:txBody>
          <a:bodyPr/>
          <a:lstStyle/>
          <a:p>
            <a:r>
              <a:rPr lang="tr-TR" dirty="0"/>
              <a:t>Sorun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AE59F0-B004-4968-9F4F-A45F16EC2E5B}"/>
              </a:ext>
            </a:extLst>
          </p:cNvPr>
          <p:cNvSpPr/>
          <p:nvPr/>
        </p:nvSpPr>
        <p:spPr>
          <a:xfrm>
            <a:off x="7942984" y="4984518"/>
            <a:ext cx="2311975" cy="992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Malzeme Tüketimi</a:t>
            </a:r>
            <a:br>
              <a:rPr lang="tr-TR" dirty="0"/>
            </a:br>
            <a:r>
              <a:rPr lang="tr-TR" sz="1400" dirty="0"/>
              <a:t>günlük/haftalık</a:t>
            </a:r>
            <a:endParaRPr lang="tr-TR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DA77BF-032D-4725-B5E2-A46F70D9DBD8}"/>
              </a:ext>
            </a:extLst>
          </p:cNvPr>
          <p:cNvSpPr/>
          <p:nvPr/>
        </p:nvSpPr>
        <p:spPr>
          <a:xfrm>
            <a:off x="9322642" y="2652505"/>
            <a:ext cx="2311975" cy="9928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                  </a:t>
            </a:r>
            <a:r>
              <a:rPr lang="tr-TR" b="1" dirty="0">
                <a:solidFill>
                  <a:schemeClr val="tx1"/>
                </a:solidFill>
              </a:rPr>
              <a:t>Öngörü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3C1B078-E16B-49E7-BC06-FE4071C91D11}"/>
              </a:ext>
            </a:extLst>
          </p:cNvPr>
          <p:cNvSpPr/>
          <p:nvPr/>
        </p:nvSpPr>
        <p:spPr>
          <a:xfrm>
            <a:off x="801538" y="2449792"/>
            <a:ext cx="2610035" cy="1642370"/>
          </a:xfrm>
          <a:prstGeom prst="can">
            <a:avLst>
              <a:gd name="adj" fmla="val 17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r>
              <a:rPr lang="tr-TR" dirty="0"/>
              <a:t>Restoran ve Ürünler</a:t>
            </a:r>
          </a:p>
          <a:p>
            <a:pPr algn="ctr"/>
            <a:r>
              <a:rPr lang="tr-TR" dirty="0"/>
              <a:t>2017-2020</a:t>
            </a:r>
          </a:p>
          <a:p>
            <a:pPr algn="ctr"/>
            <a:r>
              <a:rPr lang="tr-TR" sz="1600" dirty="0"/>
              <a:t>zaman serisi</a:t>
            </a:r>
            <a:r>
              <a:rPr lang="tr-TR" dirty="0"/>
              <a:t> </a:t>
            </a:r>
          </a:p>
          <a:p>
            <a:pPr algn="ctr"/>
            <a:endParaRPr lang="tr-T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5A61D36-33AC-4FF5-B6BE-EF41B8CADE0C}"/>
              </a:ext>
            </a:extLst>
          </p:cNvPr>
          <p:cNvSpPr/>
          <p:nvPr/>
        </p:nvSpPr>
        <p:spPr>
          <a:xfrm>
            <a:off x="3688670" y="3204006"/>
            <a:ext cx="585926" cy="2886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2A69B5-D345-48B9-B908-293DBD9D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693" y="2316999"/>
            <a:ext cx="2592945" cy="195249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F921B8-C041-4E98-98C4-876DE85B2107}"/>
              </a:ext>
            </a:extLst>
          </p:cNvPr>
          <p:cNvSpPr/>
          <p:nvPr/>
        </p:nvSpPr>
        <p:spPr>
          <a:xfrm>
            <a:off x="7175163" y="3152271"/>
            <a:ext cx="585926" cy="2886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B44C38-9FA8-443A-997C-B23747D0AC76}"/>
              </a:ext>
            </a:extLst>
          </p:cNvPr>
          <p:cNvSpPr/>
          <p:nvPr/>
        </p:nvSpPr>
        <p:spPr>
          <a:xfrm>
            <a:off x="8014646" y="2654574"/>
            <a:ext cx="2311975" cy="992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Malzeme Tüketimi</a:t>
            </a:r>
            <a:br>
              <a:rPr lang="tr-TR" dirty="0"/>
            </a:br>
            <a:r>
              <a:rPr lang="tr-TR" sz="1400" dirty="0"/>
              <a:t>günlük/haftalık</a:t>
            </a:r>
            <a:endParaRPr lang="tr-TR" dirty="0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1FAF6EB8-8339-4B51-859A-2B729AFEADF9}"/>
              </a:ext>
            </a:extLst>
          </p:cNvPr>
          <p:cNvSpPr/>
          <p:nvPr/>
        </p:nvSpPr>
        <p:spPr>
          <a:xfrm>
            <a:off x="9393664" y="3935242"/>
            <a:ext cx="1242874" cy="703038"/>
          </a:xfrm>
          <a:prstGeom prst="mathEqual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026" name="Picture 2" descr="https://upload.wikimedia.org/wikipedia/commons/7/7e/The_Earth_seen_from_Apollo_17_with_white_background.jpg">
            <a:extLst>
              <a:ext uri="{FF2B5EF4-FFF2-40B4-BE49-F238E27FC236}">
                <a16:creationId xmlns:a16="http://schemas.microsoft.com/office/drawing/2014/main" id="{4EE00B68-FD36-4DDF-9BFE-8481F51B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841" y="4673427"/>
            <a:ext cx="1720629" cy="171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A3DAF115-348F-40BE-AC47-3CC2AEFCCE14}"/>
              </a:ext>
            </a:extLst>
          </p:cNvPr>
          <p:cNvSpPr/>
          <p:nvPr/>
        </p:nvSpPr>
        <p:spPr>
          <a:xfrm>
            <a:off x="7079402" y="5385065"/>
            <a:ext cx="585926" cy="2886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616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30B6-7D99-4E53-A2DD-7F1DC37A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77" y="288360"/>
            <a:ext cx="9875520" cy="1356360"/>
          </a:xfrm>
        </p:spPr>
        <p:txBody>
          <a:bodyPr/>
          <a:lstStyle/>
          <a:p>
            <a:r>
              <a:rPr lang="tr-TR" dirty="0"/>
              <a:t>Açık Kaynak Kütüphaneler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174BBC-5159-4BF7-B23A-57241731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90575"/>
              </p:ext>
            </p:extLst>
          </p:nvPr>
        </p:nvGraphicFramePr>
        <p:xfrm>
          <a:off x="1173480" y="2008426"/>
          <a:ext cx="98450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5002">
                  <a:extLst>
                    <a:ext uri="{9D8B030D-6E8A-4147-A177-3AD203B41FA5}">
                      <a16:colId xmlns:a16="http://schemas.microsoft.com/office/drawing/2014/main" val="1522807619"/>
                    </a:ext>
                  </a:extLst>
                </a:gridCol>
                <a:gridCol w="5130038">
                  <a:extLst>
                    <a:ext uri="{9D8B030D-6E8A-4147-A177-3AD203B41FA5}">
                      <a16:colId xmlns:a16="http://schemas.microsoft.com/office/drawing/2014/main" val="4061775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İsim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Amaç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7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Pandas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Numpy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Veri işleme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4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XGBoost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Keras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Scikit-learn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Model eğitimi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0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ELI5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Model çıktısı anlamlandırma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Pickle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Veri ve model saklama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1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Matplotlib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seaborn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Görselleştirme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512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942F1E1-7D24-BE40-9E95-CE49EF7F20EB}"/>
              </a:ext>
            </a:extLst>
          </p:cNvPr>
          <p:cNvGrpSpPr/>
          <p:nvPr/>
        </p:nvGrpSpPr>
        <p:grpSpPr>
          <a:xfrm>
            <a:off x="1560517" y="4536522"/>
            <a:ext cx="9070966" cy="1729992"/>
            <a:chOff x="1772039" y="4536522"/>
            <a:chExt cx="9070966" cy="17299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14B4BC-1B05-4A6D-AD6E-F1C16FF30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8398" y="5492122"/>
              <a:ext cx="1143099" cy="66299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1AB2E3-7802-479D-B3D0-E44CD31DC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4566482"/>
              <a:ext cx="2172107" cy="8225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4DF0132-AB75-4AF6-809A-CC447A958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6779" y="5492122"/>
              <a:ext cx="1157615" cy="66299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590C2EB-D376-4899-A369-578CDDA54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5447" y="4597172"/>
              <a:ext cx="1871536" cy="74343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82278E7-8BD3-469B-BEC8-E9E6C1CA5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4239" y="5477816"/>
              <a:ext cx="2685771" cy="6629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CCD4446-CAC3-4CD3-AED3-1B2B2AB6B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84043" y="4548709"/>
              <a:ext cx="764730" cy="8403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F6BEAC-EDE2-4CE6-80BD-95B7BA960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81692" y="5448354"/>
              <a:ext cx="1861313" cy="8181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C010A3A-CF37-48CC-BAD2-979C0B78A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48773" y="4536522"/>
              <a:ext cx="1701266" cy="87847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372C9BD-8C7A-4075-8304-E80A58195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72039" y="5445684"/>
              <a:ext cx="1627175" cy="82083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001641B-C969-40F4-8016-5156A3028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7125" y="4543280"/>
              <a:ext cx="1701266" cy="8225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43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9AD3-04CF-42C6-A98D-B628C4D3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63371"/>
            <a:ext cx="9875520" cy="1356360"/>
          </a:xfrm>
        </p:spPr>
        <p:txBody>
          <a:bodyPr/>
          <a:lstStyle/>
          <a:p>
            <a:r>
              <a:rPr lang="tr-TR" dirty="0"/>
              <a:t>Veri Toplama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FE98A9F-EF83-41D9-80C5-BF83B217F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7999"/>
              </p:ext>
            </p:extLst>
          </p:nvPr>
        </p:nvGraphicFramePr>
        <p:xfrm>
          <a:off x="610339" y="2015366"/>
          <a:ext cx="31804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425">
                  <a:extLst>
                    <a:ext uri="{9D8B030D-6E8A-4147-A177-3AD203B41FA5}">
                      <a16:colId xmlns:a16="http://schemas.microsoft.com/office/drawing/2014/main" val="279274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Mevcut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2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Satışlar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6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Tüketim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Restoran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Kuver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5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Fiyatlar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Kategori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787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314764-2B93-4D28-8770-6386FEF4C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24863"/>
              </p:ext>
            </p:extLst>
          </p:nvPr>
        </p:nvGraphicFramePr>
        <p:xfrm>
          <a:off x="4427736" y="2015366"/>
          <a:ext cx="6784760" cy="3126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335">
                  <a:extLst>
                    <a:ext uri="{9D8B030D-6E8A-4147-A177-3AD203B41FA5}">
                      <a16:colId xmlns:a16="http://schemas.microsoft.com/office/drawing/2014/main" val="4112256244"/>
                    </a:ext>
                  </a:extLst>
                </a:gridCol>
                <a:gridCol w="4323425">
                  <a:extLst>
                    <a:ext uri="{9D8B030D-6E8A-4147-A177-3AD203B41FA5}">
                      <a16:colId xmlns:a16="http://schemas.microsoft.com/office/drawing/2014/main" val="2384342448"/>
                    </a:ext>
                  </a:extLst>
                </a:gridCol>
              </a:tblGrid>
              <a:tr h="446658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Eklenen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Açıklama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30549"/>
                  </a:ext>
                </a:extLst>
              </a:tr>
              <a:tr h="446658">
                <a:tc>
                  <a:txBody>
                    <a:bodyPr/>
                    <a:lstStyle/>
                    <a:p>
                      <a:r>
                        <a:rPr lang="tr-TR" dirty="0"/>
                        <a:t>Trafik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Ulaşım kaynaklı evde yeme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6017"/>
                  </a:ext>
                </a:extLst>
              </a:tr>
              <a:tr h="446658">
                <a:tc>
                  <a:txBody>
                    <a:bodyPr/>
                    <a:lstStyle/>
                    <a:p>
                      <a:r>
                        <a:rPr lang="tr-TR" dirty="0"/>
                        <a:t>Hava Durumu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Yaz aylarında dışarıda vakit geçirme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84534"/>
                  </a:ext>
                </a:extLst>
              </a:tr>
              <a:tr h="446658">
                <a:tc>
                  <a:txBody>
                    <a:bodyPr/>
                    <a:lstStyle/>
                    <a:p>
                      <a:r>
                        <a:rPr lang="tr-TR" dirty="0"/>
                        <a:t>Volatilite Endeksi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Kriz dönemlerinde tasarrufa yönelim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18531"/>
                  </a:ext>
                </a:extLst>
              </a:tr>
              <a:tr h="446658">
                <a:tc>
                  <a:txBody>
                    <a:bodyPr/>
                    <a:lstStyle/>
                    <a:p>
                      <a:r>
                        <a:rPr lang="tr-TR" dirty="0"/>
                        <a:t>Dolar / 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Fiyatlara etkisi ile tasarrufa yönelim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06855"/>
                  </a:ext>
                </a:extLst>
              </a:tr>
              <a:tr h="446658">
                <a:tc>
                  <a:txBody>
                    <a:bodyPr/>
                    <a:lstStyle/>
                    <a:p>
                      <a:r>
                        <a:rPr lang="tr-TR" dirty="0"/>
                        <a:t>Özel Günler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Tatilde dışarıda vakit geçirme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68598"/>
                  </a:ext>
                </a:extLst>
              </a:tr>
              <a:tr h="446658">
                <a:tc>
                  <a:txBody>
                    <a:bodyPr/>
                    <a:lstStyle/>
                    <a:p>
                      <a:r>
                        <a:rPr lang="tr-TR" dirty="0"/>
                        <a:t>Tümü Gecikmeli (Türev)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Geçmiş verilerin günümüze gecikmeli etkisi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66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2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33B2-CE9E-405F-99C4-D85E9FAB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44" y="227860"/>
            <a:ext cx="9875520" cy="1356360"/>
          </a:xfrm>
        </p:spPr>
        <p:txBody>
          <a:bodyPr/>
          <a:lstStyle/>
          <a:p>
            <a:r>
              <a:rPr lang="tr-TR" dirty="0"/>
              <a:t>Veri Ön İşleme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BC9614-433D-1A44-B91C-5C675355B356}"/>
              </a:ext>
            </a:extLst>
          </p:cNvPr>
          <p:cNvGrpSpPr/>
          <p:nvPr/>
        </p:nvGrpSpPr>
        <p:grpSpPr>
          <a:xfrm>
            <a:off x="854331" y="1836331"/>
            <a:ext cx="10483338" cy="3793312"/>
            <a:chOff x="606203" y="1836331"/>
            <a:chExt cx="10483338" cy="37933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0EB255-799E-48A7-B7F4-E2540F131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203" y="1836331"/>
              <a:ext cx="10483338" cy="171105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07718-D60F-4319-BC9E-5CF37E05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9568" y="3918589"/>
              <a:ext cx="9476609" cy="1711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76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33B2-CE9E-405F-99C4-D85E9FAB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44" y="227860"/>
            <a:ext cx="9875520" cy="1356360"/>
          </a:xfrm>
        </p:spPr>
        <p:txBody>
          <a:bodyPr/>
          <a:lstStyle/>
          <a:p>
            <a:r>
              <a:rPr lang="tr-TR" dirty="0"/>
              <a:t>Görsel Analiz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25AD7D-D9AA-B74E-80FC-5B4575E16A94}"/>
              </a:ext>
            </a:extLst>
          </p:cNvPr>
          <p:cNvGrpSpPr/>
          <p:nvPr/>
        </p:nvGrpSpPr>
        <p:grpSpPr>
          <a:xfrm>
            <a:off x="771589" y="1180546"/>
            <a:ext cx="10648823" cy="5264654"/>
            <a:chOff x="848853" y="1180546"/>
            <a:chExt cx="10648823" cy="52646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C1ED45-40CF-476F-88F7-64751A93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1423" y="4102360"/>
              <a:ext cx="4067383" cy="2342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AE0CDA-B8A7-479A-9033-97271F731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8754" y="1324944"/>
              <a:ext cx="4198922" cy="22713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75F871-0D1F-49EA-AEA7-862C516F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8069" y="1180546"/>
              <a:ext cx="2620870" cy="246005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1D24FF-E151-4D66-B570-19FFA274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3652" y="3998479"/>
              <a:ext cx="4256925" cy="23428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537D03-A565-40BE-8093-643DE1BAB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8853" y="1584220"/>
              <a:ext cx="2255715" cy="1752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20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37D9-AB5E-4DE9-B951-16A2D764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55" y="238831"/>
            <a:ext cx="9875520" cy="1356360"/>
          </a:xfrm>
        </p:spPr>
        <p:txBody>
          <a:bodyPr/>
          <a:lstStyle/>
          <a:p>
            <a:r>
              <a:rPr lang="tr-TR" dirty="0"/>
              <a:t>Model Oluşturma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C46824-B40D-7A4F-9784-3465610D52CE}"/>
              </a:ext>
            </a:extLst>
          </p:cNvPr>
          <p:cNvGrpSpPr/>
          <p:nvPr/>
        </p:nvGrpSpPr>
        <p:grpSpPr>
          <a:xfrm>
            <a:off x="2281459" y="1827525"/>
            <a:ext cx="7629082" cy="2062426"/>
            <a:chOff x="1308372" y="1827525"/>
            <a:chExt cx="7629082" cy="20624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E85ED2-8F70-4AFA-8A2C-EB837F687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8372" y="1827525"/>
              <a:ext cx="4586590" cy="206242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2FAB93-2DA4-4188-9B5A-003255E65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5419" y="1827525"/>
              <a:ext cx="2262035" cy="1682795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EA742-0378-44FA-93A2-CA5400E6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11" y="4171870"/>
            <a:ext cx="8329474" cy="468636"/>
          </a:xfrm>
        </p:spPr>
        <p:txBody>
          <a:bodyPr/>
          <a:lstStyle/>
          <a:p>
            <a:pPr marL="45720" indent="0">
              <a:buNone/>
            </a:pPr>
            <a:r>
              <a:rPr lang="tr-TR" dirty="0"/>
              <a:t>Parametre Optimizasyonu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733B6-1DF7-2C4D-828F-BBA8FF31F7AA}"/>
              </a:ext>
            </a:extLst>
          </p:cNvPr>
          <p:cNvGrpSpPr/>
          <p:nvPr/>
        </p:nvGrpSpPr>
        <p:grpSpPr>
          <a:xfrm>
            <a:off x="1264602" y="4717915"/>
            <a:ext cx="9662796" cy="1744913"/>
            <a:chOff x="459079" y="4717915"/>
            <a:chExt cx="9662796" cy="17449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22F1B7-E52B-4E8E-B128-E23BD256EB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750" b="-1"/>
            <a:stretch/>
          </p:blipFill>
          <p:spPr>
            <a:xfrm>
              <a:off x="459079" y="4717915"/>
              <a:ext cx="9662796" cy="2956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DE21F0-ECD4-454E-A447-D169DCDF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8244" y="5013559"/>
              <a:ext cx="3524467" cy="1449269"/>
            </a:xfrm>
            <a:prstGeom prst="rect">
              <a:avLst/>
            </a:prstGeom>
          </p:spPr>
        </p:pic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F23B3C5-D2AC-4876-9FA2-0C196EB5C573}"/>
              </a:ext>
            </a:extLst>
          </p:cNvPr>
          <p:cNvSpPr txBox="1">
            <a:spLocks/>
          </p:cNvSpPr>
          <p:nvPr/>
        </p:nvSpPr>
        <p:spPr>
          <a:xfrm>
            <a:off x="523594" y="1436074"/>
            <a:ext cx="8329474" cy="468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tr-TR" dirty="0"/>
              <a:t>Model Anlamlandırma</a:t>
            </a:r>
          </a:p>
        </p:txBody>
      </p:sp>
    </p:spTree>
    <p:extLst>
      <p:ext uri="{BB962C8B-B14F-4D97-AF65-F5344CB8AC3E}">
        <p14:creationId xmlns:p14="http://schemas.microsoft.com/office/powerpoint/2010/main" val="45138363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A07306A-CE71-7C43-8BE1-881E70E00F59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137</TotalTime>
  <Words>146</Words>
  <Application>Microsoft Macintosh PowerPoint</Application>
  <PresentationFormat>Widescreen</PresentationFormat>
  <Paragraphs>83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Basis</vt:lpstr>
      <vt:lpstr>DoğuŞ Datathon</vt:lpstr>
      <vt:lpstr>Ekip</vt:lpstr>
      <vt:lpstr>İçerik</vt:lpstr>
      <vt:lpstr>Sorun</vt:lpstr>
      <vt:lpstr>Açık Kaynak Kütüphaneler</vt:lpstr>
      <vt:lpstr>Veri Toplama</vt:lpstr>
      <vt:lpstr>Veri Ön İşleme</vt:lpstr>
      <vt:lpstr>Görsel Analiz</vt:lpstr>
      <vt:lpstr>Model Oluşturma</vt:lpstr>
      <vt:lpstr>Model Oluşturma</vt:lpstr>
      <vt:lpstr>Çözüm Çıktıları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Doğus Datathon</dc:title>
  <dc:subject/>
  <dc:creator>ALIHAN DIKEL</dc:creator>
  <cp:keywords/>
  <dc:description/>
  <cp:lastModifiedBy>Microsoft Office User</cp:lastModifiedBy>
  <cp:revision>21</cp:revision>
  <dcterms:created xsi:type="dcterms:W3CDTF">2020-09-13T15:18:32Z</dcterms:created>
  <dcterms:modified xsi:type="dcterms:W3CDTF">2021-02-07T10:59:25Z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fa342d13-4345-4f24-a650-818854c17509</vt:lpwstr>
  </property>
  <property fmtid="{D5CDD505-2E9C-101B-9397-08002B2CF9AE}" pid="3" name="TURKCELLCLASSIFICATION">
    <vt:lpwstr>TURKCELL DAHİLİ</vt:lpwstr>
  </property>
  <property fmtid="{D5CDD505-2E9C-101B-9397-08002B2CF9AE}" pid="4" name="IDENTIFIER">
    <vt:lpwstr>8A03AB9C-D260-45E0-8AB5-0C1DDFA4B5C0</vt:lpwstr>
  </property>
</Properties>
</file>