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81" r:id="rId5"/>
    <p:sldId id="300" r:id="rId6"/>
    <p:sldId id="262" r:id="rId7"/>
    <p:sldId id="280" r:id="rId8"/>
    <p:sldId id="282" r:id="rId9"/>
    <p:sldId id="275" r:id="rId10"/>
    <p:sldId id="276" r:id="rId11"/>
    <p:sldId id="278" r:id="rId12"/>
    <p:sldId id="259" r:id="rId13"/>
    <p:sldId id="260" r:id="rId14"/>
    <p:sldId id="261" r:id="rId15"/>
    <p:sldId id="265" r:id="rId16"/>
    <p:sldId id="264" r:id="rId17"/>
    <p:sldId id="266" r:id="rId18"/>
    <p:sldId id="267" r:id="rId19"/>
    <p:sldId id="270" r:id="rId20"/>
    <p:sldId id="271" r:id="rId21"/>
    <p:sldId id="269" r:id="rId22"/>
    <p:sldId id="287" r:id="rId23"/>
    <p:sldId id="268" r:id="rId24"/>
    <p:sldId id="299" r:id="rId25"/>
    <p:sldId id="274" r:id="rId26"/>
    <p:sldId id="279" r:id="rId27"/>
    <p:sldId id="277" r:id="rId28"/>
    <p:sldId id="303" r:id="rId29"/>
    <p:sldId id="283" r:id="rId30"/>
    <p:sldId id="284" r:id="rId31"/>
    <p:sldId id="288" r:id="rId32"/>
    <p:sldId id="289" r:id="rId33"/>
    <p:sldId id="291" r:id="rId34"/>
    <p:sldId id="304" r:id="rId35"/>
    <p:sldId id="305" r:id="rId36"/>
    <p:sldId id="307" r:id="rId37"/>
    <p:sldId id="306" r:id="rId38"/>
    <p:sldId id="308" r:id="rId39"/>
    <p:sldId id="309" r:id="rId40"/>
    <p:sldId id="297" r:id="rId41"/>
    <p:sldId id="310" r:id="rId42"/>
    <p:sldId id="311" r:id="rId43"/>
    <p:sldId id="312" r:id="rId44"/>
    <p:sldId id="325" r:id="rId45"/>
    <p:sldId id="314" r:id="rId46"/>
    <p:sldId id="315" r:id="rId47"/>
    <p:sldId id="316" r:id="rId48"/>
    <p:sldId id="317" r:id="rId49"/>
    <p:sldId id="319" r:id="rId50"/>
    <p:sldId id="320" r:id="rId51"/>
    <p:sldId id="321" r:id="rId52"/>
    <p:sldId id="322" r:id="rId53"/>
    <p:sldId id="323" r:id="rId54"/>
    <p:sldId id="326" r:id="rId55"/>
    <p:sldId id="327" r:id="rId56"/>
    <p:sldId id="324" r:id="rId57"/>
    <p:sldId id="301" r:id="rId58"/>
    <p:sldId id="286" r:id="rId59"/>
    <p:sldId id="272" r:id="rId60"/>
    <p:sldId id="302" r:id="rId61"/>
    <p:sldId id="273" r:id="rId62"/>
    <p:sldId id="257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smoothMarker"/>
        <c:ser>
          <c:idx val="1"/>
          <c:order val="1"/>
          <c:tx>
            <c:strRef>
              <c:f>Sheet1!$B$1</c:f>
            </c:strRef>
          </c:tx>
          <c:marker>
            <c:symbol val="none"/>
          </c:marker>
          <c:xVal>
            <c:numRef>
              <c:f>Sheet1!$A$2:$A$8</c:f>
            </c:numRef>
          </c:xVal>
          <c:yVal>
            <c:numRef>
              <c:f>Sheet1!$B$2:$B$8</c:f>
            </c:numRef>
          </c:yVal>
          <c:smooth val="1"/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marker>
            <c:symbol val="none"/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5.7142857142857162E-2</c:v>
                </c:pt>
                <c:pt idx="1">
                  <c:v>0.57142857142857229</c:v>
                </c:pt>
                <c:pt idx="2">
                  <c:v>5.7142857142857162E-2</c:v>
                </c:pt>
                <c:pt idx="3">
                  <c:v>2.8571428571428605E-2</c:v>
                </c:pt>
                <c:pt idx="4">
                  <c:v>0.17142857142857137</c:v>
                </c:pt>
                <c:pt idx="5">
                  <c:v>0.11428571428571445</c:v>
                </c:pt>
                <c:pt idx="6">
                  <c:v>0</c:v>
                </c:pt>
              </c:numCache>
            </c:numRef>
          </c:yVal>
          <c:smooth val="1"/>
        </c:ser>
        <c:axId val="79596544"/>
        <c:axId val="85496576"/>
      </c:scatterChart>
      <c:valAx>
        <c:axId val="79596544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crossAx val="85496576"/>
        <c:crosses val="autoZero"/>
        <c:crossBetween val="midCat"/>
      </c:valAx>
      <c:valAx>
        <c:axId val="8549657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79596544"/>
        <c:crosses val="autoZero"/>
        <c:crossBetween val="midCat"/>
      </c:valAx>
      <c:spPr>
        <a:noFill/>
        <a:ln w="25400">
          <a:noFill/>
        </a:ln>
      </c:spPr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smoothMarker"/>
        <c:ser>
          <c:idx val="1"/>
          <c:order val="1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marker>
            <c:symbol val="none"/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0.11714285714285708</c:v>
                </c:pt>
                <c:pt idx="1">
                  <c:v>0.27142857142857163</c:v>
                </c:pt>
                <c:pt idx="2">
                  <c:v>0.11714285714285708</c:v>
                </c:pt>
                <c:pt idx="3">
                  <c:v>0.10857142857142862</c:v>
                </c:pt>
                <c:pt idx="4">
                  <c:v>0.15142857142857138</c:v>
                </c:pt>
                <c:pt idx="5">
                  <c:v>0.13428571428571418</c:v>
                </c:pt>
                <c:pt idx="6">
                  <c:v>0.10000000000000003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marker>
            <c:symbol val="none"/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0.11714285714285708</c:v>
                </c:pt>
                <c:pt idx="1">
                  <c:v>0.27142857142857163</c:v>
                </c:pt>
                <c:pt idx="2">
                  <c:v>0.11714285714285708</c:v>
                </c:pt>
                <c:pt idx="3">
                  <c:v>0.10857142857142862</c:v>
                </c:pt>
                <c:pt idx="4">
                  <c:v>0.15142857142857138</c:v>
                </c:pt>
                <c:pt idx="5">
                  <c:v>0.13428571428571418</c:v>
                </c:pt>
                <c:pt idx="6">
                  <c:v>0.10000000000000003</c:v>
                </c:pt>
              </c:numCache>
            </c:numRef>
          </c:yVal>
          <c:smooth val="1"/>
        </c:ser>
        <c:axId val="86811392"/>
        <c:axId val="86812928"/>
      </c:scatterChart>
      <c:valAx>
        <c:axId val="86811392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crossAx val="86812928"/>
        <c:crosses val="autoZero"/>
        <c:crossBetween val="midCat"/>
      </c:valAx>
      <c:valAx>
        <c:axId val="8681292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86811392"/>
        <c:crosses val="autoZero"/>
        <c:crossBetween val="midCat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33697-93C5-4600-914C-DA094EE5235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EC4C98-F324-4C69-B9FC-028693803F87}">
      <dgm:prSet phldrT="[Text]"/>
      <dgm:spPr/>
      <dgm:t>
        <a:bodyPr/>
        <a:lstStyle/>
        <a:p>
          <a:r>
            <a:rPr lang="en-GB" dirty="0" smtClean="0"/>
            <a:t>Easy</a:t>
          </a:r>
          <a:endParaRPr lang="en-US" dirty="0"/>
        </a:p>
      </dgm:t>
    </dgm:pt>
    <dgm:pt modelId="{6D4B555F-E1F2-47A1-93DB-0BAD94CB1287}" type="parTrans" cxnId="{9D130BCA-F27F-4BD0-A3EF-D4CE804EBF40}">
      <dgm:prSet/>
      <dgm:spPr/>
      <dgm:t>
        <a:bodyPr/>
        <a:lstStyle/>
        <a:p>
          <a:endParaRPr lang="en-US"/>
        </a:p>
      </dgm:t>
    </dgm:pt>
    <dgm:pt modelId="{5CDC4AE7-D540-41F1-AAF2-058EEEF8A9C9}" type="sibTrans" cxnId="{9D130BCA-F27F-4BD0-A3EF-D4CE804EBF40}">
      <dgm:prSet/>
      <dgm:spPr/>
      <dgm:t>
        <a:bodyPr/>
        <a:lstStyle/>
        <a:p>
          <a:endParaRPr lang="en-US"/>
        </a:p>
      </dgm:t>
    </dgm:pt>
    <dgm:pt modelId="{4E3CFD77-7808-402D-887F-4AB887E78C65}">
      <dgm:prSet phldrT="[Text]"/>
      <dgm:spPr/>
      <dgm:t>
        <a:bodyPr/>
        <a:lstStyle/>
        <a:p>
          <a:r>
            <a:rPr lang="en-GB" dirty="0" smtClean="0"/>
            <a:t>Spell checker</a:t>
          </a:r>
          <a:endParaRPr lang="en-US" dirty="0"/>
        </a:p>
      </dgm:t>
    </dgm:pt>
    <dgm:pt modelId="{D546D75B-C441-4D91-AD17-9A13D1A4FC6E}" type="parTrans" cxnId="{DF0315B8-0FEE-42B0-B745-9C5DEEA679EB}">
      <dgm:prSet/>
      <dgm:spPr/>
      <dgm:t>
        <a:bodyPr/>
        <a:lstStyle/>
        <a:p>
          <a:endParaRPr lang="en-US"/>
        </a:p>
      </dgm:t>
    </dgm:pt>
    <dgm:pt modelId="{3AADC783-8F9E-449A-9729-347568366457}" type="sibTrans" cxnId="{DF0315B8-0FEE-42B0-B745-9C5DEEA679EB}">
      <dgm:prSet/>
      <dgm:spPr/>
      <dgm:t>
        <a:bodyPr/>
        <a:lstStyle/>
        <a:p>
          <a:endParaRPr lang="en-US"/>
        </a:p>
      </dgm:t>
    </dgm:pt>
    <dgm:pt modelId="{B12FEF65-FB3D-4E43-A0E3-22C3A612E609}">
      <dgm:prSet phldrT="[Text]"/>
      <dgm:spPr/>
      <dgm:t>
        <a:bodyPr/>
        <a:lstStyle/>
        <a:p>
          <a:r>
            <a:rPr lang="en-GB" dirty="0" smtClean="0"/>
            <a:t>...</a:t>
          </a:r>
          <a:endParaRPr lang="en-US" dirty="0"/>
        </a:p>
      </dgm:t>
    </dgm:pt>
    <dgm:pt modelId="{0DEC987A-7CB9-45C8-A69B-3FD4BCC46E6B}" type="parTrans" cxnId="{80D21C4D-EDF7-4CC1-9054-C075BB4B590F}">
      <dgm:prSet/>
      <dgm:spPr/>
      <dgm:t>
        <a:bodyPr/>
        <a:lstStyle/>
        <a:p>
          <a:endParaRPr lang="en-US"/>
        </a:p>
      </dgm:t>
    </dgm:pt>
    <dgm:pt modelId="{742736AE-91E4-4D9A-8F88-A5128757DFD3}" type="sibTrans" cxnId="{80D21C4D-EDF7-4CC1-9054-C075BB4B590F}">
      <dgm:prSet/>
      <dgm:spPr/>
      <dgm:t>
        <a:bodyPr/>
        <a:lstStyle/>
        <a:p>
          <a:endParaRPr lang="en-US"/>
        </a:p>
      </dgm:t>
    </dgm:pt>
    <dgm:pt modelId="{395025C4-B4A0-40F5-9764-3767280E0D58}">
      <dgm:prSet phldrT="[Text]"/>
      <dgm:spPr/>
      <dgm:t>
        <a:bodyPr/>
        <a:lstStyle/>
        <a:p>
          <a:r>
            <a:rPr lang="en-GB" dirty="0" smtClean="0"/>
            <a:t>Hard</a:t>
          </a:r>
          <a:endParaRPr lang="en-US" dirty="0"/>
        </a:p>
      </dgm:t>
    </dgm:pt>
    <dgm:pt modelId="{B346CD9B-FBB7-480B-91C0-2D5C62AC7201}" type="parTrans" cxnId="{C8401024-84F1-477E-9412-57970A45929F}">
      <dgm:prSet/>
      <dgm:spPr/>
      <dgm:t>
        <a:bodyPr/>
        <a:lstStyle/>
        <a:p>
          <a:endParaRPr lang="en-US"/>
        </a:p>
      </dgm:t>
    </dgm:pt>
    <dgm:pt modelId="{BDE6F04A-9F97-4C75-BBFF-68803AD2C0E3}" type="sibTrans" cxnId="{C8401024-84F1-477E-9412-57970A45929F}">
      <dgm:prSet/>
      <dgm:spPr/>
      <dgm:t>
        <a:bodyPr/>
        <a:lstStyle/>
        <a:p>
          <a:endParaRPr lang="en-US"/>
        </a:p>
      </dgm:t>
    </dgm:pt>
    <dgm:pt modelId="{35654B69-C777-470A-9829-9EABD442AB97}">
      <dgm:prSet phldrT="[Text]"/>
      <dgm:spPr/>
      <dgm:t>
        <a:bodyPr/>
        <a:lstStyle/>
        <a:p>
          <a:r>
            <a:rPr lang="en-GB" dirty="0" smtClean="0"/>
            <a:t>Grammar checker</a:t>
          </a:r>
          <a:endParaRPr lang="en-US" dirty="0"/>
        </a:p>
      </dgm:t>
    </dgm:pt>
    <dgm:pt modelId="{BC224585-166E-4381-BD8C-6AD6C1AD48DA}" type="parTrans" cxnId="{B9254689-5EC0-421D-A962-28B2D401FDFA}">
      <dgm:prSet/>
      <dgm:spPr/>
      <dgm:t>
        <a:bodyPr/>
        <a:lstStyle/>
        <a:p>
          <a:endParaRPr lang="en-US"/>
        </a:p>
      </dgm:t>
    </dgm:pt>
    <dgm:pt modelId="{DC1F78B7-1067-4B61-93D1-FC3290B26551}" type="sibTrans" cxnId="{B9254689-5EC0-421D-A962-28B2D401FDFA}">
      <dgm:prSet/>
      <dgm:spPr/>
      <dgm:t>
        <a:bodyPr/>
        <a:lstStyle/>
        <a:p>
          <a:endParaRPr lang="en-US"/>
        </a:p>
      </dgm:t>
    </dgm:pt>
    <dgm:pt modelId="{CDDBEB5B-520C-41E7-BB96-79F016DCBED3}">
      <dgm:prSet phldrT="[Text]"/>
      <dgm:spPr/>
      <dgm:t>
        <a:bodyPr/>
        <a:lstStyle/>
        <a:p>
          <a:r>
            <a:rPr lang="en-GB" dirty="0" smtClean="0"/>
            <a:t>Synonym &amp; antonym detection</a:t>
          </a:r>
          <a:endParaRPr lang="en-US" dirty="0"/>
        </a:p>
      </dgm:t>
    </dgm:pt>
    <dgm:pt modelId="{F2209074-4D7B-44B4-B2BF-2E0678C1338C}" type="parTrans" cxnId="{EF4CA96D-1CE7-4ACC-860F-68A2365F3587}">
      <dgm:prSet/>
      <dgm:spPr/>
      <dgm:t>
        <a:bodyPr/>
        <a:lstStyle/>
        <a:p>
          <a:endParaRPr lang="en-US"/>
        </a:p>
      </dgm:t>
    </dgm:pt>
    <dgm:pt modelId="{C67F3FB1-8D6E-4249-8611-93B6CF44AD6A}" type="sibTrans" cxnId="{EF4CA96D-1CE7-4ACC-860F-68A2365F3587}">
      <dgm:prSet/>
      <dgm:spPr/>
      <dgm:t>
        <a:bodyPr/>
        <a:lstStyle/>
        <a:p>
          <a:endParaRPr lang="en-US"/>
        </a:p>
      </dgm:t>
    </dgm:pt>
    <dgm:pt modelId="{CC82F4EC-7B07-464B-8E98-283525E8E4D1}">
      <dgm:prSet phldrT="[Text]"/>
      <dgm:spPr/>
      <dgm:t>
        <a:bodyPr/>
        <a:lstStyle/>
        <a:p>
          <a:r>
            <a:rPr lang="en-GB" dirty="0" smtClean="0"/>
            <a:t>Very hard</a:t>
          </a:r>
          <a:endParaRPr lang="en-US" dirty="0"/>
        </a:p>
      </dgm:t>
    </dgm:pt>
    <dgm:pt modelId="{6FF77A21-08A0-4D98-B3E2-7A6335B93449}" type="parTrans" cxnId="{2C95B568-EAD5-43C4-9D3B-8F66508F63D9}">
      <dgm:prSet/>
      <dgm:spPr/>
      <dgm:t>
        <a:bodyPr/>
        <a:lstStyle/>
        <a:p>
          <a:endParaRPr lang="en-US"/>
        </a:p>
      </dgm:t>
    </dgm:pt>
    <dgm:pt modelId="{63781E9B-C0C4-494A-AC8E-EDA8593385F3}" type="sibTrans" cxnId="{2C95B568-EAD5-43C4-9D3B-8F66508F63D9}">
      <dgm:prSet/>
      <dgm:spPr/>
      <dgm:t>
        <a:bodyPr/>
        <a:lstStyle/>
        <a:p>
          <a:endParaRPr lang="en-US"/>
        </a:p>
      </dgm:t>
    </dgm:pt>
    <dgm:pt modelId="{01F1C064-F88F-47C0-BC99-088C30C49EC8}">
      <dgm:prSet phldrT="[Text]"/>
      <dgm:spPr/>
      <dgm:t>
        <a:bodyPr/>
        <a:lstStyle/>
        <a:p>
          <a:r>
            <a:rPr lang="en-GB" dirty="0" smtClean="0"/>
            <a:t>Machine translation</a:t>
          </a:r>
          <a:endParaRPr lang="en-US" dirty="0"/>
        </a:p>
      </dgm:t>
    </dgm:pt>
    <dgm:pt modelId="{EFC3EFCB-BAEE-48D6-A8F2-097270D509C3}" type="parTrans" cxnId="{433296ED-AFDC-46A5-B4EB-FFD4EA2D58A6}">
      <dgm:prSet/>
      <dgm:spPr/>
      <dgm:t>
        <a:bodyPr/>
        <a:lstStyle/>
        <a:p>
          <a:endParaRPr lang="en-US"/>
        </a:p>
      </dgm:t>
    </dgm:pt>
    <dgm:pt modelId="{0A5D4581-3DD6-49FF-9EDD-69909CCC3DA9}" type="sibTrans" cxnId="{433296ED-AFDC-46A5-B4EB-FFD4EA2D58A6}">
      <dgm:prSet/>
      <dgm:spPr/>
      <dgm:t>
        <a:bodyPr/>
        <a:lstStyle/>
        <a:p>
          <a:endParaRPr lang="en-US"/>
        </a:p>
      </dgm:t>
    </dgm:pt>
    <dgm:pt modelId="{984D964A-B249-4893-8D7B-769045622BB5}">
      <dgm:prSet phldrT="[Text]"/>
      <dgm:spPr/>
      <dgm:t>
        <a:bodyPr/>
        <a:lstStyle/>
        <a:p>
          <a:r>
            <a:rPr lang="en-GB" dirty="0" smtClean="0"/>
            <a:t>Named entity recognition</a:t>
          </a:r>
          <a:endParaRPr lang="en-US" dirty="0"/>
        </a:p>
      </dgm:t>
    </dgm:pt>
    <dgm:pt modelId="{C08BF368-772D-4863-99D7-7DA10F500234}" type="parTrans" cxnId="{6BDB9AB6-2E94-4FC1-916B-683444145EB4}">
      <dgm:prSet/>
      <dgm:spPr/>
      <dgm:t>
        <a:bodyPr/>
        <a:lstStyle/>
        <a:p>
          <a:endParaRPr lang="en-US"/>
        </a:p>
      </dgm:t>
    </dgm:pt>
    <dgm:pt modelId="{446C8616-1A0F-402F-A88E-9A268F7E5F88}" type="sibTrans" cxnId="{6BDB9AB6-2E94-4FC1-916B-683444145EB4}">
      <dgm:prSet/>
      <dgm:spPr/>
      <dgm:t>
        <a:bodyPr/>
        <a:lstStyle/>
        <a:p>
          <a:endParaRPr lang="en-US"/>
        </a:p>
      </dgm:t>
    </dgm:pt>
    <dgm:pt modelId="{C40E7D56-9D0D-4D93-94FE-35979A325C4F}">
      <dgm:prSet phldrT="[Text]"/>
      <dgm:spPr/>
      <dgm:t>
        <a:bodyPr/>
        <a:lstStyle/>
        <a:p>
          <a:r>
            <a:rPr lang="en-GB" dirty="0" smtClean="0"/>
            <a:t>Plagiarism detection</a:t>
          </a:r>
          <a:endParaRPr lang="en-US" dirty="0"/>
        </a:p>
      </dgm:t>
    </dgm:pt>
    <dgm:pt modelId="{E2700041-31BE-421A-9E48-8A35BDA33274}" type="parTrans" cxnId="{8F608A99-00AD-4305-9E3B-53B2BC9607DC}">
      <dgm:prSet/>
      <dgm:spPr/>
      <dgm:t>
        <a:bodyPr/>
        <a:lstStyle/>
        <a:p>
          <a:endParaRPr lang="en-US"/>
        </a:p>
      </dgm:t>
    </dgm:pt>
    <dgm:pt modelId="{9F6E1365-4373-4C9E-BE84-F19EBFDF0C3A}" type="sibTrans" cxnId="{8F608A99-00AD-4305-9E3B-53B2BC9607DC}">
      <dgm:prSet/>
      <dgm:spPr/>
      <dgm:t>
        <a:bodyPr/>
        <a:lstStyle/>
        <a:p>
          <a:endParaRPr lang="en-US"/>
        </a:p>
      </dgm:t>
    </dgm:pt>
    <dgm:pt modelId="{3FFD4ED1-21D3-4833-B38E-FB082223E1D3}">
      <dgm:prSet phldrT="[Text]"/>
      <dgm:spPr/>
      <dgm:t>
        <a:bodyPr/>
        <a:lstStyle/>
        <a:p>
          <a:r>
            <a:rPr lang="en-GB" dirty="0" smtClean="0"/>
            <a:t>...</a:t>
          </a:r>
          <a:endParaRPr lang="en-US" dirty="0"/>
        </a:p>
      </dgm:t>
    </dgm:pt>
    <dgm:pt modelId="{1734DD78-9993-4C40-B1B7-F3E3C1E6AA00}" type="parTrans" cxnId="{BCA40909-F2AD-4E6A-81E2-6CC1F0673FA3}">
      <dgm:prSet/>
      <dgm:spPr/>
      <dgm:t>
        <a:bodyPr/>
        <a:lstStyle/>
        <a:p>
          <a:endParaRPr lang="en-US"/>
        </a:p>
      </dgm:t>
    </dgm:pt>
    <dgm:pt modelId="{4BA930D7-3FD0-4677-9300-D9F58E4F85A3}" type="sibTrans" cxnId="{BCA40909-F2AD-4E6A-81E2-6CC1F0673FA3}">
      <dgm:prSet/>
      <dgm:spPr/>
      <dgm:t>
        <a:bodyPr/>
        <a:lstStyle/>
        <a:p>
          <a:endParaRPr lang="en-US"/>
        </a:p>
      </dgm:t>
    </dgm:pt>
    <dgm:pt modelId="{A9A447F0-6A3A-43D9-A293-5CA8D19B2D10}">
      <dgm:prSet phldrT="[Text]"/>
      <dgm:spPr/>
      <dgm:t>
        <a:bodyPr/>
        <a:lstStyle/>
        <a:p>
          <a:r>
            <a:rPr lang="en-GB" dirty="0" smtClean="0"/>
            <a:t>Part of speech tagging</a:t>
          </a:r>
          <a:endParaRPr lang="en-US" dirty="0"/>
        </a:p>
      </dgm:t>
    </dgm:pt>
    <dgm:pt modelId="{B440B991-A381-43B8-B571-2EAF3E5096EF}" type="parTrans" cxnId="{9F29C1B8-9627-4987-B08B-6699B996B03C}">
      <dgm:prSet/>
      <dgm:spPr/>
      <dgm:t>
        <a:bodyPr/>
        <a:lstStyle/>
        <a:p>
          <a:endParaRPr lang="en-US"/>
        </a:p>
      </dgm:t>
    </dgm:pt>
    <dgm:pt modelId="{C8D9F142-071F-4F61-8950-503D1821C1BD}" type="sibTrans" cxnId="{9F29C1B8-9627-4987-B08B-6699B996B03C}">
      <dgm:prSet/>
      <dgm:spPr/>
      <dgm:t>
        <a:bodyPr/>
        <a:lstStyle/>
        <a:p>
          <a:endParaRPr lang="en-US"/>
        </a:p>
      </dgm:t>
    </dgm:pt>
    <dgm:pt modelId="{71112B15-D07B-4897-BE99-E9B7A35D161C}">
      <dgm:prSet phldrT="[Text]"/>
      <dgm:spPr/>
      <dgm:t>
        <a:bodyPr/>
        <a:lstStyle/>
        <a:p>
          <a:r>
            <a:rPr lang="en-GB" dirty="0" smtClean="0"/>
            <a:t>...</a:t>
          </a:r>
          <a:endParaRPr lang="en-US" dirty="0"/>
        </a:p>
      </dgm:t>
    </dgm:pt>
    <dgm:pt modelId="{2DBE7874-5441-4FE2-81AA-19247DAEF9F4}" type="parTrans" cxnId="{3C4B28F3-2691-4BCC-A5BD-64B5D0AD7EB2}">
      <dgm:prSet/>
      <dgm:spPr/>
      <dgm:t>
        <a:bodyPr/>
        <a:lstStyle/>
        <a:p>
          <a:endParaRPr lang="en-US"/>
        </a:p>
      </dgm:t>
    </dgm:pt>
    <dgm:pt modelId="{247C94CB-DC70-4DCD-812A-8DC85A35DC25}" type="sibTrans" cxnId="{3C4B28F3-2691-4BCC-A5BD-64B5D0AD7EB2}">
      <dgm:prSet/>
      <dgm:spPr/>
      <dgm:t>
        <a:bodyPr/>
        <a:lstStyle/>
        <a:p>
          <a:endParaRPr lang="en-US"/>
        </a:p>
      </dgm:t>
    </dgm:pt>
    <dgm:pt modelId="{37F3DC42-2E64-4DA6-8DD1-E33DB3E88BB7}" type="pres">
      <dgm:prSet presAssocID="{78833697-93C5-4600-914C-DA094EE52351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6EAC19-EE31-4DF1-83A9-6DA8F0D2925D}" type="pres">
      <dgm:prSet presAssocID="{78833697-93C5-4600-914C-DA094EE52351}" presName="arrow" presStyleLbl="bgShp" presStyleIdx="0" presStyleCnt="1" custAng="21418927" custScaleY="38343"/>
      <dgm:spPr/>
      <dgm:t>
        <a:bodyPr/>
        <a:lstStyle/>
        <a:p>
          <a:endParaRPr lang="en-US"/>
        </a:p>
      </dgm:t>
    </dgm:pt>
    <dgm:pt modelId="{AD328C39-445E-4F61-8749-B365B0971C5E}" type="pres">
      <dgm:prSet presAssocID="{78833697-93C5-4600-914C-DA094EE52351}" presName="arrowDiagram3" presStyleCnt="0"/>
      <dgm:spPr/>
      <dgm:t>
        <a:bodyPr/>
        <a:lstStyle/>
        <a:p>
          <a:endParaRPr lang="en-US"/>
        </a:p>
      </dgm:t>
    </dgm:pt>
    <dgm:pt modelId="{A3A3DFED-6AE0-4996-8130-239440A1563B}" type="pres">
      <dgm:prSet presAssocID="{B1EC4C98-F324-4C69-B9FC-028693803F87}" presName="bullet3a" presStyleLbl="node1" presStyleIdx="0" presStyleCnt="3" custScaleX="31499" custScaleY="30081"/>
      <dgm:spPr/>
      <dgm:t>
        <a:bodyPr/>
        <a:lstStyle/>
        <a:p>
          <a:endParaRPr lang="en-US"/>
        </a:p>
      </dgm:t>
    </dgm:pt>
    <dgm:pt modelId="{84EC8BF8-AFDE-4ABE-9E02-00C6D6698C87}" type="pres">
      <dgm:prSet presAssocID="{B1EC4C98-F324-4C69-B9FC-028693803F87}" presName="textBox3a" presStyleLbl="revTx" presStyleIdx="0" presStyleCnt="3" custScaleX="104697" custLinFactNeighborX="-29424" custLinFactNeighborY="-170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B03932-B768-41C6-8A0C-B85F33B3D7C5}" type="pres">
      <dgm:prSet presAssocID="{395025C4-B4A0-40F5-9764-3767280E0D58}" presName="bullet3b" presStyleLbl="node1" presStyleIdx="1" presStyleCnt="3" custFlipVert="1" custFlipHor="1" custScaleX="11820" custScaleY="11820"/>
      <dgm:spPr/>
      <dgm:t>
        <a:bodyPr/>
        <a:lstStyle/>
        <a:p>
          <a:endParaRPr lang="en-US"/>
        </a:p>
      </dgm:t>
    </dgm:pt>
    <dgm:pt modelId="{BAFBEFC8-4F34-4DA0-AB76-C767B02DE006}" type="pres">
      <dgm:prSet presAssocID="{395025C4-B4A0-40F5-9764-3767280E0D58}" presName="textBox3b" presStyleLbl="revTx" presStyleIdx="1" presStyleCnt="3" custScaleX="144677" custScaleY="89836" custLinFactNeighborX="-14468" custLinFactNeighborY="9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2CD90-025C-4A00-8AA3-0F56F82B7DB6}" type="pres">
      <dgm:prSet presAssocID="{CC82F4EC-7B07-464B-8E98-283525E8E4D1}" presName="bullet3c" presStyleLbl="node1" presStyleIdx="2" presStyleCnt="3" custFlipVert="1" custFlipHor="1" custScaleX="8547" custScaleY="8547"/>
      <dgm:spPr/>
      <dgm:t>
        <a:bodyPr/>
        <a:lstStyle/>
        <a:p>
          <a:endParaRPr lang="en-US"/>
        </a:p>
      </dgm:t>
    </dgm:pt>
    <dgm:pt modelId="{D36466D0-A10F-410B-96DC-0D54D3D627C6}" type="pres">
      <dgm:prSet presAssocID="{CC82F4EC-7B07-464B-8E98-283525E8E4D1}" presName="textBox3c" presStyleLbl="revTx" presStyleIdx="2" presStyleCnt="3" custScaleX="138660" custScaleY="80566" custLinFactNeighborX="4834" custLinFactNeighborY="116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4B28F3-2691-4BCC-A5BD-64B5D0AD7EB2}" srcId="{395025C4-B4A0-40F5-9764-3767280E0D58}" destId="{71112B15-D07B-4897-BE99-E9B7A35D161C}" srcOrd="3" destOrd="0" parTransId="{2DBE7874-5441-4FE2-81AA-19247DAEF9F4}" sibTransId="{247C94CB-DC70-4DCD-812A-8DC85A35DC25}"/>
    <dgm:cxn modelId="{C216B01F-4AF1-4861-ADA0-180C67EF420B}" type="presOf" srcId="{C40E7D56-9D0D-4D93-94FE-35979A325C4F}" destId="{D36466D0-A10F-410B-96DC-0D54D3D627C6}" srcOrd="0" destOrd="3" presId="urn:microsoft.com/office/officeart/2005/8/layout/arrow2"/>
    <dgm:cxn modelId="{5E4AF36D-93AE-43B0-8C43-E47EBCADDD87}" type="presOf" srcId="{71112B15-D07B-4897-BE99-E9B7A35D161C}" destId="{BAFBEFC8-4F34-4DA0-AB76-C767B02DE006}" srcOrd="0" destOrd="4" presId="urn:microsoft.com/office/officeart/2005/8/layout/arrow2"/>
    <dgm:cxn modelId="{3EC109A8-84CB-4A32-9269-BBACB789E20F}" type="presOf" srcId="{01F1C064-F88F-47C0-BC99-088C30C49EC8}" destId="{D36466D0-A10F-410B-96DC-0D54D3D627C6}" srcOrd="0" destOrd="1" presId="urn:microsoft.com/office/officeart/2005/8/layout/arrow2"/>
    <dgm:cxn modelId="{9D130BCA-F27F-4BD0-A3EF-D4CE804EBF40}" srcId="{78833697-93C5-4600-914C-DA094EE52351}" destId="{B1EC4C98-F324-4C69-B9FC-028693803F87}" srcOrd="0" destOrd="0" parTransId="{6D4B555F-E1F2-47A1-93DB-0BAD94CB1287}" sibTransId="{5CDC4AE7-D540-41F1-AAF2-058EEEF8A9C9}"/>
    <dgm:cxn modelId="{F40B1CB3-936C-4EB1-9AF8-3735EE1A720A}" type="presOf" srcId="{B1EC4C98-F324-4C69-B9FC-028693803F87}" destId="{84EC8BF8-AFDE-4ABE-9E02-00C6D6698C87}" srcOrd="0" destOrd="0" presId="urn:microsoft.com/office/officeart/2005/8/layout/arrow2"/>
    <dgm:cxn modelId="{2C95B568-EAD5-43C4-9D3B-8F66508F63D9}" srcId="{78833697-93C5-4600-914C-DA094EE52351}" destId="{CC82F4EC-7B07-464B-8E98-283525E8E4D1}" srcOrd="2" destOrd="0" parTransId="{6FF77A21-08A0-4D98-B3E2-7A6335B93449}" sibTransId="{63781E9B-C0C4-494A-AC8E-EDA8593385F3}"/>
    <dgm:cxn modelId="{8F608A99-00AD-4305-9E3B-53B2BC9607DC}" srcId="{CC82F4EC-7B07-464B-8E98-283525E8E4D1}" destId="{C40E7D56-9D0D-4D93-94FE-35979A325C4F}" srcOrd="2" destOrd="0" parTransId="{E2700041-31BE-421A-9E48-8A35BDA33274}" sibTransId="{9F6E1365-4373-4C9E-BE84-F19EBFDF0C3A}"/>
    <dgm:cxn modelId="{35803D93-9C02-43A6-9A1D-FDD513B851DF}" type="presOf" srcId="{78833697-93C5-4600-914C-DA094EE52351}" destId="{37F3DC42-2E64-4DA6-8DD1-E33DB3E88BB7}" srcOrd="0" destOrd="0" presId="urn:microsoft.com/office/officeart/2005/8/layout/arrow2"/>
    <dgm:cxn modelId="{C815A2BB-FBAC-4FA1-BDCE-1C546EA8D8BF}" type="presOf" srcId="{CC82F4EC-7B07-464B-8E98-283525E8E4D1}" destId="{D36466D0-A10F-410B-96DC-0D54D3D627C6}" srcOrd="0" destOrd="0" presId="urn:microsoft.com/office/officeart/2005/8/layout/arrow2"/>
    <dgm:cxn modelId="{2AACB27F-87CD-4652-8970-0D4F77E22EA5}" type="presOf" srcId="{984D964A-B249-4893-8D7B-769045622BB5}" destId="{D36466D0-A10F-410B-96DC-0D54D3D627C6}" srcOrd="0" destOrd="2" presId="urn:microsoft.com/office/officeart/2005/8/layout/arrow2"/>
    <dgm:cxn modelId="{433296ED-AFDC-46A5-B4EB-FFD4EA2D58A6}" srcId="{CC82F4EC-7B07-464B-8E98-283525E8E4D1}" destId="{01F1C064-F88F-47C0-BC99-088C30C49EC8}" srcOrd="0" destOrd="0" parTransId="{EFC3EFCB-BAEE-48D6-A8F2-097270D509C3}" sibTransId="{0A5D4581-3DD6-49FF-9EDD-69909CCC3DA9}"/>
    <dgm:cxn modelId="{B927AE6F-58EA-4CD8-AA76-629CE1AD23B4}" type="presOf" srcId="{4E3CFD77-7808-402D-887F-4AB887E78C65}" destId="{84EC8BF8-AFDE-4ABE-9E02-00C6D6698C87}" srcOrd="0" destOrd="1" presId="urn:microsoft.com/office/officeart/2005/8/layout/arrow2"/>
    <dgm:cxn modelId="{EF4CA96D-1CE7-4ACC-860F-68A2365F3587}" srcId="{395025C4-B4A0-40F5-9764-3767280E0D58}" destId="{CDDBEB5B-520C-41E7-BB96-79F016DCBED3}" srcOrd="1" destOrd="0" parTransId="{F2209074-4D7B-44B4-B2BF-2E0678C1338C}" sibTransId="{C67F3FB1-8D6E-4249-8611-93B6CF44AD6A}"/>
    <dgm:cxn modelId="{71256FFA-F05B-4844-BCBC-2F4490E2313E}" type="presOf" srcId="{35654B69-C777-470A-9829-9EABD442AB97}" destId="{BAFBEFC8-4F34-4DA0-AB76-C767B02DE006}" srcOrd="0" destOrd="1" presId="urn:microsoft.com/office/officeart/2005/8/layout/arrow2"/>
    <dgm:cxn modelId="{E63C4142-6A28-4137-9689-F8D4CB502BA1}" type="presOf" srcId="{3FFD4ED1-21D3-4833-B38E-FB082223E1D3}" destId="{D36466D0-A10F-410B-96DC-0D54D3D627C6}" srcOrd="0" destOrd="4" presId="urn:microsoft.com/office/officeart/2005/8/layout/arrow2"/>
    <dgm:cxn modelId="{1F47DA2F-BE77-4EE5-9E84-BC9BFF4EDA3F}" type="presOf" srcId="{395025C4-B4A0-40F5-9764-3767280E0D58}" destId="{BAFBEFC8-4F34-4DA0-AB76-C767B02DE006}" srcOrd="0" destOrd="0" presId="urn:microsoft.com/office/officeart/2005/8/layout/arrow2"/>
    <dgm:cxn modelId="{21F3047E-3CE8-441F-8DFD-4C358A7CA76C}" type="presOf" srcId="{A9A447F0-6A3A-43D9-A293-5CA8D19B2D10}" destId="{BAFBEFC8-4F34-4DA0-AB76-C767B02DE006}" srcOrd="0" destOrd="3" presId="urn:microsoft.com/office/officeart/2005/8/layout/arrow2"/>
    <dgm:cxn modelId="{9F29C1B8-9627-4987-B08B-6699B996B03C}" srcId="{395025C4-B4A0-40F5-9764-3767280E0D58}" destId="{A9A447F0-6A3A-43D9-A293-5CA8D19B2D10}" srcOrd="2" destOrd="0" parTransId="{B440B991-A381-43B8-B571-2EAF3E5096EF}" sibTransId="{C8D9F142-071F-4F61-8950-503D1821C1BD}"/>
    <dgm:cxn modelId="{BCA40909-F2AD-4E6A-81E2-6CC1F0673FA3}" srcId="{CC82F4EC-7B07-464B-8E98-283525E8E4D1}" destId="{3FFD4ED1-21D3-4833-B38E-FB082223E1D3}" srcOrd="3" destOrd="0" parTransId="{1734DD78-9993-4C40-B1B7-F3E3C1E6AA00}" sibTransId="{4BA930D7-3FD0-4677-9300-D9F58E4F85A3}"/>
    <dgm:cxn modelId="{530A15C9-A181-44C3-9D7F-94BDF286CCC9}" type="presOf" srcId="{CDDBEB5B-520C-41E7-BB96-79F016DCBED3}" destId="{BAFBEFC8-4F34-4DA0-AB76-C767B02DE006}" srcOrd="0" destOrd="2" presId="urn:microsoft.com/office/officeart/2005/8/layout/arrow2"/>
    <dgm:cxn modelId="{80D21C4D-EDF7-4CC1-9054-C075BB4B590F}" srcId="{B1EC4C98-F324-4C69-B9FC-028693803F87}" destId="{B12FEF65-FB3D-4E43-A0E3-22C3A612E609}" srcOrd="1" destOrd="0" parTransId="{0DEC987A-7CB9-45C8-A69B-3FD4BCC46E6B}" sibTransId="{742736AE-91E4-4D9A-8F88-A5128757DFD3}"/>
    <dgm:cxn modelId="{B9254689-5EC0-421D-A962-28B2D401FDFA}" srcId="{395025C4-B4A0-40F5-9764-3767280E0D58}" destId="{35654B69-C777-470A-9829-9EABD442AB97}" srcOrd="0" destOrd="0" parTransId="{BC224585-166E-4381-BD8C-6AD6C1AD48DA}" sibTransId="{DC1F78B7-1067-4B61-93D1-FC3290B26551}"/>
    <dgm:cxn modelId="{6BDB9AB6-2E94-4FC1-916B-683444145EB4}" srcId="{CC82F4EC-7B07-464B-8E98-283525E8E4D1}" destId="{984D964A-B249-4893-8D7B-769045622BB5}" srcOrd="1" destOrd="0" parTransId="{C08BF368-772D-4863-99D7-7DA10F500234}" sibTransId="{446C8616-1A0F-402F-A88E-9A268F7E5F88}"/>
    <dgm:cxn modelId="{C8401024-84F1-477E-9412-57970A45929F}" srcId="{78833697-93C5-4600-914C-DA094EE52351}" destId="{395025C4-B4A0-40F5-9764-3767280E0D58}" srcOrd="1" destOrd="0" parTransId="{B346CD9B-FBB7-480B-91C0-2D5C62AC7201}" sibTransId="{BDE6F04A-9F97-4C75-BBFF-68803AD2C0E3}"/>
    <dgm:cxn modelId="{579F791C-688C-4523-A012-E116308C2F24}" type="presOf" srcId="{B12FEF65-FB3D-4E43-A0E3-22C3A612E609}" destId="{84EC8BF8-AFDE-4ABE-9E02-00C6D6698C87}" srcOrd="0" destOrd="2" presId="urn:microsoft.com/office/officeart/2005/8/layout/arrow2"/>
    <dgm:cxn modelId="{DF0315B8-0FEE-42B0-B745-9C5DEEA679EB}" srcId="{B1EC4C98-F324-4C69-B9FC-028693803F87}" destId="{4E3CFD77-7808-402D-887F-4AB887E78C65}" srcOrd="0" destOrd="0" parTransId="{D546D75B-C441-4D91-AD17-9A13D1A4FC6E}" sibTransId="{3AADC783-8F9E-449A-9729-347568366457}"/>
    <dgm:cxn modelId="{88DEBF77-E283-45F0-A28C-7603417B7481}" type="presParOf" srcId="{37F3DC42-2E64-4DA6-8DD1-E33DB3E88BB7}" destId="{EE6EAC19-EE31-4DF1-83A9-6DA8F0D2925D}" srcOrd="0" destOrd="0" presId="urn:microsoft.com/office/officeart/2005/8/layout/arrow2"/>
    <dgm:cxn modelId="{822454F6-7222-4941-8AAE-0F83500FCCE5}" type="presParOf" srcId="{37F3DC42-2E64-4DA6-8DD1-E33DB3E88BB7}" destId="{AD328C39-445E-4F61-8749-B365B0971C5E}" srcOrd="1" destOrd="0" presId="urn:microsoft.com/office/officeart/2005/8/layout/arrow2"/>
    <dgm:cxn modelId="{A720F8A3-F2B8-42A4-86B6-34BBA541AFB8}" type="presParOf" srcId="{AD328C39-445E-4F61-8749-B365B0971C5E}" destId="{A3A3DFED-6AE0-4996-8130-239440A1563B}" srcOrd="0" destOrd="0" presId="urn:microsoft.com/office/officeart/2005/8/layout/arrow2"/>
    <dgm:cxn modelId="{6C3C8FA5-96E6-43FF-B317-574E5C3C9113}" type="presParOf" srcId="{AD328C39-445E-4F61-8749-B365B0971C5E}" destId="{84EC8BF8-AFDE-4ABE-9E02-00C6D6698C87}" srcOrd="1" destOrd="0" presId="urn:microsoft.com/office/officeart/2005/8/layout/arrow2"/>
    <dgm:cxn modelId="{36D23E81-A919-4589-B0AA-12A7DAA6AA30}" type="presParOf" srcId="{AD328C39-445E-4F61-8749-B365B0971C5E}" destId="{20B03932-B768-41C6-8A0C-B85F33B3D7C5}" srcOrd="2" destOrd="0" presId="urn:microsoft.com/office/officeart/2005/8/layout/arrow2"/>
    <dgm:cxn modelId="{931C125D-D27A-405C-9DC1-EAC0F6283B53}" type="presParOf" srcId="{AD328C39-445E-4F61-8749-B365B0971C5E}" destId="{BAFBEFC8-4F34-4DA0-AB76-C767B02DE006}" srcOrd="3" destOrd="0" presId="urn:microsoft.com/office/officeart/2005/8/layout/arrow2"/>
    <dgm:cxn modelId="{4D239F43-6717-43A7-B9A7-58FA136FA7E2}" type="presParOf" srcId="{AD328C39-445E-4F61-8749-B365B0971C5E}" destId="{2642CD90-025C-4A00-8AA3-0F56F82B7DB6}" srcOrd="4" destOrd="0" presId="urn:microsoft.com/office/officeart/2005/8/layout/arrow2"/>
    <dgm:cxn modelId="{2A88F206-44FB-43FF-8B96-DE7D368745F8}" type="presParOf" srcId="{AD328C39-445E-4F61-8749-B365B0971C5E}" destId="{D36466D0-A10F-410B-96DC-0D54D3D627C6}" srcOrd="5" destOrd="0" presId="urn:microsoft.com/office/officeart/2005/8/layout/arrow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21-Nov-12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21-Nov-12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21-Nov-12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21-Nov-12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21-Nov-12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21-Nov-12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21-Nov-12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21-Nov-12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21-Nov-12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21-Nov-12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21-Nov-12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14A0E-4D41-7A46-83F1-807FC5B5C537}" type="datetimeFigureOut">
              <a:rPr lang="en-US" smtClean="0"/>
              <a:pPr/>
              <a:t>21-Nov-12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ori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pecification_patter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aw.github.com/aliok/trnltk/master/suffixGraphExtended_20121010.p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ood-Turing_smoothing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TRNLTK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Turkish Natural Language Toolkit</a:t>
            </a:r>
          </a:p>
          <a:p>
            <a:r>
              <a:rPr lang="en-GB" dirty="0" smtClean="0"/>
              <a:t>Turkish NLP for everyone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Independent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Context is ignored</a:t>
            </a:r>
          </a:p>
          <a:p>
            <a:r>
              <a:rPr lang="en-GB" dirty="0" smtClean="0"/>
              <a:t>No statistics etc. is used to check previous knowledge on the similar situations, only rule based</a:t>
            </a:r>
          </a:p>
          <a:p>
            <a:r>
              <a:rPr lang="en-GB" dirty="0" smtClean="0"/>
              <a:t>Ambiguity is not tried to be solved –yet –</a:t>
            </a:r>
          </a:p>
          <a:p>
            <a:r>
              <a:rPr lang="en-GB" dirty="0" smtClean="0"/>
              <a:t>Operations:</a:t>
            </a:r>
          </a:p>
          <a:p>
            <a:pPr lvl="1"/>
            <a:r>
              <a:rPr lang="en-GB" dirty="0" smtClean="0"/>
              <a:t>Context independent tokenizing</a:t>
            </a:r>
          </a:p>
          <a:p>
            <a:pPr lvl="1"/>
            <a:r>
              <a:rPr lang="en-GB" dirty="0" smtClean="0"/>
              <a:t>Context independent morphologic parsing</a:t>
            </a:r>
          </a:p>
          <a:p>
            <a:pPr lvl="1"/>
            <a:r>
              <a:rPr lang="en-GB" dirty="0" smtClean="0"/>
              <a:t>Rule based part-of-speech tagging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free tokenizing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>
            <a:normAutofit/>
          </a:bodyPr>
          <a:lstStyle/>
          <a:p>
            <a:r>
              <a:rPr lang="en-GB" dirty="0" smtClean="0"/>
              <a:t>Tokenize text to sentences</a:t>
            </a:r>
          </a:p>
          <a:p>
            <a:r>
              <a:rPr lang="en-GB" dirty="0" smtClean="0"/>
              <a:t>Tokenize sentences to words</a:t>
            </a:r>
          </a:p>
          <a:p>
            <a:r>
              <a:rPr lang="en-GB" dirty="0" smtClean="0"/>
              <a:t>Rule-based : does not check previous knowledge in a case of ambiguity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4112319"/>
            <a:ext cx="2928958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</a:t>
            </a:r>
            <a:r>
              <a:rPr lang="en-US" sz="1400" dirty="0" err="1" smtClean="0"/>
              <a:t>birçok</a:t>
            </a:r>
            <a:r>
              <a:rPr lang="en-US" sz="1400" dirty="0" smtClean="0"/>
              <a:t> </a:t>
            </a:r>
            <a:r>
              <a:rPr lang="en-US" sz="1400" dirty="0" err="1" smtClean="0"/>
              <a:t>gezgin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bilim</a:t>
            </a:r>
            <a:r>
              <a:rPr lang="en-US" sz="1400" dirty="0" smtClean="0"/>
              <a:t> </a:t>
            </a:r>
            <a:r>
              <a:rPr lang="en-US" sz="1400" dirty="0" err="1" smtClean="0"/>
              <a:t>insanı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bölgeye</a:t>
            </a:r>
            <a:r>
              <a:rPr lang="en-US" sz="1400" dirty="0" smtClean="0"/>
              <a:t> </a:t>
            </a:r>
            <a:r>
              <a:rPr lang="en-US" sz="1400" dirty="0" err="1" smtClean="0"/>
              <a:t>gelerek</a:t>
            </a:r>
            <a:r>
              <a:rPr lang="en-US" sz="1400" dirty="0" smtClean="0"/>
              <a:t> </a:t>
            </a:r>
            <a:r>
              <a:rPr lang="en-US" sz="1400" dirty="0" err="1" smtClean="0"/>
              <a:t>araştırmalar</a:t>
            </a:r>
            <a:r>
              <a:rPr lang="en-US" sz="1400" dirty="0" smtClean="0"/>
              <a:t> </a:t>
            </a:r>
            <a:r>
              <a:rPr lang="en-US" sz="1400" dirty="0" err="1" smtClean="0"/>
              <a:t>yapmış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araştırmalar</a:t>
            </a:r>
            <a:r>
              <a:rPr lang="en-US" sz="1400" dirty="0" smtClean="0"/>
              <a:t> </a:t>
            </a:r>
            <a:r>
              <a:rPr lang="en-US" sz="1400" dirty="0" err="1" smtClean="0"/>
              <a:t>çeşitli</a:t>
            </a:r>
            <a:r>
              <a:rPr lang="en-US" sz="1400" dirty="0" smtClean="0"/>
              <a:t> </a:t>
            </a:r>
            <a:r>
              <a:rPr lang="en-US" sz="1400" dirty="0" err="1" smtClean="0"/>
              <a:t>kaynaklarda</a:t>
            </a:r>
            <a:r>
              <a:rPr lang="en-US" sz="1400" dirty="0" smtClean="0"/>
              <a:t> </a:t>
            </a:r>
            <a:r>
              <a:rPr lang="en-US" sz="1400" dirty="0" err="1" smtClean="0"/>
              <a:t>yayımlanmıştı</a:t>
            </a:r>
            <a:r>
              <a:rPr lang="en-US" sz="1400" dirty="0" smtClean="0"/>
              <a:t>. Bu </a:t>
            </a:r>
            <a:r>
              <a:rPr lang="en-US" sz="1400" dirty="0" err="1" smtClean="0"/>
              <a:t>araştırmalar</a:t>
            </a:r>
            <a:r>
              <a:rPr lang="en-US" sz="1400" dirty="0" smtClean="0"/>
              <a:t> </a:t>
            </a:r>
            <a:r>
              <a:rPr lang="en-US" sz="1400" dirty="0" err="1" smtClean="0"/>
              <a:t>sonucunda</a:t>
            </a:r>
            <a:r>
              <a:rPr lang="en-US" sz="1400" dirty="0" smtClean="0"/>
              <a:t> </a:t>
            </a:r>
            <a:r>
              <a:rPr lang="en-US" sz="1400" dirty="0" err="1" smtClean="0"/>
              <a:t>elde</a:t>
            </a:r>
            <a:r>
              <a:rPr lang="en-US" sz="1400" dirty="0" smtClean="0"/>
              <a:t> </a:t>
            </a:r>
            <a:r>
              <a:rPr lang="en-US" sz="1400" dirty="0" err="1" smtClean="0"/>
              <a:t>edilen</a:t>
            </a:r>
            <a:r>
              <a:rPr lang="en-US" sz="1400" dirty="0" smtClean="0"/>
              <a:t> </a:t>
            </a:r>
            <a:r>
              <a:rPr lang="en-US" sz="1400" dirty="0" err="1" smtClean="0"/>
              <a:t>buluntular</a:t>
            </a:r>
            <a:r>
              <a:rPr lang="en-US" sz="1400" dirty="0" smtClean="0"/>
              <a:t>, o </a:t>
            </a:r>
            <a:r>
              <a:rPr lang="en-US" sz="1400" dirty="0" err="1" smtClean="0"/>
              <a:t>dönemde</a:t>
            </a:r>
            <a:r>
              <a:rPr lang="en-US" sz="1400" dirty="0" smtClean="0"/>
              <a:t> </a:t>
            </a:r>
            <a:r>
              <a:rPr lang="en-US" sz="1400" dirty="0" err="1" smtClean="0"/>
              <a:t>Osmanlı</a:t>
            </a:r>
            <a:r>
              <a:rPr lang="en-US" sz="1400" dirty="0" smtClean="0"/>
              <a:t> </a:t>
            </a:r>
            <a:r>
              <a:rPr lang="en-US" sz="1400" dirty="0" err="1" smtClean="0"/>
              <a:t>İmparatorluğu’nun</a:t>
            </a:r>
            <a:r>
              <a:rPr lang="en-US" sz="1400" dirty="0" smtClean="0"/>
              <a:t> </a:t>
            </a:r>
            <a:r>
              <a:rPr lang="en-US" sz="1400" dirty="0" err="1" smtClean="0"/>
              <a:t>başkenti</a:t>
            </a:r>
            <a:r>
              <a:rPr lang="en-US" sz="1400" dirty="0" smtClean="0"/>
              <a:t> </a:t>
            </a:r>
            <a:r>
              <a:rPr lang="en-US" sz="1400" dirty="0" err="1" smtClean="0"/>
              <a:t>İstanbul’da</a:t>
            </a:r>
            <a:r>
              <a:rPr lang="en-US" sz="1400" dirty="0" smtClean="0"/>
              <a:t> </a:t>
            </a:r>
            <a:r>
              <a:rPr lang="en-US" sz="1400" dirty="0" err="1" smtClean="0"/>
              <a:t>yeni</a:t>
            </a:r>
            <a:r>
              <a:rPr lang="en-US" sz="1400" dirty="0" smtClean="0"/>
              <a:t> </a:t>
            </a:r>
            <a:r>
              <a:rPr lang="en-US" sz="1400" dirty="0" err="1" smtClean="0"/>
              <a:t>kurulan</a:t>
            </a:r>
            <a:r>
              <a:rPr lang="en-US" sz="1400" dirty="0" smtClean="0"/>
              <a:t> “</a:t>
            </a:r>
            <a:r>
              <a:rPr lang="en-US" sz="1400" dirty="0" err="1" smtClean="0"/>
              <a:t>Müze-i</a:t>
            </a:r>
            <a:r>
              <a:rPr lang="en-US" sz="1400" dirty="0" smtClean="0"/>
              <a:t> </a:t>
            </a:r>
            <a:r>
              <a:rPr lang="en-US" sz="1400" dirty="0" err="1" smtClean="0"/>
              <a:t>Hümayun</a:t>
            </a:r>
            <a:r>
              <a:rPr lang="en-US" sz="1400" dirty="0" smtClean="0"/>
              <a:t>” a </a:t>
            </a:r>
            <a:r>
              <a:rPr lang="en-US" sz="1400" dirty="0" err="1" smtClean="0"/>
              <a:t>getiriliyordu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786182" y="3929067"/>
            <a:ext cx="3143272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</a:t>
            </a:r>
            <a:r>
              <a:rPr lang="en-US" sz="1400" dirty="0" err="1" smtClean="0"/>
              <a:t>birçok</a:t>
            </a:r>
            <a:r>
              <a:rPr lang="en-US" sz="1400" dirty="0" smtClean="0"/>
              <a:t> </a:t>
            </a:r>
            <a:r>
              <a:rPr lang="en-US" sz="1400" dirty="0" err="1" smtClean="0"/>
              <a:t>gezgin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bilim</a:t>
            </a:r>
            <a:r>
              <a:rPr lang="en-US" sz="1400" dirty="0" smtClean="0"/>
              <a:t> </a:t>
            </a:r>
            <a:r>
              <a:rPr lang="en-US" sz="1400" dirty="0" err="1" smtClean="0"/>
              <a:t>insanı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bölgeye</a:t>
            </a:r>
            <a:r>
              <a:rPr lang="en-US" sz="1400" dirty="0" smtClean="0"/>
              <a:t> </a:t>
            </a:r>
            <a:r>
              <a:rPr lang="en-US" sz="1400" dirty="0" err="1" smtClean="0"/>
              <a:t>gelerek</a:t>
            </a:r>
            <a:r>
              <a:rPr lang="en-US" sz="1400" dirty="0" smtClean="0"/>
              <a:t> </a:t>
            </a:r>
            <a:r>
              <a:rPr lang="en-US" sz="1400" dirty="0" err="1" smtClean="0"/>
              <a:t>araştırmalar</a:t>
            </a:r>
            <a:r>
              <a:rPr lang="en-US" sz="1400" dirty="0" smtClean="0"/>
              <a:t> </a:t>
            </a:r>
            <a:r>
              <a:rPr lang="en-US" sz="1400" dirty="0" err="1" smtClean="0"/>
              <a:t>yapmış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araştırmalar</a:t>
            </a:r>
            <a:r>
              <a:rPr lang="en-US" sz="1400" dirty="0" smtClean="0"/>
              <a:t> </a:t>
            </a:r>
            <a:r>
              <a:rPr lang="en-US" sz="1400" dirty="0" err="1" smtClean="0"/>
              <a:t>çeşitli</a:t>
            </a:r>
            <a:r>
              <a:rPr lang="en-US" sz="1400" dirty="0" smtClean="0"/>
              <a:t> </a:t>
            </a:r>
            <a:r>
              <a:rPr lang="en-US" sz="1400" dirty="0" err="1" smtClean="0"/>
              <a:t>kaynaklarda</a:t>
            </a:r>
            <a:r>
              <a:rPr lang="en-US" sz="1400" dirty="0" smtClean="0"/>
              <a:t> </a:t>
            </a:r>
            <a:r>
              <a:rPr lang="en-US" sz="1400" dirty="0" err="1" smtClean="0"/>
              <a:t>yayımlanmıştı</a:t>
            </a:r>
            <a:r>
              <a:rPr lang="en-US" sz="14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6182" y="5072074"/>
            <a:ext cx="3143272" cy="1169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Bu </a:t>
            </a:r>
            <a:r>
              <a:rPr lang="en-US" sz="1400" dirty="0" err="1" smtClean="0"/>
              <a:t>araştırmalar</a:t>
            </a:r>
            <a:r>
              <a:rPr lang="en-US" sz="1400" dirty="0" smtClean="0"/>
              <a:t> </a:t>
            </a:r>
            <a:r>
              <a:rPr lang="en-US" sz="1400" dirty="0" err="1" smtClean="0"/>
              <a:t>sonucunda</a:t>
            </a:r>
            <a:r>
              <a:rPr lang="en-US" sz="1400" dirty="0" smtClean="0"/>
              <a:t> </a:t>
            </a:r>
            <a:r>
              <a:rPr lang="en-US" sz="1400" dirty="0" err="1" smtClean="0"/>
              <a:t>elde</a:t>
            </a:r>
            <a:r>
              <a:rPr lang="en-US" sz="1400" dirty="0" smtClean="0"/>
              <a:t> </a:t>
            </a:r>
            <a:r>
              <a:rPr lang="en-US" sz="1400" dirty="0" err="1" smtClean="0"/>
              <a:t>edilen</a:t>
            </a:r>
            <a:r>
              <a:rPr lang="en-US" sz="1400" dirty="0" smtClean="0"/>
              <a:t> </a:t>
            </a:r>
            <a:r>
              <a:rPr lang="en-US" sz="1400" dirty="0" err="1" smtClean="0"/>
              <a:t>buluntular</a:t>
            </a:r>
            <a:r>
              <a:rPr lang="en-US" sz="1400" dirty="0" smtClean="0"/>
              <a:t>, o </a:t>
            </a:r>
            <a:r>
              <a:rPr lang="en-US" sz="1400" dirty="0" err="1" smtClean="0"/>
              <a:t>dönemde</a:t>
            </a:r>
            <a:r>
              <a:rPr lang="en-US" sz="1400" dirty="0" smtClean="0"/>
              <a:t> </a:t>
            </a:r>
            <a:r>
              <a:rPr lang="en-US" sz="1400" dirty="0" err="1" smtClean="0"/>
              <a:t>Osmanlı</a:t>
            </a:r>
            <a:r>
              <a:rPr lang="en-US" sz="1400" dirty="0" smtClean="0"/>
              <a:t> </a:t>
            </a:r>
            <a:r>
              <a:rPr lang="en-US" sz="1400" dirty="0" err="1" smtClean="0"/>
              <a:t>İmparatorluğu’nun</a:t>
            </a:r>
            <a:r>
              <a:rPr lang="en-US" sz="1400" dirty="0" smtClean="0"/>
              <a:t> </a:t>
            </a:r>
            <a:r>
              <a:rPr lang="en-US" sz="1400" dirty="0" err="1" smtClean="0"/>
              <a:t>başkenti</a:t>
            </a:r>
            <a:r>
              <a:rPr lang="en-US" sz="1400" dirty="0" smtClean="0"/>
              <a:t> </a:t>
            </a:r>
            <a:r>
              <a:rPr lang="en-US" sz="1400" dirty="0" err="1" smtClean="0"/>
              <a:t>İstanbul’da</a:t>
            </a:r>
            <a:r>
              <a:rPr lang="en-US" sz="1400" dirty="0" smtClean="0"/>
              <a:t> </a:t>
            </a:r>
            <a:r>
              <a:rPr lang="en-US" sz="1400" dirty="0" err="1" smtClean="0"/>
              <a:t>yeni</a:t>
            </a:r>
            <a:r>
              <a:rPr lang="en-US" sz="1400" dirty="0" smtClean="0"/>
              <a:t> </a:t>
            </a:r>
            <a:r>
              <a:rPr lang="en-US" sz="1400" dirty="0" err="1" smtClean="0"/>
              <a:t>kurulan</a:t>
            </a:r>
            <a:r>
              <a:rPr lang="en-US" sz="1400" dirty="0" smtClean="0"/>
              <a:t> “</a:t>
            </a:r>
            <a:r>
              <a:rPr lang="en-US" sz="1400" dirty="0" err="1" smtClean="0"/>
              <a:t>Müze-i</a:t>
            </a:r>
            <a:r>
              <a:rPr lang="en-US" sz="1400" dirty="0" smtClean="0"/>
              <a:t> </a:t>
            </a:r>
            <a:r>
              <a:rPr lang="en-US" sz="1400" dirty="0" err="1" smtClean="0"/>
              <a:t>Hümayun</a:t>
            </a:r>
            <a:r>
              <a:rPr lang="en-US" sz="1400" dirty="0" smtClean="0"/>
              <a:t>” a </a:t>
            </a:r>
            <a:r>
              <a:rPr lang="en-US" sz="1400" dirty="0" err="1" smtClean="0"/>
              <a:t>getiriliyordu</a:t>
            </a:r>
            <a:endParaRPr lang="en-US" sz="1400" dirty="0"/>
          </a:p>
        </p:txBody>
      </p:sp>
      <p:cxnSp>
        <p:nvCxnSpPr>
          <p:cNvPr id="9" name="Elbow Connector 8"/>
          <p:cNvCxnSpPr>
            <a:stCxn id="5" idx="3"/>
            <a:endCxn id="6" idx="1"/>
          </p:cNvCxnSpPr>
          <p:nvPr/>
        </p:nvCxnSpPr>
        <p:spPr>
          <a:xfrm flipV="1">
            <a:off x="3357554" y="4406121"/>
            <a:ext cx="428628" cy="7218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3"/>
            <a:endCxn id="7" idx="1"/>
          </p:cNvCxnSpPr>
          <p:nvPr/>
        </p:nvCxnSpPr>
        <p:spPr>
          <a:xfrm>
            <a:off x="3357554" y="5127982"/>
            <a:ext cx="428628" cy="5288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20086" y="3929067"/>
            <a:ext cx="79531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Daha</a:t>
            </a:r>
            <a:endParaRPr lang="en-US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920086" y="4286256"/>
            <a:ext cx="79531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sonra</a:t>
            </a:r>
            <a:endParaRPr lang="en-US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920085" y="4643446"/>
            <a:ext cx="795319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1400" dirty="0" smtClean="0"/>
              <a:t>birçok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920086" y="5000636"/>
            <a:ext cx="78581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1400" dirty="0" smtClean="0"/>
              <a:t>gezgin</a:t>
            </a:r>
            <a:endParaRPr lang="en-US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929586" y="5357826"/>
            <a:ext cx="78581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...</a:t>
            </a:r>
            <a:endParaRPr lang="en-US" sz="1400" dirty="0" smtClean="0"/>
          </a:p>
        </p:txBody>
      </p:sp>
      <p:cxnSp>
        <p:nvCxnSpPr>
          <p:cNvPr id="20" name="Elbow Connector 19"/>
          <p:cNvCxnSpPr>
            <a:stCxn id="6" idx="3"/>
            <a:endCxn id="13" idx="1"/>
          </p:cNvCxnSpPr>
          <p:nvPr/>
        </p:nvCxnSpPr>
        <p:spPr>
          <a:xfrm flipV="1">
            <a:off x="6929454" y="4082956"/>
            <a:ext cx="990632" cy="323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3"/>
            <a:endCxn id="15" idx="1"/>
          </p:cNvCxnSpPr>
          <p:nvPr/>
        </p:nvCxnSpPr>
        <p:spPr>
          <a:xfrm>
            <a:off x="6929454" y="4406121"/>
            <a:ext cx="990632" cy="34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3"/>
            <a:endCxn id="16" idx="1"/>
          </p:cNvCxnSpPr>
          <p:nvPr/>
        </p:nvCxnSpPr>
        <p:spPr>
          <a:xfrm>
            <a:off x="6929454" y="4406121"/>
            <a:ext cx="990631" cy="3912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17" idx="1"/>
          </p:cNvCxnSpPr>
          <p:nvPr/>
        </p:nvCxnSpPr>
        <p:spPr>
          <a:xfrm>
            <a:off x="6929454" y="4406121"/>
            <a:ext cx="990632" cy="7484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3"/>
            <a:endCxn id="18" idx="1"/>
          </p:cNvCxnSpPr>
          <p:nvPr/>
        </p:nvCxnSpPr>
        <p:spPr>
          <a:xfrm>
            <a:off x="6929454" y="4406121"/>
            <a:ext cx="1000132" cy="11055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Turkish – An Agglutinative Language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Like other Turkic languages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438400"/>
          <a:ext cx="6781800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90900"/>
                <a:gridCol w="339090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Turkish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English</a:t>
                      </a:r>
                      <a:endParaRPr lang="en-US" sz="1200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(the) house</a:t>
                      </a:r>
                      <a:endParaRPr lang="en-US" sz="1200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evler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(the) houses</a:t>
                      </a:r>
                      <a:endParaRPr lang="en-US" sz="1200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evim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my house</a:t>
                      </a:r>
                      <a:endParaRPr lang="en-US" sz="1200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evimde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 my house</a:t>
                      </a:r>
                      <a:endParaRPr lang="en-US" sz="1200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evimdeydi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(it) was in my house</a:t>
                      </a:r>
                      <a:endParaRPr lang="en-US" sz="1200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evimdeyse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if (it)</a:t>
                      </a:r>
                      <a:r>
                        <a:rPr lang="en-US" sz="1200" baseline="0" dirty="0" smtClean="0"/>
                        <a:t> is in my house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648200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more complicated example: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“</a:t>
            </a:r>
            <a:r>
              <a:rPr lang="en-US" dirty="0" err="1" smtClean="0"/>
              <a:t>Karnıyarık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6600"/>
                </a:solidFill>
              </a:rPr>
              <a:t>Türkmutfağı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nın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vazgeçilmezlerindendir</a:t>
            </a:r>
            <a:r>
              <a:rPr lang="en-US" dirty="0" smtClean="0"/>
              <a:t>.”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“</a:t>
            </a:r>
            <a:r>
              <a:rPr lang="en-US" dirty="0" err="1" smtClean="0"/>
              <a:t>Karnıyarık</a:t>
            </a:r>
            <a:r>
              <a:rPr lang="en-US" dirty="0" smtClean="0"/>
              <a:t>* </a:t>
            </a:r>
            <a:r>
              <a:rPr lang="en-US" dirty="0" smtClean="0">
                <a:solidFill>
                  <a:srgbClr val="0000FF"/>
                </a:solidFill>
              </a:rPr>
              <a:t>is one of the </a:t>
            </a:r>
            <a:r>
              <a:rPr lang="en-US" dirty="0" err="1" smtClean="0">
                <a:solidFill>
                  <a:srgbClr val="0000FF"/>
                </a:solidFill>
              </a:rPr>
              <a:t>indispensibles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of </a:t>
            </a:r>
            <a:r>
              <a:rPr lang="en-US" dirty="0" smtClean="0">
                <a:solidFill>
                  <a:srgbClr val="FF6600"/>
                </a:solidFill>
              </a:rPr>
              <a:t>Turkish kitchen</a:t>
            </a:r>
            <a:r>
              <a:rPr lang="en-US" dirty="0" smtClean="0"/>
              <a:t>.”</a:t>
            </a:r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chemeClr val="accent1"/>
                </a:solidFill>
              </a:rPr>
              <a:t>vazgeç-</a:t>
            </a:r>
            <a:r>
              <a:rPr lang="en-US" dirty="0" err="1" smtClean="0">
                <a:solidFill>
                  <a:schemeClr val="accent2"/>
                </a:solidFill>
              </a:rPr>
              <a:t>il-</a:t>
            </a:r>
            <a:r>
              <a:rPr lang="en-US" dirty="0" err="1" smtClean="0">
                <a:solidFill>
                  <a:schemeClr val="accent4"/>
                </a:solidFill>
              </a:rPr>
              <a:t>mez-</a:t>
            </a:r>
            <a:r>
              <a:rPr lang="en-US" dirty="0" err="1" smtClean="0">
                <a:solidFill>
                  <a:schemeClr val="accent6"/>
                </a:solidFill>
              </a:rPr>
              <a:t>leri-</a:t>
            </a:r>
            <a:r>
              <a:rPr lang="en-US" dirty="0" err="1" smtClean="0">
                <a:solidFill>
                  <a:schemeClr val="accent4"/>
                </a:solidFill>
              </a:rPr>
              <a:t>nden-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dir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 abandon/</a:t>
            </a:r>
            <a:r>
              <a:rPr lang="en-US" dirty="0" err="1" smtClean="0">
                <a:solidFill>
                  <a:schemeClr val="accent1"/>
                </a:solidFill>
              </a:rPr>
              <a:t>give_up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accent2"/>
                </a:solidFill>
              </a:rPr>
              <a:t>Passive</a:t>
            </a:r>
            <a:r>
              <a:rPr lang="en-US" dirty="0" smtClean="0"/>
              <a:t> + </a:t>
            </a:r>
            <a:r>
              <a:rPr lang="en-US" dirty="0" err="1" smtClean="0">
                <a:solidFill>
                  <a:schemeClr val="accent4"/>
                </a:solidFill>
              </a:rPr>
              <a:t>Aorist_Negative</a:t>
            </a:r>
            <a:r>
              <a:rPr lang="en-US" dirty="0" smtClean="0"/>
              <a:t> + </a:t>
            </a:r>
            <a:r>
              <a:rPr lang="en-US" dirty="0" smtClean="0">
                <a:solidFill>
                  <a:schemeClr val="accent6"/>
                </a:solidFill>
              </a:rPr>
              <a:t>Plural</a:t>
            </a:r>
            <a:r>
              <a:rPr lang="en-US" dirty="0" smtClean="0"/>
              <a:t> + </a:t>
            </a:r>
            <a:r>
              <a:rPr lang="en-US" dirty="0" err="1" smtClean="0">
                <a:solidFill>
                  <a:schemeClr val="accent4"/>
                </a:solidFill>
              </a:rPr>
              <a:t>One_Of</a:t>
            </a:r>
            <a:r>
              <a:rPr lang="en-US" dirty="0" smtClean="0"/>
              <a:t> +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Copula(is/are)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Context Free Morphologic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Parsing the given words without the context</a:t>
            </a:r>
          </a:p>
          <a:p>
            <a:r>
              <a:rPr lang="en-GB" dirty="0" smtClean="0"/>
              <a:t>Finding all morphologic possibilities for a given word</a:t>
            </a:r>
          </a:p>
          <a:p>
            <a:r>
              <a:rPr lang="en-GB" dirty="0" smtClean="0"/>
              <a:t>These possibilities later will be evaluated within the context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2980465"/>
            <a:ext cx="6286544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  <a:cs typeface="Courier New" pitchFamily="49" charset="0"/>
              </a:rPr>
              <a:t>&gt;&gt;&gt;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from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trnltk.playground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import playground</a:t>
            </a:r>
          </a:p>
          <a:p>
            <a:endParaRPr lang="en-US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  <a:cs typeface="Courier New" pitchFamily="49" charset="0"/>
              </a:rPr>
              <a:t>&gt;&gt;&gt;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playground.parse_context_free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masadan</a:t>
            </a:r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)</a:t>
            </a:r>
          </a:p>
          <a:p>
            <a:r>
              <a:rPr lang="en-US" b="1" dirty="0" err="1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masa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masa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)+Noun+A3sg+Pnon+Abl(</a:t>
            </a:r>
            <a:r>
              <a:rPr lang="en-US" dirty="0" err="1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dAn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92D050"/>
                </a:solidFill>
                <a:latin typeface="Lucida Console" pitchFamily="49" charset="0"/>
                <a:cs typeface="Courier New" pitchFamily="49" charset="0"/>
              </a:rPr>
              <a:t>dan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])</a:t>
            </a:r>
          </a:p>
          <a:p>
            <a:endParaRPr lang="en-US" dirty="0" smtClean="0">
              <a:solidFill>
                <a:schemeClr val="accent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  <a:cs typeface="Courier New" pitchFamily="49" charset="0"/>
              </a:rPr>
              <a:t>&gt;&gt;&gt;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playground.parse_context_free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derim</a:t>
            </a:r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de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demek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)+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Verb+Pos+Aor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+</a:t>
            </a:r>
            <a:r>
              <a:rPr lang="en-US" dirty="0" err="1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Ar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])+A1sg(</a:t>
            </a:r>
            <a:r>
              <a:rPr lang="en-US" dirty="0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+</a:t>
            </a:r>
            <a:r>
              <a:rPr lang="en-US" dirty="0" err="1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Im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im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])</a:t>
            </a:r>
          </a:p>
          <a:p>
            <a:r>
              <a:rPr lang="en-US" b="1" dirty="0" err="1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deri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deri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)+Noun+A3sg+P1sg(</a:t>
            </a:r>
            <a:r>
              <a:rPr lang="en-US" dirty="0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+</a:t>
            </a:r>
            <a:r>
              <a:rPr lang="en-US" dirty="0" err="1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Im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])+Nom</a:t>
            </a:r>
            <a:endParaRPr lang="en-US" dirty="0">
              <a:latin typeface="Lucida Console" pitchFamily="49" charset="0"/>
              <a:cs typeface="Courier New" pitchFamily="49" charset="0"/>
            </a:endParaRPr>
          </a:p>
        </p:txBody>
      </p:sp>
      <p:cxnSp>
        <p:nvCxnSpPr>
          <p:cNvPr id="7" name="Elbow Connector 6"/>
          <p:cNvCxnSpPr>
            <a:stCxn id="11" idx="1"/>
          </p:cNvCxnSpPr>
          <p:nvPr/>
        </p:nvCxnSpPr>
        <p:spPr>
          <a:xfrm rot="10800000" flipV="1">
            <a:off x="6072199" y="3470788"/>
            <a:ext cx="1285885" cy="529716"/>
          </a:xfrm>
          <a:prstGeom prst="bentConnector3">
            <a:avLst>
              <a:gd name="adj1" fmla="val 177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58083" y="3286122"/>
            <a:ext cx="153266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from the table</a:t>
            </a:r>
            <a:endParaRPr lang="en-US" dirty="0"/>
          </a:p>
        </p:txBody>
      </p:sp>
      <p:cxnSp>
        <p:nvCxnSpPr>
          <p:cNvPr id="15" name="Elbow Connector 14"/>
          <p:cNvCxnSpPr>
            <a:stCxn id="16" idx="1"/>
          </p:cNvCxnSpPr>
          <p:nvPr/>
        </p:nvCxnSpPr>
        <p:spPr>
          <a:xfrm rot="10800000" flipV="1">
            <a:off x="6715140" y="4337570"/>
            <a:ext cx="795342" cy="448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10482" y="4152904"/>
            <a:ext cx="5955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I say</a:t>
            </a:r>
            <a:endParaRPr lang="en-US" dirty="0"/>
          </a:p>
        </p:txBody>
      </p:sp>
      <p:cxnSp>
        <p:nvCxnSpPr>
          <p:cNvPr id="18" name="Elbow Connector 17"/>
          <p:cNvCxnSpPr>
            <a:stCxn id="19" idx="1"/>
          </p:cNvCxnSpPr>
          <p:nvPr/>
        </p:nvCxnSpPr>
        <p:spPr>
          <a:xfrm rot="10800000">
            <a:off x="5786447" y="5131375"/>
            <a:ext cx="136769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54137" y="4946709"/>
            <a:ext cx="8905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my skin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472" y="5643578"/>
            <a:ext cx="8115328" cy="95410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GB" sz="1400" dirty="0" smtClean="0"/>
              <a:t>A3sg: 3</a:t>
            </a:r>
            <a:r>
              <a:rPr lang="en-GB" sz="1400" baseline="30000" dirty="0" smtClean="0"/>
              <a:t>rd</a:t>
            </a:r>
            <a:r>
              <a:rPr lang="en-GB" sz="1400" dirty="0" smtClean="0"/>
              <a:t> singular person/number agreement</a:t>
            </a:r>
          </a:p>
          <a:p>
            <a:r>
              <a:rPr lang="en-GB" sz="1400" dirty="0" err="1" smtClean="0"/>
              <a:t>Pnon</a:t>
            </a:r>
            <a:r>
              <a:rPr lang="en-GB" sz="1400" dirty="0" smtClean="0"/>
              <a:t>: Possession agreement “None”</a:t>
            </a:r>
          </a:p>
          <a:p>
            <a:r>
              <a:rPr lang="en-GB" sz="1400" dirty="0" err="1" smtClean="0"/>
              <a:t>Abl</a:t>
            </a:r>
            <a:r>
              <a:rPr lang="en-GB" sz="1400" dirty="0" smtClean="0"/>
              <a:t> : Ablative noun case agreement</a:t>
            </a:r>
          </a:p>
          <a:p>
            <a:r>
              <a:rPr lang="en-GB" sz="1400" dirty="0" smtClean="0"/>
              <a:t>Pos: Positive verb polarity</a:t>
            </a:r>
          </a:p>
          <a:p>
            <a:r>
              <a:rPr lang="en-GB" sz="1400" dirty="0" err="1" smtClean="0"/>
              <a:t>Aor</a:t>
            </a:r>
            <a:r>
              <a:rPr lang="en-GB" sz="1400" dirty="0" smtClean="0"/>
              <a:t> : </a:t>
            </a:r>
            <a:r>
              <a:rPr lang="en-GB" sz="1400" dirty="0" smtClean="0">
                <a:hlinkClick r:id="rId2"/>
              </a:rPr>
              <a:t>Aorist</a:t>
            </a:r>
            <a:r>
              <a:rPr lang="en-GB" sz="1400" dirty="0" smtClean="0"/>
              <a:t> tense</a:t>
            </a:r>
          </a:p>
          <a:p>
            <a:r>
              <a:rPr lang="en-GB" sz="1400" dirty="0" smtClean="0"/>
              <a:t>P1sg: 1</a:t>
            </a:r>
            <a:r>
              <a:rPr lang="en-GB" sz="1400" baseline="30000" dirty="0" smtClean="0"/>
              <a:t>st</a:t>
            </a:r>
            <a:r>
              <a:rPr lang="en-GB" sz="1400" dirty="0" smtClean="0"/>
              <a:t> singular person possession agreement</a:t>
            </a:r>
          </a:p>
          <a:p>
            <a:r>
              <a:rPr lang="en-GB" sz="1400" dirty="0" smtClean="0"/>
              <a:t>Nom: Nominative noun case agreement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Free Parsing : Approach#1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/>
          <a:lstStyle/>
          <a:p>
            <a:r>
              <a:rPr lang="en-GB" dirty="0" smtClean="0"/>
              <a:t>A normalized suffix graph with rules for succession of each suffix</a:t>
            </a:r>
          </a:p>
          <a:p>
            <a:r>
              <a:rPr lang="en-GB" dirty="0" smtClean="0"/>
              <a:t>e.g. “Suffix Y can follow suffix X”</a:t>
            </a:r>
          </a:p>
          <a:p>
            <a:pPr lvl="1"/>
            <a:r>
              <a:rPr lang="en-GB" dirty="0" smtClean="0"/>
              <a:t>Too many nodes (~300) and edges (~10000)</a:t>
            </a:r>
          </a:p>
          <a:p>
            <a:pPr lvl="1"/>
            <a:r>
              <a:rPr lang="en-GB" dirty="0" smtClean="0"/>
              <a:t>Hard to maintain, hard to have an overview of the graph</a:t>
            </a:r>
          </a:p>
          <a:p>
            <a:r>
              <a:rPr lang="en-GB" dirty="0" smtClean="0"/>
              <a:t>Better support for exceptional cases at the cost of difficulty in 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Approach#1 : </a:t>
            </a:r>
            <a:br>
              <a:rPr lang="en-GB" dirty="0" smtClean="0"/>
            </a:br>
            <a:r>
              <a:rPr lang="en-GB" dirty="0" smtClean="0"/>
              <a:t>A trimmed graph with 5 suffixes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33545"/>
            <a:ext cx="8229600" cy="425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Free Parsing : Approach#2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GB" b="1" dirty="0" smtClean="0"/>
              <a:t>Approach used in TRNLTK</a:t>
            </a:r>
          </a:p>
          <a:p>
            <a:pPr lvl="1"/>
            <a:r>
              <a:rPr lang="en-GB" dirty="0" smtClean="0"/>
              <a:t>A semi-normalized suffix graph with rules for edges that go out from a syntactic category</a:t>
            </a:r>
          </a:p>
          <a:p>
            <a:pPr lvl="1"/>
            <a:r>
              <a:rPr lang="en-GB" dirty="0" smtClean="0"/>
              <a:t>E.g. “Suffix X can be applied to Nouns” or “Suffix Y can apply to singular Nouns which don’t have possession </a:t>
            </a:r>
            <a:r>
              <a:rPr lang="en-GB" b="1" dirty="0" smtClean="0"/>
              <a:t>yet</a:t>
            </a:r>
            <a:r>
              <a:rPr lang="en-GB" dirty="0" smtClean="0"/>
              <a:t>”</a:t>
            </a:r>
          </a:p>
          <a:p>
            <a:pPr lvl="2"/>
            <a:r>
              <a:rPr lang="en-GB" dirty="0" smtClean="0"/>
              <a:t>Merging the transfer states of the previous Approach#1 in a logical way</a:t>
            </a:r>
          </a:p>
          <a:p>
            <a:pPr lvl="2"/>
            <a:r>
              <a:rPr lang="en-GB" dirty="0" smtClean="0"/>
              <a:t>Less nodes (~50), less edges (~150)</a:t>
            </a:r>
          </a:p>
          <a:p>
            <a:pPr lvl="2"/>
            <a:r>
              <a:rPr lang="en-GB" dirty="0" smtClean="0"/>
              <a:t>Graphical visualization of the entire graph is possible </a:t>
            </a:r>
            <a:r>
              <a:rPr lang="en-GB" dirty="0" smtClean="0">
                <a:sym typeface="Wingdings" pitchFamily="2" charset="2"/>
              </a:rPr>
              <a:t> good for debugging, analysis, extending etc.</a:t>
            </a:r>
            <a:endParaRPr lang="en-GB" dirty="0" smtClean="0"/>
          </a:p>
          <a:p>
            <a:pPr lvl="1"/>
            <a:r>
              <a:rPr lang="en-GB" dirty="0" smtClean="0"/>
              <a:t>Harder to support exceptional cases</a:t>
            </a:r>
          </a:p>
          <a:p>
            <a:pPr lvl="2"/>
            <a:r>
              <a:rPr lang="en-GB" dirty="0" smtClean="0"/>
              <a:t>e.g. : </a:t>
            </a:r>
            <a:r>
              <a:rPr lang="tr-TR" dirty="0" smtClean="0"/>
              <a:t>Suffix –sız works with singular nouns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“</a:t>
            </a:r>
            <a:r>
              <a:rPr lang="en-GB" dirty="0" err="1" smtClean="0"/>
              <a:t>vicdans</a:t>
            </a:r>
            <a:r>
              <a:rPr lang="tr-TR" dirty="0" smtClean="0"/>
              <a:t>ız</a:t>
            </a:r>
            <a:r>
              <a:rPr lang="en-GB" dirty="0" smtClean="0"/>
              <a:t>”</a:t>
            </a:r>
            <a:r>
              <a:rPr lang="tr-TR" dirty="0" smtClean="0"/>
              <a:t> </a:t>
            </a:r>
            <a:r>
              <a:rPr lang="en-GB" dirty="0" smtClean="0"/>
              <a:t>works, but “</a:t>
            </a:r>
            <a:r>
              <a:rPr lang="en-GB" dirty="0" err="1" smtClean="0"/>
              <a:t>vicdanlar</a:t>
            </a:r>
            <a:r>
              <a:rPr lang="tr-TR" dirty="0" smtClean="0"/>
              <a:t>sız</a:t>
            </a:r>
            <a:r>
              <a:rPr lang="en-GB" dirty="0" smtClean="0"/>
              <a:t>”</a:t>
            </a:r>
            <a:r>
              <a:rPr lang="tr-TR" dirty="0" smtClean="0"/>
              <a:t> </a:t>
            </a:r>
            <a:r>
              <a:rPr lang="en-GB" dirty="0" smtClean="0"/>
              <a:t>doesn’t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Approach#2 : </a:t>
            </a:r>
            <a:br>
              <a:rPr lang="en-GB" dirty="0" smtClean="0"/>
            </a:br>
            <a:r>
              <a:rPr lang="en-GB" dirty="0" smtClean="0"/>
              <a:t>A trimmed graph with ~20 suffixes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20692"/>
            <a:ext cx="8229600" cy="448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Graph traversal for word : “</a:t>
            </a:r>
            <a:r>
              <a:rPr lang="en-GB" sz="3600" dirty="0" err="1" smtClean="0"/>
              <a:t>vicdans</a:t>
            </a:r>
            <a:r>
              <a:rPr lang="tr-TR" sz="3600" dirty="0" smtClean="0"/>
              <a:t>ız</a:t>
            </a:r>
            <a:r>
              <a:rPr lang="en-GB" sz="3600" dirty="0" smtClean="0"/>
              <a:t>”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00201"/>
            <a:ext cx="8686579" cy="4691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Elbow Connector 5"/>
          <p:cNvCxnSpPr>
            <a:stCxn id="10" idx="3"/>
          </p:cNvCxnSpPr>
          <p:nvPr/>
        </p:nvCxnSpPr>
        <p:spPr>
          <a:xfrm>
            <a:off x="4624650" y="1602304"/>
            <a:ext cx="1233234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6510" y="1417638"/>
            <a:ext cx="139814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 smtClean="0"/>
              <a:t>vicdan:Noun</a:t>
            </a:r>
            <a:endParaRPr lang="en-US" dirty="0"/>
          </a:p>
        </p:txBody>
      </p:sp>
      <p:cxnSp>
        <p:nvCxnSpPr>
          <p:cNvPr id="15" name="Elbow Connector 14"/>
          <p:cNvCxnSpPr>
            <a:stCxn id="16" idx="3"/>
          </p:cNvCxnSpPr>
          <p:nvPr/>
        </p:nvCxnSpPr>
        <p:spPr>
          <a:xfrm>
            <a:off x="6368395" y="4613798"/>
            <a:ext cx="703935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7548" y="4429132"/>
            <a:ext cx="169084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-sız 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en-GB" dirty="0" smtClean="0">
                <a:sym typeface="Wingdings" pitchFamily="2" charset="2"/>
              </a:rPr>
              <a:t> Adjective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0628" y="2071678"/>
            <a:ext cx="714380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38648" y="2928934"/>
            <a:ext cx="714380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57950" y="3786190"/>
            <a:ext cx="1071570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72330" y="4613798"/>
            <a:ext cx="571504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53350" y="5372100"/>
            <a:ext cx="1290386" cy="200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94" y="1559997"/>
            <a:ext cx="8686800" cy="472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Graph traversal for word : “</a:t>
            </a:r>
            <a:r>
              <a:rPr lang="en-GB" sz="3600" dirty="0" err="1" smtClean="0"/>
              <a:t>vicdanlars</a:t>
            </a:r>
            <a:r>
              <a:rPr lang="tr-TR" sz="3600" dirty="0" smtClean="0"/>
              <a:t>ız</a:t>
            </a:r>
            <a:r>
              <a:rPr lang="en-GB" sz="3600" dirty="0" smtClean="0"/>
              <a:t>”</a:t>
            </a:r>
            <a:endParaRPr lang="en-US" sz="3600" dirty="0"/>
          </a:p>
        </p:txBody>
      </p:sp>
      <p:cxnSp>
        <p:nvCxnSpPr>
          <p:cNvPr id="13" name="Elbow Connector 12"/>
          <p:cNvCxnSpPr>
            <a:stCxn id="14" idx="3"/>
          </p:cNvCxnSpPr>
          <p:nvPr/>
        </p:nvCxnSpPr>
        <p:spPr>
          <a:xfrm>
            <a:off x="4624650" y="1602304"/>
            <a:ext cx="1233234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510" y="1417638"/>
            <a:ext cx="139814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 smtClean="0"/>
              <a:t>vicdan:Noun</a:t>
            </a:r>
            <a:endParaRPr lang="en-US" dirty="0"/>
          </a:p>
        </p:txBody>
      </p:sp>
      <p:cxnSp>
        <p:nvCxnSpPr>
          <p:cNvPr id="15" name="Elbow Connector 14"/>
          <p:cNvCxnSpPr>
            <a:stCxn id="16" idx="3"/>
          </p:cNvCxnSpPr>
          <p:nvPr/>
        </p:nvCxnSpPr>
        <p:spPr>
          <a:xfrm>
            <a:off x="6368395" y="4613798"/>
            <a:ext cx="703935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7548" y="4429132"/>
            <a:ext cx="169084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-sız 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en-GB" dirty="0" smtClean="0">
                <a:sym typeface="Wingdings" pitchFamily="2" charset="2"/>
              </a:rPr>
              <a:t> Adjective</a:t>
            </a:r>
            <a:endParaRPr lang="en-US" dirty="0"/>
          </a:p>
        </p:txBody>
      </p:sp>
      <p:cxnSp>
        <p:nvCxnSpPr>
          <p:cNvPr id="18" name="Elbow Connector 17"/>
          <p:cNvCxnSpPr>
            <a:stCxn id="19" idx="1"/>
          </p:cNvCxnSpPr>
          <p:nvPr/>
        </p:nvCxnSpPr>
        <p:spPr>
          <a:xfrm rot="10800000" flipV="1">
            <a:off x="5500699" y="1786970"/>
            <a:ext cx="1952455" cy="570460"/>
          </a:xfrm>
          <a:prstGeom prst="bentConnector3">
            <a:avLst>
              <a:gd name="adj1" fmla="val 1048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53153" y="1602304"/>
            <a:ext cx="123364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-</a:t>
            </a:r>
            <a:r>
              <a:rPr lang="en-GB" dirty="0" err="1" smtClean="0"/>
              <a:t>lar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54055" y="2071678"/>
            <a:ext cx="714380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38648" y="2928934"/>
            <a:ext cx="714380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68395" y="3786190"/>
            <a:ext cx="1084758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72330" y="4584149"/>
            <a:ext cx="571504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53350" y="5324476"/>
            <a:ext cx="1319244" cy="247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Natural language processing</a:t>
            </a:r>
          </a:p>
          <a:p>
            <a:pPr lvl="1"/>
            <a:r>
              <a:rPr lang="en-GB" dirty="0" smtClean="0"/>
              <a:t>From Wikipedia: “... </a:t>
            </a:r>
            <a:r>
              <a:rPr lang="en-US" dirty="0" smtClean="0"/>
              <a:t>a field of computer science (…) concerned with the interactions between computers and human (natural) languages.”</a:t>
            </a:r>
          </a:p>
          <a:p>
            <a:r>
              <a:rPr lang="en-US" dirty="0" smtClean="0"/>
              <a:t>Natural language toolkit : nltk.org</a:t>
            </a:r>
          </a:p>
          <a:p>
            <a:pPr lvl="2"/>
            <a:r>
              <a:rPr lang="en-GB" dirty="0" smtClean="0"/>
              <a:t>“Suite of libraries and programs (...) for NLP”</a:t>
            </a:r>
            <a:endParaRPr lang="en-US" dirty="0" smtClean="0"/>
          </a:p>
          <a:p>
            <a:r>
              <a:rPr lang="en-US" dirty="0" smtClean="0"/>
              <a:t>Functionality to make use of speech/text data by investigating semantics, morphology,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Graph traversing for word : “</a:t>
            </a:r>
            <a:r>
              <a:rPr lang="en-GB" dirty="0" err="1" smtClean="0"/>
              <a:t>vicdanlars</a:t>
            </a:r>
            <a:r>
              <a:rPr lang="tr-TR" dirty="0" smtClean="0"/>
              <a:t>ız</a:t>
            </a:r>
            <a:r>
              <a:rPr lang="en-GB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1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The parse shown in previous slide should NOT work</a:t>
            </a:r>
          </a:p>
          <a:p>
            <a:r>
              <a:rPr lang="en-GB" dirty="0" smtClean="0"/>
              <a:t>TRNLTK solution: rules for suffixes</a:t>
            </a:r>
          </a:p>
          <a:p>
            <a:r>
              <a:rPr lang="en-GB" dirty="0" smtClean="0"/>
              <a:t>Actually, traversal for “</a:t>
            </a:r>
            <a:r>
              <a:rPr lang="en-GB" dirty="0" err="1" smtClean="0"/>
              <a:t>vicdanlars</a:t>
            </a:r>
            <a:r>
              <a:rPr lang="tr-TR" dirty="0" smtClean="0"/>
              <a:t>ız</a:t>
            </a:r>
            <a:r>
              <a:rPr lang="en-GB" dirty="0" smtClean="0"/>
              <a:t>” is stopped, because of the rule of the suffix “-s</a:t>
            </a:r>
            <a:r>
              <a:rPr lang="tr-TR" dirty="0" smtClean="0"/>
              <a:t>ız</a:t>
            </a:r>
            <a:r>
              <a:rPr lang="en-GB" dirty="0" smtClean="0"/>
              <a:t>”</a:t>
            </a:r>
            <a:r>
              <a:rPr lang="tr-TR" dirty="0" smtClean="0"/>
              <a:t> </a:t>
            </a:r>
            <a:r>
              <a:rPr lang="en-GB" dirty="0" smtClean="0"/>
              <a:t>(Without)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3000372"/>
            <a:ext cx="7810151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self.NOUN_NOM_DERIV.add_out_suffix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self.</a:t>
            </a:r>
            <a:r>
              <a:rPr lang="en-US" sz="1400" dirty="0" err="1" smtClean="0">
                <a:solidFill>
                  <a:schemeClr val="accent6"/>
                </a:solidFill>
                <a:latin typeface="Lucida Console" pitchFamily="49" charset="0"/>
              </a:rPr>
              <a:t>Without</a:t>
            </a:r>
            <a:r>
              <a:rPr lang="en-US" sz="1400" dirty="0" smtClean="0">
                <a:latin typeface="Lucida Console" pitchFamily="49" charset="0"/>
              </a:rPr>
              <a:t>, </a:t>
            </a:r>
            <a:r>
              <a:rPr lang="en-US" sz="1400" dirty="0" err="1" smtClean="0">
                <a:latin typeface="Lucida Console" pitchFamily="49" charset="0"/>
              </a:rPr>
              <a:t>self.ADJECTIVE_ROOT</a:t>
            </a:r>
            <a:r>
              <a:rPr lang="en-US" sz="1400" dirty="0" smtClean="0">
                <a:latin typeface="Lucida Console" pitchFamily="49" charset="0"/>
              </a:rPr>
              <a:t>)</a:t>
            </a:r>
          </a:p>
          <a:p>
            <a:r>
              <a:rPr lang="en-US" sz="1400" dirty="0" err="1" smtClean="0">
                <a:latin typeface="Lucida Console" pitchFamily="49" charset="0"/>
              </a:rPr>
              <a:t>self.</a:t>
            </a:r>
            <a:r>
              <a:rPr lang="en-US" sz="1400" dirty="0" err="1" smtClean="0">
                <a:solidFill>
                  <a:schemeClr val="accent6"/>
                </a:solidFill>
                <a:latin typeface="Lucida Console" pitchFamily="49" charset="0"/>
              </a:rPr>
              <a:t>Without</a:t>
            </a:r>
            <a:r>
              <a:rPr lang="en-US" sz="1400" dirty="0" err="1" smtClean="0">
                <a:latin typeface="Lucida Console" pitchFamily="49" charset="0"/>
              </a:rPr>
              <a:t>.add_suffix_form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u"sIz</a:t>
            </a:r>
            <a:r>
              <a:rPr lang="en-US" sz="1400" dirty="0" smtClean="0">
                <a:latin typeface="Lucida Console" pitchFamily="49" charset="0"/>
              </a:rPr>
              <a:t>", </a:t>
            </a:r>
            <a:r>
              <a:rPr lang="en-US" sz="1400" dirty="0" err="1" smtClean="0">
                <a:solidFill>
                  <a:schemeClr val="accent2"/>
                </a:solidFill>
                <a:latin typeface="Lucida Console" pitchFamily="49" charset="0"/>
              </a:rPr>
              <a:t>doesnt_come_after</a:t>
            </a:r>
            <a:r>
              <a:rPr lang="en-US" sz="1400" dirty="0" smtClean="0">
                <a:solidFill>
                  <a:schemeClr val="accent2"/>
                </a:solidFill>
                <a:latin typeface="Lucida Console" pitchFamily="49" charset="0"/>
              </a:rPr>
              <a:t>(self.A3Pl_Noun)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57628"/>
            <a:ext cx="8229600" cy="2571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GB" sz="3200" dirty="0" smtClean="0"/>
              <a:t>Matchers, using </a:t>
            </a:r>
            <a:r>
              <a:rPr lang="en-GB" sz="2900" dirty="0" smtClean="0">
                <a:hlinkClick r:id="rId2"/>
              </a:rPr>
              <a:t>Specification</a:t>
            </a:r>
            <a:r>
              <a:rPr lang="en-GB" sz="3200" dirty="0" smtClean="0">
                <a:hlinkClick r:id="rId2"/>
              </a:rPr>
              <a:t> Design Pattern</a:t>
            </a:r>
            <a:endParaRPr lang="en-GB" sz="3200" dirty="0" smtClean="0"/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GB" sz="3200" dirty="0" smtClean="0"/>
              <a:t>More of them: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dirty="0" err="1" smtClean="0">
                <a:latin typeface="Lucida Console" pitchFamily="49" charset="0"/>
              </a:rPr>
              <a:t>comes_after</a:t>
            </a:r>
            <a:r>
              <a:rPr lang="en-GB" dirty="0" smtClean="0">
                <a:latin typeface="Lucida Console" pitchFamily="49" charset="0"/>
              </a:rPr>
              <a:t>(</a:t>
            </a:r>
            <a:r>
              <a:rPr lang="en-GB" dirty="0" err="1" smtClean="0">
                <a:latin typeface="Lucida Console" pitchFamily="49" charset="0"/>
              </a:rPr>
              <a:t>someSuffix</a:t>
            </a:r>
            <a:r>
              <a:rPr lang="en-GB" dirty="0" smtClean="0">
                <a:latin typeface="Lucida Console" pitchFamily="49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dirty="0" err="1" smtClean="0">
                <a:latin typeface="Lucida Console" pitchFamily="49" charset="0"/>
              </a:rPr>
              <a:t>doesnt_come_after_derivation</a:t>
            </a:r>
            <a:r>
              <a:rPr lang="en-GB" dirty="0" smtClean="0">
                <a:latin typeface="Lucida Console" pitchFamily="49" charset="0"/>
              </a:rPr>
              <a:t>(</a:t>
            </a:r>
            <a:r>
              <a:rPr lang="en-GB" dirty="0" err="1" smtClean="0">
                <a:latin typeface="Lucida Console" pitchFamily="49" charset="0"/>
              </a:rPr>
              <a:t>someSuffix</a:t>
            </a:r>
            <a:r>
              <a:rPr lang="en-GB" dirty="0" smtClean="0">
                <a:latin typeface="Lucida Console" pitchFamily="49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dirty="0" err="1" smtClean="0">
                <a:latin typeface="Lucida Console" pitchFamily="49" charset="0"/>
              </a:rPr>
              <a:t>applies_to_root</a:t>
            </a:r>
            <a:r>
              <a:rPr lang="en-GB" dirty="0" smtClean="0">
                <a:latin typeface="Lucida Console" pitchFamily="49" charset="0"/>
              </a:rPr>
              <a:t>(</a:t>
            </a:r>
            <a:r>
              <a:rPr lang="en-GB" dirty="0" err="1" smtClean="0">
                <a:latin typeface="Lucida Console" pitchFamily="49" charset="0"/>
              </a:rPr>
              <a:t>someWordRoot</a:t>
            </a:r>
            <a:r>
              <a:rPr lang="en-GB" dirty="0" smtClean="0">
                <a:latin typeface="Lucida Console" pitchFamily="49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dirty="0" smtClean="0">
                <a:latin typeface="Lucida Console" pitchFamily="49" charset="0"/>
              </a:rPr>
              <a:t>...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GB" sz="3200" dirty="0" smtClean="0"/>
              <a:t>Could be combined, etc. Support for “and”, “or”, “negation” operations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sz="1900" dirty="0" err="1" smtClean="0">
                <a:latin typeface="Lucida Console" pitchFamily="49" charset="0"/>
              </a:rPr>
              <a:t>comes_after</a:t>
            </a:r>
            <a:r>
              <a:rPr lang="en-GB" sz="1900" dirty="0" smtClean="0">
                <a:latin typeface="Lucida Console" pitchFamily="49" charset="0"/>
              </a:rPr>
              <a:t>(</a:t>
            </a:r>
            <a:r>
              <a:rPr lang="en-GB" sz="1900" dirty="0" err="1" smtClean="0">
                <a:latin typeface="Lucida Console" pitchFamily="49" charset="0"/>
              </a:rPr>
              <a:t>someSuffix</a:t>
            </a:r>
            <a:r>
              <a:rPr lang="en-GB" sz="1900" dirty="0" smtClean="0">
                <a:latin typeface="Lucida Console" pitchFamily="49" charset="0"/>
              </a:rPr>
              <a:t>) | </a:t>
            </a:r>
            <a:r>
              <a:rPr lang="en-GB" sz="1900" dirty="0" err="1" smtClean="0">
                <a:latin typeface="Lucida Console" pitchFamily="49" charset="0"/>
              </a:rPr>
              <a:t>comes_after</a:t>
            </a:r>
            <a:r>
              <a:rPr lang="en-GB" sz="1900" dirty="0" smtClean="0">
                <a:latin typeface="Lucida Console" pitchFamily="49" charset="0"/>
              </a:rPr>
              <a:t>(</a:t>
            </a:r>
            <a:r>
              <a:rPr lang="en-GB" sz="1900" dirty="0" err="1" smtClean="0">
                <a:latin typeface="Lucida Console" pitchFamily="49" charset="0"/>
              </a:rPr>
              <a:t>someOtherSuffix</a:t>
            </a:r>
            <a:r>
              <a:rPr lang="en-GB" sz="1900" dirty="0" smtClean="0">
                <a:latin typeface="Lucida Console" pitchFamily="49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sz="1900" dirty="0" smtClean="0">
                <a:latin typeface="Lucida Console" pitchFamily="49" charset="0"/>
              </a:rPr>
              <a:t>~</a:t>
            </a:r>
            <a:r>
              <a:rPr lang="en-GB" sz="1900" dirty="0" err="1" smtClean="0">
                <a:latin typeface="Lucida Console" pitchFamily="49" charset="0"/>
              </a:rPr>
              <a:t>applies_to_root</a:t>
            </a:r>
            <a:r>
              <a:rPr lang="en-GB" sz="1900" dirty="0" smtClean="0">
                <a:latin typeface="Lucida Console" pitchFamily="49" charset="0"/>
              </a:rPr>
              <a:t>(</a:t>
            </a:r>
            <a:r>
              <a:rPr lang="en-GB" sz="1900" dirty="0" err="1" smtClean="0">
                <a:latin typeface="Lucida Console" pitchFamily="49" charset="0"/>
              </a:rPr>
              <a:t>someWordRoot</a:t>
            </a:r>
            <a:r>
              <a:rPr lang="en-GB" sz="1900" dirty="0" smtClean="0">
                <a:latin typeface="Lucida Console" pitchFamily="49" charset="0"/>
              </a:rPr>
              <a:t>) &amp; ~</a:t>
            </a:r>
            <a:r>
              <a:rPr lang="en-GB" sz="1900" dirty="0" err="1" smtClean="0">
                <a:latin typeface="Lucida Console" pitchFamily="49" charset="0"/>
              </a:rPr>
              <a:t>applies_to_root</a:t>
            </a:r>
            <a:r>
              <a:rPr lang="en-GB" sz="1900" dirty="0" smtClean="0">
                <a:latin typeface="Lucida Console" pitchFamily="49" charset="0"/>
              </a:rPr>
              <a:t>(</a:t>
            </a:r>
            <a:r>
              <a:rPr lang="en-GB" sz="1900" dirty="0" err="1" smtClean="0">
                <a:latin typeface="Lucida Console" pitchFamily="49" charset="0"/>
              </a:rPr>
              <a:t>someOtherWordRoot</a:t>
            </a:r>
            <a:r>
              <a:rPr lang="en-GB" sz="1900" dirty="0" smtClean="0">
                <a:latin typeface="Lucida Console" pitchFamily="49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endParaRPr lang="en-GB" sz="2400" dirty="0" smtClean="0">
              <a:latin typeface="Lucida Console" pitchFamily="49" charset="0"/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endParaRPr lang="en-GB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suffix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8763"/>
            <a:ext cx="8229600" cy="47147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hlinkClick r:id="rId2"/>
              </a:rPr>
              <a:t>https://raw.github.com/aliok/trnltk/master/suffixGraphExtended_20121010.png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606" y="2786058"/>
            <a:ext cx="862711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Some numbers when TRNLTK contextless morphological parser is run on METU-</a:t>
            </a:r>
            <a:r>
              <a:rPr lang="en-GB" dirty="0" err="1" smtClean="0"/>
              <a:t>Sabanci</a:t>
            </a:r>
            <a:r>
              <a:rPr lang="en-GB" dirty="0" smtClean="0"/>
              <a:t> annotated corpus (~60000 words):</a:t>
            </a:r>
          </a:p>
          <a:p>
            <a:pPr lvl="1"/>
            <a:r>
              <a:rPr lang="en-GB" dirty="0" smtClean="0"/>
              <a:t>For 89% of the words, tagged parse result is given among the possible parse results</a:t>
            </a:r>
          </a:p>
          <a:p>
            <a:pPr lvl="1"/>
            <a:r>
              <a:rPr lang="en-GB" dirty="0" smtClean="0"/>
              <a:t>Average time to find the possible parse results for a word : 12 ms</a:t>
            </a:r>
          </a:p>
          <a:p>
            <a:pPr lvl="2"/>
            <a:r>
              <a:rPr lang="en-GB" dirty="0" smtClean="0"/>
              <a:t>Fast enough -for now- : would take 3.3 hours to parse a 1M word corpus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Annotated dictionary (lexicon): </a:t>
            </a:r>
          </a:p>
          <a:p>
            <a:pPr lvl="1"/>
            <a:r>
              <a:rPr lang="en-GB" dirty="0" smtClean="0"/>
              <a:t>No derived or inflected words in it, only lemmas</a:t>
            </a:r>
          </a:p>
          <a:p>
            <a:pPr lvl="1"/>
            <a:r>
              <a:rPr lang="en-GB" dirty="0" smtClean="0"/>
              <a:t>Words tagged with syntactic categories except nouns and verbs (verbs are in infinitive forms and can be recognized)</a:t>
            </a:r>
          </a:p>
          <a:p>
            <a:pPr lvl="1"/>
            <a:r>
              <a:rPr lang="en-GB" dirty="0" smtClean="0"/>
              <a:t>Words tagged with exceptions (e.g. no vowel harmony)</a:t>
            </a:r>
          </a:p>
          <a:p>
            <a:pPr lvl="1"/>
            <a:r>
              <a:rPr lang="en-GB" dirty="0" smtClean="0"/>
              <a:t>A little bit scary : 24% of 25000 entries has tags</a:t>
            </a:r>
          </a:p>
          <a:p>
            <a:r>
              <a:rPr lang="en-GB" dirty="0" smtClean="0"/>
              <a:t>Orthographics engine : handles voicing, vowel harmony etc</a:t>
            </a:r>
          </a:p>
          <a:p>
            <a:r>
              <a:rPr lang="en-GB" dirty="0" smtClean="0"/>
              <a:t>Morphotactics engine : checks the conditions for suffixes</a:t>
            </a:r>
          </a:p>
          <a:p>
            <a:r>
              <a:rPr lang="en-GB" dirty="0" smtClean="0"/>
              <a:t>Traversing engine : Goes over the FSM by using tools above</a:t>
            </a:r>
          </a:p>
          <a:p>
            <a:r>
              <a:rPr lang="en-GB" dirty="0" smtClean="0"/>
              <a:t>Numerals : a digit-to-text converter is implemented</a:t>
            </a:r>
          </a:p>
          <a:p>
            <a:pPr lvl="1"/>
            <a:r>
              <a:rPr lang="en-GB" dirty="0" smtClean="0"/>
              <a:t>1990’d</a:t>
            </a:r>
            <a:r>
              <a:rPr lang="en-GB" b="1" dirty="0" smtClean="0"/>
              <a:t>a</a:t>
            </a:r>
            <a:r>
              <a:rPr lang="en-GB" dirty="0" smtClean="0"/>
              <a:t> : in 1990 </a:t>
            </a:r>
            <a:r>
              <a:rPr lang="en-GB" dirty="0" smtClean="0">
                <a:sym typeface="Wingdings" pitchFamily="2" charset="2"/>
              </a:rPr>
              <a:t> 1991’d</a:t>
            </a:r>
            <a:r>
              <a:rPr lang="en-GB" b="1" dirty="0" smtClean="0">
                <a:sym typeface="Wingdings" pitchFamily="2" charset="2"/>
              </a:rPr>
              <a:t>e</a:t>
            </a:r>
            <a:r>
              <a:rPr lang="en-GB" dirty="0" smtClean="0">
                <a:sym typeface="Wingdings" pitchFamily="2" charset="2"/>
              </a:rPr>
              <a:t> : in 1991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Same suffix, but because of vowel harmony, applied form is different  Need to find the last vowel 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Checking only the last digit won’t work : last digits of 100 and 1000 are same, but last vowel is different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Predefined paths for exceptional words</a:t>
            </a:r>
          </a:p>
          <a:p>
            <a:pPr lvl="1"/>
            <a:r>
              <a:rPr lang="en-GB" dirty="0" smtClean="0"/>
              <a:t>Prepare partially traversed paths for some words</a:t>
            </a:r>
          </a:p>
          <a:p>
            <a:pPr lvl="1"/>
            <a:r>
              <a:rPr lang="en-GB" dirty="0" smtClean="0"/>
              <a:t>When that word is seen, start from the last point of the prepared path</a:t>
            </a:r>
          </a:p>
          <a:p>
            <a:pPr lvl="1"/>
            <a:r>
              <a:rPr lang="en-GB" dirty="0" smtClean="0"/>
              <a:t>Needed for pronouns and words “to eat” and “to say”</a:t>
            </a:r>
          </a:p>
          <a:p>
            <a:r>
              <a:rPr lang="en-GB" dirty="0" smtClean="0"/>
              <a:t>Proper nouns : can’t really recognize them easily</a:t>
            </a:r>
          </a:p>
          <a:p>
            <a:pPr lvl="1"/>
            <a:r>
              <a:rPr lang="en-GB" dirty="0" smtClean="0"/>
              <a:t>Mark a word as a proper noun when an apostrophe is used : most of the time they have no suffixes </a:t>
            </a:r>
            <a:r>
              <a:rPr lang="en-GB" dirty="0" smtClean="0">
                <a:sym typeface="Wingdings" pitchFamily="2" charset="2"/>
              </a:rPr>
              <a:t> Not perfect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Mark a word as a proper noun if it starts with a capital letter  Other word types can be like that in the beginning of a sentence  Not good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Can’t be done without context (a better approach is described later)</a:t>
            </a:r>
          </a:p>
          <a:p>
            <a:r>
              <a:rPr lang="en-GB" dirty="0" smtClean="0"/>
              <a:t>Same problems with acronyms as proper nouns</a:t>
            </a:r>
          </a:p>
          <a:p>
            <a:pPr lvl="1"/>
            <a:r>
              <a:rPr lang="en-GB" dirty="0" err="1" smtClean="0"/>
              <a:t>ABD’de</a:t>
            </a:r>
            <a:r>
              <a:rPr lang="en-GB" dirty="0" smtClean="0"/>
              <a:t> : in USA </a:t>
            </a:r>
            <a:r>
              <a:rPr lang="en-GB" dirty="0" smtClean="0">
                <a:sym typeface="Wingdings" pitchFamily="2" charset="2"/>
              </a:rPr>
              <a:t> </a:t>
            </a:r>
            <a:r>
              <a:rPr lang="en-GB" dirty="0" err="1" smtClean="0">
                <a:sym typeface="Wingdings" pitchFamily="2" charset="2"/>
              </a:rPr>
              <a:t>EMU’da</a:t>
            </a:r>
            <a:r>
              <a:rPr lang="en-GB" dirty="0" smtClean="0">
                <a:sym typeface="Wingdings" pitchFamily="2" charset="2"/>
              </a:rPr>
              <a:t> : in EMU (European Monetary Union) vowel harmony, find the last vowel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Tokenizing</a:t>
            </a:r>
          </a:p>
          <a:p>
            <a:pPr lvl="1"/>
            <a:r>
              <a:rPr lang="en-GB" dirty="0" smtClean="0"/>
              <a:t>“</a:t>
            </a:r>
            <a:r>
              <a:rPr lang="tr-TR" dirty="0" smtClean="0"/>
              <a:t>RNA (Ribonükleik asit) bir polimerdir.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“</a:t>
            </a:r>
            <a:r>
              <a:rPr lang="tr-TR" dirty="0" smtClean="0"/>
              <a:t>Müze-i Hümayun</a:t>
            </a:r>
            <a:r>
              <a:rPr lang="en-GB" dirty="0" smtClean="0"/>
              <a:t>’a </a:t>
            </a:r>
            <a:r>
              <a:rPr lang="en-GB" dirty="0" err="1" smtClean="0"/>
              <a:t>konuldu</a:t>
            </a:r>
            <a:r>
              <a:rPr lang="en-GB" dirty="0" smtClean="0"/>
              <a:t>.”</a:t>
            </a:r>
            <a:endParaRPr lang="tr-TR" dirty="0" smtClean="0"/>
          </a:p>
          <a:p>
            <a:pPr lvl="1"/>
            <a:r>
              <a:rPr lang="en-GB" dirty="0" smtClean="0"/>
              <a:t>“</a:t>
            </a:r>
            <a:r>
              <a:rPr lang="tr-TR" dirty="0" smtClean="0"/>
              <a:t>Ali bana </a:t>
            </a:r>
            <a:r>
              <a:rPr lang="en-GB" dirty="0" smtClean="0"/>
              <a:t>‘Ben </a:t>
            </a:r>
            <a:r>
              <a:rPr lang="en-GB" dirty="0" err="1" smtClean="0"/>
              <a:t>gelmiyorum</a:t>
            </a:r>
            <a:r>
              <a:rPr lang="en-GB" dirty="0" smtClean="0"/>
              <a:t>.’ </a:t>
            </a:r>
            <a:r>
              <a:rPr lang="en-GB" dirty="0" err="1" smtClean="0"/>
              <a:t>dedi</a:t>
            </a:r>
            <a:r>
              <a:rPr lang="en-GB" dirty="0" smtClean="0"/>
              <a:t>.”</a:t>
            </a:r>
          </a:p>
          <a:p>
            <a:pPr lvl="1"/>
            <a:r>
              <a:rPr lang="tr-TR" dirty="0" smtClean="0"/>
              <a:t>“</a:t>
            </a:r>
            <a:r>
              <a:rPr lang="en-GB" dirty="0" smtClean="0"/>
              <a:t>Bu </a:t>
            </a:r>
            <a:r>
              <a:rPr lang="tr-TR" dirty="0" smtClean="0"/>
              <a:t>işleme ‘fotosentez’ denir.”</a:t>
            </a:r>
          </a:p>
          <a:p>
            <a:pPr lvl="1"/>
            <a:r>
              <a:rPr lang="tr-TR" dirty="0" smtClean="0"/>
              <a:t>“Bu </a:t>
            </a:r>
            <a:r>
              <a:rPr lang="en-US" dirty="0" err="1" smtClean="0"/>
              <a:t>zincirin</a:t>
            </a:r>
            <a:r>
              <a:rPr lang="en-US" dirty="0" smtClean="0"/>
              <a:t> </a:t>
            </a:r>
            <a:r>
              <a:rPr lang="en-US" dirty="0" err="1" smtClean="0"/>
              <a:t>kesilmesine</a:t>
            </a:r>
            <a:r>
              <a:rPr lang="en-US" dirty="0" smtClean="0"/>
              <a:t> </a:t>
            </a:r>
            <a:r>
              <a:rPr lang="en-US" dirty="0" err="1" smtClean="0"/>
              <a:t>neden</a:t>
            </a:r>
            <a:r>
              <a:rPr lang="en-US" dirty="0" smtClean="0"/>
              <a:t> </a:t>
            </a:r>
            <a:r>
              <a:rPr lang="en-US" dirty="0" err="1" smtClean="0"/>
              <a:t>olabilir</a:t>
            </a:r>
            <a:r>
              <a:rPr lang="en-US" dirty="0" smtClean="0"/>
              <a:t> </a:t>
            </a:r>
            <a:r>
              <a:rPr lang="en-GB" dirty="0" smtClean="0"/>
              <a:t>[</a:t>
            </a:r>
            <a:r>
              <a:rPr lang="en-US" dirty="0" err="1" smtClean="0"/>
              <a:t>Mikkola</a:t>
            </a:r>
            <a:r>
              <a:rPr lang="en-US" dirty="0" smtClean="0"/>
              <a:t>, s75</a:t>
            </a:r>
            <a:r>
              <a:rPr lang="en-GB" dirty="0" smtClean="0"/>
              <a:t>].</a:t>
            </a:r>
            <a:r>
              <a:rPr lang="tr-TR" dirty="0" smtClean="0"/>
              <a:t>”</a:t>
            </a:r>
            <a:endParaRPr lang="en-GB" dirty="0" smtClean="0"/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N’ap</a:t>
            </a:r>
            <a:r>
              <a:rPr lang="tr-TR" dirty="0" smtClean="0"/>
              <a:t>ıyorsun</a:t>
            </a:r>
            <a:r>
              <a:rPr lang="en-GB" dirty="0" smtClean="0"/>
              <a:t>?”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Problem with context independency : Ambiguity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Ambiguity</a:t>
            </a:r>
          </a:p>
          <a:p>
            <a:pPr lvl="1"/>
            <a:r>
              <a:rPr lang="en-GB" dirty="0" smtClean="0"/>
              <a:t>Agglutination creates ambiguity</a:t>
            </a:r>
          </a:p>
          <a:p>
            <a:pPr lvl="2"/>
            <a:r>
              <a:rPr lang="en-GB" dirty="0" err="1" smtClean="0">
                <a:sym typeface="Wingdings" pitchFamily="2" charset="2"/>
              </a:rPr>
              <a:t>leaf+es</a:t>
            </a:r>
            <a:r>
              <a:rPr lang="en-GB" dirty="0" smtClean="0">
                <a:sym typeface="Wingdings" pitchFamily="2" charset="2"/>
              </a:rPr>
              <a:t> : leaves  </a:t>
            </a:r>
            <a:r>
              <a:rPr lang="en-GB" dirty="0" err="1" smtClean="0">
                <a:sym typeface="Wingdings" pitchFamily="2" charset="2"/>
              </a:rPr>
              <a:t>leave+s</a:t>
            </a:r>
            <a:r>
              <a:rPr lang="en-GB" dirty="0" smtClean="0">
                <a:sym typeface="Wingdings" pitchFamily="2" charset="2"/>
              </a:rPr>
              <a:t> : leaves</a:t>
            </a:r>
            <a:endParaRPr lang="en-GB" dirty="0" smtClean="0"/>
          </a:p>
          <a:p>
            <a:pPr lvl="2"/>
            <a:r>
              <a:rPr lang="en-GB" dirty="0" err="1" smtClean="0"/>
              <a:t>derim</a:t>
            </a:r>
            <a:r>
              <a:rPr lang="en-GB" dirty="0" smtClean="0"/>
              <a:t> : “de”+Positive+Aorist+A1sg 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/>
              <a:t> “I say”</a:t>
            </a:r>
          </a:p>
          <a:p>
            <a:pPr lvl="2"/>
            <a:r>
              <a:rPr lang="en-GB" dirty="0" err="1" smtClean="0"/>
              <a:t>derim</a:t>
            </a:r>
            <a:r>
              <a:rPr lang="en-GB" dirty="0" smtClean="0"/>
              <a:t> : “</a:t>
            </a:r>
            <a:r>
              <a:rPr lang="en-GB" dirty="0" err="1" smtClean="0"/>
              <a:t>deri</a:t>
            </a:r>
            <a:r>
              <a:rPr lang="en-GB" dirty="0" smtClean="0"/>
              <a:t>”+P1sg </a:t>
            </a:r>
            <a:r>
              <a:rPr lang="en-GB" dirty="0" smtClean="0">
                <a:sym typeface="Wingdings" pitchFamily="2" charset="2"/>
              </a:rPr>
              <a:t> “my skin”</a:t>
            </a:r>
          </a:p>
          <a:p>
            <a:r>
              <a:rPr lang="en-GB" dirty="0" smtClean="0"/>
              <a:t>Some of the ambiguity types:</a:t>
            </a:r>
          </a:p>
          <a:p>
            <a:pPr lvl="1"/>
            <a:r>
              <a:rPr lang="en-GB" dirty="0" err="1" smtClean="0"/>
              <a:t>Polysemies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My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head</a:t>
            </a:r>
            <a:r>
              <a:rPr lang="en-GB" dirty="0" smtClean="0">
                <a:sym typeface="Wingdings" pitchFamily="2" charset="2"/>
              </a:rPr>
              <a:t>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Head</a:t>
            </a:r>
            <a:r>
              <a:rPr lang="en-GB" dirty="0" smtClean="0">
                <a:sym typeface="Wingdings" pitchFamily="2" charset="2"/>
              </a:rPr>
              <a:t> chief</a:t>
            </a:r>
          </a:p>
          <a:p>
            <a:pPr lvl="2"/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Yakacak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odun</a:t>
            </a:r>
            <a:r>
              <a:rPr lang="en-GB" dirty="0" smtClean="0">
                <a:sym typeface="Wingdings" pitchFamily="2" charset="2"/>
              </a:rPr>
              <a:t> : “wood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to burn</a:t>
            </a:r>
            <a:r>
              <a:rPr lang="en-GB" dirty="0" smtClean="0">
                <a:sym typeface="Wingdings" pitchFamily="2" charset="2"/>
              </a:rPr>
              <a:t>” Adjective</a:t>
            </a:r>
          </a:p>
          <a:p>
            <a:pPr lvl="2"/>
            <a:r>
              <a:rPr lang="en-GB" dirty="0" err="1" smtClean="0">
                <a:sym typeface="Wingdings" pitchFamily="2" charset="2"/>
              </a:rPr>
              <a:t>Roma’y</a:t>
            </a:r>
            <a:r>
              <a:rPr lang="tr-TR" dirty="0" smtClean="0">
                <a:sym typeface="Wingdings" pitchFamily="2" charset="2"/>
              </a:rPr>
              <a:t>ı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yakacak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en-GB" dirty="0" smtClean="0">
                <a:sym typeface="Wingdings" pitchFamily="2" charset="2"/>
              </a:rPr>
              <a:t>: “(He/she/it)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will burn </a:t>
            </a:r>
            <a:r>
              <a:rPr lang="en-GB" dirty="0" smtClean="0">
                <a:sym typeface="Wingdings" pitchFamily="2" charset="2"/>
              </a:rPr>
              <a:t>Rome” Verb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Homographs: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Grizzly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bear</a:t>
            </a:r>
            <a:r>
              <a:rPr lang="en-GB" dirty="0" smtClean="0">
                <a:sym typeface="Wingdings" pitchFamily="2" charset="2"/>
              </a:rPr>
              <a:t> 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Bear</a:t>
            </a:r>
            <a:r>
              <a:rPr lang="en-GB" dirty="0" smtClean="0">
                <a:sym typeface="Wingdings" pitchFamily="2" charset="2"/>
              </a:rPr>
              <a:t> in mind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Denizde yüz</a:t>
            </a:r>
            <a:r>
              <a:rPr lang="en-GB" dirty="0" smtClean="0">
                <a:sym typeface="Wingdings" pitchFamily="2" charset="2"/>
              </a:rPr>
              <a:t> : “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swim</a:t>
            </a:r>
            <a:r>
              <a:rPr lang="en-GB" dirty="0" smtClean="0">
                <a:sym typeface="Wingdings" pitchFamily="2" charset="2"/>
              </a:rPr>
              <a:t> in the sea”</a:t>
            </a:r>
          </a:p>
          <a:p>
            <a:pPr lvl="2"/>
            <a:r>
              <a:rPr lang="tr-TR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Yüz</a:t>
            </a:r>
            <a:r>
              <a:rPr lang="tr-TR" dirty="0" smtClean="0">
                <a:sym typeface="Wingdings" pitchFamily="2" charset="2"/>
              </a:rPr>
              <a:t> kişi </a:t>
            </a:r>
            <a:r>
              <a:rPr lang="en-GB" dirty="0" smtClean="0">
                <a:sym typeface="Wingdings" pitchFamily="2" charset="2"/>
              </a:rPr>
              <a:t>: “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hundred</a:t>
            </a:r>
            <a:r>
              <a:rPr lang="en-GB" dirty="0" smtClean="0">
                <a:sym typeface="Wingdings" pitchFamily="2" charset="2"/>
              </a:rPr>
              <a:t> people”</a:t>
            </a:r>
          </a:p>
          <a:p>
            <a:r>
              <a:rPr lang="en-GB" dirty="0" smtClean="0">
                <a:sym typeface="Wingdings" pitchFamily="2" charset="2"/>
              </a:rPr>
              <a:t>Syntactic ambiguity : “I’m going to sleep.”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 am (now) falling asleep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 am leaving (this event) to (go and) sleep</a:t>
            </a:r>
            <a:endParaRPr lang="en-GB" dirty="0" smtClean="0">
              <a:sym typeface="Wingdings" pitchFamily="2" charset="2"/>
            </a:endParaRPr>
          </a:p>
          <a:p>
            <a:pPr lvl="2"/>
            <a:endParaRPr lang="en-US" dirty="0"/>
          </a:p>
        </p:txBody>
      </p:sp>
      <p:cxnSp>
        <p:nvCxnSpPr>
          <p:cNvPr id="4" name="Elbow Connector 3"/>
          <p:cNvCxnSpPr>
            <a:stCxn id="5" idx="1"/>
          </p:cNvCxnSpPr>
          <p:nvPr/>
        </p:nvCxnSpPr>
        <p:spPr>
          <a:xfrm rot="10800000" flipV="1">
            <a:off x="4714876" y="1925470"/>
            <a:ext cx="971528" cy="138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86404" y="1602304"/>
            <a:ext cx="300039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Main problem since Turkish is an agglutinative language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86404" y="2786058"/>
            <a:ext cx="300039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Different syntactic categories for the same surfaces of a lexeme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1"/>
          </p:cNvCxnSpPr>
          <p:nvPr/>
        </p:nvCxnSpPr>
        <p:spPr>
          <a:xfrm rot="10800000" flipV="1">
            <a:off x="4714876" y="3247722"/>
            <a:ext cx="971528" cy="3241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43636" y="5173163"/>
            <a:ext cx="238605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Not in scope -yet-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1"/>
          </p:cNvCxnSpPr>
          <p:nvPr/>
        </p:nvCxnSpPr>
        <p:spPr>
          <a:xfrm rot="10800000">
            <a:off x="5286380" y="5173163"/>
            <a:ext cx="857256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Ambiguity in Morphological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Contextless morphological parser is only rule-based</a:t>
            </a:r>
          </a:p>
          <a:p>
            <a:r>
              <a:rPr lang="en-GB" dirty="0" smtClean="0"/>
              <a:t>It finds all of the possible parse results for a given word (will be now on called as “surface”)</a:t>
            </a:r>
          </a:p>
          <a:p>
            <a:r>
              <a:rPr lang="en-GB" dirty="0" smtClean="0"/>
              <a:t>How to find the correct morphological parse?</a:t>
            </a:r>
          </a:p>
          <a:p>
            <a:pPr lvl="1"/>
            <a:r>
              <a:rPr lang="en-GB" dirty="0" smtClean="0"/>
              <a:t>We can’t!</a:t>
            </a:r>
          </a:p>
          <a:p>
            <a:pPr lvl="1"/>
            <a:r>
              <a:rPr lang="en-GB" dirty="0" smtClean="0"/>
              <a:t>But we can find the likelihoods for each parse result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Contextful</a:t>
            </a:r>
            <a:r>
              <a:rPr lang="en-GB" dirty="0" smtClean="0"/>
              <a:t> Morphological Parse :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Collocation : Check the context that the word is used in and find a likelihood for the parse result by searching previous knowledge</a:t>
            </a:r>
          </a:p>
          <a:p>
            <a:pPr marL="971550" lvl="1" indent="-514350"/>
            <a:r>
              <a:rPr lang="en-GB" dirty="0" smtClean="0"/>
              <a:t>???Sparse data </a:t>
            </a:r>
            <a:r>
              <a:rPr lang="en-GB" dirty="0" err="1" smtClean="0"/>
              <a:t>icin</a:t>
            </a:r>
            <a:r>
              <a:rPr lang="en-GB" dirty="0" smtClean="0"/>
              <a:t> </a:t>
            </a:r>
            <a:r>
              <a:rPr lang="en-GB" dirty="0" err="1" smtClean="0"/>
              <a:t>normalizasyon</a:t>
            </a:r>
            <a:r>
              <a:rPr lang="en-GB" dirty="0" smtClean="0"/>
              <a:t>???</a:t>
            </a:r>
          </a:p>
          <a:p>
            <a:pPr marL="971550" lvl="1" indent="-514350"/>
            <a:r>
              <a:rPr lang="en-GB" dirty="0" smtClean="0"/>
              <a:t>Collocation </a:t>
            </a:r>
            <a:r>
              <a:rPr lang="en-GB" dirty="0" err="1" smtClean="0"/>
              <a:t>diye</a:t>
            </a:r>
            <a:r>
              <a:rPr lang="en-GB" dirty="0" smtClean="0"/>
              <a:t> </a:t>
            </a:r>
            <a:r>
              <a:rPr lang="en-GB" dirty="0" err="1" smtClean="0"/>
              <a:t>isimlendir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Kelime</a:t>
            </a:r>
            <a:r>
              <a:rPr lang="en-GB" dirty="0" smtClean="0"/>
              <a:t> </a:t>
            </a:r>
            <a:r>
              <a:rPr lang="en-GB" dirty="0" err="1" smtClean="0"/>
              <a:t>icin</a:t>
            </a:r>
            <a:r>
              <a:rPr lang="en-GB" dirty="0" smtClean="0"/>
              <a:t> parse result </a:t>
            </a:r>
            <a:r>
              <a:rPr lang="en-GB" dirty="0" err="1" smtClean="0"/>
              <a:t>daha</a:t>
            </a:r>
            <a:r>
              <a:rPr lang="en-GB" dirty="0" smtClean="0"/>
              <a:t> once </a:t>
            </a:r>
            <a:r>
              <a:rPr lang="en-GB" dirty="0" err="1" smtClean="0"/>
              <a:t>olmus</a:t>
            </a:r>
            <a:r>
              <a:rPr lang="en-GB" dirty="0" smtClean="0"/>
              <a:t> mu? </a:t>
            </a:r>
            <a:r>
              <a:rPr lang="en-GB" dirty="0" err="1" smtClean="0"/>
              <a:t>Tek</a:t>
            </a:r>
            <a:r>
              <a:rPr lang="en-GB" dirty="0" smtClean="0"/>
              <a:t> </a:t>
            </a:r>
            <a:r>
              <a:rPr lang="en-GB" dirty="0" err="1" smtClean="0"/>
              <a:t>kelime</a:t>
            </a:r>
            <a:r>
              <a:rPr lang="en-GB" dirty="0" smtClean="0"/>
              <a:t> </a:t>
            </a:r>
            <a:r>
              <a:rPr lang="en-GB" dirty="0" err="1" smtClean="0"/>
              <a:t>verildiginde</a:t>
            </a:r>
            <a:r>
              <a:rPr lang="en-GB" dirty="0" smtClean="0"/>
              <a:t> </a:t>
            </a:r>
            <a:r>
              <a:rPr lang="en-GB" dirty="0" err="1" smtClean="0"/>
              <a:t>uygulamak</a:t>
            </a:r>
            <a:r>
              <a:rPr lang="en-GB" dirty="0" smtClean="0"/>
              <a:t> </a:t>
            </a:r>
            <a:r>
              <a:rPr lang="en-GB" dirty="0" err="1" smtClean="0"/>
              <a:t>icin</a:t>
            </a:r>
            <a:r>
              <a:rPr lang="en-GB" dirty="0" smtClean="0"/>
              <a:t> de </a:t>
            </a:r>
            <a:r>
              <a:rPr lang="en-GB" dirty="0" err="1" smtClean="0"/>
              <a:t>iyi</a:t>
            </a:r>
            <a:r>
              <a:rPr lang="en-GB" dirty="0" smtClean="0"/>
              <a:t> </a:t>
            </a:r>
            <a:r>
              <a:rPr lang="en-GB" dirty="0" err="1" smtClean="0"/>
              <a:t>olur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Mesela</a:t>
            </a:r>
            <a:r>
              <a:rPr lang="en-GB" dirty="0" smtClean="0"/>
              <a:t>, </a:t>
            </a:r>
            <a:r>
              <a:rPr lang="en-GB" dirty="0" err="1" smtClean="0"/>
              <a:t>kelime</a:t>
            </a:r>
            <a:r>
              <a:rPr lang="en-GB" dirty="0" smtClean="0"/>
              <a:t> </a:t>
            </a:r>
            <a:r>
              <a:rPr lang="en-GB" dirty="0" err="1" smtClean="0"/>
              <a:t>daha</a:t>
            </a:r>
            <a:r>
              <a:rPr lang="en-GB" dirty="0" smtClean="0"/>
              <a:t> once </a:t>
            </a:r>
            <a:r>
              <a:rPr lang="en-GB" dirty="0" err="1" smtClean="0"/>
              <a:t>sifat</a:t>
            </a:r>
            <a:r>
              <a:rPr lang="en-GB" dirty="0" smtClean="0"/>
              <a:t> </a:t>
            </a:r>
            <a:r>
              <a:rPr lang="en-GB" dirty="0" err="1" smtClean="0"/>
              <a:t>olarak</a:t>
            </a:r>
            <a:r>
              <a:rPr lang="en-GB" dirty="0" smtClean="0"/>
              <a:t> </a:t>
            </a:r>
            <a:r>
              <a:rPr lang="en-GB" dirty="0" err="1" smtClean="0"/>
              <a:t>kullanilmis</a:t>
            </a:r>
            <a:r>
              <a:rPr lang="en-GB" dirty="0" smtClean="0"/>
              <a:t> mi?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Syntactic category “</a:t>
            </a:r>
            <a:r>
              <a:rPr lang="en-GB" dirty="0" err="1" smtClean="0"/>
              <a:t>takip</a:t>
            </a:r>
            <a:r>
              <a:rPr lang="en-GB" dirty="0" smtClean="0"/>
              <a:t> </a:t>
            </a:r>
            <a:r>
              <a:rPr lang="en-GB" dirty="0" err="1" smtClean="0"/>
              <a:t>etmesi</a:t>
            </a:r>
            <a:r>
              <a:rPr lang="en-GB" dirty="0" smtClean="0"/>
              <a:t>”: Syntactic </a:t>
            </a:r>
            <a:r>
              <a:rPr lang="en-GB" dirty="0" err="1" smtClean="0"/>
              <a:t>kategoriye</a:t>
            </a:r>
            <a:r>
              <a:rPr lang="en-GB" dirty="0" smtClean="0"/>
              <a:t> gore rule based + statistical </a:t>
            </a:r>
            <a:r>
              <a:rPr lang="en-GB" dirty="0" err="1" smtClean="0"/>
              <a:t>birsey</a:t>
            </a:r>
            <a:r>
              <a:rPr lang="en-GB" dirty="0" smtClean="0"/>
              <a:t> : </a:t>
            </a:r>
            <a:r>
              <a:rPr lang="en-GB" dirty="0" err="1" smtClean="0"/>
              <a:t>sifatlar</a:t>
            </a:r>
            <a:r>
              <a:rPr lang="en-GB" dirty="0" smtClean="0"/>
              <a:t> </a:t>
            </a:r>
            <a:r>
              <a:rPr lang="en-GB" dirty="0" err="1" smtClean="0"/>
              <a:t>isimlerden</a:t>
            </a:r>
            <a:r>
              <a:rPr lang="en-GB" dirty="0" smtClean="0"/>
              <a:t> once </a:t>
            </a:r>
            <a:r>
              <a:rPr lang="en-GB" dirty="0" err="1" smtClean="0"/>
              <a:t>gelirler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Suffix – word collocation: Check if a suffix is used just before the surface we evaluate and if it is common to have that suffix in front of the surface we evaluate</a:t>
            </a:r>
          </a:p>
          <a:p>
            <a:pPr marL="914400" lvl="1" indent="-514350"/>
            <a:r>
              <a:rPr lang="en-GB" dirty="0" err="1" smtClean="0"/>
              <a:t>Kelime</a:t>
            </a:r>
            <a:r>
              <a:rPr lang="en-GB" dirty="0" smtClean="0"/>
              <a:t>,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kelimenin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ekinden</a:t>
            </a:r>
            <a:r>
              <a:rPr lang="en-GB" dirty="0" smtClean="0"/>
              <a:t> (</a:t>
            </a:r>
            <a:r>
              <a:rPr lang="en-GB" dirty="0" err="1" smtClean="0"/>
              <a:t>ya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sonraki</a:t>
            </a:r>
            <a:r>
              <a:rPr lang="en-GB" dirty="0" smtClean="0"/>
              <a:t>) </a:t>
            </a:r>
            <a:r>
              <a:rPr lang="en-GB" dirty="0" err="1" smtClean="0"/>
              <a:t>kullanilmis</a:t>
            </a:r>
            <a:r>
              <a:rPr lang="en-GB" dirty="0" smtClean="0"/>
              <a:t> mi? –e </a:t>
            </a:r>
            <a:r>
              <a:rPr lang="en-GB" dirty="0" err="1" smtClean="0"/>
              <a:t>kadar</a:t>
            </a:r>
            <a:r>
              <a:rPr lang="en-GB" dirty="0" smtClean="0"/>
              <a:t>, -den </a:t>
            </a:r>
            <a:r>
              <a:rPr lang="en-GB" dirty="0" err="1" smtClean="0"/>
              <a:t>beri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Word – suffix collocation: Check if a word is used just after the surface  with a suffix we evaluate and if it is common to have that word after that particular suffix</a:t>
            </a:r>
          </a:p>
          <a:p>
            <a:pPr marL="914400" lvl="1" indent="-514350"/>
            <a:r>
              <a:rPr lang="en-GB" dirty="0" err="1" smtClean="0"/>
              <a:t>Yukaridakinin</a:t>
            </a:r>
            <a:r>
              <a:rPr lang="en-GB" dirty="0" smtClean="0"/>
              <a:t> </a:t>
            </a:r>
            <a:r>
              <a:rPr lang="en-GB" dirty="0" err="1" smtClean="0"/>
              <a:t>tersi</a:t>
            </a:r>
            <a:r>
              <a:rPr lang="en-GB" dirty="0" smtClean="0"/>
              <a:t> (</a:t>
            </a:r>
            <a:r>
              <a:rPr lang="en-GB" dirty="0" err="1" smtClean="0"/>
              <a:t>gelen</a:t>
            </a:r>
            <a:r>
              <a:rPr lang="en-GB" dirty="0" smtClean="0"/>
              <a:t> </a:t>
            </a:r>
            <a:r>
              <a:rPr lang="en-GB" dirty="0" err="1" smtClean="0"/>
              <a:t>ekin</a:t>
            </a:r>
            <a:r>
              <a:rPr lang="en-GB" dirty="0" smtClean="0"/>
              <a:t> </a:t>
            </a:r>
            <a:r>
              <a:rPr lang="en-GB" dirty="0" err="1" smtClean="0"/>
              <a:t>sonraki</a:t>
            </a:r>
            <a:r>
              <a:rPr lang="en-GB" dirty="0" smtClean="0"/>
              <a:t> </a:t>
            </a:r>
            <a:r>
              <a:rPr lang="en-GB" dirty="0" err="1" smtClean="0"/>
              <a:t>kelime</a:t>
            </a:r>
            <a:r>
              <a:rPr lang="en-GB" dirty="0" smtClean="0"/>
              <a:t> </a:t>
            </a:r>
            <a:r>
              <a:rPr lang="en-GB" dirty="0" err="1" smtClean="0"/>
              <a:t>ile</a:t>
            </a:r>
            <a:r>
              <a:rPr lang="en-GB" dirty="0" smtClean="0"/>
              <a:t> </a:t>
            </a:r>
            <a:r>
              <a:rPr lang="en-GB" dirty="0" err="1" smtClean="0"/>
              <a:t>birlikte</a:t>
            </a:r>
            <a:r>
              <a:rPr lang="en-GB" dirty="0" smtClean="0"/>
              <a:t> </a:t>
            </a:r>
            <a:r>
              <a:rPr lang="en-GB" dirty="0" err="1" smtClean="0"/>
              <a:t>kullanilma</a:t>
            </a:r>
            <a:r>
              <a:rPr lang="en-GB" dirty="0" smtClean="0"/>
              <a:t> </a:t>
            </a:r>
            <a:r>
              <a:rPr lang="en-GB" dirty="0" err="1" smtClean="0"/>
              <a:t>ihtimali</a:t>
            </a:r>
            <a:r>
              <a:rPr lang="en-GB" dirty="0" smtClean="0"/>
              <a:t>) –e </a:t>
            </a:r>
            <a:r>
              <a:rPr lang="en-GB" dirty="0" err="1" smtClean="0"/>
              <a:t>kadar</a:t>
            </a:r>
            <a:r>
              <a:rPr lang="en-GB" dirty="0" smtClean="0"/>
              <a:t>, -den </a:t>
            </a:r>
            <a:r>
              <a:rPr lang="en-GB" dirty="0" err="1" smtClean="0"/>
              <a:t>beri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6) ??? </a:t>
            </a:r>
            <a:r>
              <a:rPr lang="en-GB" dirty="0" err="1" smtClean="0"/>
              <a:t>Verb’in</a:t>
            </a:r>
            <a:r>
              <a:rPr lang="en-GB" dirty="0" smtClean="0"/>
              <a:t> accusative </a:t>
            </a:r>
            <a:r>
              <a:rPr lang="en-GB" dirty="0" err="1" smtClean="0"/>
              <a:t>olmasi</a:t>
            </a:r>
            <a:r>
              <a:rPr lang="en-GB" dirty="0" smtClean="0"/>
              <a:t> </a:t>
            </a:r>
            <a:r>
              <a:rPr lang="en-GB" dirty="0" err="1" smtClean="0"/>
              <a:t>durumu</a:t>
            </a:r>
            <a:r>
              <a:rPr lang="en-GB" dirty="0" smtClean="0"/>
              <a:t> </a:t>
            </a:r>
            <a:r>
              <a:rPr lang="en-GB" dirty="0" err="1" smtClean="0"/>
              <a:t>mesela</a:t>
            </a:r>
            <a:r>
              <a:rPr lang="en-GB" dirty="0" smtClean="0"/>
              <a:t>. </a:t>
            </a:r>
            <a:r>
              <a:rPr lang="en-GB" dirty="0" err="1" smtClean="0"/>
              <a:t>Cumleyi</a:t>
            </a:r>
            <a:r>
              <a:rPr lang="en-GB" dirty="0" smtClean="0"/>
              <a:t> </a:t>
            </a:r>
            <a:r>
              <a:rPr lang="en-GB" dirty="0" err="1" smtClean="0"/>
              <a:t>komple</a:t>
            </a:r>
            <a:r>
              <a:rPr lang="en-GB" dirty="0" smtClean="0"/>
              <a:t> </a:t>
            </a:r>
            <a:r>
              <a:rPr lang="en-GB" dirty="0" err="1" smtClean="0"/>
              <a:t>gozden</a:t>
            </a:r>
            <a:r>
              <a:rPr lang="en-GB" dirty="0" smtClean="0"/>
              <a:t> </a:t>
            </a:r>
            <a:r>
              <a:rPr lang="en-GB" dirty="0" err="1" smtClean="0"/>
              <a:t>gecirip</a:t>
            </a:r>
            <a:r>
              <a:rPr lang="en-GB" dirty="0" smtClean="0"/>
              <a:t>, </a:t>
            </a:r>
            <a:r>
              <a:rPr lang="en-GB" dirty="0" err="1" smtClean="0"/>
              <a:t>fiile</a:t>
            </a:r>
            <a:r>
              <a:rPr lang="en-GB" dirty="0" smtClean="0"/>
              <a:t> </a:t>
            </a:r>
            <a:r>
              <a:rPr lang="en-GB" dirty="0" err="1" smtClean="0"/>
              <a:t>bak</a:t>
            </a:r>
            <a:r>
              <a:rPr lang="en-GB" dirty="0" smtClean="0"/>
              <a:t>. Eger </a:t>
            </a:r>
            <a:r>
              <a:rPr lang="en-GB" dirty="0" err="1" smtClean="0"/>
              <a:t>fiil</a:t>
            </a:r>
            <a:r>
              <a:rPr lang="en-GB" dirty="0" smtClean="0"/>
              <a:t> accusative </a:t>
            </a:r>
            <a:r>
              <a:rPr lang="en-GB" dirty="0" err="1" smtClean="0"/>
              <a:t>ise</a:t>
            </a:r>
            <a:r>
              <a:rPr lang="en-GB" dirty="0" smtClean="0"/>
              <a:t>, </a:t>
            </a:r>
            <a:r>
              <a:rPr lang="en-GB" dirty="0" err="1" smtClean="0"/>
              <a:t>ve</a:t>
            </a:r>
            <a:r>
              <a:rPr lang="en-GB" dirty="0" smtClean="0"/>
              <a:t> </a:t>
            </a:r>
            <a:r>
              <a:rPr lang="en-GB" dirty="0" err="1" smtClean="0"/>
              <a:t>baska</a:t>
            </a:r>
            <a:r>
              <a:rPr lang="en-GB" dirty="0" smtClean="0"/>
              <a:t> “</a:t>
            </a:r>
            <a:r>
              <a:rPr lang="en-GB" dirty="0" err="1" smtClean="0"/>
              <a:t>nesne</a:t>
            </a:r>
            <a:r>
              <a:rPr lang="en-GB" dirty="0" smtClean="0"/>
              <a:t>” </a:t>
            </a:r>
            <a:r>
              <a:rPr lang="en-GB" dirty="0" err="1" smtClean="0"/>
              <a:t>yoksa</a:t>
            </a:r>
            <a:r>
              <a:rPr lang="en-GB" dirty="0" smtClean="0"/>
              <a:t>, </a:t>
            </a:r>
            <a:r>
              <a:rPr lang="en-GB" dirty="0" err="1" smtClean="0"/>
              <a:t>buyuk</a:t>
            </a:r>
            <a:r>
              <a:rPr lang="en-GB" dirty="0" smtClean="0"/>
              <a:t> </a:t>
            </a:r>
            <a:r>
              <a:rPr lang="en-GB" dirty="0" err="1" smtClean="0"/>
              <a:t>ihtimalle</a:t>
            </a:r>
            <a:r>
              <a:rPr lang="en-GB" dirty="0" smtClean="0"/>
              <a:t> </a:t>
            </a:r>
            <a:r>
              <a:rPr lang="en-GB" dirty="0" err="1" smtClean="0"/>
              <a:t>bizim</a:t>
            </a:r>
            <a:r>
              <a:rPr lang="en-GB" dirty="0" smtClean="0"/>
              <a:t> </a:t>
            </a:r>
            <a:r>
              <a:rPr lang="en-GB" dirty="0" err="1" smtClean="0"/>
              <a:t>kelime</a:t>
            </a:r>
            <a:r>
              <a:rPr lang="en-GB" dirty="0" smtClean="0"/>
              <a:t> </a:t>
            </a:r>
            <a:r>
              <a:rPr lang="en-GB" dirty="0" err="1" smtClean="0"/>
              <a:t>objedir</a:t>
            </a:r>
            <a:r>
              <a:rPr lang="en-GB" dirty="0" smtClean="0"/>
              <a:t>. </a:t>
            </a:r>
            <a:r>
              <a:rPr lang="en-GB" dirty="0" err="1" smtClean="0"/>
              <a:t>Tabi</a:t>
            </a:r>
            <a:r>
              <a:rPr lang="en-GB" dirty="0" smtClean="0"/>
              <a:t> </a:t>
            </a:r>
            <a:r>
              <a:rPr lang="en-GB" dirty="0" err="1" smtClean="0"/>
              <a:t>eger</a:t>
            </a:r>
            <a:r>
              <a:rPr lang="en-GB" dirty="0" smtClean="0"/>
              <a:t> Acc </a:t>
            </a:r>
            <a:r>
              <a:rPr lang="en-GB" dirty="0" err="1" smtClean="0"/>
              <a:t>eki</a:t>
            </a:r>
            <a:r>
              <a:rPr lang="en-GB" dirty="0" smtClean="0"/>
              <a:t> </a:t>
            </a:r>
            <a:r>
              <a:rPr lang="en-GB" dirty="0" err="1" smtClean="0"/>
              <a:t>almissa</a:t>
            </a:r>
            <a:r>
              <a:rPr lang="en-GB" dirty="0" smtClean="0"/>
              <a:t>. 4 </a:t>
            </a:r>
            <a:r>
              <a:rPr lang="en-GB" dirty="0" err="1" smtClean="0"/>
              <a:t>ve</a:t>
            </a:r>
            <a:r>
              <a:rPr lang="en-GB" dirty="0" smtClean="0"/>
              <a:t> 5’ in </a:t>
            </a:r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veya</a:t>
            </a:r>
            <a:r>
              <a:rPr lang="en-GB" dirty="0" smtClean="0"/>
              <a:t> </a:t>
            </a:r>
            <a:r>
              <a:rPr lang="en-GB" dirty="0" err="1" smtClean="0"/>
              <a:t>sonraki</a:t>
            </a:r>
            <a:r>
              <a:rPr lang="en-GB" dirty="0" smtClean="0"/>
              <a:t> </a:t>
            </a:r>
            <a:r>
              <a:rPr lang="en-GB" dirty="0" err="1" smtClean="0"/>
              <a:t>kelime</a:t>
            </a:r>
            <a:r>
              <a:rPr lang="en-GB" dirty="0" smtClean="0"/>
              <a:t> </a:t>
            </a:r>
            <a:r>
              <a:rPr lang="en-GB" dirty="0" err="1" smtClean="0"/>
              <a:t>degil</a:t>
            </a:r>
            <a:r>
              <a:rPr lang="en-GB" dirty="0" smtClean="0"/>
              <a:t> de, </a:t>
            </a:r>
            <a:r>
              <a:rPr lang="en-GB" dirty="0" err="1" smtClean="0"/>
              <a:t>cumleye</a:t>
            </a:r>
            <a:r>
              <a:rPr lang="en-GB" dirty="0" smtClean="0"/>
              <a:t> </a:t>
            </a:r>
            <a:r>
              <a:rPr lang="en-GB" dirty="0" err="1" smtClean="0"/>
              <a:t>komple</a:t>
            </a:r>
            <a:r>
              <a:rPr lang="en-GB" dirty="0" smtClean="0"/>
              <a:t> </a:t>
            </a:r>
            <a:r>
              <a:rPr lang="en-GB" dirty="0" err="1" smtClean="0"/>
              <a:t>bakan</a:t>
            </a:r>
            <a:r>
              <a:rPr lang="en-GB" dirty="0" smtClean="0"/>
              <a:t> </a:t>
            </a:r>
            <a:r>
              <a:rPr lang="en-GB" dirty="0" err="1" smtClean="0"/>
              <a:t>hali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7) Suffix transition probability matrix??? Su </a:t>
            </a:r>
            <a:r>
              <a:rPr lang="en-GB" dirty="0" err="1" smtClean="0"/>
              <a:t>andaki</a:t>
            </a:r>
            <a:r>
              <a:rPr lang="en-GB" dirty="0" smtClean="0"/>
              <a:t> </a:t>
            </a:r>
            <a:r>
              <a:rPr lang="en-GB" dirty="0" err="1" smtClean="0"/>
              <a:t>ek</a:t>
            </a:r>
            <a:r>
              <a:rPr lang="en-GB" dirty="0" smtClean="0"/>
              <a:t> </a:t>
            </a:r>
            <a:r>
              <a:rPr lang="en-GB" dirty="0" err="1" smtClean="0"/>
              <a:t>buysa</a:t>
            </a:r>
            <a:r>
              <a:rPr lang="en-GB" dirty="0" smtClean="0"/>
              <a:t>, </a:t>
            </a:r>
            <a:r>
              <a:rPr lang="en-GB" dirty="0" err="1" smtClean="0"/>
              <a:t>sonraki</a:t>
            </a:r>
            <a:r>
              <a:rPr lang="en-GB" dirty="0" smtClean="0"/>
              <a:t> </a:t>
            </a:r>
            <a:r>
              <a:rPr lang="en-GB" dirty="0" err="1" smtClean="0"/>
              <a:t>ek</a:t>
            </a:r>
            <a:r>
              <a:rPr lang="en-GB" dirty="0" smtClean="0"/>
              <a:t> ne </a:t>
            </a:r>
            <a:r>
              <a:rPr lang="en-GB" dirty="0" err="1" smtClean="0"/>
              <a:t>olacak</a:t>
            </a:r>
            <a:r>
              <a:rPr lang="en-GB" dirty="0" smtClean="0"/>
              <a:t>? </a:t>
            </a:r>
            <a:r>
              <a:rPr lang="en-GB" dirty="0" err="1" smtClean="0"/>
              <a:t>Ekleri</a:t>
            </a:r>
            <a:r>
              <a:rPr lang="en-GB" dirty="0" smtClean="0"/>
              <a:t> </a:t>
            </a:r>
            <a:r>
              <a:rPr lang="en-GB" dirty="0" err="1" smtClean="0"/>
              <a:t>tek</a:t>
            </a:r>
            <a:r>
              <a:rPr lang="en-GB" dirty="0" smtClean="0"/>
              <a:t> </a:t>
            </a:r>
            <a:r>
              <a:rPr lang="en-GB" dirty="0" err="1" smtClean="0"/>
              <a:t>tek</a:t>
            </a:r>
            <a:r>
              <a:rPr lang="en-GB" dirty="0" smtClean="0"/>
              <a:t> </a:t>
            </a:r>
            <a:r>
              <a:rPr lang="en-GB" dirty="0" err="1" smtClean="0"/>
              <a:t>gezerek</a:t>
            </a:r>
            <a:r>
              <a:rPr lang="en-GB" dirty="0" smtClean="0"/>
              <a:t> her </a:t>
            </a:r>
            <a:r>
              <a:rPr lang="en-GB" dirty="0" err="1" smtClean="0"/>
              <a:t>ek</a:t>
            </a:r>
            <a:r>
              <a:rPr lang="en-GB" dirty="0" smtClean="0"/>
              <a:t> </a:t>
            </a:r>
            <a:r>
              <a:rPr lang="en-GB" dirty="0" err="1" smtClean="0"/>
              <a:t>icin</a:t>
            </a:r>
            <a:r>
              <a:rPr lang="en-GB" dirty="0" smtClean="0"/>
              <a:t> probability </a:t>
            </a:r>
            <a:r>
              <a:rPr lang="en-GB" dirty="0" err="1" smtClean="0"/>
              <a:t>cikarma</a:t>
            </a:r>
            <a:r>
              <a:rPr lang="en-GB" dirty="0" smtClean="0"/>
              <a:t>. Bu bi </a:t>
            </a:r>
            <a:r>
              <a:rPr lang="en-GB" dirty="0" err="1" smtClean="0"/>
              <a:t>ise</a:t>
            </a:r>
            <a:r>
              <a:rPr lang="en-GB" dirty="0" smtClean="0"/>
              <a:t> </a:t>
            </a:r>
            <a:r>
              <a:rPr lang="en-GB" dirty="0" err="1" smtClean="0"/>
              <a:t>yaramayabilir</a:t>
            </a:r>
            <a:r>
              <a:rPr lang="en-GB" dirty="0" smtClean="0"/>
              <a:t>, </a:t>
            </a:r>
            <a:r>
              <a:rPr lang="en-GB" dirty="0" err="1" smtClean="0"/>
              <a:t>uzerinde</a:t>
            </a:r>
            <a:r>
              <a:rPr lang="en-GB" dirty="0" smtClean="0"/>
              <a:t> </a:t>
            </a:r>
            <a:r>
              <a:rPr lang="en-GB" dirty="0" err="1" smtClean="0"/>
              <a:t>dusunmek</a:t>
            </a:r>
            <a:r>
              <a:rPr lang="en-GB" dirty="0" smtClean="0"/>
              <a:t> </a:t>
            </a:r>
            <a:r>
              <a:rPr lang="en-GB" dirty="0" err="1" smtClean="0"/>
              <a:t>lazim</a:t>
            </a:r>
            <a:r>
              <a:rPr lang="en-GB" dirty="0" smtClean="0"/>
              <a:t> </a:t>
            </a:r>
            <a:r>
              <a:rPr lang="en-GB" dirty="0" err="1" smtClean="0"/>
              <a:t>orneklerle</a:t>
            </a:r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NLP Tasks and Possibilities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2984"/>
          <a:ext cx="8229600" cy="5454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Context </a:t>
            </a:r>
            <a:r>
              <a:rPr lang="en-GB" dirty="0" err="1" smtClean="0"/>
              <a:t>kontrol</a:t>
            </a:r>
            <a:r>
              <a:rPr lang="en-GB" dirty="0" smtClean="0"/>
              <a:t> </a:t>
            </a:r>
            <a:r>
              <a:rPr lang="en-GB" dirty="0" err="1" smtClean="0"/>
              <a:t>etme</a:t>
            </a:r>
            <a:r>
              <a:rPr lang="en-GB" dirty="0" smtClean="0"/>
              <a:t> BUNUN ADI </a:t>
            </a:r>
            <a:r>
              <a:rPr lang="en-US" b="1" dirty="0" smtClean="0"/>
              <a:t>collocation</a:t>
            </a:r>
            <a:endParaRPr lang="en-US" dirty="0" smtClean="0"/>
          </a:p>
          <a:p>
            <a:pPr lvl="1"/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kelime</a:t>
            </a:r>
            <a:r>
              <a:rPr lang="en-GB" dirty="0" smtClean="0"/>
              <a:t> </a:t>
            </a:r>
            <a:r>
              <a:rPr lang="en-GB" dirty="0" err="1" smtClean="0"/>
              <a:t>ile</a:t>
            </a:r>
            <a:r>
              <a:rPr lang="en-GB" dirty="0" smtClean="0"/>
              <a:t> </a:t>
            </a:r>
            <a:r>
              <a:rPr lang="en-GB" dirty="0" err="1" smtClean="0"/>
              <a:t>iliski</a:t>
            </a:r>
            <a:r>
              <a:rPr lang="en-GB" dirty="0" smtClean="0"/>
              <a:t> (</a:t>
            </a:r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kelime</a:t>
            </a:r>
            <a:r>
              <a:rPr lang="en-GB" dirty="0" smtClean="0"/>
              <a:t> parse </a:t>
            </a:r>
            <a:r>
              <a:rPr lang="en-GB" dirty="0" err="1" smtClean="0"/>
              <a:t>edilmemisken</a:t>
            </a:r>
            <a:r>
              <a:rPr lang="en-GB" dirty="0" smtClean="0"/>
              <a:t>, </a:t>
            </a:r>
            <a:r>
              <a:rPr lang="en-GB" dirty="0" err="1" smtClean="0"/>
              <a:t>bizim</a:t>
            </a:r>
            <a:r>
              <a:rPr lang="en-GB" dirty="0" smtClean="0"/>
              <a:t> </a:t>
            </a:r>
            <a:r>
              <a:rPr lang="en-GB" dirty="0" err="1" smtClean="0"/>
              <a:t>kelimenin</a:t>
            </a:r>
            <a:r>
              <a:rPr lang="en-GB" dirty="0" smtClean="0"/>
              <a:t> </a:t>
            </a:r>
            <a:r>
              <a:rPr lang="en-GB" dirty="0" err="1" smtClean="0"/>
              <a:t>formlari</a:t>
            </a:r>
            <a:r>
              <a:rPr lang="en-GB" dirty="0" smtClean="0"/>
              <a:t> ne </a:t>
            </a:r>
            <a:r>
              <a:rPr lang="en-GB" dirty="0" err="1" smtClean="0"/>
              <a:t>kadar</a:t>
            </a:r>
            <a:r>
              <a:rPr lang="en-GB" dirty="0" smtClean="0"/>
              <a:t> </a:t>
            </a:r>
            <a:r>
              <a:rPr lang="en-GB" dirty="0" err="1" smtClean="0"/>
              <a:t>kullanilmis</a:t>
            </a:r>
            <a:r>
              <a:rPr lang="en-GB" dirty="0" smtClean="0"/>
              <a:t>?)</a:t>
            </a:r>
          </a:p>
          <a:p>
            <a:pPr lvl="1"/>
            <a:r>
              <a:rPr lang="en-GB" dirty="0" err="1" smtClean="0"/>
              <a:t>Sonraki</a:t>
            </a:r>
            <a:r>
              <a:rPr lang="en-GB" dirty="0" smtClean="0"/>
              <a:t> </a:t>
            </a:r>
            <a:r>
              <a:rPr lang="en-GB" dirty="0" err="1" smtClean="0"/>
              <a:t>kelimeyi</a:t>
            </a:r>
            <a:r>
              <a:rPr lang="en-GB" dirty="0" smtClean="0"/>
              <a:t> de </a:t>
            </a:r>
            <a:r>
              <a:rPr lang="en-GB" dirty="0" err="1" smtClean="0"/>
              <a:t>dahil</a:t>
            </a:r>
            <a:r>
              <a:rPr lang="en-GB" dirty="0" smtClean="0"/>
              <a:t> </a:t>
            </a:r>
            <a:r>
              <a:rPr lang="en-GB" dirty="0" err="1" smtClean="0"/>
              <a:t>edip</a:t>
            </a:r>
            <a:r>
              <a:rPr lang="en-GB" dirty="0" smtClean="0"/>
              <a:t> </a:t>
            </a:r>
            <a:r>
              <a:rPr lang="en-GB" dirty="0" err="1" smtClean="0"/>
              <a:t>goster</a:t>
            </a:r>
            <a:endParaRPr lang="en-GB" dirty="0" smtClean="0"/>
          </a:p>
          <a:p>
            <a:pPr lvl="1"/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kelimenin</a:t>
            </a:r>
            <a:r>
              <a:rPr lang="en-GB" dirty="0" smtClean="0"/>
              <a:t> parse </a:t>
            </a:r>
            <a:r>
              <a:rPr lang="en-GB" dirty="0" err="1" smtClean="0"/>
              <a:t>result’i</a:t>
            </a:r>
            <a:r>
              <a:rPr lang="en-GB" dirty="0" smtClean="0"/>
              <a:t> </a:t>
            </a:r>
            <a:r>
              <a:rPr lang="en-GB" dirty="0" err="1" smtClean="0"/>
              <a:t>biliniyorsa</a:t>
            </a:r>
            <a:endParaRPr lang="en-GB" dirty="0" smtClean="0"/>
          </a:p>
          <a:p>
            <a:pPr lvl="2"/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kelimenin</a:t>
            </a:r>
            <a:r>
              <a:rPr lang="en-GB" dirty="0" smtClean="0"/>
              <a:t> </a:t>
            </a:r>
            <a:r>
              <a:rPr lang="en-GB" dirty="0" err="1" smtClean="0"/>
              <a:t>formlari</a:t>
            </a:r>
            <a:r>
              <a:rPr lang="en-GB" dirty="0" smtClean="0"/>
              <a:t> </a:t>
            </a:r>
            <a:r>
              <a:rPr lang="en-GB" dirty="0" err="1" smtClean="0"/>
              <a:t>ile</a:t>
            </a:r>
            <a:r>
              <a:rPr lang="en-GB" dirty="0" smtClean="0"/>
              <a:t> </a:t>
            </a:r>
            <a:r>
              <a:rPr lang="en-GB" dirty="0" err="1" smtClean="0"/>
              <a:t>bizim</a:t>
            </a:r>
            <a:r>
              <a:rPr lang="en-GB" dirty="0" smtClean="0"/>
              <a:t> </a:t>
            </a:r>
            <a:r>
              <a:rPr lang="en-GB" dirty="0" err="1" smtClean="0"/>
              <a:t>kelimenin</a:t>
            </a:r>
            <a:r>
              <a:rPr lang="en-GB" dirty="0" smtClean="0"/>
              <a:t> </a:t>
            </a:r>
            <a:r>
              <a:rPr lang="en-GB" dirty="0" err="1" smtClean="0"/>
              <a:t>formlari</a:t>
            </a:r>
            <a:r>
              <a:rPr lang="en-GB" dirty="0" smtClean="0"/>
              <a:t> ne </a:t>
            </a:r>
            <a:r>
              <a:rPr lang="en-GB" dirty="0" err="1" smtClean="0"/>
              <a:t>kadar</a:t>
            </a:r>
            <a:r>
              <a:rPr lang="en-GB" dirty="0" smtClean="0"/>
              <a:t> </a:t>
            </a:r>
            <a:r>
              <a:rPr lang="en-GB" dirty="0" err="1" smtClean="0"/>
              <a:t>kullanilmis</a:t>
            </a:r>
            <a:endParaRPr lang="en-GB" dirty="0" smtClean="0"/>
          </a:p>
          <a:p>
            <a:pPr lvl="1"/>
            <a:r>
              <a:rPr lang="en-GB" dirty="0" err="1" smtClean="0"/>
              <a:t>Sonraki</a:t>
            </a:r>
            <a:r>
              <a:rPr lang="en-GB" dirty="0" smtClean="0"/>
              <a:t> </a:t>
            </a:r>
            <a:r>
              <a:rPr lang="en-GB" dirty="0" err="1" smtClean="0"/>
              <a:t>kelimeyi</a:t>
            </a:r>
            <a:r>
              <a:rPr lang="en-GB" dirty="0" smtClean="0"/>
              <a:t> de </a:t>
            </a:r>
            <a:r>
              <a:rPr lang="en-GB" dirty="0" err="1" smtClean="0"/>
              <a:t>dahil</a:t>
            </a:r>
            <a:r>
              <a:rPr lang="en-GB" dirty="0" smtClean="0"/>
              <a:t> </a:t>
            </a:r>
            <a:r>
              <a:rPr lang="en-GB" dirty="0" err="1" smtClean="0"/>
              <a:t>edip</a:t>
            </a:r>
            <a:r>
              <a:rPr lang="en-GB" dirty="0" smtClean="0"/>
              <a:t> </a:t>
            </a:r>
            <a:r>
              <a:rPr lang="en-GB" dirty="0" err="1" smtClean="0"/>
              <a:t>goster</a:t>
            </a:r>
            <a:endParaRPr lang="en-GB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Collocation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Word “</a:t>
            </a:r>
            <a:r>
              <a:rPr lang="en-GB" dirty="0" err="1" smtClean="0"/>
              <a:t>yaz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“to write” and “summer” : homograph (also homonym -&gt; pronunciation is also the same)</a:t>
            </a:r>
          </a:p>
          <a:p>
            <a:r>
              <a:rPr lang="en-GB" dirty="0" smtClean="0"/>
              <a:t>Surface “</a:t>
            </a:r>
            <a:r>
              <a:rPr lang="en-GB" dirty="0" err="1" smtClean="0"/>
              <a:t>yazd</a:t>
            </a:r>
            <a:r>
              <a:rPr lang="tr-TR" dirty="0" smtClean="0"/>
              <a:t>ı</a:t>
            </a:r>
            <a:r>
              <a:rPr lang="en-GB" dirty="0" smtClean="0"/>
              <a:t>”</a:t>
            </a:r>
            <a:endParaRPr lang="tr-TR" dirty="0" smtClean="0"/>
          </a:p>
          <a:p>
            <a:pPr lvl="2"/>
            <a:r>
              <a:rPr lang="en-GB" dirty="0" smtClean="0"/>
              <a:t>“(he/she/it) wrote” and “(it) was summer”</a:t>
            </a:r>
          </a:p>
          <a:p>
            <a:r>
              <a:rPr lang="en-GB" dirty="0" smtClean="0"/>
              <a:t>Parse results for “</a:t>
            </a:r>
            <a:r>
              <a:rPr lang="en-GB" dirty="0" err="1" smtClean="0"/>
              <a:t>yazd</a:t>
            </a:r>
            <a:r>
              <a:rPr lang="tr-TR" dirty="0" smtClean="0"/>
              <a:t>ı</a:t>
            </a:r>
            <a:r>
              <a:rPr lang="en-GB" dirty="0" smtClean="0"/>
              <a:t>”</a:t>
            </a:r>
            <a:endParaRPr lang="tr-TR" dirty="0" smtClean="0"/>
          </a:p>
          <a:p>
            <a:pPr lvl="1"/>
            <a:r>
              <a:rPr lang="en-GB" dirty="0" smtClean="0"/>
              <a:t>yaz+Verb+Past+A3sg</a:t>
            </a:r>
          </a:p>
          <a:p>
            <a:pPr lvl="1"/>
            <a:r>
              <a:rPr lang="en-GB" dirty="0" err="1" smtClean="0"/>
              <a:t>yaz+Noun</a:t>
            </a:r>
            <a:r>
              <a:rPr lang="en-GB" dirty="0" smtClean="0"/>
              <a:t>+..+Verb+Past+A3sg</a:t>
            </a:r>
          </a:p>
          <a:p>
            <a:r>
              <a:rPr lang="en-GB" dirty="0" smtClean="0"/>
              <a:t>How to determine?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Collocation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Answer (one of the answers) : Check context</a:t>
            </a:r>
          </a:p>
          <a:p>
            <a:r>
              <a:rPr lang="en-GB" dirty="0" smtClean="0"/>
              <a:t>Context: leading and following words</a:t>
            </a:r>
          </a:p>
          <a:p>
            <a:r>
              <a:rPr lang="tr-TR" dirty="0" smtClean="0"/>
              <a:t>Context example with one leading word</a:t>
            </a:r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deftere</a:t>
            </a:r>
            <a:r>
              <a:rPr lang="en-GB" dirty="0" smtClean="0"/>
              <a:t> </a:t>
            </a:r>
            <a:r>
              <a:rPr lang="en-GB" dirty="0" err="1" smtClean="0"/>
              <a:t>yazd</a:t>
            </a:r>
            <a:r>
              <a:rPr lang="tr-TR" dirty="0" smtClean="0"/>
              <a:t>ı</a:t>
            </a:r>
            <a:r>
              <a:rPr lang="en-GB" dirty="0" smtClean="0"/>
              <a:t>” : “(he/she/it) wrote to the notebook”</a:t>
            </a:r>
          </a:p>
          <a:p>
            <a:pPr lvl="1"/>
            <a:r>
              <a:rPr lang="en-GB" dirty="0" smtClean="0"/>
              <a:t>“s</a:t>
            </a:r>
            <a:r>
              <a:rPr lang="tr-TR" dirty="0" smtClean="0"/>
              <a:t>ıcak yazdı</a:t>
            </a:r>
            <a:r>
              <a:rPr lang="en-GB" dirty="0" smtClean="0"/>
              <a:t>”</a:t>
            </a:r>
            <a:r>
              <a:rPr lang="tr-TR" dirty="0" smtClean="0"/>
              <a:t> : </a:t>
            </a:r>
            <a:r>
              <a:rPr lang="en-GB" dirty="0" smtClean="0"/>
              <a:t>“(it) was (a) hot summer”</a:t>
            </a:r>
          </a:p>
          <a:p>
            <a:r>
              <a:rPr lang="en-GB" dirty="0" smtClean="0"/>
              <a:t>New question : “What is the correct parse result among possible ones, when the previous word is ‘</a:t>
            </a:r>
            <a:r>
              <a:rPr lang="tr-TR" dirty="0" smtClean="0"/>
              <a:t>deftere</a:t>
            </a:r>
            <a:r>
              <a:rPr lang="en-GB" dirty="0" smtClean="0"/>
              <a:t>’ ?”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Collocation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Answer : </a:t>
            </a:r>
          </a:p>
          <a:p>
            <a:pPr lvl="1"/>
            <a:r>
              <a:rPr lang="en-GB" dirty="0" smtClean="0"/>
              <a:t>Find in previous knowledge: how many times “</a:t>
            </a:r>
            <a:r>
              <a:rPr lang="en-GB" dirty="0" err="1" smtClean="0"/>
              <a:t>deftere</a:t>
            </a:r>
            <a:r>
              <a:rPr lang="en-GB" dirty="0" smtClean="0"/>
              <a:t>” and “yaz+Verb+Past+A3sg” are used together</a:t>
            </a:r>
          </a:p>
          <a:p>
            <a:pPr lvl="1"/>
            <a:r>
              <a:rPr lang="en-GB" dirty="0" smtClean="0"/>
              <a:t>Find in previous knowledge: how many times “</a:t>
            </a:r>
            <a:r>
              <a:rPr lang="en-GB" dirty="0" err="1" smtClean="0"/>
              <a:t>deftere</a:t>
            </a:r>
            <a:r>
              <a:rPr lang="en-GB" dirty="0" smtClean="0"/>
              <a:t>” and “</a:t>
            </a:r>
            <a:r>
              <a:rPr lang="en-GB" dirty="0" err="1" smtClean="0"/>
              <a:t>yaz+Noun</a:t>
            </a:r>
            <a:r>
              <a:rPr lang="en-GB" dirty="0" smtClean="0"/>
              <a:t>+...+Past+A3sg” are used together</a:t>
            </a:r>
          </a:p>
          <a:p>
            <a:pPr lvl="1"/>
            <a:r>
              <a:rPr lang="en-GB" dirty="0" smtClean="0"/>
              <a:t>The parse result with more occurrences is more likely to be correct parse result</a:t>
            </a:r>
          </a:p>
          <a:p>
            <a:pPr lvl="1"/>
            <a:r>
              <a:rPr lang="en-GB" dirty="0" smtClean="0"/>
              <a:t>Likelihood : count of collocation divided by occurrence count of “</a:t>
            </a:r>
            <a:r>
              <a:rPr lang="en-GB" dirty="0" err="1" smtClean="0"/>
              <a:t>deftere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Collocation metric is not a definitive answer!</a:t>
            </a:r>
          </a:p>
          <a:p>
            <a:pPr lvl="1"/>
            <a:r>
              <a:rPr lang="en-GB" dirty="0" smtClean="0"/>
              <a:t>There might be cases where the correct parse result has actually less likelihood!</a:t>
            </a:r>
          </a:p>
          <a:p>
            <a:pPr lvl="1"/>
            <a:r>
              <a:rPr lang="en-GB" dirty="0" smtClean="0"/>
              <a:t>But it is a hint. To be combined with other hints (are listed before, will be described later)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Parse </a:t>
            </a:r>
            <a:r>
              <a:rPr lang="en-GB" dirty="0" err="1" smtClean="0"/>
              <a:t>result’lar</a:t>
            </a:r>
            <a:r>
              <a:rPr lang="en-GB" dirty="0" smtClean="0"/>
              <a:t> </a:t>
            </a:r>
            <a:r>
              <a:rPr lang="en-GB" dirty="0" err="1" smtClean="0"/>
              <a:t>bilinirken</a:t>
            </a:r>
            <a:r>
              <a:rPr lang="en-GB" dirty="0" smtClean="0"/>
              <a:t> word </a:t>
            </a:r>
            <a:r>
              <a:rPr lang="en-GB" dirty="0" err="1" smtClean="0"/>
              <a:t>ve</a:t>
            </a:r>
            <a:r>
              <a:rPr lang="en-GB" dirty="0" smtClean="0"/>
              <a:t> parse </a:t>
            </a:r>
            <a:r>
              <a:rPr lang="en-GB" dirty="0" err="1" smtClean="0"/>
              <a:t>result’larin</a:t>
            </a:r>
            <a:r>
              <a:rPr lang="en-GB" dirty="0" smtClean="0"/>
              <a:t> </a:t>
            </a:r>
            <a:r>
              <a:rPr lang="en-GB" dirty="0" err="1" smtClean="0"/>
              <a:t>sequence’inin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textte</a:t>
            </a:r>
            <a:r>
              <a:rPr lang="en-GB" dirty="0" smtClean="0"/>
              <a:t> </a:t>
            </a:r>
            <a:r>
              <a:rPr lang="en-GB" dirty="0" err="1" smtClean="0"/>
              <a:t>gecme</a:t>
            </a:r>
            <a:r>
              <a:rPr lang="en-GB" dirty="0" smtClean="0"/>
              <a:t> </a:t>
            </a:r>
            <a:r>
              <a:rPr lang="en-GB" dirty="0" err="1" smtClean="0"/>
              <a:t>ihtimali</a:t>
            </a:r>
            <a:r>
              <a:rPr lang="en-GB" dirty="0" smtClean="0"/>
              <a:t> =&gt; Markov chain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Markov </a:t>
            </a:r>
            <a:r>
              <a:rPr lang="en-GB" dirty="0" err="1" smtClean="0"/>
              <a:t>chain’i</a:t>
            </a:r>
            <a:r>
              <a:rPr lang="en-GB" dirty="0" smtClean="0"/>
              <a:t> </a:t>
            </a:r>
            <a:r>
              <a:rPr lang="en-GB" dirty="0" err="1" smtClean="0"/>
              <a:t>ciz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Context’in</a:t>
            </a:r>
            <a:r>
              <a:rPr lang="en-GB" dirty="0" smtClean="0"/>
              <a:t> parse </a:t>
            </a:r>
            <a:r>
              <a:rPr lang="en-GB" dirty="0" err="1" smtClean="0"/>
              <a:t>result’i</a:t>
            </a:r>
            <a:r>
              <a:rPr lang="en-GB" dirty="0" smtClean="0"/>
              <a:t> </a:t>
            </a:r>
            <a:r>
              <a:rPr lang="en-GB" dirty="0" err="1" smtClean="0"/>
              <a:t>bilinirken</a:t>
            </a:r>
            <a:r>
              <a:rPr lang="en-GB" dirty="0" smtClean="0"/>
              <a:t> word </a:t>
            </a:r>
            <a:r>
              <a:rPr lang="en-GB" dirty="0" err="1" smtClean="0"/>
              <a:t>ve</a:t>
            </a:r>
            <a:r>
              <a:rPr lang="en-GB" dirty="0" smtClean="0"/>
              <a:t> parse </a:t>
            </a:r>
            <a:r>
              <a:rPr lang="en-GB" dirty="0" err="1" smtClean="0"/>
              <a:t>result’larin</a:t>
            </a:r>
            <a:r>
              <a:rPr lang="en-GB" dirty="0" smtClean="0"/>
              <a:t> </a:t>
            </a:r>
            <a:r>
              <a:rPr lang="en-GB" dirty="0" err="1" smtClean="0"/>
              <a:t>sequence’inin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textte</a:t>
            </a:r>
            <a:r>
              <a:rPr lang="en-GB" dirty="0" smtClean="0"/>
              <a:t> </a:t>
            </a:r>
            <a:r>
              <a:rPr lang="en-GB" dirty="0" err="1" smtClean="0"/>
              <a:t>gecme</a:t>
            </a:r>
            <a:r>
              <a:rPr lang="en-GB" dirty="0" smtClean="0"/>
              <a:t> </a:t>
            </a:r>
            <a:r>
              <a:rPr lang="en-GB" dirty="0" err="1" smtClean="0"/>
              <a:t>ihtimali</a:t>
            </a:r>
            <a:r>
              <a:rPr lang="en-GB" dirty="0" smtClean="0"/>
              <a:t> =&gt; HMM (</a:t>
            </a:r>
            <a:r>
              <a:rPr lang="en-GB" dirty="0" err="1" smtClean="0"/>
              <a:t>rc</a:t>
            </a:r>
            <a:r>
              <a:rPr lang="en-GB" dirty="0" smtClean="0"/>
              <a:t> is known)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err="1" smtClean="0"/>
              <a:t>HMM’yi</a:t>
            </a:r>
            <a:r>
              <a:rPr lang="en-GB" dirty="0" smtClean="0"/>
              <a:t> </a:t>
            </a:r>
            <a:r>
              <a:rPr lang="en-GB" dirty="0" err="1" smtClean="0"/>
              <a:t>ciz</a:t>
            </a:r>
            <a:endParaRPr lang="en-GB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GB" dirty="0" err="1" smtClean="0"/>
              <a:t>Ayni</a:t>
            </a:r>
            <a:r>
              <a:rPr lang="en-GB" dirty="0" smtClean="0"/>
              <a:t> </a:t>
            </a:r>
            <a:r>
              <a:rPr lang="en-GB" dirty="0" err="1" smtClean="0"/>
              <a:t>durumda</a:t>
            </a:r>
            <a:r>
              <a:rPr lang="en-GB" dirty="0" smtClean="0"/>
              <a:t> </a:t>
            </a:r>
            <a:r>
              <a:rPr lang="en-GB" dirty="0" err="1" smtClean="0"/>
              <a:t>rw’nin</a:t>
            </a:r>
            <a:r>
              <a:rPr lang="en-GB" dirty="0" smtClean="0"/>
              <a:t> </a:t>
            </a:r>
            <a:r>
              <a:rPr lang="en-GB" dirty="0" err="1" smtClean="0"/>
              <a:t>ihtimali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Context’in</a:t>
            </a:r>
            <a:r>
              <a:rPr lang="en-GB" dirty="0" smtClean="0"/>
              <a:t> parse </a:t>
            </a:r>
            <a:r>
              <a:rPr lang="en-GB" dirty="0" err="1" smtClean="0"/>
              <a:t>result’i</a:t>
            </a:r>
            <a:r>
              <a:rPr lang="en-GB" dirty="0" smtClean="0"/>
              <a:t> </a:t>
            </a:r>
            <a:r>
              <a:rPr lang="en-GB" dirty="0" err="1" smtClean="0"/>
              <a:t>bilinmezken</a:t>
            </a:r>
            <a:r>
              <a:rPr lang="en-GB" dirty="0" smtClean="0"/>
              <a:t> word </a:t>
            </a:r>
            <a:r>
              <a:rPr lang="en-GB" dirty="0" err="1" smtClean="0"/>
              <a:t>ve</a:t>
            </a:r>
            <a:r>
              <a:rPr lang="en-GB" dirty="0" smtClean="0"/>
              <a:t> parse </a:t>
            </a:r>
            <a:r>
              <a:rPr lang="en-GB" dirty="0" err="1" smtClean="0"/>
              <a:t>result’larin</a:t>
            </a:r>
            <a:r>
              <a:rPr lang="en-GB" dirty="0" smtClean="0"/>
              <a:t> </a:t>
            </a:r>
            <a:r>
              <a:rPr lang="en-GB" dirty="0" err="1" smtClean="0"/>
              <a:t>sequence’inin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textte</a:t>
            </a:r>
            <a:r>
              <a:rPr lang="en-GB" dirty="0" smtClean="0"/>
              <a:t> </a:t>
            </a:r>
            <a:r>
              <a:rPr lang="en-GB" dirty="0" err="1" smtClean="0"/>
              <a:t>gecme</a:t>
            </a:r>
            <a:r>
              <a:rPr lang="en-GB" dirty="0" smtClean="0"/>
              <a:t> </a:t>
            </a:r>
            <a:r>
              <a:rPr lang="en-GB" dirty="0" err="1" smtClean="0"/>
              <a:t>ihtimali</a:t>
            </a:r>
            <a:r>
              <a:rPr lang="en-GB" dirty="0" smtClean="0"/>
              <a:t> =&gt; HMM (</a:t>
            </a:r>
            <a:r>
              <a:rPr lang="en-GB" dirty="0" err="1" smtClean="0"/>
              <a:t>rc</a:t>
            </a:r>
            <a:r>
              <a:rPr lang="en-GB" dirty="0" smtClean="0"/>
              <a:t> is not known) =&gt; </a:t>
            </a:r>
            <a:r>
              <a:rPr lang="en-GB" dirty="0" err="1" smtClean="0"/>
              <a:t>Tum</a:t>
            </a:r>
            <a:r>
              <a:rPr lang="en-GB" dirty="0" smtClean="0"/>
              <a:t> </a:t>
            </a:r>
            <a:r>
              <a:rPr lang="en-GB" dirty="0" err="1" smtClean="0"/>
              <a:t>rci</a:t>
            </a:r>
            <a:r>
              <a:rPr lang="en-GB" dirty="0" smtClean="0"/>
              <a:t> </a:t>
            </a:r>
            <a:r>
              <a:rPr lang="en-GB" dirty="0" err="1" smtClean="0"/>
              <a:t>leri</a:t>
            </a:r>
            <a:r>
              <a:rPr lang="en-GB" dirty="0" smtClean="0"/>
              <a:t> </a:t>
            </a:r>
            <a:r>
              <a:rPr lang="en-GB" dirty="0" err="1" smtClean="0"/>
              <a:t>dene</a:t>
            </a:r>
            <a:endParaRPr lang="en-GB" dirty="0" smtClean="0"/>
          </a:p>
          <a:p>
            <a:pPr lvl="1"/>
            <a:r>
              <a:rPr lang="en-GB" dirty="0" err="1" smtClean="0"/>
              <a:t>HMM’yi</a:t>
            </a:r>
            <a:r>
              <a:rPr lang="en-GB" dirty="0" smtClean="0"/>
              <a:t> (</a:t>
            </a:r>
            <a:r>
              <a:rPr lang="en-GB" dirty="0" err="1" smtClean="0"/>
              <a:t>leri</a:t>
            </a:r>
            <a:r>
              <a:rPr lang="en-GB" dirty="0" smtClean="0"/>
              <a:t>) </a:t>
            </a:r>
            <a:r>
              <a:rPr lang="en-GB" dirty="0" err="1" smtClean="0"/>
              <a:t>ciz</a:t>
            </a:r>
            <a:endParaRPr lang="en-GB" dirty="0" smtClean="0"/>
          </a:p>
          <a:p>
            <a:pPr lvl="1"/>
            <a:r>
              <a:rPr lang="en-GB" dirty="0" err="1" smtClean="0"/>
              <a:t>Ayni</a:t>
            </a:r>
            <a:r>
              <a:rPr lang="en-GB" dirty="0" smtClean="0"/>
              <a:t> </a:t>
            </a:r>
            <a:r>
              <a:rPr lang="en-GB" dirty="0" err="1" smtClean="0"/>
              <a:t>durumda</a:t>
            </a:r>
            <a:r>
              <a:rPr lang="en-GB" dirty="0" smtClean="0"/>
              <a:t> </a:t>
            </a:r>
            <a:r>
              <a:rPr lang="en-GB" dirty="0" err="1" smtClean="0"/>
              <a:t>rw’nin</a:t>
            </a:r>
            <a:r>
              <a:rPr lang="en-GB" dirty="0" smtClean="0"/>
              <a:t> </a:t>
            </a:r>
            <a:r>
              <a:rPr lang="en-GB" dirty="0" err="1" smtClean="0"/>
              <a:t>ihtimali</a:t>
            </a:r>
            <a:endParaRPr lang="en-GB" dirty="0" smtClean="0"/>
          </a:p>
          <a:p>
            <a:pPr lvl="1"/>
            <a:r>
              <a:rPr lang="en-GB" dirty="0" err="1" smtClean="0"/>
              <a:t>Burada</a:t>
            </a:r>
            <a:r>
              <a:rPr lang="en-GB" dirty="0" smtClean="0"/>
              <a:t> </a:t>
            </a:r>
            <a:r>
              <a:rPr lang="en-GB" dirty="0" err="1" smtClean="0"/>
              <a:t>rci’nin</a:t>
            </a:r>
            <a:r>
              <a:rPr lang="en-GB" dirty="0" smtClean="0"/>
              <a:t> </a:t>
            </a:r>
            <a:r>
              <a:rPr lang="en-GB" dirty="0" err="1" smtClean="0"/>
              <a:t>weightlerinin</a:t>
            </a:r>
            <a:r>
              <a:rPr lang="en-GB" dirty="0" smtClean="0"/>
              <a:t> </a:t>
            </a:r>
            <a:r>
              <a:rPr lang="en-GB" dirty="0" err="1" smtClean="0"/>
              <a:t>normalizasyonunu</a:t>
            </a:r>
            <a:r>
              <a:rPr lang="en-GB" dirty="0" smtClean="0"/>
              <a:t> graph </a:t>
            </a:r>
            <a:r>
              <a:rPr lang="en-GB" dirty="0" err="1" smtClean="0"/>
              <a:t>ile</a:t>
            </a:r>
            <a:r>
              <a:rPr lang="en-GB" dirty="0" smtClean="0"/>
              <a:t> </a:t>
            </a:r>
            <a:r>
              <a:rPr lang="en-GB" dirty="0" err="1" smtClean="0"/>
              <a:t>goster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2’nin </a:t>
            </a:r>
            <a:r>
              <a:rPr lang="en-GB" dirty="0" err="1" smtClean="0"/>
              <a:t>Ngramlara</a:t>
            </a:r>
            <a:r>
              <a:rPr lang="en-GB" dirty="0" smtClean="0"/>
              <a:t> </a:t>
            </a:r>
            <a:r>
              <a:rPr lang="en-GB" dirty="0" err="1" smtClean="0"/>
              <a:t>uygulanmis</a:t>
            </a:r>
            <a:r>
              <a:rPr lang="en-GB" dirty="0" smtClean="0"/>
              <a:t> </a:t>
            </a:r>
            <a:r>
              <a:rPr lang="en-GB" dirty="0" err="1" smtClean="0"/>
              <a:t>hali</a:t>
            </a:r>
            <a:r>
              <a:rPr lang="en-GB" dirty="0" smtClean="0"/>
              <a:t>, N&gt;2</a:t>
            </a:r>
          </a:p>
          <a:p>
            <a:pPr marL="914400" lvl="1" indent="-514350"/>
            <a:r>
              <a:rPr lang="en-GB" dirty="0" smtClean="0"/>
              <a:t>Cumulative distribution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3’un </a:t>
            </a:r>
            <a:r>
              <a:rPr lang="en-GB" dirty="0" err="1" smtClean="0"/>
              <a:t>Ngramlara</a:t>
            </a:r>
            <a:r>
              <a:rPr lang="en-GB" dirty="0" smtClean="0"/>
              <a:t> </a:t>
            </a:r>
            <a:r>
              <a:rPr lang="en-GB" dirty="0" err="1" smtClean="0"/>
              <a:t>uygulanmis</a:t>
            </a:r>
            <a:r>
              <a:rPr lang="en-GB" dirty="0" smtClean="0"/>
              <a:t> </a:t>
            </a:r>
            <a:r>
              <a:rPr lang="en-GB" dirty="0" err="1" smtClean="0"/>
              <a:t>hali</a:t>
            </a:r>
            <a:r>
              <a:rPr lang="en-GB" dirty="0" smtClean="0"/>
              <a:t>, N&gt;2</a:t>
            </a:r>
          </a:p>
          <a:p>
            <a:pPr marL="914400" lvl="1" indent="-514350"/>
            <a:r>
              <a:rPr lang="en-GB" dirty="0" smtClean="0"/>
              <a:t>Cumulative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Leadin</a:t>
            </a:r>
            <a:r>
              <a:rPr lang="en-GB" dirty="0" smtClean="0"/>
              <a:t> context = 0.6, following context = 0.4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5Gramlarla </a:t>
            </a:r>
            <a:r>
              <a:rPr lang="en-GB" dirty="0" err="1" smtClean="0"/>
              <a:t>calismamak</a:t>
            </a:r>
            <a:r>
              <a:rPr lang="en-GB" dirty="0" smtClean="0"/>
              <a:t> </a:t>
            </a:r>
            <a:r>
              <a:rPr lang="en-GB" dirty="0" err="1" smtClean="0"/>
              <a:t>icin</a:t>
            </a:r>
            <a:r>
              <a:rPr lang="en-GB" dirty="0" smtClean="0"/>
              <a:t> 2gram + word + 2gram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Likelihood of a surface and parse result sequence existing in a text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429522" y="2000240"/>
            <a:ext cx="6142874" cy="785818"/>
            <a:chOff x="1142976" y="2000240"/>
            <a:chExt cx="6142874" cy="785818"/>
          </a:xfrm>
        </p:grpSpPr>
        <p:sp>
          <p:nvSpPr>
            <p:cNvPr id="4" name="Oval 3"/>
            <p:cNvSpPr/>
            <p:nvPr/>
          </p:nvSpPr>
          <p:spPr>
            <a:xfrm>
              <a:off x="1142976" y="2000240"/>
              <a:ext cx="1285884" cy="785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</a:t>
              </a:r>
              <a:r>
                <a:rPr lang="en-GB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571868" y="2000240"/>
              <a:ext cx="1285884" cy="785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</a:t>
              </a:r>
              <a:r>
                <a:rPr lang="en-GB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999966" y="2000240"/>
              <a:ext cx="1285884" cy="785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</a:t>
              </a:r>
              <a:r>
                <a:rPr lang="en-GB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8" name="Elbow Connector 7"/>
            <p:cNvCxnSpPr>
              <a:stCxn id="4" idx="6"/>
              <a:endCxn id="5" idx="2"/>
            </p:cNvCxnSpPr>
            <p:nvPr/>
          </p:nvCxnSpPr>
          <p:spPr>
            <a:xfrm>
              <a:off x="2428860" y="2393149"/>
              <a:ext cx="114300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5" idx="6"/>
              <a:endCxn id="6" idx="2"/>
            </p:cNvCxnSpPr>
            <p:nvPr/>
          </p:nvCxnSpPr>
          <p:spPr>
            <a:xfrm>
              <a:off x="4857752" y="2393149"/>
              <a:ext cx="1142214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56766" y="3281360"/>
            <a:ext cx="2743200" cy="276225"/>
          </a:xfrm>
          <a:prstGeom prst="rect">
            <a:avLst/>
          </a:prstGeom>
          <a:noFill/>
        </p:spPr>
      </p:pic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57200" y="3714752"/>
            <a:ext cx="8229600" cy="2411411"/>
          </a:xfrm>
        </p:spPr>
        <p:txBody>
          <a:bodyPr/>
          <a:lstStyle/>
          <a:p>
            <a:r>
              <a:rPr lang="en-GB" dirty="0" smtClean="0"/>
              <a:t>Markov chain with start and end states ignored</a:t>
            </a:r>
          </a:p>
          <a:p>
            <a:r>
              <a:rPr lang="en-GB" dirty="0" smtClean="0"/>
              <a:t>Since we’re looking for the parse result sequence, surfaces are not shown and ignored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Likelihood of a parse result sequence when parse result for context is known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43108" y="3286124"/>
            <a:ext cx="1428760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1 </a:t>
            </a:r>
            <a:r>
              <a:rPr lang="en-GB" dirty="0" smtClean="0"/>
              <a:t>(known)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4614866" y="3286124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2</a:t>
            </a:r>
            <a:r>
              <a:rPr lang="en-GB" baseline="-50000" dirty="0" smtClean="0"/>
              <a:t>0</a:t>
            </a:r>
            <a:endParaRPr lang="en-US" baseline="-50000" dirty="0"/>
          </a:p>
        </p:txBody>
      </p:sp>
      <p:cxnSp>
        <p:nvCxnSpPr>
          <p:cNvPr id="7" name="Elbow Connector 6"/>
          <p:cNvCxnSpPr>
            <a:stCxn id="9" idx="3"/>
            <a:endCxn id="10" idx="1"/>
          </p:cNvCxnSpPr>
          <p:nvPr/>
        </p:nvCxnSpPr>
        <p:spPr>
          <a:xfrm flipV="1">
            <a:off x="2428860" y="2171687"/>
            <a:ext cx="15430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14460" y="171448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3971924" y="171448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2" name="Curved Connector 11"/>
          <p:cNvCxnSpPr>
            <a:stCxn id="9" idx="2"/>
            <a:endCxn id="4" idx="0"/>
          </p:cNvCxnSpPr>
          <p:nvPr/>
        </p:nvCxnSpPr>
        <p:spPr>
          <a:xfrm rot="16200000" flipH="1">
            <a:off x="2085956" y="2514592"/>
            <a:ext cx="657236" cy="885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5" idx="0"/>
          </p:cNvCxnSpPr>
          <p:nvPr/>
        </p:nvCxnSpPr>
        <p:spPr>
          <a:xfrm rot="16200000" flipH="1">
            <a:off x="4514848" y="2543163"/>
            <a:ext cx="657237" cy="8286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053150" y="3286124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...</a:t>
            </a:r>
            <a:endParaRPr lang="en-US" baseline="-25000" dirty="0"/>
          </a:p>
        </p:txBody>
      </p:sp>
      <p:sp>
        <p:nvSpPr>
          <p:cNvPr id="40" name="Oval 39"/>
          <p:cNvSpPr/>
          <p:nvPr/>
        </p:nvSpPr>
        <p:spPr>
          <a:xfrm>
            <a:off x="7400916" y="3286124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2</a:t>
            </a:r>
            <a:r>
              <a:rPr lang="en-GB" baseline="-50000" dirty="0" smtClean="0"/>
              <a:t>n</a:t>
            </a:r>
            <a:endParaRPr lang="en-US" baseline="-50000" dirty="0"/>
          </a:p>
        </p:txBody>
      </p:sp>
      <p:cxnSp>
        <p:nvCxnSpPr>
          <p:cNvPr id="42" name="Curved Connector 12"/>
          <p:cNvCxnSpPr>
            <a:stCxn id="10" idx="2"/>
            <a:endCxn id="39" idx="0"/>
          </p:cNvCxnSpPr>
          <p:nvPr/>
        </p:nvCxnSpPr>
        <p:spPr>
          <a:xfrm rot="16200000" flipH="1">
            <a:off x="5233990" y="1824021"/>
            <a:ext cx="657237" cy="22669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12"/>
          <p:cNvCxnSpPr>
            <a:stCxn id="10" idx="2"/>
            <a:endCxn id="40" idx="0"/>
          </p:cNvCxnSpPr>
          <p:nvPr/>
        </p:nvCxnSpPr>
        <p:spPr>
          <a:xfrm rot="16200000" flipH="1">
            <a:off x="5907873" y="1150138"/>
            <a:ext cx="657237" cy="36147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588804" y="4786322"/>
            <a:ext cx="2214578" cy="10001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One of these are the correct parse result for surface w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sp>
        <p:nvSpPr>
          <p:cNvPr id="51" name="Right Brace 50"/>
          <p:cNvSpPr/>
          <p:nvPr/>
        </p:nvSpPr>
        <p:spPr>
          <a:xfrm rot="5400000">
            <a:off x="6307945" y="2235990"/>
            <a:ext cx="785818" cy="4171976"/>
          </a:xfrm>
          <a:prstGeom prst="rightBrace">
            <a:avLst>
              <a:gd name="adj1" fmla="val 8333"/>
              <a:gd name="adj2" fmla="val 496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5345" y="5624529"/>
            <a:ext cx="2295525" cy="323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Likelihood of a word and parse result sequence existing in a text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614866" y="3286124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2</a:t>
            </a:r>
            <a:r>
              <a:rPr lang="en-GB" baseline="-50000" dirty="0" smtClean="0"/>
              <a:t>0</a:t>
            </a:r>
            <a:endParaRPr lang="en-US" baseline="-50000" dirty="0"/>
          </a:p>
        </p:txBody>
      </p:sp>
      <p:cxnSp>
        <p:nvCxnSpPr>
          <p:cNvPr id="17" name="Elbow Connector 16"/>
          <p:cNvCxnSpPr>
            <a:stCxn id="18" idx="3"/>
            <a:endCxn id="19" idx="1"/>
          </p:cNvCxnSpPr>
          <p:nvPr/>
        </p:nvCxnSpPr>
        <p:spPr>
          <a:xfrm flipV="1">
            <a:off x="2857488" y="2171687"/>
            <a:ext cx="335758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43088" y="171448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6215074" y="171448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21" name="Curved Connector 12"/>
          <p:cNvCxnSpPr>
            <a:stCxn id="19" idx="2"/>
            <a:endCxn id="16" idx="0"/>
          </p:cNvCxnSpPr>
          <p:nvPr/>
        </p:nvCxnSpPr>
        <p:spPr>
          <a:xfrm rot="5400000">
            <a:off x="5636423" y="2250272"/>
            <a:ext cx="657237" cy="14144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53150" y="3286124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...</a:t>
            </a:r>
            <a:endParaRPr lang="en-US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7400916" y="3286124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2</a:t>
            </a:r>
            <a:r>
              <a:rPr lang="en-GB" baseline="-50000" dirty="0" smtClean="0"/>
              <a:t>n</a:t>
            </a:r>
            <a:endParaRPr lang="en-US" baseline="-50000" dirty="0"/>
          </a:p>
        </p:txBody>
      </p:sp>
      <p:cxnSp>
        <p:nvCxnSpPr>
          <p:cNvPr id="27" name="Curved Connector 12"/>
          <p:cNvCxnSpPr>
            <a:stCxn id="19" idx="2"/>
            <a:endCxn id="23" idx="0"/>
          </p:cNvCxnSpPr>
          <p:nvPr/>
        </p:nvCxnSpPr>
        <p:spPr>
          <a:xfrm rot="16200000" flipH="1">
            <a:off x="6355565" y="2945596"/>
            <a:ext cx="657237" cy="238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12"/>
          <p:cNvCxnSpPr>
            <a:stCxn id="19" idx="2"/>
            <a:endCxn id="25" idx="0"/>
          </p:cNvCxnSpPr>
          <p:nvPr/>
        </p:nvCxnSpPr>
        <p:spPr>
          <a:xfrm rot="16200000" flipH="1">
            <a:off x="7029448" y="2271713"/>
            <a:ext cx="657237" cy="13715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85720" y="3286124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1</a:t>
            </a:r>
            <a:r>
              <a:rPr lang="en-GB" baseline="-50000" dirty="0" smtClean="0"/>
              <a:t>0</a:t>
            </a:r>
            <a:endParaRPr lang="en-US" baseline="-50000" dirty="0"/>
          </a:p>
        </p:txBody>
      </p:sp>
      <p:cxnSp>
        <p:nvCxnSpPr>
          <p:cNvPr id="39" name="Curved Connector 12"/>
          <p:cNvCxnSpPr>
            <a:stCxn id="18" idx="2"/>
            <a:endCxn id="38" idx="0"/>
          </p:cNvCxnSpPr>
          <p:nvPr/>
        </p:nvCxnSpPr>
        <p:spPr>
          <a:xfrm rot="5400000">
            <a:off x="1335857" y="2221693"/>
            <a:ext cx="657236" cy="147162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724004" y="3286124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...</a:t>
            </a:r>
            <a:endParaRPr lang="en-US" baseline="-25000" dirty="0"/>
          </a:p>
        </p:txBody>
      </p:sp>
      <p:sp>
        <p:nvSpPr>
          <p:cNvPr id="41" name="Oval 40"/>
          <p:cNvSpPr/>
          <p:nvPr/>
        </p:nvSpPr>
        <p:spPr>
          <a:xfrm>
            <a:off x="3071770" y="3286124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1</a:t>
            </a:r>
            <a:r>
              <a:rPr lang="en-GB" baseline="-50000" dirty="0" smtClean="0"/>
              <a:t>n</a:t>
            </a:r>
            <a:endParaRPr lang="en-US" baseline="-50000" dirty="0"/>
          </a:p>
        </p:txBody>
      </p:sp>
      <p:cxnSp>
        <p:nvCxnSpPr>
          <p:cNvPr id="42" name="Curved Connector 12"/>
          <p:cNvCxnSpPr>
            <a:stCxn id="18" idx="2"/>
            <a:endCxn id="40" idx="0"/>
          </p:cNvCxnSpPr>
          <p:nvPr/>
        </p:nvCxnSpPr>
        <p:spPr>
          <a:xfrm rot="5400000">
            <a:off x="2054999" y="2940835"/>
            <a:ext cx="657236" cy="3334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12"/>
          <p:cNvCxnSpPr>
            <a:stCxn id="18" idx="2"/>
            <a:endCxn id="41" idx="0"/>
          </p:cNvCxnSpPr>
          <p:nvPr/>
        </p:nvCxnSpPr>
        <p:spPr>
          <a:xfrm rot="16200000" flipH="1">
            <a:off x="2728882" y="2300294"/>
            <a:ext cx="657236" cy="1314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/>
          <p:cNvSpPr>
            <a:spLocks noGrp="1"/>
          </p:cNvSpPr>
          <p:nvPr>
            <p:ph idx="1"/>
          </p:nvPr>
        </p:nvSpPr>
        <p:spPr>
          <a:xfrm>
            <a:off x="621493" y="5072074"/>
            <a:ext cx="4471990" cy="500065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Let’s try calculating P(r</a:t>
            </a:r>
            <a:r>
              <a:rPr lang="en-GB" baseline="-25000" dirty="0" smtClean="0"/>
              <a:t>2</a:t>
            </a:r>
            <a:r>
              <a:rPr lang="en-GB" baseline="-50000" dirty="0" smtClean="0"/>
              <a:t>0</a:t>
            </a:r>
            <a:r>
              <a:rPr lang="en-GB" dirty="0" smtClean="0"/>
              <a:t>,w</a:t>
            </a:r>
            <a:r>
              <a:rPr lang="en-GB" baseline="-25000" dirty="0" smtClean="0"/>
              <a:t>1</a:t>
            </a:r>
            <a:r>
              <a:rPr lang="en-GB" dirty="0" smtClean="0"/>
              <a:t> w</a:t>
            </a:r>
            <a:r>
              <a:rPr lang="en-GB" baseline="-25000" dirty="0" smtClean="0"/>
              <a:t>2</a:t>
            </a:r>
            <a:r>
              <a:rPr lang="en-GB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98952" y="257155"/>
            <a:ext cx="4273311" cy="1314457"/>
            <a:chOff x="642910" y="257155"/>
            <a:chExt cx="7043758" cy="2357455"/>
          </a:xfrm>
        </p:grpSpPr>
        <p:sp>
          <p:nvSpPr>
            <p:cNvPr id="4" name="Oval 3"/>
            <p:cNvSpPr/>
            <p:nvPr/>
          </p:nvSpPr>
          <p:spPr>
            <a:xfrm>
              <a:off x="6400784" y="1828792"/>
              <a:ext cx="1285884" cy="785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</a:t>
              </a:r>
              <a:r>
                <a:rPr lang="en-GB" baseline="-25000" dirty="0" smtClean="0"/>
                <a:t>2</a:t>
              </a:r>
              <a:r>
                <a:rPr lang="en-GB" baseline="-50000" dirty="0" smtClean="0"/>
                <a:t>0</a:t>
              </a:r>
              <a:endParaRPr lang="en-US" baseline="-50000" dirty="0"/>
            </a:p>
          </p:txBody>
        </p:sp>
        <p:cxnSp>
          <p:nvCxnSpPr>
            <p:cNvPr id="5" name="Elbow Connector 4"/>
            <p:cNvCxnSpPr>
              <a:stCxn id="6" idx="3"/>
              <a:endCxn id="7" idx="1"/>
            </p:cNvCxnSpPr>
            <p:nvPr/>
          </p:nvCxnSpPr>
          <p:spPr>
            <a:xfrm flipV="1">
              <a:off x="3214678" y="714355"/>
              <a:ext cx="3357586" cy="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300278" y="257156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</a:t>
              </a:r>
              <a:r>
                <a:rPr lang="en-GB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72264" y="257155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</a:t>
              </a:r>
              <a:r>
                <a:rPr lang="en-GB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Curved Connector 12"/>
            <p:cNvCxnSpPr>
              <a:stCxn id="7" idx="2"/>
              <a:endCxn id="4" idx="0"/>
            </p:cNvCxnSpPr>
            <p:nvPr/>
          </p:nvCxnSpPr>
          <p:spPr>
            <a:xfrm rot="16200000" flipH="1">
              <a:off x="6707977" y="1493042"/>
              <a:ext cx="657237" cy="1426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42910" y="1828792"/>
              <a:ext cx="1285884" cy="785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</a:t>
              </a:r>
              <a:r>
                <a:rPr lang="en-GB" baseline="-25000" dirty="0" smtClean="0"/>
                <a:t>1</a:t>
              </a:r>
              <a:r>
                <a:rPr lang="en-GB" baseline="-50000" dirty="0" smtClean="0"/>
                <a:t>0</a:t>
              </a:r>
              <a:endParaRPr lang="en-US" baseline="-50000" dirty="0"/>
            </a:p>
          </p:txBody>
        </p:sp>
        <p:cxnSp>
          <p:nvCxnSpPr>
            <p:cNvPr id="10" name="Curved Connector 12"/>
            <p:cNvCxnSpPr>
              <a:stCxn id="6" idx="2"/>
              <a:endCxn id="9" idx="0"/>
            </p:cNvCxnSpPr>
            <p:nvPr/>
          </p:nvCxnSpPr>
          <p:spPr>
            <a:xfrm rot="5400000">
              <a:off x="1693047" y="764361"/>
              <a:ext cx="657236" cy="147162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081194" y="1828792"/>
              <a:ext cx="1285884" cy="785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...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28960" y="1828792"/>
              <a:ext cx="1285884" cy="785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</a:t>
              </a:r>
              <a:r>
                <a:rPr lang="en-GB" baseline="-25000" dirty="0" smtClean="0"/>
                <a:t>1</a:t>
              </a:r>
              <a:r>
                <a:rPr lang="en-GB" baseline="-50000" dirty="0" smtClean="0"/>
                <a:t>n</a:t>
              </a:r>
              <a:endParaRPr lang="en-US" baseline="-50000" dirty="0"/>
            </a:p>
          </p:txBody>
        </p:sp>
        <p:cxnSp>
          <p:nvCxnSpPr>
            <p:cNvPr id="13" name="Curved Connector 12"/>
            <p:cNvCxnSpPr>
              <a:stCxn id="6" idx="2"/>
              <a:endCxn id="11" idx="0"/>
            </p:cNvCxnSpPr>
            <p:nvPr/>
          </p:nvCxnSpPr>
          <p:spPr>
            <a:xfrm rot="5400000">
              <a:off x="2412189" y="1483503"/>
              <a:ext cx="657236" cy="3334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2"/>
            <p:cNvCxnSpPr>
              <a:stCxn id="6" idx="2"/>
              <a:endCxn id="12" idx="0"/>
            </p:cNvCxnSpPr>
            <p:nvPr/>
          </p:nvCxnSpPr>
          <p:spPr>
            <a:xfrm rot="16200000" flipH="1">
              <a:off x="3086072" y="842962"/>
              <a:ext cx="657236" cy="131442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143768" y="711582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=</a:t>
            </a:r>
            <a:endParaRPr lang="en-US" sz="3200" dirty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571440" y="2143116"/>
            <a:ext cx="6638633" cy="1171580"/>
            <a:chOff x="571440" y="2143116"/>
            <a:chExt cx="6638633" cy="1171580"/>
          </a:xfrm>
        </p:grpSpPr>
        <p:grpSp>
          <p:nvGrpSpPr>
            <p:cNvPr id="28" name="Group 27"/>
            <p:cNvGrpSpPr/>
            <p:nvPr/>
          </p:nvGrpSpPr>
          <p:grpSpPr>
            <a:xfrm>
              <a:off x="571440" y="2143116"/>
              <a:ext cx="2947042" cy="1171580"/>
              <a:chOff x="857192" y="2471734"/>
              <a:chExt cx="7043758" cy="235745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6615066" y="4043371"/>
                <a:ext cx="1285884" cy="7858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r</a:t>
                </a:r>
                <a:r>
                  <a:rPr lang="en-GB" sz="1400" baseline="-25000" dirty="0" smtClean="0"/>
                  <a:t>2</a:t>
                </a:r>
                <a:r>
                  <a:rPr lang="en-GB" sz="1400" baseline="-50000" dirty="0" smtClean="0"/>
                  <a:t>0</a:t>
                </a:r>
                <a:endParaRPr lang="en-US" sz="1400" baseline="-50000" dirty="0"/>
              </a:p>
            </p:txBody>
          </p:sp>
          <p:cxnSp>
            <p:nvCxnSpPr>
              <p:cNvPr id="18" name="Elbow Connector 17"/>
              <p:cNvCxnSpPr>
                <a:stCxn id="19" idx="3"/>
                <a:endCxn id="20" idx="1"/>
              </p:cNvCxnSpPr>
              <p:nvPr/>
            </p:nvCxnSpPr>
            <p:spPr>
              <a:xfrm flipV="1">
                <a:off x="3428960" y="2928934"/>
                <a:ext cx="3357586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514560" y="2471735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w</a:t>
                </a:r>
                <a:r>
                  <a:rPr lang="en-GB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786546" y="247173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w</a:t>
                </a:r>
                <a:r>
                  <a:rPr lang="en-GB" sz="1400" baseline="-25000" dirty="0" smtClean="0"/>
                  <a:t>2</a:t>
                </a:r>
                <a:endParaRPr lang="en-US" sz="1400" baseline="-25000" dirty="0"/>
              </a:p>
            </p:txBody>
          </p:sp>
          <p:cxnSp>
            <p:nvCxnSpPr>
              <p:cNvPr id="21" name="Curved Connector 12"/>
              <p:cNvCxnSpPr>
                <a:stCxn id="20" idx="2"/>
                <a:endCxn id="17" idx="0"/>
              </p:cNvCxnSpPr>
              <p:nvPr/>
            </p:nvCxnSpPr>
            <p:spPr>
              <a:xfrm rot="16200000" flipH="1">
                <a:off x="6922259" y="3707621"/>
                <a:ext cx="657237" cy="14262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857192" y="4043371"/>
                <a:ext cx="1285884" cy="7858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r</a:t>
                </a:r>
                <a:r>
                  <a:rPr lang="en-GB" sz="1400" baseline="-25000" dirty="0" smtClean="0"/>
                  <a:t>1</a:t>
                </a:r>
                <a:r>
                  <a:rPr lang="en-GB" sz="1400" baseline="-50000" dirty="0" smtClean="0"/>
                  <a:t>0</a:t>
                </a:r>
                <a:endParaRPr lang="en-US" sz="1400" baseline="-50000" dirty="0"/>
              </a:p>
            </p:txBody>
          </p:sp>
          <p:cxnSp>
            <p:nvCxnSpPr>
              <p:cNvPr id="23" name="Curved Connector 12"/>
              <p:cNvCxnSpPr>
                <a:stCxn id="19" idx="2"/>
                <a:endCxn id="22" idx="0"/>
              </p:cNvCxnSpPr>
              <p:nvPr/>
            </p:nvCxnSpPr>
            <p:spPr>
              <a:xfrm rot="5400000">
                <a:off x="1907329" y="2978940"/>
                <a:ext cx="657236" cy="1471626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6820223" y="241287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/>
                <a:t>+</a:t>
              </a:r>
              <a:endParaRPr lang="en-US" sz="3200" dirty="0"/>
            </a:p>
          </p:txBody>
        </p:sp>
        <p:pic>
          <p:nvPicPr>
            <p:cNvPr id="64513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73751" y="2500306"/>
              <a:ext cx="1323975" cy="457200"/>
            </a:xfrm>
            <a:prstGeom prst="rect">
              <a:avLst/>
            </a:prstGeom>
            <a:noFill/>
          </p:spPr>
        </p:pic>
        <p:sp>
          <p:nvSpPr>
            <p:cNvPr id="59" name="TextBox 58"/>
            <p:cNvSpPr txBox="1"/>
            <p:nvPr/>
          </p:nvSpPr>
          <p:spPr>
            <a:xfrm>
              <a:off x="3989194" y="2436519"/>
              <a:ext cx="500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x</a:t>
              </a:r>
              <a:endParaRPr lang="en-US" sz="3200" dirty="0"/>
            </a:p>
          </p:txBody>
        </p:sp>
      </p:grp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214414" y="4857760"/>
            <a:ext cx="4783312" cy="1256394"/>
            <a:chOff x="571440" y="4216823"/>
            <a:chExt cx="4783312" cy="1256394"/>
          </a:xfrm>
        </p:grpSpPr>
        <p:grpSp>
          <p:nvGrpSpPr>
            <p:cNvPr id="54" name="Group 53"/>
            <p:cNvGrpSpPr/>
            <p:nvPr/>
          </p:nvGrpSpPr>
          <p:grpSpPr>
            <a:xfrm>
              <a:off x="571440" y="4216823"/>
              <a:ext cx="2447467" cy="1256394"/>
              <a:chOff x="2514560" y="4114808"/>
              <a:chExt cx="5386390" cy="2357455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6615066" y="5686445"/>
                <a:ext cx="1285884" cy="7858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r</a:t>
                </a:r>
                <a:r>
                  <a:rPr lang="en-GB" sz="1400" baseline="-25000" dirty="0" smtClean="0"/>
                  <a:t>2</a:t>
                </a:r>
                <a:r>
                  <a:rPr lang="en-GB" sz="1400" baseline="-50000" dirty="0" smtClean="0"/>
                  <a:t>0</a:t>
                </a:r>
                <a:endParaRPr lang="en-US" sz="1400" baseline="-50000" dirty="0"/>
              </a:p>
            </p:txBody>
          </p:sp>
          <p:cxnSp>
            <p:nvCxnSpPr>
              <p:cNvPr id="44" name="Elbow Connector 43"/>
              <p:cNvCxnSpPr>
                <a:stCxn id="45" idx="3"/>
                <a:endCxn id="46" idx="1"/>
              </p:cNvCxnSpPr>
              <p:nvPr/>
            </p:nvCxnSpPr>
            <p:spPr>
              <a:xfrm flipV="1">
                <a:off x="3428960" y="4572008"/>
                <a:ext cx="3357586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2514560" y="4114809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w</a:t>
                </a:r>
                <a:r>
                  <a:rPr lang="en-GB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786546" y="4114808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w</a:t>
                </a:r>
                <a:r>
                  <a:rPr lang="en-GB" sz="1400" baseline="-25000" dirty="0" smtClean="0"/>
                  <a:t>2</a:t>
                </a:r>
                <a:endParaRPr lang="en-US" sz="1400" baseline="-25000" dirty="0"/>
              </a:p>
            </p:txBody>
          </p:sp>
          <p:cxnSp>
            <p:nvCxnSpPr>
              <p:cNvPr id="47" name="Curved Connector 12"/>
              <p:cNvCxnSpPr>
                <a:stCxn id="46" idx="2"/>
                <a:endCxn id="43" idx="0"/>
              </p:cNvCxnSpPr>
              <p:nvPr/>
            </p:nvCxnSpPr>
            <p:spPr>
              <a:xfrm rot="16200000" flipH="1">
                <a:off x="6922259" y="5350695"/>
                <a:ext cx="657237" cy="14262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643242" y="5686445"/>
                <a:ext cx="1285884" cy="7858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r</a:t>
                </a:r>
                <a:r>
                  <a:rPr lang="en-GB" sz="1400" baseline="-25000" dirty="0" smtClean="0"/>
                  <a:t>1</a:t>
                </a:r>
                <a:r>
                  <a:rPr lang="en-GB" sz="1400" baseline="-50000" dirty="0" smtClean="0"/>
                  <a:t>n</a:t>
                </a:r>
                <a:endParaRPr lang="en-US" sz="1400" baseline="-50000" dirty="0"/>
              </a:p>
            </p:txBody>
          </p:sp>
          <p:cxnSp>
            <p:nvCxnSpPr>
              <p:cNvPr id="53" name="Curved Connector 12"/>
              <p:cNvCxnSpPr>
                <a:stCxn id="45" idx="2"/>
                <a:endCxn id="51" idx="0"/>
              </p:cNvCxnSpPr>
              <p:nvPr/>
            </p:nvCxnSpPr>
            <p:spPr>
              <a:xfrm rot="16200000" flipH="1">
                <a:off x="3300354" y="4700615"/>
                <a:ext cx="657236" cy="1314424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4515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11727" y="4680208"/>
              <a:ext cx="1343025" cy="457200"/>
            </a:xfrm>
            <a:prstGeom prst="rect">
              <a:avLst/>
            </a:prstGeom>
            <a:noFill/>
          </p:spPr>
        </p:pic>
        <p:sp>
          <p:nvSpPr>
            <p:cNvPr id="63" name="TextBox 62"/>
            <p:cNvSpPr txBox="1"/>
            <p:nvPr/>
          </p:nvSpPr>
          <p:spPr>
            <a:xfrm>
              <a:off x="3359128" y="4552633"/>
              <a:ext cx="500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x</a:t>
              </a:r>
              <a:endParaRPr lang="en-US" sz="3200" dirty="0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1151632" y="3817859"/>
            <a:ext cx="49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...</a:t>
            </a:r>
          </a:p>
        </p:txBody>
      </p:sp>
      <p:sp>
        <p:nvSpPr>
          <p:cNvPr id="66" name="Right Brace 65"/>
          <p:cNvSpPr/>
          <p:nvPr/>
        </p:nvSpPr>
        <p:spPr>
          <a:xfrm rot="5400000">
            <a:off x="5147619" y="2431251"/>
            <a:ext cx="357189" cy="13430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ight Brace 66"/>
          <p:cNvSpPr/>
          <p:nvPr/>
        </p:nvSpPr>
        <p:spPr>
          <a:xfrm rot="16200000">
            <a:off x="5150653" y="4436281"/>
            <a:ext cx="357189" cy="13430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643306" y="3443117"/>
            <a:ext cx="525483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The weight for each part is pure statistical.</a:t>
            </a:r>
          </a:p>
          <a:p>
            <a:r>
              <a:rPr lang="en-GB" dirty="0" smtClean="0"/>
              <a:t>So, if no &lt;surface-</a:t>
            </a:r>
            <a:r>
              <a:rPr lang="en-GB" dirty="0" err="1" smtClean="0"/>
              <a:t>parse_result</a:t>
            </a:r>
            <a:r>
              <a:rPr lang="en-GB" dirty="0" smtClean="0"/>
              <a:t>&gt;exists in the </a:t>
            </a:r>
            <a:br>
              <a:rPr lang="en-GB" dirty="0" smtClean="0"/>
            </a:br>
            <a:r>
              <a:rPr lang="en-GB" dirty="0" smtClean="0"/>
              <a:t>existing knowledge with</a:t>
            </a:r>
            <a:r>
              <a:rPr lang="en-US" dirty="0" smtClean="0"/>
              <a:t> given &lt;surface-</a:t>
            </a:r>
            <a:r>
              <a:rPr lang="en-US" dirty="0" err="1" smtClean="0"/>
              <a:t>parse_result</a:t>
            </a:r>
            <a:r>
              <a:rPr lang="en-US" dirty="0" smtClean="0"/>
              <a:t>&gt;,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it will be ignored.</a:t>
            </a:r>
            <a:endParaRPr lang="en-US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7210073" y="4778256"/>
            <a:ext cx="179728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NOT GOOD!</a:t>
            </a:r>
            <a:endParaRPr lang="en-US" dirty="0" smtClean="0"/>
          </a:p>
          <a:p>
            <a:r>
              <a:rPr lang="en-GB" dirty="0" smtClean="0"/>
              <a:t>Need smoothing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build="allAtOnce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Context parse result weight smoothing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285720" y="1316030"/>
          <a:ext cx="3357586" cy="208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ight Arrow 6"/>
          <p:cNvSpPr/>
          <p:nvPr/>
        </p:nvSpPr>
        <p:spPr>
          <a:xfrm>
            <a:off x="3929058" y="2000240"/>
            <a:ext cx="1428760" cy="3571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5572132" y="1316030"/>
          <a:ext cx="3357586" cy="208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472" y="3398830"/>
            <a:ext cx="276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 discrete values sum is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57950" y="3398830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Sum should be still 1</a:t>
            </a:r>
            <a:endParaRPr lang="en-US" dirty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1885960" y="2500306"/>
            <a:ext cx="257148" cy="31146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29402" y="431590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 function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57950" y="4315904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Call it W function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 rot="5400000">
            <a:off x="7143768" y="2524131"/>
            <a:ext cx="257148" cy="31146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5000636"/>
            <a:ext cx="5248275" cy="619125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911116" y="5958978"/>
            <a:ext cx="6530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By experiment =&gt; 0.4 is a good value for </a:t>
            </a:r>
            <a:r>
              <a:rPr lang="el-GR" dirty="0" smtClean="0"/>
              <a:t>α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Note: for multiple context words, need to </a:t>
            </a:r>
            <a:r>
              <a:rPr lang="en-GB" smtClean="0"/>
              <a:t>apply weighted </a:t>
            </a:r>
            <a:r>
              <a:rPr lang="en-GB" dirty="0" smtClean="0"/>
              <a:t>addition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properties of Turkish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Agglutination</a:t>
            </a:r>
          </a:p>
          <a:p>
            <a:pPr lvl="1"/>
            <a:r>
              <a:rPr lang="en-GB" dirty="0" err="1" smtClean="0"/>
              <a:t>ev</a:t>
            </a:r>
            <a:r>
              <a:rPr lang="en-GB" dirty="0" smtClean="0"/>
              <a:t> : (the) house</a:t>
            </a:r>
          </a:p>
          <a:p>
            <a:pPr lvl="1"/>
            <a:r>
              <a:rPr lang="en-GB" dirty="0" err="1" smtClean="0"/>
              <a:t>eviniz</a:t>
            </a:r>
            <a:r>
              <a:rPr lang="en-GB" dirty="0" smtClean="0"/>
              <a:t> : your house</a:t>
            </a:r>
          </a:p>
          <a:p>
            <a:pPr lvl="1"/>
            <a:r>
              <a:rPr lang="en-GB" dirty="0" err="1" smtClean="0"/>
              <a:t>evinizde</a:t>
            </a:r>
            <a:r>
              <a:rPr lang="en-GB" dirty="0" smtClean="0"/>
              <a:t> : at your house</a:t>
            </a:r>
          </a:p>
          <a:p>
            <a:pPr lvl="1"/>
            <a:r>
              <a:rPr lang="en-US" dirty="0" err="1" smtClean="0"/>
              <a:t>evinizdeyim</a:t>
            </a:r>
            <a:r>
              <a:rPr lang="en-US" dirty="0" smtClean="0"/>
              <a:t> : I am at your house</a:t>
            </a:r>
            <a:endParaRPr lang="en-GB" dirty="0" smtClean="0"/>
          </a:p>
          <a:p>
            <a:r>
              <a:rPr lang="en-GB" dirty="0" smtClean="0"/>
              <a:t>Vowel harmony : front/back and rounding harmonies</a:t>
            </a:r>
          </a:p>
          <a:p>
            <a:pPr lvl="1"/>
            <a:r>
              <a:rPr lang="en-GB" dirty="0" err="1" smtClean="0">
                <a:solidFill>
                  <a:schemeClr val="accent2"/>
                </a:solidFill>
              </a:rPr>
              <a:t>masa</a:t>
            </a:r>
            <a:r>
              <a:rPr lang="en-GB" dirty="0" err="1" smtClean="0"/>
              <a:t>-</a:t>
            </a:r>
            <a:r>
              <a:rPr lang="en-GB" dirty="0" err="1" smtClean="0">
                <a:solidFill>
                  <a:schemeClr val="accent1"/>
                </a:solidFill>
              </a:rPr>
              <a:t>da</a:t>
            </a:r>
            <a:r>
              <a:rPr lang="en-GB" dirty="0" smtClean="0"/>
              <a:t> : </a:t>
            </a:r>
            <a:r>
              <a:rPr lang="en-GB" dirty="0" smtClean="0">
                <a:solidFill>
                  <a:schemeClr val="accent1"/>
                </a:solidFill>
              </a:rPr>
              <a:t>on the </a:t>
            </a:r>
            <a:r>
              <a:rPr lang="en-GB" dirty="0" smtClean="0">
                <a:solidFill>
                  <a:schemeClr val="accent2"/>
                </a:solidFill>
              </a:rPr>
              <a:t>table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tr-TR" dirty="0" smtClean="0"/>
              <a:t>(masa+Singular+Locative)</a:t>
            </a:r>
            <a:endParaRPr lang="en-GB" sz="3200" dirty="0" smtClean="0"/>
          </a:p>
          <a:p>
            <a:pPr lvl="1"/>
            <a:r>
              <a:rPr lang="en-GB" dirty="0" err="1" smtClean="0">
                <a:solidFill>
                  <a:schemeClr val="accent6"/>
                </a:solidFill>
              </a:rPr>
              <a:t>pencere</a:t>
            </a:r>
            <a:r>
              <a:rPr lang="en-GB" dirty="0" smtClean="0"/>
              <a:t>-</a:t>
            </a:r>
            <a:r>
              <a:rPr lang="en-GB" dirty="0" smtClean="0">
                <a:solidFill>
                  <a:schemeClr val="accent1"/>
                </a:solidFill>
              </a:rPr>
              <a:t>de</a:t>
            </a:r>
            <a:r>
              <a:rPr lang="en-GB" dirty="0" smtClean="0"/>
              <a:t> : </a:t>
            </a:r>
            <a:r>
              <a:rPr lang="en-GB" dirty="0" smtClean="0">
                <a:solidFill>
                  <a:schemeClr val="accent1"/>
                </a:solidFill>
              </a:rPr>
              <a:t>on the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6"/>
                </a:solidFill>
              </a:rPr>
              <a:t>window</a:t>
            </a:r>
            <a:r>
              <a:rPr lang="tr-TR" dirty="0" smtClean="0">
                <a:solidFill>
                  <a:schemeClr val="accent6"/>
                </a:solidFill>
              </a:rPr>
              <a:t> </a:t>
            </a:r>
            <a:r>
              <a:rPr lang="tr-TR" dirty="0" smtClean="0"/>
              <a:t>(pencere+Singular+Locative)</a:t>
            </a:r>
            <a:endParaRPr lang="en-GB" dirty="0" smtClean="0"/>
          </a:p>
          <a:p>
            <a:pPr lvl="1"/>
            <a:r>
              <a:rPr lang="tr-TR" dirty="0" smtClean="0">
                <a:solidFill>
                  <a:schemeClr val="accent2"/>
                </a:solidFill>
              </a:rPr>
              <a:t>batı</a:t>
            </a:r>
            <a:r>
              <a:rPr lang="tr-TR" dirty="0" smtClean="0"/>
              <a:t>-</a:t>
            </a:r>
            <a:r>
              <a:rPr lang="tr-TR" sz="2700" dirty="0" smtClean="0">
                <a:solidFill>
                  <a:schemeClr val="accent1"/>
                </a:solidFill>
              </a:rPr>
              <a:t>nın</a:t>
            </a:r>
            <a:r>
              <a:rPr lang="tr-TR" dirty="0" smtClean="0"/>
              <a:t> 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accent2"/>
                </a:solidFill>
              </a:rPr>
              <a:t>west</a:t>
            </a:r>
            <a:r>
              <a:rPr lang="en-GB" dirty="0" smtClean="0">
                <a:solidFill>
                  <a:schemeClr val="accent1"/>
                </a:solidFill>
              </a:rPr>
              <a:t>’s</a:t>
            </a:r>
            <a:r>
              <a:rPr lang="tr-TR" dirty="0" smtClean="0"/>
              <a:t> (batı+Singular+Genitive)</a:t>
            </a:r>
            <a:endParaRPr lang="tr-TR" dirty="0" smtClean="0">
              <a:solidFill>
                <a:schemeClr val="accent1"/>
              </a:solidFill>
            </a:endParaRPr>
          </a:p>
          <a:p>
            <a:pPr lvl="1"/>
            <a:r>
              <a:rPr lang="tr-TR" dirty="0" smtClean="0">
                <a:solidFill>
                  <a:schemeClr val="accent6"/>
                </a:solidFill>
              </a:rPr>
              <a:t>doğu</a:t>
            </a:r>
            <a:r>
              <a:rPr lang="tr-TR" dirty="0" smtClean="0"/>
              <a:t>-</a:t>
            </a:r>
            <a:r>
              <a:rPr lang="tr-TR" dirty="0" smtClean="0">
                <a:solidFill>
                  <a:schemeClr val="accent1"/>
                </a:solidFill>
              </a:rPr>
              <a:t>nun</a:t>
            </a:r>
            <a:r>
              <a:rPr lang="en-GB" dirty="0" smtClean="0"/>
              <a:t> : </a:t>
            </a:r>
            <a:r>
              <a:rPr lang="en-GB" dirty="0" smtClean="0">
                <a:solidFill>
                  <a:schemeClr val="accent6"/>
                </a:solidFill>
              </a:rPr>
              <a:t>east</a:t>
            </a:r>
            <a:r>
              <a:rPr lang="en-GB" dirty="0" smtClean="0">
                <a:solidFill>
                  <a:schemeClr val="accent1"/>
                </a:solidFill>
              </a:rPr>
              <a:t>’s</a:t>
            </a:r>
            <a:r>
              <a:rPr lang="tr-TR" dirty="0" smtClean="0"/>
              <a:t> (doğu+Singular+Genitive)</a:t>
            </a:r>
            <a:r>
              <a:rPr lang="en-GB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5413" y="3116847"/>
            <a:ext cx="3268587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Makes  morphological parsing harder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572132" y="1643050"/>
            <a:ext cx="3295326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Need to parse words morphologically</a:t>
            </a:r>
            <a:endParaRPr lang="en-US" sz="1600" dirty="0"/>
          </a:p>
        </p:txBody>
      </p:sp>
      <p:cxnSp>
        <p:nvCxnSpPr>
          <p:cNvPr id="7" name="Elbow Connector 6"/>
          <p:cNvCxnSpPr>
            <a:endCxn id="5" idx="1"/>
          </p:cNvCxnSpPr>
          <p:nvPr/>
        </p:nvCxnSpPr>
        <p:spPr>
          <a:xfrm flipV="1">
            <a:off x="3643306" y="1812327"/>
            <a:ext cx="192882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4" idx="2"/>
          </p:cNvCxnSpPr>
          <p:nvPr/>
        </p:nvCxnSpPr>
        <p:spPr>
          <a:xfrm rot="5400000" flipH="1" flipV="1">
            <a:off x="7232781" y="3580703"/>
            <a:ext cx="402227" cy="151625"/>
          </a:xfrm>
          <a:prstGeom prst="bentConnector3">
            <a:avLst>
              <a:gd name="adj1" fmla="val -147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Leading and following contexts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28926" y="4419373"/>
            <a:ext cx="928694" cy="497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</a:t>
            </a:r>
            <a:r>
              <a:rPr lang="en-GB" sz="1400" baseline="-25000" dirty="0" smtClean="0"/>
              <a:t>target</a:t>
            </a:r>
            <a:r>
              <a:rPr lang="en-GB" sz="1400" baseline="-50000" dirty="0" smtClean="0"/>
              <a:t>0</a:t>
            </a:r>
            <a:endParaRPr lang="en-US" sz="1400" baseline="-50000" dirty="0"/>
          </a:p>
        </p:txBody>
      </p:sp>
      <p:cxnSp>
        <p:nvCxnSpPr>
          <p:cNvPr id="5" name="Elbow Connector 4"/>
          <p:cNvCxnSpPr>
            <a:stCxn id="45" idx="3"/>
            <a:endCxn id="7" idx="1"/>
          </p:cNvCxnSpPr>
          <p:nvPr/>
        </p:nvCxnSpPr>
        <p:spPr>
          <a:xfrm>
            <a:off x="2824170" y="2367834"/>
            <a:ext cx="113349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64303" y="2048004"/>
            <a:ext cx="757214" cy="639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</a:t>
            </a:r>
            <a:r>
              <a:rPr lang="en-GB" sz="1400" baseline="-25000" dirty="0" smtClean="0"/>
              <a:t>leading</a:t>
            </a:r>
            <a:r>
              <a:rPr lang="en-GB" sz="1400" baseline="-50000" dirty="0" smtClean="0"/>
              <a:t>0</a:t>
            </a:r>
            <a:endParaRPr lang="en-US" sz="1400" baseline="-50000" dirty="0"/>
          </a:p>
        </p:txBody>
      </p:sp>
      <p:sp>
        <p:nvSpPr>
          <p:cNvPr id="7" name="Rectangle 6"/>
          <p:cNvSpPr/>
          <p:nvPr/>
        </p:nvSpPr>
        <p:spPr>
          <a:xfrm>
            <a:off x="3957662" y="2130454"/>
            <a:ext cx="757214" cy="474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w</a:t>
            </a:r>
            <a:r>
              <a:rPr lang="en-GB" sz="1400" baseline="-25000" dirty="0" err="1" smtClean="0"/>
              <a:t>target</a:t>
            </a:r>
            <a:endParaRPr lang="en-US" sz="1400" baseline="-25000" dirty="0"/>
          </a:p>
        </p:txBody>
      </p:sp>
      <p:cxnSp>
        <p:nvCxnSpPr>
          <p:cNvPr id="8" name="Curved Connector 12"/>
          <p:cNvCxnSpPr>
            <a:stCxn id="7" idx="2"/>
            <a:endCxn id="4" idx="0"/>
          </p:cNvCxnSpPr>
          <p:nvPr/>
        </p:nvCxnSpPr>
        <p:spPr>
          <a:xfrm rot="5400000">
            <a:off x="2957692" y="3040795"/>
            <a:ext cx="1814159" cy="9429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29058" y="4419373"/>
            <a:ext cx="928694" cy="497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...</a:t>
            </a:r>
            <a:endParaRPr lang="en-US" sz="140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4929190" y="4415403"/>
            <a:ext cx="928694" cy="497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</a:t>
            </a:r>
            <a:r>
              <a:rPr lang="en-GB" sz="1400" baseline="-25000" dirty="0" err="1" smtClean="0"/>
              <a:t>target</a:t>
            </a:r>
            <a:r>
              <a:rPr lang="en-GB" sz="1400" baseline="-50000" dirty="0" err="1" smtClean="0"/>
              <a:t>n</a:t>
            </a:r>
            <a:endParaRPr lang="en-US" sz="1400" baseline="-50000" dirty="0"/>
          </a:p>
        </p:txBody>
      </p:sp>
      <p:cxnSp>
        <p:nvCxnSpPr>
          <p:cNvPr id="11" name="Curved Connector 12"/>
          <p:cNvCxnSpPr>
            <a:stCxn id="7" idx="2"/>
            <a:endCxn id="9" idx="0"/>
          </p:cNvCxnSpPr>
          <p:nvPr/>
        </p:nvCxnSpPr>
        <p:spPr>
          <a:xfrm rot="16200000" flipH="1">
            <a:off x="3457758" y="3483725"/>
            <a:ext cx="1814159" cy="571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2"/>
          <p:cNvCxnSpPr>
            <a:stCxn id="7" idx="2"/>
            <a:endCxn id="10" idx="0"/>
          </p:cNvCxnSpPr>
          <p:nvPr/>
        </p:nvCxnSpPr>
        <p:spPr>
          <a:xfrm rot="16200000" flipH="1">
            <a:off x="3959809" y="2981674"/>
            <a:ext cx="1810189" cy="10572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42844" y="3488297"/>
            <a:ext cx="1000132" cy="500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</a:t>
            </a:r>
            <a:r>
              <a:rPr lang="en-GB" sz="1400" baseline="-25000" dirty="0" smtClean="0"/>
              <a:t>leading</a:t>
            </a:r>
            <a:r>
              <a:rPr lang="en-GB" sz="1400" baseline="-50000" dirty="0" smtClean="0"/>
              <a:t>0</a:t>
            </a:r>
            <a:endParaRPr lang="en-US" sz="1400" baseline="-50000" dirty="0"/>
          </a:p>
        </p:txBody>
      </p:sp>
      <p:cxnSp>
        <p:nvCxnSpPr>
          <p:cNvPr id="14" name="Curved Connector 12"/>
          <p:cNvCxnSpPr>
            <a:stCxn id="6" idx="2"/>
            <a:endCxn id="13" idx="0"/>
          </p:cNvCxnSpPr>
          <p:nvPr/>
        </p:nvCxnSpPr>
        <p:spPr>
          <a:xfrm rot="5400000">
            <a:off x="242594" y="3087981"/>
            <a:ext cx="800632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95" idx="1"/>
          </p:cNvCxnSpPr>
          <p:nvPr/>
        </p:nvCxnSpPr>
        <p:spPr>
          <a:xfrm>
            <a:off x="4714876" y="2367834"/>
            <a:ext cx="140741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52628" y="3489885"/>
            <a:ext cx="976298" cy="4984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</a:t>
            </a:r>
            <a:r>
              <a:rPr lang="en-GB" sz="1400" baseline="-25000" dirty="0" err="1" smtClean="0"/>
              <a:t>leading</a:t>
            </a:r>
            <a:r>
              <a:rPr lang="en-GB" sz="1400" baseline="-50000" dirty="0" err="1" smtClean="0"/>
              <a:t>n</a:t>
            </a:r>
            <a:endParaRPr lang="en-US" sz="1400" baseline="-50000" dirty="0"/>
          </a:p>
        </p:txBody>
      </p:sp>
      <p:cxnSp>
        <p:nvCxnSpPr>
          <p:cNvPr id="40" name="Curved Connector 12"/>
          <p:cNvCxnSpPr>
            <a:stCxn id="45" idx="2"/>
            <a:endCxn id="39" idx="0"/>
          </p:cNvCxnSpPr>
          <p:nvPr/>
        </p:nvCxnSpPr>
        <p:spPr>
          <a:xfrm rot="5400000">
            <a:off x="2039667" y="3088774"/>
            <a:ext cx="802221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057384" y="2048004"/>
            <a:ext cx="766786" cy="63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w</a:t>
            </a:r>
            <a:r>
              <a:rPr lang="en-GB" sz="1400" baseline="-25000" dirty="0" err="1" smtClean="0"/>
              <a:t>leading</a:t>
            </a:r>
            <a:r>
              <a:rPr lang="en-GB" sz="1400" baseline="-50000" dirty="0" err="1" smtClean="0"/>
              <a:t>n</a:t>
            </a:r>
            <a:endParaRPr lang="en-US" sz="1400" baseline="-50000" dirty="0"/>
          </a:p>
        </p:txBody>
      </p:sp>
      <p:sp>
        <p:nvSpPr>
          <p:cNvPr id="49" name="TextBox 48"/>
          <p:cNvSpPr txBox="1"/>
          <p:nvPr/>
        </p:nvSpPr>
        <p:spPr>
          <a:xfrm>
            <a:off x="1387106" y="2213946"/>
            <a:ext cx="327374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/>
              <a:t>...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6" idx="3"/>
            <a:endCxn id="49" idx="1"/>
          </p:cNvCxnSpPr>
          <p:nvPr/>
        </p:nvCxnSpPr>
        <p:spPr>
          <a:xfrm>
            <a:off x="1021517" y="2367835"/>
            <a:ext cx="36558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9" idx="3"/>
            <a:endCxn id="45" idx="1"/>
          </p:cNvCxnSpPr>
          <p:nvPr/>
        </p:nvCxnSpPr>
        <p:spPr>
          <a:xfrm flipV="1">
            <a:off x="1714480" y="2367834"/>
            <a:ext cx="342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122289" y="2048004"/>
            <a:ext cx="830306" cy="639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</a:t>
            </a:r>
            <a:r>
              <a:rPr lang="en-GB" sz="1400" baseline="-25000" dirty="0" smtClean="0"/>
              <a:t>following</a:t>
            </a:r>
            <a:r>
              <a:rPr lang="en-GB" sz="1400" baseline="-50000" dirty="0" smtClean="0"/>
              <a:t>0</a:t>
            </a:r>
            <a:endParaRPr lang="en-US" sz="1400" baseline="-50000" dirty="0"/>
          </a:p>
        </p:txBody>
      </p:sp>
      <p:sp>
        <p:nvSpPr>
          <p:cNvPr id="96" name="Oval 95"/>
          <p:cNvSpPr/>
          <p:nvPr/>
        </p:nvSpPr>
        <p:spPr>
          <a:xfrm>
            <a:off x="6000760" y="3465232"/>
            <a:ext cx="1073364" cy="500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</a:t>
            </a:r>
            <a:r>
              <a:rPr lang="en-GB" sz="1400" baseline="-25000" dirty="0" smtClean="0"/>
              <a:t>following</a:t>
            </a:r>
            <a:r>
              <a:rPr lang="en-GB" sz="1400" baseline="-50000" dirty="0" smtClean="0"/>
              <a:t>0</a:t>
            </a:r>
            <a:endParaRPr lang="en-US" sz="1400" baseline="-50000" dirty="0"/>
          </a:p>
        </p:txBody>
      </p:sp>
      <p:cxnSp>
        <p:nvCxnSpPr>
          <p:cNvPr id="97" name="Curved Connector 12"/>
          <p:cNvCxnSpPr>
            <a:stCxn id="95" idx="2"/>
            <a:endCxn id="96" idx="0"/>
          </p:cNvCxnSpPr>
          <p:nvPr/>
        </p:nvCxnSpPr>
        <p:spPr>
          <a:xfrm rot="5400000">
            <a:off x="6148659" y="3076448"/>
            <a:ext cx="777567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846862" y="3466820"/>
            <a:ext cx="1082856" cy="4984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</a:t>
            </a:r>
            <a:r>
              <a:rPr lang="en-GB" sz="1400" baseline="-25000" dirty="0" err="1" smtClean="0"/>
              <a:t>following</a:t>
            </a:r>
            <a:r>
              <a:rPr lang="en-GB" sz="1400" baseline="-50000" dirty="0" err="1" smtClean="0"/>
              <a:t>n</a:t>
            </a:r>
            <a:endParaRPr lang="en-US" sz="1400" baseline="-50000" dirty="0"/>
          </a:p>
        </p:txBody>
      </p:sp>
      <p:cxnSp>
        <p:nvCxnSpPr>
          <p:cNvPr id="99" name="Curved Connector 12"/>
          <p:cNvCxnSpPr>
            <a:stCxn id="100" idx="2"/>
            <a:endCxn id="98" idx="0"/>
          </p:cNvCxnSpPr>
          <p:nvPr/>
        </p:nvCxnSpPr>
        <p:spPr>
          <a:xfrm rot="5400000">
            <a:off x="7998713" y="3077242"/>
            <a:ext cx="779156" cy="1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975893" y="2048004"/>
            <a:ext cx="824795" cy="63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w</a:t>
            </a:r>
            <a:r>
              <a:rPr lang="en-GB" sz="1400" baseline="-25000" dirty="0" err="1" smtClean="0"/>
              <a:t>following</a:t>
            </a:r>
            <a:r>
              <a:rPr lang="en-GB" sz="1400" baseline="-50000" dirty="0" err="1" smtClean="0"/>
              <a:t>n</a:t>
            </a:r>
            <a:endParaRPr lang="en-US" sz="1400" baseline="-50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286644" y="2213946"/>
            <a:ext cx="327374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/>
              <a:t>...</a:t>
            </a:r>
            <a:endParaRPr lang="en-US" sz="1400" dirty="0"/>
          </a:p>
        </p:txBody>
      </p:sp>
      <p:cxnSp>
        <p:nvCxnSpPr>
          <p:cNvPr id="102" name="Straight Arrow Connector 101"/>
          <p:cNvCxnSpPr>
            <a:stCxn id="95" idx="3"/>
            <a:endCxn id="101" idx="1"/>
          </p:cNvCxnSpPr>
          <p:nvPr/>
        </p:nvCxnSpPr>
        <p:spPr>
          <a:xfrm>
            <a:off x="6952595" y="2367835"/>
            <a:ext cx="33404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1" idx="3"/>
            <a:endCxn id="100" idx="1"/>
          </p:cNvCxnSpPr>
          <p:nvPr/>
        </p:nvCxnSpPr>
        <p:spPr>
          <a:xfrm flipV="1">
            <a:off x="7614018" y="2367834"/>
            <a:ext cx="3618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" idx="6"/>
            <a:endCxn id="163" idx="2"/>
          </p:cNvCxnSpPr>
          <p:nvPr/>
        </p:nvCxnSpPr>
        <p:spPr>
          <a:xfrm flipV="1">
            <a:off x="1142976" y="3738329"/>
            <a:ext cx="22336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63" idx="6"/>
            <a:endCxn id="39" idx="2"/>
          </p:cNvCxnSpPr>
          <p:nvPr/>
        </p:nvCxnSpPr>
        <p:spPr>
          <a:xfrm>
            <a:off x="1749632" y="3738329"/>
            <a:ext cx="202996" cy="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1366342" y="3631172"/>
            <a:ext cx="383290" cy="214314"/>
          </a:xfrm>
          <a:prstGeom prst="ellipse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n w="3175">
                  <a:solidFill>
                    <a:schemeClr val="tx1"/>
                  </a:solidFill>
                </a:ln>
              </a:rPr>
              <a:t>..</a:t>
            </a:r>
            <a:endParaRPr lang="en-US" sz="1200" dirty="0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83" name="Straight Arrow Connector 182"/>
          <p:cNvCxnSpPr>
            <a:stCxn id="96" idx="6"/>
            <a:endCxn id="185" idx="2"/>
          </p:cNvCxnSpPr>
          <p:nvPr/>
        </p:nvCxnSpPr>
        <p:spPr>
          <a:xfrm>
            <a:off x="7074124" y="3715265"/>
            <a:ext cx="218502" cy="8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85" idx="6"/>
            <a:endCxn id="98" idx="2"/>
          </p:cNvCxnSpPr>
          <p:nvPr/>
        </p:nvCxnSpPr>
        <p:spPr>
          <a:xfrm flipV="1">
            <a:off x="7675916" y="3716059"/>
            <a:ext cx="170946" cy="7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7292626" y="3616195"/>
            <a:ext cx="383290" cy="214314"/>
          </a:xfrm>
          <a:prstGeom prst="ellipse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n w="3175">
                  <a:solidFill>
                    <a:schemeClr val="tx1"/>
                  </a:solidFill>
                </a:ln>
              </a:rPr>
              <a:t>..</a:t>
            </a:r>
            <a:endParaRPr lang="en-US" sz="12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00" name="Right Brace 199"/>
          <p:cNvSpPr/>
          <p:nvPr/>
        </p:nvSpPr>
        <p:spPr>
          <a:xfrm rot="5400000">
            <a:off x="1325656" y="2847038"/>
            <a:ext cx="315702" cy="26813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643705" y="4416990"/>
            <a:ext cx="166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Leading context</a:t>
            </a:r>
            <a:endParaRPr lang="en-US" dirty="0"/>
          </a:p>
        </p:txBody>
      </p:sp>
      <p:sp>
        <p:nvSpPr>
          <p:cNvPr id="202" name="Right Brace 201"/>
          <p:cNvSpPr/>
          <p:nvPr/>
        </p:nvSpPr>
        <p:spPr>
          <a:xfrm rot="5400000">
            <a:off x="4235555" y="3787874"/>
            <a:ext cx="315702" cy="26813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3644311" y="5345684"/>
            <a:ext cx="149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Target surface</a:t>
            </a:r>
            <a:endParaRPr lang="en-US" dirty="0"/>
          </a:p>
        </p:txBody>
      </p:sp>
      <p:sp>
        <p:nvSpPr>
          <p:cNvPr id="204" name="Right Brace 203"/>
          <p:cNvSpPr/>
          <p:nvPr/>
        </p:nvSpPr>
        <p:spPr>
          <a:xfrm rot="5400000">
            <a:off x="7366689" y="2782523"/>
            <a:ext cx="315702" cy="281035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6572264" y="4476286"/>
            <a:ext cx="188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Following context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Leading and following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Say, context length to check is 2</a:t>
            </a:r>
          </a:p>
          <a:p>
            <a:pPr lvl="1"/>
            <a:r>
              <a:rPr lang="en-GB" dirty="0" smtClean="0"/>
              <a:t>Instead of looking for the collocation of 2+1+2=5 words (leading1+leading2+target+following1+following2)</a:t>
            </a:r>
          </a:p>
          <a:p>
            <a:pPr lvl="1"/>
            <a:r>
              <a:rPr lang="en-GB" dirty="0" smtClean="0"/>
              <a:t>Check 2+1=3 and 1+2=3 words (leading1+leading2+target) and (target+following1+following2)</a:t>
            </a:r>
          </a:p>
          <a:p>
            <a:pPr lvl="1"/>
            <a:r>
              <a:rPr lang="en-GB" dirty="0" smtClean="0"/>
              <a:t>Hard to work with 5Gram instead of 3Gram</a:t>
            </a:r>
          </a:p>
          <a:p>
            <a:r>
              <a:rPr lang="en-GB" dirty="0" smtClean="0"/>
              <a:t>Need to have different weights for leading and following context collocation</a:t>
            </a:r>
          </a:p>
          <a:p>
            <a:pPr lvl="1"/>
            <a:r>
              <a:rPr lang="en-GB" dirty="0" smtClean="0"/>
              <a:t>These weights will be picked depending on the syntactic category </a:t>
            </a:r>
            <a:r>
              <a:rPr lang="en-GB" dirty="0" smtClean="0">
                <a:sym typeface="Wingdings" pitchFamily="2" charset="2"/>
              </a:rPr>
              <a:t> a metric to be described later</a:t>
            </a:r>
          </a:p>
          <a:p>
            <a:r>
              <a:rPr lang="en-GB" dirty="0" smtClean="0">
                <a:sym typeface="Wingdings" pitchFamily="2" charset="2"/>
              </a:rPr>
              <a:t>Weight </a:t>
            </a:r>
            <a:r>
              <a:rPr lang="en-GB" baseline="-25000" dirty="0" smtClean="0">
                <a:sym typeface="Wingdings" pitchFamily="2" charset="2"/>
              </a:rPr>
              <a:t>Leading</a:t>
            </a:r>
            <a:r>
              <a:rPr lang="en-GB" dirty="0" smtClean="0">
                <a:sym typeface="Wingdings" pitchFamily="2" charset="2"/>
              </a:rPr>
              <a:t>   = 0.6</a:t>
            </a:r>
          </a:p>
          <a:p>
            <a:r>
              <a:rPr lang="en-GB" dirty="0" smtClean="0">
                <a:sym typeface="Wingdings" pitchFamily="2" charset="2"/>
              </a:rPr>
              <a:t>Weight </a:t>
            </a:r>
            <a:r>
              <a:rPr lang="en-GB" baseline="-25000" dirty="0" smtClean="0">
                <a:sym typeface="Wingdings" pitchFamily="2" charset="2"/>
              </a:rPr>
              <a:t>Following</a:t>
            </a:r>
            <a:r>
              <a:rPr lang="en-GB" dirty="0" smtClean="0">
                <a:sym typeface="Wingdings" pitchFamily="2" charset="2"/>
              </a:rPr>
              <a:t> = 0.4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Context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639"/>
            <a:ext cx="8229600" cy="674353"/>
          </a:xfrm>
        </p:spPr>
        <p:txBody>
          <a:bodyPr/>
          <a:lstStyle/>
          <a:p>
            <a:r>
              <a:rPr lang="en-GB" dirty="0" smtClean="0"/>
              <a:t>An example of context length = 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43570" y="3870978"/>
            <a:ext cx="928694" cy="497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</a:t>
            </a:r>
            <a:r>
              <a:rPr lang="en-GB" sz="1400" baseline="-25000" dirty="0" smtClean="0"/>
              <a:t>target</a:t>
            </a:r>
            <a:r>
              <a:rPr lang="en-GB" sz="1400" baseline="-50000" dirty="0" smtClean="0"/>
              <a:t>0</a:t>
            </a:r>
            <a:endParaRPr lang="en-US" sz="1400" baseline="-50000" dirty="0"/>
          </a:p>
        </p:txBody>
      </p:sp>
      <p:cxnSp>
        <p:nvCxnSpPr>
          <p:cNvPr id="5" name="Elbow Connector 4"/>
          <p:cNvCxnSpPr>
            <a:stCxn id="17" idx="3"/>
            <a:endCxn id="7" idx="1"/>
          </p:cNvCxnSpPr>
          <p:nvPr/>
        </p:nvCxnSpPr>
        <p:spPr>
          <a:xfrm>
            <a:off x="3109922" y="2748698"/>
            <a:ext cx="360521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0850" y="2428868"/>
            <a:ext cx="757214" cy="639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</a:t>
            </a:r>
            <a:r>
              <a:rPr lang="en-GB" sz="1400" baseline="-25000" dirty="0" smtClean="0"/>
              <a:t>leading</a:t>
            </a:r>
            <a:r>
              <a:rPr lang="en-GB" sz="1400" baseline="-50000" dirty="0" smtClean="0"/>
              <a:t>0</a:t>
            </a:r>
            <a:endParaRPr lang="en-US" sz="1400" baseline="-50000" dirty="0"/>
          </a:p>
        </p:txBody>
      </p:sp>
      <p:sp>
        <p:nvSpPr>
          <p:cNvPr id="7" name="Rectangle 6"/>
          <p:cNvSpPr/>
          <p:nvPr/>
        </p:nvSpPr>
        <p:spPr>
          <a:xfrm>
            <a:off x="6715140" y="2511318"/>
            <a:ext cx="757214" cy="474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w</a:t>
            </a:r>
            <a:r>
              <a:rPr lang="en-GB" sz="1400" baseline="-25000" dirty="0" err="1" smtClean="0"/>
              <a:t>target</a:t>
            </a:r>
            <a:endParaRPr lang="en-US" sz="1400" baseline="-25000" dirty="0"/>
          </a:p>
        </p:txBody>
      </p:sp>
      <p:cxnSp>
        <p:nvCxnSpPr>
          <p:cNvPr id="8" name="Curved Connector 12"/>
          <p:cNvCxnSpPr>
            <a:stCxn id="7" idx="2"/>
            <a:endCxn id="4" idx="0"/>
          </p:cNvCxnSpPr>
          <p:nvPr/>
        </p:nvCxnSpPr>
        <p:spPr>
          <a:xfrm rot="5400000">
            <a:off x="6158382" y="2935613"/>
            <a:ext cx="884900" cy="9858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643702" y="3870978"/>
            <a:ext cx="928694" cy="497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...</a:t>
            </a:r>
            <a:endParaRPr lang="en-US" sz="140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7643834" y="3867008"/>
            <a:ext cx="928694" cy="497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</a:t>
            </a:r>
            <a:r>
              <a:rPr lang="en-GB" sz="1400" baseline="-25000" dirty="0" err="1" smtClean="0"/>
              <a:t>target</a:t>
            </a:r>
            <a:r>
              <a:rPr lang="en-GB" sz="1400" baseline="-50000" dirty="0" err="1" smtClean="0"/>
              <a:t>n</a:t>
            </a:r>
            <a:endParaRPr lang="en-US" sz="1400" baseline="-50000" dirty="0"/>
          </a:p>
        </p:txBody>
      </p:sp>
      <p:cxnSp>
        <p:nvCxnSpPr>
          <p:cNvPr id="11" name="Curved Connector 12"/>
          <p:cNvCxnSpPr>
            <a:stCxn id="7" idx="2"/>
            <a:endCxn id="9" idx="0"/>
          </p:cNvCxnSpPr>
          <p:nvPr/>
        </p:nvCxnSpPr>
        <p:spPr>
          <a:xfrm rot="16200000" flipH="1">
            <a:off x="6658448" y="3421377"/>
            <a:ext cx="884900" cy="1430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2"/>
          <p:cNvCxnSpPr>
            <a:stCxn id="7" idx="2"/>
            <a:endCxn id="10" idx="0"/>
          </p:cNvCxnSpPr>
          <p:nvPr/>
        </p:nvCxnSpPr>
        <p:spPr>
          <a:xfrm rot="16200000" flipH="1">
            <a:off x="7160499" y="2919326"/>
            <a:ext cx="880930" cy="10144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391" y="3869161"/>
            <a:ext cx="1000132" cy="500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</a:t>
            </a:r>
            <a:r>
              <a:rPr lang="en-GB" sz="1400" baseline="-25000" dirty="0" smtClean="0"/>
              <a:t>leading</a:t>
            </a:r>
            <a:r>
              <a:rPr lang="en-GB" sz="1400" baseline="-50000" dirty="0" smtClean="0"/>
              <a:t>0</a:t>
            </a:r>
            <a:endParaRPr lang="en-US" sz="1400" baseline="-50000" dirty="0"/>
          </a:p>
        </p:txBody>
      </p:sp>
      <p:cxnSp>
        <p:nvCxnSpPr>
          <p:cNvPr id="14" name="Curved Connector 12"/>
          <p:cNvCxnSpPr>
            <a:stCxn id="6" idx="2"/>
            <a:endCxn id="13" idx="0"/>
          </p:cNvCxnSpPr>
          <p:nvPr/>
        </p:nvCxnSpPr>
        <p:spPr>
          <a:xfrm rot="5400000">
            <a:off x="529141" y="3468845"/>
            <a:ext cx="800632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238380" y="3870749"/>
            <a:ext cx="976298" cy="4984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</a:t>
            </a:r>
            <a:r>
              <a:rPr lang="en-GB" sz="1400" baseline="-25000" dirty="0" smtClean="0"/>
              <a:t>leading</a:t>
            </a:r>
            <a:r>
              <a:rPr lang="en-GB" sz="1400" baseline="-50000" dirty="0" smtClean="0"/>
              <a:t>1</a:t>
            </a:r>
            <a:endParaRPr lang="en-US" sz="1400" baseline="-50000" dirty="0"/>
          </a:p>
        </p:txBody>
      </p:sp>
      <p:cxnSp>
        <p:nvCxnSpPr>
          <p:cNvPr id="16" name="Curved Connector 12"/>
          <p:cNvCxnSpPr>
            <a:stCxn id="17" idx="2"/>
            <a:endCxn id="15" idx="0"/>
          </p:cNvCxnSpPr>
          <p:nvPr/>
        </p:nvCxnSpPr>
        <p:spPr>
          <a:xfrm rot="5400000">
            <a:off x="2325419" y="3469638"/>
            <a:ext cx="802221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43136" y="2428868"/>
            <a:ext cx="766786" cy="63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</a:t>
            </a:r>
            <a:r>
              <a:rPr lang="en-GB" sz="1400" baseline="-25000" dirty="0" smtClean="0"/>
              <a:t>leading</a:t>
            </a:r>
            <a:r>
              <a:rPr lang="en-GB" sz="1400" baseline="-50000" dirty="0" smtClean="0"/>
              <a:t>1</a:t>
            </a:r>
            <a:endParaRPr lang="en-US" sz="1400" baseline="-50000" dirty="0"/>
          </a:p>
        </p:txBody>
      </p:sp>
      <p:cxnSp>
        <p:nvCxnSpPr>
          <p:cNvPr id="19" name="Straight Arrow Connector 18"/>
          <p:cNvCxnSpPr>
            <a:stCxn id="6" idx="3"/>
            <a:endCxn id="17" idx="1"/>
          </p:cNvCxnSpPr>
          <p:nvPr/>
        </p:nvCxnSpPr>
        <p:spPr>
          <a:xfrm flipV="1">
            <a:off x="1308064" y="2748698"/>
            <a:ext cx="10350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5" idx="2"/>
          </p:cNvCxnSpPr>
          <p:nvPr/>
        </p:nvCxnSpPr>
        <p:spPr>
          <a:xfrm>
            <a:off x="1429523" y="4119194"/>
            <a:ext cx="808857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28596" y="4572008"/>
            <a:ext cx="8229600" cy="2031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GB" sz="3200" dirty="0" smtClean="0"/>
              <a:t>Say, function O(</a:t>
            </a:r>
            <a:r>
              <a:rPr lang="en-GB" sz="3200" dirty="0" err="1" smtClean="0"/>
              <a:t>x,y</a:t>
            </a:r>
            <a:r>
              <a:rPr lang="en-GB" sz="3200" dirty="0" smtClean="0"/>
              <a:t>) </a:t>
            </a:r>
            <a:r>
              <a:rPr lang="en-GB" sz="3200" dirty="0" smtClean="0">
                <a:sym typeface="Wingdings" pitchFamily="2" charset="2"/>
              </a:rPr>
              <a:t>Occurrence of x and y used together (</a:t>
            </a:r>
            <a:r>
              <a:rPr lang="en-GB" sz="3200" dirty="0" err="1" smtClean="0">
                <a:sym typeface="Wingdings" pitchFamily="2" charset="2"/>
              </a:rPr>
              <a:t>Ngram</a:t>
            </a:r>
            <a:r>
              <a:rPr lang="en-GB" sz="3200" dirty="0" smtClean="0">
                <a:sym typeface="Wingdings" pitchFamily="2" charset="2"/>
              </a:rPr>
              <a:t> </a:t>
            </a:r>
            <a:r>
              <a:rPr lang="en-GB" sz="3200" dirty="0" err="1" smtClean="0">
                <a:sym typeface="Wingdings" pitchFamily="2" charset="2"/>
              </a:rPr>
              <a:t>x,y</a:t>
            </a:r>
            <a:r>
              <a:rPr lang="en-GB" sz="3200" dirty="0" smtClean="0">
                <a:sym typeface="Wingdings" pitchFamily="2" charset="2"/>
              </a:rPr>
              <a:t>)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Font typeface="Arial"/>
              <a:buChar char="•"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</a:t>
            </a:r>
            <a:r>
              <a:rPr lang="en-GB" sz="3200" dirty="0" smtClean="0"/>
              <a:t>w</a:t>
            </a:r>
            <a:r>
              <a:rPr lang="en-GB" sz="3200" baseline="-25000" dirty="0" smtClean="0"/>
              <a:t>leading</a:t>
            </a:r>
            <a:r>
              <a:rPr lang="en-GB" sz="3200" baseline="-50000" dirty="0" smtClean="0"/>
              <a:t>0</a:t>
            </a:r>
            <a:r>
              <a:rPr lang="en-GB" sz="3200" dirty="0" smtClean="0"/>
              <a:t>,w</a:t>
            </a:r>
            <a:r>
              <a:rPr lang="en-GB" sz="3200" baseline="-25000" dirty="0" smtClean="0"/>
              <a:t>leading</a:t>
            </a:r>
            <a:r>
              <a:rPr lang="en-GB" sz="3200" baseline="-50000" dirty="0" smtClean="0"/>
              <a:t>1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lang="en-GB" sz="3200" dirty="0" err="1" smtClean="0"/>
              <a:t>w</a:t>
            </a:r>
            <a:r>
              <a:rPr lang="en-GB" sz="3200" baseline="-25000" dirty="0" err="1" smtClean="0"/>
              <a:t>target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often does not exist in existing knowledge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GB" sz="3200" dirty="0" smtClean="0"/>
              <a:t>Instead, use weighted interpolation with weights as cumulative distribution</a:t>
            </a:r>
            <a:r>
              <a:rPr lang="en-GB" sz="3200" dirty="0" smtClean="0">
                <a:sym typeface="Wingdings" pitchFamily="2" charset="2"/>
              </a:rPr>
              <a:t> 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sz="3200" dirty="0" smtClean="0">
                <a:sym typeface="Wingdings" pitchFamily="2" charset="2"/>
              </a:rPr>
              <a:t>Find collocation metric value for N=2 by combining O(</a:t>
            </a:r>
            <a:r>
              <a:rPr lang="en-GB" sz="3200" dirty="0" smtClean="0"/>
              <a:t>w</a:t>
            </a:r>
            <a:r>
              <a:rPr lang="en-GB" sz="3200" baseline="-25000" dirty="0" smtClean="0"/>
              <a:t>leading</a:t>
            </a:r>
            <a:r>
              <a:rPr lang="en-GB" sz="3200" baseline="-50000" dirty="0" smtClean="0"/>
              <a:t>0</a:t>
            </a:r>
            <a:r>
              <a:rPr lang="en-GB" sz="3200" dirty="0" smtClean="0">
                <a:sym typeface="Wingdings" pitchFamily="2" charset="2"/>
              </a:rPr>
              <a:t>,</a:t>
            </a:r>
            <a:r>
              <a:rPr lang="en-GB" sz="3200" dirty="0" smtClean="0"/>
              <a:t> w</a:t>
            </a:r>
            <a:r>
              <a:rPr lang="en-GB" sz="3200" baseline="-25000" dirty="0" smtClean="0"/>
              <a:t>leading</a:t>
            </a:r>
            <a:r>
              <a:rPr lang="en-GB" sz="3200" baseline="-50000" dirty="0" smtClean="0"/>
              <a:t>0</a:t>
            </a:r>
            <a:r>
              <a:rPr lang="en-GB" sz="3200" dirty="0" smtClean="0"/>
              <a:t>) and O(w</a:t>
            </a:r>
            <a:r>
              <a:rPr lang="en-GB" sz="3200" baseline="-25000" dirty="0" smtClean="0"/>
              <a:t>leading</a:t>
            </a:r>
            <a:r>
              <a:rPr lang="en-GB" sz="3200" baseline="-50000" dirty="0" smtClean="0"/>
              <a:t>0</a:t>
            </a:r>
            <a:r>
              <a:rPr lang="en-GB" sz="3200" dirty="0" smtClean="0"/>
              <a:t>,w</a:t>
            </a:r>
            <a:r>
              <a:rPr lang="en-GB" sz="3200" baseline="-25000" dirty="0" smtClean="0"/>
              <a:t>leading</a:t>
            </a:r>
            <a:r>
              <a:rPr lang="en-GB" sz="3200" baseline="-50000" dirty="0" smtClean="0"/>
              <a:t>1</a:t>
            </a:r>
            <a:r>
              <a:rPr lang="en-GB" sz="3200" dirty="0" smtClean="0"/>
              <a:t>,w</a:t>
            </a:r>
            <a:r>
              <a:rPr lang="en-GB" sz="3200" baseline="-25000" dirty="0" smtClean="0"/>
              <a:t>target</a:t>
            </a:r>
            <a:r>
              <a:rPr lang="en-GB" sz="3200" dirty="0" smtClean="0"/>
              <a:t>)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Context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470" y="1774828"/>
            <a:ext cx="8015286" cy="409568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N=2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2184396"/>
            <a:ext cx="3228379" cy="296862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4858" y="2613024"/>
            <a:ext cx="5723879" cy="296862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3060700"/>
            <a:ext cx="2486223" cy="296862"/>
          </a:xfrm>
          <a:prstGeom prst="rect">
            <a:avLst/>
          </a:prstGeom>
          <a:noFill/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00176" y="3478007"/>
            <a:ext cx="8015286" cy="451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N=3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071" y="4008442"/>
            <a:ext cx="4128243" cy="296862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4437070"/>
            <a:ext cx="2514054" cy="296862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4794260"/>
            <a:ext cx="3413918" cy="296862"/>
          </a:xfrm>
          <a:prstGeom prst="rect">
            <a:avLst/>
          </a:prstGeom>
          <a:noFill/>
        </p:spPr>
      </p:pic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151450"/>
            <a:ext cx="4035474" cy="296862"/>
          </a:xfrm>
          <a:prstGeom prst="rect">
            <a:avLst/>
          </a:prstGeom>
          <a:noFill/>
        </p:spPr>
      </p:pic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5580078"/>
            <a:ext cx="4434383" cy="296862"/>
          </a:xfrm>
          <a:prstGeom prst="rect">
            <a:avLst/>
          </a:prstGeom>
          <a:noFill/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200176" y="6121213"/>
            <a:ext cx="8015286" cy="451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N&gt;3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Supported, but impractical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0560" y="1265238"/>
            <a:ext cx="3524250" cy="304800"/>
          </a:xfrm>
          <a:prstGeom prst="rect">
            <a:avLst/>
          </a:prstGeom>
          <a:noFill/>
        </p:spPr>
      </p:pic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1570038"/>
            <a:ext cx="5829300" cy="304800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6429388" y="3478007"/>
            <a:ext cx="2000264" cy="1808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This means, having an occurrence of 3Gram is 10 times important than having a 2Gram occurrence</a:t>
            </a:r>
            <a:endParaRPr lang="en-US" dirty="0"/>
          </a:p>
        </p:txBody>
      </p:sp>
      <p:cxnSp>
        <p:nvCxnSpPr>
          <p:cNvPr id="32" name="Shape 31"/>
          <p:cNvCxnSpPr>
            <a:stCxn id="30" idx="1"/>
            <a:endCxn id="1045" idx="3"/>
          </p:cNvCxnSpPr>
          <p:nvPr/>
        </p:nvCxnSpPr>
        <p:spPr>
          <a:xfrm rot="10800000" flipV="1">
            <a:off x="5077294" y="4382197"/>
            <a:ext cx="1352095" cy="13463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29388" y="5448312"/>
            <a:ext cx="2000264" cy="1266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Having 3Grams with more than once occurrence is very rare already</a:t>
            </a:r>
            <a:endParaRPr lang="en-US" dirty="0"/>
          </a:p>
        </p:txBody>
      </p:sp>
      <p:cxnSp>
        <p:nvCxnSpPr>
          <p:cNvPr id="37" name="Elbow Connector 36"/>
          <p:cNvCxnSpPr>
            <a:stCxn id="35" idx="1"/>
          </p:cNvCxnSpPr>
          <p:nvPr/>
        </p:nvCxnSpPr>
        <p:spPr>
          <a:xfrm rot="10800000" flipV="1">
            <a:off x="5429256" y="6081730"/>
            <a:ext cx="1000132" cy="2047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Context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</a:t>
            </a:r>
            <a:r>
              <a:rPr lang="en-GB" dirty="0" smtClean="0"/>
              <a:t>, </a:t>
            </a:r>
            <a:r>
              <a:rPr lang="el-GR" dirty="0" smtClean="0"/>
              <a:t>β</a:t>
            </a:r>
            <a:r>
              <a:rPr lang="en-GB" dirty="0" smtClean="0"/>
              <a:t>, </a:t>
            </a:r>
            <a:r>
              <a:rPr lang="el-GR" dirty="0" smtClean="0"/>
              <a:t>γ</a:t>
            </a:r>
            <a:r>
              <a:rPr lang="en-GB" dirty="0" smtClean="0"/>
              <a:t> are static</a:t>
            </a:r>
          </a:p>
          <a:p>
            <a:r>
              <a:rPr lang="en-GB" dirty="0" smtClean="0"/>
              <a:t>For better results they need to be context dependent </a:t>
            </a:r>
            <a:r>
              <a:rPr lang="en-GB" dirty="0" smtClean="0">
                <a:sym typeface="Wingdings" pitchFamily="2" charset="2"/>
              </a:rPr>
              <a:t>Big task, TBD later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Target surface, stem and root collocations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Turkish -&gt; Agglutinative Language</a:t>
            </a:r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yazd</a:t>
            </a:r>
            <a:r>
              <a:rPr lang="tr-TR" dirty="0" smtClean="0"/>
              <a:t>ı</a:t>
            </a:r>
            <a:r>
              <a:rPr lang="en-GB" dirty="0" smtClean="0"/>
              <a:t>” : “(he/she/it) wrote”</a:t>
            </a:r>
            <a:endParaRPr lang="tr-TR" dirty="0" smtClean="0"/>
          </a:p>
          <a:p>
            <a:pPr lvl="1"/>
            <a:r>
              <a:rPr lang="tr-TR" dirty="0" smtClean="0"/>
              <a:t>“yazıyor”</a:t>
            </a:r>
            <a:r>
              <a:rPr lang="en-GB" dirty="0" smtClean="0"/>
              <a:t> : “(he/she/it) is writing”</a:t>
            </a:r>
            <a:endParaRPr lang="tr-TR" dirty="0" smtClean="0"/>
          </a:p>
          <a:p>
            <a:pPr lvl="1"/>
            <a:r>
              <a:rPr lang="tr-TR" dirty="0" smtClean="0"/>
              <a:t>“yazacak”</a:t>
            </a:r>
            <a:r>
              <a:rPr lang="en-GB" dirty="0" smtClean="0"/>
              <a:t> : “(he/she/it) will write”</a:t>
            </a:r>
            <a:endParaRPr lang="tr-TR" dirty="0" smtClean="0"/>
          </a:p>
          <a:p>
            <a:r>
              <a:rPr lang="tr-TR" dirty="0" smtClean="0"/>
              <a:t>The relation is between “to write” and “notebook” </a:t>
            </a:r>
            <a:r>
              <a:rPr lang="tr-TR" dirty="0" smtClean="0">
                <a:sym typeface="Wingdings" pitchFamily="2" charset="2"/>
              </a:rPr>
              <a:t> Better check the stem and </a:t>
            </a:r>
            <a:r>
              <a:rPr lang="en-GB" dirty="0" smtClean="0">
                <a:sym typeface="Wingdings" pitchFamily="2" charset="2"/>
              </a:rPr>
              <a:t>the </a:t>
            </a:r>
            <a:r>
              <a:rPr lang="tr-TR" dirty="0" smtClean="0">
                <a:sym typeface="Wingdings" pitchFamily="2" charset="2"/>
              </a:rPr>
              <a:t>root in addition to </a:t>
            </a:r>
            <a:r>
              <a:rPr lang="en-GB" dirty="0" smtClean="0">
                <a:sym typeface="Wingdings" pitchFamily="2" charset="2"/>
              </a:rPr>
              <a:t>the </a:t>
            </a:r>
            <a:r>
              <a:rPr lang="tr-TR" dirty="0" smtClean="0">
                <a:sym typeface="Wingdings" pitchFamily="2" charset="2"/>
              </a:rPr>
              <a:t>surface</a:t>
            </a:r>
            <a:endParaRPr lang="en-GB" dirty="0" smtClean="0"/>
          </a:p>
          <a:p>
            <a:r>
              <a:rPr lang="tr-TR" dirty="0" smtClean="0"/>
              <a:t>Occurrences of “deftere yazacak” is also useful for </a:t>
            </a:r>
            <a:r>
              <a:rPr lang="en-GB" dirty="0" smtClean="0"/>
              <a:t>“</a:t>
            </a:r>
            <a:r>
              <a:rPr lang="en-GB" dirty="0" err="1" smtClean="0"/>
              <a:t>deftere</a:t>
            </a:r>
            <a:r>
              <a:rPr lang="en-GB" dirty="0" smtClean="0"/>
              <a:t> </a:t>
            </a:r>
            <a:r>
              <a:rPr lang="en-GB" dirty="0" err="1" smtClean="0"/>
              <a:t>yaz</a:t>
            </a:r>
            <a:r>
              <a:rPr lang="tr-TR" dirty="0" smtClean="0"/>
              <a:t>dı”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945367" y="3323314"/>
            <a:ext cx="4541033" cy="1602369"/>
          </a:xfrm>
          <a:prstGeom prst="bentConnector3">
            <a:avLst>
              <a:gd name="adj1" fmla="val -1021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16200000">
            <a:off x="5303085" y="4359165"/>
            <a:ext cx="500066" cy="135732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Wordforms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92500" lnSpcReduction="10000"/>
          </a:bodyPr>
          <a:lstStyle/>
          <a:p>
            <a:r>
              <a:rPr lang="en-GB" b="1" i="1" dirty="0" err="1" smtClean="0"/>
              <a:t>Wo</a:t>
            </a:r>
            <a:r>
              <a:rPr lang="tr-TR" b="1" i="1" dirty="0" smtClean="0"/>
              <a:t>rdform</a:t>
            </a:r>
            <a:r>
              <a:rPr lang="en-GB" b="1" i="1" dirty="0" smtClean="0"/>
              <a:t>s</a:t>
            </a:r>
            <a:endParaRPr lang="tr-TR" b="1" i="1" dirty="0" smtClean="0"/>
          </a:p>
          <a:p>
            <a:pPr lvl="1"/>
            <a:r>
              <a:rPr lang="en-GB" dirty="0" smtClean="0"/>
              <a:t>Surface : full token</a:t>
            </a:r>
          </a:p>
          <a:p>
            <a:pPr lvl="1"/>
            <a:r>
              <a:rPr lang="en-GB" dirty="0" smtClean="0"/>
              <a:t>Stem : Last derived word</a:t>
            </a:r>
          </a:p>
          <a:p>
            <a:pPr lvl="1"/>
            <a:r>
              <a:rPr lang="en-GB" dirty="0" smtClean="0"/>
              <a:t>Lexeme: The simplest atomic part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3571876"/>
          <a:ext cx="742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1857388"/>
                <a:gridCol w="1857388"/>
                <a:gridCol w="185738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Lexeme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kitap+Noun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kitap+Noun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kitap+Noun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kitap+Noun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book+Noun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book+Noun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book+Noun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book+Noun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yiyebildim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+Verb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yiyebildim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+Verb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yiyebil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+Verb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ye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+Verb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I was</a:t>
                      </a:r>
                      <a:r>
                        <a:rPr lang="tr-TR" baseline="0" dirty="0" smtClean="0">
                          <a:solidFill>
                            <a:srgbClr val="C00000"/>
                          </a:solidFill>
                        </a:rPr>
                        <a:t> able to eat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I was</a:t>
                      </a:r>
                      <a:r>
                        <a:rPr lang="tr-TR" baseline="0" dirty="0" smtClean="0">
                          <a:solidFill>
                            <a:srgbClr val="C00000"/>
                          </a:solidFill>
                        </a:rPr>
                        <a:t> able to eat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be able to eat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eat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572140"/>
            <a:ext cx="8229600" cy="1071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Lexeme </a:t>
            </a: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stem matters!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Occurrences of “</a:t>
            </a:r>
            <a:r>
              <a:rPr kumimoji="0" lang="tr-T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</a:t>
            </a:r>
            <a:r>
              <a:rPr kumimoji="0" lang="tr-T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able to eat” is useful for “</a:t>
            </a:r>
            <a:r>
              <a:rPr kumimoji="0" lang="tr-T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was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able to eat” (both 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single words in Turkish, as shown above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Wordform</a:t>
            </a:r>
            <a:r>
              <a:rPr lang="en-GB" dirty="0" smtClean="0"/>
              <a:t> collocations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Occurrences of context word + surface</a:t>
            </a:r>
          </a:p>
          <a:p>
            <a:pPr lvl="1"/>
            <a:r>
              <a:rPr lang="en-GB" dirty="0" smtClean="0"/>
              <a:t>Full word has occurrence with same context </a:t>
            </a:r>
            <a:r>
              <a:rPr lang="en-GB" dirty="0" smtClean="0">
                <a:sym typeface="Wingdings" pitchFamily="2" charset="2"/>
              </a:rPr>
              <a:t>A less often situation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Weight: 0.55</a:t>
            </a:r>
            <a:endParaRPr lang="en-GB" dirty="0" smtClean="0"/>
          </a:p>
          <a:p>
            <a:r>
              <a:rPr lang="en-GB" dirty="0" smtClean="0"/>
              <a:t>Occurrences of context word + stem</a:t>
            </a:r>
          </a:p>
          <a:p>
            <a:pPr lvl="1"/>
            <a:r>
              <a:rPr lang="en-GB" dirty="0" smtClean="0"/>
              <a:t>Stem of the word has occurrence with same context </a:t>
            </a:r>
            <a:r>
              <a:rPr lang="en-GB" dirty="0" smtClean="0">
                <a:sym typeface="Wingdings" pitchFamily="2" charset="2"/>
              </a:rPr>
              <a:t> Might be still rare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Weight: 0.30</a:t>
            </a:r>
            <a:endParaRPr lang="en-GB" dirty="0" smtClean="0"/>
          </a:p>
          <a:p>
            <a:r>
              <a:rPr lang="en-GB" dirty="0" smtClean="0"/>
              <a:t>Occurrences of context word + lexeme</a:t>
            </a:r>
          </a:p>
          <a:p>
            <a:pPr lvl="1"/>
            <a:r>
              <a:rPr lang="en-GB" dirty="0" smtClean="0"/>
              <a:t>Root of the word has occurrence with same context </a:t>
            </a:r>
            <a:r>
              <a:rPr lang="en-GB" dirty="0" smtClean="0">
                <a:sym typeface="Wingdings" pitchFamily="2" charset="2"/>
              </a:rPr>
              <a:t> This can happen a lot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Weight: 0.15</a:t>
            </a:r>
            <a:endParaRPr lang="en-GB" dirty="0" smtClean="0"/>
          </a:p>
          <a:p>
            <a:r>
              <a:rPr lang="en-GB" dirty="0" smtClean="0"/>
              <a:t>Note : </a:t>
            </a:r>
            <a:r>
              <a:rPr lang="en-GB" dirty="0" err="1" smtClean="0"/>
              <a:t>Wordforms</a:t>
            </a:r>
            <a:r>
              <a:rPr lang="en-GB" dirty="0" smtClean="0"/>
              <a:t> are looked up in the knowledge with the syntactic category (Noun, Verb, etc) </a:t>
            </a:r>
            <a:r>
              <a:rPr lang="en-GB" dirty="0" smtClean="0">
                <a:sym typeface="Wingdings" pitchFamily="2" charset="2"/>
              </a:rPr>
              <a:t>Eliminate homonyms of stem and lexeme with different syntactic categories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Wordform</a:t>
            </a:r>
            <a:r>
              <a:rPr lang="en-GB" dirty="0" smtClean="0"/>
              <a:t> collocations,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Same situation with context!</a:t>
            </a:r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defterde</a:t>
            </a:r>
            <a:r>
              <a:rPr lang="en-GB" dirty="0" smtClean="0"/>
              <a:t> </a:t>
            </a:r>
            <a:r>
              <a:rPr lang="en-GB" dirty="0" err="1" smtClean="0"/>
              <a:t>yaz</a:t>
            </a:r>
            <a:r>
              <a:rPr lang="tr-TR" dirty="0" smtClean="0"/>
              <a:t>dı</a:t>
            </a:r>
            <a:r>
              <a:rPr lang="en-GB" dirty="0" smtClean="0"/>
              <a:t>”</a:t>
            </a:r>
            <a:r>
              <a:rPr lang="tr-TR" dirty="0" smtClean="0"/>
              <a:t> : “defter+Noun+..+Loc </a:t>
            </a:r>
            <a:r>
              <a:rPr lang="en-GB" dirty="0" smtClean="0"/>
              <a:t>  </a:t>
            </a:r>
            <a:r>
              <a:rPr lang="tr-TR" dirty="0" smtClean="0"/>
              <a:t>yaz+Verb+A3sg+Past”</a:t>
            </a:r>
          </a:p>
          <a:p>
            <a:pPr lvl="1"/>
            <a:r>
              <a:rPr lang="tr-TR" dirty="0" smtClean="0"/>
              <a:t>“deftere yazdı” : “defter+Noun+...+Dat </a:t>
            </a:r>
            <a:r>
              <a:rPr lang="en-GB" dirty="0" smtClean="0"/>
              <a:t>  </a:t>
            </a:r>
            <a:r>
              <a:rPr lang="tr-TR" dirty="0" smtClean="0"/>
              <a:t>yaz+Verb+A3sg+Past”</a:t>
            </a:r>
          </a:p>
          <a:p>
            <a:r>
              <a:rPr lang="tr-TR" dirty="0" smtClean="0"/>
              <a:t>Occurrences with wordform</a:t>
            </a:r>
            <a:r>
              <a:rPr lang="en-GB" dirty="0" smtClean="0"/>
              <a:t>s</a:t>
            </a:r>
            <a:r>
              <a:rPr lang="tr-TR" dirty="0" smtClean="0"/>
              <a:t> of context words are also important</a:t>
            </a:r>
          </a:p>
          <a:p>
            <a:r>
              <a:rPr lang="tr-TR" dirty="0" smtClean="0"/>
              <a:t>Occurrences of context surface + target</a:t>
            </a:r>
          </a:p>
          <a:p>
            <a:pPr lvl="1"/>
            <a:r>
              <a:rPr lang="tr-TR" dirty="0" smtClean="0"/>
              <a:t>Very important : 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/>
              <a:t>coefficient = 0.60</a:t>
            </a:r>
            <a:endParaRPr lang="tr-TR" dirty="0" smtClean="0"/>
          </a:p>
          <a:p>
            <a:r>
              <a:rPr lang="tr-TR" dirty="0" smtClean="0"/>
              <a:t>Occurrences of context stem + target</a:t>
            </a:r>
            <a:endParaRPr lang="en-GB" dirty="0" smtClean="0"/>
          </a:p>
          <a:p>
            <a:pPr lvl="1"/>
            <a:r>
              <a:rPr lang="en-GB" dirty="0" smtClean="0"/>
              <a:t>Important : 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/>
              <a:t>coefficient = 0.30</a:t>
            </a:r>
            <a:endParaRPr lang="tr-TR" dirty="0" smtClean="0"/>
          </a:p>
          <a:p>
            <a:r>
              <a:rPr lang="tr-TR" dirty="0" smtClean="0"/>
              <a:t>Occurrences of context </a:t>
            </a:r>
            <a:r>
              <a:rPr lang="en-GB" dirty="0" smtClean="0"/>
              <a:t>lexeme </a:t>
            </a:r>
            <a:r>
              <a:rPr lang="tr-TR" dirty="0" smtClean="0"/>
              <a:t>+ target</a:t>
            </a:r>
            <a:endParaRPr lang="en-GB" dirty="0" smtClean="0"/>
          </a:p>
          <a:p>
            <a:pPr lvl="1"/>
            <a:r>
              <a:rPr lang="en-GB" dirty="0" smtClean="0"/>
              <a:t>Less important 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/>
              <a:t>coefficient = 0.10</a:t>
            </a:r>
            <a:endParaRPr lang="tr-TR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Wordform</a:t>
            </a:r>
            <a:r>
              <a:rPr lang="en-GB" dirty="0" smtClean="0"/>
              <a:t> collocations, cont’d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8668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Remember diagram and formula below?</a:t>
            </a:r>
          </a:p>
          <a:p>
            <a:pPr lvl="0"/>
            <a:r>
              <a:rPr lang="en-GB" dirty="0" smtClean="0"/>
              <a:t>Likelihood of a parse result sequence when parse result for context is known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28770" y="3929066"/>
            <a:ext cx="1428760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1 </a:t>
            </a:r>
            <a:r>
              <a:rPr lang="en-GB" dirty="0" smtClean="0"/>
              <a:t>(known)</a:t>
            </a:r>
            <a:endParaRPr 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4000528" y="3929066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2</a:t>
            </a:r>
            <a:r>
              <a:rPr lang="en-GB" baseline="-50000" dirty="0" smtClean="0"/>
              <a:t>0</a:t>
            </a:r>
            <a:endParaRPr lang="en-US" baseline="-50000" dirty="0"/>
          </a:p>
        </p:txBody>
      </p:sp>
      <p:cxnSp>
        <p:nvCxnSpPr>
          <p:cNvPr id="8" name="Elbow Connector 7"/>
          <p:cNvCxnSpPr>
            <a:stCxn id="9" idx="3"/>
            <a:endCxn id="10" idx="1"/>
          </p:cNvCxnSpPr>
          <p:nvPr/>
        </p:nvCxnSpPr>
        <p:spPr>
          <a:xfrm flipV="1">
            <a:off x="1814522" y="2814629"/>
            <a:ext cx="15430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00122" y="235743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3357586" y="2357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1" name="Curved Connector 11"/>
          <p:cNvCxnSpPr>
            <a:stCxn id="9" idx="2"/>
            <a:endCxn id="6" idx="0"/>
          </p:cNvCxnSpPr>
          <p:nvPr/>
        </p:nvCxnSpPr>
        <p:spPr>
          <a:xfrm rot="16200000" flipH="1">
            <a:off x="1471618" y="3157534"/>
            <a:ext cx="657236" cy="885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2"/>
          <p:cNvCxnSpPr>
            <a:stCxn id="10" idx="2"/>
            <a:endCxn id="7" idx="0"/>
          </p:cNvCxnSpPr>
          <p:nvPr/>
        </p:nvCxnSpPr>
        <p:spPr>
          <a:xfrm rot="16200000" flipH="1">
            <a:off x="3900510" y="3186105"/>
            <a:ext cx="657237" cy="8286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8812" y="3929066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...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6786578" y="3929066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2</a:t>
            </a:r>
            <a:r>
              <a:rPr lang="en-GB" baseline="-50000" dirty="0" smtClean="0"/>
              <a:t>n</a:t>
            </a:r>
            <a:endParaRPr lang="en-US" baseline="-50000" dirty="0"/>
          </a:p>
        </p:txBody>
      </p:sp>
      <p:cxnSp>
        <p:nvCxnSpPr>
          <p:cNvPr id="15" name="Curved Connector 12"/>
          <p:cNvCxnSpPr>
            <a:stCxn id="10" idx="2"/>
            <a:endCxn id="13" idx="0"/>
          </p:cNvCxnSpPr>
          <p:nvPr/>
        </p:nvCxnSpPr>
        <p:spPr>
          <a:xfrm rot="16200000" flipH="1">
            <a:off x="4619652" y="2466963"/>
            <a:ext cx="657237" cy="22669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2"/>
          <p:cNvCxnSpPr>
            <a:stCxn id="10" idx="2"/>
            <a:endCxn id="14" idx="0"/>
          </p:cNvCxnSpPr>
          <p:nvPr/>
        </p:nvCxnSpPr>
        <p:spPr>
          <a:xfrm rot="16200000" flipH="1">
            <a:off x="5293535" y="1793080"/>
            <a:ext cx="657237" cy="36147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3897" y="5000636"/>
            <a:ext cx="2295525" cy="323850"/>
          </a:xfrm>
          <a:prstGeom prst="rect">
            <a:avLst/>
          </a:prstGeom>
          <a:noFill/>
        </p:spPr>
      </p:pic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Content Placeholder 3"/>
          <p:cNvSpPr txBox="1">
            <a:spLocks/>
          </p:cNvSpPr>
          <p:nvPr/>
        </p:nvSpPr>
        <p:spPr>
          <a:xfrm>
            <a:off x="1814522" y="5643578"/>
            <a:ext cx="6872278" cy="571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To be expanded to use more information by looking at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the </a:t>
            </a:r>
            <a:r>
              <a:rPr kumimoji="0" lang="en-GB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wordform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collocations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3033" y="5597548"/>
            <a:ext cx="885825" cy="342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properties of Turkish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Voicing, devoicing:</a:t>
            </a:r>
          </a:p>
          <a:p>
            <a:pPr lvl="1"/>
            <a:r>
              <a:rPr lang="tr-TR" dirty="0" smtClean="0"/>
              <a:t>talep </a:t>
            </a:r>
            <a:r>
              <a:rPr lang="en-GB" dirty="0" smtClean="0"/>
              <a:t>: the </a:t>
            </a:r>
            <a:r>
              <a:rPr lang="tr-TR" dirty="0" smtClean="0"/>
              <a:t>request</a:t>
            </a:r>
            <a:endParaRPr lang="en-GB" dirty="0" smtClean="0"/>
          </a:p>
          <a:p>
            <a:pPr lvl="1"/>
            <a:r>
              <a:rPr lang="en-GB" dirty="0" err="1" smtClean="0"/>
              <a:t>talep+im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smtClean="0"/>
              <a:t>t</a:t>
            </a:r>
            <a:r>
              <a:rPr lang="tr-TR" dirty="0" smtClean="0"/>
              <a:t>alebim </a:t>
            </a:r>
            <a:r>
              <a:rPr lang="en-GB" dirty="0" smtClean="0"/>
              <a:t>: my request</a:t>
            </a:r>
          </a:p>
          <a:p>
            <a:pPr lvl="1"/>
            <a:r>
              <a:rPr lang="tr-TR" dirty="0" smtClean="0"/>
              <a:t>kitap </a:t>
            </a:r>
            <a:r>
              <a:rPr lang="en-GB" dirty="0" smtClean="0"/>
              <a:t>:</a:t>
            </a:r>
            <a:r>
              <a:rPr lang="tr-TR" dirty="0" smtClean="0"/>
              <a:t> (the) book</a:t>
            </a:r>
          </a:p>
          <a:p>
            <a:pPr lvl="1"/>
            <a:r>
              <a:rPr lang="tr-TR" dirty="0" smtClean="0"/>
              <a:t>kitap+da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tr-TR" dirty="0" smtClean="0"/>
              <a:t>kitapta : in the book</a:t>
            </a:r>
            <a:endParaRPr lang="en-GB" dirty="0" smtClean="0"/>
          </a:p>
          <a:p>
            <a:r>
              <a:rPr lang="en-GB" dirty="0" smtClean="0"/>
              <a:t>Lack of grammatical gender</a:t>
            </a:r>
            <a:endParaRPr lang="tr-TR" dirty="0" smtClean="0"/>
          </a:p>
          <a:p>
            <a:pPr lvl="1"/>
            <a:r>
              <a:rPr lang="en-GB" dirty="0" smtClean="0"/>
              <a:t>P</a:t>
            </a:r>
            <a:r>
              <a:rPr lang="tr-TR" dirty="0" smtClean="0"/>
              <a:t>ronoun </a:t>
            </a:r>
            <a:r>
              <a:rPr lang="en-GB" dirty="0" smtClean="0"/>
              <a:t>“o” = “he/she/it”</a:t>
            </a:r>
          </a:p>
          <a:p>
            <a:r>
              <a:rPr lang="en-GB" dirty="0" smtClean="0"/>
              <a:t>Word order</a:t>
            </a:r>
          </a:p>
          <a:p>
            <a:pPr lvl="1"/>
            <a:r>
              <a:rPr lang="en-GB" dirty="0" smtClean="0"/>
              <a:t>Ben </a:t>
            </a:r>
            <a:r>
              <a:rPr lang="en-GB" dirty="0" err="1" smtClean="0"/>
              <a:t>okula</a:t>
            </a:r>
            <a:r>
              <a:rPr lang="en-GB" dirty="0" smtClean="0"/>
              <a:t> </a:t>
            </a:r>
            <a:r>
              <a:rPr lang="en-GB" dirty="0" err="1" smtClean="0"/>
              <a:t>gittim</a:t>
            </a:r>
            <a:r>
              <a:rPr lang="en-GB" dirty="0" smtClean="0"/>
              <a:t> : I went to school</a:t>
            </a:r>
          </a:p>
          <a:p>
            <a:pPr lvl="1"/>
            <a:r>
              <a:rPr lang="en-GB" dirty="0" err="1" smtClean="0"/>
              <a:t>Okula</a:t>
            </a:r>
            <a:r>
              <a:rPr lang="en-GB" dirty="0" smtClean="0"/>
              <a:t> </a:t>
            </a:r>
            <a:r>
              <a:rPr lang="en-GB" dirty="0" err="1" smtClean="0"/>
              <a:t>ben</a:t>
            </a:r>
            <a:r>
              <a:rPr lang="en-GB" dirty="0" smtClean="0"/>
              <a:t> </a:t>
            </a:r>
            <a:r>
              <a:rPr lang="en-GB" dirty="0" err="1" smtClean="0"/>
              <a:t>gittim</a:t>
            </a:r>
            <a:r>
              <a:rPr lang="en-GB" dirty="0" smtClean="0"/>
              <a:t> : It is me who went to school</a:t>
            </a:r>
          </a:p>
          <a:p>
            <a:pPr lvl="1"/>
            <a:r>
              <a:rPr lang="en-GB" dirty="0" err="1" smtClean="0"/>
              <a:t>Gittim</a:t>
            </a:r>
            <a:r>
              <a:rPr lang="en-GB" dirty="0" smtClean="0"/>
              <a:t> </a:t>
            </a:r>
            <a:r>
              <a:rPr lang="en-GB" dirty="0" err="1" smtClean="0"/>
              <a:t>ben</a:t>
            </a:r>
            <a:r>
              <a:rPr lang="en-GB" dirty="0" smtClean="0"/>
              <a:t> </a:t>
            </a:r>
            <a:r>
              <a:rPr lang="en-GB" dirty="0" err="1" smtClean="0"/>
              <a:t>okula</a:t>
            </a:r>
            <a:endParaRPr lang="en-GB" dirty="0" smtClean="0"/>
          </a:p>
          <a:p>
            <a:pPr lvl="1"/>
            <a:r>
              <a:rPr lang="en-GB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3975" y="1769477"/>
            <a:ext cx="3268587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Makes  morphological parsing harder</a:t>
            </a:r>
            <a:endParaRPr lang="en-US" sz="1600" dirty="0"/>
          </a:p>
        </p:txBody>
      </p:sp>
      <p:cxnSp>
        <p:nvCxnSpPr>
          <p:cNvPr id="5" name="Elbow Connector 12"/>
          <p:cNvCxnSpPr>
            <a:endCxn id="4" idx="1"/>
          </p:cNvCxnSpPr>
          <p:nvPr/>
        </p:nvCxnSpPr>
        <p:spPr>
          <a:xfrm>
            <a:off x="3357554" y="1769477"/>
            <a:ext cx="2446421" cy="169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endCxn id="7" idx="1"/>
          </p:cNvCxnSpPr>
          <p:nvPr/>
        </p:nvCxnSpPr>
        <p:spPr>
          <a:xfrm>
            <a:off x="4572000" y="3598277"/>
            <a:ext cx="126954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41549" y="3429000"/>
            <a:ext cx="3100657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This makes things a little bit easier!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841549" y="4214818"/>
            <a:ext cx="313823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Part-of-speech tagging is very hard!</a:t>
            </a:r>
            <a:endParaRPr lang="en-US" sz="1600" dirty="0"/>
          </a:p>
        </p:txBody>
      </p:sp>
      <p:cxnSp>
        <p:nvCxnSpPr>
          <p:cNvPr id="9" name="Elbow Connector 8"/>
          <p:cNvCxnSpPr>
            <a:endCxn id="8" idx="1"/>
          </p:cNvCxnSpPr>
          <p:nvPr/>
        </p:nvCxnSpPr>
        <p:spPr>
          <a:xfrm>
            <a:off x="2466434" y="4214818"/>
            <a:ext cx="3375115" cy="169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Wordform</a:t>
            </a:r>
            <a:r>
              <a:rPr lang="en-GB" dirty="0" smtClean="0"/>
              <a:t> collocations, cont’d</a:t>
            </a:r>
            <a:endParaRPr lang="en-US" dirty="0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85720" y="1714488"/>
            <a:ext cx="6915157" cy="714375"/>
            <a:chOff x="442925" y="2571744"/>
            <a:chExt cx="6915157" cy="714375"/>
          </a:xfrm>
        </p:grpSpPr>
        <p:pic>
          <p:nvPicPr>
            <p:cNvPr id="9225" name="Picture 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2925" y="2786058"/>
              <a:ext cx="876300" cy="238125"/>
            </a:xfrm>
            <a:prstGeom prst="rect">
              <a:avLst/>
            </a:prstGeom>
            <a:noFill/>
          </p:spPr>
        </p:pic>
        <p:pic>
          <p:nvPicPr>
            <p:cNvPr id="9227" name="Picture 1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3057" y="2571744"/>
              <a:ext cx="5915025" cy="714375"/>
            </a:xfrm>
            <a:prstGeom prst="rect">
              <a:avLst/>
            </a:prstGeom>
            <a:noFill/>
          </p:spPr>
        </p:pic>
      </p:grp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0" y="1171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85720" y="3000372"/>
            <a:ext cx="8572560" cy="857256"/>
            <a:chOff x="285720" y="3429000"/>
            <a:chExt cx="8572560" cy="857256"/>
          </a:xfrm>
        </p:grpSpPr>
        <p:pic>
          <p:nvPicPr>
            <p:cNvPr id="9240" name="Picture 24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85720" y="3429000"/>
              <a:ext cx="1704975" cy="238125"/>
            </a:xfrm>
            <a:prstGeom prst="rect">
              <a:avLst/>
            </a:prstGeom>
            <a:noFill/>
          </p:spPr>
        </p:pic>
        <p:grpSp>
          <p:nvGrpSpPr>
            <p:cNvPr id="44" name="Group 43"/>
            <p:cNvGrpSpPr/>
            <p:nvPr/>
          </p:nvGrpSpPr>
          <p:grpSpPr>
            <a:xfrm>
              <a:off x="461906" y="3571881"/>
              <a:ext cx="8396374" cy="714375"/>
              <a:chOff x="414267" y="3571881"/>
              <a:chExt cx="8396374" cy="714375"/>
            </a:xfrm>
          </p:grpSpPr>
          <p:pic>
            <p:nvPicPr>
              <p:cNvPr id="9244" name="Picture 28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14267" y="3786190"/>
                <a:ext cx="6391275" cy="238125"/>
              </a:xfrm>
              <a:prstGeom prst="rect">
                <a:avLst/>
              </a:prstGeom>
              <a:noFill/>
            </p:spPr>
          </p:pic>
          <p:pic>
            <p:nvPicPr>
              <p:cNvPr id="9246" name="Picture 30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858016" y="3571881"/>
                <a:ext cx="1952625" cy="71437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0" y="1171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49" name="Picture 3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4300547"/>
            <a:ext cx="4867275" cy="485775"/>
          </a:xfrm>
          <a:prstGeom prst="rect">
            <a:avLst/>
          </a:prstGeom>
          <a:noFill/>
        </p:spPr>
      </p:pic>
      <p:grpSp>
        <p:nvGrpSpPr>
          <p:cNvPr id="53" name="Group 52"/>
          <p:cNvGrpSpPr/>
          <p:nvPr/>
        </p:nvGrpSpPr>
        <p:grpSpPr>
          <a:xfrm>
            <a:off x="285720" y="5643578"/>
            <a:ext cx="5719756" cy="714375"/>
            <a:chOff x="457200" y="5143512"/>
            <a:chExt cx="5719756" cy="714375"/>
          </a:xfrm>
        </p:grpSpPr>
        <p:pic>
          <p:nvPicPr>
            <p:cNvPr id="9252" name="Picture 36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7200" y="5143512"/>
              <a:ext cx="2533650" cy="714375"/>
            </a:xfrm>
            <a:prstGeom prst="rect">
              <a:avLst/>
            </a:prstGeom>
            <a:noFill/>
          </p:spPr>
        </p:pic>
        <p:pic>
          <p:nvPicPr>
            <p:cNvPr id="9251" name="Picture 35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43306" y="5143512"/>
              <a:ext cx="2533650" cy="714375"/>
            </a:xfrm>
            <a:prstGeom prst="rect">
              <a:avLst/>
            </a:prstGeom>
            <a:noFill/>
          </p:spPr>
        </p:pic>
      </p:grp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0" y="1171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0" y="121442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515257" y="2214554"/>
            <a:ext cx="4628246" cy="760875"/>
            <a:chOff x="515257" y="2214554"/>
            <a:chExt cx="4628246" cy="760875"/>
          </a:xfrm>
        </p:grpSpPr>
        <p:sp>
          <p:nvSpPr>
            <p:cNvPr id="65" name="Right Brace 64"/>
            <p:cNvSpPr/>
            <p:nvPr/>
          </p:nvSpPr>
          <p:spPr>
            <a:xfrm rot="5400000">
              <a:off x="1850199" y="1778770"/>
              <a:ext cx="214314" cy="108588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Brace 69"/>
            <p:cNvSpPr/>
            <p:nvPr/>
          </p:nvSpPr>
          <p:spPr>
            <a:xfrm rot="16200000">
              <a:off x="1015423" y="2285892"/>
              <a:ext cx="189371" cy="118970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65" idx="1"/>
              <a:endCxn id="70" idx="1"/>
            </p:cNvCxnSpPr>
            <p:nvPr/>
          </p:nvCxnSpPr>
          <p:spPr>
            <a:xfrm rot="16200000" flipH="1" flipV="1">
              <a:off x="1355137" y="2183839"/>
              <a:ext cx="357191" cy="8472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ight Brace 81"/>
            <p:cNvSpPr/>
            <p:nvPr/>
          </p:nvSpPr>
          <p:spPr>
            <a:xfrm rot="5400000">
              <a:off x="3124181" y="1838305"/>
              <a:ext cx="214314" cy="96681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Brace 82"/>
            <p:cNvSpPr/>
            <p:nvPr/>
          </p:nvSpPr>
          <p:spPr>
            <a:xfrm rot="5400000">
              <a:off x="4449427" y="1734791"/>
              <a:ext cx="208182" cy="117997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stCxn id="82" idx="1"/>
              <a:endCxn id="70" idx="1"/>
            </p:cNvCxnSpPr>
            <p:nvPr/>
          </p:nvCxnSpPr>
          <p:spPr>
            <a:xfrm rot="16200000" flipH="1" flipV="1">
              <a:off x="1992128" y="1546848"/>
              <a:ext cx="357191" cy="21212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3" idx="1"/>
              <a:endCxn id="70" idx="1"/>
            </p:cNvCxnSpPr>
            <p:nvPr/>
          </p:nvCxnSpPr>
          <p:spPr>
            <a:xfrm rot="16200000" flipH="1" flipV="1">
              <a:off x="2653218" y="885758"/>
              <a:ext cx="357191" cy="34434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482047" y="3595687"/>
            <a:ext cx="6233092" cy="799545"/>
            <a:chOff x="482047" y="3595687"/>
            <a:chExt cx="6233092" cy="799545"/>
          </a:xfrm>
        </p:grpSpPr>
        <p:sp>
          <p:nvSpPr>
            <p:cNvPr id="88" name="Right Brace 87"/>
            <p:cNvSpPr/>
            <p:nvPr/>
          </p:nvSpPr>
          <p:spPr>
            <a:xfrm rot="5400000">
              <a:off x="1536168" y="2845870"/>
              <a:ext cx="214313" cy="171394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>
              <a:stCxn id="88" idx="1"/>
              <a:endCxn id="94" idx="1"/>
            </p:cNvCxnSpPr>
            <p:nvPr/>
          </p:nvCxnSpPr>
          <p:spPr>
            <a:xfrm rot="16200000" flipH="1" flipV="1">
              <a:off x="1369318" y="3931855"/>
              <a:ext cx="395862" cy="1521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ight Brace 89"/>
            <p:cNvSpPr/>
            <p:nvPr/>
          </p:nvSpPr>
          <p:spPr>
            <a:xfrm rot="5400000">
              <a:off x="3669784" y="2926267"/>
              <a:ext cx="214313" cy="155315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ight Brace 90"/>
            <p:cNvSpPr/>
            <p:nvPr/>
          </p:nvSpPr>
          <p:spPr>
            <a:xfrm rot="5400000">
              <a:off x="5753792" y="2842523"/>
              <a:ext cx="208181" cy="171451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>
              <a:stCxn id="90" idx="1"/>
              <a:endCxn id="94" idx="1"/>
            </p:cNvCxnSpPr>
            <p:nvPr/>
          </p:nvCxnSpPr>
          <p:spPr>
            <a:xfrm rot="16200000" flipH="1" flipV="1">
              <a:off x="2436126" y="2865047"/>
              <a:ext cx="395861" cy="22857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1" idx="1"/>
              <a:endCxn id="94" idx="1"/>
            </p:cNvCxnSpPr>
            <p:nvPr/>
          </p:nvCxnSpPr>
          <p:spPr>
            <a:xfrm rot="16200000" flipH="1" flipV="1">
              <a:off x="3473532" y="1821511"/>
              <a:ext cx="401992" cy="4366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ight Brace 93"/>
            <p:cNvSpPr/>
            <p:nvPr/>
          </p:nvSpPr>
          <p:spPr>
            <a:xfrm rot="16200000">
              <a:off x="1396487" y="3291421"/>
              <a:ext cx="189371" cy="201825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334538" y="5191139"/>
            <a:ext cx="5793600" cy="238125"/>
            <a:chOff x="326213" y="6143644"/>
            <a:chExt cx="5793600" cy="238125"/>
          </a:xfrm>
        </p:grpSpPr>
        <p:pic>
          <p:nvPicPr>
            <p:cNvPr id="9256" name="Picture 40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6213" y="6143644"/>
              <a:ext cx="2905125" cy="238125"/>
            </a:xfrm>
            <a:prstGeom prst="rect">
              <a:avLst/>
            </a:prstGeom>
            <a:noFill/>
          </p:spPr>
        </p:pic>
        <p:pic>
          <p:nvPicPr>
            <p:cNvPr id="9258" name="Picture 42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81438" y="6143644"/>
              <a:ext cx="2238375" cy="23812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Problem: sparse </a:t>
            </a:r>
            <a:r>
              <a:rPr lang="en-GB" dirty="0" err="1" smtClean="0"/>
              <a:t>Ngram</a:t>
            </a:r>
            <a:r>
              <a:rPr lang="en-GB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6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When finding the collocation metric, co-occurrence of e.g. 2 words could be very rare</a:t>
            </a:r>
          </a:p>
          <a:p>
            <a:r>
              <a:rPr lang="en-GB" dirty="0" smtClean="0"/>
              <a:t>Cannot say, “this words don’t co-occur and thus collocation metric is 0” </a:t>
            </a:r>
            <a:r>
              <a:rPr lang="en-GB" dirty="0" smtClean="0">
                <a:sym typeface="Wingdings" pitchFamily="2" charset="2"/>
              </a:rPr>
              <a:t> Too many situations like that</a:t>
            </a:r>
          </a:p>
          <a:p>
            <a:r>
              <a:rPr lang="en-GB" dirty="0" smtClean="0">
                <a:sym typeface="Wingdings" pitchFamily="2" charset="2"/>
              </a:rPr>
              <a:t>From </a:t>
            </a:r>
            <a:r>
              <a:rPr lang="en-GB" dirty="0" err="1" smtClean="0">
                <a:sym typeface="Wingdings" pitchFamily="2" charset="2"/>
              </a:rPr>
              <a:t>Metu-Sabanci</a:t>
            </a:r>
            <a:r>
              <a:rPr lang="en-GB" dirty="0" smtClean="0">
                <a:sym typeface="Wingdings" pitchFamily="2" charset="2"/>
              </a:rPr>
              <a:t> annotated corpus which have 49961 unigrams: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714884"/>
            <a:ext cx="8229600" cy="1618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Sparse data</a:t>
            </a:r>
            <a:endParaRPr lang="en-GB" sz="3200" baseline="0" dirty="0" smtClean="0"/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e.g. only ~10%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of surfaces exist more than once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e.g. ~35% of surfaces are distinct : very big rate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0100" y="3214687"/>
          <a:ext cx="7143800" cy="1381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9261"/>
                <a:gridCol w="1503958"/>
                <a:gridCol w="1284631"/>
                <a:gridCol w="17859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Unigrams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Lexeme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Distinct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8606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4686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Distinct</a:t>
                      </a:r>
                      <a:r>
                        <a:rPr lang="en-GB" baseline="0" dirty="0" smtClean="0"/>
                        <a:t> with multiple occurrences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4920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3881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2846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Problem: sparse </a:t>
            </a:r>
            <a:r>
              <a:rPr lang="en-GB" dirty="0" err="1" smtClean="0"/>
              <a:t>Ngram</a:t>
            </a:r>
            <a:r>
              <a:rPr lang="en-GB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>
                <a:sym typeface="Wingdings" pitchFamily="2" charset="2"/>
              </a:rPr>
              <a:t>Bigram data is much sparser</a:t>
            </a:r>
          </a:p>
          <a:p>
            <a:r>
              <a:rPr lang="en-GB" dirty="0" smtClean="0">
                <a:sym typeface="Wingdings" pitchFamily="2" charset="2"/>
              </a:rPr>
              <a:t>From </a:t>
            </a:r>
            <a:r>
              <a:rPr lang="en-GB" dirty="0" err="1" smtClean="0">
                <a:sym typeface="Wingdings" pitchFamily="2" charset="2"/>
              </a:rPr>
              <a:t>Metu-Sabanci</a:t>
            </a:r>
            <a:r>
              <a:rPr lang="en-GB" dirty="0" smtClean="0">
                <a:sym typeface="Wingdings" pitchFamily="2" charset="2"/>
              </a:rPr>
              <a:t> annotated corpus which have 49962 bigrams: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572140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Sparser data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e.g. only ~7%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of two surfaces co-occur more than once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sz="3200" baseline="0" dirty="0" smtClean="0">
                <a:sym typeface="Wingdings" pitchFamily="2" charset="2"/>
              </a:rPr>
              <a:t>e.g. </a:t>
            </a:r>
            <a:r>
              <a:rPr lang="en-GB" sz="3200" dirty="0" smtClean="0">
                <a:sym typeface="Wingdings" pitchFamily="2" charset="2"/>
              </a:rPr>
              <a:t>~81% of surface-surface bigrams are distinct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721852"/>
          <a:ext cx="8286809" cy="2635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997"/>
                <a:gridCol w="796868"/>
                <a:gridCol w="796868"/>
                <a:gridCol w="796868"/>
                <a:gridCol w="796868"/>
                <a:gridCol w="796868"/>
                <a:gridCol w="796868"/>
                <a:gridCol w="796868"/>
                <a:gridCol w="796868"/>
                <a:gridCol w="796868"/>
              </a:tblGrid>
              <a:tr h="609299">
                <a:tc rowSpan="2">
                  <a:txBody>
                    <a:bodyPr/>
                    <a:lstStyle/>
                    <a:p>
                      <a:r>
                        <a:rPr lang="en-GB" sz="1200" dirty="0" smtClean="0"/>
                        <a:t>Bigrams</a:t>
                      </a:r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1200" dirty="0" smtClean="0"/>
                        <a:t>Surface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1200" dirty="0" smtClean="0"/>
                        <a:t>Stem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1200" dirty="0" smtClean="0"/>
                        <a:t>Lexeme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29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Surface</a:t>
                      </a:r>
                      <a:endParaRPr 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Stem</a:t>
                      </a:r>
                      <a:endParaRPr 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Lexeme</a:t>
                      </a:r>
                      <a:endParaRPr 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Surface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Stem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Lexeme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Surface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Stem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Lexeme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64000"/>
                      </a:schemeClr>
                    </a:solidFill>
                  </a:tcPr>
                </a:tc>
              </a:tr>
              <a:tr h="50991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Distinct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40441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38203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36897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37583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35045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33403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35959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33228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31477</a:t>
                      </a:r>
                      <a:endParaRPr lang="en-US" sz="1200" dirty="0"/>
                    </a:p>
                  </a:txBody>
                  <a:tcPr/>
                </a:tc>
              </a:tr>
              <a:tr h="907466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Distinct</a:t>
                      </a:r>
                      <a:r>
                        <a:rPr lang="en-GB" sz="1200" baseline="0" dirty="0" smtClean="0"/>
                        <a:t> with multiple occurrences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3570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4205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4644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4108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4900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5464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4355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5218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5816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Good-Turing smoothing for </a:t>
            </a:r>
            <a:r>
              <a:rPr lang="en-GB" dirty="0" err="1" smtClean="0"/>
              <a:t>NGrams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GB" dirty="0" smtClean="0">
                <a:sym typeface="Wingdings" pitchFamily="2" charset="2"/>
              </a:rPr>
              <a:t>Need smoothing for estimating the collocation likelihood of a co-occurrence which doesn’t exist in the previous knowledge</a:t>
            </a:r>
            <a:endParaRPr lang="en-US" dirty="0" smtClean="0"/>
          </a:p>
          <a:p>
            <a:pPr lvl="0">
              <a:defRPr/>
            </a:pPr>
            <a:r>
              <a:rPr lang="en-GB" dirty="0" smtClean="0"/>
              <a:t>Good-Turing smoothing: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“Use count of things you’ve seen once to help estimate the count of things you’ve never seen.”</a:t>
            </a:r>
          </a:p>
          <a:p>
            <a:pPr>
              <a:defRPr/>
            </a:pPr>
            <a:r>
              <a:rPr lang="en-GB" dirty="0" smtClean="0"/>
              <a:t>Not very complicated </a:t>
            </a:r>
            <a:r>
              <a:rPr lang="en-GB" dirty="0" smtClean="0">
                <a:sym typeface="Wingdings" pitchFamily="2" charset="2"/>
              </a:rPr>
              <a:t> see Wikipedia </a:t>
            </a:r>
            <a:r>
              <a:rPr lang="en-GB" dirty="0" smtClean="0">
                <a:sym typeface="Wingdings" pitchFamily="2" charset="2"/>
                <a:hlinkClick r:id="rId2"/>
              </a:rPr>
              <a:t>page</a:t>
            </a:r>
            <a:endParaRPr lang="en-GB" dirty="0" smtClean="0">
              <a:sym typeface="Wingdings" pitchFamily="2" charset="2"/>
            </a:endParaRPr>
          </a:p>
          <a:p>
            <a:pPr lvl="1">
              <a:defRPr/>
            </a:pPr>
            <a:r>
              <a:rPr lang="en-GB" dirty="0" smtClean="0">
                <a:sym typeface="Wingdings" pitchFamily="2" charset="2"/>
              </a:rPr>
              <a:t>N</a:t>
            </a:r>
            <a:r>
              <a:rPr lang="en-GB" baseline="-25000" dirty="0" smtClean="0">
                <a:sym typeface="Wingdings" pitchFamily="2" charset="2"/>
              </a:rPr>
              <a:t>0</a:t>
            </a:r>
            <a:r>
              <a:rPr lang="en-GB" dirty="0" smtClean="0">
                <a:sym typeface="Wingdings" pitchFamily="2" charset="2"/>
              </a:rPr>
              <a:t> = V</a:t>
            </a:r>
            <a:r>
              <a:rPr lang="en-GB" baseline="30000" dirty="0" smtClean="0">
                <a:sym typeface="Wingdings" pitchFamily="2" charset="2"/>
              </a:rPr>
              <a:t>N</a:t>
            </a:r>
            <a:r>
              <a:rPr lang="en-GB" dirty="0" smtClean="0">
                <a:sym typeface="Wingdings" pitchFamily="2" charset="2"/>
              </a:rPr>
              <a:t> minus </a:t>
            </a:r>
            <a:r>
              <a:rPr lang="en-GB" dirty="0" err="1" smtClean="0">
                <a:sym typeface="Wingdings" pitchFamily="2" charset="2"/>
              </a:rPr>
              <a:t>CountOfDistinctNGrams</a:t>
            </a:r>
            <a:endParaRPr lang="en-GB" dirty="0" smtClean="0">
              <a:sym typeface="Wingdings" pitchFamily="2" charset="2"/>
            </a:endParaRPr>
          </a:p>
          <a:p>
            <a:pPr lvl="1">
              <a:defRPr/>
            </a:pPr>
            <a:r>
              <a:rPr lang="en-GB" dirty="0" smtClean="0">
                <a:sym typeface="Wingdings" pitchFamily="2" charset="2"/>
              </a:rPr>
              <a:t>V: vocabulary size (distinct unigram count)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Improved Good-Turing smoothing for </a:t>
            </a:r>
            <a:r>
              <a:rPr lang="en-GB" dirty="0" err="1" smtClean="0"/>
              <a:t>NGrams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>
                <a:sym typeface="Wingdings" pitchFamily="2" charset="2"/>
              </a:rPr>
              <a:t>However, definition of Good-Turing as written in Wikipedia is not very efficient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How about the zero frequency of frequencies?</a:t>
            </a:r>
          </a:p>
          <a:p>
            <a:pPr lvl="1">
              <a:defRPr/>
            </a:pPr>
            <a:r>
              <a:rPr lang="en-GB" dirty="0" smtClean="0"/>
              <a:t>Use log linear regression 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log(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i="1" baseline="-25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)=a + b*log(c)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That will give an estimation</a:t>
            </a:r>
          </a:p>
          <a:p>
            <a:pPr lvl="1"/>
            <a:r>
              <a:rPr lang="en-GB" dirty="0" smtClean="0"/>
              <a:t>Called “Simple Good-Turing”</a:t>
            </a:r>
          </a:p>
          <a:p>
            <a:r>
              <a:rPr lang="en-GB" dirty="0" smtClean="0"/>
              <a:t>Don’t need to apply it to bigger frequencies</a:t>
            </a:r>
          </a:p>
          <a:p>
            <a:pPr lvl="1"/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Threshold: k=5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5012379"/>
            <a:ext cx="3857652" cy="84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Improved Good-Turing smoothing for </a:t>
            </a:r>
            <a:r>
              <a:rPr lang="en-GB" dirty="0" err="1" smtClean="0"/>
              <a:t>NGrams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GB" dirty="0" smtClean="0"/>
              <a:t>Inspecting </a:t>
            </a:r>
            <a:r>
              <a:rPr lang="en-GB" dirty="0" err="1" smtClean="0"/>
              <a:t>wordform</a:t>
            </a:r>
            <a:r>
              <a:rPr lang="en-GB" dirty="0" smtClean="0"/>
              <a:t> collocations </a:t>
            </a:r>
            <a:r>
              <a:rPr lang="en-GB" dirty="0" smtClean="0">
                <a:sym typeface="Wingdings" pitchFamily="2" charset="2"/>
              </a:rPr>
              <a:t> we have different </a:t>
            </a:r>
            <a:r>
              <a:rPr lang="en-GB" dirty="0" err="1" smtClean="0">
                <a:sym typeface="Wingdings" pitchFamily="2" charset="2"/>
              </a:rPr>
              <a:t>NGram</a:t>
            </a:r>
            <a:r>
              <a:rPr lang="en-GB" dirty="0" smtClean="0">
                <a:sym typeface="Wingdings" pitchFamily="2" charset="2"/>
              </a:rPr>
              <a:t> types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Something special in TRNLTK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E.g. trigrams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surface </a:t>
            </a:r>
            <a:r>
              <a:rPr lang="en-GB" dirty="0" err="1" smtClean="0">
                <a:sym typeface="Wingdings" pitchFamily="2" charset="2"/>
              </a:rPr>
              <a:t>surface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surface</a:t>
            </a:r>
            <a:endParaRPr lang="en-GB" dirty="0" smtClean="0">
              <a:sym typeface="Wingdings" pitchFamily="2" charset="2"/>
            </a:endParaRPr>
          </a:p>
          <a:p>
            <a:pPr lvl="2"/>
            <a:r>
              <a:rPr lang="en-GB" dirty="0" smtClean="0">
                <a:sym typeface="Wingdings" pitchFamily="2" charset="2"/>
              </a:rPr>
              <a:t>surface </a:t>
            </a:r>
            <a:r>
              <a:rPr lang="en-GB" dirty="0" err="1" smtClean="0">
                <a:sym typeface="Wingdings" pitchFamily="2" charset="2"/>
              </a:rPr>
              <a:t>surface</a:t>
            </a:r>
            <a:r>
              <a:rPr lang="en-GB" dirty="0" smtClean="0">
                <a:sym typeface="Wingdings" pitchFamily="2" charset="2"/>
              </a:rPr>
              <a:t> stem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surface </a:t>
            </a:r>
            <a:r>
              <a:rPr lang="en-GB" dirty="0" err="1" smtClean="0">
                <a:sym typeface="Wingdings" pitchFamily="2" charset="2"/>
              </a:rPr>
              <a:t>surface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lemma_root</a:t>
            </a:r>
            <a:endParaRPr lang="en-GB" dirty="0" smtClean="0">
              <a:sym typeface="Wingdings" pitchFamily="2" charset="2"/>
            </a:endParaRPr>
          </a:p>
          <a:p>
            <a:pPr lvl="2"/>
            <a:r>
              <a:rPr lang="en-GB" dirty="0" smtClean="0">
                <a:sym typeface="Wingdings" pitchFamily="2" charset="2"/>
              </a:rPr>
              <a:t>...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surface stem </a:t>
            </a:r>
            <a:r>
              <a:rPr lang="en-GB" dirty="0" err="1" smtClean="0">
                <a:sym typeface="Wingdings" pitchFamily="2" charset="2"/>
              </a:rPr>
              <a:t>stem</a:t>
            </a:r>
            <a:endParaRPr lang="en-GB" dirty="0" smtClean="0">
              <a:sym typeface="Wingdings" pitchFamily="2" charset="2"/>
            </a:endParaRPr>
          </a:p>
          <a:p>
            <a:pPr lvl="2"/>
            <a:r>
              <a:rPr lang="en-GB" dirty="0" smtClean="0">
                <a:sym typeface="Wingdings" pitchFamily="2" charset="2"/>
              </a:rPr>
              <a:t>...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Need to apply smoothing considering the </a:t>
            </a:r>
            <a:r>
              <a:rPr lang="en-GB" dirty="0" err="1" smtClean="0">
                <a:sym typeface="Wingdings" pitchFamily="2" charset="2"/>
              </a:rPr>
              <a:t>NGram</a:t>
            </a:r>
            <a:r>
              <a:rPr lang="en-GB" dirty="0" smtClean="0">
                <a:sym typeface="Wingdings" pitchFamily="2" charset="2"/>
              </a:rPr>
              <a:t> type for given count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Putting it all together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// Returns List&lt;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ParseResult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CollocationLikelihoodValue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FindCollocationLikelihoods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target word, leading context, following context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TWPRs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parse target word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CPLs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parse leading context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CPFs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parse following context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CCPL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cartesian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product of CPLs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CCPF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cartesian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product of CPFs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for each parse result TWPR in TWPRs:</a:t>
            </a:r>
          </a:p>
          <a:p>
            <a:pPr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LCTWPRCLs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&lt;leading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context,target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word&gt; parse results collocation likelihoods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for each parse result sequence CPRS in CCPL:</a:t>
            </a:r>
          </a:p>
          <a:p>
            <a:pPr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    LCTWPRCLs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+=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FindParseResultsCollocationLikelihood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(CPRS, TWPR)</a:t>
            </a:r>
          </a:p>
          <a:p>
            <a:pPr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LCTWPRCLs 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SmoothParseResultsCollocationLikelihoods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LCTWPRCLs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pPr>
              <a:buNone/>
            </a:pPr>
            <a:endParaRPr lang="en-GB" sz="12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FCTWPRCLs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&lt;following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context,target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word&gt; parse results collocation likelihoods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for each parse result sequence CPRS in CCPF: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FCTWPRCLs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+=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FindParseResultsCollocationLikelihood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(TWPR, CPRS)</a:t>
            </a:r>
          </a:p>
          <a:p>
            <a:pPr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FCTWPRCLs 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SmoothParseResultsCollocationLikelihoods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FCTWPRCLs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</a:p>
          <a:p>
            <a:pPr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Ls +=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WeightedSummingMergeOfContextLikelihoods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(weighted sum of LCTPRCLs, weighted sum of FCTPRCLs)</a:t>
            </a:r>
          </a:p>
          <a:p>
            <a:pPr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return Ls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Many coefficients to tweak the algorithm</a:t>
            </a:r>
          </a:p>
          <a:p>
            <a:pPr lvl="1"/>
            <a:r>
              <a:rPr lang="en-GB" dirty="0" err="1" smtClean="0"/>
              <a:t>WordForm</a:t>
            </a:r>
            <a:r>
              <a:rPr lang="en-GB" dirty="0" smtClean="0"/>
              <a:t> collocation weights: 6</a:t>
            </a:r>
          </a:p>
          <a:p>
            <a:pPr lvl="1"/>
            <a:r>
              <a:rPr lang="en-GB" dirty="0" smtClean="0"/>
              <a:t>Leading-following context weights: 1</a:t>
            </a:r>
          </a:p>
          <a:p>
            <a:pPr lvl="1"/>
            <a:r>
              <a:rPr lang="en-GB" dirty="0" smtClean="0"/>
              <a:t>Context-</a:t>
            </a:r>
            <a:r>
              <a:rPr lang="en-GB" dirty="0" err="1" smtClean="0"/>
              <a:t>targetWord</a:t>
            </a:r>
            <a:r>
              <a:rPr lang="en-GB" dirty="0" smtClean="0"/>
              <a:t> occurrence weight smoothing factor: 1</a:t>
            </a:r>
          </a:p>
          <a:p>
            <a:pPr lvl="1"/>
            <a:r>
              <a:rPr lang="en-GB" dirty="0" smtClean="0"/>
              <a:t>Weighted interpolation for </a:t>
            </a:r>
            <a:r>
              <a:rPr lang="en-GB" dirty="0" err="1" smtClean="0"/>
              <a:t>Ngram</a:t>
            </a:r>
            <a:r>
              <a:rPr lang="en-GB" dirty="0" smtClean="0"/>
              <a:t> : 1+2+3 = 6</a:t>
            </a:r>
          </a:p>
          <a:p>
            <a:r>
              <a:rPr lang="en-GB" dirty="0" smtClean="0"/>
              <a:t>TOTAL : 14 parameters </a:t>
            </a:r>
            <a:r>
              <a:rPr lang="en-GB" dirty="0" smtClean="0">
                <a:sym typeface="Wingdings" pitchFamily="2" charset="2"/>
              </a:rPr>
              <a:t> Need to tweak well to make algorithm work better</a:t>
            </a:r>
          </a:p>
          <a:p>
            <a:r>
              <a:rPr lang="en-GB" dirty="0" smtClean="0">
                <a:sym typeface="Wingdings" pitchFamily="2" charset="2"/>
              </a:rPr>
              <a:t>For the moment, they’re just instinctive</a:t>
            </a:r>
          </a:p>
          <a:p>
            <a:r>
              <a:rPr lang="en-GB" dirty="0" smtClean="0">
                <a:sym typeface="Wingdings" pitchFamily="2" charset="2"/>
              </a:rPr>
              <a:t>Need to work on a big annotated corpus to make them better  However, there is no any!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Implementation</a:t>
            </a:r>
          </a:p>
          <a:p>
            <a:pPr lvl="1"/>
            <a:r>
              <a:rPr lang="en-GB" dirty="0" err="1" smtClean="0"/>
              <a:t>Mongodb</a:t>
            </a:r>
            <a:endParaRPr lang="en-GB" dirty="0" smtClean="0"/>
          </a:p>
          <a:p>
            <a:pPr lvl="2"/>
            <a:r>
              <a:rPr lang="en-GB" dirty="0" smtClean="0"/>
              <a:t>Why</a:t>
            </a:r>
          </a:p>
          <a:p>
            <a:pPr lvl="2"/>
            <a:r>
              <a:rPr lang="en-GB" dirty="0" smtClean="0"/>
              <a:t>Capped collections</a:t>
            </a:r>
          </a:p>
          <a:p>
            <a:pPr lvl="2"/>
            <a:r>
              <a:rPr lang="en-GB" dirty="0" smtClean="0"/>
              <a:t>Indexes</a:t>
            </a:r>
          </a:p>
          <a:p>
            <a:pPr lvl="1"/>
            <a:r>
              <a:rPr lang="en-GB" dirty="0" smtClean="0"/>
              <a:t>100Gram’i bile </a:t>
            </a:r>
            <a:r>
              <a:rPr lang="en-GB" dirty="0" err="1" smtClean="0"/>
              <a:t>destekleyebilir</a:t>
            </a:r>
            <a:r>
              <a:rPr lang="en-GB" dirty="0" smtClean="0"/>
              <a:t> </a:t>
            </a:r>
            <a:r>
              <a:rPr lang="en-GB" dirty="0" err="1" smtClean="0"/>
              <a:t>kod</a:t>
            </a:r>
            <a:r>
              <a:rPr lang="en-GB" dirty="0" smtClean="0"/>
              <a:t>!</a:t>
            </a:r>
          </a:p>
          <a:p>
            <a:pPr lvl="1"/>
            <a:r>
              <a:rPr lang="en-GB" dirty="0" err="1" smtClean="0"/>
              <a:t>Sadece</a:t>
            </a:r>
            <a:r>
              <a:rPr lang="en-GB" dirty="0" smtClean="0"/>
              <a:t> </a:t>
            </a:r>
            <a:r>
              <a:rPr lang="en-GB" dirty="0" err="1" smtClean="0"/>
              <a:t>bu</a:t>
            </a:r>
            <a:r>
              <a:rPr lang="en-GB" dirty="0" smtClean="0"/>
              <a:t> context </a:t>
            </a:r>
            <a:r>
              <a:rPr lang="en-GB" dirty="0" err="1" smtClean="0"/>
              <a:t>bulma</a:t>
            </a:r>
            <a:r>
              <a:rPr lang="en-GB" dirty="0" smtClean="0"/>
              <a:t> </a:t>
            </a:r>
            <a:r>
              <a:rPr lang="en-GB" dirty="0" err="1" smtClean="0"/>
              <a:t>islemi</a:t>
            </a:r>
            <a:r>
              <a:rPr lang="en-GB" dirty="0" smtClean="0"/>
              <a:t> </a:t>
            </a:r>
            <a:r>
              <a:rPr lang="en-GB" dirty="0" err="1" smtClean="0"/>
              <a:t>icin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Ngram</a:t>
            </a:r>
            <a:r>
              <a:rPr lang="en-GB" dirty="0" smtClean="0"/>
              <a:t> collection </a:t>
            </a:r>
            <a:r>
              <a:rPr lang="en-GB" dirty="0" err="1" smtClean="0"/>
              <a:t>hazirlandi</a:t>
            </a:r>
            <a:r>
              <a:rPr lang="en-GB" dirty="0" smtClean="0"/>
              <a:t>. </a:t>
            </a:r>
            <a:r>
              <a:rPr lang="en-GB" dirty="0" err="1" smtClean="0"/>
              <a:t>Tum</a:t>
            </a:r>
            <a:r>
              <a:rPr lang="en-GB" dirty="0" smtClean="0"/>
              <a:t> morpheme container (parse result)</a:t>
            </a:r>
            <a:r>
              <a:rPr lang="en-GB" dirty="0" err="1" smtClean="0"/>
              <a:t>lari</a:t>
            </a:r>
            <a:r>
              <a:rPr lang="en-GB" dirty="0" smtClean="0"/>
              <a:t> </a:t>
            </a:r>
            <a:r>
              <a:rPr lang="en-GB" dirty="0" err="1" smtClean="0"/>
              <a:t>koymak</a:t>
            </a:r>
            <a:r>
              <a:rPr lang="en-GB" dirty="0" smtClean="0"/>
              <a:t> </a:t>
            </a:r>
            <a:r>
              <a:rPr lang="en-GB" dirty="0" err="1" smtClean="0"/>
              <a:t>yerine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performans</a:t>
            </a:r>
            <a:endParaRPr lang="en-GB" dirty="0" smtClean="0">
              <a:sym typeface="Wingdings" pitchFamily="2" charset="2"/>
            </a:endParaRPr>
          </a:p>
          <a:p>
            <a:pPr lvl="1"/>
            <a:r>
              <a:rPr lang="en-GB" dirty="0" err="1" smtClean="0">
                <a:sym typeface="Wingdings" pitchFamily="2" charset="2"/>
              </a:rPr>
              <a:t>Zaman</a:t>
            </a:r>
            <a:r>
              <a:rPr lang="en-GB" dirty="0" smtClean="0">
                <a:sym typeface="Wingdings" pitchFamily="2" charset="2"/>
              </a:rPr>
              <a:t> : 56000 </a:t>
            </a:r>
            <a:r>
              <a:rPr lang="en-GB" dirty="0" err="1" smtClean="0">
                <a:sym typeface="Wingdings" pitchFamily="2" charset="2"/>
              </a:rPr>
              <a:t>kelime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icin</a:t>
            </a:r>
            <a:r>
              <a:rPr lang="en-GB" dirty="0" smtClean="0">
                <a:sym typeface="Wingdings" pitchFamily="2" charset="2"/>
              </a:rPr>
              <a:t> context </a:t>
            </a:r>
            <a:r>
              <a:rPr lang="en-GB" dirty="0" err="1" smtClean="0">
                <a:sym typeface="Wingdings" pitchFamily="2" charset="2"/>
              </a:rPr>
              <a:t>bulma</a:t>
            </a:r>
            <a:r>
              <a:rPr lang="en-GB" dirty="0" smtClean="0">
                <a:sym typeface="Wingdings" pitchFamily="2" charset="2"/>
              </a:rPr>
              <a:t> ne </a:t>
            </a:r>
            <a:r>
              <a:rPr lang="en-GB" dirty="0" err="1" smtClean="0">
                <a:sym typeface="Wingdings" pitchFamily="2" charset="2"/>
              </a:rPr>
              <a:t>kadar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zaman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aliyor</a:t>
            </a:r>
            <a:r>
              <a:rPr lang="en-GB" dirty="0" smtClean="0">
                <a:sym typeface="Wingdings" pitchFamily="2" charset="2"/>
              </a:rPr>
              <a:t>.</a:t>
            </a:r>
          </a:p>
          <a:p>
            <a:pPr lvl="2"/>
            <a:r>
              <a:rPr lang="en-GB" dirty="0" err="1" smtClean="0">
                <a:sym typeface="Wingdings" pitchFamily="2" charset="2"/>
              </a:rPr>
              <a:t>Tek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yonlu</a:t>
            </a:r>
            <a:r>
              <a:rPr lang="en-GB" dirty="0" smtClean="0">
                <a:sym typeface="Wingdings" pitchFamily="2" charset="2"/>
              </a:rPr>
              <a:t> (</a:t>
            </a:r>
            <a:r>
              <a:rPr lang="en-GB" dirty="0" err="1" smtClean="0">
                <a:sym typeface="Wingdings" pitchFamily="2" charset="2"/>
              </a:rPr>
              <a:t>onceki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veya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sonraki</a:t>
            </a:r>
            <a:r>
              <a:rPr lang="en-GB" dirty="0" smtClean="0">
                <a:sym typeface="Wingdings" pitchFamily="2" charset="2"/>
              </a:rPr>
              <a:t>)</a:t>
            </a:r>
          </a:p>
          <a:p>
            <a:pPr lvl="2"/>
            <a:r>
              <a:rPr lang="en-GB" dirty="0" err="1" smtClean="0"/>
              <a:t>Cift</a:t>
            </a:r>
            <a:r>
              <a:rPr lang="en-GB" dirty="0" smtClean="0"/>
              <a:t> </a:t>
            </a:r>
            <a:r>
              <a:rPr lang="en-GB" dirty="0" err="1" smtClean="0"/>
              <a:t>yonlu</a:t>
            </a:r>
            <a:r>
              <a:rPr lang="en-GB" dirty="0" smtClean="0"/>
              <a:t> (</a:t>
            </a:r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ve</a:t>
            </a:r>
            <a:r>
              <a:rPr lang="en-GB" dirty="0" smtClean="0"/>
              <a:t> </a:t>
            </a:r>
            <a:r>
              <a:rPr lang="en-GB" dirty="0" err="1" smtClean="0"/>
              <a:t>sonraki</a:t>
            </a:r>
            <a:r>
              <a:rPr lang="en-GB" dirty="0" smtClean="0"/>
              <a:t>)</a:t>
            </a:r>
          </a:p>
          <a:p>
            <a:pPr lvl="2"/>
            <a:r>
              <a:rPr lang="en-GB" dirty="0" err="1" smtClean="0"/>
              <a:t>Onceki</a:t>
            </a:r>
            <a:r>
              <a:rPr lang="en-GB" dirty="0" smtClean="0"/>
              <a:t> 1 </a:t>
            </a:r>
            <a:r>
              <a:rPr lang="en-GB" dirty="0" err="1" smtClean="0"/>
              <a:t>kelimeye</a:t>
            </a:r>
            <a:r>
              <a:rPr lang="en-GB" dirty="0" smtClean="0"/>
              <a:t> </a:t>
            </a:r>
            <a:r>
              <a:rPr lang="en-GB" dirty="0" err="1" smtClean="0"/>
              <a:t>bakinca</a:t>
            </a:r>
            <a:r>
              <a:rPr lang="en-GB" dirty="0" smtClean="0"/>
              <a:t> ne </a:t>
            </a:r>
            <a:r>
              <a:rPr lang="en-GB" dirty="0" err="1" smtClean="0"/>
              <a:t>oluyor</a:t>
            </a:r>
            <a:r>
              <a:rPr lang="en-GB" dirty="0" smtClean="0"/>
              <a:t>, </a:t>
            </a:r>
            <a:r>
              <a:rPr lang="en-GB" dirty="0" err="1" smtClean="0"/>
              <a:t>iki</a:t>
            </a:r>
            <a:r>
              <a:rPr lang="en-GB" dirty="0" smtClean="0"/>
              <a:t> </a:t>
            </a:r>
            <a:r>
              <a:rPr lang="en-GB" dirty="0" err="1" smtClean="0"/>
              <a:t>kelimeye</a:t>
            </a:r>
            <a:r>
              <a:rPr lang="en-GB" dirty="0" smtClean="0"/>
              <a:t> </a:t>
            </a:r>
            <a:r>
              <a:rPr lang="en-GB" dirty="0" err="1" smtClean="0"/>
              <a:t>bakinca</a:t>
            </a:r>
            <a:r>
              <a:rPr lang="en-GB" dirty="0" smtClean="0"/>
              <a:t> ne </a:t>
            </a:r>
            <a:r>
              <a:rPr lang="en-GB" dirty="0" err="1" smtClean="0"/>
              <a:t>oluyor</a:t>
            </a:r>
            <a:r>
              <a:rPr lang="en-GB" dirty="0" smtClean="0"/>
              <a:t> </a:t>
            </a:r>
            <a:r>
              <a:rPr lang="en-GB" dirty="0" err="1" smtClean="0"/>
              <a:t>zaman</a:t>
            </a:r>
            <a:r>
              <a:rPr lang="en-GB" dirty="0" smtClean="0"/>
              <a:t> </a:t>
            </a:r>
            <a:r>
              <a:rPr lang="en-GB" dirty="0" err="1" smtClean="0"/>
              <a:t>olarak</a:t>
            </a:r>
            <a:r>
              <a:rPr lang="en-GB" dirty="0" smtClean="0"/>
              <a:t>?</a:t>
            </a:r>
          </a:p>
          <a:p>
            <a:pPr lvl="1"/>
            <a:r>
              <a:rPr lang="en-GB" dirty="0" err="1" smtClean="0"/>
              <a:t>Sadece</a:t>
            </a:r>
            <a:r>
              <a:rPr lang="en-GB" dirty="0" smtClean="0"/>
              <a:t> context </a:t>
            </a:r>
            <a:r>
              <a:rPr lang="en-GB" dirty="0" err="1" smtClean="0"/>
              <a:t>bulma</a:t>
            </a:r>
            <a:r>
              <a:rPr lang="en-GB" dirty="0" smtClean="0"/>
              <a:t> </a:t>
            </a:r>
            <a:r>
              <a:rPr lang="en-GB" dirty="0" err="1" smtClean="0"/>
              <a:t>ile</a:t>
            </a:r>
            <a:r>
              <a:rPr lang="en-GB" dirty="0" smtClean="0"/>
              <a:t> </a:t>
            </a:r>
            <a:r>
              <a:rPr lang="en-GB" dirty="0" err="1" smtClean="0"/>
              <a:t>dogru</a:t>
            </a:r>
            <a:r>
              <a:rPr lang="en-GB" dirty="0" smtClean="0"/>
              <a:t> parse result ne </a:t>
            </a:r>
            <a:r>
              <a:rPr lang="en-GB" dirty="0" err="1" smtClean="0"/>
              <a:t>kadar</a:t>
            </a:r>
            <a:r>
              <a:rPr lang="en-GB" dirty="0" smtClean="0"/>
              <a:t> </a:t>
            </a:r>
            <a:r>
              <a:rPr lang="en-GB" dirty="0" err="1" smtClean="0"/>
              <a:t>oranda</a:t>
            </a:r>
            <a:r>
              <a:rPr lang="en-GB" dirty="0" smtClean="0"/>
              <a:t> </a:t>
            </a:r>
            <a:r>
              <a:rPr lang="en-GB" dirty="0" err="1" smtClean="0"/>
              <a:t>tutturuluyor</a:t>
            </a:r>
            <a:r>
              <a:rPr lang="en-GB" dirty="0" smtClean="0"/>
              <a:t>? </a:t>
            </a:r>
            <a:r>
              <a:rPr lang="en-GB" dirty="0" err="1" smtClean="0"/>
              <a:t>Sabanci</a:t>
            </a:r>
            <a:r>
              <a:rPr lang="en-GB" dirty="0" smtClean="0"/>
              <a:t> </a:t>
            </a:r>
            <a:r>
              <a:rPr lang="en-GB" dirty="0" err="1" smtClean="0"/>
              <a:t>treebank’taki</a:t>
            </a:r>
            <a:r>
              <a:rPr lang="en-GB" dirty="0" smtClean="0"/>
              <a:t> </a:t>
            </a:r>
            <a:r>
              <a:rPr lang="en-GB" dirty="0" err="1" smtClean="0"/>
              <a:t>dogru</a:t>
            </a:r>
            <a:r>
              <a:rPr lang="en-GB" dirty="0" smtClean="0"/>
              <a:t> </a:t>
            </a:r>
            <a:r>
              <a:rPr lang="en-GB" dirty="0" err="1" smtClean="0"/>
              <a:t>sonucu</a:t>
            </a:r>
            <a:r>
              <a:rPr lang="en-GB" dirty="0" smtClean="0"/>
              <a:t> % </a:t>
            </a:r>
            <a:r>
              <a:rPr lang="en-GB" dirty="0" err="1" smtClean="0"/>
              <a:t>kac</a:t>
            </a:r>
            <a:r>
              <a:rPr lang="en-GB" dirty="0" smtClean="0"/>
              <a:t> </a:t>
            </a:r>
            <a:r>
              <a:rPr lang="en-GB" dirty="0" err="1" smtClean="0"/>
              <a:t>oraninda</a:t>
            </a:r>
            <a:r>
              <a:rPr lang="en-GB" dirty="0" smtClean="0"/>
              <a:t> </a:t>
            </a:r>
            <a:r>
              <a:rPr lang="en-GB" dirty="0" err="1" smtClean="0"/>
              <a:t>alabiliyoruz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Bu </a:t>
            </a:r>
            <a:r>
              <a:rPr lang="en-GB" dirty="0" err="1" smtClean="0"/>
              <a:t>oran</a:t>
            </a:r>
            <a:r>
              <a:rPr lang="en-GB" dirty="0" smtClean="0"/>
              <a:t> </a:t>
            </a:r>
            <a:r>
              <a:rPr lang="en-GB" dirty="0" err="1" smtClean="0"/>
              <a:t>neden</a:t>
            </a:r>
            <a:r>
              <a:rPr lang="en-GB" dirty="0" smtClean="0"/>
              <a:t> </a:t>
            </a:r>
            <a:r>
              <a:rPr lang="en-GB" dirty="0" err="1" smtClean="0"/>
              <a:t>yeterli</a:t>
            </a:r>
            <a:r>
              <a:rPr lang="en-GB" dirty="0" smtClean="0"/>
              <a:t> </a:t>
            </a:r>
            <a:r>
              <a:rPr lang="en-GB" dirty="0" err="1" smtClean="0"/>
              <a:t>degil</a:t>
            </a:r>
            <a:r>
              <a:rPr lang="en-GB" dirty="0" smtClean="0"/>
              <a:t>? Ne </a:t>
            </a:r>
            <a:r>
              <a:rPr lang="en-GB" dirty="0" err="1" smtClean="0"/>
              <a:t>gibi</a:t>
            </a:r>
            <a:r>
              <a:rPr lang="en-GB" dirty="0" smtClean="0"/>
              <a:t> </a:t>
            </a:r>
            <a:r>
              <a:rPr lang="en-GB" dirty="0" err="1" smtClean="0"/>
              <a:t>degerli</a:t>
            </a:r>
            <a:r>
              <a:rPr lang="en-GB" dirty="0" smtClean="0"/>
              <a:t> </a:t>
            </a:r>
            <a:r>
              <a:rPr lang="en-GB" dirty="0" err="1" smtClean="0"/>
              <a:t>bilgileri</a:t>
            </a:r>
            <a:r>
              <a:rPr lang="en-GB" dirty="0" smtClean="0"/>
              <a:t> </a:t>
            </a:r>
            <a:r>
              <a:rPr lang="en-GB" dirty="0" err="1" smtClean="0"/>
              <a:t>kullanmiyoruz</a:t>
            </a:r>
            <a:r>
              <a:rPr lang="en-GB" dirty="0" smtClean="0"/>
              <a:t> (</a:t>
            </a:r>
            <a:r>
              <a:rPr lang="en-GB" dirty="0" err="1" smtClean="0"/>
              <a:t>henuz</a:t>
            </a:r>
            <a:r>
              <a:rPr lang="en-GB" dirty="0" smtClean="0"/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Big picture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 Revisited - Turkish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7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Spell checker: A dictionary based solution doesn’t work. Cannot store all possible Turkish words in advance</a:t>
            </a:r>
          </a:p>
          <a:p>
            <a:r>
              <a:rPr lang="en-GB" dirty="0" smtClean="0"/>
              <a:t>Grammar checker : Word ordering makes it harder</a:t>
            </a:r>
          </a:p>
          <a:p>
            <a:r>
              <a:rPr lang="en-GB" dirty="0" smtClean="0"/>
              <a:t>Machine translation : A direct-statistical approach doesn’t work (unless you’re Google and have the text of billions of books)</a:t>
            </a:r>
          </a:p>
          <a:p>
            <a:pPr lvl="1"/>
            <a:r>
              <a:rPr lang="en-GB" dirty="0" smtClean="0"/>
              <a:t>Too many unique tokens</a:t>
            </a:r>
          </a:p>
          <a:p>
            <a:pPr lvl="2"/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1538" y="4572008"/>
          <a:ext cx="464346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23"/>
                <a:gridCol w="1547823"/>
                <a:gridCol w="1547823"/>
              </a:tblGrid>
              <a:tr h="267893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Corpus</a:t>
                      </a:r>
                      <a:r>
                        <a:rPr lang="en-GB" sz="1400" baseline="0" dirty="0" smtClean="0"/>
                        <a:t> size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400" dirty="0" smtClean="0"/>
                        <a:t>Vocabulary size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7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English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Turkish</a:t>
                      </a:r>
                      <a:endParaRPr lang="en-US" sz="1400" dirty="0"/>
                    </a:p>
                  </a:txBody>
                  <a:tcPr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 Million words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34</a:t>
                      </a:r>
                      <a:r>
                        <a:rPr lang="en-GB" sz="1400" baseline="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110K</a:t>
                      </a:r>
                      <a:endParaRPr lang="en-US" sz="1400" dirty="0"/>
                    </a:p>
                  </a:txBody>
                  <a:tcPr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 Million words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100K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420K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49017" y="4929198"/>
            <a:ext cx="243778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Much larger vocabulary.</a:t>
            </a:r>
          </a:p>
          <a:p>
            <a:r>
              <a:rPr lang="en-GB" dirty="0" smtClean="0"/>
              <a:t>It grows faster too!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950402"/>
            <a:ext cx="8115328" cy="478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Turkish NLP needs a different approach! </a:t>
            </a: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TRNLTK</a:t>
            </a:r>
            <a:endParaRPr kumimoji="0" lang="en-GB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tscorpus</a:t>
            </a:r>
            <a:r>
              <a:rPr lang="en-GB" dirty="0" smtClean="0"/>
              <a:t> : </a:t>
            </a:r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Kalemini</a:t>
            </a:r>
            <a:r>
              <a:rPr lang="en-GB" dirty="0" smtClean="0"/>
              <a:t>” her </a:t>
            </a:r>
            <a:r>
              <a:rPr lang="en-GB" dirty="0" err="1" smtClean="0"/>
              <a:t>zaman</a:t>
            </a:r>
            <a:r>
              <a:rPr lang="en-GB" dirty="0" smtClean="0"/>
              <a:t> p3sg </a:t>
            </a:r>
            <a:r>
              <a:rPr lang="en-GB" dirty="0" err="1" smtClean="0"/>
              <a:t>olarak</a:t>
            </a:r>
            <a:r>
              <a:rPr lang="en-GB" dirty="0" smtClean="0"/>
              <a:t> </a:t>
            </a:r>
            <a:r>
              <a:rPr lang="en-GB" dirty="0" err="1" smtClean="0"/>
              <a:t>isaretlenmis</a:t>
            </a:r>
            <a:endParaRPr lang="en-GB" dirty="0" smtClean="0"/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Onunla</a:t>
            </a:r>
            <a:r>
              <a:rPr lang="en-GB" dirty="0" smtClean="0"/>
              <a:t>” p2sg </a:t>
            </a:r>
            <a:r>
              <a:rPr lang="en-GB" dirty="0" err="1" smtClean="0"/>
              <a:t>olarak</a:t>
            </a:r>
            <a:r>
              <a:rPr lang="en-GB" dirty="0" smtClean="0"/>
              <a:t> </a:t>
            </a:r>
            <a:r>
              <a:rPr lang="en-GB" dirty="0" err="1" smtClean="0"/>
              <a:t>isaretlenmis</a:t>
            </a:r>
            <a:r>
              <a:rPr lang="en-GB" dirty="0" smtClean="0"/>
              <a:t> </a:t>
            </a:r>
            <a:r>
              <a:rPr lang="en-GB" dirty="0" err="1" smtClean="0"/>
              <a:t>vs</a:t>
            </a:r>
            <a:endParaRPr lang="en-GB" dirty="0" smtClean="0"/>
          </a:p>
          <a:p>
            <a:pPr lvl="1"/>
            <a:r>
              <a:rPr lang="en-GB" dirty="0" smtClean="0"/>
              <a:t>491M </a:t>
            </a:r>
            <a:r>
              <a:rPr lang="en-GB" dirty="0" err="1" smtClean="0"/>
              <a:t>kelime</a:t>
            </a:r>
            <a:r>
              <a:rPr lang="en-GB" dirty="0" smtClean="0"/>
              <a:t> 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ama</a:t>
            </a:r>
            <a:r>
              <a:rPr lang="en-GB" dirty="0" smtClean="0"/>
              <a:t> </a:t>
            </a:r>
            <a:r>
              <a:rPr lang="en-GB" dirty="0" err="1" smtClean="0"/>
              <a:t>cok</a:t>
            </a:r>
            <a:r>
              <a:rPr lang="en-GB" dirty="0" smtClean="0"/>
              <a:t> </a:t>
            </a:r>
            <a:r>
              <a:rPr lang="en-GB" dirty="0" err="1" smtClean="0"/>
              <a:t>yanlis</a:t>
            </a:r>
            <a:r>
              <a:rPr lang="en-GB" dirty="0" smtClean="0"/>
              <a:t>!</a:t>
            </a:r>
          </a:p>
          <a:p>
            <a:pPr lvl="2"/>
            <a:r>
              <a:rPr lang="en-GB" dirty="0" err="1" smtClean="0"/>
              <a:t>Gecen</a:t>
            </a:r>
            <a:r>
              <a:rPr lang="en-GB" dirty="0" smtClean="0"/>
              <a:t> :p2sg</a:t>
            </a:r>
          </a:p>
          <a:p>
            <a:pPr lvl="2"/>
            <a:r>
              <a:rPr lang="en-GB" dirty="0" err="1" smtClean="0"/>
              <a:t>Turkiyenin</a:t>
            </a:r>
            <a:r>
              <a:rPr lang="en-GB" dirty="0" smtClean="0"/>
              <a:t> : p2sg+Gen</a:t>
            </a:r>
          </a:p>
          <a:p>
            <a:pPr lvl="2"/>
            <a:r>
              <a:rPr lang="en-GB" dirty="0" smtClean="0"/>
              <a:t>Proper </a:t>
            </a:r>
            <a:r>
              <a:rPr lang="en-GB" dirty="0" err="1" smtClean="0"/>
              <a:t>nounlar</a:t>
            </a:r>
            <a:r>
              <a:rPr lang="en-GB" dirty="0" smtClean="0"/>
              <a:t> </a:t>
            </a:r>
            <a:r>
              <a:rPr lang="en-GB" dirty="0" err="1" smtClean="0"/>
              <a:t>yok</a:t>
            </a:r>
            <a:r>
              <a:rPr lang="en-GB" dirty="0" smtClean="0"/>
              <a:t> </a:t>
            </a:r>
            <a:r>
              <a:rPr lang="en-GB" dirty="0" err="1" smtClean="0"/>
              <a:t>gibi</a:t>
            </a:r>
            <a:r>
              <a:rPr lang="en-GB" dirty="0" smtClean="0"/>
              <a:t> </a:t>
            </a:r>
            <a:r>
              <a:rPr lang="en-GB" dirty="0" err="1" smtClean="0"/>
              <a:t>bisey</a:t>
            </a:r>
            <a:r>
              <a:rPr lang="en-GB" dirty="0" smtClean="0"/>
              <a:t>!</a:t>
            </a:r>
          </a:p>
          <a:p>
            <a:r>
              <a:rPr lang="en-GB" dirty="0" smtClean="0"/>
              <a:t>Transformation </a:t>
            </a:r>
            <a:r>
              <a:rPr lang="en-GB" dirty="0" err="1" smtClean="0"/>
              <a:t>olayi</a:t>
            </a:r>
            <a:r>
              <a:rPr lang="en-GB" dirty="0" smtClean="0"/>
              <a:t>. </a:t>
            </a:r>
            <a:r>
              <a:rPr lang="en-GB" dirty="0" err="1" smtClean="0"/>
              <a:t>Corpusta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hata</a:t>
            </a:r>
            <a:r>
              <a:rPr lang="en-GB" dirty="0" smtClean="0"/>
              <a:t> </a:t>
            </a:r>
            <a:r>
              <a:rPr lang="en-GB" dirty="0" err="1" smtClean="0"/>
              <a:t>bulunca</a:t>
            </a:r>
            <a:r>
              <a:rPr lang="en-GB" dirty="0" smtClean="0"/>
              <a:t>, </a:t>
            </a:r>
            <a:r>
              <a:rPr lang="en-GB" dirty="0" err="1" smtClean="0"/>
              <a:t>diger</a:t>
            </a:r>
            <a:r>
              <a:rPr lang="en-GB" dirty="0" smtClean="0"/>
              <a:t> </a:t>
            </a:r>
            <a:r>
              <a:rPr lang="en-GB" dirty="0" err="1" smtClean="0"/>
              <a:t>yerlerde</a:t>
            </a:r>
            <a:r>
              <a:rPr lang="en-GB" dirty="0" smtClean="0"/>
              <a:t> de </a:t>
            </a:r>
            <a:r>
              <a:rPr lang="en-GB" dirty="0" err="1" smtClean="0"/>
              <a:t>bunu</a:t>
            </a:r>
            <a:r>
              <a:rPr lang="en-GB" dirty="0" smtClean="0"/>
              <a:t> </a:t>
            </a:r>
            <a:r>
              <a:rPr lang="en-GB" dirty="0" err="1" smtClean="0"/>
              <a:t>duzeltme</a:t>
            </a:r>
            <a:r>
              <a:rPr lang="en-GB" dirty="0" smtClean="0"/>
              <a:t>! </a:t>
            </a:r>
            <a:r>
              <a:rPr lang="en-GB" dirty="0" err="1" smtClean="0"/>
              <a:t>Otomatik</a:t>
            </a:r>
            <a:r>
              <a:rPr lang="en-GB" dirty="0" smtClean="0"/>
              <a:t> </a:t>
            </a:r>
            <a:r>
              <a:rPr lang="en-GB" dirty="0" err="1" smtClean="0"/>
              <a:t>veya</a:t>
            </a:r>
            <a:r>
              <a:rPr lang="en-GB" dirty="0" smtClean="0"/>
              <a:t> supervised!</a:t>
            </a:r>
          </a:p>
          <a:p>
            <a:pPr marL="342900" lvl="1" indent="-342900">
              <a:buFont typeface="Arial"/>
              <a:buChar char="•"/>
            </a:pPr>
            <a:r>
              <a:rPr lang="en-GB" dirty="0" smtClean="0"/>
              <a:t>Terimler.docx </a:t>
            </a:r>
            <a:r>
              <a:rPr lang="en-GB" dirty="0" err="1" smtClean="0"/>
              <a:t>dosyasina</a:t>
            </a:r>
            <a:r>
              <a:rPr lang="en-GB" dirty="0" smtClean="0"/>
              <a:t> </a:t>
            </a:r>
            <a:r>
              <a:rPr lang="en-GB" dirty="0" err="1" smtClean="0"/>
              <a:t>bak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Advanced topics</a:t>
            </a:r>
          </a:p>
          <a:p>
            <a:pPr lvl="1"/>
            <a:r>
              <a:rPr lang="en-GB" dirty="0" smtClean="0"/>
              <a:t>Proper noun detection : Proper noun </a:t>
            </a:r>
            <a:r>
              <a:rPr lang="en-GB" dirty="0" err="1" smtClean="0"/>
              <a:t>olarak</a:t>
            </a:r>
            <a:r>
              <a:rPr lang="en-GB" dirty="0" smtClean="0"/>
              <a:t> </a:t>
            </a:r>
            <a:r>
              <a:rPr lang="en-GB" dirty="0" err="1" smtClean="0"/>
              <a:t>daha</a:t>
            </a:r>
            <a:r>
              <a:rPr lang="en-GB" dirty="0" smtClean="0"/>
              <a:t> once </a:t>
            </a:r>
            <a:r>
              <a:rPr lang="en-GB" dirty="0" err="1" smtClean="0"/>
              <a:t>kullanilmis</a:t>
            </a:r>
            <a:r>
              <a:rPr lang="en-GB" dirty="0" smtClean="0"/>
              <a:t> mi? </a:t>
            </a:r>
            <a:r>
              <a:rPr lang="en-GB" dirty="0" err="1" smtClean="0"/>
              <a:t>Ya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annotated </a:t>
            </a:r>
            <a:r>
              <a:rPr lang="en-GB" dirty="0" err="1" smtClean="0"/>
              <a:t>olmayan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textte</a:t>
            </a:r>
            <a:r>
              <a:rPr lang="en-GB" dirty="0" smtClean="0"/>
              <a:t>, hic </a:t>
            </a:r>
            <a:r>
              <a:rPr lang="en-GB" dirty="0" err="1" smtClean="0"/>
              <a:t>cumle</a:t>
            </a:r>
            <a:r>
              <a:rPr lang="en-GB" dirty="0" smtClean="0"/>
              <a:t> </a:t>
            </a:r>
            <a:r>
              <a:rPr lang="en-GB" dirty="0" err="1" smtClean="0"/>
              <a:t>ortasinda</a:t>
            </a:r>
            <a:r>
              <a:rPr lang="en-GB" dirty="0" smtClean="0"/>
              <a:t> </a:t>
            </a:r>
            <a:r>
              <a:rPr lang="en-GB" dirty="0" err="1" smtClean="0"/>
              <a:t>buyuk</a:t>
            </a:r>
            <a:r>
              <a:rPr lang="en-GB" dirty="0" smtClean="0"/>
              <a:t> </a:t>
            </a:r>
            <a:r>
              <a:rPr lang="en-GB" dirty="0" err="1" smtClean="0"/>
              <a:t>harfle</a:t>
            </a:r>
            <a:r>
              <a:rPr lang="en-GB" dirty="0" smtClean="0"/>
              <a:t> </a:t>
            </a:r>
            <a:r>
              <a:rPr lang="en-GB" dirty="0" err="1" smtClean="0"/>
              <a:t>baslatilmis</a:t>
            </a:r>
            <a:r>
              <a:rPr lang="en-GB" dirty="0" smtClean="0"/>
              <a:t> mi? </a:t>
            </a:r>
            <a:r>
              <a:rPr lang="en-GB" dirty="0" err="1" smtClean="0"/>
              <a:t>Veya</a:t>
            </a:r>
            <a:r>
              <a:rPr lang="en-GB" dirty="0" smtClean="0"/>
              <a:t> hic </a:t>
            </a:r>
            <a:r>
              <a:rPr lang="en-GB" dirty="0" err="1" smtClean="0"/>
              <a:t>kesme</a:t>
            </a:r>
            <a:r>
              <a:rPr lang="en-GB" dirty="0" smtClean="0"/>
              <a:t> </a:t>
            </a:r>
            <a:r>
              <a:rPr lang="en-GB" dirty="0" err="1" smtClean="0"/>
              <a:t>ile</a:t>
            </a:r>
            <a:r>
              <a:rPr lang="en-GB" dirty="0" smtClean="0"/>
              <a:t> </a:t>
            </a:r>
            <a:r>
              <a:rPr lang="en-GB" dirty="0" err="1" smtClean="0"/>
              <a:t>ayrilmis</a:t>
            </a:r>
            <a:r>
              <a:rPr lang="en-GB" dirty="0" smtClean="0"/>
              <a:t> mi?</a:t>
            </a:r>
          </a:p>
          <a:p>
            <a:pPr lvl="1"/>
            <a:r>
              <a:rPr lang="en-GB" dirty="0" smtClean="0"/>
              <a:t>Pronoun resolution: “</a:t>
            </a:r>
            <a:r>
              <a:rPr lang="en-GB" dirty="0" err="1" smtClean="0"/>
              <a:t>Onu</a:t>
            </a:r>
            <a:r>
              <a:rPr lang="en-GB" dirty="0" smtClean="0"/>
              <a:t> </a:t>
            </a:r>
            <a:r>
              <a:rPr lang="en-GB" dirty="0" err="1" smtClean="0"/>
              <a:t>bana</a:t>
            </a:r>
            <a:r>
              <a:rPr lang="en-GB" dirty="0" smtClean="0"/>
              <a:t> </a:t>
            </a:r>
            <a:r>
              <a:rPr lang="en-GB" dirty="0" err="1" smtClean="0"/>
              <a:t>verdi</a:t>
            </a:r>
            <a:r>
              <a:rPr lang="en-GB" dirty="0" smtClean="0"/>
              <a:t>” </a:t>
            </a:r>
            <a:r>
              <a:rPr lang="en-GB" dirty="0" smtClean="0">
                <a:sym typeface="Wingdings" pitchFamily="2" charset="2"/>
              </a:rPr>
              <a:t> “o” </a:t>
            </a:r>
            <a:r>
              <a:rPr lang="en-GB" dirty="0" err="1" smtClean="0">
                <a:sym typeface="Wingdings" pitchFamily="2" charset="2"/>
              </a:rPr>
              <a:t>kim</a:t>
            </a:r>
            <a:r>
              <a:rPr lang="en-GB" dirty="0" smtClean="0">
                <a:sym typeface="Wingdings" pitchFamily="2" charset="2"/>
              </a:rPr>
              <a:t>?</a:t>
            </a:r>
            <a:endParaRPr lang="en-GB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 Ok (@</a:t>
            </a:r>
            <a:r>
              <a:rPr lang="en-US" dirty="0" err="1" smtClean="0"/>
              <a:t>aliok_tr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Developer @ </a:t>
            </a:r>
            <a:r>
              <a:rPr lang="en-US" dirty="0" err="1" smtClean="0"/>
              <a:t>Innflow</a:t>
            </a:r>
            <a:r>
              <a:rPr lang="en-US" dirty="0" smtClean="0"/>
              <a:t> AG, Zurich, Switzerland</a:t>
            </a:r>
          </a:p>
          <a:p>
            <a:r>
              <a:rPr lang="en-US" dirty="0" smtClean="0"/>
              <a:t>Apache MyFaces committer (not a very active one though)</a:t>
            </a:r>
          </a:p>
          <a:p>
            <a:r>
              <a:rPr lang="en-GB" dirty="0" smtClean="0"/>
              <a:t>Questions to </a:t>
            </a:r>
            <a:r>
              <a:rPr lang="en-GB" dirty="0" err="1" smtClean="0"/>
              <a:t>aliok</a:t>
            </a:r>
            <a:r>
              <a:rPr lang="en-GB" dirty="0" smtClean="0"/>
              <a:t>[AT]apache[DOT]org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Most Basic Operation in NLP for Turkish: Morphological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Why needed?</a:t>
            </a:r>
          </a:p>
          <a:p>
            <a:pPr lvl="1"/>
            <a:r>
              <a:rPr lang="en-GB" dirty="0" smtClean="0"/>
              <a:t>Phrases represented in multiple words in other languages might be only one word in Turkish </a:t>
            </a:r>
            <a:r>
              <a:rPr lang="en-GB" dirty="0" smtClean="0">
                <a:sym typeface="Wingdings" pitchFamily="2" charset="2"/>
              </a:rPr>
              <a:t> Machine translation is not possible w/o it</a:t>
            </a:r>
            <a:endParaRPr lang="en-GB" dirty="0" smtClean="0"/>
          </a:p>
          <a:p>
            <a:pPr lvl="1"/>
            <a:r>
              <a:rPr lang="en-GB" dirty="0" smtClean="0"/>
              <a:t>Too many unique “tokens” </a:t>
            </a:r>
            <a:r>
              <a:rPr lang="en-GB" dirty="0" smtClean="0">
                <a:sym typeface="Wingdings" pitchFamily="2" charset="2"/>
              </a:rPr>
              <a:t> Can’t implement even a simple spell checker w/o it</a:t>
            </a:r>
          </a:p>
          <a:p>
            <a:pPr lvl="1"/>
            <a:r>
              <a:rPr lang="en-GB" dirty="0" smtClean="0"/>
              <a:t>Knowledge must be enormous </a:t>
            </a:r>
            <a:r>
              <a:rPr lang="en-GB" dirty="0" smtClean="0">
                <a:sym typeface="Wingdings" pitchFamily="2" charset="2"/>
              </a:rPr>
              <a:t> Part of speech tagging is not really possible </a:t>
            </a:r>
            <a:r>
              <a:rPr lang="en-GB" dirty="0" smtClean="0"/>
              <a:t>w/o it</a:t>
            </a:r>
          </a:p>
          <a:p>
            <a:pPr lvl="2"/>
            <a:r>
              <a:rPr lang="tr-TR" dirty="0" smtClean="0">
                <a:solidFill>
                  <a:schemeClr val="accent1"/>
                </a:solidFill>
              </a:rPr>
              <a:t>siyah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accent2"/>
                </a:solidFill>
              </a:rPr>
              <a:t>araba</a:t>
            </a:r>
            <a:r>
              <a:rPr lang="en-GB" dirty="0" err="1" smtClean="0"/>
              <a:t>ya</a:t>
            </a:r>
            <a:r>
              <a:rPr lang="tr-TR" dirty="0" smtClean="0"/>
              <a:t> </a:t>
            </a:r>
            <a:r>
              <a:rPr lang="en-GB" dirty="0" smtClean="0"/>
              <a:t>: to the </a:t>
            </a:r>
            <a:r>
              <a:rPr lang="en-GB" dirty="0" smtClean="0">
                <a:solidFill>
                  <a:schemeClr val="accent1"/>
                </a:solidFill>
              </a:rPr>
              <a:t>black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2"/>
                </a:solidFill>
              </a:rPr>
              <a:t>car</a:t>
            </a:r>
          </a:p>
          <a:p>
            <a:pPr lvl="2"/>
            <a:r>
              <a:rPr lang="en-GB" dirty="0" err="1" smtClean="0">
                <a:solidFill>
                  <a:schemeClr val="accent1"/>
                </a:solidFill>
              </a:rPr>
              <a:t>siyah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araba</a:t>
            </a:r>
            <a:r>
              <a:rPr lang="en-GB" dirty="0" err="1" smtClean="0"/>
              <a:t>da</a:t>
            </a:r>
            <a:r>
              <a:rPr lang="en-GB" dirty="0" smtClean="0"/>
              <a:t> : in the </a:t>
            </a:r>
            <a:r>
              <a:rPr lang="en-GB" dirty="0" smtClean="0">
                <a:solidFill>
                  <a:schemeClr val="accent1"/>
                </a:solidFill>
              </a:rPr>
              <a:t>black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2"/>
                </a:solidFill>
              </a:rPr>
              <a:t>car</a:t>
            </a:r>
          </a:p>
          <a:p>
            <a:pPr lvl="2"/>
            <a:r>
              <a:rPr lang="en-GB" dirty="0" smtClean="0"/>
              <a:t>To determine “</a:t>
            </a:r>
            <a:r>
              <a:rPr lang="en-GB" dirty="0" err="1" smtClean="0"/>
              <a:t>siyah</a:t>
            </a:r>
            <a:r>
              <a:rPr lang="en-GB" dirty="0" smtClean="0"/>
              <a:t>” is an adjective, we need to find relations. This relation has to defined with the stem, “</a:t>
            </a:r>
            <a:r>
              <a:rPr lang="en-GB" dirty="0" err="1" smtClean="0"/>
              <a:t>araba</a:t>
            </a:r>
            <a:r>
              <a:rPr lang="en-GB" dirty="0" smtClean="0"/>
              <a:t>”; not the forms with suffixes “</a:t>
            </a:r>
            <a:r>
              <a:rPr lang="en-GB" dirty="0" err="1" smtClean="0"/>
              <a:t>arabada</a:t>
            </a:r>
            <a:r>
              <a:rPr lang="en-GB" dirty="0" smtClean="0"/>
              <a:t>” and “</a:t>
            </a:r>
            <a:r>
              <a:rPr lang="en-GB" dirty="0" err="1" smtClean="0"/>
              <a:t>arabaya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57494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Context Independent Operations</a:t>
            </a:r>
          </a:p>
          <a:p>
            <a:pPr lvl="1"/>
            <a:r>
              <a:rPr lang="en-GB" dirty="0" smtClean="0"/>
              <a:t>Tokenizing</a:t>
            </a:r>
          </a:p>
          <a:p>
            <a:pPr lvl="1"/>
            <a:r>
              <a:rPr lang="en-GB" dirty="0" smtClean="0"/>
              <a:t>Morphologic parsing</a:t>
            </a:r>
          </a:p>
          <a:p>
            <a:r>
              <a:rPr lang="en-GB" dirty="0" smtClean="0"/>
              <a:t>Context Dependent Operations</a:t>
            </a:r>
          </a:p>
          <a:p>
            <a:pPr lvl="1"/>
            <a:r>
              <a:rPr lang="en-GB" dirty="0" smtClean="0"/>
              <a:t>Tokenizing</a:t>
            </a:r>
          </a:p>
          <a:p>
            <a:pPr lvl="1"/>
            <a:r>
              <a:rPr lang="en-GB" dirty="0" smtClean="0"/>
              <a:t>Morphologic parsing</a:t>
            </a:r>
          </a:p>
          <a:p>
            <a:pPr lvl="1"/>
            <a:r>
              <a:rPr lang="en-GB" dirty="0" smtClean="0"/>
              <a:t>Part of speech tagging</a:t>
            </a:r>
          </a:p>
          <a:p>
            <a:pPr lvl="1"/>
            <a:r>
              <a:rPr lang="en-GB" dirty="0" smtClean="0"/>
              <a:t>...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2131" r="7173"/>
          <a:stretch>
            <a:fillRect/>
          </a:stretch>
        </p:blipFill>
        <p:spPr bwMode="auto">
          <a:xfrm>
            <a:off x="1357290" y="3929066"/>
            <a:ext cx="7000924" cy="26479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 smtClean="0"/>
              <a:t>Context  Independent Operations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318567"/>
            <a:ext cx="4500594" cy="38075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21452</TotalTime>
  <Words>4124</Words>
  <Application>Microsoft Macintosh PowerPoint</Application>
  <PresentationFormat>On-screen Show (4:3)</PresentationFormat>
  <Paragraphs>639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TRNLTK</vt:lpstr>
      <vt:lpstr>Overview</vt:lpstr>
      <vt:lpstr>NLP Tasks and Possibilities</vt:lpstr>
      <vt:lpstr>Some properties of Turkish</vt:lpstr>
      <vt:lpstr>Some properties of Turkish (cont’d)</vt:lpstr>
      <vt:lpstr>Tasks Revisited - Turkish</vt:lpstr>
      <vt:lpstr>Most Basic Operation in NLP for Turkish: Morphological Parsing</vt:lpstr>
      <vt:lpstr>TRNLTK</vt:lpstr>
      <vt:lpstr>PART I</vt:lpstr>
      <vt:lpstr>Context Independent Operations</vt:lpstr>
      <vt:lpstr>Context free tokenizing</vt:lpstr>
      <vt:lpstr>Turkish – An Agglutinative Language  </vt:lpstr>
      <vt:lpstr>Context Free Morphologic Parsing</vt:lpstr>
      <vt:lpstr>Context Free Parsing : Approach#1</vt:lpstr>
      <vt:lpstr>Approach#1 :  A trimmed graph with 5 suffixes</vt:lpstr>
      <vt:lpstr>Context Free Parsing : Approach#2</vt:lpstr>
      <vt:lpstr>Approach#2 :  A trimmed graph with ~20 suffixes</vt:lpstr>
      <vt:lpstr>Graph traversal for word : “vicdansız”</vt:lpstr>
      <vt:lpstr>Graph traversal for word : “vicdanlarsız”</vt:lpstr>
      <vt:lpstr>Graph traversing for word : “vicdanlarsız”</vt:lpstr>
      <vt:lpstr>Complete suffix graph</vt:lpstr>
      <vt:lpstr>Some numbers</vt:lpstr>
      <vt:lpstr>Implementation</vt:lpstr>
      <vt:lpstr>Implementation (cont'd)</vt:lpstr>
      <vt:lpstr>Part II</vt:lpstr>
      <vt:lpstr>Slide 26</vt:lpstr>
      <vt:lpstr>Problem with context independency : Ambiguity </vt:lpstr>
      <vt:lpstr>Ambiguity in Morphological Parsing</vt:lpstr>
      <vt:lpstr>Contextful Morphological Parse : Metrics</vt:lpstr>
      <vt:lpstr>Collocation</vt:lpstr>
      <vt:lpstr>Collocation - Example</vt:lpstr>
      <vt:lpstr>Collocation - Example</vt:lpstr>
      <vt:lpstr>Collocation – cont’d</vt:lpstr>
      <vt:lpstr>Slide 34</vt:lpstr>
      <vt:lpstr>Likelihood of a surface and parse result sequence existing in a text</vt:lpstr>
      <vt:lpstr>Likelihood of a parse result sequence when parse result for context is known</vt:lpstr>
      <vt:lpstr>Likelihood of a word and parse result sequence existing in a text</vt:lpstr>
      <vt:lpstr>Slide 38</vt:lpstr>
      <vt:lpstr>Context parse result weight smoothing</vt:lpstr>
      <vt:lpstr>Leading and following contexts</vt:lpstr>
      <vt:lpstr>Leading and following contexts</vt:lpstr>
      <vt:lpstr>Multiple Context words</vt:lpstr>
      <vt:lpstr>Multiple Context words</vt:lpstr>
      <vt:lpstr>Multiple Context words</vt:lpstr>
      <vt:lpstr>Target surface, stem and root collocations</vt:lpstr>
      <vt:lpstr>Wordforms</vt:lpstr>
      <vt:lpstr>Wordform collocations</vt:lpstr>
      <vt:lpstr>Wordform collocations, cont’d</vt:lpstr>
      <vt:lpstr>Wordform collocations, cont’d</vt:lpstr>
      <vt:lpstr>Wordform collocations, cont’d</vt:lpstr>
      <vt:lpstr>Problem: sparse Ngram data</vt:lpstr>
      <vt:lpstr>Problem: sparse Ngram data</vt:lpstr>
      <vt:lpstr>Good-Turing smoothing for NGrams</vt:lpstr>
      <vt:lpstr>Improved Good-Turing smoothing for NGrams</vt:lpstr>
      <vt:lpstr>Improved Good-Turing smoothing for NGrams</vt:lpstr>
      <vt:lpstr>Putting it all together</vt:lpstr>
      <vt:lpstr>Algorithm details</vt:lpstr>
      <vt:lpstr>Slide 58</vt:lpstr>
      <vt:lpstr>Slide 59</vt:lpstr>
      <vt:lpstr>Slide 60</vt:lpstr>
      <vt:lpstr>Slide 61</vt:lpstr>
      <vt:lpstr>Contact</vt:lpstr>
    </vt:vector>
  </TitlesOfParts>
  <Company>smoke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TRNLTK</dc:title>
  <dc:creator>kus</dc:creator>
  <cp:lastModifiedBy>ali</cp:lastModifiedBy>
  <cp:revision>819</cp:revision>
  <dcterms:created xsi:type="dcterms:W3CDTF">2012-10-05T21:56:53Z</dcterms:created>
  <dcterms:modified xsi:type="dcterms:W3CDTF">2012-11-23T08:15:49Z</dcterms:modified>
</cp:coreProperties>
</file>