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Barlow Condensed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C1311D-03D8-44DC-B8B4-503C5A892095}">
  <a:tblStyle styleId="{52C1311D-03D8-44DC-B8B4-503C5A8920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BarlowCondensed-bold.fntdata"/><Relationship Id="rId27" Type="http://schemas.openxmlformats.org/officeDocument/2006/relationships/font" Target="fonts/BarlowCondense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BarlowCondensed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BarlowCondensed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62798a947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62798a947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62798a947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62798a947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62798a947_0_6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62798a947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62798a947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62798a947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a62798a947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a62798a947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a62798a947_0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a62798a94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a62798a94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a62798a94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62798a94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a62798a94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62798a947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62798a9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62798a947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62798a94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62798a947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62798a94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62798a947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62798a94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62798a947_0_5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62798a947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62798a94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62798a94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62798a947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62798a947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62798a947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62798a947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297500" y="1658325"/>
            <a:ext cx="6430500" cy="17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5200"/>
              <a:t>TripAdvisor Restaurant Review Analysis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19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NLP Analysis of Restaurant Reviews For Barcelona City.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on the Reviews:</a:t>
            </a:r>
            <a:endParaRPr/>
          </a:p>
        </p:txBody>
      </p:sp>
      <p:sp>
        <p:nvSpPr>
          <p:cNvPr id="165" name="Google Shape;165;p22"/>
          <p:cNvSpPr txBox="1"/>
          <p:nvPr>
            <p:ph idx="2" type="body"/>
          </p:nvPr>
        </p:nvSpPr>
        <p:spPr>
          <a:xfrm>
            <a:off x="4625475" y="1110350"/>
            <a:ext cx="3611700" cy="13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900"/>
              <a:t>6 Different Topics were identified to best fit the model.</a:t>
            </a:r>
            <a:endParaRPr b="1" sz="1900"/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650" y="1017725"/>
            <a:ext cx="3768675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on the Reviews:</a:t>
            </a:r>
            <a:endParaRPr/>
          </a:p>
        </p:txBody>
      </p:sp>
      <p:graphicFrame>
        <p:nvGraphicFramePr>
          <p:cNvPr id="172" name="Google Shape;172;p23"/>
          <p:cNvGraphicFramePr/>
          <p:nvPr/>
        </p:nvGraphicFramePr>
        <p:xfrm>
          <a:off x="646775" y="244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{52C1311D-03D8-44DC-B8B4-503C5A892095}</a:tableStyleId>
              </a:tblPr>
              <a:tblGrid>
                <a:gridCol w="777700"/>
                <a:gridCol w="6887825"/>
              </a:tblGrid>
              <a:tr h="9950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1" lang="en" u="sng">
                          <a:solidFill>
                            <a:srgbClr val="85200C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Topic 5: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85200C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good, great, recommend, friendly, nice, really, well, tapa, wine, menu, excellent, also, dish, atmosphere, try, delicious, definitely, love, small, taste, little, quality, tasty, eat, fresh, highly, lovely, bit, choice, different, lot, selection, dessert, cook, tapas, choose, meat, salad, quite, special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3" name="Google Shape;173;p23"/>
          <p:cNvGraphicFramePr/>
          <p:nvPr/>
        </p:nvGraphicFramePr>
        <p:xfrm>
          <a:off x="646775" y="358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{52C1311D-03D8-44DC-B8B4-503C5A892095}</a:tableStyleId>
              </a:tblPr>
              <a:tblGrid>
                <a:gridCol w="777700"/>
                <a:gridCol w="6887825"/>
              </a:tblGrid>
              <a:tr h="9950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u="sng">
                          <a:solidFill>
                            <a:srgbClr val="E0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Topic 3: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E0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get, make, come, order, back, even, eat, waiter, drink, take, want, try, say, friend, see, feel, give, think, pizza, ever, people, leave, last, always, way, ask, know, full, family, absolutely, thing, start, end, owner, decide, away, speak, still, pay, happy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4" name="Google Shape;174;p23"/>
          <p:cNvSpPr txBox="1"/>
          <p:nvPr>
            <p:ph idx="4294967295" type="body"/>
          </p:nvPr>
        </p:nvSpPr>
        <p:spPr>
          <a:xfrm>
            <a:off x="646775" y="1110350"/>
            <a:ext cx="75903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2</a:t>
            </a:r>
            <a:r>
              <a:rPr b="1" lang="en" sz="1900"/>
              <a:t> Topics were identified to be most Dominant in the Corpus.</a:t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‘Topic5’ had most influence, followed by ‘Topic3’ </a:t>
            </a:r>
            <a:endParaRPr b="1"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on the Reviews:</a:t>
            </a:r>
            <a:endParaRPr/>
          </a:p>
        </p:txBody>
      </p:sp>
      <p:sp>
        <p:nvSpPr>
          <p:cNvPr id="180" name="Google Shape;180;p24"/>
          <p:cNvSpPr txBox="1"/>
          <p:nvPr>
            <p:ph idx="2" type="body"/>
          </p:nvPr>
        </p:nvSpPr>
        <p:spPr>
          <a:xfrm>
            <a:off x="6225675" y="1491350"/>
            <a:ext cx="2110500" cy="28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/>
              <a:t>For Predictive Modelling (Classification of the Sentiment), WordCount, Topic5, and Topic3 played as the most important factors while classifying the reviews correctly.</a:t>
            </a:r>
            <a:endParaRPr b="1" sz="1500"/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920874" cy="3710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ML Approach on the Sentiment Analysis:</a:t>
            </a:r>
            <a:endParaRPr/>
          </a:p>
        </p:txBody>
      </p:sp>
      <p:sp>
        <p:nvSpPr>
          <p:cNvPr id="187" name="Google Shape;187;p25"/>
          <p:cNvSpPr txBox="1"/>
          <p:nvPr>
            <p:ph idx="2" type="body"/>
          </p:nvPr>
        </p:nvSpPr>
        <p:spPr>
          <a:xfrm>
            <a:off x="432875" y="1491350"/>
            <a:ext cx="7903200" cy="28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Logistic Regression and Random Forest Classifier Approach(~59% accuracy) seemed as best fit for this Dataset.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Consideration on Performance Metric of the models should be emphasized on F1 score (Precision and Recall), since this business analysis is aimed to target correct classification of the reviews.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Topic Identification opens another dimension of interpretation, since this helps more accurately to identify the influential factors for any analysis.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Stakeholders</a:t>
            </a: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4147063" y="1049105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4147075" y="104911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6"/>
          <p:cNvSpPr txBox="1"/>
          <p:nvPr>
            <p:ph idx="4294967295" type="body"/>
          </p:nvPr>
        </p:nvSpPr>
        <p:spPr>
          <a:xfrm>
            <a:off x="4147075" y="11083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CEO</a:t>
            </a:r>
            <a:endParaRPr sz="1100">
              <a:solidFill>
                <a:schemeClr val="lt1"/>
              </a:solidFill>
            </a:endParaRPr>
          </a:p>
        </p:txBody>
      </p:sp>
      <p:grpSp>
        <p:nvGrpSpPr>
          <p:cNvPr id="196" name="Google Shape;196;p26"/>
          <p:cNvGrpSpPr/>
          <p:nvPr/>
        </p:nvGrpSpPr>
        <p:grpSpPr>
          <a:xfrm>
            <a:off x="2918113" y="1746605"/>
            <a:ext cx="4160100" cy="531900"/>
            <a:chOff x="2918113" y="1746605"/>
            <a:chExt cx="4160100" cy="531900"/>
          </a:xfrm>
        </p:grpSpPr>
        <p:cxnSp>
          <p:nvCxnSpPr>
            <p:cNvPr id="197" name="Google Shape;197;p26"/>
            <p:cNvCxnSpPr>
              <a:stCxn id="193" idx="2"/>
              <a:endCxn id="198" idx="0"/>
            </p:cNvCxnSpPr>
            <p:nvPr/>
          </p:nvCxnSpPr>
          <p:spPr>
            <a:xfrm rot="5400000">
              <a:off x="3628963" y="1035755"/>
              <a:ext cx="531900" cy="19536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9" name="Google Shape;199;p26"/>
            <p:cNvCxnSpPr>
              <a:stCxn id="193" idx="2"/>
              <a:endCxn id="200" idx="0"/>
            </p:cNvCxnSpPr>
            <p:nvPr/>
          </p:nvCxnSpPr>
          <p:spPr>
            <a:xfrm flipH="1" rot="-5400000">
              <a:off x="5709013" y="909305"/>
              <a:ext cx="531900" cy="22065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01" name="Google Shape;201;p26"/>
          <p:cNvSpPr/>
          <p:nvPr/>
        </p:nvSpPr>
        <p:spPr>
          <a:xfrm>
            <a:off x="2194905" y="22785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6"/>
          <p:cNvSpPr/>
          <p:nvPr/>
        </p:nvSpPr>
        <p:spPr>
          <a:xfrm>
            <a:off x="21935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6"/>
          <p:cNvSpPr txBox="1"/>
          <p:nvPr>
            <p:ph idx="4294967295" type="body"/>
          </p:nvPr>
        </p:nvSpPr>
        <p:spPr>
          <a:xfrm>
            <a:off x="2193650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Dir. of Sales</a:t>
            </a:r>
            <a:endParaRPr sz="1100">
              <a:solidFill>
                <a:schemeClr val="lt1"/>
              </a:solidFill>
            </a:endParaRPr>
          </a:p>
        </p:txBody>
      </p:sp>
      <p:grpSp>
        <p:nvGrpSpPr>
          <p:cNvPr id="203" name="Google Shape;203;p26"/>
          <p:cNvGrpSpPr/>
          <p:nvPr/>
        </p:nvGrpSpPr>
        <p:grpSpPr>
          <a:xfrm>
            <a:off x="1256055" y="2975701"/>
            <a:ext cx="3327300" cy="531900"/>
            <a:chOff x="1256055" y="2975701"/>
            <a:chExt cx="3327300" cy="531900"/>
          </a:xfrm>
        </p:grpSpPr>
        <p:cxnSp>
          <p:nvCxnSpPr>
            <p:cNvPr id="204" name="Google Shape;204;p26"/>
            <p:cNvCxnSpPr>
              <a:stCxn id="201" idx="2"/>
              <a:endCxn id="205" idx="0"/>
            </p:cNvCxnSpPr>
            <p:nvPr/>
          </p:nvCxnSpPr>
          <p:spPr>
            <a:xfrm>
              <a:off x="2919555" y="2975701"/>
              <a:ext cx="0" cy="531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" name="Google Shape;206;p26"/>
            <p:cNvCxnSpPr>
              <a:stCxn id="201" idx="2"/>
              <a:endCxn id="207" idx="0"/>
            </p:cNvCxnSpPr>
            <p:nvPr/>
          </p:nvCxnSpPr>
          <p:spPr>
            <a:xfrm rot="5400000">
              <a:off x="1821855" y="2409901"/>
              <a:ext cx="531900" cy="16635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8" name="Google Shape;208;p26"/>
            <p:cNvCxnSpPr>
              <a:stCxn id="201" idx="2"/>
              <a:endCxn id="209" idx="0"/>
            </p:cNvCxnSpPr>
            <p:nvPr/>
          </p:nvCxnSpPr>
          <p:spPr>
            <a:xfrm flipH="1" rot="-5400000">
              <a:off x="3485505" y="2409751"/>
              <a:ext cx="531900" cy="16638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10" name="Google Shape;210;p26"/>
          <p:cNvSpPr/>
          <p:nvPr/>
        </p:nvSpPr>
        <p:spPr>
          <a:xfrm>
            <a:off x="531436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6"/>
          <p:cNvSpPr/>
          <p:nvPr/>
        </p:nvSpPr>
        <p:spPr>
          <a:xfrm>
            <a:off x="53145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6"/>
          <p:cNvSpPr txBox="1"/>
          <p:nvPr>
            <p:ph idx="4294967295" type="body"/>
          </p:nvPr>
        </p:nvSpPr>
        <p:spPr>
          <a:xfrm>
            <a:off x="531750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North America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12" name="Google Shape;212;p26"/>
          <p:cNvSpPr txBox="1"/>
          <p:nvPr>
            <p:ph idx="4294967295" type="body"/>
          </p:nvPr>
        </p:nvSpPr>
        <p:spPr>
          <a:xfrm>
            <a:off x="531738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Perry Presenter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13" name="Google Shape;213;p26"/>
          <p:cNvSpPr/>
          <p:nvPr/>
        </p:nvSpPr>
        <p:spPr>
          <a:xfrm>
            <a:off x="2194998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6"/>
          <p:cNvSpPr/>
          <p:nvPr/>
        </p:nvSpPr>
        <p:spPr>
          <a:xfrm>
            <a:off x="2195013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6"/>
          <p:cNvSpPr txBox="1"/>
          <p:nvPr>
            <p:ph idx="4294967295" type="body"/>
          </p:nvPr>
        </p:nvSpPr>
        <p:spPr>
          <a:xfrm>
            <a:off x="21951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Asia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15" name="Google Shape;215;p26"/>
          <p:cNvSpPr txBox="1"/>
          <p:nvPr>
            <p:ph idx="4294967295" type="body"/>
          </p:nvPr>
        </p:nvSpPr>
        <p:spPr>
          <a:xfrm>
            <a:off x="2195163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Vinny Viewer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16" name="Google Shape;216;p26"/>
          <p:cNvSpPr/>
          <p:nvPr/>
        </p:nvSpPr>
        <p:spPr>
          <a:xfrm>
            <a:off x="3858523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6"/>
          <p:cNvSpPr/>
          <p:nvPr/>
        </p:nvSpPr>
        <p:spPr>
          <a:xfrm>
            <a:off x="385860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6"/>
          <p:cNvSpPr txBox="1"/>
          <p:nvPr>
            <p:ph idx="4294967295" type="body"/>
          </p:nvPr>
        </p:nvSpPr>
        <p:spPr>
          <a:xfrm>
            <a:off x="3858613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Europe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18" name="Google Shape;218;p26"/>
          <p:cNvSpPr txBox="1"/>
          <p:nvPr>
            <p:ph idx="4294967295" type="body"/>
          </p:nvPr>
        </p:nvSpPr>
        <p:spPr>
          <a:xfrm>
            <a:off x="3858700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Molly Maker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19" name="Google Shape;219;p26"/>
          <p:cNvSpPr/>
          <p:nvPr/>
        </p:nvSpPr>
        <p:spPr>
          <a:xfrm>
            <a:off x="6353691" y="22785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6"/>
          <p:cNvSpPr/>
          <p:nvPr/>
        </p:nvSpPr>
        <p:spPr>
          <a:xfrm>
            <a:off x="63537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6"/>
          <p:cNvSpPr txBox="1"/>
          <p:nvPr>
            <p:ph idx="4294967295" type="body"/>
          </p:nvPr>
        </p:nvSpPr>
        <p:spPr>
          <a:xfrm>
            <a:off x="6353925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Dir. of Engineering</a:t>
            </a:r>
            <a:endParaRPr sz="1100">
              <a:solidFill>
                <a:schemeClr val="lt1"/>
              </a:solidFill>
            </a:endParaRPr>
          </a:p>
        </p:txBody>
      </p:sp>
      <p:grpSp>
        <p:nvGrpSpPr>
          <p:cNvPr id="221" name="Google Shape;221;p26"/>
          <p:cNvGrpSpPr/>
          <p:nvPr/>
        </p:nvGrpSpPr>
        <p:grpSpPr>
          <a:xfrm>
            <a:off x="6246741" y="2975701"/>
            <a:ext cx="1663500" cy="531900"/>
            <a:chOff x="6246741" y="2975701"/>
            <a:chExt cx="1663500" cy="531900"/>
          </a:xfrm>
        </p:grpSpPr>
        <p:cxnSp>
          <p:nvCxnSpPr>
            <p:cNvPr id="222" name="Google Shape;222;p26"/>
            <p:cNvCxnSpPr>
              <a:stCxn id="219" idx="2"/>
              <a:endCxn id="223" idx="0"/>
            </p:cNvCxnSpPr>
            <p:nvPr/>
          </p:nvCxnSpPr>
          <p:spPr>
            <a:xfrm rot="5400000">
              <a:off x="6396591" y="2825851"/>
              <a:ext cx="531900" cy="8316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4" name="Google Shape;224;p26"/>
            <p:cNvCxnSpPr>
              <a:stCxn id="219" idx="2"/>
              <a:endCxn id="225" idx="0"/>
            </p:cNvCxnSpPr>
            <p:nvPr/>
          </p:nvCxnSpPr>
          <p:spPr>
            <a:xfrm flipH="1" rot="-5400000">
              <a:off x="7228341" y="2825701"/>
              <a:ext cx="531900" cy="831900"/>
            </a:xfrm>
            <a:prstGeom prst="bentConnector3">
              <a:avLst>
                <a:gd fmla="val 50013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26" name="Google Shape;226;p26"/>
          <p:cNvSpPr/>
          <p:nvPr/>
        </p:nvSpPr>
        <p:spPr>
          <a:xfrm>
            <a:off x="5522206" y="3507819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5522175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"/>
          <p:cNvSpPr txBox="1"/>
          <p:nvPr>
            <p:ph idx="4294967295" type="body"/>
          </p:nvPr>
        </p:nvSpPr>
        <p:spPr>
          <a:xfrm>
            <a:off x="55223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Front End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28" name="Google Shape;228;p26"/>
          <p:cNvSpPr txBox="1"/>
          <p:nvPr>
            <p:ph idx="4294967295" type="body"/>
          </p:nvPr>
        </p:nvSpPr>
        <p:spPr>
          <a:xfrm>
            <a:off x="5522263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Casey Creator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29" name="Google Shape;229;p26"/>
          <p:cNvSpPr/>
          <p:nvPr/>
        </p:nvSpPr>
        <p:spPr>
          <a:xfrm>
            <a:off x="7185791" y="3507819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6"/>
          <p:cNvSpPr/>
          <p:nvPr/>
        </p:nvSpPr>
        <p:spPr>
          <a:xfrm>
            <a:off x="7185650" y="3507737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"/>
          <p:cNvSpPr txBox="1"/>
          <p:nvPr>
            <p:ph idx="4294967295" type="body"/>
          </p:nvPr>
        </p:nvSpPr>
        <p:spPr>
          <a:xfrm>
            <a:off x="71857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Back End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31" name="Google Shape;231;p26"/>
          <p:cNvSpPr txBox="1"/>
          <p:nvPr>
            <p:ph idx="4294967295" type="body"/>
          </p:nvPr>
        </p:nvSpPr>
        <p:spPr>
          <a:xfrm>
            <a:off x="7185688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Berry Books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100"/>
              <a:t>Questions?</a:t>
            </a:r>
            <a:endParaRPr sz="6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1297500" y="1658325"/>
            <a:ext cx="6430500" cy="17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Problem:</a:t>
            </a:r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62" name="Google Shape;62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" name="Google Shape;65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5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TripAdvisor is a website that offers information about places to explore such as- hotels, </a:t>
            </a:r>
            <a:r>
              <a:rPr lang="en" sz="175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restaurants</a:t>
            </a:r>
            <a:r>
              <a:rPr lang="en" sz="175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, historicals sites etc.</a:t>
            </a:r>
            <a:endParaRPr sz="2100"/>
          </a:p>
        </p:txBody>
      </p:sp>
      <p:grpSp>
        <p:nvGrpSpPr>
          <p:cNvPr id="66" name="Google Shape;66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67" name="Google Shape;67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0" name="Google Shape;70;p14"/>
          <p:cNvSpPr txBox="1"/>
          <p:nvPr>
            <p:ph idx="4294967295" type="body"/>
          </p:nvPr>
        </p:nvSpPr>
        <p:spPr>
          <a:xfrm>
            <a:off x="3320575" y="1850300"/>
            <a:ext cx="2632500" cy="3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Platforms like TripAdvisor play a crucial role to impact a Customer’s Decision and a Restaurant’s Reputation. The Reviews posted online offer both opportunities and risk, so it is important to analyze the Sentiment of the reviewers. This might contribute to making Restaurateur’s business decisions more precise.</a:t>
            </a:r>
            <a:endParaRPr sz="1500"/>
          </a:p>
        </p:txBody>
      </p:sp>
      <p:grpSp>
        <p:nvGrpSpPr>
          <p:cNvPr id="71" name="Google Shape;71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72" name="Google Shape;72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" name="Google Shape;75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5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Our goal is to find out the Sentiment behind the reviews on the Restaurants in Barcelona city posted by the reviewers.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Criteria for Success</a:t>
            </a:r>
            <a:r>
              <a:rPr lang="en"/>
              <a:t>:</a:t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Our goal is to find out the features that are influential for the positive or negative reviews for Restaurants in Barcelona city posted by the review</a:t>
            </a:r>
            <a:r>
              <a:rPr lang="en" sz="175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ers.</a:t>
            </a:r>
            <a:endParaRPr sz="1600"/>
          </a:p>
        </p:txBody>
      </p:sp>
      <p:sp>
        <p:nvSpPr>
          <p:cNvPr id="83" name="Google Shape;83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>
            <p:ph idx="4294967295" type="body"/>
          </p:nvPr>
        </p:nvSpPr>
        <p:spPr>
          <a:xfrm>
            <a:off x="31075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5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This is a form implementing Supervised Learning (Sentiment Analysis) based on Keywords (Topics) derived from Unsupervised Learning (Topic Modelling). It is a Classification problem modelled with Topics as Regressors.</a:t>
            </a:r>
            <a:endParaRPr sz="175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>
            <p:ph idx="4294967295" type="body"/>
          </p:nvPr>
        </p:nvSpPr>
        <p:spPr>
          <a:xfrm>
            <a:off x="6003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The modelling </a:t>
            </a:r>
            <a:r>
              <a:rPr lang="en" sz="175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benefits</a:t>
            </a:r>
            <a:r>
              <a:rPr lang="en" sz="175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 business </a:t>
            </a:r>
            <a:r>
              <a:rPr lang="en" sz="175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both ways</a:t>
            </a:r>
            <a:r>
              <a:rPr lang="en" sz="175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- </a:t>
            </a:r>
            <a:endParaRPr sz="175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-3397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Barlow Condensed"/>
              <a:buChar char="●"/>
            </a:pPr>
            <a:r>
              <a:rPr lang="en" sz="175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Topics/ Keywords to provide insight on categorizing the reviews,</a:t>
            </a:r>
            <a:endParaRPr sz="175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-3397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Barlow Condensed"/>
              <a:buChar char="●"/>
            </a:pPr>
            <a:r>
              <a:rPr lang="en" sz="175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Which of the Topics influence most while </a:t>
            </a:r>
            <a:r>
              <a:rPr lang="en" sz="175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leaving</a:t>
            </a:r>
            <a:r>
              <a:rPr lang="en" sz="175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 Reviews.</a:t>
            </a:r>
            <a:endParaRPr sz="175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Solution:</a:t>
            </a:r>
            <a:endParaRPr/>
          </a:p>
        </p:txBody>
      </p:sp>
      <p:grpSp>
        <p:nvGrpSpPr>
          <p:cNvPr id="92" name="Google Shape;92;p16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3" name="Google Shape;93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6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Labeling the Topics: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6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5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Labeling the Topics according to word frequency, especially when no prior knowledge about data.</a:t>
            </a:r>
            <a:endParaRPr sz="1600"/>
          </a:p>
        </p:txBody>
      </p:sp>
      <p:grpSp>
        <p:nvGrpSpPr>
          <p:cNvPr id="97" name="Google Shape;97;p16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8" name="Google Shape;98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6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Identifying the Topics: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6"/>
          <p:cNvSpPr txBox="1"/>
          <p:nvPr>
            <p:ph idx="4294967295" type="body"/>
          </p:nvPr>
        </p:nvSpPr>
        <p:spPr>
          <a:xfrm>
            <a:off x="3396775" y="1850300"/>
            <a:ext cx="2478600" cy="28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5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Correct Identification of the Number of Topics.</a:t>
            </a:r>
            <a:endParaRPr sz="1600"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3" name="Google Shape;103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Corpus definition: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6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Non-overlapping Keywords and identify the correct stopwords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4294967295" type="body"/>
          </p:nvPr>
        </p:nvSpPr>
        <p:spPr>
          <a:xfrm>
            <a:off x="4311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75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High Performance Computational Platform.</a:t>
            </a:r>
            <a:endParaRPr sz="1600"/>
          </a:p>
        </p:txBody>
      </p:sp>
      <p:sp>
        <p:nvSpPr>
          <p:cNvPr id="114" name="Google Shape;114;p17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>
            <p:ph idx="4294967295" type="body"/>
          </p:nvPr>
        </p:nvSpPr>
        <p:spPr>
          <a:xfrm>
            <a:off x="31837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75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Gridsearch by </a:t>
            </a:r>
            <a:r>
              <a:rPr lang="en" sz="175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HyperParameter Tuning to fit best fit/ update Topics.</a:t>
            </a:r>
            <a:endParaRPr sz="1600"/>
          </a:p>
        </p:txBody>
      </p:sp>
      <p:sp>
        <p:nvSpPr>
          <p:cNvPr id="116" name="Google Shape;116;p17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>
            <p:ph idx="4294967295" type="body"/>
          </p:nvPr>
        </p:nvSpPr>
        <p:spPr>
          <a:xfrm>
            <a:off x="6079346" y="21467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75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Build a Neural Network Algorithm.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Constraints within Solution Space:</a:t>
            </a:r>
            <a:endParaRPr/>
          </a:p>
        </p:txBody>
      </p:sp>
      <p:grpSp>
        <p:nvGrpSpPr>
          <p:cNvPr id="123" name="Google Shape;123;p18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24" name="Google Shape;124;p18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8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Missing Records: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18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5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Some of the Dataset had a huge chunk of Records Missing (e.g. New Delhi reviews) due to Web Scraping.</a:t>
            </a:r>
            <a:endParaRPr sz="1600"/>
          </a:p>
        </p:txBody>
      </p:sp>
      <p:grpSp>
        <p:nvGrpSpPr>
          <p:cNvPr id="128" name="Google Shape;128;p18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29" name="Google Shape;129;p18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18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Data Handling: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2" name="Google Shape;132;p18"/>
          <p:cNvSpPr txBox="1"/>
          <p:nvPr>
            <p:ph idx="4294967295" type="body"/>
          </p:nvPr>
        </p:nvSpPr>
        <p:spPr>
          <a:xfrm>
            <a:off x="3396775" y="1850300"/>
            <a:ext cx="2478600" cy="28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75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6 of the Datasets from 6 different locations. </a:t>
            </a:r>
            <a:endParaRPr sz="175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75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Very large Corpus with considering Bigrams and Trigrams.</a:t>
            </a:r>
            <a:endParaRPr sz="1600"/>
          </a:p>
        </p:txBody>
      </p:sp>
      <p:grpSp>
        <p:nvGrpSpPr>
          <p:cNvPr id="133" name="Google Shape;133;p18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34" name="Google Shape;134;p18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8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18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Constraint on Analysis: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7" name="Google Shape;137;p18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A sample of 20,000 records were chosen from the “Barcelona_reviews” dataset, so this analysis is narrowed down for some specific criteria.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on the Reviews:</a:t>
            </a:r>
            <a:endParaRPr/>
          </a:p>
        </p:txBody>
      </p:sp>
      <p:sp>
        <p:nvSpPr>
          <p:cNvPr id="143" name="Google Shape;143;p19"/>
          <p:cNvSpPr txBox="1"/>
          <p:nvPr>
            <p:ph idx="2" type="body"/>
          </p:nvPr>
        </p:nvSpPr>
        <p:spPr>
          <a:xfrm>
            <a:off x="6225675" y="1491350"/>
            <a:ext cx="2110500" cy="26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/>
              <a:t>Reviewers were seemed to be interested to leave more </a:t>
            </a:r>
            <a:r>
              <a:rPr b="1" lang="en" sz="1600"/>
              <a:t>positive</a:t>
            </a:r>
            <a:r>
              <a:rPr b="1" lang="en" sz="1600"/>
              <a:t> reviews than negative.</a:t>
            </a:r>
            <a:r>
              <a:rPr lang="en"/>
              <a:t> </a:t>
            </a:r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944768" cy="300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on the Reviews:</a:t>
            </a:r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84525"/>
            <a:ext cx="4334149" cy="250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194" y="2038350"/>
            <a:ext cx="4442124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/>
          <p:nvPr>
            <p:ph idx="2" type="body"/>
          </p:nvPr>
        </p:nvSpPr>
        <p:spPr>
          <a:xfrm>
            <a:off x="432875" y="1298600"/>
            <a:ext cx="83994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/>
              <a:t>These are </a:t>
            </a:r>
            <a:r>
              <a:rPr b="1" lang="en" sz="1500"/>
              <a:t>Word Clouds</a:t>
            </a:r>
            <a:r>
              <a:rPr b="1" lang="en" sz="1500"/>
              <a:t> for the Positive and Negative Reviews for the Restaurant in Barcelona.</a:t>
            </a:r>
            <a:endParaRPr b="1"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on the Reviews:</a:t>
            </a:r>
            <a:endParaRPr/>
          </a:p>
        </p:txBody>
      </p:sp>
      <p:sp>
        <p:nvSpPr>
          <p:cNvPr id="158" name="Google Shape;158;p21"/>
          <p:cNvSpPr txBox="1"/>
          <p:nvPr>
            <p:ph idx="2" type="body"/>
          </p:nvPr>
        </p:nvSpPr>
        <p:spPr>
          <a:xfrm>
            <a:off x="5191150" y="1230000"/>
            <a:ext cx="2110500" cy="13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/>
              <a:t>Reviews with </a:t>
            </a:r>
            <a:r>
              <a:rPr b="1" lang="en" sz="1600"/>
              <a:t>negative</a:t>
            </a:r>
            <a:r>
              <a:rPr b="1" lang="en" sz="1600"/>
              <a:t> reviews had more words in them.</a:t>
            </a:r>
            <a:endParaRPr b="1" sz="1600"/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387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