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2920" cy="48672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960"/>
            <a:ext cx="744480" cy="44640"/>
            <a:chOff x="830520" y="1191960"/>
            <a:chExt cx="744480" cy="44640"/>
          </a:xfrm>
        </p:grpSpPr>
        <p:sp>
          <p:nvSpPr>
            <p:cNvPr id="2" name="CustomShape 3"/>
            <p:cNvSpPr/>
            <p:nvPr/>
          </p:nvSpPr>
          <p:spPr>
            <a:xfrm rot="16200000">
              <a:off x="1366560" y="1028160"/>
              <a:ext cx="44640" cy="37188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720"/>
              <a:ext cx="44640" cy="37476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156680"/>
            <a:ext cx="768780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5" name="PlaceHolder 6"/>
          <p:cNvSpPr>
            <a:spLocks noGrp="1"/>
          </p:cNvSpPr>
          <p:nvPr>
            <p:ph type="body"/>
          </p:nvPr>
        </p:nvSpPr>
        <p:spPr>
          <a:xfrm>
            <a:off x="729360" y="2079000"/>
            <a:ext cx="7687800" cy="226008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2920" cy="48672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960"/>
            <a:ext cx="744480" cy="44640"/>
            <a:chOff x="830520" y="1191960"/>
            <a:chExt cx="744480" cy="44640"/>
          </a:xfrm>
        </p:grpSpPr>
        <p:sp>
          <p:nvSpPr>
            <p:cNvPr id="44" name="CustomShape 3"/>
            <p:cNvSpPr/>
            <p:nvPr/>
          </p:nvSpPr>
          <p:spPr>
            <a:xfrm rot="16200000">
              <a:off x="1366560" y="1028160"/>
              <a:ext cx="44640" cy="37188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720"/>
              <a:ext cx="44640" cy="37476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22280"/>
            <a:ext cx="7687080" cy="166356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4200" spc="-1" strike="noStrike">
                <a:solidFill>
                  <a:srgbClr val="1a1a1a"/>
                </a:solidFill>
                <a:latin typeface="Raleway"/>
                <a:ea typeface="Raleway"/>
              </a:rPr>
              <a:t>The Banking App</a:t>
            </a:r>
            <a:endParaRPr b="0" lang="en-US" sz="4200" spc="-1" strike="noStrike">
              <a:latin typeface="Arial"/>
            </a:endParaRPr>
          </a:p>
        </p:txBody>
      </p:sp>
      <p:sp>
        <p:nvSpPr>
          <p:cNvPr id="85" name="CustomShape 2"/>
          <p:cNvSpPr/>
          <p:nvPr/>
        </p:nvSpPr>
        <p:spPr>
          <a:xfrm>
            <a:off x="729720" y="3173040"/>
            <a:ext cx="7687080" cy="5400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1600" spc="-1" strike="noStrike">
                <a:solidFill>
                  <a:srgbClr val="595959"/>
                </a:solidFill>
                <a:latin typeface="Lato"/>
                <a:ea typeface="Lato"/>
              </a:rPr>
              <a:t>By Josh Del Toro and Matt Yaswinski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What is this?</a:t>
            </a:r>
            <a:endParaRPr b="0" lang="en-US" sz="2600" spc="-1" strike="noStrike">
              <a:latin typeface="Arial"/>
            </a:endParaRPr>
          </a:p>
        </p:txBody>
      </p:sp>
      <p:sp>
        <p:nvSpPr>
          <p:cNvPr id="87"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Autofit/>
          </a:bodyPr>
          <a:p>
            <a:pPr marL="457200" indent="-309960">
              <a:lnSpc>
                <a:spcPct val="115000"/>
              </a:lnSpc>
              <a:buClr>
                <a:srgbClr val="595959"/>
              </a:buClr>
              <a:buFont typeface="Lato"/>
              <a:buChar char="●"/>
            </a:pPr>
            <a:r>
              <a:rPr b="0" lang="en-US" sz="1300" spc="-1" strike="noStrike">
                <a:solidFill>
                  <a:srgbClr val="595959"/>
                </a:solidFill>
                <a:latin typeface="Lato"/>
                <a:ea typeface="Lato"/>
              </a:rPr>
              <a:t>Banking app</a:t>
            </a:r>
            <a:endParaRPr b="0" lang="en-US" sz="1300" spc="-1" strike="noStrike">
              <a:latin typeface="Arial"/>
            </a:endParaRPr>
          </a:p>
          <a:p>
            <a:pPr marL="457200" indent="-309960">
              <a:lnSpc>
                <a:spcPct val="115000"/>
              </a:lnSpc>
              <a:buClr>
                <a:srgbClr val="595959"/>
              </a:buClr>
              <a:buFont typeface="Lato"/>
              <a:buChar char="●"/>
            </a:pPr>
            <a:r>
              <a:rPr b="0" lang="en-US" sz="1300" spc="-1" strike="noStrike">
                <a:solidFill>
                  <a:srgbClr val="595959"/>
                </a:solidFill>
                <a:latin typeface="Lato"/>
                <a:ea typeface="Lato"/>
              </a:rPr>
              <a:t>Mainly geared toward mobile/computer use, but ATM capability could be added</a:t>
            </a:r>
            <a:endParaRPr b="0" lang="en-US" sz="1300" spc="-1" strike="noStrike">
              <a:latin typeface="Arial"/>
            </a:endParaRPr>
          </a:p>
          <a:p>
            <a:pPr marL="457200" indent="-309960">
              <a:lnSpc>
                <a:spcPct val="115000"/>
              </a:lnSpc>
              <a:buClr>
                <a:srgbClr val="595959"/>
              </a:buClr>
              <a:buFont typeface="Lato"/>
              <a:buChar char="●"/>
            </a:pPr>
            <a:r>
              <a:rPr b="0" lang="en-US" sz="1300" spc="-1" strike="noStrike">
                <a:solidFill>
                  <a:srgbClr val="595959"/>
                </a:solidFill>
                <a:latin typeface="Lato"/>
                <a:ea typeface="Lato"/>
              </a:rPr>
              <a:t>Can check balance and/or credit score, freeze credit card, transfer funds between accounts</a:t>
            </a:r>
            <a:endParaRPr b="0" lang="en-US" sz="1300" spc="-1" strike="noStrike">
              <a:latin typeface="Arial"/>
            </a:endParaRPr>
          </a:p>
          <a:p>
            <a:pPr lvl="1" marL="914400" indent="-297360">
              <a:lnSpc>
                <a:spcPct val="115000"/>
              </a:lnSpc>
              <a:buClr>
                <a:srgbClr val="595959"/>
              </a:buClr>
              <a:buFont typeface="Lato"/>
              <a:buChar char="○"/>
            </a:pPr>
            <a:r>
              <a:rPr b="0" lang="en-US" sz="1100" spc="-1" strike="noStrike">
                <a:solidFill>
                  <a:srgbClr val="595959"/>
                </a:solidFill>
                <a:latin typeface="Lato"/>
                <a:ea typeface="Lato"/>
              </a:rPr>
              <a:t>Checking and Savings accounts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Where can this be used?</a:t>
            </a:r>
            <a:endParaRPr b="0" lang="en-US" sz="2600" spc="-1" strike="noStrike">
              <a:latin typeface="Arial"/>
            </a:endParaRPr>
          </a:p>
        </p:txBody>
      </p:sp>
      <p:sp>
        <p:nvSpPr>
          <p:cNvPr id="89"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Autofit/>
          </a:bodyPr>
          <a:p>
            <a:pPr marL="457200" indent="-309960">
              <a:lnSpc>
                <a:spcPct val="115000"/>
              </a:lnSpc>
              <a:buClr>
                <a:srgbClr val="595959"/>
              </a:buClr>
              <a:buFont typeface="Lato"/>
              <a:buChar char="●"/>
            </a:pPr>
            <a:r>
              <a:rPr b="0" lang="en-US" sz="1300" spc="-1" strike="noStrike">
                <a:solidFill>
                  <a:srgbClr val="595959"/>
                </a:solidFill>
                <a:latin typeface="Lato"/>
                <a:ea typeface="Lato"/>
              </a:rPr>
              <a:t>Web-based app for banks</a:t>
            </a:r>
            <a:endParaRPr b="0" lang="en-US" sz="1300" spc="-1" strike="noStrike">
              <a:latin typeface="Arial"/>
            </a:endParaRPr>
          </a:p>
          <a:p>
            <a:pPr lvl="1" marL="914400" indent="-297360">
              <a:lnSpc>
                <a:spcPct val="115000"/>
              </a:lnSpc>
              <a:buClr>
                <a:srgbClr val="595959"/>
              </a:buClr>
              <a:buFont typeface="Lato"/>
              <a:buChar char="○"/>
            </a:pPr>
            <a:r>
              <a:rPr b="0" lang="en-US" sz="1100" spc="-1" strike="noStrike">
                <a:solidFill>
                  <a:srgbClr val="595959"/>
                </a:solidFill>
                <a:latin typeface="Lato"/>
                <a:ea typeface="Lato"/>
              </a:rPr>
              <a:t>Only on a local network for this project, but if it is able to work online, could be used for banks</a:t>
            </a:r>
            <a:endParaRPr b="0" lang="en-US" sz="1100" spc="-1" strike="noStrike">
              <a:latin typeface="Arial"/>
            </a:endParaRPr>
          </a:p>
          <a:p>
            <a:pPr marL="457200" indent="-309960">
              <a:lnSpc>
                <a:spcPct val="115000"/>
              </a:lnSpc>
              <a:buClr>
                <a:srgbClr val="595959"/>
              </a:buClr>
              <a:buFont typeface="Lato"/>
              <a:buChar char="●"/>
            </a:pPr>
            <a:r>
              <a:rPr b="0" lang="en-US" sz="1300" spc="-1" strike="noStrike">
                <a:solidFill>
                  <a:srgbClr val="595959"/>
                </a:solidFill>
                <a:latin typeface="Lato"/>
                <a:ea typeface="Lato"/>
              </a:rPr>
              <a:t>On ATM’s</a:t>
            </a:r>
            <a:endParaRPr b="0" lang="en-US" sz="1300" spc="-1" strike="noStrike">
              <a:latin typeface="Arial"/>
            </a:endParaRPr>
          </a:p>
          <a:p>
            <a:pPr lvl="1" marL="914400" indent="-297360">
              <a:lnSpc>
                <a:spcPct val="115000"/>
              </a:lnSpc>
              <a:buClr>
                <a:srgbClr val="595959"/>
              </a:buClr>
              <a:buFont typeface="Lato"/>
              <a:buChar char="○"/>
            </a:pPr>
            <a:r>
              <a:rPr b="0" lang="en-US" sz="1100" spc="-1" strike="noStrike">
                <a:solidFill>
                  <a:srgbClr val="595959"/>
                </a:solidFill>
                <a:latin typeface="Lato"/>
                <a:ea typeface="Lato"/>
              </a:rPr>
              <a:t>With transfer and withdraw functions, could be used to get money at an ATM</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GUI</a:t>
            </a:r>
            <a:endParaRPr b="0" lang="en-US" sz="2600" spc="-1" strike="noStrike">
              <a:latin typeface="Arial"/>
            </a:endParaRPr>
          </a:p>
        </p:txBody>
      </p:sp>
      <p:pic>
        <p:nvPicPr>
          <p:cNvPr id="91" name="Google Shape;106;p16" descr=""/>
          <p:cNvPicPr/>
          <p:nvPr/>
        </p:nvPicPr>
        <p:blipFill>
          <a:blip r:embed="rId1"/>
          <a:srcRect l="39262" t="32763" r="39422" b="29914"/>
          <a:stretch/>
        </p:blipFill>
        <p:spPr>
          <a:xfrm>
            <a:off x="2780280" y="807120"/>
            <a:ext cx="3582000" cy="3528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Google Shape;113;p17" descr=""/>
          <p:cNvPicPr/>
          <p:nvPr/>
        </p:nvPicPr>
        <p:blipFill>
          <a:blip r:embed="rId1"/>
          <a:srcRect l="1878" t="0" r="0" b="4005"/>
          <a:stretch/>
        </p:blipFill>
        <p:spPr>
          <a:xfrm>
            <a:off x="1710720" y="842040"/>
            <a:ext cx="5832720" cy="4128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Step-by-step</a:t>
            </a:r>
            <a:endParaRPr b="0" lang="en-US" sz="2600" spc="-1" strike="noStrike">
              <a:latin typeface="Arial"/>
            </a:endParaRPr>
          </a:p>
        </p:txBody>
      </p:sp>
      <p:sp>
        <p:nvSpPr>
          <p:cNvPr id="94" name="CustomShape 2"/>
          <p:cNvSpPr/>
          <p:nvPr/>
        </p:nvSpPr>
        <p:spPr>
          <a:xfrm>
            <a:off x="731520" y="1945440"/>
            <a:ext cx="7687800" cy="2260080"/>
          </a:xfrm>
          <a:prstGeom prst="rect">
            <a:avLst/>
          </a:prstGeom>
          <a:noFill/>
          <a:ln>
            <a:noFill/>
          </a:ln>
        </p:spPr>
        <p:style>
          <a:lnRef idx="0"/>
          <a:fillRef idx="0"/>
          <a:effectRef idx="0"/>
          <a:fontRef idx="minor"/>
        </p:style>
        <p:txBody>
          <a:bodyPr lIns="90000" rIns="90000" tIns="91440" bIns="91440">
            <a:noAutofit/>
          </a:bodyPr>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Connect to server using a predefined port</a:t>
            </a:r>
            <a:endParaRPr b="0" lang="en-US" sz="13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Use username and password fields to enter the respective information</a:t>
            </a:r>
            <a:endParaRPr b="0" lang="en-US" sz="1300" spc="-1" strike="noStrike">
              <a:latin typeface="Arial"/>
            </a:endParaRPr>
          </a:p>
          <a:p>
            <a:pPr lvl="1" marL="914400" indent="-297360">
              <a:lnSpc>
                <a:spcPct val="115000"/>
              </a:lnSpc>
              <a:buClr>
                <a:srgbClr val="595959"/>
              </a:buClr>
              <a:buFont typeface="Lato"/>
              <a:buAutoNum type="alphaLcPeriod"/>
            </a:pPr>
            <a:r>
              <a:rPr b="0" lang="en-US" sz="1100" spc="-1" strike="noStrike">
                <a:solidFill>
                  <a:srgbClr val="595959"/>
                </a:solidFill>
                <a:latin typeface="Lato"/>
                <a:ea typeface="Lato"/>
              </a:rPr>
              <a:t>Message will be displayed saying “Hello [name]. What would you like to do?” when the username and password are recognized from a text file</a:t>
            </a:r>
            <a:endParaRPr b="0" lang="en-US" sz="11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Transferring funds will change values in the text file based on the amounts being moved from accounts; allows users to transfer between their Checking and Savings accounts</a:t>
            </a:r>
            <a:endParaRPr b="0" lang="en-US" sz="13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Credit Score and Balance will read values from the text file</a:t>
            </a:r>
            <a:endParaRPr b="0" lang="en-US" sz="1300" spc="-1" strike="noStrike">
              <a:latin typeface="Arial"/>
            </a:endParaRPr>
          </a:p>
          <a:p>
            <a:pPr lvl="1" marL="914400" indent="-297360">
              <a:lnSpc>
                <a:spcPct val="115000"/>
              </a:lnSpc>
              <a:buClr>
                <a:srgbClr val="595959"/>
              </a:buClr>
              <a:buFont typeface="Lato"/>
              <a:buAutoNum type="alphaLcPeriod"/>
            </a:pPr>
            <a:r>
              <a:rPr b="0" lang="en-US" sz="1100" spc="-1" strike="noStrike">
                <a:solidFill>
                  <a:srgbClr val="595959"/>
                </a:solidFill>
                <a:latin typeface="Lato"/>
                <a:ea typeface="Lato"/>
              </a:rPr>
              <a:t>Balance reads either the Checking or Savings value</a:t>
            </a:r>
            <a:endParaRPr b="0" lang="en-US" sz="11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Freeze will change the status of the credit card in the text file</a:t>
            </a:r>
            <a:endParaRPr b="0" lang="en-US" sz="13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All values will be displayed in the text boxes above the respective buttons, and values can be typed in the text boxes when transferring funds</a:t>
            </a:r>
            <a:endParaRPr b="0" lang="en-US" sz="1300" spc="-1" strike="noStrike">
              <a:latin typeface="Arial"/>
            </a:endParaRPr>
          </a:p>
          <a:p>
            <a:pPr marL="457200" indent="-309960">
              <a:lnSpc>
                <a:spcPct val="115000"/>
              </a:lnSpc>
              <a:buClr>
                <a:srgbClr val="595959"/>
              </a:buClr>
              <a:buFont typeface="Lato"/>
              <a:buAutoNum type="arabicPeriod"/>
            </a:pPr>
            <a:r>
              <a:rPr b="0" lang="en-US" sz="1300" spc="-1" strike="noStrike">
                <a:solidFill>
                  <a:srgbClr val="595959"/>
                </a:solidFill>
                <a:latin typeface="Lato"/>
                <a:ea typeface="Lato"/>
              </a:rPr>
              <a:t>Disconnect will log the user out of the session</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9360" y="1318680"/>
            <a:ext cx="7687800" cy="53424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600" spc="-1" strike="noStrike">
                <a:solidFill>
                  <a:srgbClr val="1a1a1a"/>
                </a:solidFill>
                <a:latin typeface="Raleway"/>
                <a:ea typeface="Raleway"/>
              </a:rPr>
              <a:t>Possible Features</a:t>
            </a:r>
            <a:endParaRPr b="0" lang="en-US" sz="2600" spc="-1" strike="noStrike">
              <a:latin typeface="Arial"/>
            </a:endParaRPr>
          </a:p>
        </p:txBody>
      </p:sp>
      <p:sp>
        <p:nvSpPr>
          <p:cNvPr id="96" name="CustomShape 2"/>
          <p:cNvSpPr/>
          <p:nvPr/>
        </p:nvSpPr>
        <p:spPr>
          <a:xfrm>
            <a:off x="729360" y="2079000"/>
            <a:ext cx="7687800" cy="2260080"/>
          </a:xfrm>
          <a:prstGeom prst="rect">
            <a:avLst/>
          </a:prstGeom>
          <a:noFill/>
          <a:ln>
            <a:noFill/>
          </a:ln>
        </p:spPr>
        <p:style>
          <a:lnRef idx="0"/>
          <a:fillRef idx="0"/>
          <a:effectRef idx="0"/>
          <a:fontRef idx="minor"/>
        </p:style>
        <p:txBody>
          <a:bodyPr lIns="90000" rIns="90000" tIns="91440" bIns="91440">
            <a:noAutofit/>
          </a:bodyPr>
          <a:p>
            <a:pPr marL="457200" indent="-309960">
              <a:lnSpc>
                <a:spcPct val="115000"/>
              </a:lnSpc>
              <a:buClr>
                <a:srgbClr val="595959"/>
              </a:buClr>
              <a:buFont typeface="Lato"/>
              <a:buChar char="●"/>
            </a:pPr>
            <a:r>
              <a:rPr b="0" lang="en-US" sz="1300" spc="-1" strike="noStrike">
                <a:solidFill>
                  <a:srgbClr val="595959"/>
                </a:solidFill>
                <a:latin typeface="Lato"/>
                <a:ea typeface="Lato"/>
              </a:rPr>
              <a:t>Different options depending on whether user is at ATM or on mobile/computer app</a:t>
            </a:r>
            <a:endParaRPr b="0" lang="en-US" sz="1300" spc="-1" strike="noStrike">
              <a:latin typeface="Arial"/>
            </a:endParaRPr>
          </a:p>
          <a:p>
            <a:pPr lvl="1" marL="914400" indent="-297360">
              <a:lnSpc>
                <a:spcPct val="115000"/>
              </a:lnSpc>
              <a:buClr>
                <a:srgbClr val="595959"/>
              </a:buClr>
              <a:buFont typeface="Lato"/>
              <a:buChar char="○"/>
            </a:pPr>
            <a:r>
              <a:rPr b="0" lang="en-US" sz="1100" spc="-1" strike="noStrike">
                <a:solidFill>
                  <a:srgbClr val="595959"/>
                </a:solidFill>
                <a:latin typeface="Lato"/>
                <a:ea typeface="Lato"/>
              </a:rPr>
              <a:t>Withdraw for ATM since you cannot withdraw from a phone or computer</a:t>
            </a:r>
            <a:endParaRPr b="0" lang="en-US" sz="1100" spc="-1" strike="noStrike">
              <a:latin typeface="Arial"/>
            </a:endParaRPr>
          </a:p>
          <a:p>
            <a:pPr marL="457200" indent="-309960">
              <a:lnSpc>
                <a:spcPct val="115000"/>
              </a:lnSpc>
              <a:buClr>
                <a:srgbClr val="595959"/>
              </a:buClr>
              <a:buFont typeface="Lato"/>
              <a:buChar char="●"/>
            </a:pPr>
            <a:r>
              <a:rPr b="0" lang="en-US" sz="1300" spc="-1" strike="noStrike">
                <a:solidFill>
                  <a:srgbClr val="595959"/>
                </a:solidFill>
                <a:latin typeface="Lato"/>
                <a:ea typeface="Lato"/>
              </a:rPr>
              <a:t>Transfer funds between users</a:t>
            </a:r>
            <a:endParaRPr b="0" lang="en-US" sz="1300" spc="-1" strike="noStrike">
              <a:latin typeface="Arial"/>
            </a:endParaRPr>
          </a:p>
          <a:p>
            <a:pPr lvl="1" marL="914400" indent="-297360">
              <a:lnSpc>
                <a:spcPct val="115000"/>
              </a:lnSpc>
              <a:buClr>
                <a:srgbClr val="595959"/>
              </a:buClr>
              <a:buFont typeface="Lato"/>
              <a:buChar char="○"/>
            </a:pPr>
            <a:r>
              <a:rPr b="0" lang="en-US" sz="1100" spc="-1" strike="noStrike">
                <a:solidFill>
                  <a:srgbClr val="595959"/>
                </a:solidFill>
                <a:latin typeface="Lato"/>
                <a:ea typeface="Lato"/>
              </a:rPr>
              <a:t>User can choose what other person to send money to, and the money would be taken out of Checking account from the source user and put into the Checking account of destination user</a:t>
            </a:r>
            <a:endParaRPr b="0" lang="en-US" sz="1100" spc="-1" strike="noStrike">
              <a:latin typeface="Arial"/>
            </a:endParaRPr>
          </a:p>
          <a:p>
            <a:pPr marL="457200" indent="-309960">
              <a:lnSpc>
                <a:spcPct val="115000"/>
              </a:lnSpc>
              <a:buClr>
                <a:srgbClr val="595959"/>
              </a:buClr>
              <a:buFont typeface="Lato"/>
              <a:buChar char="●"/>
            </a:pPr>
            <a:r>
              <a:rPr b="0" lang="en-US" sz="1100" spc="-1" strike="noStrike">
                <a:solidFill>
                  <a:srgbClr val="595959"/>
                </a:solidFill>
                <a:latin typeface="Lato"/>
                <a:ea typeface="Lato"/>
              </a:rPr>
              <a:t>Creation of user account</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LibreOffice/6.2.1.2$Linux_X86_64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2019-03-19T11:19:16Z</dcterms:modified>
  <cp:revision>7</cp:revision>
  <dc:subject/>
  <dc:title/>
</cp:coreProperties>
</file>