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16"/>
  </p:notesMasterIdLst>
  <p:handoutMasterIdLst>
    <p:handoutMasterId r:id="rId17"/>
  </p:handoutMasterIdLst>
  <p:sldIdLst>
    <p:sldId id="261" r:id="rId6"/>
    <p:sldId id="279" r:id="rId7"/>
    <p:sldId id="276" r:id="rId8"/>
    <p:sldId id="263" r:id="rId9"/>
    <p:sldId id="280" r:id="rId10"/>
    <p:sldId id="265" r:id="rId11"/>
    <p:sldId id="278" r:id="rId12"/>
    <p:sldId id="284" r:id="rId13"/>
    <p:sldId id="285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5319-474F-49FF-8759-F909AAA421F2}" v="1" dt="2024-04-05T09:33:1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31015319-474F-49FF-8759-F909AAA421F2}"/>
    <pc:docChg chg="modSld modMainMaster">
      <pc:chgData name="Liew Pei Ling" userId="c3090c8e-0726-43ba-95b9-123e980a216d" providerId="ADAL" clId="{31015319-474F-49FF-8759-F909AAA421F2}" dt="2024-04-05T13:22:25.951" v="46" actId="5793"/>
      <pc:docMkLst>
        <pc:docMk/>
      </pc:docMkLst>
      <pc:sldChg chg="modSp mod">
        <pc:chgData name="Liew Pei Ling" userId="c3090c8e-0726-43ba-95b9-123e980a216d" providerId="ADAL" clId="{31015319-474F-49FF-8759-F909AAA421F2}" dt="2024-04-05T09:32:12.540" v="15" actId="6549"/>
        <pc:sldMkLst>
          <pc:docMk/>
          <pc:sldMk cId="0" sldId="261"/>
        </pc:sldMkLst>
        <pc:spChg chg="mod">
          <ac:chgData name="Liew Pei Ling" userId="c3090c8e-0726-43ba-95b9-123e980a216d" providerId="ADAL" clId="{31015319-474F-49FF-8759-F909AAA421F2}" dt="2024-04-05T09:32:12.540" v="15" actId="6549"/>
          <ac:spMkLst>
            <pc:docMk/>
            <pc:sldMk cId="0" sldId="261"/>
            <ac:spMk id="6146" creationId="{C69EFF68-9D5C-B6FE-2F93-A539E2698287}"/>
          </ac:spMkLst>
        </pc:spChg>
      </pc:sldChg>
      <pc:sldChg chg="modSp mod">
        <pc:chgData name="Liew Pei Ling" userId="c3090c8e-0726-43ba-95b9-123e980a216d" providerId="ADAL" clId="{31015319-474F-49FF-8759-F909AAA421F2}" dt="2024-04-05T09:33:19.743" v="39" actId="1076"/>
        <pc:sldMkLst>
          <pc:docMk/>
          <pc:sldMk cId="0" sldId="263"/>
        </pc:sldMkLst>
        <pc:spChg chg="mod">
          <ac:chgData name="Liew Pei Ling" userId="c3090c8e-0726-43ba-95b9-123e980a216d" providerId="ADAL" clId="{31015319-474F-49FF-8759-F909AAA421F2}" dt="2024-04-05T09:33:19.743" v="39" actId="1076"/>
          <ac:spMkLst>
            <pc:docMk/>
            <pc:sldMk cId="0" sldId="263"/>
            <ac:spMk id="8195" creationId="{FEE11A05-1FAA-7D6A-4B2F-97E2F609DBD5}"/>
          </ac:spMkLst>
        </pc:spChg>
      </pc:sldChg>
      <pc:sldChg chg="modSp mod">
        <pc:chgData name="Liew Pei Ling" userId="c3090c8e-0726-43ba-95b9-123e980a216d" providerId="ADAL" clId="{31015319-474F-49FF-8759-F909AAA421F2}" dt="2024-04-05T09:33:30.168" v="42" actId="20577"/>
        <pc:sldMkLst>
          <pc:docMk/>
          <pc:sldMk cId="0" sldId="265"/>
        </pc:sldMkLst>
        <pc:spChg chg="mod">
          <ac:chgData name="Liew Pei Ling" userId="c3090c8e-0726-43ba-95b9-123e980a216d" providerId="ADAL" clId="{31015319-474F-49FF-8759-F909AAA421F2}" dt="2024-04-05T09:33:30.168" v="42" actId="20577"/>
          <ac:spMkLst>
            <pc:docMk/>
            <pc:sldMk cId="0" sldId="265"/>
            <ac:spMk id="14338" creationId="{1F64AB87-5AEF-EACF-8B1F-E51F2FC6C55E}"/>
          </ac:spMkLst>
        </pc:spChg>
      </pc:sldChg>
      <pc:sldChg chg="modSp mod">
        <pc:chgData name="Liew Pei Ling" userId="c3090c8e-0726-43ba-95b9-123e980a216d" providerId="ADAL" clId="{31015319-474F-49FF-8759-F909AAA421F2}" dt="2024-04-05T13:22:25.951" v="46" actId="5793"/>
        <pc:sldMkLst>
          <pc:docMk/>
          <pc:sldMk cId="0" sldId="280"/>
        </pc:sldMkLst>
        <pc:spChg chg="mod">
          <ac:chgData name="Liew Pei Ling" userId="c3090c8e-0726-43ba-95b9-123e980a216d" providerId="ADAL" clId="{31015319-474F-49FF-8759-F909AAA421F2}" dt="2024-04-05T13:22:25.951" v="46" actId="5793"/>
          <ac:spMkLst>
            <pc:docMk/>
            <pc:sldMk cId="0" sldId="280"/>
            <ac:spMk id="13315" creationId="{8461612B-EBB7-61EB-029B-9DD5A5C9CA78}"/>
          </ac:spMkLst>
        </pc:spChg>
      </pc:sldChg>
      <pc:sldChg chg="modSp mod">
        <pc:chgData name="Liew Pei Ling" userId="c3090c8e-0726-43ba-95b9-123e980a216d" providerId="ADAL" clId="{31015319-474F-49FF-8759-F909AAA421F2}" dt="2024-04-05T12:41:18.029" v="44" actId="12"/>
        <pc:sldMkLst>
          <pc:docMk/>
          <pc:sldMk cId="0" sldId="285"/>
        </pc:sldMkLst>
        <pc:spChg chg="mod">
          <ac:chgData name="Liew Pei Ling" userId="c3090c8e-0726-43ba-95b9-123e980a216d" providerId="ADAL" clId="{31015319-474F-49FF-8759-F909AAA421F2}" dt="2024-04-05T12:41:18.029" v="44" actId="12"/>
          <ac:spMkLst>
            <pc:docMk/>
            <pc:sldMk cId="0" sldId="285"/>
            <ac:spMk id="21507" creationId="{648D05AD-82B3-1AD7-11E2-CA4809E250F5}"/>
          </ac:spMkLst>
        </pc:spChg>
      </pc:sldChg>
      <pc:sldMasterChg chg="modSp mod">
        <pc:chgData name="Liew Pei Ling" userId="c3090c8e-0726-43ba-95b9-123e980a216d" providerId="ADAL" clId="{31015319-474F-49FF-8759-F909AAA421F2}" dt="2024-04-05T09:33:07.739" v="38" actId="20577"/>
        <pc:sldMasterMkLst>
          <pc:docMk/>
          <pc:sldMasterMk cId="0" sldId="2147483648"/>
        </pc:sldMasterMkLst>
        <pc:spChg chg="mod">
          <ac:chgData name="Liew Pei Ling" userId="c3090c8e-0726-43ba-95b9-123e980a216d" providerId="ADAL" clId="{31015319-474F-49FF-8759-F909AAA421F2}" dt="2024-04-05T09:33:07.739" v="38" actId="20577"/>
          <ac:spMkLst>
            <pc:docMk/>
            <pc:sldMasterMk cId="0" sldId="2147483648"/>
            <ac:spMk id="2" creationId="{C5BB8D4C-1123-6E92-9C62-9DA2034085F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8DF737-016C-3E0E-D938-825DF4E179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CFE0DA9-6ACB-1603-F4BA-EF86E18D4E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46907B6-4438-C0C6-418B-0221CE317B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5BA4630-25C5-B68E-E03B-FF0399499E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25DF3B0F-9178-44F2-AE11-D1E2659CF7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6:17:1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10762 0 0,'20'-20'176'0'0,"-4"-2"-56"0"0,2-4-104 0 0,-8 0-32 0 0,-6 4-72 0 0,-2 4 64 0 0,-4 4-16 0 0,0 0-80 0 0,0 6-40 0 0,0 0-264 0 0,-2 4-368 0 0,2 4-296 0 0,-2 2-265 0 0,-2 4-191 0 0,-2 2-488 0 0,-2 6-361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6:17:1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10762 0 0,'20'-20'176'0'0,"-4"-2"-56"0"0,2-4-104 0 0,-8 0-32 0 0,-6 4-72 0 0,-2 4 64 0 0,-4 4-16 0 0,0 0-80 0 0,0 6-40 0 0,0 0-264 0 0,-2 4-368 0 0,2 4-296 0 0,-2 2-265 0 0,-2 4-191 0 0,-2 2-488 0 0,-2 6-361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21270A-1E4A-2682-3DC4-35223F709C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217838-B877-222C-D655-58EE91F6F6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11D38DD-2A41-B63B-942E-3556D9560B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EF7D8BA-7490-8F1D-3000-FC39346A5F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77EF4EA-9A49-9FDE-44AA-0002CBBDE4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125DEFE-DD8E-616C-EF13-AE633BAD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F61340-94E0-4031-BEEF-3C1A2B074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792DE7-0BED-DDCC-72ED-2E7859B6B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D3C2A7-EC86-48C0-864A-ECE23B6461E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B9009A2-6029-8856-FD5D-36DB539A8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2538067-981A-1278-BF32-C8484A1E0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67DA289-EBF5-74D5-4599-73FE4842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A2973A-BCB4-40D3-A818-C9C9C7C22C36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5943D2C-321D-D738-8CAC-9F0C0A3B8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1D784AC-D872-83AC-C282-F07915002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126B5B1-4A54-073F-EE60-676942930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8B275-CA9D-48B7-AF93-4889F326F4B7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C59040C-2607-AA4B-F7FA-60A3AACDA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80B6FFF-D53B-6F20-286A-89718B669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B602393B-7C4A-A989-448A-87F6A346A9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:a16="http://schemas.microsoft.com/office/drawing/2014/main" id="{71CEEB36-9CA1-2D68-D591-4F33F35A9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FFA877C6-07ED-1B03-42AA-0001AD994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:a16="http://schemas.microsoft.com/office/drawing/2014/main" id="{1987E9CB-B5A3-2B3E-8D01-75A518DC79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4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4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3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5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09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39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7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82529BA2-BCC8-A5CC-50A4-EE8FC31325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>
            <a:extLst>
              <a:ext uri="{FF2B5EF4-FFF2-40B4-BE49-F238E27FC236}">
                <a16:creationId xmlns:a16="http://schemas.microsoft.com/office/drawing/2014/main" id="{62A9886E-326B-D09D-A16F-844FBBB4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C5BB8D4C-1123-6E92-9C62-9DA2034085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solidFill>
                  <a:schemeClr val="bg1"/>
                </a:solidFill>
                <a:latin typeface="Gill Sans" charset="0"/>
              </a:rPr>
              <a:t>Mini Project 3 Topic 11 - 11.</a:t>
            </a:r>
            <a:fld id="{C5A8FE85-2C08-4B89-B1FB-78448C01D4F6}" type="slidenum">
              <a:rPr lang="en-GB" altLang="en-US" sz="1000" smtClean="0">
                <a:solidFill>
                  <a:schemeClr val="bg1"/>
                </a:solidFill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solidFill>
                <a:schemeClr val="bg1"/>
              </a:solidFill>
              <a:latin typeface="Gill Sans" charset="0"/>
            </a:endParaRPr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A9048B4B-242D-3AE9-3138-B79FAB586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>
            <a:extLst>
              <a:ext uri="{FF2B5EF4-FFF2-40B4-BE49-F238E27FC236}">
                <a16:creationId xmlns:a16="http://schemas.microsoft.com/office/drawing/2014/main" id="{FBEA34C0-2C94-97EA-1C87-8EC5504B2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>
            <a:extLst>
              <a:ext uri="{FF2B5EF4-FFF2-40B4-BE49-F238E27FC236}">
                <a16:creationId xmlns:a16="http://schemas.microsoft.com/office/drawing/2014/main" id="{5560D8B2-C383-1A2F-98A1-AFB5E3F1C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>
            <a:extLst>
              <a:ext uri="{FF2B5EF4-FFF2-40B4-BE49-F238E27FC236}">
                <a16:creationId xmlns:a16="http://schemas.microsoft.com/office/drawing/2014/main" id="{35B6F806-DB45-C787-DC32-A07393DB6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69EFF68-9D5C-B6FE-2F93-A539E269828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11: Mini Project 3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7E1BB9-0A18-2242-FE3D-E238CFA26B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Topic 11 – Mini Project 3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0EB581E-346D-76DD-FB69-14DEF543AF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7E10F5E-94C2-D5FC-5680-D5EB361C3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  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1DCB3586-0986-52B1-C29F-420D70006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3"/>
          </a:xfrm>
        </p:spPr>
        <p:txBody>
          <a:bodyPr/>
          <a:lstStyle/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1: Introduction</a:t>
            </a:r>
          </a:p>
          <a:p>
            <a:pPr marL="268287" lvl="1" indent="0" algn="just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2: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Introduction to Software Engineering Key Practices and Principles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3: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Software Development Life Cycle Models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4: Requirement Engineering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5: System Modelling &amp; Design  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6: Software Implementation &amp; Testing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7: System Dependency &amp; Security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8: Project Management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9: Mini Project 1</a:t>
            </a:r>
          </a:p>
          <a:p>
            <a:pPr marL="268287" lvl="1" indent="0" eaLnBrk="1" hangingPunct="1"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Topic 10: Mini Project 2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highlight>
                  <a:srgbClr val="C0C0C0"/>
                </a:highlight>
                <a:latin typeface="Arial" panose="020B0604020202020204" pitchFamily="34" charset="0"/>
              </a:rPr>
              <a:t>Topic 11: Mini Project 3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12: Mini Project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F8CE7-0ABE-8EE9-27AB-6F3B2A090248}"/>
                  </a:ext>
                </a:extLst>
              </p14:cNvPr>
              <p14:cNvContentPartPr/>
              <p14:nvPr/>
            </p14:nvContentPartPr>
            <p14:xfrm>
              <a:off x="11716148" y="6440318"/>
              <a:ext cx="25560" cy="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F8CE7-0ABE-8EE9-27AB-6F3B2A090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7148" y="6431318"/>
                <a:ext cx="43200" cy="8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2F0753F-11B3-09AC-872B-E3FCBBF85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Objective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C58937D-35F0-6322-703E-6264CE452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 </a:t>
            </a:r>
            <a:r>
              <a:rPr lang="en-GB" sz="2400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objective of the mini project is to develop a software prototype by applying the software engineering knowledge acquired from this unit.     </a:t>
            </a:r>
          </a:p>
          <a:p>
            <a:r>
              <a:rPr lang="en-GB" sz="2400" i="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pPr marL="0" indent="0"/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14E8C64-2A96-0D3E-8A5F-580ABAB0F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FEE11A05-1FAA-7D6A-4B2F-97E2F609D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668" y="1628800"/>
            <a:ext cx="8856663" cy="431958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topic will cover:</a:t>
            </a:r>
            <a:endParaRPr lang="en-GB" altLang="en-US" dirty="0">
              <a:latin typeface="Arial" panose="020B0604020202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latin typeface="Arial" panose="020B0604020202020204" pitchFamily="34" charset="0"/>
              </a:rPr>
              <a:t>Introduction to Mini project 3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latin typeface="Arial" panose="020B0604020202020204" pitchFamily="34" charset="0"/>
              </a:rPr>
              <a:t>Delivery on:</a:t>
            </a:r>
          </a:p>
          <a:p>
            <a:pPr marL="9017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latin typeface="Arial" panose="020B0604020202020204" pitchFamily="34" charset="0"/>
              </a:rPr>
              <a:t> Implementation (prototyping)</a:t>
            </a:r>
          </a:p>
          <a:p>
            <a:pPr marL="444500" lvl="1" indent="0" eaLnBrk="1" hangingPunct="1"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DEB027BA-E249-207D-5DFA-84D569E46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8461612B-EBB7-61EB-029B-9DD5A5C9C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0163" y="1341438"/>
            <a:ext cx="8856663" cy="4319587"/>
          </a:xfrm>
        </p:spPr>
        <p:txBody>
          <a:bodyPr/>
          <a:lstStyle/>
          <a:p>
            <a:pPr marL="268287" lvl="1" indent="0" algn="just" eaLnBrk="1" hangingPunct="1">
              <a:buNone/>
            </a:pPr>
            <a:r>
              <a:rPr lang="en-GB" altLang="en-US" sz="3200" dirty="0">
                <a:latin typeface="Arial" panose="020B0604020202020204" pitchFamily="34" charset="0"/>
              </a:rPr>
              <a:t>Continue working on the same case project for your mini-project 1and 2.</a:t>
            </a:r>
            <a:endParaRPr lang="en-GB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F64AB87-5AEF-EACF-8B1F-E51F2FC6C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Mini project 3 -Task 4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9001D9A2-5292-0D03-50CD-10D542391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668" y="1340768"/>
            <a:ext cx="8856663" cy="4319587"/>
          </a:xfrm>
        </p:spPr>
        <p:txBody>
          <a:bodyPr/>
          <a:lstStyle/>
          <a:p>
            <a:pPr marL="268287" lvl="1" indent="0" eaLnBrk="1" hangingPunct="1">
              <a:buNone/>
              <a:defRPr/>
            </a:pPr>
            <a:r>
              <a:rPr lang="en-GB" sz="2000" b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Task 4: Implementation: Prototype (10 marks)</a:t>
            </a:r>
          </a:p>
          <a:p>
            <a:pPr marL="268287" lvl="1" indent="0" eaLnBrk="1" hangingPunct="1">
              <a:buNone/>
              <a:defRPr/>
            </a:pPr>
            <a:endParaRPr lang="en-GB" sz="2000" b="1" kern="1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68287" lvl="1" indent="0" algn="just" eaLnBrk="1" hangingPunct="1">
              <a:buNone/>
              <a:defRPr/>
            </a:pPr>
            <a:r>
              <a:rPr lang="en-GB" sz="20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Task 4, students should focus on building a prototype of their project. This involves translating the design specifications into a functional prototype that demonstrates key features and functionalities of the system. The prototype should serve as a proof of concept and allow for testing and refinement before full-scale development.</a:t>
            </a:r>
          </a:p>
          <a:p>
            <a:pPr marL="268287" lvl="1" indent="0" eaLnBrk="1" hangingPunct="1"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marL="268287" lvl="1" indent="0" algn="just" eaLnBrk="1" hangingPunct="1"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In Task 4, students are not required to code the prototype. They can utilise simulation software like Sketch or Adobe XD to design interactive prototypes without writing code. Alternatively, for web-based projects, students can use website builders such as </a:t>
            </a:r>
            <a:r>
              <a:rPr lang="en-GB" altLang="en-US" sz="2000" dirty="0" err="1">
                <a:latin typeface="Arial" panose="020B0604020202020204" pitchFamily="34" charset="0"/>
              </a:rPr>
              <a:t>Wix</a:t>
            </a:r>
            <a:r>
              <a:rPr lang="en-GB" altLang="en-US" sz="2000" dirty="0">
                <a:latin typeface="Arial" panose="020B0604020202020204" pitchFamily="34" charset="0"/>
              </a:rPr>
              <a:t> to create functional prototypes without coding. Students could only focus on front-end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5126FAE-3A41-D7B5-6C06-0C9121127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Marking Criteria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D13DF73-4ED9-6A26-1721-CA19C78F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91" y="1628800"/>
            <a:ext cx="8856663" cy="431958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 4: Implementation (10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Demonstration of prototype functionality aligning with design specifications (5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Quality and completeness of prototype features and interactions (3 marks)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i="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Consideration of user feedback and potential for future development (2 marks)</a:t>
            </a:r>
          </a:p>
          <a:p>
            <a:endParaRPr lang="en-GB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B4E7FC7B-CFB8-DC87-ECE8-A1FC02CB0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  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0A840E36-911C-41F8-6C6F-391EEF637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3"/>
          </a:xfrm>
        </p:spPr>
        <p:txBody>
          <a:bodyPr/>
          <a:lstStyle/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1: Introduction</a:t>
            </a:r>
          </a:p>
          <a:p>
            <a:pPr marL="268287" lvl="1" indent="0" algn="just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2: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Introduction to Software Engineering Key Practices and Principles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3: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</a:rPr>
              <a:t>Software Development Life Cycle Models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4: Requirement Engineering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5: System Modelling &amp; Design  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6: Software Implementation &amp; Testing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7: System Dependency &amp; Security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8: Project Management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9: Mini Project 1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latin typeface="Arial" panose="020B0604020202020204" pitchFamily="34" charset="0"/>
              </a:rPr>
              <a:t>Topic 10: Mini Project 2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highlight>
                  <a:srgbClr val="C0C0C0"/>
                </a:highlight>
                <a:latin typeface="Arial" panose="020B0604020202020204" pitchFamily="34" charset="0"/>
              </a:rPr>
              <a:t>Topic 11: Mini Project 3</a:t>
            </a:r>
          </a:p>
          <a:p>
            <a:pPr marL="268287" lvl="1" indent="0" eaLnBrk="1" hangingPunct="1">
              <a:buFontTx/>
              <a:buNone/>
              <a:defRPr/>
            </a:pPr>
            <a:r>
              <a:rPr lang="en-GB" altLang="en-US" sz="2000" dirty="0">
                <a:highlight>
                  <a:srgbClr val="FFFF00"/>
                </a:highlight>
                <a:latin typeface="Arial" panose="020B0604020202020204" pitchFamily="34" charset="0"/>
              </a:rPr>
              <a:t>Topic 12: Mini Project 4</a:t>
            </a:r>
          </a:p>
          <a:p>
            <a:pPr marL="268287" lvl="1" indent="0" eaLnBrk="1" hangingPunct="1">
              <a:buFontTx/>
              <a:buNone/>
              <a:defRPr/>
            </a:pPr>
            <a:endParaRPr lang="en-GB" altLang="en-US" sz="20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97AB7E-44E9-A216-3D89-404C72EA15BA}"/>
                  </a:ext>
                </a:extLst>
              </p14:cNvPr>
              <p14:cNvContentPartPr/>
              <p14:nvPr/>
            </p14:nvContentPartPr>
            <p14:xfrm>
              <a:off x="11716148" y="6440318"/>
              <a:ext cx="25560" cy="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97AB7E-44E9-A216-3D89-404C72EA1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7148" y="6431318"/>
                <a:ext cx="43200" cy="8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5D04FD-53C3-8B66-7221-46BDD5C49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 Session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48D05AD-82B3-1AD7-11E2-CA4809E2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/>
              <a:t>At the end of this session students should be able to:</a:t>
            </a:r>
          </a:p>
          <a:p>
            <a:pPr marL="0" indent="0"/>
            <a:endParaRPr lang="en-GB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dirty="0"/>
              <a:t>Explain the role of testing in SDLC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0DE1E0-7ABD-43DB-9C29-AC4D49CE5B4B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dbeaa6b5-7a21-43b8-ab59-31e7cbf2c187"/>
    <ds:schemaRef ds:uri="bdeceafc-5c0f-406d-b95f-35e6593d664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2A1A1AC-7A27-4CC0-824C-C47C5AB79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5F9EA0-010A-40CD-9F75-866E58A300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1641</TotalTime>
  <Words>461</Words>
  <Application>Microsoft Office PowerPoint</Application>
  <PresentationFormat>On-screen Show (4:3)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</vt:lpstr>
      <vt:lpstr>Blank Presentation</vt:lpstr>
      <vt:lpstr>test 2</vt:lpstr>
      <vt:lpstr>PowerPoint Presentation</vt:lpstr>
      <vt:lpstr>The Unit Roadmap  </vt:lpstr>
      <vt:lpstr>Objective</vt:lpstr>
      <vt:lpstr>Scope and Coverage</vt:lpstr>
      <vt:lpstr>Case Study</vt:lpstr>
      <vt:lpstr>Mini project 3 -Task 4</vt:lpstr>
      <vt:lpstr>Marking Criteria</vt:lpstr>
      <vt:lpstr>The Unit Roadmap  </vt:lpstr>
      <vt:lpstr>Next Session</vt:lpstr>
      <vt:lpstr>Topic 11 – Mini Project 3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127</cp:revision>
  <dcterms:created xsi:type="dcterms:W3CDTF">2008-01-18T13:21:43Z</dcterms:created>
  <dcterms:modified xsi:type="dcterms:W3CDTF">2024-04-05T13:22:34Z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