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50" r:id="rId4"/>
  </p:sldMasterIdLst>
  <p:notesMasterIdLst>
    <p:notesMasterId r:id="rId14"/>
  </p:notesMasterIdLst>
  <p:handoutMasterIdLst>
    <p:handoutMasterId r:id="rId15"/>
  </p:handoutMasterIdLst>
  <p:sldIdLst>
    <p:sldId id="261" r:id="rId5"/>
    <p:sldId id="279" r:id="rId6"/>
    <p:sldId id="276" r:id="rId7"/>
    <p:sldId id="263" r:id="rId8"/>
    <p:sldId id="280" r:id="rId9"/>
    <p:sldId id="265" r:id="rId10"/>
    <p:sldId id="269" r:id="rId11"/>
    <p:sldId id="282" r:id="rId12"/>
    <p:sldId id="262"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1"/>
    <p:restoredTop sz="94648"/>
  </p:normalViewPr>
  <p:slideViewPr>
    <p:cSldViewPr>
      <p:cViewPr varScale="1">
        <p:scale>
          <a:sx n="93" d="100"/>
          <a:sy n="93" d="100"/>
        </p:scale>
        <p:origin x="1374" y="78"/>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A60BC1F-F563-DDE6-5D6C-E1B027F3162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98C8234C-BAD4-3B98-AE7F-63E535DA021F}"/>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A5E1EDE4-BE06-B031-EBA2-1C95877C7462}"/>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2DDEC655-08FB-4041-10AF-690E8EB95577}"/>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63A826C8-4000-4F9D-96C9-B1883A116D3C}"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79623F-3B09-CC1A-8E47-F622B606D3F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2451182A-7099-4546-5213-513B8C10453C}"/>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BC450425-5952-336A-373E-3D07E17181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4ED2FA7-CBC5-0566-BFA9-A8296F564B69}"/>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E6E6A36-1AE6-CC3A-90BC-73BC810CA4E8}"/>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FFD327B4-EBBC-E830-F01A-B8FBDF81CEFF}"/>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6805D9FC-BEF0-4D70-B541-4D6D6FEEE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8AD1CF1-B77C-49CF-24E2-0BA36C9188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FDF6F2-C241-4135-A2EF-E8C0CAE47A44}"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38E1925F-83E7-6386-1FDF-A593EAEB29CE}"/>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1792BDD-90BF-4F8B-8EB9-4B34DD8CF8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08D48E9-0F88-FB82-4880-0AC9791AD9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742F42-6E54-4483-8E38-2DF52A7E0E40}" type="slidenum">
              <a:rPr lang="en-US" altLang="en-US" sz="1200" smtClean="0"/>
              <a:pPr/>
              <a:t>4</a:t>
            </a:fld>
            <a:endParaRPr lang="en-US" altLang="en-US" sz="1200"/>
          </a:p>
        </p:txBody>
      </p:sp>
      <p:sp>
        <p:nvSpPr>
          <p:cNvPr id="11267" name="Rectangle 2">
            <a:extLst>
              <a:ext uri="{FF2B5EF4-FFF2-40B4-BE49-F238E27FC236}">
                <a16:creationId xmlns:a16="http://schemas.microsoft.com/office/drawing/2014/main" id="{B1002518-45F0-177D-CC1A-1D944F051A6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5D7C2293-831C-136C-EA27-F922042503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3C5D5D7-A69E-0E8A-DBB9-A5E7210842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F6FC1D-604D-4978-B386-ED45BDCCEEBE}" type="slidenum">
              <a:rPr lang="en-US" altLang="en-US" sz="1200" smtClean="0"/>
              <a:pPr/>
              <a:t>9</a:t>
            </a:fld>
            <a:endParaRPr lang="en-US" altLang="en-US" sz="1200"/>
          </a:p>
        </p:txBody>
      </p:sp>
      <p:sp>
        <p:nvSpPr>
          <p:cNvPr id="17411" name="Rectangle 2">
            <a:extLst>
              <a:ext uri="{FF2B5EF4-FFF2-40B4-BE49-F238E27FC236}">
                <a16:creationId xmlns:a16="http://schemas.microsoft.com/office/drawing/2014/main" id="{3133006A-0FBA-2F7E-95B7-89F2CDDE49E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C8B8FA5-5EA7-502D-956A-48C965A690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88E62828-F9B9-0FF7-632D-70C402D42DDD}"/>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925E8981-D700-D934-3E8F-5470ECAE6753}"/>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FA84E968-75F9-BB81-7DB6-C541AAB94031}"/>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2CBD1EB1-A4BA-C211-8D6B-C8B41D2C78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5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8149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1122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1432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155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1122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7113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0757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451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7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7201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851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D6F92173-2336-296A-D0E5-1B1D2FACA4B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73EA2E3A-D5F2-A0B9-21B7-7FA97E068448}"/>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6D5AB3DE-30F5-49E6-91BD-50C527DFA56E}"/>
              </a:ext>
            </a:extLst>
          </p:cNvPr>
          <p:cNvSpPr>
            <a:spLocks noChangeArrowheads="1"/>
          </p:cNvSpPr>
          <p:nvPr userDrawn="1"/>
        </p:nvSpPr>
        <p:spPr bwMode="auto">
          <a:xfrm>
            <a:off x="6235700" y="0"/>
            <a:ext cx="2908300" cy="241300"/>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dirty="0">
                <a:solidFill>
                  <a:schemeClr val="bg1"/>
                </a:solidFill>
                <a:latin typeface="Gill Sans" charset="0"/>
              </a:rPr>
              <a:t>Mini Project 4 Topic 12 - 12.</a:t>
            </a:r>
            <a:fld id="{85818DA1-CE3D-446A-AD7A-47DFDE179977}"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018442AE-54E1-686E-31B1-77401BB69296}"/>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81"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95B3D24C-A8B5-185B-15A2-CD0484FA689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A12016D1-8A1B-7BAD-387F-5D5BAB3A58B6}"/>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1C68B6D9-5AD4-0E3E-6BDB-A2D6B6CB6C0F}"/>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80"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40101472-CB24-7DAC-9B8E-FFD32DEC69FA}"/>
              </a:ext>
            </a:extLst>
          </p:cNvPr>
          <p:cNvSpPr>
            <a:spLocks noGrp="1" noChangeArrowheads="1"/>
          </p:cNvSpPr>
          <p:nvPr>
            <p:ph type="subTitle" idx="4294967295"/>
          </p:nvPr>
        </p:nvSpPr>
        <p:spPr>
          <a:xfrm>
            <a:off x="3779838" y="4365625"/>
            <a:ext cx="5975350" cy="965200"/>
          </a:xfrm>
        </p:spPr>
        <p:txBody>
          <a:bodyPr/>
          <a:lstStyle/>
          <a:p>
            <a:pPr eaLnBrk="1" hangingPunct="1"/>
            <a:r>
              <a:rPr lang="en-GB" altLang="en-US" sz="1700" i="0">
                <a:solidFill>
                  <a:schemeClr val="bg1"/>
                </a:solidFill>
                <a:latin typeface="Arial" panose="020B0604020202020204" pitchFamily="34" charset="0"/>
              </a:rPr>
              <a:t>Software Engineering</a:t>
            </a:r>
          </a:p>
          <a:p>
            <a:pPr eaLnBrk="1" hangingPunct="1"/>
            <a:r>
              <a:rPr lang="en-GB" altLang="en-US" sz="1700" i="0">
                <a:solidFill>
                  <a:schemeClr val="bg1"/>
                </a:solidFill>
                <a:latin typeface="Arial" panose="020B0604020202020204" pitchFamily="34" charset="0"/>
              </a:rPr>
              <a:t>Topic 12:  Mini Project 4</a:t>
            </a:r>
            <a:endParaRPr lang="en-US" altLang="en-US" sz="1700" i="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1EC8575-9721-6EDE-5CD6-93032AE03AA9}"/>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4E5ABA03-D1E6-0554-77C0-3010EE644DC2}"/>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highlight>
                  <a:srgbClr val="C0C0C0"/>
                </a:highlight>
                <a:latin typeface="Arial" panose="020B0604020202020204" pitchFamily="34" charset="0"/>
              </a:rPr>
              <a:t>Topic 12: Mini Project 4</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92778BC-B7CF-61E8-B34D-5B371D37B9B7}"/>
                  </a:ext>
                </a:extLst>
              </p14:cNvPr>
              <p14:cNvContentPartPr/>
              <p14:nvPr/>
            </p14:nvContentPartPr>
            <p14:xfrm>
              <a:off x="11716148" y="6440318"/>
              <a:ext cx="25560" cy="65880"/>
            </p14:xfrm>
          </p:contentPart>
        </mc:Choice>
        <mc:Fallback>
          <p:pic>
            <p:nvPicPr>
              <p:cNvPr id="2" name="Ink 1">
                <a:extLst>
                  <a:ext uri="{FF2B5EF4-FFF2-40B4-BE49-F238E27FC236}">
                    <a16:creationId xmlns:a16="http://schemas.microsoft.com/office/drawing/2014/main" id="{792778BC-B7CF-61E8-B34D-5B371D37B9B7}"/>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25A90B4-BCFF-D193-5139-438A295BFFA4}"/>
              </a:ext>
            </a:extLst>
          </p:cNvPr>
          <p:cNvSpPr>
            <a:spLocks noGrp="1" noChangeArrowheads="1"/>
          </p:cNvSpPr>
          <p:nvPr>
            <p:ph type="title"/>
          </p:nvPr>
        </p:nvSpPr>
        <p:spPr/>
        <p:txBody>
          <a:bodyPr/>
          <a:lstStyle/>
          <a:p>
            <a:r>
              <a:rPr lang="en-GB" altLang="en-US"/>
              <a:t>Objective</a:t>
            </a:r>
          </a:p>
        </p:txBody>
      </p:sp>
      <p:sp>
        <p:nvSpPr>
          <p:cNvPr id="9219" name="Content Placeholder 2">
            <a:extLst>
              <a:ext uri="{FF2B5EF4-FFF2-40B4-BE49-F238E27FC236}">
                <a16:creationId xmlns:a16="http://schemas.microsoft.com/office/drawing/2014/main" id="{1B8D659F-D4E8-F177-7DC7-835C05BEC452}"/>
              </a:ext>
            </a:extLst>
          </p:cNvPr>
          <p:cNvSpPr>
            <a:spLocks noGrp="1" noChangeArrowheads="1"/>
          </p:cNvSpPr>
          <p:nvPr>
            <p:ph idx="1"/>
          </p:nvPr>
        </p:nvSpPr>
        <p:spPr/>
        <p:txBody>
          <a:bodyPr/>
          <a:lstStyle/>
          <a:p>
            <a:pPr>
              <a:defRPr/>
            </a:pPr>
            <a:r>
              <a:rPr lang="en-GB" altLang="en-US" dirty="0"/>
              <a:t> </a:t>
            </a:r>
            <a:r>
              <a:rPr lang="en-GB" sz="2400" i="0" kern="100" dirty="0">
                <a:latin typeface="Arial" panose="020B0604020202020204" pitchFamily="34" charset="0"/>
                <a:ea typeface="DengXian" panose="02010600030101010101" pitchFamily="2" charset="-122"/>
                <a:cs typeface="Arial" panose="020B0604020202020204" pitchFamily="34" charset="0"/>
              </a:rPr>
              <a:t>The objective of the mini project is to develop a software prototype by applying the software engineering knowledge acquired from this unit.     </a:t>
            </a:r>
          </a:p>
          <a:p>
            <a:pPr>
              <a:defRPr/>
            </a:pPr>
            <a:r>
              <a:rPr lang="en-GB" sz="2400" i="0" kern="100" dirty="0">
                <a:latin typeface="Arial" panose="020B0604020202020204" pitchFamily="34" charset="0"/>
                <a:ea typeface="DengXian" panose="02010600030101010101" pitchFamily="2" charset="-122"/>
                <a:cs typeface="Arial" panose="020B0604020202020204" pitchFamily="34" charset="0"/>
              </a:rPr>
              <a:t> </a:t>
            </a:r>
          </a:p>
          <a:p>
            <a:pPr marL="0" indent="0">
              <a:defRPr/>
            </a:pPr>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ABDFBA4C-45CE-BB13-D888-C4EAC240797A}"/>
              </a:ext>
            </a:extLst>
          </p:cNvPr>
          <p:cNvSpPr>
            <a:spLocks noGrp="1" noChangeArrowheads="1"/>
          </p:cNvSpPr>
          <p:nvPr>
            <p:ph type="title"/>
          </p:nvPr>
        </p:nvSpPr>
        <p:spPr/>
        <p:txBody>
          <a:bodyPr/>
          <a:lstStyle/>
          <a:p>
            <a:pPr eaLnBrk="1" hangingPunct="1"/>
            <a:r>
              <a:rPr lang="en-GB" altLang="en-US"/>
              <a:t>Scope and Coverage</a:t>
            </a:r>
          </a:p>
        </p:txBody>
      </p:sp>
      <p:sp>
        <p:nvSpPr>
          <p:cNvPr id="10243" name="Rectangle 7">
            <a:extLst>
              <a:ext uri="{FF2B5EF4-FFF2-40B4-BE49-F238E27FC236}">
                <a16:creationId xmlns:a16="http://schemas.microsoft.com/office/drawing/2014/main" id="{D4E167CC-C2F5-981E-C70B-BA3394E3B2CA}"/>
              </a:ext>
            </a:extLst>
          </p:cNvPr>
          <p:cNvSpPr>
            <a:spLocks noGrp="1" noChangeArrowheads="1"/>
          </p:cNvSpPr>
          <p:nvPr>
            <p:ph idx="1"/>
          </p:nvPr>
        </p:nvSpPr>
        <p:spPr/>
        <p:txBody>
          <a:bodyPr/>
          <a:lstStyle/>
          <a:p>
            <a:pPr eaLnBrk="1" hangingPunct="1"/>
            <a:r>
              <a:rPr lang="en-GB" altLang="en-US"/>
              <a:t>This topic will cover:</a:t>
            </a:r>
          </a:p>
          <a:p>
            <a:pPr lvl="1" eaLnBrk="1" hangingPunct="1"/>
            <a:r>
              <a:rPr lang="en-GB" altLang="en-US">
                <a:latin typeface="Arial" panose="020B0604020202020204" pitchFamily="34" charset="0"/>
              </a:rPr>
              <a:t> Introduction to Mini project 4</a:t>
            </a:r>
          </a:p>
          <a:p>
            <a:pPr lvl="1" eaLnBrk="1" hangingPunct="1"/>
            <a:r>
              <a:rPr lang="en-GB" altLang="en-US">
                <a:latin typeface="Arial" panose="020B0604020202020204" pitchFamily="34" charset="0"/>
              </a:rPr>
              <a:t> Delivery on</a:t>
            </a:r>
          </a:p>
          <a:p>
            <a:pPr lvl="2" eaLnBrk="1" hangingPunct="1"/>
            <a:r>
              <a:rPr lang="en-GB" altLang="en-US">
                <a:latin typeface="Arial" panose="020B0604020202020204" pitchFamily="34" charset="0"/>
              </a:rPr>
              <a:t> Testing</a:t>
            </a:r>
          </a:p>
          <a:p>
            <a:pPr lvl="2" eaLnBrk="1" hangingPunct="1"/>
            <a:r>
              <a:rPr lang="en-GB" altLang="en-US">
                <a:latin typeface="Arial" panose="020B0604020202020204" pitchFamily="34" charset="0"/>
              </a:rPr>
              <a:t> Conclusion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3B9B6514-2B64-9F0D-E447-8EA16F741233}"/>
              </a:ext>
            </a:extLst>
          </p:cNvPr>
          <p:cNvSpPr>
            <a:spLocks noGrp="1" noChangeArrowheads="1"/>
          </p:cNvSpPr>
          <p:nvPr>
            <p:ph type="title"/>
          </p:nvPr>
        </p:nvSpPr>
        <p:spPr/>
        <p:txBody>
          <a:bodyPr/>
          <a:lstStyle/>
          <a:p>
            <a:pPr eaLnBrk="1" hangingPunct="1"/>
            <a:r>
              <a:rPr lang="en-US" altLang="en-US"/>
              <a:t>Case Study</a:t>
            </a:r>
          </a:p>
        </p:txBody>
      </p:sp>
      <p:sp>
        <p:nvSpPr>
          <p:cNvPr id="12291" name="Rectangle 5">
            <a:extLst>
              <a:ext uri="{FF2B5EF4-FFF2-40B4-BE49-F238E27FC236}">
                <a16:creationId xmlns:a16="http://schemas.microsoft.com/office/drawing/2014/main" id="{B95B2AC4-A7DA-8396-F1AF-FF509C51E259}"/>
              </a:ext>
            </a:extLst>
          </p:cNvPr>
          <p:cNvSpPr>
            <a:spLocks noGrp="1" noChangeArrowheads="1"/>
          </p:cNvSpPr>
          <p:nvPr>
            <p:ph idx="1"/>
          </p:nvPr>
        </p:nvSpPr>
        <p:spPr>
          <a:xfrm>
            <a:off x="-30163" y="1341438"/>
            <a:ext cx="8856663" cy="4319587"/>
          </a:xfrm>
        </p:spPr>
        <p:txBody>
          <a:bodyPr/>
          <a:lstStyle/>
          <a:p>
            <a:pPr lvl="1" algn="just" eaLnBrk="1" hangingPunct="1"/>
            <a:r>
              <a:rPr lang="en-GB" altLang="en-US">
                <a:latin typeface="Arial" panose="020B0604020202020204" pitchFamily="34" charset="0"/>
              </a:rPr>
              <a:t> </a:t>
            </a:r>
            <a:r>
              <a:rPr lang="en-GB" altLang="en-US" sz="3200">
                <a:latin typeface="Arial" panose="020B0604020202020204" pitchFamily="34" charset="0"/>
              </a:rPr>
              <a:t>Continue working on the same case project for your mini-project 1, 2 and 3.</a:t>
            </a:r>
            <a:endParaRPr lang="en-GB" altLang="en-US" sz="3200">
              <a:solidFill>
                <a:srgbClr val="FF00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55167ECB-8D3A-2725-627C-01A9A6F287E5}"/>
              </a:ext>
            </a:extLst>
          </p:cNvPr>
          <p:cNvSpPr>
            <a:spLocks noGrp="1" noChangeArrowheads="1"/>
          </p:cNvSpPr>
          <p:nvPr>
            <p:ph type="title"/>
          </p:nvPr>
        </p:nvSpPr>
        <p:spPr/>
        <p:txBody>
          <a:bodyPr/>
          <a:lstStyle/>
          <a:p>
            <a:pPr eaLnBrk="1" hangingPunct="1"/>
            <a:r>
              <a:rPr lang="en-US" altLang="en-US"/>
              <a:t>Mini project 4 - Task 5 and 6</a:t>
            </a:r>
          </a:p>
        </p:txBody>
      </p:sp>
      <p:sp>
        <p:nvSpPr>
          <p:cNvPr id="12291" name="Rectangle 5">
            <a:extLst>
              <a:ext uri="{FF2B5EF4-FFF2-40B4-BE49-F238E27FC236}">
                <a16:creationId xmlns:a16="http://schemas.microsoft.com/office/drawing/2014/main" id="{6B86148D-54FA-6518-E587-B06280DB4662}"/>
              </a:ext>
            </a:extLst>
          </p:cNvPr>
          <p:cNvSpPr>
            <a:spLocks noGrp="1" noChangeArrowheads="1"/>
          </p:cNvSpPr>
          <p:nvPr>
            <p:ph idx="1"/>
          </p:nvPr>
        </p:nvSpPr>
        <p:spPr>
          <a:xfrm>
            <a:off x="282575" y="1700213"/>
            <a:ext cx="8605838" cy="4319587"/>
          </a:xfrm>
        </p:spPr>
        <p:txBody>
          <a:bodyPr/>
          <a:lstStyle/>
          <a:p>
            <a:pPr marL="268287" lvl="1" indent="0" eaLnBrk="1" hangingPunct="1">
              <a:buFontTx/>
              <a:buNone/>
              <a:defRPr/>
            </a:pPr>
            <a:endParaRPr lang="en-GB" kern="100" dirty="0">
              <a:latin typeface="Arial" panose="020B0604020202020204" pitchFamily="34" charset="0"/>
              <a:ea typeface="DengXian" panose="02010600030101010101" pitchFamily="2" charset="-122"/>
              <a:cs typeface="Arial" panose="020B0604020202020204" pitchFamily="34" charset="0"/>
            </a:endParaRPr>
          </a:p>
          <a:p>
            <a:pPr marL="0" indent="-176213" eaLnBrk="1" hangingPunct="1">
              <a:defRPr/>
            </a:pPr>
            <a:r>
              <a:rPr lang="en-GB" sz="2000" b="1" kern="100" dirty="0">
                <a:latin typeface="Arial" panose="020B0604020202020204" pitchFamily="34" charset="0"/>
                <a:ea typeface="DengXian" panose="02010600030101010101" pitchFamily="2" charset="-122"/>
                <a:cs typeface="Arial" panose="020B0604020202020204" pitchFamily="34" charset="0"/>
              </a:rPr>
              <a:t>Task 5: Testing: Test Cases (10 marks)</a:t>
            </a:r>
          </a:p>
          <a:p>
            <a:pPr marL="0" indent="-176213">
              <a:lnSpc>
                <a:spcPct val="107000"/>
              </a:lnSpc>
              <a:spcAft>
                <a:spcPts val="800"/>
              </a:spcAft>
              <a:defRPr/>
            </a:pPr>
            <a:r>
              <a:rPr lang="en-GB" sz="2000" kern="100" dirty="0">
                <a:latin typeface="Calibri" panose="020F0502020204030204" pitchFamily="34" charset="0"/>
                <a:ea typeface="Calibri" panose="020F0502020204030204" pitchFamily="34" charset="0"/>
                <a:cs typeface="Arial" panose="020B0604020202020204" pitchFamily="34" charset="0"/>
              </a:rPr>
              <a:t>In Task 5, students will develop test cases to evaluate the functionality and performance of their project. Test cases should cover various scenarios to ensure the system behaves as expected and meets the defined requirements.</a:t>
            </a:r>
          </a:p>
          <a:p>
            <a:pPr lvl="2">
              <a:defRPr/>
            </a:pPr>
            <a:endParaRPr lang="en-GB" sz="1800" kern="100" dirty="0">
              <a:latin typeface="Arial" panose="020B0604020202020204" pitchFamily="34" charset="0"/>
              <a:ea typeface="DengXian" panose="02010600030101010101" pitchFamily="2" charset="-122"/>
              <a:cs typeface="Arial" panose="020B0604020202020204" pitchFamily="34" charset="0"/>
            </a:endParaRPr>
          </a:p>
          <a:p>
            <a:pPr marL="0" indent="-266700">
              <a:defRPr/>
            </a:pPr>
            <a:r>
              <a:rPr lang="en-GB" sz="2000" b="1" kern="100" dirty="0">
                <a:latin typeface="Arial" panose="020B0604020202020204" pitchFamily="34" charset="0"/>
                <a:ea typeface="DengXian" panose="02010600030101010101" pitchFamily="2" charset="-122"/>
                <a:cs typeface="Arial" panose="020B0604020202020204" pitchFamily="34" charset="0"/>
              </a:rPr>
              <a:t>Task 6:  Conclusion (5 marks)</a:t>
            </a:r>
          </a:p>
          <a:p>
            <a:pPr marL="0" indent="-266700">
              <a:defRPr/>
            </a:pPr>
            <a:r>
              <a:rPr lang="en-GB" sz="2000" kern="100" dirty="0">
                <a:latin typeface="Calibri" panose="020F0502020204030204" pitchFamily="34" charset="0"/>
                <a:ea typeface="Calibri" panose="020F0502020204030204" pitchFamily="34" charset="0"/>
                <a:cs typeface="Arial" panose="020B0604020202020204" pitchFamily="34" charset="0"/>
              </a:rPr>
              <a:t>Task 6 involves summarising the project's key findings, lessons learned, and recommendations for future improvements. Students should reflect on the project's successes and challenges, drawing conclusions about its overall effectiveness and significance.</a:t>
            </a:r>
          </a:p>
          <a:p>
            <a:pPr marL="268287" lvl="1" indent="0" eaLnBrk="1" hangingPunct="1">
              <a:buFontTx/>
              <a:buNone/>
              <a:defRPr/>
            </a:pPr>
            <a:endParaRPr lang="en-GB"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6CFF7951-B340-F365-9789-A107737A0E23}"/>
              </a:ext>
            </a:extLst>
          </p:cNvPr>
          <p:cNvSpPr>
            <a:spLocks noGrp="1" noChangeArrowheads="1"/>
          </p:cNvSpPr>
          <p:nvPr>
            <p:ph type="title"/>
          </p:nvPr>
        </p:nvSpPr>
        <p:spPr/>
        <p:txBody>
          <a:bodyPr/>
          <a:lstStyle/>
          <a:p>
            <a:pPr eaLnBrk="1" hangingPunct="1"/>
            <a:r>
              <a:rPr lang="en-US" altLang="en-US"/>
              <a:t>Marking Criteria</a:t>
            </a:r>
          </a:p>
        </p:txBody>
      </p:sp>
      <p:sp>
        <p:nvSpPr>
          <p:cNvPr id="17411" name="Rectangle 5">
            <a:extLst>
              <a:ext uri="{FF2B5EF4-FFF2-40B4-BE49-F238E27FC236}">
                <a16:creationId xmlns:a16="http://schemas.microsoft.com/office/drawing/2014/main" id="{C8F2745A-A823-4ADC-E16E-6612CBD8488E}"/>
              </a:ext>
            </a:extLst>
          </p:cNvPr>
          <p:cNvSpPr>
            <a:spLocks noGrp="1" noChangeArrowheads="1"/>
          </p:cNvSpPr>
          <p:nvPr>
            <p:ph idx="1"/>
          </p:nvPr>
        </p:nvSpPr>
        <p:spPr>
          <a:xfrm>
            <a:off x="287338" y="1412875"/>
            <a:ext cx="8856662" cy="4319588"/>
          </a:xfrm>
        </p:spPr>
        <p:txBody>
          <a:bodyPr/>
          <a:lstStyle/>
          <a:p>
            <a:pPr>
              <a:lnSpc>
                <a:spcPct val="107000"/>
              </a:lnSpc>
              <a:spcAft>
                <a:spcPts val="800"/>
              </a:spcAft>
              <a:defRPr/>
            </a:pPr>
            <a:r>
              <a:rPr lang="en-GB" altLang="en-US" sz="2000" dirty="0">
                <a:latin typeface="Arial" panose="020B0604020202020204" pitchFamily="34" charset="0"/>
              </a:rPr>
              <a:t> </a:t>
            </a:r>
            <a:r>
              <a:rPr lang="en-GB" sz="2000" b="1" i="0" kern="100" dirty="0">
                <a:latin typeface="Arial" panose="020B0604020202020204" pitchFamily="34" charset="0"/>
                <a:ea typeface="Calibri" panose="020F0502020204030204" pitchFamily="34" charset="0"/>
                <a:cs typeface="Arial" panose="020B0604020202020204" pitchFamily="34" charset="0"/>
              </a:rPr>
              <a:t>Task 5: Testing (10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Coverage and thoroughness of test cases, addressing various scenarios (5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Clarity and effectiveness of testing methodology (3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Documentation of test results and identification of issues (2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defRPr/>
            </a:pPr>
            <a:r>
              <a:rPr lang="en-GB" sz="2000" b="1" i="0" kern="100" dirty="0">
                <a:latin typeface="Arial" panose="020B0604020202020204" pitchFamily="34" charset="0"/>
                <a:ea typeface="Calibri" panose="020F0502020204030204" pitchFamily="34" charset="0"/>
                <a:cs typeface="Arial" panose="020B0604020202020204" pitchFamily="34" charset="0"/>
              </a:rPr>
              <a:t>Task 6: Conclusion (5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Clear summary of project outcomes, findings, and lessons learned (3 marks)</a:t>
            </a:r>
          </a:p>
          <a:p>
            <a:pPr>
              <a:lnSpc>
                <a:spcPct val="107000"/>
              </a:lnSpc>
              <a:spcAft>
                <a:spcPts val="800"/>
              </a:spcAft>
              <a:defRPr/>
            </a:pPr>
            <a:r>
              <a:rPr lang="en-GB" sz="2000" i="0" kern="100" dirty="0">
                <a:latin typeface="Arial" panose="020B0604020202020204" pitchFamily="34" charset="0"/>
                <a:ea typeface="Calibri" panose="020F0502020204030204" pitchFamily="34" charset="0"/>
                <a:cs typeface="Arial" panose="020B0604020202020204" pitchFamily="34" charset="0"/>
              </a:rPr>
              <a:t>- Reflection on project success and areas for improvement (2 marks)</a:t>
            </a:r>
          </a:p>
          <a:p>
            <a:pPr lvl="1" eaLnBrk="1" hangingPunct="1">
              <a:defRPr/>
            </a:pPr>
            <a:endParaRPr lang="en-GB" altLang="en-US" sz="20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4D0829FF-1EAF-6ED2-C1F3-5D6369647D76}"/>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7E884B84-6451-95F9-17F2-04C0AB35DA83}"/>
              </a:ext>
            </a:extLst>
          </p:cNvPr>
          <p:cNvSpPr>
            <a:spLocks noGrp="1" noChangeArrowheads="1"/>
          </p:cNvSpPr>
          <p:nvPr>
            <p:ph idx="1"/>
          </p:nvPr>
        </p:nvSpPr>
        <p:spPr>
          <a:xfrm>
            <a:off x="67468" y="1412776"/>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endParaRPr lang="en-GB" altLang="en-US" sz="2000" dirty="0">
              <a:highlight>
                <a:srgbClr val="C0C0C0"/>
              </a:highlight>
              <a:latin typeface="Arial" panose="020B0604020202020204" pitchFamily="34" charset="0"/>
            </a:endParaRPr>
          </a:p>
          <a:p>
            <a:pPr marL="268287" lvl="1" indent="0" eaLnBrk="1" hangingPunct="1">
              <a:buFontTx/>
              <a:buNone/>
              <a:defRPr/>
            </a:pPr>
            <a:r>
              <a:rPr lang="en-GB" altLang="en-US" sz="2000" dirty="0">
                <a:highlight>
                  <a:srgbClr val="C0C0C0"/>
                </a:highlight>
                <a:latin typeface="Arial" panose="020B0604020202020204" pitchFamily="34" charset="0"/>
              </a:rPr>
              <a:t>Topic 12: Mini Project 4</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7BFFE81-533F-B9C2-8FA0-CCE20493CD5B}"/>
                  </a:ext>
                </a:extLst>
              </p14:cNvPr>
              <p14:cNvContentPartPr/>
              <p14:nvPr/>
            </p14:nvContentPartPr>
            <p14:xfrm>
              <a:off x="11716148" y="6440318"/>
              <a:ext cx="25560" cy="65880"/>
            </p14:xfrm>
          </p:contentPart>
        </mc:Choice>
        <mc:Fallback>
          <p:pic>
            <p:nvPicPr>
              <p:cNvPr id="2" name="Ink 1">
                <a:extLst>
                  <a:ext uri="{FF2B5EF4-FFF2-40B4-BE49-F238E27FC236}">
                    <a16:creationId xmlns:a16="http://schemas.microsoft.com/office/drawing/2014/main" id="{67BFFE81-533F-B9C2-8FA0-CCE20493CD5B}"/>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3D1D1CF-2948-63EA-6AD7-FF66217ABB86}"/>
              </a:ext>
            </a:extLst>
          </p:cNvPr>
          <p:cNvSpPr>
            <a:spLocks noGrp="1" noChangeArrowheads="1"/>
          </p:cNvSpPr>
          <p:nvPr>
            <p:ph type="ctrTitle"/>
          </p:nvPr>
        </p:nvSpPr>
        <p:spPr>
          <a:xfrm>
            <a:off x="685800" y="2286000"/>
            <a:ext cx="7772400" cy="1143000"/>
          </a:xfrm>
        </p:spPr>
        <p:txBody>
          <a:bodyPr/>
          <a:lstStyle/>
          <a:p>
            <a:pPr eaLnBrk="1" hangingPunct="1"/>
            <a:r>
              <a:rPr lang="en-GB" altLang="en-US"/>
              <a:t>Topic 12 – Mini Project 4</a:t>
            </a:r>
          </a:p>
        </p:txBody>
      </p:sp>
      <p:sp>
        <p:nvSpPr>
          <p:cNvPr id="16387" name="Rectangle 3">
            <a:extLst>
              <a:ext uri="{FF2B5EF4-FFF2-40B4-BE49-F238E27FC236}">
                <a16:creationId xmlns:a16="http://schemas.microsoft.com/office/drawing/2014/main" id="{2946FCD0-88AE-A366-9BEA-E7C0EAA51688}"/>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D81D4A-B0C3-427E-BDBC-44EC1F84BC5E}">
  <ds:schemaRefs>
    <ds:schemaRef ds:uri="http://schemas.microsoft.com/sharepoint/v3/contenttype/forms"/>
  </ds:schemaRefs>
</ds:datastoreItem>
</file>

<file path=customXml/itemProps2.xml><?xml version="1.0" encoding="utf-8"?>
<ds:datastoreItem xmlns:ds="http://schemas.openxmlformats.org/officeDocument/2006/customXml" ds:itemID="{F5529562-E6F3-4D73-858D-D467A8E2CF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1365</TotalTime>
  <Words>454</Words>
  <Application>Microsoft Office PowerPoint</Application>
  <PresentationFormat>On-screen Show (4:3)</PresentationFormat>
  <Paragraphs>63</Paragraphs>
  <Slides>9</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ＭＳ Ｐゴシック</vt:lpstr>
      <vt:lpstr>Gill Sans</vt:lpstr>
      <vt:lpstr>DengXian</vt:lpstr>
      <vt:lpstr>Calibri</vt:lpstr>
      <vt:lpstr>Blank Presentation</vt:lpstr>
      <vt:lpstr>test 2</vt:lpstr>
      <vt:lpstr>PowerPoint Presentation</vt:lpstr>
      <vt:lpstr>The Unit Roadmap  </vt:lpstr>
      <vt:lpstr>Objective</vt:lpstr>
      <vt:lpstr>Scope and Coverage</vt:lpstr>
      <vt:lpstr>Case Study</vt:lpstr>
      <vt:lpstr>Mini project 4 - Task 5 and 6</vt:lpstr>
      <vt:lpstr>Marking Criteria</vt:lpstr>
      <vt:lpstr>The Unit Roadmap  </vt:lpstr>
      <vt:lpstr>Topic 12 – Mini Project 4</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95</cp:revision>
  <dcterms:created xsi:type="dcterms:W3CDTF">2008-01-18T13:21:43Z</dcterms:created>
  <dcterms:modified xsi:type="dcterms:W3CDTF">2024-04-05T14:31:08Z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y fmtid="{D5CDD505-2E9C-101B-9397-08002B2CF9AE}" pid="3" name="_activity">
    <vt:lpwstr/>
  </property>
</Properties>
</file>