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2.xml" ContentType="application/inkml+xml"/>
  <Override PartName="/ppt/ink/ink3.xml" ContentType="application/inkml+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 id="2147483650" r:id="rId5"/>
  </p:sldMasterIdLst>
  <p:notesMasterIdLst>
    <p:notesMasterId r:id="rId49"/>
  </p:notesMasterIdLst>
  <p:handoutMasterIdLst>
    <p:handoutMasterId r:id="rId50"/>
  </p:handoutMasterIdLst>
  <p:sldIdLst>
    <p:sldId id="261" r:id="rId6"/>
    <p:sldId id="275" r:id="rId7"/>
    <p:sldId id="264" r:id="rId8"/>
    <p:sldId id="263" r:id="rId9"/>
    <p:sldId id="354" r:id="rId10"/>
    <p:sldId id="334" r:id="rId11"/>
    <p:sldId id="329" r:id="rId12"/>
    <p:sldId id="330" r:id="rId13"/>
    <p:sldId id="331" r:id="rId14"/>
    <p:sldId id="332" r:id="rId15"/>
    <p:sldId id="349" r:id="rId16"/>
    <p:sldId id="333" r:id="rId17"/>
    <p:sldId id="348" r:id="rId18"/>
    <p:sldId id="335" r:id="rId19"/>
    <p:sldId id="281" r:id="rId20"/>
    <p:sldId id="337" r:id="rId21"/>
    <p:sldId id="338" r:id="rId22"/>
    <p:sldId id="336" r:id="rId23"/>
    <p:sldId id="339" r:id="rId24"/>
    <p:sldId id="342" r:id="rId25"/>
    <p:sldId id="340" r:id="rId26"/>
    <p:sldId id="341" r:id="rId27"/>
    <p:sldId id="343" r:id="rId28"/>
    <p:sldId id="344" r:id="rId29"/>
    <p:sldId id="350" r:id="rId30"/>
    <p:sldId id="351" r:id="rId31"/>
    <p:sldId id="346" r:id="rId32"/>
    <p:sldId id="352" r:id="rId33"/>
    <p:sldId id="353" r:id="rId34"/>
    <p:sldId id="301" r:id="rId35"/>
    <p:sldId id="303" r:id="rId36"/>
    <p:sldId id="299" r:id="rId37"/>
    <p:sldId id="347" r:id="rId38"/>
    <p:sldId id="265" r:id="rId39"/>
    <p:sldId id="266" r:id="rId40"/>
    <p:sldId id="267" r:id="rId41"/>
    <p:sldId id="269" r:id="rId42"/>
    <p:sldId id="271" r:id="rId43"/>
    <p:sldId id="273" r:id="rId44"/>
    <p:sldId id="305" r:id="rId45"/>
    <p:sldId id="306" r:id="rId46"/>
    <p:sldId id="328" r:id="rId47"/>
    <p:sldId id="262" r:id="rId4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113EB4E-260D-2BEF-3741-5FE299C88150}" name="Liew Pei Ling" initials="PL" userId="S::peiling.liew@nccedu.com::c3090c8e-0726-43ba-95b9-123e980a216d"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F47929"/>
    <a:srgbClr val="CB9535"/>
    <a:srgbClr val="974F8E"/>
    <a:srgbClr val="286A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9781F4-4BEA-450E-8AC2-5C19DAE93F7B}" v="8" dt="2024-04-04T12:09:33.026"/>
  </p1510:revLst>
</p1510:revInfo>
</file>

<file path=ppt/tableStyles.xml><?xml version="1.0" encoding="utf-8"?>
<a:tblStyleLst xmlns:a="http://schemas.openxmlformats.org/drawingml/2006/main" def="{5C22544A-7EE6-4342-B048-85BDC9FD1C3A}">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81"/>
    <p:restoredTop sz="80972" autoAdjust="0"/>
  </p:normalViewPr>
  <p:slideViewPr>
    <p:cSldViewPr>
      <p:cViewPr varScale="1">
        <p:scale>
          <a:sx n="79" d="100"/>
          <a:sy n="79" d="100"/>
        </p:scale>
        <p:origin x="1794" y="90"/>
      </p:cViewPr>
      <p:guideLst>
        <p:guide orient="horz" pos="2160"/>
        <p:guide pos="2880"/>
        <p:guide pos="9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9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handoutMaster" Target="handoutMasters/handoutMaster1.xml"/><Relationship Id="rId55"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microsoft.com/office/2015/10/relationships/revisionInfo" Target="revisionInfo.xml"/><Relationship Id="rId8" Type="http://schemas.openxmlformats.org/officeDocument/2006/relationships/slide" Target="slides/slide3.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notesMaster" Target="notesMasters/notesMaster1.xml"/><Relationship Id="rId57" Type="http://schemas.microsoft.com/office/2018/10/relationships/authors" Target="author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ew Pei Ling" userId="c3090c8e-0726-43ba-95b9-123e980a216d" providerId="ADAL" clId="{A19781F4-4BEA-450E-8AC2-5C19DAE93F7B}"/>
    <pc:docChg chg="modSld sldOrd modMainMaster">
      <pc:chgData name="Liew Pei Ling" userId="c3090c8e-0726-43ba-95b9-123e980a216d" providerId="ADAL" clId="{A19781F4-4BEA-450E-8AC2-5C19DAE93F7B}" dt="2024-04-04T12:10:04.654" v="75" actId="6549"/>
      <pc:docMkLst>
        <pc:docMk/>
      </pc:docMkLst>
      <pc:sldChg chg="modSp mod">
        <pc:chgData name="Liew Pei Ling" userId="c3090c8e-0726-43ba-95b9-123e980a216d" providerId="ADAL" clId="{A19781F4-4BEA-450E-8AC2-5C19DAE93F7B}" dt="2024-04-04T11:54:04.389" v="32" actId="255"/>
        <pc:sldMkLst>
          <pc:docMk/>
          <pc:sldMk cId="0" sldId="263"/>
        </pc:sldMkLst>
        <pc:spChg chg="mod">
          <ac:chgData name="Liew Pei Ling" userId="c3090c8e-0726-43ba-95b9-123e980a216d" providerId="ADAL" clId="{A19781F4-4BEA-450E-8AC2-5C19DAE93F7B}" dt="2024-04-04T11:54:04.389" v="32" actId="255"/>
          <ac:spMkLst>
            <pc:docMk/>
            <pc:sldMk cId="0" sldId="263"/>
            <ac:spMk id="10243" creationId="{1E57B6E7-C9F1-962D-454C-A6E307F4B438}"/>
          </ac:spMkLst>
        </pc:spChg>
      </pc:sldChg>
      <pc:sldChg chg="modSp mod">
        <pc:chgData name="Liew Pei Ling" userId="c3090c8e-0726-43ba-95b9-123e980a216d" providerId="ADAL" clId="{A19781F4-4BEA-450E-8AC2-5C19DAE93F7B}" dt="2024-04-04T11:53:49.466" v="29" actId="20577"/>
        <pc:sldMkLst>
          <pc:docMk/>
          <pc:sldMk cId="0" sldId="264"/>
        </pc:sldMkLst>
        <pc:spChg chg="mod">
          <ac:chgData name="Liew Pei Ling" userId="c3090c8e-0726-43ba-95b9-123e980a216d" providerId="ADAL" clId="{A19781F4-4BEA-450E-8AC2-5C19DAE93F7B}" dt="2024-04-04T11:53:49.466" v="29" actId="20577"/>
          <ac:spMkLst>
            <pc:docMk/>
            <pc:sldMk cId="0" sldId="264"/>
            <ac:spMk id="9219" creationId="{6490F864-1E79-6301-03E7-57C829B02D0E}"/>
          </ac:spMkLst>
        </pc:spChg>
      </pc:sldChg>
      <pc:sldChg chg="modSp mod">
        <pc:chgData name="Liew Pei Ling" userId="c3090c8e-0726-43ba-95b9-123e980a216d" providerId="ADAL" clId="{A19781F4-4BEA-450E-8AC2-5C19DAE93F7B}" dt="2024-04-04T12:07:03.985" v="42" actId="6549"/>
        <pc:sldMkLst>
          <pc:docMk/>
          <pc:sldMk cId="0" sldId="269"/>
        </pc:sldMkLst>
        <pc:spChg chg="mod">
          <ac:chgData name="Liew Pei Ling" userId="c3090c8e-0726-43ba-95b9-123e980a216d" providerId="ADAL" clId="{A19781F4-4BEA-450E-8AC2-5C19DAE93F7B}" dt="2024-04-04T12:07:03.985" v="42" actId="6549"/>
          <ac:spMkLst>
            <pc:docMk/>
            <pc:sldMk cId="0" sldId="269"/>
            <ac:spMk id="29699" creationId="{E0A4630E-24FA-0B49-F121-5671DC792690}"/>
          </ac:spMkLst>
        </pc:spChg>
      </pc:sldChg>
      <pc:sldChg chg="modSp mod">
        <pc:chgData name="Liew Pei Ling" userId="c3090c8e-0726-43ba-95b9-123e980a216d" providerId="ADAL" clId="{A19781F4-4BEA-450E-8AC2-5C19DAE93F7B}" dt="2024-04-04T12:09:38.376" v="72" actId="255"/>
        <pc:sldMkLst>
          <pc:docMk/>
          <pc:sldMk cId="0" sldId="306"/>
        </pc:sldMkLst>
        <pc:spChg chg="mod">
          <ac:chgData name="Liew Pei Ling" userId="c3090c8e-0726-43ba-95b9-123e980a216d" providerId="ADAL" clId="{A19781F4-4BEA-450E-8AC2-5C19DAE93F7B}" dt="2024-04-04T12:09:38.376" v="72" actId="255"/>
          <ac:spMkLst>
            <pc:docMk/>
            <pc:sldMk cId="0" sldId="306"/>
            <ac:spMk id="3" creationId="{C6F7C216-A4D1-7880-7654-672154CFD254}"/>
          </ac:spMkLst>
        </pc:spChg>
      </pc:sldChg>
      <pc:sldChg chg="modSp mod">
        <pc:chgData name="Liew Pei Ling" userId="c3090c8e-0726-43ba-95b9-123e980a216d" providerId="ADAL" clId="{A19781F4-4BEA-450E-8AC2-5C19DAE93F7B}" dt="2024-04-04T11:56:58.059" v="37" actId="14100"/>
        <pc:sldMkLst>
          <pc:docMk/>
          <pc:sldMk cId="3462800161" sldId="349"/>
        </pc:sldMkLst>
        <pc:spChg chg="mod">
          <ac:chgData name="Liew Pei Ling" userId="c3090c8e-0726-43ba-95b9-123e980a216d" providerId="ADAL" clId="{A19781F4-4BEA-450E-8AC2-5C19DAE93F7B}" dt="2024-04-04T11:56:58.059" v="37" actId="14100"/>
          <ac:spMkLst>
            <pc:docMk/>
            <pc:sldMk cId="3462800161" sldId="349"/>
            <ac:spMk id="4" creationId="{00000000-0000-0000-0000-000000000000}"/>
          </ac:spMkLst>
        </pc:spChg>
      </pc:sldChg>
      <pc:sldChg chg="modSp">
        <pc:chgData name="Liew Pei Ling" userId="c3090c8e-0726-43ba-95b9-123e980a216d" providerId="ADAL" clId="{A19781F4-4BEA-450E-8AC2-5C19DAE93F7B}" dt="2024-04-04T12:05:07.137" v="39" actId="2711"/>
        <pc:sldMkLst>
          <pc:docMk/>
          <pc:sldMk cId="3262189159" sldId="352"/>
        </pc:sldMkLst>
        <pc:spChg chg="mod">
          <ac:chgData name="Liew Pei Ling" userId="c3090c8e-0726-43ba-95b9-123e980a216d" providerId="ADAL" clId="{A19781F4-4BEA-450E-8AC2-5C19DAE93F7B}" dt="2024-04-04T12:05:07.137" v="39" actId="2711"/>
          <ac:spMkLst>
            <pc:docMk/>
            <pc:sldMk cId="3262189159" sldId="352"/>
            <ac:spMk id="5" creationId="{00000000-0000-0000-0000-000000000000}"/>
          </ac:spMkLst>
        </pc:spChg>
      </pc:sldChg>
      <pc:sldChg chg="modSp">
        <pc:chgData name="Liew Pei Ling" userId="c3090c8e-0726-43ba-95b9-123e980a216d" providerId="ADAL" clId="{A19781F4-4BEA-450E-8AC2-5C19DAE93F7B}" dt="2024-04-04T12:05:21.390" v="41" actId="207"/>
        <pc:sldMkLst>
          <pc:docMk/>
          <pc:sldMk cId="2414732309" sldId="353"/>
        </pc:sldMkLst>
        <pc:spChg chg="mod">
          <ac:chgData name="Liew Pei Ling" userId="c3090c8e-0726-43ba-95b9-123e980a216d" providerId="ADAL" clId="{A19781F4-4BEA-450E-8AC2-5C19DAE93F7B}" dt="2024-04-04T12:05:21.390" v="41" actId="207"/>
          <ac:spMkLst>
            <pc:docMk/>
            <pc:sldMk cId="2414732309" sldId="353"/>
            <ac:spMk id="5" creationId="{00000000-0000-0000-0000-000000000000}"/>
          </ac:spMkLst>
        </pc:spChg>
      </pc:sldChg>
      <pc:sldChg chg="modSp mod ord">
        <pc:chgData name="Liew Pei Ling" userId="c3090c8e-0726-43ba-95b9-123e980a216d" providerId="ADAL" clId="{A19781F4-4BEA-450E-8AC2-5C19DAE93F7B}" dt="2024-04-04T11:55:49.063" v="34"/>
        <pc:sldMkLst>
          <pc:docMk/>
          <pc:sldMk cId="2847287804" sldId="354"/>
        </pc:sldMkLst>
        <pc:spChg chg="mod">
          <ac:chgData name="Liew Pei Ling" userId="c3090c8e-0726-43ba-95b9-123e980a216d" providerId="ADAL" clId="{A19781F4-4BEA-450E-8AC2-5C19DAE93F7B}" dt="2024-04-04T11:52:28.174" v="28" actId="6549"/>
          <ac:spMkLst>
            <pc:docMk/>
            <pc:sldMk cId="2847287804" sldId="354"/>
            <ac:spMk id="3" creationId="{401AAAC7-C32E-08B8-5E8D-67E68E7970F9}"/>
          </ac:spMkLst>
        </pc:spChg>
      </pc:sldChg>
      <pc:sldMasterChg chg="modSp mod">
        <pc:chgData name="Liew Pei Ling" userId="c3090c8e-0726-43ba-95b9-123e980a216d" providerId="ADAL" clId="{A19781F4-4BEA-450E-8AC2-5C19DAE93F7B}" dt="2024-04-04T12:10:04.654" v="75" actId="6549"/>
        <pc:sldMasterMkLst>
          <pc:docMk/>
          <pc:sldMasterMk cId="0" sldId="2147483648"/>
        </pc:sldMasterMkLst>
        <pc:spChg chg="mod">
          <ac:chgData name="Liew Pei Ling" userId="c3090c8e-0726-43ba-95b9-123e980a216d" providerId="ADAL" clId="{A19781F4-4BEA-450E-8AC2-5C19DAE93F7B}" dt="2024-04-04T12:10:04.654" v="75" actId="6549"/>
          <ac:spMkLst>
            <pc:docMk/>
            <pc:sldMasterMk cId="0" sldId="2147483648"/>
            <ac:spMk id="2" creationId="{ED37AADD-A43C-7FDE-D328-38B25D1E1295}"/>
          </ac:spMkLst>
        </pc:sp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E14D5A-6B6E-489C-96E6-49D38C127022}"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GB"/>
        </a:p>
      </dgm:t>
    </dgm:pt>
    <dgm:pt modelId="{BBDF198B-5431-4CB7-AC19-FCBF493D30CC}">
      <dgm:prSet phldrT="[Text]" custT="1"/>
      <dgm:spPr/>
      <dgm:t>
        <a:bodyPr/>
        <a:lstStyle/>
        <a:p>
          <a:r>
            <a:rPr lang="en-GB" sz="1800" b="1" dirty="0">
              <a:latin typeface="Arial" panose="020B0604020202020204" pitchFamily="34" charset="0"/>
              <a:cs typeface="Arial" panose="020B0604020202020204" pitchFamily="34" charset="0"/>
            </a:rPr>
            <a:t>Requirements</a:t>
          </a:r>
        </a:p>
      </dgm:t>
    </dgm:pt>
    <dgm:pt modelId="{53E4A4C8-5F96-4552-B7CD-358240FE0FEE}" type="parTrans" cxnId="{04CEEFC4-136A-4E9C-B9E0-FCA6B7E9ED8D}">
      <dgm:prSet/>
      <dgm:spPr/>
      <dgm:t>
        <a:bodyPr/>
        <a:lstStyle/>
        <a:p>
          <a:endParaRPr lang="en-GB"/>
        </a:p>
      </dgm:t>
    </dgm:pt>
    <dgm:pt modelId="{D6996117-C463-4962-901D-F839755EA80D}" type="sibTrans" cxnId="{04CEEFC4-136A-4E9C-B9E0-FCA6B7E9ED8D}">
      <dgm:prSet>
        <dgm:style>
          <a:lnRef idx="2">
            <a:schemeClr val="accent6">
              <a:shade val="50000"/>
            </a:schemeClr>
          </a:lnRef>
          <a:fillRef idx="1">
            <a:schemeClr val="accent6"/>
          </a:fillRef>
          <a:effectRef idx="0">
            <a:schemeClr val="accent6"/>
          </a:effectRef>
          <a:fontRef idx="minor">
            <a:schemeClr val="lt1"/>
          </a:fontRef>
        </dgm:style>
      </dgm:prSet>
      <dgm:spPr>
        <a:solidFill>
          <a:srgbClr val="FFC000"/>
        </a:solidFill>
      </dgm:spPr>
      <dgm:t>
        <a:bodyPr/>
        <a:lstStyle/>
        <a:p>
          <a:endParaRPr lang="en-GB"/>
        </a:p>
      </dgm:t>
    </dgm:pt>
    <dgm:pt modelId="{F51C321A-6BF6-445C-AD49-FD7831DC3110}">
      <dgm:prSet phldrT="[Text]" custT="1"/>
      <dgm:spPr/>
      <dgm:t>
        <a:bodyPr/>
        <a:lstStyle/>
        <a:p>
          <a:r>
            <a:rPr lang="en-GB" sz="1800" b="1" dirty="0">
              <a:latin typeface="Arial" panose="020B0604020202020204" pitchFamily="34" charset="0"/>
              <a:cs typeface="Arial" panose="020B0604020202020204" pitchFamily="34" charset="0"/>
            </a:rPr>
            <a:t>Quick Design</a:t>
          </a:r>
        </a:p>
      </dgm:t>
    </dgm:pt>
    <dgm:pt modelId="{672A0039-59C9-4F6B-A6FC-EF900F4F9F96}" type="parTrans" cxnId="{D6871133-8B4F-4869-9EDC-69C8AAB9780A}">
      <dgm:prSet/>
      <dgm:spPr/>
      <dgm:t>
        <a:bodyPr/>
        <a:lstStyle/>
        <a:p>
          <a:endParaRPr lang="en-GB"/>
        </a:p>
      </dgm:t>
    </dgm:pt>
    <dgm:pt modelId="{DF463974-463F-4827-B750-4F9D66FF17E7}" type="sibTrans" cxnId="{D6871133-8B4F-4869-9EDC-69C8AAB9780A}">
      <dgm:prSet>
        <dgm:style>
          <a:lnRef idx="2">
            <a:schemeClr val="accent6">
              <a:shade val="50000"/>
            </a:schemeClr>
          </a:lnRef>
          <a:fillRef idx="1">
            <a:schemeClr val="accent6"/>
          </a:fillRef>
          <a:effectRef idx="0">
            <a:schemeClr val="accent6"/>
          </a:effectRef>
          <a:fontRef idx="minor">
            <a:schemeClr val="lt1"/>
          </a:fontRef>
        </dgm:style>
      </dgm:prSet>
      <dgm:spPr>
        <a:solidFill>
          <a:srgbClr val="00B0F0"/>
        </a:solidFill>
      </dgm:spPr>
      <dgm:t>
        <a:bodyPr/>
        <a:lstStyle/>
        <a:p>
          <a:endParaRPr lang="en-GB"/>
        </a:p>
      </dgm:t>
    </dgm:pt>
    <dgm:pt modelId="{75CE66F7-1B21-4641-8782-0D5FF5243107}">
      <dgm:prSet phldrT="[Text]" custT="1"/>
      <dgm:spPr/>
      <dgm:t>
        <a:bodyPr/>
        <a:lstStyle/>
        <a:p>
          <a:r>
            <a:rPr lang="en-GB" sz="1800" b="1" dirty="0">
              <a:latin typeface="Arial" panose="020B0604020202020204" pitchFamily="34" charset="0"/>
              <a:cs typeface="Arial" panose="020B0604020202020204" pitchFamily="34" charset="0"/>
            </a:rPr>
            <a:t>Prototype Building</a:t>
          </a:r>
        </a:p>
      </dgm:t>
    </dgm:pt>
    <dgm:pt modelId="{197504CE-8170-4F12-968B-0AEAE0E74BC7}" type="parTrans" cxnId="{E2FCF487-D086-46CF-B64B-3E46ED8789C3}">
      <dgm:prSet/>
      <dgm:spPr/>
      <dgm:t>
        <a:bodyPr/>
        <a:lstStyle/>
        <a:p>
          <a:endParaRPr lang="en-GB"/>
        </a:p>
      </dgm:t>
    </dgm:pt>
    <dgm:pt modelId="{1ED635E9-7506-4061-AC30-EFD67BD11E48}" type="sibTrans" cxnId="{E2FCF487-D086-46CF-B64B-3E46ED8789C3}">
      <dgm:prSet>
        <dgm:style>
          <a:lnRef idx="2">
            <a:schemeClr val="accent6">
              <a:shade val="50000"/>
            </a:schemeClr>
          </a:lnRef>
          <a:fillRef idx="1">
            <a:schemeClr val="accent6"/>
          </a:fillRef>
          <a:effectRef idx="0">
            <a:schemeClr val="accent6"/>
          </a:effectRef>
          <a:fontRef idx="minor">
            <a:schemeClr val="lt1"/>
          </a:fontRef>
        </dgm:style>
      </dgm:prSet>
      <dgm:spPr>
        <a:solidFill>
          <a:srgbClr val="FF0000"/>
        </a:solidFill>
      </dgm:spPr>
      <dgm:t>
        <a:bodyPr/>
        <a:lstStyle/>
        <a:p>
          <a:endParaRPr lang="en-GB"/>
        </a:p>
      </dgm:t>
    </dgm:pt>
    <dgm:pt modelId="{22195E9C-53D1-44CD-BE5E-525BA740CFE3}">
      <dgm:prSet phldrT="[Text]" custT="1"/>
      <dgm:spPr/>
      <dgm:t>
        <a:bodyPr/>
        <a:lstStyle/>
        <a:p>
          <a:r>
            <a:rPr lang="en-GB" sz="1800" b="1" dirty="0">
              <a:latin typeface="Arial" panose="020B0604020202020204" pitchFamily="34" charset="0"/>
              <a:cs typeface="Arial" panose="020B0604020202020204" pitchFamily="34" charset="0"/>
            </a:rPr>
            <a:t>Requirements Adjustment</a:t>
          </a:r>
        </a:p>
      </dgm:t>
    </dgm:pt>
    <dgm:pt modelId="{56A00FB7-C77E-4B37-A456-E84C0448C684}" type="parTrans" cxnId="{7D7BE410-8A4E-4A9E-BF3F-7827AA540A86}">
      <dgm:prSet/>
      <dgm:spPr/>
      <dgm:t>
        <a:bodyPr/>
        <a:lstStyle/>
        <a:p>
          <a:endParaRPr lang="en-GB"/>
        </a:p>
      </dgm:t>
    </dgm:pt>
    <dgm:pt modelId="{3DA7283B-D0FF-4E50-B7D4-D1D902B412CE}" type="sibTrans" cxnId="{7D7BE410-8A4E-4A9E-BF3F-7827AA540A86}">
      <dgm:prSet>
        <dgm:style>
          <a:lnRef idx="2">
            <a:schemeClr val="accent5">
              <a:shade val="50000"/>
            </a:schemeClr>
          </a:lnRef>
          <a:fillRef idx="1">
            <a:schemeClr val="accent5"/>
          </a:fillRef>
          <a:effectRef idx="0">
            <a:schemeClr val="accent5"/>
          </a:effectRef>
          <a:fontRef idx="minor">
            <a:schemeClr val="lt1"/>
          </a:fontRef>
        </dgm:style>
      </dgm:prSet>
      <dgm:spPr>
        <a:solidFill>
          <a:srgbClr val="7030A0"/>
        </a:solidFill>
        <a:ln w="25400"/>
      </dgm:spPr>
      <dgm:t>
        <a:bodyPr/>
        <a:lstStyle/>
        <a:p>
          <a:endParaRPr lang="en-GB"/>
        </a:p>
      </dgm:t>
    </dgm:pt>
    <dgm:pt modelId="{B3E104C8-C96A-48D8-80DD-CB4D6B6BE8D5}">
      <dgm:prSet phldrT="[Text]" custT="1"/>
      <dgm:spPr/>
      <dgm:t>
        <a:bodyPr/>
        <a:lstStyle/>
        <a:p>
          <a:r>
            <a:rPr lang="en-GB" sz="1800" b="1" dirty="0">
              <a:latin typeface="Arial" panose="020B0604020202020204" pitchFamily="34" charset="0"/>
              <a:cs typeface="Arial" panose="020B0604020202020204" pitchFamily="34" charset="0"/>
            </a:rPr>
            <a:t>Product Development</a:t>
          </a:r>
        </a:p>
      </dgm:t>
    </dgm:pt>
    <dgm:pt modelId="{31D4CA9E-734D-4D67-B67C-87D8A990A68F}" type="parTrans" cxnId="{597610DD-717B-457A-AFD3-0114EE6E09B4}">
      <dgm:prSet/>
      <dgm:spPr/>
      <dgm:t>
        <a:bodyPr/>
        <a:lstStyle/>
        <a:p>
          <a:endParaRPr lang="en-GB"/>
        </a:p>
      </dgm:t>
    </dgm:pt>
    <dgm:pt modelId="{0037D6A6-F3B3-4B57-BB54-E53F00C5F577}" type="sibTrans" cxnId="{597610DD-717B-457A-AFD3-0114EE6E09B4}">
      <dgm:prSet/>
      <dgm:spPr>
        <a:noFill/>
        <a:ln>
          <a:noFill/>
        </a:ln>
      </dgm:spPr>
      <dgm:t>
        <a:bodyPr/>
        <a:lstStyle/>
        <a:p>
          <a:endParaRPr lang="en-GB"/>
        </a:p>
      </dgm:t>
    </dgm:pt>
    <dgm:pt modelId="{C9ADC868-6748-4DA7-9E24-60E1D7F54EA4}">
      <dgm:prSet phldrT="[Text]" custT="1"/>
      <dgm:spPr/>
      <dgm:t>
        <a:bodyPr/>
        <a:lstStyle/>
        <a:p>
          <a:r>
            <a:rPr lang="en-GB" sz="1800" b="1" dirty="0">
              <a:latin typeface="Arial" panose="020B0604020202020204" pitchFamily="34" charset="0"/>
              <a:cs typeface="Arial" panose="020B0604020202020204" pitchFamily="34" charset="0"/>
            </a:rPr>
            <a:t>Prototype Validation</a:t>
          </a:r>
        </a:p>
      </dgm:t>
    </dgm:pt>
    <dgm:pt modelId="{F3DC331A-773C-4EED-8C2B-F1FC98B19AED}" type="parTrans" cxnId="{D21EE226-4407-4FA2-B155-B2BC9FF92F84}">
      <dgm:prSet/>
      <dgm:spPr/>
      <dgm:t>
        <a:bodyPr/>
        <a:lstStyle/>
        <a:p>
          <a:endParaRPr lang="en-GB"/>
        </a:p>
      </dgm:t>
    </dgm:pt>
    <dgm:pt modelId="{EAA48909-AA16-4D27-A4F9-07FE20A29634}" type="sibTrans" cxnId="{D21EE226-4407-4FA2-B155-B2BC9FF92F84}">
      <dgm:prSet>
        <dgm:style>
          <a:lnRef idx="2">
            <a:schemeClr val="accent6">
              <a:shade val="50000"/>
            </a:schemeClr>
          </a:lnRef>
          <a:fillRef idx="1">
            <a:schemeClr val="accent6"/>
          </a:fillRef>
          <a:effectRef idx="0">
            <a:schemeClr val="accent6"/>
          </a:effectRef>
          <a:fontRef idx="minor">
            <a:schemeClr val="lt1"/>
          </a:fontRef>
        </dgm:style>
      </dgm:prSet>
      <dgm:spPr>
        <a:solidFill>
          <a:srgbClr val="92D050"/>
        </a:solidFill>
      </dgm:spPr>
      <dgm:t>
        <a:bodyPr/>
        <a:lstStyle/>
        <a:p>
          <a:endParaRPr lang="en-GB"/>
        </a:p>
      </dgm:t>
    </dgm:pt>
    <dgm:pt modelId="{ADBB9CCF-5696-4094-8127-57240BD8E308}" type="pres">
      <dgm:prSet presAssocID="{76E14D5A-6B6E-489C-96E6-49D38C127022}" presName="cycle" presStyleCnt="0">
        <dgm:presLayoutVars>
          <dgm:dir/>
          <dgm:resizeHandles val="exact"/>
        </dgm:presLayoutVars>
      </dgm:prSet>
      <dgm:spPr/>
    </dgm:pt>
    <dgm:pt modelId="{F649B04E-9AC1-46C7-929B-E116CC82BC1F}" type="pres">
      <dgm:prSet presAssocID="{BBDF198B-5431-4CB7-AC19-FCBF493D30CC}" presName="dummy" presStyleCnt="0"/>
      <dgm:spPr/>
    </dgm:pt>
    <dgm:pt modelId="{24191681-B6FD-4139-B4B1-67830B506581}" type="pres">
      <dgm:prSet presAssocID="{BBDF198B-5431-4CB7-AC19-FCBF493D30CC}" presName="node" presStyleLbl="revTx" presStyleIdx="0" presStyleCnt="6" custScaleX="188996" custScaleY="64090" custRadScaleRad="92404" custRadScaleInc="-7132">
        <dgm:presLayoutVars>
          <dgm:bulletEnabled val="1"/>
        </dgm:presLayoutVars>
      </dgm:prSet>
      <dgm:spPr/>
    </dgm:pt>
    <dgm:pt modelId="{DDAF5AF9-1BB3-4DE3-A27C-4BA069869894}" type="pres">
      <dgm:prSet presAssocID="{D6996117-C463-4962-901D-F839755EA80D}" presName="sibTrans" presStyleLbl="node1" presStyleIdx="0" presStyleCnt="6"/>
      <dgm:spPr/>
    </dgm:pt>
    <dgm:pt modelId="{20184B0C-27C3-490F-9C90-428130694F83}" type="pres">
      <dgm:prSet presAssocID="{F51C321A-6BF6-445C-AD49-FD7831DC3110}" presName="dummy" presStyleCnt="0"/>
      <dgm:spPr/>
    </dgm:pt>
    <dgm:pt modelId="{807C50EF-68BC-4FB2-9CCA-CED189A9B17B}" type="pres">
      <dgm:prSet presAssocID="{F51C321A-6BF6-445C-AD49-FD7831DC3110}" presName="node" presStyleLbl="revTx" presStyleIdx="1" presStyleCnt="6">
        <dgm:presLayoutVars>
          <dgm:bulletEnabled val="1"/>
        </dgm:presLayoutVars>
      </dgm:prSet>
      <dgm:spPr/>
    </dgm:pt>
    <dgm:pt modelId="{111C15FB-3A47-4C44-82DA-751BD3327988}" type="pres">
      <dgm:prSet presAssocID="{DF463974-463F-4827-B750-4F9D66FF17E7}" presName="sibTrans" presStyleLbl="node1" presStyleIdx="1" presStyleCnt="6"/>
      <dgm:spPr/>
    </dgm:pt>
    <dgm:pt modelId="{A9D1F852-4241-4F0B-B598-AAC7E737925F}" type="pres">
      <dgm:prSet presAssocID="{75CE66F7-1B21-4641-8782-0D5FF5243107}" presName="dummy" presStyleCnt="0"/>
      <dgm:spPr/>
    </dgm:pt>
    <dgm:pt modelId="{41DE7668-5307-4577-9769-09BC4B1E9671}" type="pres">
      <dgm:prSet presAssocID="{75CE66F7-1B21-4641-8782-0D5FF5243107}" presName="node" presStyleLbl="revTx" presStyleIdx="2" presStyleCnt="6" custScaleX="194269">
        <dgm:presLayoutVars>
          <dgm:bulletEnabled val="1"/>
        </dgm:presLayoutVars>
      </dgm:prSet>
      <dgm:spPr/>
    </dgm:pt>
    <dgm:pt modelId="{CEE055AC-4A69-4D41-A2F7-9908924C6FE6}" type="pres">
      <dgm:prSet presAssocID="{1ED635E9-7506-4061-AC30-EFD67BD11E48}" presName="sibTrans" presStyleLbl="node1" presStyleIdx="2" presStyleCnt="6"/>
      <dgm:spPr/>
    </dgm:pt>
    <dgm:pt modelId="{C9DD2514-3173-4ED9-A260-43479AC76EAB}" type="pres">
      <dgm:prSet presAssocID="{C9ADC868-6748-4DA7-9E24-60E1D7F54EA4}" presName="dummy" presStyleCnt="0"/>
      <dgm:spPr/>
    </dgm:pt>
    <dgm:pt modelId="{12E51466-C988-41DE-8968-736DF9BED2A8}" type="pres">
      <dgm:prSet presAssocID="{C9ADC868-6748-4DA7-9E24-60E1D7F54EA4}" presName="node" presStyleLbl="revTx" presStyleIdx="3" presStyleCnt="6" custScaleX="147749">
        <dgm:presLayoutVars>
          <dgm:bulletEnabled val="1"/>
        </dgm:presLayoutVars>
      </dgm:prSet>
      <dgm:spPr/>
    </dgm:pt>
    <dgm:pt modelId="{BF5C981F-C672-4FED-9EF3-2B9F90621CFF}" type="pres">
      <dgm:prSet presAssocID="{EAA48909-AA16-4D27-A4F9-07FE20A29634}" presName="sibTrans" presStyleLbl="node1" presStyleIdx="3" presStyleCnt="6"/>
      <dgm:spPr/>
    </dgm:pt>
    <dgm:pt modelId="{8A04F848-21FF-4B05-ADBD-4467253030E3}" type="pres">
      <dgm:prSet presAssocID="{22195E9C-53D1-44CD-BE5E-525BA740CFE3}" presName="dummy" presStyleCnt="0"/>
      <dgm:spPr/>
    </dgm:pt>
    <dgm:pt modelId="{E1BDB97C-4918-4FFC-8E27-F7D5662C073C}" type="pres">
      <dgm:prSet presAssocID="{22195E9C-53D1-44CD-BE5E-525BA740CFE3}" presName="node" presStyleLbl="revTx" presStyleIdx="4" presStyleCnt="6" custScaleX="166381">
        <dgm:presLayoutVars>
          <dgm:bulletEnabled val="1"/>
        </dgm:presLayoutVars>
      </dgm:prSet>
      <dgm:spPr/>
    </dgm:pt>
    <dgm:pt modelId="{11EC2AA0-2D6B-4F76-ACC5-D169CF88A3EF}" type="pres">
      <dgm:prSet presAssocID="{3DA7283B-D0FF-4E50-B7D4-D1D902B412CE}" presName="sibTrans" presStyleLbl="node1" presStyleIdx="4" presStyleCnt="6" custScaleX="107388"/>
      <dgm:spPr/>
    </dgm:pt>
    <dgm:pt modelId="{AE2EEC92-4B45-4448-98CC-39B6C4C2655D}" type="pres">
      <dgm:prSet presAssocID="{B3E104C8-C96A-48D8-80DD-CB4D6B6BE8D5}" presName="dummy" presStyleCnt="0"/>
      <dgm:spPr/>
    </dgm:pt>
    <dgm:pt modelId="{DA8F9BF5-4AEA-4410-8ACC-3E10C5E8BE60}" type="pres">
      <dgm:prSet presAssocID="{B3E104C8-C96A-48D8-80DD-CB4D6B6BE8D5}" presName="node" presStyleLbl="revTx" presStyleIdx="5" presStyleCnt="6" custScaleX="193152" custScaleY="76773" custRadScaleRad="90758" custRadScaleInc="-1825">
        <dgm:presLayoutVars>
          <dgm:bulletEnabled val="1"/>
        </dgm:presLayoutVars>
      </dgm:prSet>
      <dgm:spPr/>
    </dgm:pt>
    <dgm:pt modelId="{6FE8D215-D48D-4AB2-BCFA-15C9B9D1D654}" type="pres">
      <dgm:prSet presAssocID="{0037D6A6-F3B3-4B57-BB54-E53F00C5F577}" presName="sibTrans" presStyleLbl="node1" presStyleIdx="5" presStyleCnt="6"/>
      <dgm:spPr/>
    </dgm:pt>
  </dgm:ptLst>
  <dgm:cxnLst>
    <dgm:cxn modelId="{7D7BE410-8A4E-4A9E-BF3F-7827AA540A86}" srcId="{76E14D5A-6B6E-489C-96E6-49D38C127022}" destId="{22195E9C-53D1-44CD-BE5E-525BA740CFE3}" srcOrd="4" destOrd="0" parTransId="{56A00FB7-C77E-4B37-A456-E84C0448C684}" sibTransId="{3DA7283B-D0FF-4E50-B7D4-D1D902B412CE}"/>
    <dgm:cxn modelId="{D21EE226-4407-4FA2-B155-B2BC9FF92F84}" srcId="{76E14D5A-6B6E-489C-96E6-49D38C127022}" destId="{C9ADC868-6748-4DA7-9E24-60E1D7F54EA4}" srcOrd="3" destOrd="0" parTransId="{F3DC331A-773C-4EED-8C2B-F1FC98B19AED}" sibTransId="{EAA48909-AA16-4D27-A4F9-07FE20A29634}"/>
    <dgm:cxn modelId="{D6871133-8B4F-4869-9EDC-69C8AAB9780A}" srcId="{76E14D5A-6B6E-489C-96E6-49D38C127022}" destId="{F51C321A-6BF6-445C-AD49-FD7831DC3110}" srcOrd="1" destOrd="0" parTransId="{672A0039-59C9-4F6B-A6FC-EF900F4F9F96}" sibTransId="{DF463974-463F-4827-B750-4F9D66FF17E7}"/>
    <dgm:cxn modelId="{673F7933-A5DD-47F4-84E4-45A334430922}" type="presOf" srcId="{0037D6A6-F3B3-4B57-BB54-E53F00C5F577}" destId="{6FE8D215-D48D-4AB2-BCFA-15C9B9D1D654}" srcOrd="0" destOrd="0" presId="urn:microsoft.com/office/officeart/2005/8/layout/cycle1"/>
    <dgm:cxn modelId="{55D6A06A-D9B1-4BA5-989F-3C3F78A92259}" type="presOf" srcId="{76E14D5A-6B6E-489C-96E6-49D38C127022}" destId="{ADBB9CCF-5696-4094-8127-57240BD8E308}" srcOrd="0" destOrd="0" presId="urn:microsoft.com/office/officeart/2005/8/layout/cycle1"/>
    <dgm:cxn modelId="{B8AA9454-653C-4B69-B6D6-9F26DCE874B3}" type="presOf" srcId="{1ED635E9-7506-4061-AC30-EFD67BD11E48}" destId="{CEE055AC-4A69-4D41-A2F7-9908924C6FE6}" srcOrd="0" destOrd="0" presId="urn:microsoft.com/office/officeart/2005/8/layout/cycle1"/>
    <dgm:cxn modelId="{51C2C180-9840-43C4-8F2D-CE15C6404AF1}" type="presOf" srcId="{22195E9C-53D1-44CD-BE5E-525BA740CFE3}" destId="{E1BDB97C-4918-4FFC-8E27-F7D5662C073C}" srcOrd="0" destOrd="0" presId="urn:microsoft.com/office/officeart/2005/8/layout/cycle1"/>
    <dgm:cxn modelId="{2E472187-C259-4218-A9D7-13B37E7D660F}" type="presOf" srcId="{BBDF198B-5431-4CB7-AC19-FCBF493D30CC}" destId="{24191681-B6FD-4139-B4B1-67830B506581}" srcOrd="0" destOrd="0" presId="urn:microsoft.com/office/officeart/2005/8/layout/cycle1"/>
    <dgm:cxn modelId="{E2FCF487-D086-46CF-B64B-3E46ED8789C3}" srcId="{76E14D5A-6B6E-489C-96E6-49D38C127022}" destId="{75CE66F7-1B21-4641-8782-0D5FF5243107}" srcOrd="2" destOrd="0" parTransId="{197504CE-8170-4F12-968B-0AEAE0E74BC7}" sibTransId="{1ED635E9-7506-4061-AC30-EFD67BD11E48}"/>
    <dgm:cxn modelId="{59B1DAAE-5ED6-469F-B0AB-0866A2BB7A7D}" type="presOf" srcId="{3DA7283B-D0FF-4E50-B7D4-D1D902B412CE}" destId="{11EC2AA0-2D6B-4F76-ACC5-D169CF88A3EF}" srcOrd="0" destOrd="0" presId="urn:microsoft.com/office/officeart/2005/8/layout/cycle1"/>
    <dgm:cxn modelId="{5181ABB2-BF38-4DE3-813F-5F756F263476}" type="presOf" srcId="{C9ADC868-6748-4DA7-9E24-60E1D7F54EA4}" destId="{12E51466-C988-41DE-8968-736DF9BED2A8}" srcOrd="0" destOrd="0" presId="urn:microsoft.com/office/officeart/2005/8/layout/cycle1"/>
    <dgm:cxn modelId="{5DA823BE-8F0B-4ADB-9491-25203C3116D5}" type="presOf" srcId="{D6996117-C463-4962-901D-F839755EA80D}" destId="{DDAF5AF9-1BB3-4DE3-A27C-4BA069869894}" srcOrd="0" destOrd="0" presId="urn:microsoft.com/office/officeart/2005/8/layout/cycle1"/>
    <dgm:cxn modelId="{877516C2-5204-410E-B1AB-04B382878324}" type="presOf" srcId="{F51C321A-6BF6-445C-AD49-FD7831DC3110}" destId="{807C50EF-68BC-4FB2-9CCA-CED189A9B17B}" srcOrd="0" destOrd="0" presId="urn:microsoft.com/office/officeart/2005/8/layout/cycle1"/>
    <dgm:cxn modelId="{04CEEFC4-136A-4E9C-B9E0-FCA6B7E9ED8D}" srcId="{76E14D5A-6B6E-489C-96E6-49D38C127022}" destId="{BBDF198B-5431-4CB7-AC19-FCBF493D30CC}" srcOrd="0" destOrd="0" parTransId="{53E4A4C8-5F96-4552-B7CD-358240FE0FEE}" sibTransId="{D6996117-C463-4962-901D-F839755EA80D}"/>
    <dgm:cxn modelId="{597610DD-717B-457A-AFD3-0114EE6E09B4}" srcId="{76E14D5A-6B6E-489C-96E6-49D38C127022}" destId="{B3E104C8-C96A-48D8-80DD-CB4D6B6BE8D5}" srcOrd="5" destOrd="0" parTransId="{31D4CA9E-734D-4D67-B67C-87D8A990A68F}" sibTransId="{0037D6A6-F3B3-4B57-BB54-E53F00C5F577}"/>
    <dgm:cxn modelId="{4E9222DF-9E6F-47ED-AEF8-0D6A4474B480}" type="presOf" srcId="{75CE66F7-1B21-4641-8782-0D5FF5243107}" destId="{41DE7668-5307-4577-9769-09BC4B1E9671}" srcOrd="0" destOrd="0" presId="urn:microsoft.com/office/officeart/2005/8/layout/cycle1"/>
    <dgm:cxn modelId="{58F2E3E8-2137-4053-82EC-3DC33D4E8BA8}" type="presOf" srcId="{DF463974-463F-4827-B750-4F9D66FF17E7}" destId="{111C15FB-3A47-4C44-82DA-751BD3327988}" srcOrd="0" destOrd="0" presId="urn:microsoft.com/office/officeart/2005/8/layout/cycle1"/>
    <dgm:cxn modelId="{022587ED-E1C9-4870-AB26-BA40F4FB0A5E}" type="presOf" srcId="{EAA48909-AA16-4D27-A4F9-07FE20A29634}" destId="{BF5C981F-C672-4FED-9EF3-2B9F90621CFF}" srcOrd="0" destOrd="0" presId="urn:microsoft.com/office/officeart/2005/8/layout/cycle1"/>
    <dgm:cxn modelId="{7AE204F4-C164-496D-8426-E17D2ED76F97}" type="presOf" srcId="{B3E104C8-C96A-48D8-80DD-CB4D6B6BE8D5}" destId="{DA8F9BF5-4AEA-4410-8ACC-3E10C5E8BE60}" srcOrd="0" destOrd="0" presId="urn:microsoft.com/office/officeart/2005/8/layout/cycle1"/>
    <dgm:cxn modelId="{1D328AB0-1A5B-4BC4-B66C-E533F0B3003D}" type="presParOf" srcId="{ADBB9CCF-5696-4094-8127-57240BD8E308}" destId="{F649B04E-9AC1-46C7-929B-E116CC82BC1F}" srcOrd="0" destOrd="0" presId="urn:microsoft.com/office/officeart/2005/8/layout/cycle1"/>
    <dgm:cxn modelId="{9284D824-E00A-4013-BD96-C83034910767}" type="presParOf" srcId="{ADBB9CCF-5696-4094-8127-57240BD8E308}" destId="{24191681-B6FD-4139-B4B1-67830B506581}" srcOrd="1" destOrd="0" presId="urn:microsoft.com/office/officeart/2005/8/layout/cycle1"/>
    <dgm:cxn modelId="{109257E2-F553-420D-8BE8-20AE03E0E253}" type="presParOf" srcId="{ADBB9CCF-5696-4094-8127-57240BD8E308}" destId="{DDAF5AF9-1BB3-4DE3-A27C-4BA069869894}" srcOrd="2" destOrd="0" presId="urn:microsoft.com/office/officeart/2005/8/layout/cycle1"/>
    <dgm:cxn modelId="{F46F1346-3358-4276-B531-4C4A616FA84F}" type="presParOf" srcId="{ADBB9CCF-5696-4094-8127-57240BD8E308}" destId="{20184B0C-27C3-490F-9C90-428130694F83}" srcOrd="3" destOrd="0" presId="urn:microsoft.com/office/officeart/2005/8/layout/cycle1"/>
    <dgm:cxn modelId="{2CD2710B-773D-4ADE-BC9D-6DB383348E07}" type="presParOf" srcId="{ADBB9CCF-5696-4094-8127-57240BD8E308}" destId="{807C50EF-68BC-4FB2-9CCA-CED189A9B17B}" srcOrd="4" destOrd="0" presId="urn:microsoft.com/office/officeart/2005/8/layout/cycle1"/>
    <dgm:cxn modelId="{CC0DDDB6-CE47-48CF-AE09-B1507F5DC83C}" type="presParOf" srcId="{ADBB9CCF-5696-4094-8127-57240BD8E308}" destId="{111C15FB-3A47-4C44-82DA-751BD3327988}" srcOrd="5" destOrd="0" presId="urn:microsoft.com/office/officeart/2005/8/layout/cycle1"/>
    <dgm:cxn modelId="{A045A076-2A50-4E8E-A609-B1433F5EFB4F}" type="presParOf" srcId="{ADBB9CCF-5696-4094-8127-57240BD8E308}" destId="{A9D1F852-4241-4F0B-B598-AAC7E737925F}" srcOrd="6" destOrd="0" presId="urn:microsoft.com/office/officeart/2005/8/layout/cycle1"/>
    <dgm:cxn modelId="{B7DBB6F0-EC0F-423E-98C1-B4BD28FEAB3A}" type="presParOf" srcId="{ADBB9CCF-5696-4094-8127-57240BD8E308}" destId="{41DE7668-5307-4577-9769-09BC4B1E9671}" srcOrd="7" destOrd="0" presId="urn:microsoft.com/office/officeart/2005/8/layout/cycle1"/>
    <dgm:cxn modelId="{871B19E1-03AA-4721-A9B7-F769D597C63F}" type="presParOf" srcId="{ADBB9CCF-5696-4094-8127-57240BD8E308}" destId="{CEE055AC-4A69-4D41-A2F7-9908924C6FE6}" srcOrd="8" destOrd="0" presId="urn:microsoft.com/office/officeart/2005/8/layout/cycle1"/>
    <dgm:cxn modelId="{EAE32420-B512-4758-9C7E-FD2D896FBDB0}" type="presParOf" srcId="{ADBB9CCF-5696-4094-8127-57240BD8E308}" destId="{C9DD2514-3173-4ED9-A260-43479AC76EAB}" srcOrd="9" destOrd="0" presId="urn:microsoft.com/office/officeart/2005/8/layout/cycle1"/>
    <dgm:cxn modelId="{2987676F-19B6-45CD-84BE-04385DFCB1AF}" type="presParOf" srcId="{ADBB9CCF-5696-4094-8127-57240BD8E308}" destId="{12E51466-C988-41DE-8968-736DF9BED2A8}" srcOrd="10" destOrd="0" presId="urn:microsoft.com/office/officeart/2005/8/layout/cycle1"/>
    <dgm:cxn modelId="{58E628F7-2439-4806-A1E1-C03601E80AF7}" type="presParOf" srcId="{ADBB9CCF-5696-4094-8127-57240BD8E308}" destId="{BF5C981F-C672-4FED-9EF3-2B9F90621CFF}" srcOrd="11" destOrd="0" presId="urn:microsoft.com/office/officeart/2005/8/layout/cycle1"/>
    <dgm:cxn modelId="{541A60C4-A94E-4944-91A4-7D881DDAFF84}" type="presParOf" srcId="{ADBB9CCF-5696-4094-8127-57240BD8E308}" destId="{8A04F848-21FF-4B05-ADBD-4467253030E3}" srcOrd="12" destOrd="0" presId="urn:microsoft.com/office/officeart/2005/8/layout/cycle1"/>
    <dgm:cxn modelId="{5460ED88-9AB2-42C9-AD23-58FDB46D6EA0}" type="presParOf" srcId="{ADBB9CCF-5696-4094-8127-57240BD8E308}" destId="{E1BDB97C-4918-4FFC-8E27-F7D5662C073C}" srcOrd="13" destOrd="0" presId="urn:microsoft.com/office/officeart/2005/8/layout/cycle1"/>
    <dgm:cxn modelId="{A13763BE-8B52-4A7E-A644-5699C17E463E}" type="presParOf" srcId="{ADBB9CCF-5696-4094-8127-57240BD8E308}" destId="{11EC2AA0-2D6B-4F76-ACC5-D169CF88A3EF}" srcOrd="14" destOrd="0" presId="urn:microsoft.com/office/officeart/2005/8/layout/cycle1"/>
    <dgm:cxn modelId="{7834CB84-F511-49BC-9CFC-FFB6BE5D86FB}" type="presParOf" srcId="{ADBB9CCF-5696-4094-8127-57240BD8E308}" destId="{AE2EEC92-4B45-4448-98CC-39B6C4C2655D}" srcOrd="15" destOrd="0" presId="urn:microsoft.com/office/officeart/2005/8/layout/cycle1"/>
    <dgm:cxn modelId="{94A994B0-97B5-4256-86B3-4CC52BF315A3}" type="presParOf" srcId="{ADBB9CCF-5696-4094-8127-57240BD8E308}" destId="{DA8F9BF5-4AEA-4410-8ACC-3E10C5E8BE60}" srcOrd="16" destOrd="0" presId="urn:microsoft.com/office/officeart/2005/8/layout/cycle1"/>
    <dgm:cxn modelId="{3B9F0720-5077-44CE-AF64-992584C8940D}" type="presParOf" srcId="{ADBB9CCF-5696-4094-8127-57240BD8E308}" destId="{6FE8D215-D48D-4AB2-BCFA-15C9B9D1D654}" srcOrd="17"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191681-B6FD-4139-B4B1-67830B506581}">
      <dsp:nvSpPr>
        <dsp:cNvPr id="0" name=""/>
        <dsp:cNvSpPr/>
      </dsp:nvSpPr>
      <dsp:spPr>
        <a:xfrm>
          <a:off x="2709318" y="376922"/>
          <a:ext cx="1740614" cy="590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GB" sz="1800" b="1" kern="1200" dirty="0">
              <a:latin typeface="Arial" panose="020B0604020202020204" pitchFamily="34" charset="0"/>
              <a:cs typeface="Arial" panose="020B0604020202020204" pitchFamily="34" charset="0"/>
            </a:rPr>
            <a:t>Requirements</a:t>
          </a:r>
        </a:p>
      </dsp:txBody>
      <dsp:txXfrm>
        <a:off x="2709318" y="376922"/>
        <a:ext cx="1740614" cy="590255"/>
      </dsp:txXfrm>
    </dsp:sp>
    <dsp:sp modelId="{DDAF5AF9-1BB3-4DE3-A27C-4BA069869894}">
      <dsp:nvSpPr>
        <dsp:cNvPr id="0" name=""/>
        <dsp:cNvSpPr/>
      </dsp:nvSpPr>
      <dsp:spPr>
        <a:xfrm>
          <a:off x="504618" y="364924"/>
          <a:ext cx="4500561" cy="4500561"/>
        </a:xfrm>
        <a:prstGeom prst="circularArrow">
          <a:avLst>
            <a:gd name="adj1" fmla="val 3990"/>
            <a:gd name="adj2" fmla="val 250327"/>
            <a:gd name="adj3" fmla="val 20091948"/>
            <a:gd name="adj4" fmla="val 18402566"/>
            <a:gd name="adj5" fmla="val 4655"/>
          </a:avLst>
        </a:prstGeom>
        <a:solidFill>
          <a:srgbClr val="FFC000"/>
        </a:solidFill>
        <a:ln w="25400" cap="flat" cmpd="sng" algn="ctr">
          <a:solidFill>
            <a:schemeClr val="accent6">
              <a:shade val="50000"/>
            </a:schemeClr>
          </a:solidFill>
          <a:prstDash val="solid"/>
        </a:ln>
        <a:effectLst/>
      </dsp:spPr>
      <dsp:style>
        <a:lnRef idx="2">
          <a:schemeClr val="accent6">
            <a:shade val="50000"/>
          </a:schemeClr>
        </a:lnRef>
        <a:fillRef idx="1">
          <a:schemeClr val="accent6"/>
        </a:fillRef>
        <a:effectRef idx="0">
          <a:schemeClr val="accent6"/>
        </a:effectRef>
        <a:fontRef idx="minor">
          <a:schemeClr val="lt1"/>
        </a:fontRef>
      </dsp:style>
    </dsp:sp>
    <dsp:sp modelId="{807C50EF-68BC-4FB2-9CCA-CED189A9B17B}">
      <dsp:nvSpPr>
        <dsp:cNvPr id="0" name=""/>
        <dsp:cNvSpPr/>
      </dsp:nvSpPr>
      <dsp:spPr>
        <a:xfrm>
          <a:off x="4266319" y="1879770"/>
          <a:ext cx="920979" cy="9209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GB" sz="1800" b="1" kern="1200" dirty="0">
              <a:latin typeface="Arial" panose="020B0604020202020204" pitchFamily="34" charset="0"/>
              <a:cs typeface="Arial" panose="020B0604020202020204" pitchFamily="34" charset="0"/>
            </a:rPr>
            <a:t>Quick Design</a:t>
          </a:r>
        </a:p>
      </dsp:txBody>
      <dsp:txXfrm>
        <a:off x="4266319" y="1879770"/>
        <a:ext cx="920979" cy="920979"/>
      </dsp:txXfrm>
    </dsp:sp>
    <dsp:sp modelId="{111C15FB-3A47-4C44-82DA-751BD3327988}">
      <dsp:nvSpPr>
        <dsp:cNvPr id="0" name=""/>
        <dsp:cNvSpPr/>
      </dsp:nvSpPr>
      <dsp:spPr>
        <a:xfrm>
          <a:off x="420804" y="89979"/>
          <a:ext cx="4500561" cy="4500561"/>
        </a:xfrm>
        <a:prstGeom prst="circularArrow">
          <a:avLst>
            <a:gd name="adj1" fmla="val 3990"/>
            <a:gd name="adj2" fmla="val 250327"/>
            <a:gd name="adj3" fmla="val 2146237"/>
            <a:gd name="adj4" fmla="val 776658"/>
            <a:gd name="adj5" fmla="val 4655"/>
          </a:avLst>
        </a:prstGeom>
        <a:solidFill>
          <a:srgbClr val="00B0F0"/>
        </a:solidFill>
        <a:ln w="25400" cap="flat" cmpd="sng" algn="ctr">
          <a:solidFill>
            <a:schemeClr val="accent6">
              <a:shade val="50000"/>
            </a:schemeClr>
          </a:solidFill>
          <a:prstDash val="solid"/>
        </a:ln>
        <a:effectLst/>
      </dsp:spPr>
      <dsp:style>
        <a:lnRef idx="2">
          <a:schemeClr val="accent6">
            <a:shade val="50000"/>
          </a:schemeClr>
        </a:lnRef>
        <a:fillRef idx="1">
          <a:schemeClr val="accent6"/>
        </a:fillRef>
        <a:effectRef idx="0">
          <a:schemeClr val="accent6"/>
        </a:effectRef>
        <a:fontRef idx="minor">
          <a:schemeClr val="lt1"/>
        </a:fontRef>
      </dsp:style>
    </dsp:sp>
    <dsp:sp modelId="{41DE7668-5307-4577-9769-09BC4B1E9671}">
      <dsp:nvSpPr>
        <dsp:cNvPr id="0" name=""/>
        <dsp:cNvSpPr/>
      </dsp:nvSpPr>
      <dsp:spPr>
        <a:xfrm>
          <a:off x="2804358" y="3660079"/>
          <a:ext cx="1789178" cy="9209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GB" sz="1800" b="1" kern="1200" dirty="0">
              <a:latin typeface="Arial" panose="020B0604020202020204" pitchFamily="34" charset="0"/>
              <a:cs typeface="Arial" panose="020B0604020202020204" pitchFamily="34" charset="0"/>
            </a:rPr>
            <a:t>Prototype Building</a:t>
          </a:r>
        </a:p>
      </dsp:txBody>
      <dsp:txXfrm>
        <a:off x="2804358" y="3660079"/>
        <a:ext cx="1789178" cy="920979"/>
      </dsp:txXfrm>
    </dsp:sp>
    <dsp:sp modelId="{CEE055AC-4A69-4D41-A2F7-9908924C6FE6}">
      <dsp:nvSpPr>
        <dsp:cNvPr id="0" name=""/>
        <dsp:cNvSpPr/>
      </dsp:nvSpPr>
      <dsp:spPr>
        <a:xfrm>
          <a:off x="420804" y="89979"/>
          <a:ext cx="4500561" cy="4500561"/>
        </a:xfrm>
        <a:prstGeom prst="circularArrow">
          <a:avLst>
            <a:gd name="adj1" fmla="val 3990"/>
            <a:gd name="adj2" fmla="val 250327"/>
            <a:gd name="adj3" fmla="val 5733581"/>
            <a:gd name="adj4" fmla="val 5176974"/>
            <a:gd name="adj5" fmla="val 4655"/>
          </a:avLst>
        </a:prstGeom>
        <a:solidFill>
          <a:srgbClr val="FF0000"/>
        </a:solidFill>
        <a:ln w="25400" cap="flat" cmpd="sng" algn="ctr">
          <a:solidFill>
            <a:schemeClr val="accent6">
              <a:shade val="50000"/>
            </a:schemeClr>
          </a:solidFill>
          <a:prstDash val="solid"/>
        </a:ln>
        <a:effectLst/>
      </dsp:spPr>
      <dsp:style>
        <a:lnRef idx="2">
          <a:schemeClr val="accent6">
            <a:shade val="50000"/>
          </a:schemeClr>
        </a:lnRef>
        <a:fillRef idx="1">
          <a:schemeClr val="accent6"/>
        </a:fillRef>
        <a:effectRef idx="0">
          <a:schemeClr val="accent6"/>
        </a:effectRef>
        <a:fontRef idx="minor">
          <a:schemeClr val="lt1"/>
        </a:fontRef>
      </dsp:style>
    </dsp:sp>
    <dsp:sp modelId="{12E51466-C988-41DE-8968-736DF9BED2A8}">
      <dsp:nvSpPr>
        <dsp:cNvPr id="0" name=""/>
        <dsp:cNvSpPr/>
      </dsp:nvSpPr>
      <dsp:spPr>
        <a:xfrm>
          <a:off x="962854" y="3660079"/>
          <a:ext cx="1360738" cy="9209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GB" sz="1800" b="1" kern="1200" dirty="0">
              <a:latin typeface="Arial" panose="020B0604020202020204" pitchFamily="34" charset="0"/>
              <a:cs typeface="Arial" panose="020B0604020202020204" pitchFamily="34" charset="0"/>
            </a:rPr>
            <a:t>Prototype Validation</a:t>
          </a:r>
        </a:p>
      </dsp:txBody>
      <dsp:txXfrm>
        <a:off x="962854" y="3660079"/>
        <a:ext cx="1360738" cy="920979"/>
      </dsp:txXfrm>
    </dsp:sp>
    <dsp:sp modelId="{BF5C981F-C672-4FED-9EF3-2B9F90621CFF}">
      <dsp:nvSpPr>
        <dsp:cNvPr id="0" name=""/>
        <dsp:cNvSpPr/>
      </dsp:nvSpPr>
      <dsp:spPr>
        <a:xfrm>
          <a:off x="420804" y="89979"/>
          <a:ext cx="4500561" cy="4500561"/>
        </a:xfrm>
        <a:prstGeom prst="circularArrow">
          <a:avLst>
            <a:gd name="adj1" fmla="val 3990"/>
            <a:gd name="adj2" fmla="val 250327"/>
            <a:gd name="adj3" fmla="val 9773014"/>
            <a:gd name="adj4" fmla="val 8403436"/>
            <a:gd name="adj5" fmla="val 4655"/>
          </a:avLst>
        </a:prstGeom>
        <a:solidFill>
          <a:srgbClr val="92D050"/>
        </a:solidFill>
        <a:ln w="25400" cap="flat" cmpd="sng" algn="ctr">
          <a:solidFill>
            <a:schemeClr val="accent6">
              <a:shade val="50000"/>
            </a:schemeClr>
          </a:solidFill>
          <a:prstDash val="solid"/>
        </a:ln>
        <a:effectLst/>
      </dsp:spPr>
      <dsp:style>
        <a:lnRef idx="2">
          <a:schemeClr val="accent6">
            <a:shade val="50000"/>
          </a:schemeClr>
        </a:lnRef>
        <a:fillRef idx="1">
          <a:schemeClr val="accent6"/>
        </a:fillRef>
        <a:effectRef idx="0">
          <a:schemeClr val="accent6"/>
        </a:effectRef>
        <a:fontRef idx="minor">
          <a:schemeClr val="lt1"/>
        </a:fontRef>
      </dsp:style>
    </dsp:sp>
    <dsp:sp modelId="{E1BDB97C-4918-4FFC-8E27-F7D5662C073C}">
      <dsp:nvSpPr>
        <dsp:cNvPr id="0" name=""/>
        <dsp:cNvSpPr/>
      </dsp:nvSpPr>
      <dsp:spPr>
        <a:xfrm>
          <a:off x="-150806" y="1879770"/>
          <a:ext cx="1532335" cy="9209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GB" sz="1800" b="1" kern="1200" dirty="0">
              <a:latin typeface="Arial" panose="020B0604020202020204" pitchFamily="34" charset="0"/>
              <a:cs typeface="Arial" panose="020B0604020202020204" pitchFamily="34" charset="0"/>
            </a:rPr>
            <a:t>Requirements Adjustment</a:t>
          </a:r>
        </a:p>
      </dsp:txBody>
      <dsp:txXfrm>
        <a:off x="-150806" y="1879770"/>
        <a:ext cx="1532335" cy="920979"/>
      </dsp:txXfrm>
    </dsp:sp>
    <dsp:sp modelId="{11EC2AA0-2D6B-4F76-ACC5-D169CF88A3EF}">
      <dsp:nvSpPr>
        <dsp:cNvPr id="0" name=""/>
        <dsp:cNvSpPr/>
      </dsp:nvSpPr>
      <dsp:spPr>
        <a:xfrm>
          <a:off x="131022" y="461221"/>
          <a:ext cx="4833063" cy="4500561"/>
        </a:xfrm>
        <a:prstGeom prst="circularArrow">
          <a:avLst>
            <a:gd name="adj1" fmla="val 3990"/>
            <a:gd name="adj2" fmla="val 250327"/>
            <a:gd name="adj3" fmla="val 13690328"/>
            <a:gd name="adj4" fmla="val 12231938"/>
            <a:gd name="adj5" fmla="val 4655"/>
          </a:avLst>
        </a:prstGeom>
        <a:solidFill>
          <a:srgbClr val="7030A0"/>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sp>
    <dsp:sp modelId="{DA8F9BF5-4AEA-4410-8ACC-3E10C5E8BE60}">
      <dsp:nvSpPr>
        <dsp:cNvPr id="0" name=""/>
        <dsp:cNvSpPr/>
      </dsp:nvSpPr>
      <dsp:spPr>
        <a:xfrm>
          <a:off x="838498" y="376930"/>
          <a:ext cx="1778890" cy="707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GB" sz="1800" b="1" kern="1200" dirty="0">
              <a:latin typeface="Arial" panose="020B0604020202020204" pitchFamily="34" charset="0"/>
              <a:cs typeface="Arial" panose="020B0604020202020204" pitchFamily="34" charset="0"/>
            </a:rPr>
            <a:t>Product Development</a:t>
          </a:r>
        </a:p>
      </dsp:txBody>
      <dsp:txXfrm>
        <a:off x="838498" y="376930"/>
        <a:ext cx="1778890" cy="707063"/>
      </dsp:txXfrm>
    </dsp:sp>
    <dsp:sp modelId="{6FE8D215-D48D-4AB2-BCFA-15C9B9D1D654}">
      <dsp:nvSpPr>
        <dsp:cNvPr id="0" name=""/>
        <dsp:cNvSpPr/>
      </dsp:nvSpPr>
      <dsp:spPr>
        <a:xfrm>
          <a:off x="1130122" y="133895"/>
          <a:ext cx="4500561" cy="4500561"/>
        </a:xfrm>
        <a:prstGeom prst="circularArrow">
          <a:avLst>
            <a:gd name="adj1" fmla="val 3990"/>
            <a:gd name="adj2" fmla="val 164071"/>
            <a:gd name="adj3" fmla="val 14892734"/>
            <a:gd name="adj4" fmla="val 14892750"/>
            <a:gd name="adj5" fmla="val 4655"/>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9E33FC2E-F102-1896-AAF3-8D026510608D}"/>
              </a:ext>
            </a:extLst>
          </p:cNvPr>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128"/>
              </a:defRPr>
            </a:lvl1pPr>
          </a:lstStyle>
          <a:p>
            <a:pPr>
              <a:defRPr/>
            </a:pPr>
            <a:r>
              <a:rPr lang="en-US" altLang="x-none"/>
              <a:t>Topic X – Topic Title</a:t>
            </a:r>
          </a:p>
        </p:txBody>
      </p:sp>
      <p:sp>
        <p:nvSpPr>
          <p:cNvPr id="16387" name="Rectangle 3">
            <a:extLst>
              <a:ext uri="{FF2B5EF4-FFF2-40B4-BE49-F238E27FC236}">
                <a16:creationId xmlns:a16="http://schemas.microsoft.com/office/drawing/2014/main" id="{58029902-EBFB-08EA-7274-4719BA8C4F9B}"/>
              </a:ext>
            </a:extLst>
          </p:cNvPr>
          <p:cNvSpPr>
            <a:spLocks noGrp="1" noChangeArrowheads="1"/>
          </p:cNvSpPr>
          <p:nvPr>
            <p:ph type="dt" sz="quarter"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32" charset="-128"/>
                <a:cs typeface="+mn-cs"/>
              </a:defRPr>
            </a:lvl1pPr>
          </a:lstStyle>
          <a:p>
            <a:pPr>
              <a:defRPr/>
            </a:pPr>
            <a:r>
              <a:rPr lang="en-US"/>
              <a:t>Module Title</a:t>
            </a:r>
          </a:p>
        </p:txBody>
      </p:sp>
      <p:sp>
        <p:nvSpPr>
          <p:cNvPr id="16388" name="Rectangle 4">
            <a:extLst>
              <a:ext uri="{FF2B5EF4-FFF2-40B4-BE49-F238E27FC236}">
                <a16:creationId xmlns:a16="http://schemas.microsoft.com/office/drawing/2014/main" id="{CC0F6080-18FB-C292-B19E-2A25126327BA}"/>
              </a:ext>
            </a:extLst>
          </p:cNvPr>
          <p:cNvSpPr>
            <a:spLocks noGrp="1" noChangeArrowheads="1"/>
          </p:cNvSpPr>
          <p:nvPr>
            <p:ph type="ftr" sz="quarter" idx="2"/>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defRPr sz="1200">
                <a:latin typeface="Arial" charset="0"/>
                <a:ea typeface="ＭＳ Ｐゴシック" pitchFamily="-32" charset="-128"/>
                <a:cs typeface="+mn-cs"/>
              </a:defRPr>
            </a:lvl1pPr>
          </a:lstStyle>
          <a:p>
            <a:pPr>
              <a:defRPr/>
            </a:pPr>
            <a:r>
              <a:rPr lang="en-US"/>
              <a:t>V0.0</a:t>
            </a:r>
          </a:p>
        </p:txBody>
      </p:sp>
      <p:sp>
        <p:nvSpPr>
          <p:cNvPr id="16389" name="Rectangle 5">
            <a:extLst>
              <a:ext uri="{FF2B5EF4-FFF2-40B4-BE49-F238E27FC236}">
                <a16:creationId xmlns:a16="http://schemas.microsoft.com/office/drawing/2014/main" id="{7098090E-3CAF-C905-0163-A10E7FC63D21}"/>
              </a:ext>
            </a:extLst>
          </p:cNvPr>
          <p:cNvSpPr>
            <a:spLocks noGrp="1" noChangeArrowheads="1"/>
          </p:cNvSpPr>
          <p:nvPr>
            <p:ph type="sldNum" sz="quarter" idx="3"/>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a:defRPr sz="1200"/>
            </a:lvl1pPr>
          </a:lstStyle>
          <a:p>
            <a:pPr>
              <a:defRPr/>
            </a:pPr>
            <a:r>
              <a:rPr lang="en-US" altLang="en-US"/>
              <a:t>Visuals Handout – Page </a:t>
            </a:r>
            <a:fld id="{7F9C3A14-BB59-46A5-89A8-0F3E2519BCFB}" type="slidenum">
              <a:rPr lang="en-US" altLang="en-US" smtClean="0"/>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01T16:17:19.996"/>
    </inkml:context>
    <inkml:brush xml:id="br0">
      <inkml:brushProperty name="width" value="0.05" units="cm"/>
      <inkml:brushProperty name="height" value="0.05" units="cm"/>
    </inkml:brush>
  </inkml:definitions>
  <inkml:trace contextRef="#ctx0" brushRef="#br0">0 183 10762 0 0,'20'-20'176'0'0,"-4"-2"-56"0"0,2-4-104 0 0,-8 0-32 0 0,-6 4-72 0 0,-2 4 64 0 0,-4 4-16 0 0,0 0-80 0 0,0 6-40 0 0,0 0-264 0 0,-2 4-368 0 0,2 4-296 0 0,-2 2-265 0 0,-2 4-191 0 0,-2 2-488 0 0,-2 6-361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29T22:10:33.289"/>
    </inkml:context>
    <inkml:brush xml:id="br0">
      <inkml:brushProperty name="width" value="0.05" units="cm"/>
      <inkml:brushProperty name="height" value="0.05" units="cm"/>
    </inkml:brush>
  </inkml:definitions>
  <inkml:trace contextRef="#ctx0" brushRef="#br0">372 239 5089 0 0,'-59'-49'102'0'0,"43"34"-12"0"0,0 1-1 0 0,-2 0 1 0 0,1 1 0 0 0,-2 1-1 0 0,1 1 1 0 0,-2 1-1 0 0,-20-8 1 0 0,15 8 73 0 0,0 0 0 0 0,1-1 0 0 0,-33-22 0 0 0,41 18-303 0 0,15 11-422 0 0,11 10-328 0 0,1 2-154 0 0,1 1-1624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01T16:17:19.996"/>
    </inkml:context>
    <inkml:brush xml:id="br0">
      <inkml:brushProperty name="width" value="0.05" units="cm"/>
      <inkml:brushProperty name="height" value="0.05" units="cm"/>
    </inkml:brush>
  </inkml:definitions>
  <inkml:trace contextRef="#ctx0" brushRef="#br0">0 183 10762 0 0,'20'-20'176'0'0,"-4"-2"-56"0"0,2-4-104 0 0,-8 0-32 0 0,-6 4-72 0 0,-2 4 64 0 0,-4 4-16 0 0,0 0-80 0 0,0 6-40 0 0,0 0-264 0 0,-2 4-368 0 0,2 4-296 0 0,-2 2-265 0 0,-2 4-191 0 0,-2 2-488 0 0,-2 6-361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A93BF4E-E361-28D9-0D3C-A0C82B82AD8F}"/>
              </a:ext>
            </a:extLst>
          </p:cNvPr>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sz="1200">
                <a:latin typeface="Arial" charset="0"/>
                <a:ea typeface="ＭＳ Ｐゴシック" pitchFamily="-32" charset="-128"/>
                <a:cs typeface="+mn-cs"/>
              </a:defRPr>
            </a:lvl1pPr>
          </a:lstStyle>
          <a:p>
            <a:pPr>
              <a:defRPr/>
            </a:pPr>
            <a:endParaRPr lang="en-US"/>
          </a:p>
        </p:txBody>
      </p:sp>
      <p:sp>
        <p:nvSpPr>
          <p:cNvPr id="3075" name="Rectangle 3">
            <a:extLst>
              <a:ext uri="{FF2B5EF4-FFF2-40B4-BE49-F238E27FC236}">
                <a16:creationId xmlns:a16="http://schemas.microsoft.com/office/drawing/2014/main" id="{6D8219A2-CDEC-1D0D-2BE1-464ABD304E8E}"/>
              </a:ext>
            </a:extLst>
          </p:cNvPr>
          <p:cNvSpPr>
            <a:spLocks noGrp="1" noChangeArrowheads="1"/>
          </p:cNvSpPr>
          <p:nvPr>
            <p:ph type="dt"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32" charset="-128"/>
                <a:cs typeface="+mn-cs"/>
              </a:defRPr>
            </a:lvl1pPr>
          </a:lstStyle>
          <a:p>
            <a:pPr>
              <a:defRPr/>
            </a:pPr>
            <a:endParaRPr lang="en-US"/>
          </a:p>
        </p:txBody>
      </p:sp>
      <p:sp>
        <p:nvSpPr>
          <p:cNvPr id="4100" name="Rectangle 4">
            <a:extLst>
              <a:ext uri="{FF2B5EF4-FFF2-40B4-BE49-F238E27FC236}">
                <a16:creationId xmlns:a16="http://schemas.microsoft.com/office/drawing/2014/main" id="{2F84CFB5-5815-F8C7-B9F7-3B3528E4A9C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4BC5AF3C-69DB-0C98-7F9D-06A816556D84}"/>
              </a:ext>
            </a:extLst>
          </p:cNvPr>
          <p:cNvSpPr>
            <a:spLocks noGrp="1" noChangeArrowheads="1"/>
          </p:cNvSpPr>
          <p:nvPr>
            <p:ph type="body" sz="quarter" idx="3"/>
          </p:nvPr>
        </p:nvSpPr>
        <p:spPr bwMode="auto">
          <a:xfrm>
            <a:off x="914400" y="4343400"/>
            <a:ext cx="5029200" cy="41148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AF4F9564-9A1B-BB80-521A-55FE25D7017D}"/>
              </a:ext>
            </a:extLst>
          </p:cNvPr>
          <p:cNvSpPr>
            <a:spLocks noGrp="1" noChangeArrowheads="1"/>
          </p:cNvSpPr>
          <p:nvPr>
            <p:ph type="ftr" sz="quarter" idx="4"/>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defRPr sz="1200">
                <a:latin typeface="Arial" charset="0"/>
                <a:ea typeface="ＭＳ Ｐゴシック" pitchFamily="-32" charset="-128"/>
                <a:cs typeface="+mn-cs"/>
              </a:defRPr>
            </a:lvl1pPr>
          </a:lstStyle>
          <a:p>
            <a:pPr>
              <a:defRPr/>
            </a:pPr>
            <a:endParaRPr lang="en-US"/>
          </a:p>
        </p:txBody>
      </p:sp>
      <p:sp>
        <p:nvSpPr>
          <p:cNvPr id="3079" name="Rectangle 7">
            <a:extLst>
              <a:ext uri="{FF2B5EF4-FFF2-40B4-BE49-F238E27FC236}">
                <a16:creationId xmlns:a16="http://schemas.microsoft.com/office/drawing/2014/main" id="{1FD70AA0-32DC-F524-E055-5533DBCB906A}"/>
              </a:ext>
            </a:extLst>
          </p:cNvPr>
          <p:cNvSpPr>
            <a:spLocks noGrp="1" noChangeArrowheads="1"/>
          </p:cNvSpPr>
          <p:nvPr>
            <p:ph type="sldNum" sz="quarter" idx="5"/>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a:defRPr sz="1200"/>
            </a:lvl1pPr>
          </a:lstStyle>
          <a:p>
            <a:pPr>
              <a:defRPr/>
            </a:pPr>
            <a:fld id="{C521C954-596D-481E-9C77-85652F5858B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32"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2"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2"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2"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81ABDDD9-B3AF-B85E-E6F0-FB2A16B11BE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2B5BA44-6E2A-4C16-AD22-283E8201CB4C}" type="slidenum">
              <a:rPr lang="en-US" altLang="en-US" sz="1200" smtClean="0"/>
              <a:pPr/>
              <a:t>1</a:t>
            </a:fld>
            <a:endParaRPr lang="en-US" altLang="en-US" sz="1200"/>
          </a:p>
        </p:txBody>
      </p:sp>
      <p:sp>
        <p:nvSpPr>
          <p:cNvPr id="7171" name="Rectangle 2">
            <a:extLst>
              <a:ext uri="{FF2B5EF4-FFF2-40B4-BE49-F238E27FC236}">
                <a16:creationId xmlns:a16="http://schemas.microsoft.com/office/drawing/2014/main" id="{66AC30E9-C1A8-EB2A-8AB2-0B3FFB760013}"/>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52562CEB-69FD-1C47-BC19-2F7982CAF64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NCC Education - Title Master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AD4E1E57-7CF8-A1EF-2690-4DA6B2C4C23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A707FE5-9397-495E-8FA3-83875E0F52C1}" type="slidenum">
              <a:rPr lang="en-US" altLang="en-US" sz="1200" smtClean="0"/>
              <a:pPr/>
              <a:t>4</a:t>
            </a:fld>
            <a:endParaRPr lang="en-US" altLang="en-US" sz="1200"/>
          </a:p>
        </p:txBody>
      </p:sp>
      <p:sp>
        <p:nvSpPr>
          <p:cNvPr id="11267" name="Rectangle 2">
            <a:extLst>
              <a:ext uri="{FF2B5EF4-FFF2-40B4-BE49-F238E27FC236}">
                <a16:creationId xmlns:a16="http://schemas.microsoft.com/office/drawing/2014/main" id="{5E71205E-96D9-2D9B-5F11-8C234AF79EAC}"/>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D8778BE2-67AB-222C-F446-FB9B0CE7119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NCC Education - Slide Master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C521C954-596D-481E-9C77-85652F5858B8}" type="slidenum">
              <a:rPr lang="en-US" altLang="en-US" smtClean="0"/>
              <a:pPr>
                <a:defRPr/>
              </a:pPr>
              <a:t>12</a:t>
            </a:fld>
            <a:endParaRPr lang="en-US" altLang="en-US"/>
          </a:p>
        </p:txBody>
      </p:sp>
    </p:spTree>
    <p:extLst>
      <p:ext uri="{BB962C8B-B14F-4D97-AF65-F5344CB8AC3E}">
        <p14:creationId xmlns:p14="http://schemas.microsoft.com/office/powerpoint/2010/main" val="4192161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C521C954-596D-481E-9C77-85652F5858B8}" type="slidenum">
              <a:rPr lang="en-US" altLang="en-US" smtClean="0"/>
              <a:pPr>
                <a:defRPr/>
              </a:pPr>
              <a:t>15</a:t>
            </a:fld>
            <a:endParaRPr lang="en-US" altLang="en-US"/>
          </a:p>
        </p:txBody>
      </p:sp>
    </p:spTree>
    <p:extLst>
      <p:ext uri="{BB962C8B-B14F-4D97-AF65-F5344CB8AC3E}">
        <p14:creationId xmlns:p14="http://schemas.microsoft.com/office/powerpoint/2010/main" val="3680420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521C954-596D-481E-9C77-85652F5858B8}" type="slidenum">
              <a:rPr lang="en-US" altLang="en-US" smtClean="0"/>
              <a:pPr>
                <a:defRPr/>
              </a:pPr>
              <a:t>24</a:t>
            </a:fld>
            <a:endParaRPr lang="en-US" altLang="en-US"/>
          </a:p>
        </p:txBody>
      </p:sp>
    </p:spTree>
    <p:extLst>
      <p:ext uri="{BB962C8B-B14F-4D97-AF65-F5344CB8AC3E}">
        <p14:creationId xmlns:p14="http://schemas.microsoft.com/office/powerpoint/2010/main" val="1197514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521C954-596D-481E-9C77-85652F5858B8}" type="slidenum">
              <a:rPr lang="en-US" altLang="en-US" smtClean="0"/>
              <a:pPr>
                <a:defRPr/>
              </a:pPr>
              <a:t>31</a:t>
            </a:fld>
            <a:endParaRPr lang="en-US" altLang="en-US"/>
          </a:p>
        </p:txBody>
      </p:sp>
    </p:spTree>
    <p:extLst>
      <p:ext uri="{BB962C8B-B14F-4D97-AF65-F5344CB8AC3E}">
        <p14:creationId xmlns:p14="http://schemas.microsoft.com/office/powerpoint/2010/main" val="936311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C521C954-596D-481E-9C77-85652F5858B8}" type="slidenum">
              <a:rPr lang="en-US" altLang="en-US" smtClean="0"/>
              <a:pPr>
                <a:defRPr/>
              </a:pPr>
              <a:t>32</a:t>
            </a:fld>
            <a:endParaRPr lang="en-US" altLang="en-US"/>
          </a:p>
        </p:txBody>
      </p:sp>
    </p:spTree>
    <p:extLst>
      <p:ext uri="{BB962C8B-B14F-4D97-AF65-F5344CB8AC3E}">
        <p14:creationId xmlns:p14="http://schemas.microsoft.com/office/powerpoint/2010/main" val="2885500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C521C954-596D-481E-9C77-85652F5858B8}" type="slidenum">
              <a:rPr lang="en-US" altLang="en-US" smtClean="0"/>
              <a:pPr>
                <a:defRPr/>
              </a:pPr>
              <a:t>33</a:t>
            </a:fld>
            <a:endParaRPr lang="en-US" altLang="en-US"/>
          </a:p>
        </p:txBody>
      </p:sp>
    </p:spTree>
    <p:extLst>
      <p:ext uri="{BB962C8B-B14F-4D97-AF65-F5344CB8AC3E}">
        <p14:creationId xmlns:p14="http://schemas.microsoft.com/office/powerpoint/2010/main" val="647714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FEFC53EE-2D06-7B92-23F0-4759B107E0C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5EF8E5F-CF02-4754-92CB-5A32274A9C20}" type="slidenum">
              <a:rPr lang="en-US" altLang="en-US" sz="1200" smtClean="0"/>
              <a:pPr/>
              <a:t>43</a:t>
            </a:fld>
            <a:endParaRPr lang="en-US" altLang="en-US" sz="1200"/>
          </a:p>
        </p:txBody>
      </p:sp>
      <p:sp>
        <p:nvSpPr>
          <p:cNvPr id="36867" name="Rectangle 2">
            <a:extLst>
              <a:ext uri="{FF2B5EF4-FFF2-40B4-BE49-F238E27FC236}">
                <a16:creationId xmlns:a16="http://schemas.microsoft.com/office/drawing/2014/main" id="{7608CD03-B6D0-595A-1472-220BD84D60D5}"/>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2282263E-28B4-A58A-8095-9B89CC18C7A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NCC Education - End Slide Master</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2" name="Group 24">
            <a:extLst>
              <a:ext uri="{FF2B5EF4-FFF2-40B4-BE49-F238E27FC236}">
                <a16:creationId xmlns:a16="http://schemas.microsoft.com/office/drawing/2014/main" id="{4C1E6D5B-69FC-1B9E-A6D8-8B64709127B3}"/>
              </a:ext>
            </a:extLst>
          </p:cNvPr>
          <p:cNvGrpSpPr>
            <a:grpSpLocks/>
          </p:cNvGrpSpPr>
          <p:nvPr userDrawn="1"/>
        </p:nvGrpSpPr>
        <p:grpSpPr bwMode="auto">
          <a:xfrm>
            <a:off x="7439025" y="6616700"/>
            <a:ext cx="1684338" cy="242888"/>
            <a:chOff x="4513" y="4156"/>
            <a:chExt cx="1061" cy="153"/>
          </a:xfrm>
        </p:grpSpPr>
        <p:sp>
          <p:nvSpPr>
            <p:cNvPr id="3" name="Rectangle 25">
              <a:extLst>
                <a:ext uri="{FF2B5EF4-FFF2-40B4-BE49-F238E27FC236}">
                  <a16:creationId xmlns:a16="http://schemas.microsoft.com/office/drawing/2014/main" id="{88E908DE-6209-A7ED-379E-5CF953FAA7FF}"/>
                </a:ext>
              </a:extLst>
            </p:cNvPr>
            <p:cNvSpPr>
              <a:spLocks noChangeArrowheads="1"/>
            </p:cNvSpPr>
            <p:nvPr userDrawn="1"/>
          </p:nvSpPr>
          <p:spPr bwMode="auto">
            <a:xfrm>
              <a:off x="4513" y="4156"/>
              <a:ext cx="173" cy="152"/>
            </a:xfrm>
            <a:prstGeom prst="rect">
              <a:avLst/>
            </a:prstGeom>
            <a:noFill/>
            <a:ln>
              <a:noFill/>
            </a:ln>
            <a:effectLst/>
          </p:spPr>
          <p:txBody>
            <a:bodyPr wrap="none" lIns="90488" tIns="44450" rIns="90488" bIns="44450">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GB" altLang="en-US" sz="1000">
                  <a:solidFill>
                    <a:srgbClr val="FFFFFF"/>
                  </a:solidFill>
                </a:rPr>
                <a:t>©</a:t>
              </a:r>
            </a:p>
          </p:txBody>
        </p:sp>
        <p:sp>
          <p:nvSpPr>
            <p:cNvPr id="4" name="Rectangle 26">
              <a:extLst>
                <a:ext uri="{FF2B5EF4-FFF2-40B4-BE49-F238E27FC236}">
                  <a16:creationId xmlns:a16="http://schemas.microsoft.com/office/drawing/2014/main" id="{655B1B22-6998-38D8-FB8D-608C2A80A572}"/>
                </a:ext>
              </a:extLst>
            </p:cNvPr>
            <p:cNvSpPr>
              <a:spLocks noChangeArrowheads="1"/>
            </p:cNvSpPr>
            <p:nvPr userDrawn="1"/>
          </p:nvSpPr>
          <p:spPr bwMode="auto">
            <a:xfrm>
              <a:off x="4623" y="4156"/>
              <a:ext cx="951" cy="153"/>
            </a:xfrm>
            <a:prstGeom prst="rect">
              <a:avLst/>
            </a:prstGeom>
            <a:noFill/>
            <a:ln>
              <a:noFill/>
            </a:ln>
            <a:effectLst/>
          </p:spPr>
          <p:txBody>
            <a:bodyPr wrap="none" lIns="90488" tIns="44450" rIns="90488" bIns="44450">
              <a:spAutoFit/>
            </a:bodyPr>
            <a:lstStyle>
              <a:lvl1pPr defTabSz="762000">
                <a:defRPr sz="2400">
                  <a:solidFill>
                    <a:schemeClr val="tx1"/>
                  </a:solidFill>
                  <a:latin typeface="Arial" charset="0"/>
                  <a:ea typeface="ＭＳ Ｐゴシック" pitchFamily="34" charset="-128"/>
                </a:defRPr>
              </a:lvl1pPr>
              <a:lvl2pPr marL="742950" indent="-285750" defTabSz="762000">
                <a:defRPr sz="2400">
                  <a:solidFill>
                    <a:schemeClr val="tx1"/>
                  </a:solidFill>
                  <a:latin typeface="Arial" charset="0"/>
                  <a:ea typeface="ＭＳ Ｐゴシック" pitchFamily="34" charset="-128"/>
                </a:defRPr>
              </a:lvl2pPr>
              <a:lvl3pPr marL="1143000" indent="-228600" defTabSz="762000">
                <a:defRPr sz="2400">
                  <a:solidFill>
                    <a:schemeClr val="tx1"/>
                  </a:solidFill>
                  <a:latin typeface="Arial" charset="0"/>
                  <a:ea typeface="ＭＳ Ｐゴシック" pitchFamily="34" charset="-128"/>
                </a:defRPr>
              </a:lvl3pPr>
              <a:lvl4pPr marL="1600200" indent="-228600" defTabSz="762000">
                <a:defRPr sz="2400">
                  <a:solidFill>
                    <a:schemeClr val="tx1"/>
                  </a:solidFill>
                  <a:latin typeface="Arial" charset="0"/>
                  <a:ea typeface="ＭＳ Ｐゴシック" pitchFamily="34" charset="-128"/>
                </a:defRPr>
              </a:lvl4pPr>
              <a:lvl5pPr marL="2057400" indent="-228600" defTabSz="762000">
                <a:defRPr sz="2400">
                  <a:solidFill>
                    <a:schemeClr val="tx1"/>
                  </a:solidFill>
                  <a:latin typeface="Arial" charset="0"/>
                  <a:ea typeface="ＭＳ Ｐゴシック" pitchFamily="34" charset="-128"/>
                </a:defRPr>
              </a:lvl5pPr>
              <a:lvl6pPr marL="2514600" indent="-228600" defTabSz="7620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defTabSz="7620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defTabSz="7620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defTabSz="7620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defRPr/>
              </a:pPr>
              <a:r>
                <a:rPr lang="en-GB" altLang="en-US" sz="1000" dirty="0">
                  <a:solidFill>
                    <a:srgbClr val="FFFFFF"/>
                  </a:solidFill>
                  <a:latin typeface="Arial" panose="020B0604020202020204" pitchFamily="34" charset="0"/>
                  <a:cs typeface="Arial" panose="020B0604020202020204" pitchFamily="34" charset="0"/>
                </a:rPr>
                <a:t>NCC Education Limited</a:t>
              </a:r>
            </a:p>
          </p:txBody>
        </p:sp>
      </p:grpSp>
      <p:pic>
        <p:nvPicPr>
          <p:cNvPr id="5" name="Picture 8">
            <a:extLst>
              <a:ext uri="{FF2B5EF4-FFF2-40B4-BE49-F238E27FC236}">
                <a16:creationId xmlns:a16="http://schemas.microsoft.com/office/drawing/2014/main" id="{8C7133E9-96AE-AF67-72C7-1B47201F3E2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6988"/>
            <a:ext cx="9144000" cy="691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3006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lvl1pPr>
              <a:defRPr>
                <a:solidFill>
                  <a:srgbClr val="00206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232055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0050" y="404813"/>
            <a:ext cx="2214563" cy="547211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03188" y="404813"/>
            <a:ext cx="6494462" cy="5472112"/>
          </a:xfrm>
        </p:spPr>
        <p:txBody>
          <a:bodyPr vert="eaVert"/>
          <a:lstStyle>
            <a:lvl1pPr>
              <a:defRPr>
                <a:solidFill>
                  <a:srgbClr val="00206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5758297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541648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lvl1pPr>
              <a:defRPr>
                <a:solidFill>
                  <a:srgbClr val="00206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551279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002060"/>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002060"/>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1039024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07950" y="1845717"/>
            <a:ext cx="4351338" cy="4319587"/>
          </a:xfrm>
        </p:spPr>
        <p:txBody>
          <a:bodyPr/>
          <a:lstStyle>
            <a:lvl1pPr>
              <a:defRPr sz="2800">
                <a:solidFill>
                  <a:srgbClr val="002060"/>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11688" y="1845717"/>
            <a:ext cx="4352925" cy="4319587"/>
          </a:xfrm>
        </p:spPr>
        <p:txBody>
          <a:bodyPr/>
          <a:lstStyle>
            <a:lvl1pPr>
              <a:defRPr sz="2800">
                <a:solidFill>
                  <a:srgbClr val="002060"/>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099193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rgbClr val="002060"/>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solidFill>
                  <a:srgbClr val="002060"/>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190193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151622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88250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844824"/>
            <a:ext cx="3008313" cy="1162050"/>
          </a:xfrm>
        </p:spPr>
        <p:txBody>
          <a:bodyPr anchor="b"/>
          <a:lstStyle>
            <a:lvl1pPr algn="l">
              <a:defRPr sz="2000" b="1"/>
            </a:lvl1pPr>
          </a:lstStyle>
          <a:p>
            <a:r>
              <a:rPr lang="en-US" dirty="0"/>
              <a:t>Click to edit Master title style</a:t>
            </a:r>
            <a:endParaRPr lang="en-GB" dirty="0"/>
          </a:p>
        </p:txBody>
      </p:sp>
      <p:sp>
        <p:nvSpPr>
          <p:cNvPr id="3" name="Content Placeholder 2"/>
          <p:cNvSpPr>
            <a:spLocks noGrp="1"/>
          </p:cNvSpPr>
          <p:nvPr>
            <p:ph idx="1"/>
          </p:nvPr>
        </p:nvSpPr>
        <p:spPr>
          <a:xfrm>
            <a:off x="3575050" y="1844824"/>
            <a:ext cx="5111750" cy="5853113"/>
          </a:xfrm>
        </p:spPr>
        <p:txBody>
          <a:bodyPr/>
          <a:lstStyle>
            <a:lvl1pPr>
              <a:defRPr sz="3200">
                <a:solidFill>
                  <a:srgbClr val="002060"/>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p:cNvSpPr>
            <a:spLocks noGrp="1"/>
          </p:cNvSpPr>
          <p:nvPr>
            <p:ph type="body" sz="half" idx="2"/>
          </p:nvPr>
        </p:nvSpPr>
        <p:spPr>
          <a:xfrm>
            <a:off x="457200" y="3019276"/>
            <a:ext cx="3008313" cy="4691063"/>
          </a:xfrm>
        </p:spPr>
        <p:txBody>
          <a:bodyPr/>
          <a:lstStyle>
            <a:lvl1pPr marL="0" indent="0">
              <a:buNone/>
              <a:defRPr sz="1400">
                <a:solidFill>
                  <a:srgbClr val="00206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1059576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rgbClr val="F47929"/>
                </a:solidFill>
              </a:defRPr>
            </a:lvl1pPr>
          </a:lstStyle>
          <a:p>
            <a:r>
              <a:rPr lang="en-US" dirty="0"/>
              <a:t>Click to edit Master title style</a:t>
            </a:r>
            <a:endParaRPr lang="en-GB"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38205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
            <a:extLst>
              <a:ext uri="{FF2B5EF4-FFF2-40B4-BE49-F238E27FC236}">
                <a16:creationId xmlns:a16="http://schemas.microsoft.com/office/drawing/2014/main" id="{2577B00A-142A-DAE8-D726-A8B27DCBED25}"/>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26988"/>
            <a:ext cx="9144000" cy="691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15">
            <a:extLst>
              <a:ext uri="{FF2B5EF4-FFF2-40B4-BE49-F238E27FC236}">
                <a16:creationId xmlns:a16="http://schemas.microsoft.com/office/drawing/2014/main" id="{5F4DC7B3-8F58-A9AE-DF39-1E11C7D5714D}"/>
              </a:ext>
            </a:extLst>
          </p:cNvPr>
          <p:cNvSpPr>
            <a:spLocks noGrp="1" noChangeArrowheads="1"/>
          </p:cNvSpPr>
          <p:nvPr>
            <p:ph type="title"/>
          </p:nvPr>
        </p:nvSpPr>
        <p:spPr bwMode="auto">
          <a:xfrm>
            <a:off x="103188" y="115888"/>
            <a:ext cx="8785225"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 name="Rectangle 17">
            <a:extLst>
              <a:ext uri="{FF2B5EF4-FFF2-40B4-BE49-F238E27FC236}">
                <a16:creationId xmlns:a16="http://schemas.microsoft.com/office/drawing/2014/main" id="{ED37AADD-A43C-7FDE-D328-38B25D1E1295}"/>
              </a:ext>
            </a:extLst>
          </p:cNvPr>
          <p:cNvSpPr>
            <a:spLocks noChangeArrowheads="1"/>
          </p:cNvSpPr>
          <p:nvPr userDrawn="1"/>
        </p:nvSpPr>
        <p:spPr bwMode="auto">
          <a:xfrm>
            <a:off x="5580112" y="0"/>
            <a:ext cx="3563888" cy="243656"/>
          </a:xfrm>
          <a:prstGeom prst="rect">
            <a:avLst/>
          </a:prstGeom>
          <a:noFill/>
          <a:ln>
            <a:noFill/>
          </a:ln>
          <a:effectLst/>
        </p:spPr>
        <p:txBody>
          <a:bodyPr wrap="square" lIns="90488" tIns="44450" rIns="90488" bIns="44450">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GB" altLang="en-US" sz="1000" i="0" dirty="0">
                <a:solidFill>
                  <a:schemeClr val="bg1"/>
                </a:solidFill>
                <a:latin typeface="Arial" panose="020B0604020202020204" pitchFamily="34" charset="0"/>
              </a:rPr>
              <a:t>Software Development Lifecycle  </a:t>
            </a:r>
            <a:r>
              <a:rPr lang="en-GB" altLang="en-US" sz="1000" dirty="0">
                <a:solidFill>
                  <a:schemeClr val="bg1"/>
                </a:solidFill>
                <a:latin typeface="Gill Sans" charset="0"/>
              </a:rPr>
              <a:t>Topic 3- 3.</a:t>
            </a:r>
            <a:fld id="{7809D915-7193-407E-960A-A4332C79F212}" type="slidenum">
              <a:rPr lang="en-GB" altLang="en-US" sz="1000" smtClean="0">
                <a:solidFill>
                  <a:schemeClr val="bg1"/>
                </a:solidFill>
                <a:latin typeface="Gill Sans" charset="0"/>
              </a:rPr>
              <a:pPr algn="r" eaLnBrk="1" hangingPunct="1">
                <a:defRPr/>
              </a:pPr>
              <a:t>‹#›</a:t>
            </a:fld>
            <a:endParaRPr lang="en-GB" altLang="en-US" sz="1000" dirty="0">
              <a:solidFill>
                <a:schemeClr val="bg1"/>
              </a:solidFill>
              <a:latin typeface="Gill Sans" charset="0"/>
            </a:endParaRPr>
          </a:p>
        </p:txBody>
      </p:sp>
      <p:sp>
        <p:nvSpPr>
          <p:cNvPr id="1029" name="Rectangle 22">
            <a:extLst>
              <a:ext uri="{FF2B5EF4-FFF2-40B4-BE49-F238E27FC236}">
                <a16:creationId xmlns:a16="http://schemas.microsoft.com/office/drawing/2014/main" id="{3CDBB22B-9C13-3994-D2BE-D60781876DDB}"/>
              </a:ext>
            </a:extLst>
          </p:cNvPr>
          <p:cNvSpPr>
            <a:spLocks noGrp="1" noChangeArrowheads="1"/>
          </p:cNvSpPr>
          <p:nvPr>
            <p:ph type="body" idx="1"/>
          </p:nvPr>
        </p:nvSpPr>
        <p:spPr bwMode="auto">
          <a:xfrm>
            <a:off x="107950" y="1846263"/>
            <a:ext cx="8856663" cy="4319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US" altLang="en-US"/>
              <a:t>Third level</a:t>
            </a:r>
          </a:p>
          <a:p>
            <a:pPr lvl="3"/>
            <a:r>
              <a:rPr lang="en-US" altLang="en-US"/>
              <a:t>Fourth level</a:t>
            </a:r>
          </a:p>
        </p:txBody>
      </p:sp>
    </p:spTree>
  </p:cSld>
  <p:clrMap bg1="lt1" tx1="dk1" bg2="lt2" tx2="dk2" accent1="accent1" accent2="accent2" accent3="accent3" accent4="accent4" accent5="accent5" accent6="accent6" hlink="hlink" folHlink="folHlink"/>
  <p:sldLayoutIdLst>
    <p:sldLayoutId id="2147484068" r:id="rId1"/>
    <p:sldLayoutId id="2147484057" r:id="rId2"/>
    <p:sldLayoutId id="2147484058" r:id="rId3"/>
    <p:sldLayoutId id="2147484059" r:id="rId4"/>
    <p:sldLayoutId id="2147484060" r:id="rId5"/>
    <p:sldLayoutId id="2147484061" r:id="rId6"/>
    <p:sldLayoutId id="2147484062" r:id="rId7"/>
    <p:sldLayoutId id="2147484063" r:id="rId8"/>
    <p:sldLayoutId id="2147484064" r:id="rId9"/>
    <p:sldLayoutId id="2147484065" r:id="rId10"/>
    <p:sldLayoutId id="2147484066" r:id="rId11"/>
  </p:sldLayoutIdLst>
  <p:txStyles>
    <p:titleStyle>
      <a:lvl1pPr algn="l" rtl="0" eaLnBrk="0" fontAlgn="base" hangingPunct="0">
        <a:spcBef>
          <a:spcPct val="0"/>
        </a:spcBef>
        <a:spcAft>
          <a:spcPct val="0"/>
        </a:spcAft>
        <a:defRPr sz="4400">
          <a:solidFill>
            <a:schemeClr val="bg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2pPr>
      <a:lvl3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3pPr>
      <a:lvl4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4pPr>
      <a:lvl5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5pPr>
      <a:lvl6pPr marL="457200" algn="l" rtl="0" fontAlgn="base">
        <a:spcBef>
          <a:spcPct val="0"/>
        </a:spcBef>
        <a:spcAft>
          <a:spcPct val="0"/>
        </a:spcAft>
        <a:defRPr sz="4400">
          <a:solidFill>
            <a:srgbClr val="CB9535"/>
          </a:solidFill>
          <a:latin typeface="Gill Sans" pitchFamily="-32" charset="0"/>
          <a:ea typeface="ＭＳ Ｐゴシック" pitchFamily="-32" charset="-128"/>
        </a:defRPr>
      </a:lvl6pPr>
      <a:lvl7pPr marL="914400" algn="l" rtl="0" fontAlgn="base">
        <a:spcBef>
          <a:spcPct val="0"/>
        </a:spcBef>
        <a:spcAft>
          <a:spcPct val="0"/>
        </a:spcAft>
        <a:defRPr sz="4400">
          <a:solidFill>
            <a:srgbClr val="CB9535"/>
          </a:solidFill>
          <a:latin typeface="Gill Sans" pitchFamily="-32" charset="0"/>
          <a:ea typeface="ＭＳ Ｐゴシック" pitchFamily="-32" charset="-128"/>
        </a:defRPr>
      </a:lvl7pPr>
      <a:lvl8pPr marL="1371600" algn="l" rtl="0" fontAlgn="base">
        <a:spcBef>
          <a:spcPct val="0"/>
        </a:spcBef>
        <a:spcAft>
          <a:spcPct val="0"/>
        </a:spcAft>
        <a:defRPr sz="4400">
          <a:solidFill>
            <a:srgbClr val="CB9535"/>
          </a:solidFill>
          <a:latin typeface="Gill Sans" pitchFamily="-32" charset="0"/>
          <a:ea typeface="ＭＳ Ｐゴシック" pitchFamily="-32" charset="-128"/>
        </a:defRPr>
      </a:lvl8pPr>
      <a:lvl9pPr marL="1828800" algn="l" rtl="0" fontAlgn="base">
        <a:spcBef>
          <a:spcPct val="0"/>
        </a:spcBef>
        <a:spcAft>
          <a:spcPct val="0"/>
        </a:spcAft>
        <a:defRPr sz="4400">
          <a:solidFill>
            <a:srgbClr val="CB9535"/>
          </a:solidFill>
          <a:latin typeface="Gill Sans" pitchFamily="-32" charset="0"/>
          <a:ea typeface="ＭＳ Ｐゴシック" pitchFamily="-32" charset="-128"/>
        </a:defRPr>
      </a:lvl9pPr>
    </p:titleStyle>
    <p:bodyStyle>
      <a:lvl1pPr marL="88900" indent="-88900" algn="l" rtl="0" eaLnBrk="0" fontAlgn="base" hangingPunct="0">
        <a:spcBef>
          <a:spcPct val="20000"/>
        </a:spcBef>
        <a:spcAft>
          <a:spcPct val="0"/>
        </a:spcAft>
        <a:defRPr sz="3000" i="1">
          <a:solidFill>
            <a:srgbClr val="002060"/>
          </a:solidFill>
          <a:latin typeface="+mn-lt"/>
          <a:ea typeface="+mn-ea"/>
          <a:cs typeface="ＭＳ Ｐゴシック" charset="0"/>
        </a:defRPr>
      </a:lvl1pPr>
      <a:lvl2pPr marL="533400" indent="-265113" algn="l" rtl="0" eaLnBrk="0" fontAlgn="base" hangingPunct="0">
        <a:spcBef>
          <a:spcPct val="20000"/>
        </a:spcBef>
        <a:spcAft>
          <a:spcPct val="0"/>
        </a:spcAft>
        <a:buClr>
          <a:schemeClr val="bg2"/>
        </a:buClr>
        <a:buChar char="•"/>
        <a:defRPr sz="2800">
          <a:solidFill>
            <a:schemeClr val="bg2"/>
          </a:solidFill>
          <a:latin typeface="Arial" charset="0"/>
          <a:ea typeface="+mn-ea"/>
        </a:defRPr>
      </a:lvl2pPr>
      <a:lvl3pPr marL="1068388" indent="-355600" algn="l" rtl="0" eaLnBrk="0" fontAlgn="base" hangingPunct="0">
        <a:spcBef>
          <a:spcPct val="20000"/>
        </a:spcBef>
        <a:spcAft>
          <a:spcPct val="0"/>
        </a:spcAft>
        <a:buFont typeface="Gill Sans" charset="0"/>
        <a:buChar char="–"/>
        <a:defRPr sz="2400">
          <a:solidFill>
            <a:schemeClr val="bg2"/>
          </a:solidFill>
          <a:latin typeface="Arial" charset="0"/>
          <a:ea typeface="+mn-ea"/>
        </a:defRPr>
      </a:lvl3pPr>
      <a:lvl4pPr marL="1435100" indent="-187325" algn="l" rtl="0" eaLnBrk="0" fontAlgn="base" hangingPunct="0">
        <a:spcBef>
          <a:spcPct val="0"/>
        </a:spcBef>
        <a:spcAft>
          <a:spcPct val="0"/>
        </a:spcAft>
        <a:buChar char="•"/>
        <a:defRPr sz="2000">
          <a:solidFill>
            <a:schemeClr val="bg2"/>
          </a:solidFill>
          <a:latin typeface="Arial" charset="0"/>
          <a:ea typeface="+mn-ea"/>
        </a:defRPr>
      </a:lvl4pPr>
      <a:lvl5pPr marL="2098675" indent="-395288" algn="l" rtl="0" eaLnBrk="0" fontAlgn="base" hangingPunct="0">
        <a:spcBef>
          <a:spcPct val="20000"/>
        </a:spcBef>
        <a:spcAft>
          <a:spcPct val="0"/>
        </a:spcAft>
        <a:buChar char="»"/>
        <a:defRPr sz="2000">
          <a:solidFill>
            <a:schemeClr val="bg2"/>
          </a:solidFill>
          <a:latin typeface="+mn-lt"/>
          <a:ea typeface="+mn-ea"/>
        </a:defRPr>
      </a:lvl5pPr>
      <a:lvl6pPr marL="2555875" indent="-395288" algn="l" rtl="0" fontAlgn="base">
        <a:spcBef>
          <a:spcPct val="20000"/>
        </a:spcBef>
        <a:spcAft>
          <a:spcPct val="0"/>
        </a:spcAft>
        <a:buChar char="»"/>
        <a:defRPr sz="2000">
          <a:solidFill>
            <a:schemeClr val="bg2"/>
          </a:solidFill>
          <a:latin typeface="+mn-lt"/>
          <a:ea typeface="+mn-ea"/>
        </a:defRPr>
      </a:lvl6pPr>
      <a:lvl7pPr marL="3013075" indent="-395288" algn="l" rtl="0" fontAlgn="base">
        <a:spcBef>
          <a:spcPct val="20000"/>
        </a:spcBef>
        <a:spcAft>
          <a:spcPct val="0"/>
        </a:spcAft>
        <a:buChar char="»"/>
        <a:defRPr sz="2000">
          <a:solidFill>
            <a:schemeClr val="bg2"/>
          </a:solidFill>
          <a:latin typeface="+mn-lt"/>
          <a:ea typeface="+mn-ea"/>
        </a:defRPr>
      </a:lvl7pPr>
      <a:lvl8pPr marL="3470275" indent="-395288" algn="l" rtl="0" fontAlgn="base">
        <a:spcBef>
          <a:spcPct val="20000"/>
        </a:spcBef>
        <a:spcAft>
          <a:spcPct val="0"/>
        </a:spcAft>
        <a:buChar char="»"/>
        <a:defRPr sz="2000">
          <a:solidFill>
            <a:schemeClr val="bg2"/>
          </a:solidFill>
          <a:latin typeface="+mn-lt"/>
          <a:ea typeface="+mn-ea"/>
        </a:defRPr>
      </a:lvl8pPr>
      <a:lvl9pPr marL="3927475" indent="-395288" algn="l" rtl="0" fontAlgn="base">
        <a:spcBef>
          <a:spcPct val="20000"/>
        </a:spcBef>
        <a:spcAft>
          <a:spcPct val="0"/>
        </a:spcAft>
        <a:buChar char="»"/>
        <a:defRPr sz="2000">
          <a:solidFill>
            <a:schemeClr val="bg2"/>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9">
            <a:extLst>
              <a:ext uri="{FF2B5EF4-FFF2-40B4-BE49-F238E27FC236}">
                <a16:creationId xmlns:a16="http://schemas.microsoft.com/office/drawing/2014/main" id="{491BE5AC-3788-CF16-D932-B4DEE657FD7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14">
            <a:extLst>
              <a:ext uri="{FF2B5EF4-FFF2-40B4-BE49-F238E27FC236}">
                <a16:creationId xmlns:a16="http://schemas.microsoft.com/office/drawing/2014/main" id="{9444C68F-F4D2-1A72-8742-C7BEC2297407}"/>
              </a:ext>
            </a:extLst>
          </p:cNvPr>
          <p:cNvSpPr>
            <a:spLocks noGrp="1" noChangeArrowheads="1"/>
          </p:cNvSpPr>
          <p:nvPr>
            <p:ph type="title"/>
          </p:nvPr>
        </p:nvSpPr>
        <p:spPr bwMode="auto">
          <a:xfrm>
            <a:off x="1828800" y="2798763"/>
            <a:ext cx="54864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UNIT X</a:t>
            </a:r>
          </a:p>
        </p:txBody>
      </p:sp>
      <p:sp>
        <p:nvSpPr>
          <p:cNvPr id="2052" name="Rectangle 15">
            <a:extLst>
              <a:ext uri="{FF2B5EF4-FFF2-40B4-BE49-F238E27FC236}">
                <a16:creationId xmlns:a16="http://schemas.microsoft.com/office/drawing/2014/main" id="{EA3A3138-D31C-101F-1A46-3B4DE32EBC45}"/>
              </a:ext>
            </a:extLst>
          </p:cNvPr>
          <p:cNvSpPr>
            <a:spLocks noGrp="1" noChangeArrowheads="1"/>
          </p:cNvSpPr>
          <p:nvPr>
            <p:ph type="body" idx="1"/>
          </p:nvPr>
        </p:nvSpPr>
        <p:spPr bwMode="auto">
          <a:xfrm>
            <a:off x="1835150" y="3794125"/>
            <a:ext cx="548640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Any Questions?</a:t>
            </a:r>
          </a:p>
        </p:txBody>
      </p:sp>
    </p:spTree>
  </p:cSld>
  <p:clrMap bg1="lt1" tx1="dk1" bg2="lt2" tx2="dk2" accent1="accent1" accent2="accent2" accent3="accent3" accent4="accent4" accent5="accent5" accent6="accent6" hlink="hlink" folHlink="folHlink"/>
  <p:sldLayoutIdLst>
    <p:sldLayoutId id="2147484067" r:id="rId1"/>
  </p:sldLayoutIdLst>
  <p:txStyles>
    <p:titleStyle>
      <a:lvl1pPr algn="ctr" rtl="0" eaLnBrk="0" fontAlgn="base" hangingPunct="0">
        <a:spcBef>
          <a:spcPct val="0"/>
        </a:spcBef>
        <a:spcAft>
          <a:spcPct val="0"/>
        </a:spcAft>
        <a:defRPr sz="3000">
          <a:solidFill>
            <a:schemeClr val="bg1"/>
          </a:solidFill>
          <a:latin typeface="+mj-lt"/>
          <a:ea typeface="+mj-ea"/>
          <a:cs typeface="ＭＳ Ｐゴシック" charset="0"/>
        </a:defRPr>
      </a:lvl1pPr>
      <a:lvl2pPr algn="ctr" rtl="0" eaLnBrk="0" fontAlgn="base" hangingPunct="0">
        <a:spcBef>
          <a:spcPct val="0"/>
        </a:spcBef>
        <a:spcAft>
          <a:spcPct val="0"/>
        </a:spcAft>
        <a:defRPr sz="3000">
          <a:solidFill>
            <a:schemeClr val="bg1"/>
          </a:solidFill>
          <a:latin typeface="Arial" charset="0"/>
          <a:ea typeface="ＭＳ Ｐゴシック" pitchFamily="-32" charset="-128"/>
          <a:cs typeface="ＭＳ Ｐゴシック" charset="0"/>
        </a:defRPr>
      </a:lvl2pPr>
      <a:lvl3pPr algn="ctr" rtl="0" eaLnBrk="0" fontAlgn="base" hangingPunct="0">
        <a:spcBef>
          <a:spcPct val="0"/>
        </a:spcBef>
        <a:spcAft>
          <a:spcPct val="0"/>
        </a:spcAft>
        <a:defRPr sz="3000">
          <a:solidFill>
            <a:schemeClr val="bg1"/>
          </a:solidFill>
          <a:latin typeface="Arial" charset="0"/>
          <a:ea typeface="ＭＳ Ｐゴシック" pitchFamily="-32" charset="-128"/>
          <a:cs typeface="ＭＳ Ｐゴシック" charset="0"/>
        </a:defRPr>
      </a:lvl3pPr>
      <a:lvl4pPr algn="ctr" rtl="0" eaLnBrk="0" fontAlgn="base" hangingPunct="0">
        <a:spcBef>
          <a:spcPct val="0"/>
        </a:spcBef>
        <a:spcAft>
          <a:spcPct val="0"/>
        </a:spcAft>
        <a:defRPr sz="3000">
          <a:solidFill>
            <a:schemeClr val="bg1"/>
          </a:solidFill>
          <a:latin typeface="Arial" charset="0"/>
          <a:ea typeface="ＭＳ Ｐゴシック" pitchFamily="-32" charset="-128"/>
          <a:cs typeface="ＭＳ Ｐゴシック" charset="0"/>
        </a:defRPr>
      </a:lvl4pPr>
      <a:lvl5pPr algn="ctr" rtl="0" eaLnBrk="0" fontAlgn="base" hangingPunct="0">
        <a:spcBef>
          <a:spcPct val="0"/>
        </a:spcBef>
        <a:spcAft>
          <a:spcPct val="0"/>
        </a:spcAft>
        <a:defRPr sz="3000">
          <a:solidFill>
            <a:schemeClr val="bg1"/>
          </a:solidFill>
          <a:latin typeface="Arial" charset="0"/>
          <a:ea typeface="ＭＳ Ｐゴシック" pitchFamily="-32" charset="-128"/>
          <a:cs typeface="ＭＳ Ｐゴシック" charset="0"/>
        </a:defRPr>
      </a:lvl5pPr>
      <a:lvl6pPr marL="457200" algn="ctr" rtl="0" fontAlgn="base">
        <a:spcBef>
          <a:spcPct val="0"/>
        </a:spcBef>
        <a:spcAft>
          <a:spcPct val="0"/>
        </a:spcAft>
        <a:defRPr sz="3000">
          <a:solidFill>
            <a:schemeClr val="bg1"/>
          </a:solidFill>
          <a:latin typeface="Arial" charset="0"/>
          <a:ea typeface="ＭＳ Ｐゴシック" pitchFamily="-32" charset="-128"/>
        </a:defRPr>
      </a:lvl6pPr>
      <a:lvl7pPr marL="914400" algn="ctr" rtl="0" fontAlgn="base">
        <a:spcBef>
          <a:spcPct val="0"/>
        </a:spcBef>
        <a:spcAft>
          <a:spcPct val="0"/>
        </a:spcAft>
        <a:defRPr sz="3000">
          <a:solidFill>
            <a:schemeClr val="bg1"/>
          </a:solidFill>
          <a:latin typeface="Arial" charset="0"/>
          <a:ea typeface="ＭＳ Ｐゴシック" pitchFamily="-32" charset="-128"/>
        </a:defRPr>
      </a:lvl7pPr>
      <a:lvl8pPr marL="1371600" algn="ctr" rtl="0" fontAlgn="base">
        <a:spcBef>
          <a:spcPct val="0"/>
        </a:spcBef>
        <a:spcAft>
          <a:spcPct val="0"/>
        </a:spcAft>
        <a:defRPr sz="3000">
          <a:solidFill>
            <a:schemeClr val="bg1"/>
          </a:solidFill>
          <a:latin typeface="Arial" charset="0"/>
          <a:ea typeface="ＭＳ Ｐゴシック" pitchFamily="-32" charset="-128"/>
        </a:defRPr>
      </a:lvl8pPr>
      <a:lvl9pPr marL="1828800" algn="ctr" rtl="0" fontAlgn="base">
        <a:spcBef>
          <a:spcPct val="0"/>
        </a:spcBef>
        <a:spcAft>
          <a:spcPct val="0"/>
        </a:spcAft>
        <a:defRPr sz="3000">
          <a:solidFill>
            <a:schemeClr val="bg1"/>
          </a:solidFill>
          <a:latin typeface="Arial" charset="0"/>
          <a:ea typeface="ＭＳ Ｐゴシック" pitchFamily="-32" charset="-128"/>
        </a:defRPr>
      </a:lvl9pPr>
    </p:titleStyle>
    <p:bodyStyle>
      <a:lvl1pPr marL="342900" indent="-342900" algn="ctr" rtl="0" eaLnBrk="0" fontAlgn="base" hangingPunct="0">
        <a:spcBef>
          <a:spcPct val="20000"/>
        </a:spcBef>
        <a:spcAft>
          <a:spcPct val="0"/>
        </a:spcAft>
        <a:defRPr sz="2500">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agilealliance.org/agile101/12-principles-behind-the-agile-manifesto/"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7C973A03-CE4C-6987-2017-4211974A03FB}"/>
              </a:ext>
            </a:extLst>
          </p:cNvPr>
          <p:cNvSpPr>
            <a:spLocks noGrp="1" noChangeArrowheads="1"/>
          </p:cNvSpPr>
          <p:nvPr>
            <p:ph type="subTitle" idx="4294967295"/>
          </p:nvPr>
        </p:nvSpPr>
        <p:spPr>
          <a:xfrm>
            <a:off x="2987824" y="4653136"/>
            <a:ext cx="5975350" cy="965200"/>
          </a:xfrm>
        </p:spPr>
        <p:txBody>
          <a:bodyPr/>
          <a:lstStyle/>
          <a:p>
            <a:pPr algn="ctr" eaLnBrk="1" hangingPunct="1"/>
            <a:r>
              <a:rPr lang="en-GB" altLang="en-US" sz="1700" i="0" dirty="0">
                <a:solidFill>
                  <a:schemeClr val="bg1"/>
                </a:solidFill>
                <a:latin typeface="Arial" panose="020B0604020202020204" pitchFamily="34" charset="0"/>
              </a:rPr>
              <a:t>Software Engineering</a:t>
            </a:r>
          </a:p>
          <a:p>
            <a:pPr algn="ctr" eaLnBrk="1" hangingPunct="1"/>
            <a:r>
              <a:rPr lang="en-GB" altLang="en-US" sz="1700" i="0" dirty="0">
                <a:solidFill>
                  <a:schemeClr val="bg1"/>
                </a:solidFill>
                <a:latin typeface="Arial" panose="020B0604020202020204" pitchFamily="34" charset="0"/>
              </a:rPr>
              <a:t>Topic 3:  Software Development Lifecycle</a:t>
            </a:r>
            <a:endParaRPr lang="en-US" altLang="en-US" sz="1700" i="0" dirty="0">
              <a:solidFill>
                <a:schemeClr val="bg1"/>
              </a:solidFill>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A43C7-7CC5-F597-3C0C-92518898E459}"/>
              </a:ext>
            </a:extLst>
          </p:cNvPr>
          <p:cNvSpPr>
            <a:spLocks noGrp="1"/>
          </p:cNvSpPr>
          <p:nvPr>
            <p:ph type="title"/>
          </p:nvPr>
        </p:nvSpPr>
        <p:spPr/>
        <p:txBody>
          <a:bodyPr/>
          <a:lstStyle/>
          <a:p>
            <a:r>
              <a:rPr lang="en-GB" altLang="en-US" dirty="0"/>
              <a:t>Phases of the Waterfall Model </a:t>
            </a:r>
            <a:endParaRPr lang="en-GB" dirty="0"/>
          </a:p>
        </p:txBody>
      </p:sp>
      <p:sp>
        <p:nvSpPr>
          <p:cNvPr id="3" name="Content Placeholder 2">
            <a:extLst>
              <a:ext uri="{FF2B5EF4-FFF2-40B4-BE49-F238E27FC236}">
                <a16:creationId xmlns:a16="http://schemas.microsoft.com/office/drawing/2014/main" id="{9B00D631-68C9-8534-1262-A3A0F4462D35}"/>
              </a:ext>
            </a:extLst>
          </p:cNvPr>
          <p:cNvSpPr>
            <a:spLocks noGrp="1"/>
          </p:cNvSpPr>
          <p:nvPr>
            <p:ph idx="1"/>
          </p:nvPr>
        </p:nvSpPr>
        <p:spPr>
          <a:xfrm>
            <a:off x="109549" y="1294126"/>
            <a:ext cx="8856663" cy="4655154"/>
          </a:xfrm>
        </p:spPr>
        <p:txBody>
          <a:bodyPr/>
          <a:lstStyle/>
          <a:p>
            <a:pPr marL="342900" indent="-342900">
              <a:spcBef>
                <a:spcPts val="600"/>
              </a:spcBef>
              <a:buFont typeface="Arial" panose="020B0604020202020204" pitchFamily="34" charset="0"/>
              <a:buChar char="•"/>
            </a:pPr>
            <a:r>
              <a:rPr lang="en-GB" sz="2000" b="1" i="0" dirty="0">
                <a:latin typeface="Arial" panose="020B0604020202020204" pitchFamily="34" charset="0"/>
                <a:cs typeface="Arial" panose="020B0604020202020204" pitchFamily="34" charset="0"/>
              </a:rPr>
              <a:t>Testing </a:t>
            </a:r>
            <a:endParaRPr lang="en-GB" sz="2000" i="0" dirty="0">
              <a:latin typeface="Arial" panose="020B0604020202020204" pitchFamily="34" charset="0"/>
              <a:cs typeface="Arial" panose="020B0604020202020204" pitchFamily="34" charset="0"/>
            </a:endParaRPr>
          </a:p>
          <a:p>
            <a:pPr marL="787400" lvl="1" indent="-342900">
              <a:spcBef>
                <a:spcPts val="600"/>
              </a:spcBef>
              <a:buFont typeface="Arial" panose="020B0604020202020204" pitchFamily="34" charset="0"/>
              <a:buChar char="•"/>
            </a:pPr>
            <a:r>
              <a:rPr lang="en-GB" sz="2000" i="0" dirty="0">
                <a:latin typeface="Arial" panose="020B0604020202020204" pitchFamily="34" charset="0"/>
                <a:cs typeface="Arial" panose="020B0604020202020204" pitchFamily="34" charset="0"/>
              </a:rPr>
              <a:t>The code undergoes </a:t>
            </a:r>
            <a:r>
              <a:rPr lang="en-GB" sz="2000" b="1" i="0" dirty="0">
                <a:latin typeface="Arial" panose="020B0604020202020204" pitchFamily="34" charset="0"/>
                <a:cs typeface="Arial" panose="020B0604020202020204" pitchFamily="34" charset="0"/>
              </a:rPr>
              <a:t>unit testing </a:t>
            </a:r>
            <a:r>
              <a:rPr lang="en-GB" sz="2000" i="0" dirty="0">
                <a:latin typeface="Arial" panose="020B0604020202020204" pitchFamily="34" charset="0"/>
                <a:cs typeface="Arial" panose="020B0604020202020204" pitchFamily="34" charset="0"/>
              </a:rPr>
              <a:t>by the developers.</a:t>
            </a:r>
          </a:p>
          <a:p>
            <a:pPr marL="787400" lvl="1" indent="-342900">
              <a:spcBef>
                <a:spcPts val="600"/>
              </a:spcBef>
              <a:buFont typeface="Arial" panose="020B0604020202020204" pitchFamily="34" charset="0"/>
              <a:buChar char="•"/>
            </a:pPr>
            <a:r>
              <a:rPr lang="en-GB" sz="2000" b="1" dirty="0">
                <a:latin typeface="Arial" panose="020B0604020202020204" pitchFamily="34" charset="0"/>
                <a:cs typeface="Arial" panose="020B0604020202020204" pitchFamily="34" charset="0"/>
              </a:rPr>
              <a:t>Integration tests </a:t>
            </a:r>
            <a:r>
              <a:rPr lang="en-GB" sz="2000" dirty="0">
                <a:latin typeface="Arial" panose="020B0604020202020204" pitchFamily="34" charset="0"/>
                <a:cs typeface="Arial" panose="020B0604020202020204" pitchFamily="34" charset="0"/>
              </a:rPr>
              <a:t>check the code units work together and </a:t>
            </a:r>
            <a:r>
              <a:rPr lang="en-GB" sz="2000" b="1" dirty="0">
                <a:latin typeface="Arial" panose="020B0604020202020204" pitchFamily="34" charset="0"/>
                <a:cs typeface="Arial" panose="020B0604020202020204" pitchFamily="34" charset="0"/>
              </a:rPr>
              <a:t>system tests </a:t>
            </a:r>
            <a:r>
              <a:rPr lang="en-GB" sz="2000" dirty="0">
                <a:latin typeface="Arial" panose="020B0604020202020204" pitchFamily="34" charset="0"/>
                <a:cs typeface="Arial" panose="020B0604020202020204" pitchFamily="34" charset="0"/>
              </a:rPr>
              <a:t>determine if the whole system meets the requirements. QA testers and developers are involved.</a:t>
            </a:r>
          </a:p>
          <a:p>
            <a:pPr marL="787400" lvl="1" indent="-342900">
              <a:spcBef>
                <a:spcPts val="600"/>
              </a:spcBef>
              <a:buFont typeface="Arial" panose="020B0604020202020204" pitchFamily="34" charset="0"/>
              <a:buChar char="•"/>
            </a:pPr>
            <a:r>
              <a:rPr lang="en-GB" sz="2000" b="1" i="0" dirty="0">
                <a:latin typeface="Arial" panose="020B0604020202020204" pitchFamily="34" charset="0"/>
                <a:cs typeface="Arial" panose="020B0604020202020204" pitchFamily="34" charset="0"/>
              </a:rPr>
              <a:t>Acceptance testing </a:t>
            </a:r>
            <a:r>
              <a:rPr lang="en-GB" sz="2000" i="0" dirty="0">
                <a:latin typeface="Arial" panose="020B0604020202020204" pitchFamily="34" charset="0"/>
                <a:cs typeface="Arial" panose="020B0604020202020204" pitchFamily="34" charset="0"/>
              </a:rPr>
              <a:t>is carried out by the customer (users) to check the system meets their requirements.   </a:t>
            </a:r>
          </a:p>
          <a:p>
            <a:pPr marL="342900" indent="-342900">
              <a:spcBef>
                <a:spcPts val="600"/>
              </a:spcBef>
              <a:buFont typeface="Arial" panose="020B0604020202020204" pitchFamily="34" charset="0"/>
              <a:buChar char="•"/>
            </a:pPr>
            <a:r>
              <a:rPr lang="en-GB" sz="2000" b="1" i="0" dirty="0">
                <a:latin typeface="Arial" panose="020B0604020202020204" pitchFamily="34" charset="0"/>
                <a:cs typeface="Arial" panose="020B0604020202020204" pitchFamily="34" charset="0"/>
              </a:rPr>
              <a:t>Implementation</a:t>
            </a:r>
            <a:r>
              <a:rPr lang="en-GB" sz="2000" i="0" dirty="0">
                <a:latin typeface="Arial" panose="020B0604020202020204" pitchFamily="34" charset="0"/>
                <a:cs typeface="Arial" panose="020B0604020202020204" pitchFamily="34" charset="0"/>
              </a:rPr>
              <a:t> (often called deployment)</a:t>
            </a:r>
          </a:p>
          <a:p>
            <a:pPr marL="787400" lvl="1" indent="-342900">
              <a:spcBef>
                <a:spcPts val="600"/>
              </a:spcBef>
              <a:buFont typeface="Arial" panose="020B0604020202020204" pitchFamily="34" charset="0"/>
              <a:buChar char="•"/>
            </a:pPr>
            <a:r>
              <a:rPr lang="en-GB" sz="1800" i="0" dirty="0">
                <a:latin typeface="Arial" panose="020B0604020202020204" pitchFamily="34" charset="0"/>
                <a:cs typeface="Arial" panose="020B0604020202020204" pitchFamily="34" charset="0"/>
              </a:rPr>
              <a:t>The software is deployed into a live environment and user training is conducted.</a:t>
            </a:r>
          </a:p>
          <a:p>
            <a:pPr marL="342900" indent="-342900">
              <a:spcBef>
                <a:spcPts val="600"/>
              </a:spcBef>
              <a:buFont typeface="Arial" panose="020B0604020202020204" pitchFamily="34" charset="0"/>
              <a:buChar char="•"/>
            </a:pPr>
            <a:r>
              <a:rPr lang="en-GB" sz="2000" b="1" i="0" dirty="0">
                <a:latin typeface="Arial" panose="020B0604020202020204" pitchFamily="34" charset="0"/>
                <a:cs typeface="Arial" panose="020B0604020202020204" pitchFamily="34" charset="0"/>
              </a:rPr>
              <a:t>Maintenance</a:t>
            </a:r>
          </a:p>
          <a:p>
            <a:pPr marL="787400" lvl="1" indent="-342900">
              <a:spcBef>
                <a:spcPts val="600"/>
              </a:spcBef>
              <a:buFont typeface="Arial" panose="020B0604020202020204" pitchFamily="34" charset="0"/>
              <a:buChar char="•"/>
            </a:pPr>
            <a:r>
              <a:rPr lang="en-GB" sz="1800" i="0" dirty="0">
                <a:latin typeface="Arial" panose="020B0604020202020204" pitchFamily="34" charset="0"/>
                <a:cs typeface="Arial" panose="020B0604020202020204" pitchFamily="34" charset="0"/>
              </a:rPr>
              <a:t>Support and maintenance of the software to ensure it runs smoothly. Discovering bugs, inadequate features, and errors are fixed at this phase. </a:t>
            </a:r>
          </a:p>
        </p:txBody>
      </p:sp>
    </p:spTree>
    <p:extLst>
      <p:ext uri="{BB962C8B-B14F-4D97-AF65-F5344CB8AC3E}">
        <p14:creationId xmlns:p14="http://schemas.microsoft.com/office/powerpoint/2010/main" val="2422612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8DB3D-B5DF-320E-84FE-17DF4C0763EB}"/>
              </a:ext>
            </a:extLst>
          </p:cNvPr>
          <p:cNvSpPr>
            <a:spLocks noGrp="1"/>
          </p:cNvSpPr>
          <p:nvPr>
            <p:ph type="title"/>
          </p:nvPr>
        </p:nvSpPr>
        <p:spPr/>
        <p:txBody>
          <a:bodyPr/>
          <a:lstStyle/>
          <a:p>
            <a:r>
              <a:rPr lang="en-GB" altLang="en-US" dirty="0"/>
              <a:t>Phases of the Waterfall Model </a:t>
            </a:r>
            <a:endParaRPr lang="en-GB" dirty="0"/>
          </a:p>
        </p:txBody>
      </p:sp>
      <p:sp>
        <p:nvSpPr>
          <p:cNvPr id="5" name="Rectangle: Rounded Corners 4">
            <a:extLst>
              <a:ext uri="{FF2B5EF4-FFF2-40B4-BE49-F238E27FC236}">
                <a16:creationId xmlns:a16="http://schemas.microsoft.com/office/drawing/2014/main" id="{04279114-6D6A-39EC-2EA7-387C46559E4E}"/>
              </a:ext>
            </a:extLst>
          </p:cNvPr>
          <p:cNvSpPr/>
          <p:nvPr/>
        </p:nvSpPr>
        <p:spPr bwMode="auto">
          <a:xfrm>
            <a:off x="102759" y="1412776"/>
            <a:ext cx="2304256" cy="648072"/>
          </a:xfrm>
          <a:prstGeom prst="roundRect">
            <a:avLst/>
          </a:prstGeom>
          <a:solidFill>
            <a:srgbClr val="FFC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a:ln>
                  <a:noFill/>
                </a:ln>
                <a:solidFill>
                  <a:schemeClr val="tx1"/>
                </a:solidFill>
                <a:effectLst/>
                <a:latin typeface="Arial" charset="0"/>
                <a:ea typeface="ＭＳ Ｐゴシック" pitchFamily="-32" charset="-128"/>
              </a:rPr>
              <a:t>Feasibility Study  </a:t>
            </a:r>
          </a:p>
        </p:txBody>
      </p:sp>
      <p:sp>
        <p:nvSpPr>
          <p:cNvPr id="6" name="Rectangle: Rounded Corners 5">
            <a:extLst>
              <a:ext uri="{FF2B5EF4-FFF2-40B4-BE49-F238E27FC236}">
                <a16:creationId xmlns:a16="http://schemas.microsoft.com/office/drawing/2014/main" id="{AAEEC6CB-EF32-55B3-8D33-E06BE0652B3F}"/>
              </a:ext>
            </a:extLst>
          </p:cNvPr>
          <p:cNvSpPr/>
          <p:nvPr/>
        </p:nvSpPr>
        <p:spPr bwMode="auto">
          <a:xfrm>
            <a:off x="1227135" y="2239311"/>
            <a:ext cx="2304256" cy="648072"/>
          </a:xfrm>
          <a:prstGeom prst="roundRect">
            <a:avLst/>
          </a:prstGeom>
          <a:solidFill>
            <a:srgbClr val="00B0F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a:ln>
                  <a:noFill/>
                </a:ln>
                <a:solidFill>
                  <a:schemeClr val="tx1"/>
                </a:solidFill>
                <a:effectLst/>
                <a:latin typeface="Arial" charset="0"/>
                <a:ea typeface="ＭＳ Ｐゴシック" pitchFamily="-32" charset="-128"/>
              </a:rPr>
              <a:t>Analysis and Design</a:t>
            </a:r>
          </a:p>
        </p:txBody>
      </p:sp>
      <p:sp>
        <p:nvSpPr>
          <p:cNvPr id="7" name="Rectangle: Rounded Corners 6">
            <a:extLst>
              <a:ext uri="{FF2B5EF4-FFF2-40B4-BE49-F238E27FC236}">
                <a16:creationId xmlns:a16="http://schemas.microsoft.com/office/drawing/2014/main" id="{324A79A4-064A-67C9-6BDB-E6CDEF498AD1}"/>
              </a:ext>
            </a:extLst>
          </p:cNvPr>
          <p:cNvSpPr/>
          <p:nvPr/>
        </p:nvSpPr>
        <p:spPr bwMode="auto">
          <a:xfrm>
            <a:off x="1907704" y="3041271"/>
            <a:ext cx="2304256" cy="648072"/>
          </a:xfrm>
          <a:prstGeom prst="roundRect">
            <a:avLst/>
          </a:prstGeom>
          <a:solidFill>
            <a:srgbClr val="92D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a:ln>
                  <a:noFill/>
                </a:ln>
                <a:solidFill>
                  <a:schemeClr val="tx1"/>
                </a:solidFill>
                <a:effectLst/>
                <a:latin typeface="Arial" charset="0"/>
                <a:ea typeface="ＭＳ Ｐゴシック" pitchFamily="-32" charset="-128"/>
              </a:rPr>
              <a:t>Coding </a:t>
            </a:r>
          </a:p>
        </p:txBody>
      </p:sp>
      <p:sp>
        <p:nvSpPr>
          <p:cNvPr id="8" name="Rectangle: Rounded Corners 7">
            <a:extLst>
              <a:ext uri="{FF2B5EF4-FFF2-40B4-BE49-F238E27FC236}">
                <a16:creationId xmlns:a16="http://schemas.microsoft.com/office/drawing/2014/main" id="{2BC3E7DB-1A45-FF4B-2786-769E8CF3F419}"/>
              </a:ext>
            </a:extLst>
          </p:cNvPr>
          <p:cNvSpPr/>
          <p:nvPr/>
        </p:nvSpPr>
        <p:spPr bwMode="auto">
          <a:xfrm>
            <a:off x="2683544" y="3841015"/>
            <a:ext cx="2304256" cy="648072"/>
          </a:xfrm>
          <a:prstGeom prst="round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a:ln>
                  <a:noFill/>
                </a:ln>
                <a:solidFill>
                  <a:schemeClr val="tx1"/>
                </a:solidFill>
                <a:effectLst/>
                <a:latin typeface="Arial" charset="0"/>
                <a:ea typeface="ＭＳ Ｐゴシック" pitchFamily="-32" charset="-128"/>
              </a:rPr>
              <a:t>Testing </a:t>
            </a:r>
          </a:p>
        </p:txBody>
      </p:sp>
      <p:sp>
        <p:nvSpPr>
          <p:cNvPr id="9" name="Rectangle: Rounded Corners 8">
            <a:extLst>
              <a:ext uri="{FF2B5EF4-FFF2-40B4-BE49-F238E27FC236}">
                <a16:creationId xmlns:a16="http://schemas.microsoft.com/office/drawing/2014/main" id="{6376F48B-515D-387D-D772-C90DCCFB1F22}"/>
              </a:ext>
            </a:extLst>
          </p:cNvPr>
          <p:cNvSpPr/>
          <p:nvPr/>
        </p:nvSpPr>
        <p:spPr bwMode="auto">
          <a:xfrm>
            <a:off x="3531391" y="4640759"/>
            <a:ext cx="2304256" cy="648072"/>
          </a:xfrm>
          <a:prstGeom prst="roundRect">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000" b="1" dirty="0">
                <a:latin typeface="Arial" charset="0"/>
                <a:ea typeface="ＭＳ Ｐゴシック" pitchFamily="-32" charset="-128"/>
              </a:rPr>
              <a:t>Implementation </a:t>
            </a:r>
            <a:r>
              <a:rPr kumimoji="0" lang="en-GB" sz="2000" b="1" i="0" u="none" strike="noStrike" cap="none" normalizeH="0" baseline="0" dirty="0">
                <a:ln>
                  <a:noFill/>
                </a:ln>
                <a:solidFill>
                  <a:schemeClr val="tx1"/>
                </a:solidFill>
                <a:effectLst/>
                <a:latin typeface="Arial" charset="0"/>
                <a:ea typeface="ＭＳ Ｐゴシック" pitchFamily="-32" charset="-128"/>
              </a:rPr>
              <a:t> </a:t>
            </a:r>
          </a:p>
        </p:txBody>
      </p:sp>
      <p:sp>
        <p:nvSpPr>
          <p:cNvPr id="10" name="Rectangle: Rounded Corners 9">
            <a:extLst>
              <a:ext uri="{FF2B5EF4-FFF2-40B4-BE49-F238E27FC236}">
                <a16:creationId xmlns:a16="http://schemas.microsoft.com/office/drawing/2014/main" id="{7C03584A-AB21-5C4A-861E-1C39F6D432E8}"/>
              </a:ext>
            </a:extLst>
          </p:cNvPr>
          <p:cNvSpPr/>
          <p:nvPr/>
        </p:nvSpPr>
        <p:spPr bwMode="auto">
          <a:xfrm>
            <a:off x="4563876" y="5445224"/>
            <a:ext cx="2304256" cy="648072"/>
          </a:xfrm>
          <a:prstGeom prst="roundRect">
            <a:avLst/>
          </a:prstGeom>
          <a:solidFill>
            <a:schemeClr val="accent5">
              <a:lumMod val="75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000" b="1" dirty="0">
                <a:latin typeface="Arial" charset="0"/>
                <a:ea typeface="ＭＳ Ｐゴシック" pitchFamily="-32" charset="-128"/>
              </a:rPr>
              <a:t>Maintenance  </a:t>
            </a:r>
            <a:r>
              <a:rPr kumimoji="0" lang="en-GB" sz="2000" b="1" i="0" u="none" strike="noStrike" cap="none" normalizeH="0" baseline="0" dirty="0">
                <a:ln>
                  <a:noFill/>
                </a:ln>
                <a:solidFill>
                  <a:schemeClr val="tx1"/>
                </a:solidFill>
                <a:effectLst/>
                <a:latin typeface="Arial" charset="0"/>
                <a:ea typeface="ＭＳ Ｐゴシック" pitchFamily="-32" charset="-128"/>
              </a:rPr>
              <a:t> </a:t>
            </a:r>
          </a:p>
        </p:txBody>
      </p:sp>
      <p:cxnSp>
        <p:nvCxnSpPr>
          <p:cNvPr id="12" name="Connector: Elbow 11">
            <a:extLst>
              <a:ext uri="{FF2B5EF4-FFF2-40B4-BE49-F238E27FC236}">
                <a16:creationId xmlns:a16="http://schemas.microsoft.com/office/drawing/2014/main" id="{74A83446-2CD3-8401-A87F-6B417FBC42B0}"/>
              </a:ext>
            </a:extLst>
          </p:cNvPr>
          <p:cNvCxnSpPr>
            <a:cxnSpLocks/>
            <a:stCxn id="5" idx="3"/>
          </p:cNvCxnSpPr>
          <p:nvPr/>
        </p:nvCxnSpPr>
        <p:spPr bwMode="auto">
          <a:xfrm>
            <a:off x="2407015" y="1736812"/>
            <a:ext cx="796833" cy="502499"/>
          </a:xfrm>
          <a:prstGeom prst="bentConnector3">
            <a:avLst>
              <a:gd name="adj1" fmla="val 97690"/>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 name="Connector: Elbow 14">
            <a:extLst>
              <a:ext uri="{FF2B5EF4-FFF2-40B4-BE49-F238E27FC236}">
                <a16:creationId xmlns:a16="http://schemas.microsoft.com/office/drawing/2014/main" id="{E4E98616-43BD-5BD2-AC27-E82791410A22}"/>
              </a:ext>
            </a:extLst>
          </p:cNvPr>
          <p:cNvCxnSpPr>
            <a:cxnSpLocks/>
          </p:cNvCxnSpPr>
          <p:nvPr/>
        </p:nvCxnSpPr>
        <p:spPr bwMode="auto">
          <a:xfrm>
            <a:off x="3491880" y="2563347"/>
            <a:ext cx="464545" cy="453638"/>
          </a:xfrm>
          <a:prstGeom prst="bentConnector3">
            <a:avLst>
              <a:gd name="adj1" fmla="val 96014"/>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3" name="Connector: Elbow 22">
            <a:extLst>
              <a:ext uri="{FF2B5EF4-FFF2-40B4-BE49-F238E27FC236}">
                <a16:creationId xmlns:a16="http://schemas.microsoft.com/office/drawing/2014/main" id="{BE8F0035-59E8-C70E-598B-920A60CA0707}"/>
              </a:ext>
            </a:extLst>
          </p:cNvPr>
          <p:cNvCxnSpPr>
            <a:cxnSpLocks/>
          </p:cNvCxnSpPr>
          <p:nvPr/>
        </p:nvCxnSpPr>
        <p:spPr bwMode="auto">
          <a:xfrm>
            <a:off x="4218974" y="3356992"/>
            <a:ext cx="464545" cy="453638"/>
          </a:xfrm>
          <a:prstGeom prst="bentConnector3">
            <a:avLst>
              <a:gd name="adj1" fmla="val 96014"/>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 name="Connector: Elbow 23">
            <a:extLst>
              <a:ext uri="{FF2B5EF4-FFF2-40B4-BE49-F238E27FC236}">
                <a16:creationId xmlns:a16="http://schemas.microsoft.com/office/drawing/2014/main" id="{6806E4BC-4E7B-51E4-15B4-A0D0BEFB4583}"/>
              </a:ext>
            </a:extLst>
          </p:cNvPr>
          <p:cNvCxnSpPr>
            <a:cxnSpLocks/>
          </p:cNvCxnSpPr>
          <p:nvPr/>
        </p:nvCxnSpPr>
        <p:spPr bwMode="auto">
          <a:xfrm>
            <a:off x="4945260" y="4187121"/>
            <a:ext cx="464545" cy="453638"/>
          </a:xfrm>
          <a:prstGeom prst="bentConnector3">
            <a:avLst>
              <a:gd name="adj1" fmla="val 96014"/>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5" name="Connector: Elbow 24">
            <a:extLst>
              <a:ext uri="{FF2B5EF4-FFF2-40B4-BE49-F238E27FC236}">
                <a16:creationId xmlns:a16="http://schemas.microsoft.com/office/drawing/2014/main" id="{BBB0B071-8D59-EE8F-8FF1-0D2AED77764F}"/>
              </a:ext>
            </a:extLst>
          </p:cNvPr>
          <p:cNvCxnSpPr>
            <a:cxnSpLocks/>
          </p:cNvCxnSpPr>
          <p:nvPr/>
        </p:nvCxnSpPr>
        <p:spPr bwMode="auto">
          <a:xfrm>
            <a:off x="5835647" y="4970978"/>
            <a:ext cx="464545" cy="453638"/>
          </a:xfrm>
          <a:prstGeom prst="bentConnector3">
            <a:avLst>
              <a:gd name="adj1" fmla="val 96014"/>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 name="Rounded Rectangular Callout 3"/>
          <p:cNvSpPr/>
          <p:nvPr/>
        </p:nvSpPr>
        <p:spPr bwMode="auto">
          <a:xfrm>
            <a:off x="4383728" y="1497490"/>
            <a:ext cx="4652768" cy="1513396"/>
          </a:xfrm>
          <a:prstGeom prst="wedgeRoundRectCallout">
            <a:avLst>
              <a:gd name="adj1" fmla="val 49924"/>
              <a:gd name="adj2" fmla="val 121116"/>
              <a:gd name="adj3" fmla="val 16667"/>
            </a:avLst>
          </a:prstGeom>
          <a:solidFill>
            <a:srgbClr val="FFCCCC"/>
          </a:solidFill>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r>
              <a:rPr lang="en-GB" altLang="en-US" dirty="0"/>
              <a:t>What if requirements change?</a:t>
            </a:r>
          </a:p>
          <a:p>
            <a:pPr marL="457200" indent="-457200">
              <a:buFont typeface="Arial" panose="020B0604020202020204" pitchFamily="34" charset="0"/>
              <a:buChar char="•"/>
            </a:pPr>
            <a:r>
              <a:rPr kumimoji="0" lang="en-GB" b="0" i="0" u="none" strike="noStrike" cap="none" normalizeH="0" baseline="0" dirty="0">
                <a:ln>
                  <a:noFill/>
                </a:ln>
                <a:solidFill>
                  <a:schemeClr val="tx1"/>
                </a:solidFill>
                <a:effectLst/>
                <a:latin typeface="Arial" charset="0"/>
                <a:ea typeface="ＭＳ Ｐゴシック" pitchFamily="-32" charset="-128"/>
              </a:rPr>
              <a:t>During coding?</a:t>
            </a:r>
          </a:p>
          <a:p>
            <a:pPr marL="457200" indent="-457200">
              <a:buFont typeface="Arial" panose="020B0604020202020204" pitchFamily="34" charset="0"/>
              <a:buChar char="•"/>
            </a:pPr>
            <a:r>
              <a:rPr lang="en-GB" dirty="0">
                <a:solidFill>
                  <a:schemeClr val="tx1"/>
                </a:solidFill>
                <a:latin typeface="Arial" charset="0"/>
                <a:ea typeface="ＭＳ Ｐゴシック" pitchFamily="-32" charset="-128"/>
              </a:rPr>
              <a:t>After implementation?</a:t>
            </a:r>
            <a:endParaRPr kumimoji="0" lang="en-GB" b="0" i="0" u="none" strike="noStrike" cap="none" normalizeH="0" baseline="0" dirty="0">
              <a:ln>
                <a:noFill/>
              </a:ln>
              <a:solidFill>
                <a:schemeClr val="tx1"/>
              </a:solidFill>
              <a:effectLst/>
              <a:latin typeface="Arial" charset="0"/>
              <a:ea typeface="ＭＳ Ｐゴシック" pitchFamily="-32" charset="-128"/>
            </a:endParaRPr>
          </a:p>
        </p:txBody>
      </p:sp>
    </p:spTree>
    <p:extLst>
      <p:ext uri="{BB962C8B-B14F-4D97-AF65-F5344CB8AC3E}">
        <p14:creationId xmlns:p14="http://schemas.microsoft.com/office/powerpoint/2010/main" val="3462800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369A6-BF4D-1D8B-6884-272FD5CFA5A9}"/>
              </a:ext>
            </a:extLst>
          </p:cNvPr>
          <p:cNvSpPr>
            <a:spLocks noGrp="1"/>
          </p:cNvSpPr>
          <p:nvPr>
            <p:ph type="title"/>
          </p:nvPr>
        </p:nvSpPr>
        <p:spPr>
          <a:xfrm>
            <a:off x="103188" y="115888"/>
            <a:ext cx="8933308" cy="1143000"/>
          </a:xfrm>
        </p:spPr>
        <p:txBody>
          <a:bodyPr/>
          <a:lstStyle/>
          <a:p>
            <a:r>
              <a:rPr lang="en-GB" sz="3600" dirty="0"/>
              <a:t>Waterfall Model Advantages and Issues </a:t>
            </a:r>
          </a:p>
        </p:txBody>
      </p:sp>
      <p:sp>
        <p:nvSpPr>
          <p:cNvPr id="3" name="Content Placeholder 2">
            <a:extLst>
              <a:ext uri="{FF2B5EF4-FFF2-40B4-BE49-F238E27FC236}">
                <a16:creationId xmlns:a16="http://schemas.microsoft.com/office/drawing/2014/main" id="{3AD03396-F376-DE9C-1B9B-C7F2AE19BB7A}"/>
              </a:ext>
            </a:extLst>
          </p:cNvPr>
          <p:cNvSpPr>
            <a:spLocks noGrp="1"/>
          </p:cNvSpPr>
          <p:nvPr>
            <p:ph idx="1"/>
          </p:nvPr>
        </p:nvSpPr>
        <p:spPr>
          <a:xfrm>
            <a:off x="132010" y="1258888"/>
            <a:ext cx="8856663" cy="4762400"/>
          </a:xfrm>
        </p:spPr>
        <p:txBody>
          <a:bodyPr/>
          <a:lstStyle/>
          <a:p>
            <a:pPr>
              <a:defRPr/>
            </a:pPr>
            <a:r>
              <a:rPr lang="en-GB" sz="2000" b="1" i="0" dirty="0">
                <a:latin typeface="Arial" panose="020B0604020202020204" pitchFamily="34" charset="0"/>
                <a:cs typeface="Arial" panose="020B0604020202020204" pitchFamily="34" charset="0"/>
              </a:rPr>
              <a:t>Issues:</a:t>
            </a:r>
          </a:p>
          <a:p>
            <a:pPr marL="342900" indent="-342900">
              <a:buFont typeface="Arial" panose="020B0604020202020204" pitchFamily="34" charset="0"/>
              <a:buChar char="•"/>
              <a:defRPr/>
            </a:pPr>
            <a:r>
              <a:rPr lang="en-GB" sz="2000" i="0" dirty="0">
                <a:latin typeface="Arial" panose="020B0604020202020204" pitchFamily="34" charset="0"/>
                <a:cs typeface="Arial" panose="020B0604020202020204" pitchFamily="34" charset="0"/>
              </a:rPr>
              <a:t>User </a:t>
            </a:r>
            <a:r>
              <a:rPr lang="en-GB" sz="2000" i="0" dirty="0">
                <a:solidFill>
                  <a:srgbClr val="C00000"/>
                </a:solidFill>
                <a:latin typeface="Arial" panose="020B0604020202020204" pitchFamily="34" charset="0"/>
                <a:cs typeface="Arial" panose="020B0604020202020204" pitchFamily="34" charset="0"/>
              </a:rPr>
              <a:t>requirements must be captured accurately and early in the process</a:t>
            </a:r>
            <a:r>
              <a:rPr lang="en-GB" sz="2000" i="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defRPr/>
            </a:pPr>
            <a:r>
              <a:rPr lang="en-GB" sz="2000" i="0" dirty="0">
                <a:solidFill>
                  <a:srgbClr val="C00000"/>
                </a:solidFill>
                <a:latin typeface="Arial" panose="020B0604020202020204" pitchFamily="34" charset="0"/>
                <a:cs typeface="Arial" panose="020B0604020202020204" pitchFamily="34" charset="0"/>
              </a:rPr>
              <a:t>No significant requirement changes must </a:t>
            </a:r>
            <a:r>
              <a:rPr lang="en-GB" sz="2000" i="0" dirty="0">
                <a:latin typeface="Arial" panose="020B0604020202020204" pitchFamily="34" charset="0"/>
                <a:cs typeface="Arial" panose="020B0604020202020204" pitchFamily="34" charset="0"/>
              </a:rPr>
              <a:t>take place after the requirements are signed-off.</a:t>
            </a:r>
          </a:p>
          <a:p>
            <a:pPr marL="342900" indent="-342900">
              <a:buFont typeface="Arial" panose="020B0604020202020204" pitchFamily="34" charset="0"/>
              <a:buChar char="•"/>
              <a:defRPr/>
            </a:pPr>
            <a:r>
              <a:rPr lang="en-GB" sz="2000" i="0" dirty="0">
                <a:latin typeface="Arial" panose="020B0604020202020204" pitchFamily="34" charset="0"/>
                <a:cs typeface="Arial" panose="020B0604020202020204" pitchFamily="34" charset="0"/>
              </a:rPr>
              <a:t>Waterfall methods tend to be bureaucratic, long-winded and expensive. Arguably, large, complex systems need the rigour of a process such as the Waterfall Lifecycle. </a:t>
            </a:r>
          </a:p>
          <a:p>
            <a:pPr marL="342900" indent="-342900">
              <a:buFont typeface="Arial" panose="020B0604020202020204" pitchFamily="34" charset="0"/>
              <a:buChar char="•"/>
              <a:defRPr/>
            </a:pPr>
            <a:r>
              <a:rPr lang="en-GB" sz="2000" i="0" dirty="0">
                <a:latin typeface="Arial" panose="020B0604020202020204" pitchFamily="34" charset="0"/>
                <a:cs typeface="Arial" panose="020B0604020202020204" pitchFamily="34" charset="0"/>
              </a:rPr>
              <a:t>Making changes late in the process is </a:t>
            </a:r>
            <a:r>
              <a:rPr lang="en-GB" sz="2000" b="1" i="0" dirty="0">
                <a:latin typeface="Arial" panose="020B0604020202020204" pitchFamily="34" charset="0"/>
                <a:cs typeface="Arial" panose="020B0604020202020204" pitchFamily="34" charset="0"/>
              </a:rPr>
              <a:t>VERY expensive. </a:t>
            </a:r>
          </a:p>
          <a:p>
            <a:pPr marL="0" indent="0">
              <a:defRPr/>
            </a:pPr>
            <a:endParaRPr lang="en-GB" sz="2000" b="1" i="0" dirty="0">
              <a:latin typeface="Arial" panose="020B0604020202020204" pitchFamily="34" charset="0"/>
              <a:cs typeface="Arial" panose="020B0604020202020204" pitchFamily="34" charset="0"/>
            </a:endParaRPr>
          </a:p>
          <a:p>
            <a:pPr marL="0" indent="0">
              <a:defRPr/>
            </a:pPr>
            <a:r>
              <a:rPr lang="en-GB" sz="2000" b="1" i="0" dirty="0">
                <a:latin typeface="Arial" panose="020B0604020202020204" pitchFamily="34" charset="0"/>
                <a:cs typeface="Arial" panose="020B0604020202020204" pitchFamily="34" charset="0"/>
              </a:rPr>
              <a:t>Advantages:</a:t>
            </a:r>
          </a:p>
          <a:p>
            <a:pPr marL="342900" indent="-342900">
              <a:buFont typeface="Arial" panose="020B0604020202020204" pitchFamily="34" charset="0"/>
              <a:buChar char="•"/>
              <a:defRPr/>
            </a:pPr>
            <a:r>
              <a:rPr lang="en-GB" sz="2000" i="0" dirty="0">
                <a:latin typeface="Arial" panose="020B0604020202020204" pitchFamily="34" charset="0"/>
                <a:cs typeface="Arial" panose="020B0604020202020204" pitchFamily="34" charset="0"/>
              </a:rPr>
              <a:t>Simple, logical sequence of stages.</a:t>
            </a:r>
          </a:p>
          <a:p>
            <a:pPr marL="342900" indent="-342900">
              <a:buFont typeface="Arial" panose="020B0604020202020204" pitchFamily="34" charset="0"/>
              <a:buChar char="•"/>
              <a:defRPr/>
            </a:pPr>
            <a:r>
              <a:rPr lang="en-GB" sz="2000" i="0" dirty="0">
                <a:latin typeface="Arial" panose="020B0604020202020204" pitchFamily="34" charset="0"/>
                <a:cs typeface="Arial" panose="020B0604020202020204" pitchFamily="34" charset="0"/>
              </a:rPr>
              <a:t>Facilitates clear cut project management.</a:t>
            </a:r>
          </a:p>
          <a:p>
            <a:pPr marL="342900" indent="-342900">
              <a:buFont typeface="Arial" panose="020B0604020202020204" pitchFamily="34" charset="0"/>
              <a:buChar char="•"/>
              <a:defRPr/>
            </a:pPr>
            <a:r>
              <a:rPr lang="en-GB" sz="2000" i="0" dirty="0">
                <a:latin typeface="Arial" panose="020B0604020202020204" pitchFamily="34" charset="0"/>
                <a:cs typeface="Arial" panose="020B0604020202020204" pitchFamily="34" charset="0"/>
              </a:rPr>
              <a:t>Good when requirements are well known and won’t change.</a:t>
            </a:r>
          </a:p>
          <a:p>
            <a:endParaRPr lang="en-GB" sz="2800" dirty="0"/>
          </a:p>
        </p:txBody>
      </p:sp>
    </p:spTree>
    <p:extLst>
      <p:ext uri="{BB962C8B-B14F-4D97-AF65-F5344CB8AC3E}">
        <p14:creationId xmlns:p14="http://schemas.microsoft.com/office/powerpoint/2010/main" val="1068437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noChangeArrowheads="1"/>
          </p:cNvSpPr>
          <p:nvPr>
            <p:ph type="title"/>
          </p:nvPr>
        </p:nvSpPr>
        <p:spPr>
          <a:xfrm>
            <a:off x="179388" y="404813"/>
            <a:ext cx="8785225" cy="647700"/>
          </a:xfrm>
        </p:spPr>
        <p:txBody>
          <a:bodyPr/>
          <a:lstStyle/>
          <a:p>
            <a:pPr>
              <a:defRPr/>
            </a:pPr>
            <a:r>
              <a:rPr lang="en-GB" dirty="0"/>
              <a:t>Iterative waterfall model</a:t>
            </a:r>
          </a:p>
        </p:txBody>
      </p:sp>
      <p:sp>
        <p:nvSpPr>
          <p:cNvPr id="3" name="Content Placeholder 2"/>
          <p:cNvSpPr>
            <a:spLocks noGrp="1"/>
          </p:cNvSpPr>
          <p:nvPr>
            <p:ph idx="1"/>
          </p:nvPr>
        </p:nvSpPr>
        <p:spPr>
          <a:xfrm>
            <a:off x="107951" y="1341438"/>
            <a:ext cx="5040114" cy="2591618"/>
          </a:xfrm>
        </p:spPr>
        <p:txBody>
          <a:bodyPr/>
          <a:lstStyle/>
          <a:p>
            <a:pPr>
              <a:spcBef>
                <a:spcPts val="0"/>
              </a:spcBef>
              <a:defRPr/>
            </a:pPr>
            <a:endParaRPr lang="en-GB" sz="1200" i="0" dirty="0"/>
          </a:p>
          <a:p>
            <a:pPr marL="342900" indent="-342900">
              <a:spcBef>
                <a:spcPts val="0"/>
              </a:spcBef>
              <a:buFont typeface="Arial" panose="020B0604020202020204" pitchFamily="34" charset="0"/>
              <a:buChar char="•"/>
              <a:defRPr/>
            </a:pPr>
            <a:r>
              <a:rPr lang="en-GB" sz="2400" i="0" dirty="0">
                <a:latin typeface="Arial" panose="020B0604020202020204" pitchFamily="34" charset="0"/>
                <a:cs typeface="Arial" panose="020B0604020202020204" pitchFamily="34" charset="0"/>
              </a:rPr>
              <a:t>A version of traditional waterfall</a:t>
            </a:r>
          </a:p>
          <a:p>
            <a:pPr marL="342900" indent="-342900">
              <a:spcBef>
                <a:spcPts val="0"/>
              </a:spcBef>
              <a:buFont typeface="Arial" panose="020B0604020202020204" pitchFamily="34" charset="0"/>
              <a:buChar char="•"/>
              <a:defRPr/>
            </a:pPr>
            <a:r>
              <a:rPr lang="en-GB" sz="2400" i="0" dirty="0">
                <a:latin typeface="Arial" panose="020B0604020202020204" pitchFamily="34" charset="0"/>
                <a:cs typeface="Arial" panose="020B0604020202020204" pitchFamily="34" charset="0"/>
              </a:rPr>
              <a:t>model where </a:t>
            </a:r>
            <a:r>
              <a:rPr lang="en-GB" sz="2400" b="1" dirty="0">
                <a:solidFill>
                  <a:srgbClr val="C00000"/>
                </a:solidFill>
                <a:latin typeface="Arial" panose="020B0604020202020204" pitchFamily="34" charset="0"/>
                <a:cs typeface="Arial" panose="020B0604020202020204" pitchFamily="34" charset="0"/>
              </a:rPr>
              <a:t>stages can be</a:t>
            </a:r>
          </a:p>
          <a:p>
            <a:pPr marL="342900" indent="-342900">
              <a:spcBef>
                <a:spcPts val="0"/>
              </a:spcBef>
              <a:buFont typeface="Arial" panose="020B0604020202020204" pitchFamily="34" charset="0"/>
              <a:buChar char="•"/>
              <a:defRPr/>
            </a:pPr>
            <a:r>
              <a:rPr lang="en-GB" sz="2400" b="1" dirty="0">
                <a:solidFill>
                  <a:srgbClr val="C00000"/>
                </a:solidFill>
                <a:latin typeface="Arial" panose="020B0604020202020204" pitchFamily="34" charset="0"/>
                <a:cs typeface="Arial" panose="020B0604020202020204" pitchFamily="34" charset="0"/>
              </a:rPr>
              <a:t>re-iterated as many times as</a:t>
            </a:r>
          </a:p>
          <a:p>
            <a:pPr marL="342900" indent="-342900">
              <a:spcBef>
                <a:spcPts val="0"/>
              </a:spcBef>
              <a:buFont typeface="Arial" panose="020B0604020202020204" pitchFamily="34" charset="0"/>
              <a:buChar char="•"/>
              <a:defRPr/>
            </a:pPr>
            <a:r>
              <a:rPr lang="en-GB" sz="2400" b="1" dirty="0">
                <a:solidFill>
                  <a:srgbClr val="C00000"/>
                </a:solidFill>
                <a:latin typeface="Arial" panose="020B0604020202020204" pitchFamily="34" charset="0"/>
                <a:cs typeface="Arial" panose="020B0604020202020204" pitchFamily="34" charset="0"/>
              </a:rPr>
              <a:t>required.</a:t>
            </a:r>
            <a:r>
              <a:rPr lang="en-GB" sz="2400" i="0" dirty="0">
                <a:latin typeface="Arial" panose="020B0604020202020204" pitchFamily="34" charset="0"/>
                <a:cs typeface="Arial" panose="020B0604020202020204" pitchFamily="34" charset="0"/>
              </a:rPr>
              <a:t> </a:t>
            </a:r>
          </a:p>
          <a:p>
            <a:pPr marL="342900" indent="-342900">
              <a:spcBef>
                <a:spcPts val="0"/>
              </a:spcBef>
              <a:buFont typeface="Arial" panose="020B0604020202020204" pitchFamily="34" charset="0"/>
              <a:buChar char="•"/>
              <a:defRPr/>
            </a:pPr>
            <a:r>
              <a:rPr lang="en-GB" sz="2400" i="0" dirty="0">
                <a:latin typeface="Arial" panose="020B0604020202020204" pitchFamily="34" charset="0"/>
                <a:cs typeface="Arial" panose="020B0604020202020204" pitchFamily="34" charset="0"/>
              </a:rPr>
              <a:t>It can include feedback between stages.</a:t>
            </a:r>
          </a:p>
        </p:txBody>
      </p:sp>
      <p:graphicFrame>
        <p:nvGraphicFramePr>
          <p:cNvPr id="26" name="Table 25"/>
          <p:cNvGraphicFramePr>
            <a:graphicFrameLocks noGrp="1"/>
          </p:cNvGraphicFramePr>
          <p:nvPr>
            <p:extLst>
              <p:ext uri="{D42A27DB-BD31-4B8C-83A1-F6EECF244321}">
                <p14:modId xmlns:p14="http://schemas.microsoft.com/office/powerpoint/2010/main" val="802249598"/>
              </p:ext>
            </p:extLst>
          </p:nvPr>
        </p:nvGraphicFramePr>
        <p:xfrm>
          <a:off x="107950" y="4077072"/>
          <a:ext cx="9036049" cy="1944690"/>
        </p:xfrm>
        <a:graphic>
          <a:graphicData uri="http://schemas.openxmlformats.org/drawingml/2006/table">
            <a:tbl>
              <a:tblPr firstRow="1" firstCol="1" bandRow="1">
                <a:tableStyleId>{912C8C85-51F0-491E-9774-3900AFEF0FD7}</a:tableStyleId>
              </a:tblPr>
              <a:tblGrid>
                <a:gridCol w="3211114">
                  <a:extLst>
                    <a:ext uri="{9D8B030D-6E8A-4147-A177-3AD203B41FA5}">
                      <a16:colId xmlns:a16="http://schemas.microsoft.com/office/drawing/2014/main" val="20000"/>
                    </a:ext>
                  </a:extLst>
                </a:gridCol>
                <a:gridCol w="3553798">
                  <a:extLst>
                    <a:ext uri="{9D8B030D-6E8A-4147-A177-3AD203B41FA5}">
                      <a16:colId xmlns:a16="http://schemas.microsoft.com/office/drawing/2014/main" val="20001"/>
                    </a:ext>
                  </a:extLst>
                </a:gridCol>
                <a:gridCol w="2271137">
                  <a:extLst>
                    <a:ext uri="{9D8B030D-6E8A-4147-A177-3AD203B41FA5}">
                      <a16:colId xmlns:a16="http://schemas.microsoft.com/office/drawing/2014/main" val="20002"/>
                    </a:ext>
                  </a:extLst>
                </a:gridCol>
              </a:tblGrid>
              <a:tr h="388938">
                <a:tc>
                  <a:txBody>
                    <a:bodyPr/>
                    <a:lstStyle/>
                    <a:p>
                      <a:pPr algn="ctr">
                        <a:lnSpc>
                          <a:spcPct val="107000"/>
                        </a:lnSpc>
                        <a:spcAft>
                          <a:spcPts val="0"/>
                        </a:spcAft>
                      </a:pPr>
                      <a:r>
                        <a:rPr lang="en-GB" sz="2000" dirty="0">
                          <a:effectLst/>
                        </a:rPr>
                        <a:t>Strengths</a:t>
                      </a:r>
                      <a:endParaRPr lang="en-GB"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GB" sz="2000" dirty="0">
                          <a:effectLst/>
                        </a:rPr>
                        <a:t>Weaknesses</a:t>
                      </a:r>
                      <a:endParaRPr lang="en-GB"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GB" sz="2000" dirty="0">
                          <a:effectLst/>
                        </a:rPr>
                        <a:t>When to use</a:t>
                      </a:r>
                      <a:endParaRPr lang="en-GB"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88938">
                <a:tc>
                  <a:txBody>
                    <a:bodyPr/>
                    <a:lstStyle/>
                    <a:p>
                      <a:pPr>
                        <a:lnSpc>
                          <a:spcPct val="107000"/>
                        </a:lnSpc>
                        <a:spcAft>
                          <a:spcPts val="0"/>
                        </a:spcAft>
                      </a:pPr>
                      <a:r>
                        <a:rPr lang="en-GB" sz="1800" dirty="0">
                          <a:effectLst/>
                        </a:rPr>
                        <a:t>Lowers initial delivery cost</a:t>
                      </a:r>
                      <a:endParaRPr lang="en-GB"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GB" sz="1800" dirty="0">
                          <a:effectLst/>
                        </a:rPr>
                        <a:t>Unclear project stage is in</a:t>
                      </a:r>
                      <a:endPar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GB" sz="1800">
                          <a:effectLst/>
                        </a:rPr>
                        <a:t>New technology</a:t>
                      </a:r>
                      <a:endParaRPr lang="en-GB"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88938">
                <a:tc>
                  <a:txBody>
                    <a:bodyPr/>
                    <a:lstStyle/>
                    <a:p>
                      <a:pPr>
                        <a:lnSpc>
                          <a:spcPct val="107000"/>
                        </a:lnSpc>
                        <a:spcAft>
                          <a:spcPts val="0"/>
                        </a:spcAft>
                      </a:pPr>
                      <a:r>
                        <a:rPr lang="en-GB" sz="1800" dirty="0">
                          <a:effectLst/>
                        </a:rPr>
                        <a:t>Early client/user feedback</a:t>
                      </a:r>
                      <a:endParaRPr lang="en-GB"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GB" sz="1800" dirty="0">
                          <a:effectLst/>
                        </a:rPr>
                        <a:t>Can end in messy design / code</a:t>
                      </a:r>
                      <a:endPar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GB" sz="1800" dirty="0">
                          <a:effectLst/>
                        </a:rPr>
                        <a:t>Long schedules</a:t>
                      </a:r>
                      <a:endPar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88938">
                <a:tc>
                  <a:txBody>
                    <a:bodyPr/>
                    <a:lstStyle/>
                    <a:p>
                      <a:pPr>
                        <a:lnSpc>
                          <a:spcPct val="107000"/>
                        </a:lnSpc>
                        <a:spcAft>
                          <a:spcPts val="0"/>
                        </a:spcAft>
                      </a:pPr>
                      <a:r>
                        <a:rPr lang="en-GB" sz="1800" dirty="0">
                          <a:effectLst/>
                        </a:rPr>
                        <a:t>Speeds up delivery</a:t>
                      </a:r>
                      <a:endParaRPr lang="en-GB"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GB" sz="1800" dirty="0">
                          <a:effectLst/>
                        </a:rPr>
                        <a:t>Cost not lower than waterfall</a:t>
                      </a:r>
                      <a:endPar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GB" sz="1800" dirty="0">
                          <a:effectLst/>
                        </a:rPr>
                        <a:t>Get to market early</a:t>
                      </a:r>
                      <a:endPar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88938">
                <a:tc>
                  <a:txBody>
                    <a:bodyPr/>
                    <a:lstStyle/>
                    <a:p>
                      <a:pPr>
                        <a:lnSpc>
                          <a:spcPct val="107000"/>
                        </a:lnSpc>
                        <a:spcAft>
                          <a:spcPts val="0"/>
                        </a:spcAft>
                      </a:pPr>
                      <a:r>
                        <a:rPr lang="en-GB" sz="1800" dirty="0">
                          <a:effectLst/>
                        </a:rPr>
                        <a:t>Requirement changes reduced</a:t>
                      </a:r>
                      <a:endParaRPr lang="en-GB"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GB" sz="1800" dirty="0">
                          <a:effectLst/>
                        </a:rPr>
                        <a:t>Requires good planning /design</a:t>
                      </a:r>
                      <a:endPar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GB" sz="1800" dirty="0">
                          <a:effectLst/>
                        </a:rPr>
                        <a:t>Evolving over time</a:t>
                      </a:r>
                      <a:endPar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pic>
        <p:nvPicPr>
          <p:cNvPr id="2" name="Picture 1"/>
          <p:cNvPicPr>
            <a:picLocks noChangeAspect="1"/>
          </p:cNvPicPr>
          <p:nvPr/>
        </p:nvPicPr>
        <p:blipFill>
          <a:blip r:embed="rId2"/>
          <a:stretch>
            <a:fillRect/>
          </a:stretch>
        </p:blipFill>
        <p:spPr>
          <a:xfrm>
            <a:off x="5148064" y="1292205"/>
            <a:ext cx="3672408" cy="2751236"/>
          </a:xfrm>
          <a:prstGeom prst="rect">
            <a:avLst/>
          </a:prstGeom>
        </p:spPr>
      </p:pic>
    </p:spTree>
    <p:extLst>
      <p:ext uri="{BB962C8B-B14F-4D97-AF65-F5344CB8AC3E}">
        <p14:creationId xmlns:p14="http://schemas.microsoft.com/office/powerpoint/2010/main" val="3282660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EDA08-407D-9CDD-5DD0-E8896A6B786A}"/>
              </a:ext>
            </a:extLst>
          </p:cNvPr>
          <p:cNvSpPr>
            <a:spLocks noGrp="1"/>
          </p:cNvSpPr>
          <p:nvPr>
            <p:ph type="title"/>
          </p:nvPr>
        </p:nvSpPr>
        <p:spPr/>
        <p:txBody>
          <a:bodyPr/>
          <a:lstStyle/>
          <a:p>
            <a:r>
              <a:rPr lang="en-GB" altLang="en-US" dirty="0"/>
              <a:t>V-(shaped) Model</a:t>
            </a:r>
            <a:endParaRPr lang="en-GB" dirty="0"/>
          </a:p>
        </p:txBody>
      </p:sp>
      <p:sp>
        <p:nvSpPr>
          <p:cNvPr id="3" name="Content Placeholder 2">
            <a:extLst>
              <a:ext uri="{FF2B5EF4-FFF2-40B4-BE49-F238E27FC236}">
                <a16:creationId xmlns:a16="http://schemas.microsoft.com/office/drawing/2014/main" id="{5680801F-1644-E02F-64E2-315BAD6B5CB6}"/>
              </a:ext>
            </a:extLst>
          </p:cNvPr>
          <p:cNvSpPr>
            <a:spLocks noGrp="1"/>
          </p:cNvSpPr>
          <p:nvPr>
            <p:ph idx="1"/>
          </p:nvPr>
        </p:nvSpPr>
        <p:spPr>
          <a:xfrm>
            <a:off x="103188" y="1557685"/>
            <a:ext cx="8856663" cy="4319587"/>
          </a:xfrm>
        </p:spPr>
        <p:txBody>
          <a:bodyPr/>
          <a:lstStyle/>
          <a:p>
            <a:pPr marL="457200" indent="-457200">
              <a:buFont typeface="Arial" panose="020B0604020202020204" pitchFamily="34" charset="0"/>
              <a:buChar char="•"/>
            </a:pPr>
            <a:r>
              <a:rPr lang="en-GB" i="0" dirty="0">
                <a:latin typeface="Arial" panose="020B0604020202020204" pitchFamily="34" charset="0"/>
                <a:cs typeface="Arial" panose="020B0604020202020204" pitchFamily="34" charset="0"/>
              </a:rPr>
              <a:t>A type of SDLC model where the process executes in a sequential manner in a V-shape. </a:t>
            </a:r>
          </a:p>
          <a:p>
            <a:pPr marL="457200" indent="-457200">
              <a:buFont typeface="Arial" panose="020B0604020202020204" pitchFamily="34" charset="0"/>
              <a:buChar char="•"/>
            </a:pPr>
            <a:r>
              <a:rPr lang="en-GB" i="0" dirty="0">
                <a:latin typeface="Arial" panose="020B0604020202020204" pitchFamily="34" charset="0"/>
                <a:cs typeface="Arial" panose="020B0604020202020204" pitchFamily="34" charset="0"/>
              </a:rPr>
              <a:t>Also known as Verification and Validation model.</a:t>
            </a:r>
          </a:p>
          <a:p>
            <a:pPr marL="457200" indent="-457200">
              <a:buFont typeface="Arial" panose="020B0604020202020204" pitchFamily="34" charset="0"/>
              <a:buChar char="•"/>
            </a:pPr>
            <a:r>
              <a:rPr lang="en-GB" i="0" dirty="0">
                <a:latin typeface="Arial" panose="020B0604020202020204" pitchFamily="34" charset="0"/>
                <a:cs typeface="Arial" panose="020B0604020202020204" pitchFamily="34" charset="0"/>
              </a:rPr>
              <a:t>Testing is planned when the corresponding phase of development is performed.</a:t>
            </a:r>
          </a:p>
          <a:p>
            <a:pPr marL="457200" indent="-457200">
              <a:buFont typeface="Arial" panose="020B0604020202020204" pitchFamily="34" charset="0"/>
              <a:buChar char="•"/>
            </a:pPr>
            <a:r>
              <a:rPr lang="en-GB" i="0" dirty="0">
                <a:latin typeface="Arial" panose="020B0604020202020204" pitchFamily="34" charset="0"/>
                <a:cs typeface="Arial" panose="020B0604020202020204" pitchFamily="34" charset="0"/>
              </a:rPr>
              <a:t>For each development activity, there is a testing activity corresponding to it without waiting for a  finished product.    </a:t>
            </a:r>
          </a:p>
        </p:txBody>
      </p:sp>
    </p:spTree>
    <p:extLst>
      <p:ext uri="{BB962C8B-B14F-4D97-AF65-F5344CB8AC3E}">
        <p14:creationId xmlns:p14="http://schemas.microsoft.com/office/powerpoint/2010/main" val="1186374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Title 1">
            <a:extLst>
              <a:ext uri="{FF2B5EF4-FFF2-40B4-BE49-F238E27FC236}">
                <a16:creationId xmlns:a16="http://schemas.microsoft.com/office/drawing/2014/main" id="{FA3F7156-A36C-5F1F-C425-E55B11E8060F}"/>
              </a:ext>
            </a:extLst>
          </p:cNvPr>
          <p:cNvSpPr>
            <a:spLocks noGrp="1" noChangeArrowheads="1"/>
          </p:cNvSpPr>
          <p:nvPr>
            <p:ph type="title"/>
          </p:nvPr>
        </p:nvSpPr>
        <p:spPr/>
        <p:txBody>
          <a:bodyPr/>
          <a:lstStyle/>
          <a:p>
            <a:r>
              <a:rPr lang="en-GB" altLang="en-US" dirty="0"/>
              <a:t>V-(shaped) Model Phases</a:t>
            </a:r>
          </a:p>
        </p:txBody>
      </p:sp>
      <p:sp>
        <p:nvSpPr>
          <p:cNvPr id="14342" name="Content Placeholder 3">
            <a:extLst>
              <a:ext uri="{FF2B5EF4-FFF2-40B4-BE49-F238E27FC236}">
                <a16:creationId xmlns:a16="http://schemas.microsoft.com/office/drawing/2014/main" id="{DAB8A906-5701-3A8A-9B18-1617195D48DD}"/>
              </a:ext>
            </a:extLst>
          </p:cNvPr>
          <p:cNvSpPr>
            <a:spLocks noGrp="1" noChangeArrowheads="1"/>
          </p:cNvSpPr>
          <p:nvPr>
            <p:ph idx="1"/>
          </p:nvPr>
        </p:nvSpPr>
        <p:spPr>
          <a:xfrm>
            <a:off x="457200" y="1410837"/>
            <a:ext cx="8229600" cy="1755775"/>
          </a:xfrm>
        </p:spPr>
        <p:txBody>
          <a:bodyPr/>
          <a:lstStyle/>
          <a:p>
            <a:pPr marL="0" indent="0"/>
            <a:r>
              <a:rPr lang="en-GB" altLang="en-US" sz="2000" i="0" dirty="0">
                <a:latin typeface="Arial" panose="020B0604020202020204" pitchFamily="34" charset="0"/>
                <a:cs typeface="Arial" panose="020B0604020202020204" pitchFamily="34" charset="0"/>
              </a:rPr>
              <a:t>Completing one phase is required before the following can begin. </a:t>
            </a:r>
          </a:p>
        </p:txBody>
      </p:sp>
      <p:sp>
        <p:nvSpPr>
          <p:cNvPr id="119" name="Rounded Rectangle 5">
            <a:extLst>
              <a:ext uri="{FF2B5EF4-FFF2-40B4-BE49-F238E27FC236}">
                <a16:creationId xmlns:a16="http://schemas.microsoft.com/office/drawing/2014/main" id="{C36710A4-CFB8-20F3-AF21-DF764F5830C9}"/>
              </a:ext>
            </a:extLst>
          </p:cNvPr>
          <p:cNvSpPr/>
          <p:nvPr/>
        </p:nvSpPr>
        <p:spPr>
          <a:xfrm>
            <a:off x="381000" y="6283325"/>
            <a:ext cx="222250" cy="120650"/>
          </a:xfrm>
          <a:prstGeom prst="rect">
            <a:avLst/>
          </a:prstGeom>
          <a:ln w="12700"/>
        </p:spPr>
        <p:style>
          <a:lnRef idx="0">
            <a:scrgbClr r="0" g="0" b="0"/>
          </a:lnRef>
          <a:fillRef idx="0">
            <a:scrgbClr r="0" g="0" b="0"/>
          </a:fillRef>
          <a:effectRef idx="0">
            <a:scrgbClr r="0" g="0" b="0"/>
          </a:effectRef>
          <a:fontRef idx="minor">
            <a:schemeClr val="lt1"/>
          </a:fontRef>
        </p:style>
        <p:txBody>
          <a:bodyPr lIns="45720" rIns="45720" spcCol="1270" anchor="ctr"/>
          <a:lstStyle/>
          <a:p>
            <a:pPr algn="ctr" defTabSz="533400">
              <a:defRPr/>
            </a:pPr>
            <a:endParaRPr lang="en-GB" sz="1200" dirty="0">
              <a:latin typeface="Arial Narrow" panose="020B0606020202030204" pitchFamily="34" charset="0"/>
            </a:endParaRPr>
          </a:p>
        </p:txBody>
      </p:sp>
      <p:grpSp>
        <p:nvGrpSpPr>
          <p:cNvPr id="4" name="Group 3">
            <a:extLst>
              <a:ext uri="{FF2B5EF4-FFF2-40B4-BE49-F238E27FC236}">
                <a16:creationId xmlns:a16="http://schemas.microsoft.com/office/drawing/2014/main" id="{E101CA77-9477-2927-3960-2E55C2328800}"/>
              </a:ext>
            </a:extLst>
          </p:cNvPr>
          <p:cNvGrpSpPr/>
          <p:nvPr/>
        </p:nvGrpSpPr>
        <p:grpSpPr>
          <a:xfrm>
            <a:off x="323528" y="1844824"/>
            <a:ext cx="8496944" cy="4119130"/>
            <a:chOff x="101600" y="4005263"/>
            <a:chExt cx="6203950" cy="2682055"/>
          </a:xfrm>
          <a:solidFill>
            <a:srgbClr val="92D050"/>
          </a:solidFill>
        </p:grpSpPr>
        <p:sp>
          <p:nvSpPr>
            <p:cNvPr id="14366" name="TextBox 31">
              <a:extLst>
                <a:ext uri="{FF2B5EF4-FFF2-40B4-BE49-F238E27FC236}">
                  <a16:creationId xmlns:a16="http://schemas.microsoft.com/office/drawing/2014/main" id="{D95845B0-F932-9B40-4282-E603ED7F055C}"/>
                </a:ext>
              </a:extLst>
            </p:cNvPr>
            <p:cNvSpPr txBox="1">
              <a:spLocks noChangeArrowheads="1"/>
            </p:cNvSpPr>
            <p:nvPr/>
          </p:nvSpPr>
          <p:spPr bwMode="auto">
            <a:xfrm>
              <a:off x="719138" y="6446838"/>
              <a:ext cx="1030152" cy="2404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sz="1800" b="1">
                  <a:latin typeface="Arial Narrow" panose="020B0606020202030204" pitchFamily="34" charset="0"/>
                </a:rPr>
                <a:t>Work product</a:t>
              </a:r>
            </a:p>
          </p:txBody>
        </p:sp>
        <p:sp>
          <p:nvSpPr>
            <p:cNvPr id="14367" name="TextBox 125">
              <a:extLst>
                <a:ext uri="{FF2B5EF4-FFF2-40B4-BE49-F238E27FC236}">
                  <a16:creationId xmlns:a16="http://schemas.microsoft.com/office/drawing/2014/main" id="{101CD038-01F0-A8A0-0E1C-DDFEE6B3FAA7}"/>
                </a:ext>
              </a:extLst>
            </p:cNvPr>
            <p:cNvSpPr txBox="1">
              <a:spLocks noChangeArrowheads="1"/>
            </p:cNvSpPr>
            <p:nvPr/>
          </p:nvSpPr>
          <p:spPr bwMode="auto">
            <a:xfrm>
              <a:off x="719138" y="6127750"/>
              <a:ext cx="486378" cy="2404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sz="1800" b="1">
                  <a:latin typeface="Arial Narrow" panose="020B0606020202030204" pitchFamily="34" charset="0"/>
                </a:rPr>
                <a:t>Tests</a:t>
              </a:r>
            </a:p>
          </p:txBody>
        </p:sp>
        <p:grpSp>
          <p:nvGrpSpPr>
            <p:cNvPr id="3" name="Group 2">
              <a:extLst>
                <a:ext uri="{FF2B5EF4-FFF2-40B4-BE49-F238E27FC236}">
                  <a16:creationId xmlns:a16="http://schemas.microsoft.com/office/drawing/2014/main" id="{6666EAF8-E3DD-5707-2639-0E3F709EC0A3}"/>
                </a:ext>
              </a:extLst>
            </p:cNvPr>
            <p:cNvGrpSpPr/>
            <p:nvPr/>
          </p:nvGrpSpPr>
          <p:grpSpPr>
            <a:xfrm>
              <a:off x="101600" y="4005263"/>
              <a:ext cx="6203950" cy="2641600"/>
              <a:chOff x="101600" y="4005263"/>
              <a:chExt cx="6203950" cy="2641600"/>
            </a:xfrm>
            <a:grpFill/>
          </p:grpSpPr>
          <p:cxnSp>
            <p:nvCxnSpPr>
              <p:cNvPr id="68" name="Straight Arrow Connector 67">
                <a:extLst>
                  <a:ext uri="{FF2B5EF4-FFF2-40B4-BE49-F238E27FC236}">
                    <a16:creationId xmlns:a16="http://schemas.microsoft.com/office/drawing/2014/main" id="{62F95CF5-EA3D-77D8-82A9-AE80AE1F8DB8}"/>
                  </a:ext>
                </a:extLst>
              </p:cNvPr>
              <p:cNvCxnSpPr>
                <a:stCxn id="6" idx="2"/>
                <a:endCxn id="11" idx="1"/>
              </p:cNvCxnSpPr>
              <p:nvPr/>
            </p:nvCxnSpPr>
            <p:spPr>
              <a:xfrm rot="16200000" flipH="1">
                <a:off x="676902" y="4655156"/>
                <a:ext cx="167536" cy="125049"/>
              </a:xfrm>
              <a:prstGeom prst="bentConnector2">
                <a:avLst/>
              </a:prstGeom>
              <a:grpFill/>
              <a:ln w="19050">
                <a:solidFill>
                  <a:srgbClr val="363636"/>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7">
                <a:extLst>
                  <a:ext uri="{FF2B5EF4-FFF2-40B4-BE49-F238E27FC236}">
                    <a16:creationId xmlns:a16="http://schemas.microsoft.com/office/drawing/2014/main" id="{F5B84036-28A2-76B1-04EE-0D3CE3822644}"/>
                  </a:ext>
                </a:extLst>
              </p:cNvPr>
              <p:cNvCxnSpPr/>
              <p:nvPr/>
            </p:nvCxnSpPr>
            <p:spPr>
              <a:xfrm>
                <a:off x="1137705" y="5102176"/>
                <a:ext cx="308317" cy="234148"/>
              </a:xfrm>
              <a:prstGeom prst="bentConnector3">
                <a:avLst>
                  <a:gd name="adj1" fmla="val 50000"/>
                </a:avLst>
              </a:prstGeom>
              <a:grpFill/>
              <a:ln w="19050">
                <a:solidFill>
                  <a:srgbClr val="363636"/>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67">
                <a:extLst>
                  <a:ext uri="{FF2B5EF4-FFF2-40B4-BE49-F238E27FC236}">
                    <a16:creationId xmlns:a16="http://schemas.microsoft.com/office/drawing/2014/main" id="{078BF9DF-0D33-E57C-45B6-FAF3246650EB}"/>
                  </a:ext>
                </a:extLst>
              </p:cNvPr>
              <p:cNvCxnSpPr>
                <a:stCxn id="16" idx="2"/>
                <a:endCxn id="21" idx="1"/>
              </p:cNvCxnSpPr>
              <p:nvPr/>
            </p:nvCxnSpPr>
            <p:spPr>
              <a:xfrm rot="16200000" flipH="1">
                <a:off x="2029255" y="5567793"/>
                <a:ext cx="163514" cy="19776"/>
              </a:xfrm>
              <a:prstGeom prst="bentConnector2">
                <a:avLst/>
              </a:prstGeom>
              <a:grpFill/>
              <a:ln w="19050">
                <a:solidFill>
                  <a:srgbClr val="363636"/>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67">
                <a:extLst>
                  <a:ext uri="{FF2B5EF4-FFF2-40B4-BE49-F238E27FC236}">
                    <a16:creationId xmlns:a16="http://schemas.microsoft.com/office/drawing/2014/main" id="{E798DBFB-14B7-4A88-629E-45A532FF1AFA}"/>
                  </a:ext>
                </a:extLst>
              </p:cNvPr>
              <p:cNvCxnSpPr>
                <a:stCxn id="21" idx="2"/>
                <a:endCxn id="26" idx="1"/>
              </p:cNvCxnSpPr>
              <p:nvPr/>
            </p:nvCxnSpPr>
            <p:spPr>
              <a:xfrm rot="16200000" flipH="1">
                <a:off x="2643187" y="5880101"/>
                <a:ext cx="161925" cy="260350"/>
              </a:xfrm>
              <a:prstGeom prst="bentConnector2">
                <a:avLst/>
              </a:prstGeom>
              <a:grpFill/>
              <a:ln w="19050">
                <a:solidFill>
                  <a:srgbClr val="363636"/>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67">
                <a:extLst>
                  <a:ext uri="{FF2B5EF4-FFF2-40B4-BE49-F238E27FC236}">
                    <a16:creationId xmlns:a16="http://schemas.microsoft.com/office/drawing/2014/main" id="{B56B97D5-6AC0-F5CC-3D09-29C4F5BF0010}"/>
                  </a:ext>
                </a:extLst>
              </p:cNvPr>
              <p:cNvCxnSpPr>
                <a:stCxn id="26" idx="3"/>
                <a:endCxn id="37" idx="2"/>
              </p:cNvCxnSpPr>
              <p:nvPr/>
            </p:nvCxnSpPr>
            <p:spPr>
              <a:xfrm flipV="1">
                <a:off x="3570288" y="5929313"/>
                <a:ext cx="112712" cy="161925"/>
              </a:xfrm>
              <a:prstGeom prst="bentConnector2">
                <a:avLst/>
              </a:prstGeom>
              <a:grpFill/>
              <a:ln w="19050">
                <a:solidFill>
                  <a:srgbClr val="363636"/>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67">
                <a:extLst>
                  <a:ext uri="{FF2B5EF4-FFF2-40B4-BE49-F238E27FC236}">
                    <a16:creationId xmlns:a16="http://schemas.microsoft.com/office/drawing/2014/main" id="{85DEF3B2-86BC-0C14-11A8-982A49027EAE}"/>
                  </a:ext>
                </a:extLst>
              </p:cNvPr>
              <p:cNvCxnSpPr>
                <a:stCxn id="37" idx="3"/>
                <a:endCxn id="40" idx="2"/>
              </p:cNvCxnSpPr>
              <p:nvPr/>
            </p:nvCxnSpPr>
            <p:spPr>
              <a:xfrm flipV="1">
                <a:off x="4156075" y="5495925"/>
                <a:ext cx="87313" cy="163513"/>
              </a:xfrm>
              <a:prstGeom prst="bentConnector2">
                <a:avLst/>
              </a:prstGeom>
              <a:grpFill/>
              <a:ln w="19050">
                <a:solidFill>
                  <a:srgbClr val="363636"/>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67">
                <a:extLst>
                  <a:ext uri="{FF2B5EF4-FFF2-40B4-BE49-F238E27FC236}">
                    <a16:creationId xmlns:a16="http://schemas.microsoft.com/office/drawing/2014/main" id="{82DA9E96-6A56-D11D-9EE4-9F84328EFA5E}"/>
                  </a:ext>
                </a:extLst>
              </p:cNvPr>
              <p:cNvCxnSpPr>
                <a:stCxn id="40" idx="3"/>
                <a:endCxn id="44" idx="2"/>
              </p:cNvCxnSpPr>
              <p:nvPr/>
            </p:nvCxnSpPr>
            <p:spPr>
              <a:xfrm flipV="1">
                <a:off x="4716463" y="5065713"/>
                <a:ext cx="101600" cy="160337"/>
              </a:xfrm>
              <a:prstGeom prst="bentConnector2">
                <a:avLst/>
              </a:prstGeom>
              <a:grpFill/>
              <a:ln w="19050">
                <a:solidFill>
                  <a:srgbClr val="363636"/>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67">
                <a:extLst>
                  <a:ext uri="{FF2B5EF4-FFF2-40B4-BE49-F238E27FC236}">
                    <a16:creationId xmlns:a16="http://schemas.microsoft.com/office/drawing/2014/main" id="{2181FF95-3ACB-D740-EF45-E615BCAA98DD}"/>
                  </a:ext>
                </a:extLst>
              </p:cNvPr>
              <p:cNvCxnSpPr>
                <a:stCxn id="44" idx="3"/>
                <a:endCxn id="47" idx="2"/>
              </p:cNvCxnSpPr>
              <p:nvPr/>
            </p:nvCxnSpPr>
            <p:spPr>
              <a:xfrm flipV="1">
                <a:off x="5292725" y="4633913"/>
                <a:ext cx="101600" cy="161925"/>
              </a:xfrm>
              <a:prstGeom prst="bentConnector2">
                <a:avLst/>
              </a:prstGeom>
              <a:grpFill/>
              <a:ln w="19050">
                <a:solidFill>
                  <a:srgbClr val="363636"/>
                </a:solidFill>
                <a:tailEnd type="arrow"/>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C691EF2F-A4E9-4F92-34B6-F270329C990D}"/>
                  </a:ext>
                </a:extLst>
              </p:cNvPr>
              <p:cNvGrpSpPr/>
              <p:nvPr/>
            </p:nvGrpSpPr>
            <p:grpSpPr>
              <a:xfrm>
                <a:off x="101600" y="4005263"/>
                <a:ext cx="6203950" cy="2641600"/>
                <a:chOff x="101600" y="4005263"/>
                <a:chExt cx="6203950" cy="2641600"/>
              </a:xfrm>
              <a:grpFill/>
            </p:grpSpPr>
            <p:grpSp>
              <p:nvGrpSpPr>
                <p:cNvPr id="14343" name="Group 45">
                  <a:extLst>
                    <a:ext uri="{FF2B5EF4-FFF2-40B4-BE49-F238E27FC236}">
                      <a16:creationId xmlns:a16="http://schemas.microsoft.com/office/drawing/2014/main" id="{AAB9D859-F794-D300-EEF4-D29F0069AB70}"/>
                    </a:ext>
                  </a:extLst>
                </p:cNvPr>
                <p:cNvGrpSpPr>
                  <a:grpSpLocks/>
                </p:cNvGrpSpPr>
                <p:nvPr/>
              </p:nvGrpSpPr>
              <p:grpSpPr bwMode="auto">
                <a:xfrm>
                  <a:off x="4921250" y="4094163"/>
                  <a:ext cx="946150" cy="539750"/>
                  <a:chOff x="3423" y="268609"/>
                  <a:chExt cx="1067320" cy="694256"/>
                </a:xfrm>
                <a:grpFill/>
              </p:grpSpPr>
              <p:sp>
                <p:nvSpPr>
                  <p:cNvPr id="47" name="Rounded Rectangle 46">
                    <a:extLst>
                      <a:ext uri="{FF2B5EF4-FFF2-40B4-BE49-F238E27FC236}">
                        <a16:creationId xmlns:a16="http://schemas.microsoft.com/office/drawing/2014/main" id="{8E268595-E2B3-6436-94AE-4616055D4120}"/>
                      </a:ext>
                    </a:extLst>
                  </p:cNvPr>
                  <p:cNvSpPr/>
                  <p:nvPr/>
                </p:nvSpPr>
                <p:spPr>
                  <a:xfrm>
                    <a:off x="3423" y="268609"/>
                    <a:ext cx="1067320" cy="694256"/>
                  </a:xfrm>
                  <a:prstGeom prst="roundRect">
                    <a:avLst>
                      <a:gd name="adj" fmla="val 16670"/>
                    </a:avLst>
                  </a:prstGeom>
                  <a:grpFill/>
                  <a:ln w="12700"/>
                </p:spPr>
                <p:style>
                  <a:lnRef idx="3">
                    <a:schemeClr val="lt1"/>
                  </a:lnRef>
                  <a:fillRef idx="1">
                    <a:schemeClr val="dk1"/>
                  </a:fillRef>
                  <a:effectRef idx="1">
                    <a:schemeClr val="dk1"/>
                  </a:effectRef>
                  <a:fontRef idx="minor">
                    <a:schemeClr val="lt1"/>
                  </a:fontRef>
                </p:style>
                <p:txBody>
                  <a:bodyPr/>
                  <a:lstStyle/>
                  <a:p>
                    <a:endParaRPr lang="en-GB" sz="3600" b="1">
                      <a:solidFill>
                        <a:schemeClr val="tx1"/>
                      </a:solidFill>
                    </a:endParaRPr>
                  </a:p>
                </p:txBody>
              </p:sp>
              <p:sp>
                <p:nvSpPr>
                  <p:cNvPr id="48" name="Rounded Rectangle 5">
                    <a:extLst>
                      <a:ext uri="{FF2B5EF4-FFF2-40B4-BE49-F238E27FC236}">
                        <a16:creationId xmlns:a16="http://schemas.microsoft.com/office/drawing/2014/main" id="{3C5CF8EB-1702-94F8-E5BA-D6FC453EED7F}"/>
                      </a:ext>
                    </a:extLst>
                  </p:cNvPr>
                  <p:cNvSpPr/>
                  <p:nvPr/>
                </p:nvSpPr>
                <p:spPr>
                  <a:xfrm>
                    <a:off x="37449" y="303321"/>
                    <a:ext cx="999269" cy="624830"/>
                  </a:xfrm>
                  <a:prstGeom prst="rect">
                    <a:avLst/>
                  </a:prstGeom>
                  <a:grpFill/>
                  <a:ln w="12700"/>
                </p:spPr>
                <p:style>
                  <a:lnRef idx="0">
                    <a:scrgbClr r="0" g="0" b="0"/>
                  </a:lnRef>
                  <a:fillRef idx="0">
                    <a:scrgbClr r="0" g="0" b="0"/>
                  </a:fillRef>
                  <a:effectRef idx="0">
                    <a:scrgbClr r="0" g="0" b="0"/>
                  </a:effectRef>
                  <a:fontRef idx="minor">
                    <a:schemeClr val="lt1"/>
                  </a:fontRef>
                </p:style>
                <p:txBody>
                  <a:bodyPr lIns="45720" rIns="45720" spcCol="1270" anchor="ctr"/>
                  <a:lstStyle/>
                  <a:p>
                    <a:pPr algn="ctr" defTabSz="533400">
                      <a:defRPr/>
                    </a:pPr>
                    <a:r>
                      <a:rPr lang="en-GB" sz="1800" b="1" dirty="0">
                        <a:solidFill>
                          <a:schemeClr val="tx1"/>
                        </a:solidFill>
                        <a:latin typeface="Arial Narrow" panose="020B0606020202030204" pitchFamily="34" charset="0"/>
                      </a:rPr>
                      <a:t>Acceptance testing</a:t>
                    </a:r>
                  </a:p>
                </p:txBody>
              </p:sp>
            </p:grpSp>
            <p:grpSp>
              <p:nvGrpSpPr>
                <p:cNvPr id="14344" name="Group 42">
                  <a:extLst>
                    <a:ext uri="{FF2B5EF4-FFF2-40B4-BE49-F238E27FC236}">
                      <a16:creationId xmlns:a16="http://schemas.microsoft.com/office/drawing/2014/main" id="{68FE1241-BB08-A7FA-3917-99FC354AF85B}"/>
                    </a:ext>
                  </a:extLst>
                </p:cNvPr>
                <p:cNvGrpSpPr>
                  <a:grpSpLocks/>
                </p:cNvGrpSpPr>
                <p:nvPr/>
              </p:nvGrpSpPr>
              <p:grpSpPr bwMode="auto">
                <a:xfrm>
                  <a:off x="4344988" y="4525963"/>
                  <a:ext cx="947737" cy="539750"/>
                  <a:chOff x="755576" y="818852"/>
                  <a:chExt cx="1101995" cy="694256"/>
                </a:xfrm>
                <a:grpFill/>
              </p:grpSpPr>
              <p:sp>
                <p:nvSpPr>
                  <p:cNvPr id="44" name="Rounded Rectangle 43">
                    <a:extLst>
                      <a:ext uri="{FF2B5EF4-FFF2-40B4-BE49-F238E27FC236}">
                        <a16:creationId xmlns:a16="http://schemas.microsoft.com/office/drawing/2014/main" id="{92196CA0-B0E4-7E1E-E16F-662531985F25}"/>
                      </a:ext>
                    </a:extLst>
                  </p:cNvPr>
                  <p:cNvSpPr/>
                  <p:nvPr/>
                </p:nvSpPr>
                <p:spPr>
                  <a:xfrm>
                    <a:off x="755576" y="818852"/>
                    <a:ext cx="1101995" cy="694256"/>
                  </a:xfrm>
                  <a:prstGeom prst="roundRect">
                    <a:avLst>
                      <a:gd name="adj" fmla="val 16670"/>
                    </a:avLst>
                  </a:prstGeom>
                  <a:grpFill/>
                  <a:ln w="12700"/>
                </p:spPr>
                <p:style>
                  <a:lnRef idx="3">
                    <a:schemeClr val="lt1"/>
                  </a:lnRef>
                  <a:fillRef idx="1">
                    <a:schemeClr val="dk1"/>
                  </a:fillRef>
                  <a:effectRef idx="1">
                    <a:schemeClr val="dk1"/>
                  </a:effectRef>
                  <a:fontRef idx="minor">
                    <a:schemeClr val="lt1"/>
                  </a:fontRef>
                </p:style>
                <p:txBody>
                  <a:bodyPr/>
                  <a:lstStyle/>
                  <a:p>
                    <a:endParaRPr lang="en-GB" sz="3600" b="1">
                      <a:solidFill>
                        <a:schemeClr val="tx1"/>
                      </a:solidFill>
                    </a:endParaRPr>
                  </a:p>
                </p:txBody>
              </p:sp>
              <p:sp>
                <p:nvSpPr>
                  <p:cNvPr id="45" name="Rounded Rectangle 9">
                    <a:extLst>
                      <a:ext uri="{FF2B5EF4-FFF2-40B4-BE49-F238E27FC236}">
                        <a16:creationId xmlns:a16="http://schemas.microsoft.com/office/drawing/2014/main" id="{9F9855C6-84EB-32F8-4CE0-291C62964A46}"/>
                      </a:ext>
                    </a:extLst>
                  </p:cNvPr>
                  <p:cNvSpPr/>
                  <p:nvPr/>
                </p:nvSpPr>
                <p:spPr>
                  <a:xfrm>
                    <a:off x="788802" y="853564"/>
                    <a:ext cx="1035543" cy="624830"/>
                  </a:xfrm>
                  <a:prstGeom prst="rect">
                    <a:avLst/>
                  </a:prstGeom>
                  <a:grpFill/>
                  <a:ln w="12700"/>
                </p:spPr>
                <p:style>
                  <a:lnRef idx="0">
                    <a:scrgbClr r="0" g="0" b="0"/>
                  </a:lnRef>
                  <a:fillRef idx="0">
                    <a:scrgbClr r="0" g="0" b="0"/>
                  </a:fillRef>
                  <a:effectRef idx="0">
                    <a:scrgbClr r="0" g="0" b="0"/>
                  </a:effectRef>
                  <a:fontRef idx="minor">
                    <a:schemeClr val="lt1"/>
                  </a:fontRef>
                </p:style>
                <p:txBody>
                  <a:bodyPr lIns="45720" rIns="45720" spcCol="1270" anchor="ctr"/>
                  <a:lstStyle/>
                  <a:p>
                    <a:pPr algn="ctr" defTabSz="533400">
                      <a:defRPr/>
                    </a:pPr>
                    <a:r>
                      <a:rPr lang="en-GB" sz="1800" b="1" dirty="0">
                        <a:solidFill>
                          <a:schemeClr val="tx1"/>
                        </a:solidFill>
                        <a:latin typeface="Arial Narrow" panose="020B0606020202030204" pitchFamily="34" charset="0"/>
                      </a:rPr>
                      <a:t>System testing</a:t>
                    </a:r>
                    <a:endParaRPr lang="en-GB" sz="3600" b="1" dirty="0">
                      <a:solidFill>
                        <a:schemeClr val="tx1"/>
                      </a:solidFill>
                      <a:latin typeface="Arial Narrow" panose="020B0606020202030204" pitchFamily="34" charset="0"/>
                    </a:endParaRPr>
                  </a:p>
                </p:txBody>
              </p:sp>
            </p:grpSp>
            <p:grpSp>
              <p:nvGrpSpPr>
                <p:cNvPr id="14345" name="Group 38">
                  <a:extLst>
                    <a:ext uri="{FF2B5EF4-FFF2-40B4-BE49-F238E27FC236}">
                      <a16:creationId xmlns:a16="http://schemas.microsoft.com/office/drawing/2014/main" id="{DC05F99D-7780-258C-1D8C-5E2676F926F1}"/>
                    </a:ext>
                  </a:extLst>
                </p:cNvPr>
                <p:cNvGrpSpPr>
                  <a:grpSpLocks/>
                </p:cNvGrpSpPr>
                <p:nvPr/>
              </p:nvGrpSpPr>
              <p:grpSpPr bwMode="auto">
                <a:xfrm>
                  <a:off x="3768725" y="4956175"/>
                  <a:ext cx="947738" cy="539750"/>
                  <a:chOff x="1619668" y="1322905"/>
                  <a:chExt cx="836905" cy="694256"/>
                </a:xfrm>
                <a:grpFill/>
              </p:grpSpPr>
              <p:sp>
                <p:nvSpPr>
                  <p:cNvPr id="40" name="Rounded Rectangle 39">
                    <a:extLst>
                      <a:ext uri="{FF2B5EF4-FFF2-40B4-BE49-F238E27FC236}">
                        <a16:creationId xmlns:a16="http://schemas.microsoft.com/office/drawing/2014/main" id="{56749248-6468-DF37-22DA-7058ADE60053}"/>
                      </a:ext>
                    </a:extLst>
                  </p:cNvPr>
                  <p:cNvSpPr/>
                  <p:nvPr/>
                </p:nvSpPr>
                <p:spPr>
                  <a:xfrm>
                    <a:off x="1619668" y="1322905"/>
                    <a:ext cx="836905" cy="694256"/>
                  </a:xfrm>
                  <a:prstGeom prst="roundRect">
                    <a:avLst>
                      <a:gd name="adj" fmla="val 16670"/>
                    </a:avLst>
                  </a:prstGeom>
                  <a:grpFill/>
                  <a:ln w="12700"/>
                </p:spPr>
                <p:style>
                  <a:lnRef idx="3">
                    <a:schemeClr val="lt1"/>
                  </a:lnRef>
                  <a:fillRef idx="1">
                    <a:schemeClr val="dk1"/>
                  </a:fillRef>
                  <a:effectRef idx="1">
                    <a:schemeClr val="dk1"/>
                  </a:effectRef>
                  <a:fontRef idx="minor">
                    <a:schemeClr val="lt1"/>
                  </a:fontRef>
                </p:style>
                <p:txBody>
                  <a:bodyPr/>
                  <a:lstStyle/>
                  <a:p>
                    <a:endParaRPr lang="en-GB" sz="3600" b="1">
                      <a:solidFill>
                        <a:schemeClr val="tx1"/>
                      </a:solidFill>
                    </a:endParaRPr>
                  </a:p>
                </p:txBody>
              </p:sp>
              <p:sp>
                <p:nvSpPr>
                  <p:cNvPr id="41" name="Rounded Rectangle 13">
                    <a:extLst>
                      <a:ext uri="{FF2B5EF4-FFF2-40B4-BE49-F238E27FC236}">
                        <a16:creationId xmlns:a16="http://schemas.microsoft.com/office/drawing/2014/main" id="{DF95A090-2D5A-AC87-4904-3FC827DDC435}"/>
                      </a:ext>
                    </a:extLst>
                  </p:cNvPr>
                  <p:cNvSpPr/>
                  <p:nvPr/>
                </p:nvSpPr>
                <p:spPr>
                  <a:xfrm>
                    <a:off x="1653312" y="1357618"/>
                    <a:ext cx="769616" cy="624830"/>
                  </a:xfrm>
                  <a:prstGeom prst="rect">
                    <a:avLst/>
                  </a:prstGeom>
                  <a:grpFill/>
                  <a:ln w="12700"/>
                </p:spPr>
                <p:style>
                  <a:lnRef idx="0">
                    <a:scrgbClr r="0" g="0" b="0"/>
                  </a:lnRef>
                  <a:fillRef idx="0">
                    <a:scrgbClr r="0" g="0" b="0"/>
                  </a:fillRef>
                  <a:effectRef idx="0">
                    <a:scrgbClr r="0" g="0" b="0"/>
                  </a:effectRef>
                  <a:fontRef idx="minor">
                    <a:schemeClr val="lt1"/>
                  </a:fontRef>
                </p:style>
                <p:txBody>
                  <a:bodyPr lIns="45720" rIns="45720" spcCol="1270" anchor="ctr"/>
                  <a:lstStyle/>
                  <a:p>
                    <a:pPr algn="ctr" defTabSz="533400">
                      <a:defRPr/>
                    </a:pPr>
                    <a:r>
                      <a:rPr lang="en-GB" sz="1800" b="1" dirty="0">
                        <a:solidFill>
                          <a:schemeClr val="tx1"/>
                        </a:solidFill>
                        <a:latin typeface="Arial Narrow" panose="020B0606020202030204" pitchFamily="34" charset="0"/>
                      </a:rPr>
                      <a:t>Integration testing</a:t>
                    </a:r>
                    <a:endParaRPr lang="en-GB" sz="3600" b="1" dirty="0">
                      <a:solidFill>
                        <a:schemeClr val="tx1"/>
                      </a:solidFill>
                      <a:latin typeface="Arial Narrow" panose="020B0606020202030204" pitchFamily="34" charset="0"/>
                    </a:endParaRPr>
                  </a:p>
                </p:txBody>
              </p:sp>
            </p:grpSp>
            <p:grpSp>
              <p:nvGrpSpPr>
                <p:cNvPr id="14346" name="Group 35">
                  <a:extLst>
                    <a:ext uri="{FF2B5EF4-FFF2-40B4-BE49-F238E27FC236}">
                      <a16:creationId xmlns:a16="http://schemas.microsoft.com/office/drawing/2014/main" id="{0DB999AA-607B-D5FB-72B7-D60CB351268C}"/>
                    </a:ext>
                  </a:extLst>
                </p:cNvPr>
                <p:cNvGrpSpPr>
                  <a:grpSpLocks/>
                </p:cNvGrpSpPr>
                <p:nvPr/>
              </p:nvGrpSpPr>
              <p:grpSpPr bwMode="auto">
                <a:xfrm>
                  <a:off x="3208338" y="5389563"/>
                  <a:ext cx="947737" cy="539750"/>
                  <a:chOff x="2267748" y="1826966"/>
                  <a:chExt cx="933818" cy="694256"/>
                </a:xfrm>
                <a:grpFill/>
              </p:grpSpPr>
              <p:sp>
                <p:nvSpPr>
                  <p:cNvPr id="37" name="Rounded Rectangle 36">
                    <a:extLst>
                      <a:ext uri="{FF2B5EF4-FFF2-40B4-BE49-F238E27FC236}">
                        <a16:creationId xmlns:a16="http://schemas.microsoft.com/office/drawing/2014/main" id="{FC0738CC-33C1-ABD9-EB9A-90D375FAFC3C}"/>
                      </a:ext>
                    </a:extLst>
                  </p:cNvPr>
                  <p:cNvSpPr/>
                  <p:nvPr/>
                </p:nvSpPr>
                <p:spPr>
                  <a:xfrm>
                    <a:off x="2267748" y="1826966"/>
                    <a:ext cx="933818" cy="694256"/>
                  </a:xfrm>
                  <a:prstGeom prst="roundRect">
                    <a:avLst>
                      <a:gd name="adj" fmla="val 16670"/>
                    </a:avLst>
                  </a:prstGeom>
                  <a:grpFill/>
                  <a:ln w="12700"/>
                </p:spPr>
                <p:style>
                  <a:lnRef idx="3">
                    <a:schemeClr val="lt1"/>
                  </a:lnRef>
                  <a:fillRef idx="1">
                    <a:schemeClr val="dk1"/>
                  </a:fillRef>
                  <a:effectRef idx="1">
                    <a:schemeClr val="dk1"/>
                  </a:effectRef>
                  <a:fontRef idx="minor">
                    <a:schemeClr val="lt1"/>
                  </a:fontRef>
                </p:style>
                <p:txBody>
                  <a:bodyPr/>
                  <a:lstStyle/>
                  <a:p>
                    <a:endParaRPr lang="en-GB" sz="3600" b="1">
                      <a:solidFill>
                        <a:schemeClr val="tx1"/>
                      </a:solidFill>
                    </a:endParaRPr>
                  </a:p>
                </p:txBody>
              </p:sp>
              <p:sp>
                <p:nvSpPr>
                  <p:cNvPr id="38" name="Rounded Rectangle 17">
                    <a:extLst>
                      <a:ext uri="{FF2B5EF4-FFF2-40B4-BE49-F238E27FC236}">
                        <a16:creationId xmlns:a16="http://schemas.microsoft.com/office/drawing/2014/main" id="{ADDEF288-8F9B-2E3A-B6D2-10040EA9F341}"/>
                      </a:ext>
                    </a:extLst>
                  </p:cNvPr>
                  <p:cNvSpPr/>
                  <p:nvPr/>
                </p:nvSpPr>
                <p:spPr>
                  <a:xfrm>
                    <a:off x="2302160" y="1861678"/>
                    <a:ext cx="864994" cy="624830"/>
                  </a:xfrm>
                  <a:prstGeom prst="rect">
                    <a:avLst/>
                  </a:prstGeom>
                  <a:grpFill/>
                  <a:ln w="12700"/>
                </p:spPr>
                <p:style>
                  <a:lnRef idx="0">
                    <a:scrgbClr r="0" g="0" b="0"/>
                  </a:lnRef>
                  <a:fillRef idx="0">
                    <a:scrgbClr r="0" g="0" b="0"/>
                  </a:fillRef>
                  <a:effectRef idx="0">
                    <a:scrgbClr r="0" g="0" b="0"/>
                  </a:effectRef>
                  <a:fontRef idx="minor">
                    <a:schemeClr val="lt1"/>
                  </a:fontRef>
                </p:style>
                <p:txBody>
                  <a:bodyPr lIns="45720" rIns="45720" spcCol="1270" anchor="ctr"/>
                  <a:lstStyle/>
                  <a:p>
                    <a:pPr algn="ctr" defTabSz="533400">
                      <a:defRPr/>
                    </a:pPr>
                    <a:r>
                      <a:rPr lang="en-GB" sz="1800" b="1" dirty="0">
                        <a:solidFill>
                          <a:schemeClr val="tx1"/>
                        </a:solidFill>
                        <a:latin typeface="Arial Narrow" panose="020B0606020202030204" pitchFamily="34" charset="0"/>
                      </a:rPr>
                      <a:t>Unit testing</a:t>
                    </a:r>
                    <a:endParaRPr lang="en-GB" sz="3600" b="1" dirty="0">
                      <a:solidFill>
                        <a:schemeClr val="tx1"/>
                      </a:solidFill>
                      <a:latin typeface="Arial Narrow" panose="020B0606020202030204" pitchFamily="34" charset="0"/>
                    </a:endParaRPr>
                  </a:p>
                </p:txBody>
              </p:sp>
            </p:grpSp>
            <p:grpSp>
              <p:nvGrpSpPr>
                <p:cNvPr id="14347" name="Group 4">
                  <a:extLst>
                    <a:ext uri="{FF2B5EF4-FFF2-40B4-BE49-F238E27FC236}">
                      <a16:creationId xmlns:a16="http://schemas.microsoft.com/office/drawing/2014/main" id="{ADB5DC1E-1394-6420-DF07-8D5224D5B8C3}"/>
                    </a:ext>
                  </a:extLst>
                </p:cNvPr>
                <p:cNvGrpSpPr>
                  <a:grpSpLocks/>
                </p:cNvGrpSpPr>
                <p:nvPr/>
              </p:nvGrpSpPr>
              <p:grpSpPr bwMode="auto">
                <a:xfrm>
                  <a:off x="165976" y="4094163"/>
                  <a:ext cx="1064337" cy="539750"/>
                  <a:chOff x="-127888" y="268609"/>
                  <a:chExt cx="1198631" cy="694256"/>
                </a:xfrm>
                <a:grpFill/>
              </p:grpSpPr>
              <p:sp>
                <p:nvSpPr>
                  <p:cNvPr id="6" name="Rounded Rectangle 5">
                    <a:extLst>
                      <a:ext uri="{FF2B5EF4-FFF2-40B4-BE49-F238E27FC236}">
                        <a16:creationId xmlns:a16="http://schemas.microsoft.com/office/drawing/2014/main" id="{05934614-B411-DD0E-5AE5-D6CCE7542BB8}"/>
                      </a:ext>
                    </a:extLst>
                  </p:cNvPr>
                  <p:cNvSpPr/>
                  <p:nvPr/>
                </p:nvSpPr>
                <p:spPr>
                  <a:xfrm>
                    <a:off x="-127888" y="268609"/>
                    <a:ext cx="1198631" cy="694256"/>
                  </a:xfrm>
                  <a:prstGeom prst="roundRect">
                    <a:avLst>
                      <a:gd name="adj" fmla="val 16670"/>
                    </a:avLst>
                  </a:prstGeom>
                  <a:grpFill/>
                  <a:ln w="28575">
                    <a:solidFill>
                      <a:srgbClr val="F80101"/>
                    </a:solidFill>
                  </a:ln>
                </p:spPr>
                <p:style>
                  <a:lnRef idx="3">
                    <a:schemeClr val="lt1"/>
                  </a:lnRef>
                  <a:fillRef idx="1">
                    <a:schemeClr val="dk1"/>
                  </a:fillRef>
                  <a:effectRef idx="1">
                    <a:schemeClr val="dk1"/>
                  </a:effectRef>
                  <a:fontRef idx="minor">
                    <a:schemeClr val="lt1"/>
                  </a:fontRef>
                </p:style>
                <p:txBody>
                  <a:bodyPr/>
                  <a:lstStyle/>
                  <a:p>
                    <a:endParaRPr lang="en-GB" sz="3600" b="1">
                      <a:solidFill>
                        <a:schemeClr val="tx1"/>
                      </a:solidFill>
                    </a:endParaRPr>
                  </a:p>
                </p:txBody>
              </p:sp>
              <p:sp>
                <p:nvSpPr>
                  <p:cNvPr id="7" name="Rounded Rectangle 5">
                    <a:extLst>
                      <a:ext uri="{FF2B5EF4-FFF2-40B4-BE49-F238E27FC236}">
                        <a16:creationId xmlns:a16="http://schemas.microsoft.com/office/drawing/2014/main" id="{558A59F6-FB29-B336-BAE7-111F9D027A63}"/>
                      </a:ext>
                    </a:extLst>
                  </p:cNvPr>
                  <p:cNvSpPr/>
                  <p:nvPr/>
                </p:nvSpPr>
                <p:spPr>
                  <a:xfrm>
                    <a:off x="-93919" y="303321"/>
                    <a:ext cx="1130694" cy="624830"/>
                  </a:xfrm>
                  <a:prstGeom prst="rect">
                    <a:avLst/>
                  </a:prstGeom>
                  <a:grpFill/>
                  <a:ln w="12700">
                    <a:noFill/>
                  </a:ln>
                </p:spPr>
                <p:style>
                  <a:lnRef idx="0">
                    <a:scrgbClr r="0" g="0" b="0"/>
                  </a:lnRef>
                  <a:fillRef idx="0">
                    <a:scrgbClr r="0" g="0" b="0"/>
                  </a:fillRef>
                  <a:effectRef idx="0">
                    <a:scrgbClr r="0" g="0" b="0"/>
                  </a:effectRef>
                  <a:fontRef idx="minor">
                    <a:schemeClr val="lt1"/>
                  </a:fontRef>
                </p:style>
                <p:txBody>
                  <a:bodyPr lIns="45720" rIns="45720" spcCol="1270" anchor="ctr"/>
                  <a:lstStyle/>
                  <a:p>
                    <a:pPr algn="ctr" defTabSz="533400">
                      <a:defRPr/>
                    </a:pPr>
                    <a:r>
                      <a:rPr lang="en-GB" sz="1800" b="1" dirty="0">
                        <a:solidFill>
                          <a:schemeClr val="tx1"/>
                        </a:solidFill>
                        <a:latin typeface="Arial Narrow" panose="020B0606020202030204" pitchFamily="34" charset="0"/>
                      </a:rPr>
                      <a:t>Requirements</a:t>
                    </a:r>
                  </a:p>
                  <a:p>
                    <a:pPr algn="ctr" defTabSz="533400">
                      <a:defRPr/>
                    </a:pPr>
                    <a:r>
                      <a:rPr lang="en-GB" sz="1200" b="1" dirty="0">
                        <a:solidFill>
                          <a:schemeClr val="tx1"/>
                        </a:solidFill>
                        <a:latin typeface="Arial Narrow" panose="020B0606020202030204" pitchFamily="34" charset="0"/>
                      </a:rPr>
                      <a:t>(user needs)</a:t>
                    </a:r>
                  </a:p>
                </p:txBody>
              </p:sp>
            </p:grpSp>
            <p:grpSp>
              <p:nvGrpSpPr>
                <p:cNvPr id="14348" name="Group 9">
                  <a:extLst>
                    <a:ext uri="{FF2B5EF4-FFF2-40B4-BE49-F238E27FC236}">
                      <a16:creationId xmlns:a16="http://schemas.microsoft.com/office/drawing/2014/main" id="{8CF7EB6E-7CAB-A04B-5F52-1B4D8C4C989A}"/>
                    </a:ext>
                  </a:extLst>
                </p:cNvPr>
                <p:cNvGrpSpPr>
                  <a:grpSpLocks/>
                </p:cNvGrpSpPr>
                <p:nvPr/>
              </p:nvGrpSpPr>
              <p:grpSpPr bwMode="auto">
                <a:xfrm>
                  <a:off x="823194" y="4524374"/>
                  <a:ext cx="1186579" cy="554148"/>
                  <a:chOff x="657961" y="818851"/>
                  <a:chExt cx="1297005" cy="712776"/>
                </a:xfrm>
                <a:grpFill/>
              </p:grpSpPr>
              <p:sp>
                <p:nvSpPr>
                  <p:cNvPr id="11" name="Rounded Rectangle 10">
                    <a:extLst>
                      <a:ext uri="{FF2B5EF4-FFF2-40B4-BE49-F238E27FC236}">
                        <a16:creationId xmlns:a16="http://schemas.microsoft.com/office/drawing/2014/main" id="{2F0E8CF9-D6DF-D1E8-E9B0-FF45240152D8}"/>
                      </a:ext>
                    </a:extLst>
                  </p:cNvPr>
                  <p:cNvSpPr/>
                  <p:nvPr/>
                </p:nvSpPr>
                <p:spPr>
                  <a:xfrm>
                    <a:off x="657961" y="818851"/>
                    <a:ext cx="1297005" cy="712776"/>
                  </a:xfrm>
                  <a:prstGeom prst="roundRect">
                    <a:avLst>
                      <a:gd name="adj" fmla="val 16670"/>
                    </a:avLst>
                  </a:prstGeom>
                  <a:grpFill/>
                  <a:ln w="28575">
                    <a:solidFill>
                      <a:srgbClr val="F80101"/>
                    </a:solidFill>
                  </a:ln>
                </p:spPr>
                <p:style>
                  <a:lnRef idx="3">
                    <a:schemeClr val="lt1"/>
                  </a:lnRef>
                  <a:fillRef idx="1">
                    <a:schemeClr val="dk1"/>
                  </a:fillRef>
                  <a:effectRef idx="1">
                    <a:schemeClr val="dk1"/>
                  </a:effectRef>
                  <a:fontRef idx="minor">
                    <a:schemeClr val="lt1"/>
                  </a:fontRef>
                </p:style>
                <p:txBody>
                  <a:bodyPr/>
                  <a:lstStyle/>
                  <a:p>
                    <a:endParaRPr lang="en-GB" sz="3600" b="1">
                      <a:solidFill>
                        <a:schemeClr val="tx1"/>
                      </a:solidFill>
                    </a:endParaRPr>
                  </a:p>
                </p:txBody>
              </p:sp>
              <p:sp>
                <p:nvSpPr>
                  <p:cNvPr id="12" name="Rounded Rectangle 9">
                    <a:extLst>
                      <a:ext uri="{FF2B5EF4-FFF2-40B4-BE49-F238E27FC236}">
                        <a16:creationId xmlns:a16="http://schemas.microsoft.com/office/drawing/2014/main" id="{E7161AF0-847D-F883-8F41-836EEE241244}"/>
                      </a:ext>
                    </a:extLst>
                  </p:cNvPr>
                  <p:cNvSpPr/>
                  <p:nvPr/>
                </p:nvSpPr>
                <p:spPr>
                  <a:xfrm>
                    <a:off x="738567" y="853565"/>
                    <a:ext cx="1185166" cy="624830"/>
                  </a:xfrm>
                  <a:prstGeom prst="rect">
                    <a:avLst/>
                  </a:prstGeom>
                  <a:grpFill/>
                  <a:ln w="12700">
                    <a:noFill/>
                  </a:ln>
                </p:spPr>
                <p:style>
                  <a:lnRef idx="0">
                    <a:scrgbClr r="0" g="0" b="0"/>
                  </a:lnRef>
                  <a:fillRef idx="0">
                    <a:scrgbClr r="0" g="0" b="0"/>
                  </a:fillRef>
                  <a:effectRef idx="0">
                    <a:scrgbClr r="0" g="0" b="0"/>
                  </a:effectRef>
                  <a:fontRef idx="minor">
                    <a:schemeClr val="lt1"/>
                  </a:fontRef>
                </p:style>
                <p:txBody>
                  <a:bodyPr lIns="45720" rIns="45720" spcCol="1270" anchor="ctr"/>
                  <a:lstStyle/>
                  <a:p>
                    <a:pPr algn="ctr" defTabSz="533400">
                      <a:defRPr/>
                    </a:pPr>
                    <a:r>
                      <a:rPr lang="en-GB" sz="1800" b="1" dirty="0">
                        <a:solidFill>
                          <a:schemeClr val="tx1"/>
                        </a:solidFill>
                        <a:latin typeface="Arial Narrow" panose="020B0606020202030204" pitchFamily="34" charset="0"/>
                      </a:rPr>
                      <a:t>Logical model </a:t>
                    </a:r>
                    <a:r>
                      <a:rPr lang="en-GB" sz="1050" b="1" dirty="0">
                        <a:solidFill>
                          <a:schemeClr val="tx1"/>
                        </a:solidFill>
                        <a:latin typeface="Arial Narrow" panose="020B0606020202030204" pitchFamily="34" charset="0"/>
                      </a:rPr>
                      <a:t>(</a:t>
                    </a:r>
                    <a:r>
                      <a:rPr lang="en-GB" sz="1200" b="1" dirty="0">
                        <a:solidFill>
                          <a:schemeClr val="tx1"/>
                        </a:solidFill>
                        <a:latin typeface="Arial Narrow" panose="020B0606020202030204" pitchFamily="34" charset="0"/>
                      </a:rPr>
                      <a:t>system specification</a:t>
                    </a:r>
                    <a:r>
                      <a:rPr lang="en-GB" sz="1050" b="1" dirty="0">
                        <a:solidFill>
                          <a:schemeClr val="tx1"/>
                        </a:solidFill>
                        <a:latin typeface="Arial Narrow" panose="020B0606020202030204" pitchFamily="34" charset="0"/>
                      </a:rPr>
                      <a:t>)</a:t>
                    </a:r>
                  </a:p>
                </p:txBody>
              </p:sp>
            </p:grpSp>
            <p:grpSp>
              <p:nvGrpSpPr>
                <p:cNvPr id="14349" name="Group 14">
                  <a:extLst>
                    <a:ext uri="{FF2B5EF4-FFF2-40B4-BE49-F238E27FC236}">
                      <a16:creationId xmlns:a16="http://schemas.microsoft.com/office/drawing/2014/main" id="{406BF0F2-63E7-A9CE-00EC-8F2E618594A0}"/>
                    </a:ext>
                  </a:extLst>
                </p:cNvPr>
                <p:cNvGrpSpPr>
                  <a:grpSpLocks/>
                </p:cNvGrpSpPr>
                <p:nvPr/>
              </p:nvGrpSpPr>
              <p:grpSpPr bwMode="auto">
                <a:xfrm>
                  <a:off x="1468573" y="4956175"/>
                  <a:ext cx="1265103" cy="539750"/>
                  <a:chOff x="1584740" y="1322905"/>
                  <a:chExt cx="1117155" cy="694256"/>
                </a:xfrm>
                <a:grpFill/>
              </p:grpSpPr>
              <p:sp>
                <p:nvSpPr>
                  <p:cNvPr id="16" name="Rounded Rectangle 15">
                    <a:extLst>
                      <a:ext uri="{FF2B5EF4-FFF2-40B4-BE49-F238E27FC236}">
                        <a16:creationId xmlns:a16="http://schemas.microsoft.com/office/drawing/2014/main" id="{42C17F00-7075-07F6-E0A0-9E7FE3828932}"/>
                      </a:ext>
                    </a:extLst>
                  </p:cNvPr>
                  <p:cNvSpPr/>
                  <p:nvPr/>
                </p:nvSpPr>
                <p:spPr>
                  <a:xfrm>
                    <a:off x="1584740" y="1322905"/>
                    <a:ext cx="1117155" cy="694256"/>
                  </a:xfrm>
                  <a:prstGeom prst="roundRect">
                    <a:avLst>
                      <a:gd name="adj" fmla="val 16670"/>
                    </a:avLst>
                  </a:prstGeom>
                  <a:grpFill/>
                  <a:ln w="28575">
                    <a:solidFill>
                      <a:srgbClr val="F80101"/>
                    </a:solidFill>
                  </a:ln>
                </p:spPr>
                <p:style>
                  <a:lnRef idx="3">
                    <a:schemeClr val="lt1"/>
                  </a:lnRef>
                  <a:fillRef idx="1">
                    <a:schemeClr val="dk1"/>
                  </a:fillRef>
                  <a:effectRef idx="1">
                    <a:schemeClr val="dk1"/>
                  </a:effectRef>
                  <a:fontRef idx="minor">
                    <a:schemeClr val="lt1"/>
                  </a:fontRef>
                </p:style>
                <p:txBody>
                  <a:bodyPr/>
                  <a:lstStyle/>
                  <a:p>
                    <a:endParaRPr lang="en-GB" sz="3600" b="1">
                      <a:solidFill>
                        <a:schemeClr val="tx1"/>
                      </a:solidFill>
                    </a:endParaRPr>
                  </a:p>
                </p:txBody>
              </p:sp>
              <p:sp>
                <p:nvSpPr>
                  <p:cNvPr id="17" name="Rounded Rectangle 13">
                    <a:extLst>
                      <a:ext uri="{FF2B5EF4-FFF2-40B4-BE49-F238E27FC236}">
                        <a16:creationId xmlns:a16="http://schemas.microsoft.com/office/drawing/2014/main" id="{BE717C59-E49E-394D-9A17-C693CFB42558}"/>
                      </a:ext>
                    </a:extLst>
                  </p:cNvPr>
                  <p:cNvSpPr/>
                  <p:nvPr/>
                </p:nvSpPr>
                <p:spPr>
                  <a:xfrm>
                    <a:off x="1706473" y="1366290"/>
                    <a:ext cx="878957" cy="624830"/>
                  </a:xfrm>
                  <a:prstGeom prst="rect">
                    <a:avLst/>
                  </a:prstGeom>
                  <a:grpFill/>
                  <a:ln w="12700">
                    <a:noFill/>
                  </a:ln>
                </p:spPr>
                <p:style>
                  <a:lnRef idx="0">
                    <a:scrgbClr r="0" g="0" b="0"/>
                  </a:lnRef>
                  <a:fillRef idx="0">
                    <a:scrgbClr r="0" g="0" b="0"/>
                  </a:fillRef>
                  <a:effectRef idx="0">
                    <a:scrgbClr r="0" g="0" b="0"/>
                  </a:effectRef>
                  <a:fontRef idx="minor">
                    <a:schemeClr val="lt1"/>
                  </a:fontRef>
                </p:style>
                <p:txBody>
                  <a:bodyPr lIns="45720" rIns="45720" spcCol="1270" anchor="ctr"/>
                  <a:lstStyle/>
                  <a:p>
                    <a:pPr algn="ctr" defTabSz="533400">
                      <a:defRPr/>
                    </a:pPr>
                    <a:r>
                      <a:rPr lang="pl-PL" sz="1800" b="1" dirty="0">
                        <a:solidFill>
                          <a:schemeClr val="tx1"/>
                        </a:solidFill>
                        <a:latin typeface="Arial Narrow" panose="020B0606020202030204" pitchFamily="34" charset="0"/>
                      </a:rPr>
                      <a:t>Design</a:t>
                    </a:r>
                    <a:r>
                      <a:rPr lang="en-GB" sz="1800" b="1" dirty="0">
                        <a:solidFill>
                          <a:schemeClr val="tx1"/>
                        </a:solidFill>
                        <a:latin typeface="Arial Narrow" panose="020B0606020202030204" pitchFamily="34" charset="0"/>
                      </a:rPr>
                      <a:t> (architectural)</a:t>
                    </a:r>
                    <a:endParaRPr lang="pl-PL" sz="1800" b="1" dirty="0">
                      <a:solidFill>
                        <a:schemeClr val="tx1"/>
                      </a:solidFill>
                      <a:latin typeface="Arial Narrow" panose="020B0606020202030204" pitchFamily="34" charset="0"/>
                    </a:endParaRPr>
                  </a:p>
                </p:txBody>
              </p:sp>
            </p:grpSp>
            <p:grpSp>
              <p:nvGrpSpPr>
                <p:cNvPr id="14350" name="Group 19">
                  <a:extLst>
                    <a:ext uri="{FF2B5EF4-FFF2-40B4-BE49-F238E27FC236}">
                      <a16:creationId xmlns:a16="http://schemas.microsoft.com/office/drawing/2014/main" id="{DE92CC53-48B6-4C01-E226-070CD0580826}"/>
                    </a:ext>
                  </a:extLst>
                </p:cNvPr>
                <p:cNvGrpSpPr>
                  <a:grpSpLocks/>
                </p:cNvGrpSpPr>
                <p:nvPr/>
              </p:nvGrpSpPr>
              <p:grpSpPr bwMode="auto">
                <a:xfrm>
                  <a:off x="2120900" y="5389563"/>
                  <a:ext cx="946150" cy="539750"/>
                  <a:chOff x="2267748" y="1826965"/>
                  <a:chExt cx="933818" cy="694256"/>
                </a:xfrm>
                <a:grpFill/>
              </p:grpSpPr>
              <p:sp>
                <p:nvSpPr>
                  <p:cNvPr id="21" name="Rounded Rectangle 20">
                    <a:extLst>
                      <a:ext uri="{FF2B5EF4-FFF2-40B4-BE49-F238E27FC236}">
                        <a16:creationId xmlns:a16="http://schemas.microsoft.com/office/drawing/2014/main" id="{CD7FDF5A-9676-2E30-958E-05DFC83EEAB1}"/>
                      </a:ext>
                    </a:extLst>
                  </p:cNvPr>
                  <p:cNvSpPr/>
                  <p:nvPr/>
                </p:nvSpPr>
                <p:spPr>
                  <a:xfrm>
                    <a:off x="2267748" y="1826965"/>
                    <a:ext cx="933818" cy="694256"/>
                  </a:xfrm>
                  <a:prstGeom prst="roundRect">
                    <a:avLst>
                      <a:gd name="adj" fmla="val 16670"/>
                    </a:avLst>
                  </a:prstGeom>
                  <a:grpFill/>
                  <a:ln w="12700">
                    <a:solidFill>
                      <a:srgbClr val="F80101"/>
                    </a:solidFill>
                  </a:ln>
                </p:spPr>
                <p:style>
                  <a:lnRef idx="3">
                    <a:schemeClr val="lt1"/>
                  </a:lnRef>
                  <a:fillRef idx="1">
                    <a:schemeClr val="dk1"/>
                  </a:fillRef>
                  <a:effectRef idx="1">
                    <a:schemeClr val="dk1"/>
                  </a:effectRef>
                  <a:fontRef idx="minor">
                    <a:schemeClr val="lt1"/>
                  </a:fontRef>
                </p:style>
                <p:txBody>
                  <a:bodyPr/>
                  <a:lstStyle/>
                  <a:p>
                    <a:endParaRPr lang="en-GB" sz="3600" b="1">
                      <a:solidFill>
                        <a:schemeClr val="tx1"/>
                      </a:solidFill>
                    </a:endParaRPr>
                  </a:p>
                </p:txBody>
              </p:sp>
              <p:sp>
                <p:nvSpPr>
                  <p:cNvPr id="22" name="Rounded Rectangle 17">
                    <a:extLst>
                      <a:ext uri="{FF2B5EF4-FFF2-40B4-BE49-F238E27FC236}">
                        <a16:creationId xmlns:a16="http://schemas.microsoft.com/office/drawing/2014/main" id="{E2D06C1A-28E3-10ED-D707-4B78EF2E15EC}"/>
                      </a:ext>
                    </a:extLst>
                  </p:cNvPr>
                  <p:cNvSpPr/>
                  <p:nvPr/>
                </p:nvSpPr>
                <p:spPr>
                  <a:xfrm>
                    <a:off x="2302218" y="1861677"/>
                    <a:ext cx="864878" cy="624830"/>
                  </a:xfrm>
                  <a:prstGeom prst="rect">
                    <a:avLst/>
                  </a:prstGeom>
                  <a:grpFill/>
                  <a:ln w="12700">
                    <a:noFill/>
                  </a:ln>
                </p:spPr>
                <p:style>
                  <a:lnRef idx="0">
                    <a:scrgbClr r="0" g="0" b="0"/>
                  </a:lnRef>
                  <a:fillRef idx="0">
                    <a:scrgbClr r="0" g="0" b="0"/>
                  </a:fillRef>
                  <a:effectRef idx="0">
                    <a:scrgbClr r="0" g="0" b="0"/>
                  </a:effectRef>
                  <a:fontRef idx="minor">
                    <a:schemeClr val="lt1"/>
                  </a:fontRef>
                </p:style>
                <p:txBody>
                  <a:bodyPr lIns="45720" rIns="45720" spcCol="1270" anchor="ctr"/>
                  <a:lstStyle/>
                  <a:p>
                    <a:pPr algn="ctr" defTabSz="533400">
                      <a:defRPr/>
                    </a:pPr>
                    <a:r>
                      <a:rPr lang="en-GB" sz="1600" b="1" dirty="0">
                        <a:solidFill>
                          <a:schemeClr val="tx1"/>
                        </a:solidFill>
                        <a:latin typeface="Arial Narrow" panose="020B0606020202030204" pitchFamily="34" charset="0"/>
                      </a:rPr>
                      <a:t>Detailed (component)</a:t>
                    </a:r>
                  </a:p>
                  <a:p>
                    <a:pPr algn="ctr" defTabSz="533400">
                      <a:defRPr/>
                    </a:pPr>
                    <a:r>
                      <a:rPr lang="en-GB" sz="1600" b="1" dirty="0">
                        <a:solidFill>
                          <a:schemeClr val="tx1"/>
                        </a:solidFill>
                        <a:latin typeface="Arial Narrow" panose="020B0606020202030204" pitchFamily="34" charset="0"/>
                      </a:rPr>
                      <a:t>Design</a:t>
                    </a:r>
                  </a:p>
                </p:txBody>
              </p:sp>
            </p:grpSp>
            <p:grpSp>
              <p:nvGrpSpPr>
                <p:cNvPr id="14351" name="Group 24">
                  <a:extLst>
                    <a:ext uri="{FF2B5EF4-FFF2-40B4-BE49-F238E27FC236}">
                      <a16:creationId xmlns:a16="http://schemas.microsoft.com/office/drawing/2014/main" id="{B129CE41-FF96-7F6D-0A76-F80E45B3DCF7}"/>
                    </a:ext>
                  </a:extLst>
                </p:cNvPr>
                <p:cNvGrpSpPr>
                  <a:grpSpLocks/>
                </p:cNvGrpSpPr>
                <p:nvPr/>
              </p:nvGrpSpPr>
              <p:grpSpPr bwMode="auto">
                <a:xfrm>
                  <a:off x="2854325" y="5821363"/>
                  <a:ext cx="715963" cy="539750"/>
                  <a:chOff x="3131840" y="2592287"/>
                  <a:chExt cx="683170" cy="694256"/>
                </a:xfrm>
                <a:grpFill/>
              </p:grpSpPr>
              <p:sp>
                <p:nvSpPr>
                  <p:cNvPr id="26" name="Rounded Rectangle 25">
                    <a:extLst>
                      <a:ext uri="{FF2B5EF4-FFF2-40B4-BE49-F238E27FC236}">
                        <a16:creationId xmlns:a16="http://schemas.microsoft.com/office/drawing/2014/main" id="{493EAF24-3271-EDF4-7D91-EF0B795A1B71}"/>
                      </a:ext>
                    </a:extLst>
                  </p:cNvPr>
                  <p:cNvSpPr/>
                  <p:nvPr/>
                </p:nvSpPr>
                <p:spPr>
                  <a:xfrm>
                    <a:off x="3131840" y="2592287"/>
                    <a:ext cx="683170" cy="694256"/>
                  </a:xfrm>
                  <a:prstGeom prst="roundRect">
                    <a:avLst>
                      <a:gd name="adj" fmla="val 16670"/>
                    </a:avLst>
                  </a:prstGeom>
                  <a:grpFill/>
                  <a:ln w="12700">
                    <a:noFill/>
                  </a:ln>
                </p:spPr>
                <p:style>
                  <a:lnRef idx="3">
                    <a:schemeClr val="lt1"/>
                  </a:lnRef>
                  <a:fillRef idx="1">
                    <a:schemeClr val="dk1"/>
                  </a:fillRef>
                  <a:effectRef idx="1">
                    <a:schemeClr val="dk1"/>
                  </a:effectRef>
                  <a:fontRef idx="minor">
                    <a:schemeClr val="lt1"/>
                  </a:fontRef>
                </p:style>
                <p:txBody>
                  <a:bodyPr/>
                  <a:lstStyle/>
                  <a:p>
                    <a:endParaRPr lang="en-GB" sz="3600" b="1">
                      <a:solidFill>
                        <a:schemeClr val="tx1"/>
                      </a:solidFill>
                    </a:endParaRPr>
                  </a:p>
                </p:txBody>
              </p:sp>
              <p:sp>
                <p:nvSpPr>
                  <p:cNvPr id="27" name="Rounded Rectangle 21">
                    <a:extLst>
                      <a:ext uri="{FF2B5EF4-FFF2-40B4-BE49-F238E27FC236}">
                        <a16:creationId xmlns:a16="http://schemas.microsoft.com/office/drawing/2014/main" id="{CA14A427-D8CB-2007-4170-2F6D982843C1}"/>
                      </a:ext>
                    </a:extLst>
                  </p:cNvPr>
                  <p:cNvSpPr/>
                  <p:nvPr/>
                </p:nvSpPr>
                <p:spPr>
                  <a:xfrm>
                    <a:off x="3165165" y="2624958"/>
                    <a:ext cx="616519" cy="628914"/>
                  </a:xfrm>
                  <a:prstGeom prst="rect">
                    <a:avLst/>
                  </a:prstGeom>
                  <a:grpFill/>
                  <a:ln w="12700"/>
                </p:spPr>
                <p:style>
                  <a:lnRef idx="0">
                    <a:scrgbClr r="0" g="0" b="0"/>
                  </a:lnRef>
                  <a:fillRef idx="0">
                    <a:scrgbClr r="0" g="0" b="0"/>
                  </a:fillRef>
                  <a:effectRef idx="0">
                    <a:scrgbClr r="0" g="0" b="0"/>
                  </a:effectRef>
                  <a:fontRef idx="minor">
                    <a:schemeClr val="lt1"/>
                  </a:fontRef>
                </p:style>
                <p:txBody>
                  <a:bodyPr lIns="45720" rIns="45720" spcCol="1270" anchor="ctr"/>
                  <a:lstStyle/>
                  <a:p>
                    <a:pPr algn="ctr" defTabSz="533400">
                      <a:defRPr/>
                    </a:pPr>
                    <a:r>
                      <a:rPr lang="en-GB" sz="1800" b="1" dirty="0">
                        <a:solidFill>
                          <a:schemeClr val="tx1"/>
                        </a:solidFill>
                        <a:latin typeface="Arial Narrow" panose="020B0606020202030204" pitchFamily="34" charset="0"/>
                      </a:rPr>
                      <a:t>Coding</a:t>
                    </a:r>
                    <a:endParaRPr lang="en-GB" sz="3600" b="1" dirty="0">
                      <a:solidFill>
                        <a:schemeClr val="tx1"/>
                      </a:solidFill>
                      <a:latin typeface="Arial Narrow" panose="020B0606020202030204" pitchFamily="34" charset="0"/>
                    </a:endParaRPr>
                  </a:p>
                </p:txBody>
              </p:sp>
            </p:grpSp>
            <p:sp>
              <p:nvSpPr>
                <p:cNvPr id="14361" name="TextBox 2">
                  <a:extLst>
                    <a:ext uri="{FF2B5EF4-FFF2-40B4-BE49-F238E27FC236}">
                      <a16:creationId xmlns:a16="http://schemas.microsoft.com/office/drawing/2014/main" id="{15F6FEB8-A8ED-34D3-D48D-F37198401A39}"/>
                    </a:ext>
                  </a:extLst>
                </p:cNvPr>
                <p:cNvSpPr txBox="1">
                  <a:spLocks noChangeArrowheads="1"/>
                </p:cNvSpPr>
                <p:nvPr/>
              </p:nvSpPr>
              <p:spPr bwMode="auto">
                <a:xfrm>
                  <a:off x="2593975" y="4005263"/>
                  <a:ext cx="1194526" cy="3006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b="1"/>
                    <a:t>Validation</a:t>
                  </a:r>
                </a:p>
              </p:txBody>
            </p:sp>
            <p:sp>
              <p:nvSpPr>
                <p:cNvPr id="113" name="Right Arrow 112">
                  <a:extLst>
                    <a:ext uri="{FF2B5EF4-FFF2-40B4-BE49-F238E27FC236}">
                      <a16:creationId xmlns:a16="http://schemas.microsoft.com/office/drawing/2014/main" id="{0A2AA5C7-52DC-1FA6-2C7D-355A059350C7}"/>
                    </a:ext>
                  </a:extLst>
                </p:cNvPr>
                <p:cNvSpPr/>
                <p:nvPr/>
              </p:nvSpPr>
              <p:spPr>
                <a:xfrm rot="19414901">
                  <a:off x="3748088" y="5584825"/>
                  <a:ext cx="2557462" cy="336550"/>
                </a:xfrm>
                <a:prstGeom prst="rightArrow">
                  <a:avLst/>
                </a:prstGeom>
                <a:grp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GB" sz="1800" b="1" dirty="0">
                      <a:solidFill>
                        <a:schemeClr val="tx1"/>
                      </a:solidFill>
                      <a:latin typeface="Arial Narrow" panose="020B0606020202030204" pitchFamily="34" charset="0"/>
                    </a:rPr>
                    <a:t>Verification</a:t>
                  </a:r>
                </a:p>
              </p:txBody>
            </p:sp>
            <p:sp>
              <p:nvSpPr>
                <p:cNvPr id="118" name="Rounded Rectangle 117">
                  <a:extLst>
                    <a:ext uri="{FF2B5EF4-FFF2-40B4-BE49-F238E27FC236}">
                      <a16:creationId xmlns:a16="http://schemas.microsoft.com/office/drawing/2014/main" id="{BE3E2C10-58B5-7A0C-0017-D3173851A3E2}"/>
                    </a:ext>
                  </a:extLst>
                </p:cNvPr>
                <p:cNvSpPr/>
                <p:nvPr/>
              </p:nvSpPr>
              <p:spPr>
                <a:xfrm>
                  <a:off x="374650" y="6199188"/>
                  <a:ext cx="236538" cy="134937"/>
                </a:xfrm>
                <a:prstGeom prst="roundRect">
                  <a:avLst>
                    <a:gd name="adj" fmla="val 16670"/>
                  </a:avLst>
                </a:prstGeom>
                <a:grpFill/>
                <a:ln w="12700"/>
              </p:spPr>
              <p:style>
                <a:lnRef idx="3">
                  <a:schemeClr val="lt1"/>
                </a:lnRef>
                <a:fillRef idx="1">
                  <a:schemeClr val="dk1"/>
                </a:fillRef>
                <a:effectRef idx="1">
                  <a:schemeClr val="dk1"/>
                </a:effectRef>
                <a:fontRef idx="minor">
                  <a:schemeClr val="lt1"/>
                </a:fontRef>
              </p:style>
              <p:txBody>
                <a:bodyPr/>
                <a:lstStyle/>
                <a:p>
                  <a:endParaRPr lang="en-GB" sz="3600" b="1">
                    <a:solidFill>
                      <a:schemeClr val="tx1"/>
                    </a:solidFill>
                  </a:endParaRPr>
                </a:p>
              </p:txBody>
            </p:sp>
            <p:sp>
              <p:nvSpPr>
                <p:cNvPr id="121" name="Rounded Rectangle 120">
                  <a:extLst>
                    <a:ext uri="{FF2B5EF4-FFF2-40B4-BE49-F238E27FC236}">
                      <a16:creationId xmlns:a16="http://schemas.microsoft.com/office/drawing/2014/main" id="{B9B88641-A6FF-F10F-EED3-A4E56CE0D570}"/>
                    </a:ext>
                  </a:extLst>
                </p:cNvPr>
                <p:cNvSpPr/>
                <p:nvPr/>
              </p:nvSpPr>
              <p:spPr bwMode="auto">
                <a:xfrm>
                  <a:off x="382588" y="6511925"/>
                  <a:ext cx="236537" cy="134938"/>
                </a:xfrm>
                <a:prstGeom prst="roundRect">
                  <a:avLst>
                    <a:gd name="adj" fmla="val 16670"/>
                  </a:avLst>
                </a:prstGeom>
                <a:grpFill/>
                <a:ln w="12700">
                  <a:solidFill>
                    <a:srgbClr val="F80101"/>
                  </a:solidFill>
                </a:ln>
              </p:spPr>
              <p:style>
                <a:lnRef idx="3">
                  <a:schemeClr val="lt1"/>
                </a:lnRef>
                <a:fillRef idx="1">
                  <a:schemeClr val="dk1"/>
                </a:fillRef>
                <a:effectRef idx="1">
                  <a:schemeClr val="dk1"/>
                </a:effectRef>
                <a:fontRef idx="minor">
                  <a:schemeClr val="lt1"/>
                </a:fontRef>
              </p:style>
              <p:txBody>
                <a:bodyPr/>
                <a:lstStyle/>
                <a:p>
                  <a:endParaRPr lang="en-GB" sz="3600" b="1">
                    <a:solidFill>
                      <a:schemeClr val="tx1"/>
                    </a:solidFill>
                  </a:endParaRPr>
                </a:p>
              </p:txBody>
            </p:sp>
            <p:sp>
              <p:nvSpPr>
                <p:cNvPr id="127" name="Right Arrow 126">
                  <a:extLst>
                    <a:ext uri="{FF2B5EF4-FFF2-40B4-BE49-F238E27FC236}">
                      <a16:creationId xmlns:a16="http://schemas.microsoft.com/office/drawing/2014/main" id="{F07F022E-8B0F-86CB-4A6D-EB200A3DBCE9}"/>
                    </a:ext>
                  </a:extLst>
                </p:cNvPr>
                <p:cNvSpPr/>
                <p:nvPr/>
              </p:nvSpPr>
              <p:spPr>
                <a:xfrm rot="2181593">
                  <a:off x="101600" y="5645150"/>
                  <a:ext cx="2559050" cy="336550"/>
                </a:xfrm>
                <a:prstGeom prst="rightArrow">
                  <a:avLst/>
                </a:prstGeom>
                <a:grp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GB" sz="1800" b="1" dirty="0">
                      <a:solidFill>
                        <a:schemeClr val="tx1"/>
                      </a:solidFill>
                      <a:latin typeface="Arial Narrow" panose="020B0606020202030204" pitchFamily="34" charset="0"/>
                    </a:rPr>
                    <a:t>Detailed requirements</a:t>
                  </a:r>
                </a:p>
              </p:txBody>
            </p:sp>
          </p:grpSp>
        </p:grpSp>
      </p:grpSp>
      <p:cxnSp>
        <p:nvCxnSpPr>
          <p:cNvPr id="9" name="Straight Arrow Connector 8">
            <a:extLst>
              <a:ext uri="{FF2B5EF4-FFF2-40B4-BE49-F238E27FC236}">
                <a16:creationId xmlns:a16="http://schemas.microsoft.com/office/drawing/2014/main" id="{61502A82-E7AB-9179-833E-548E21E85195}"/>
              </a:ext>
            </a:extLst>
          </p:cNvPr>
          <p:cNvCxnSpPr>
            <a:cxnSpLocks/>
          </p:cNvCxnSpPr>
          <p:nvPr/>
        </p:nvCxnSpPr>
        <p:spPr bwMode="auto">
          <a:xfrm>
            <a:off x="4021658" y="3717032"/>
            <a:ext cx="1068536" cy="0"/>
          </a:xfrm>
          <a:prstGeom prst="straightConnector1">
            <a:avLst/>
          </a:prstGeom>
          <a:solidFill>
            <a:schemeClr val="accent1"/>
          </a:solidFill>
          <a:ln w="57150" cap="flat" cmpd="sng" algn="ctr">
            <a:solidFill>
              <a:srgbClr val="002060"/>
            </a:solidFill>
            <a:prstDash val="solid"/>
            <a:round/>
            <a:headEnd type="triangle"/>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3" name="Straight Arrow Connector 12">
            <a:extLst>
              <a:ext uri="{FF2B5EF4-FFF2-40B4-BE49-F238E27FC236}">
                <a16:creationId xmlns:a16="http://schemas.microsoft.com/office/drawing/2014/main" id="{0137025E-CEF3-6EEA-5866-BA5C0A69CC05}"/>
              </a:ext>
            </a:extLst>
          </p:cNvPr>
          <p:cNvCxnSpPr>
            <a:cxnSpLocks/>
          </p:cNvCxnSpPr>
          <p:nvPr/>
        </p:nvCxnSpPr>
        <p:spPr bwMode="auto">
          <a:xfrm>
            <a:off x="2825824" y="3108433"/>
            <a:ext cx="3097210" cy="0"/>
          </a:xfrm>
          <a:prstGeom prst="straightConnector1">
            <a:avLst/>
          </a:prstGeom>
          <a:solidFill>
            <a:schemeClr val="accent1"/>
          </a:solidFill>
          <a:ln w="57150" cap="flat" cmpd="sng" algn="ctr">
            <a:solidFill>
              <a:srgbClr val="002060"/>
            </a:solidFill>
            <a:prstDash val="solid"/>
            <a:round/>
            <a:headEnd type="triangle"/>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8" name="Straight Arrow Connector 17">
            <a:extLst>
              <a:ext uri="{FF2B5EF4-FFF2-40B4-BE49-F238E27FC236}">
                <a16:creationId xmlns:a16="http://schemas.microsoft.com/office/drawing/2014/main" id="{EF1D845F-9191-7B2D-EE0E-0DCB46B9B43A}"/>
              </a:ext>
            </a:extLst>
          </p:cNvPr>
          <p:cNvCxnSpPr>
            <a:cxnSpLocks/>
          </p:cNvCxnSpPr>
          <p:nvPr/>
        </p:nvCxnSpPr>
        <p:spPr bwMode="auto">
          <a:xfrm>
            <a:off x="1988741" y="2508154"/>
            <a:ext cx="4722458" cy="31696"/>
          </a:xfrm>
          <a:prstGeom prst="straightConnector1">
            <a:avLst/>
          </a:prstGeom>
          <a:solidFill>
            <a:schemeClr val="accent1"/>
          </a:solidFill>
          <a:ln w="57150" cap="flat" cmpd="sng" algn="ctr">
            <a:solidFill>
              <a:srgbClr val="002060"/>
            </a:solidFill>
            <a:prstDash val="solid"/>
            <a:round/>
            <a:headEnd type="triangle"/>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0" name="Straight Arrow Connector 29">
            <a:extLst>
              <a:ext uri="{FF2B5EF4-FFF2-40B4-BE49-F238E27FC236}">
                <a16:creationId xmlns:a16="http://schemas.microsoft.com/office/drawing/2014/main" id="{667C3528-02D5-AA98-DCBF-09C71E5A681C}"/>
              </a:ext>
            </a:extLst>
          </p:cNvPr>
          <p:cNvCxnSpPr>
            <a:cxnSpLocks/>
          </p:cNvCxnSpPr>
          <p:nvPr/>
        </p:nvCxnSpPr>
        <p:spPr bwMode="auto">
          <a:xfrm>
            <a:off x="4265174" y="4529339"/>
            <a:ext cx="371796" cy="0"/>
          </a:xfrm>
          <a:prstGeom prst="straightConnector1">
            <a:avLst/>
          </a:prstGeom>
          <a:solidFill>
            <a:schemeClr val="accent1"/>
          </a:solidFill>
          <a:ln w="44450" cap="flat" cmpd="sng" algn="ctr">
            <a:solidFill>
              <a:srgbClr val="002060"/>
            </a:solidFill>
            <a:prstDash val="solid"/>
            <a:round/>
            <a:headEnd type="triangle"/>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76" name="Straight Arrow Connector 67">
            <a:extLst>
              <a:ext uri="{FF2B5EF4-FFF2-40B4-BE49-F238E27FC236}">
                <a16:creationId xmlns:a16="http://schemas.microsoft.com/office/drawing/2014/main" id="{E798DBFB-14B7-4A88-629E-45A532FF1AFA}"/>
              </a:ext>
            </a:extLst>
          </p:cNvPr>
          <p:cNvCxnSpPr/>
          <p:nvPr/>
        </p:nvCxnSpPr>
        <p:spPr>
          <a:xfrm rot="16200000" flipH="1">
            <a:off x="2732457" y="4080082"/>
            <a:ext cx="248686" cy="356576"/>
          </a:xfrm>
          <a:prstGeom prst="bentConnector2">
            <a:avLst/>
          </a:prstGeom>
          <a:solidFill>
            <a:srgbClr val="92D050"/>
          </a:solidFill>
          <a:ln w="19050">
            <a:solidFill>
              <a:srgbClr val="363636"/>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58675-303F-2DFF-473C-23BE8C758CBA}"/>
              </a:ext>
            </a:extLst>
          </p:cNvPr>
          <p:cNvSpPr>
            <a:spLocks noGrp="1"/>
          </p:cNvSpPr>
          <p:nvPr>
            <p:ph type="title"/>
          </p:nvPr>
        </p:nvSpPr>
        <p:spPr/>
        <p:txBody>
          <a:bodyPr/>
          <a:lstStyle/>
          <a:p>
            <a:r>
              <a:rPr lang="en-GB" dirty="0"/>
              <a:t>Prototype Model</a:t>
            </a:r>
          </a:p>
        </p:txBody>
      </p:sp>
      <p:sp>
        <p:nvSpPr>
          <p:cNvPr id="3" name="Content Placeholder 2">
            <a:extLst>
              <a:ext uri="{FF2B5EF4-FFF2-40B4-BE49-F238E27FC236}">
                <a16:creationId xmlns:a16="http://schemas.microsoft.com/office/drawing/2014/main" id="{83931A57-6E31-115B-F15D-2A09C5636A7C}"/>
              </a:ext>
            </a:extLst>
          </p:cNvPr>
          <p:cNvSpPr>
            <a:spLocks noGrp="1"/>
          </p:cNvSpPr>
          <p:nvPr>
            <p:ph idx="1"/>
          </p:nvPr>
        </p:nvSpPr>
        <p:spPr>
          <a:xfrm>
            <a:off x="103188" y="1340768"/>
            <a:ext cx="3586223" cy="4320480"/>
          </a:xfrm>
        </p:spPr>
        <p:txBody>
          <a:bodyPr/>
          <a:lstStyle/>
          <a:p>
            <a:pPr marL="457200" indent="-457200">
              <a:buFont typeface="Arial" panose="020B0604020202020204" pitchFamily="34" charset="0"/>
              <a:buChar char="•"/>
            </a:pPr>
            <a:r>
              <a:rPr lang="en-GB" sz="2400" i="0" dirty="0">
                <a:latin typeface="Arial" panose="020B0604020202020204" pitchFamily="34" charset="0"/>
                <a:cs typeface="Arial" panose="020B0604020202020204" pitchFamily="34" charset="0"/>
              </a:rPr>
              <a:t>A development approach which focuses on creating functional model of the software.  </a:t>
            </a:r>
          </a:p>
          <a:p>
            <a:pPr marL="457200" indent="-457200">
              <a:buFont typeface="Arial" panose="020B0604020202020204" pitchFamily="34" charset="0"/>
              <a:buChar char="•"/>
            </a:pPr>
            <a:r>
              <a:rPr lang="en-GB" sz="2400" i="0" dirty="0">
                <a:latin typeface="Arial" panose="020B0604020202020204" pitchFamily="34" charset="0"/>
                <a:cs typeface="Arial" panose="020B0604020202020204" pitchFamily="34" charset="0"/>
              </a:rPr>
              <a:t>Prototype model’s </a:t>
            </a:r>
            <a:r>
              <a:rPr lang="en-GB" sz="2400" b="1" i="0" dirty="0">
                <a:solidFill>
                  <a:srgbClr val="C00000"/>
                </a:solidFill>
                <a:latin typeface="Arial" panose="020B0604020202020204" pitchFamily="34" charset="0"/>
                <a:cs typeface="Arial" panose="020B0604020202020204" pitchFamily="34" charset="0"/>
              </a:rPr>
              <a:t>iterative</a:t>
            </a:r>
            <a:r>
              <a:rPr lang="en-GB" sz="2400" i="0" dirty="0">
                <a:latin typeface="Arial" panose="020B0604020202020204" pitchFamily="34" charset="0"/>
                <a:cs typeface="Arial" panose="020B0604020202020204" pitchFamily="34" charset="0"/>
              </a:rPr>
              <a:t> nature, with continuous refinement and improve the software based on customer feedback. </a:t>
            </a:r>
          </a:p>
        </p:txBody>
      </p:sp>
      <p:graphicFrame>
        <p:nvGraphicFramePr>
          <p:cNvPr id="4" name="Content Placeholder 3">
            <a:extLst>
              <a:ext uri="{FF2B5EF4-FFF2-40B4-BE49-F238E27FC236}">
                <a16:creationId xmlns:a16="http://schemas.microsoft.com/office/drawing/2014/main" id="{6B985EA9-E4B8-A6E3-1E28-663885D9555C}"/>
              </a:ext>
            </a:extLst>
          </p:cNvPr>
          <p:cNvGraphicFramePr>
            <a:graphicFrameLocks/>
          </p:cNvGraphicFramePr>
          <p:nvPr>
            <p:extLst>
              <p:ext uri="{D42A27DB-BD31-4B8C-83A1-F6EECF244321}">
                <p14:modId xmlns:p14="http://schemas.microsoft.com/office/powerpoint/2010/main" val="1538565634"/>
              </p:ext>
            </p:extLst>
          </p:nvPr>
        </p:nvGraphicFramePr>
        <p:xfrm>
          <a:off x="3851920" y="1340768"/>
          <a:ext cx="5036493" cy="4680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5F89DFFC-55B7-3B9D-2D70-2C8C1EB54BB7}"/>
              </a:ext>
            </a:extLst>
          </p:cNvPr>
          <p:cNvSpPr txBox="1"/>
          <p:nvPr/>
        </p:nvSpPr>
        <p:spPr>
          <a:xfrm>
            <a:off x="3738139" y="1258888"/>
            <a:ext cx="5138275" cy="461665"/>
          </a:xfrm>
          <a:prstGeom prst="rect">
            <a:avLst/>
          </a:prstGeom>
          <a:noFill/>
        </p:spPr>
        <p:txBody>
          <a:bodyPr wrap="square">
            <a:spAutoFit/>
          </a:bodyPr>
          <a:lstStyle/>
          <a:p>
            <a:r>
              <a:rPr lang="en-GB" sz="2400" b="1" i="0" dirty="0">
                <a:solidFill>
                  <a:srgbClr val="002060"/>
                </a:solidFill>
                <a:latin typeface="Arial" panose="020B0604020202020204" pitchFamily="34" charset="0"/>
                <a:cs typeface="Arial" panose="020B0604020202020204" pitchFamily="34" charset="0"/>
              </a:rPr>
              <a:t>Phases of the prototype model: </a:t>
            </a:r>
            <a:endParaRPr lang="en-GB" i="0" dirty="0">
              <a:solidFill>
                <a:srgbClr val="002060"/>
              </a:solidFill>
              <a:latin typeface="Arial" panose="020B0604020202020204" pitchFamily="34" charset="0"/>
              <a:cs typeface="Arial" panose="020B0604020202020204" pitchFamily="34" charset="0"/>
            </a:endParaRPr>
          </a:p>
        </p:txBody>
      </p:sp>
      <p:sp>
        <p:nvSpPr>
          <p:cNvPr id="7" name="Arrow: Right 6">
            <a:extLst>
              <a:ext uri="{FF2B5EF4-FFF2-40B4-BE49-F238E27FC236}">
                <a16:creationId xmlns:a16="http://schemas.microsoft.com/office/drawing/2014/main" id="{3E58D005-3C8F-3C1E-272C-3BE45D831C1E}"/>
              </a:ext>
            </a:extLst>
          </p:cNvPr>
          <p:cNvSpPr/>
          <p:nvPr/>
        </p:nvSpPr>
        <p:spPr bwMode="auto">
          <a:xfrm>
            <a:off x="5652120" y="3501008"/>
            <a:ext cx="2016224" cy="504056"/>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a:ln>
                <a:noFill/>
              </a:ln>
              <a:solidFill>
                <a:schemeClr val="tx1"/>
              </a:solidFill>
              <a:effectLst/>
              <a:latin typeface="Arial" charset="0"/>
              <a:ea typeface="ＭＳ Ｐゴシック" pitchFamily="-32" charset="-128"/>
            </a:endParaRPr>
          </a:p>
        </p:txBody>
      </p:sp>
    </p:spTree>
    <p:extLst>
      <p:ext uri="{BB962C8B-B14F-4D97-AF65-F5344CB8AC3E}">
        <p14:creationId xmlns:p14="http://schemas.microsoft.com/office/powerpoint/2010/main" val="163312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7E30E-5C39-21FF-A3D8-683776DE1CF9}"/>
              </a:ext>
            </a:extLst>
          </p:cNvPr>
          <p:cNvSpPr>
            <a:spLocks noGrp="1"/>
          </p:cNvSpPr>
          <p:nvPr>
            <p:ph type="title"/>
          </p:nvPr>
        </p:nvSpPr>
        <p:spPr/>
        <p:txBody>
          <a:bodyPr/>
          <a:lstStyle/>
          <a:p>
            <a:r>
              <a:rPr lang="en-GB" altLang="en-US" dirty="0"/>
              <a:t>Types of Prototype Models </a:t>
            </a:r>
            <a:endParaRPr lang="en-GB" dirty="0"/>
          </a:p>
        </p:txBody>
      </p:sp>
      <p:sp>
        <p:nvSpPr>
          <p:cNvPr id="3" name="Content Placeholder 2">
            <a:extLst>
              <a:ext uri="{FF2B5EF4-FFF2-40B4-BE49-F238E27FC236}">
                <a16:creationId xmlns:a16="http://schemas.microsoft.com/office/drawing/2014/main" id="{377C2929-27A6-EC16-B1C9-1E4A5D18857C}"/>
              </a:ext>
            </a:extLst>
          </p:cNvPr>
          <p:cNvSpPr>
            <a:spLocks noGrp="1"/>
          </p:cNvSpPr>
          <p:nvPr>
            <p:ph idx="1"/>
          </p:nvPr>
        </p:nvSpPr>
        <p:spPr>
          <a:xfrm>
            <a:off x="103188" y="1412776"/>
            <a:ext cx="8856663" cy="4319587"/>
          </a:xfrm>
        </p:spPr>
        <p:txBody>
          <a:bodyPr/>
          <a:lstStyle/>
          <a:p>
            <a:pPr marL="457200" indent="-457200">
              <a:buFont typeface="Arial" panose="020B0604020202020204" pitchFamily="34" charset="0"/>
              <a:buChar char="•"/>
            </a:pPr>
            <a:r>
              <a:rPr lang="en-GB" sz="3200" i="0" dirty="0">
                <a:latin typeface="Arial" panose="020B0604020202020204" pitchFamily="34" charset="0"/>
                <a:cs typeface="Arial" panose="020B0604020202020204" pitchFamily="34" charset="0"/>
              </a:rPr>
              <a:t>Four common types of prototype models: </a:t>
            </a:r>
          </a:p>
          <a:p>
            <a:pPr marL="901700" lvl="1" indent="-457200">
              <a:buFont typeface="Arial" panose="020B0604020202020204" pitchFamily="34" charset="0"/>
              <a:buChar char="•"/>
            </a:pPr>
            <a:r>
              <a:rPr lang="en-GB" sz="3200" dirty="0">
                <a:latin typeface="Arial" panose="020B0604020202020204" pitchFamily="34" charset="0"/>
                <a:cs typeface="Arial" panose="020B0604020202020204" pitchFamily="34" charset="0"/>
              </a:rPr>
              <a:t>Rapid (Throwaway) prototyping</a:t>
            </a:r>
          </a:p>
          <a:p>
            <a:pPr marL="901700" lvl="1" indent="-457200">
              <a:buFont typeface="Arial" panose="020B0604020202020204" pitchFamily="34" charset="0"/>
              <a:buChar char="•"/>
            </a:pPr>
            <a:r>
              <a:rPr lang="en-GB" sz="3200" i="0" dirty="0">
                <a:latin typeface="Arial" panose="020B0604020202020204" pitchFamily="34" charset="0"/>
                <a:cs typeface="Arial" panose="020B0604020202020204" pitchFamily="34" charset="0"/>
              </a:rPr>
              <a:t>Evolutionary prototyping</a:t>
            </a:r>
          </a:p>
          <a:p>
            <a:pPr marL="901700" lvl="1" indent="-457200">
              <a:buFont typeface="Arial" panose="020B0604020202020204" pitchFamily="34" charset="0"/>
              <a:buChar char="•"/>
            </a:pPr>
            <a:r>
              <a:rPr lang="en-GB" sz="3200" dirty="0">
                <a:latin typeface="Arial" panose="020B0604020202020204" pitchFamily="34" charset="0"/>
                <a:cs typeface="Arial" panose="020B0604020202020204" pitchFamily="34" charset="0"/>
              </a:rPr>
              <a:t>Incremental  prototyping</a:t>
            </a:r>
          </a:p>
          <a:p>
            <a:pPr marL="901700" lvl="1" indent="-457200">
              <a:buFont typeface="Arial" panose="020B0604020202020204" pitchFamily="34" charset="0"/>
              <a:buChar char="•"/>
            </a:pPr>
            <a:r>
              <a:rPr lang="en-GB" sz="3200" i="0" dirty="0">
                <a:latin typeface="Arial" panose="020B0604020202020204" pitchFamily="34" charset="0"/>
                <a:cs typeface="Arial" panose="020B0604020202020204" pitchFamily="34" charset="0"/>
              </a:rPr>
              <a:t>Extreme prot</a:t>
            </a:r>
            <a:r>
              <a:rPr lang="en-GB" sz="3200" dirty="0">
                <a:latin typeface="Arial" panose="020B0604020202020204" pitchFamily="34" charset="0"/>
                <a:cs typeface="Arial" panose="020B0604020202020204" pitchFamily="34" charset="0"/>
              </a:rPr>
              <a:t>otyping </a:t>
            </a:r>
          </a:p>
          <a:p>
            <a:pPr marL="901700" lvl="1" indent="-457200">
              <a:buFont typeface="Arial" panose="020B0604020202020204" pitchFamily="34" charset="0"/>
              <a:buChar char="•"/>
            </a:pPr>
            <a:endParaRPr lang="en-GB" sz="3600" i="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1480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3F85E-14FA-87F9-EA66-FFDDBA0925F7}"/>
              </a:ext>
            </a:extLst>
          </p:cNvPr>
          <p:cNvSpPr>
            <a:spLocks noGrp="1"/>
          </p:cNvSpPr>
          <p:nvPr>
            <p:ph type="title"/>
          </p:nvPr>
        </p:nvSpPr>
        <p:spPr/>
        <p:txBody>
          <a:bodyPr/>
          <a:lstStyle/>
          <a:p>
            <a:r>
              <a:rPr lang="en-GB" altLang="en-US" dirty="0"/>
              <a:t>Rapid (Throwaway) Prototype</a:t>
            </a:r>
            <a:endParaRPr lang="en-GB" dirty="0"/>
          </a:p>
        </p:txBody>
      </p:sp>
      <p:sp>
        <p:nvSpPr>
          <p:cNvPr id="3" name="Content Placeholder 2">
            <a:extLst>
              <a:ext uri="{FF2B5EF4-FFF2-40B4-BE49-F238E27FC236}">
                <a16:creationId xmlns:a16="http://schemas.microsoft.com/office/drawing/2014/main" id="{41BE4F2B-BFEA-BE60-CAE4-048A471938A3}"/>
              </a:ext>
            </a:extLst>
          </p:cNvPr>
          <p:cNvSpPr>
            <a:spLocks noGrp="1"/>
          </p:cNvSpPr>
          <p:nvPr>
            <p:ph idx="1"/>
          </p:nvPr>
        </p:nvSpPr>
        <p:spPr>
          <a:xfrm>
            <a:off x="103188" y="1556792"/>
            <a:ext cx="9040812" cy="4319587"/>
          </a:xfrm>
        </p:spPr>
        <p:txBody>
          <a:bodyPr/>
          <a:lstStyle/>
          <a:p>
            <a:pPr marL="457200" indent="-457200">
              <a:buFont typeface="Arial" panose="020B0604020202020204" pitchFamily="34" charset="0"/>
              <a:buChar char="•"/>
            </a:pPr>
            <a:r>
              <a:rPr lang="en-GB" sz="2800" i="0" dirty="0">
                <a:latin typeface="Arial" panose="020B0604020202020204" pitchFamily="34" charset="0"/>
                <a:cs typeface="Arial" panose="020B0604020202020204" pitchFamily="34" charset="0"/>
              </a:rPr>
              <a:t>Is also known as throwaway prototyping as the prototype is expected only relevant in short term.</a:t>
            </a:r>
          </a:p>
          <a:p>
            <a:pPr marL="457200" indent="-457200">
              <a:buFont typeface="Arial" panose="020B0604020202020204" pitchFamily="34" charset="0"/>
              <a:buChar char="•"/>
            </a:pPr>
            <a:r>
              <a:rPr lang="en-GB" sz="2800" i="0" dirty="0">
                <a:latin typeface="Arial" panose="020B0604020202020204" pitchFamily="34" charset="0"/>
                <a:cs typeface="Arial" panose="020B0604020202020204" pitchFamily="34" charset="0"/>
              </a:rPr>
              <a:t>Is like one sprint in the Agile development, after the sprint is completed, the prototype is discarded.  </a:t>
            </a:r>
          </a:p>
          <a:p>
            <a:pPr marL="457200" indent="-457200">
              <a:buFont typeface="Arial" panose="020B0604020202020204" pitchFamily="34" charset="0"/>
              <a:buChar char="•"/>
            </a:pPr>
            <a:r>
              <a:rPr lang="en-GB" sz="2800" i="0" dirty="0">
                <a:latin typeface="Arial" panose="020B0604020202020204" pitchFamily="34" charset="0"/>
                <a:cs typeface="Arial" panose="020B0604020202020204" pitchFamily="34" charset="0"/>
              </a:rPr>
              <a:t>Rapid prototype goes through several cycles of feedback, modification, and evaluation.  </a:t>
            </a:r>
          </a:p>
          <a:p>
            <a:pPr marL="457200" indent="-457200">
              <a:buFont typeface="Arial" panose="020B0604020202020204" pitchFamily="34" charset="0"/>
              <a:buChar char="•"/>
            </a:pPr>
            <a:r>
              <a:rPr lang="en-GB" sz="2800" i="0" dirty="0">
                <a:latin typeface="Arial" panose="020B0604020202020204" pitchFamily="34" charset="0"/>
                <a:cs typeface="Arial" panose="020B0604020202020204" pitchFamily="34" charset="0"/>
              </a:rPr>
              <a:t>When stakeholders </a:t>
            </a:r>
            <a:r>
              <a:rPr lang="en-GB" sz="2400" i="0" dirty="0">
                <a:latin typeface="Arial" panose="020B0604020202020204" pitchFamily="34" charset="0"/>
                <a:cs typeface="Arial" panose="020B0604020202020204" pitchFamily="34" charset="0"/>
              </a:rPr>
              <a:t>are</a:t>
            </a:r>
            <a:r>
              <a:rPr lang="en-GB" sz="2800" i="0" dirty="0">
                <a:latin typeface="Arial" panose="020B0604020202020204" pitchFamily="34" charset="0"/>
                <a:cs typeface="Arial" panose="020B0604020202020204" pitchFamily="34" charset="0"/>
              </a:rPr>
              <a:t> satisfied with the prototype, it becomes a reference for the designer and developers to use.    </a:t>
            </a:r>
          </a:p>
          <a:p>
            <a:pPr marL="457200" indent="-457200">
              <a:buFont typeface="Arial" panose="020B0604020202020204" pitchFamily="34" charset="0"/>
              <a:buChar char="•"/>
            </a:pPr>
            <a:endParaRPr lang="en-GB" sz="2800" i="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4444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B05CA6-DD8E-4349-B80A-5D26624F76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391EF0-F39E-B9B7-5D93-9F74142C3880}"/>
              </a:ext>
            </a:extLst>
          </p:cNvPr>
          <p:cNvSpPr>
            <a:spLocks noGrp="1"/>
          </p:cNvSpPr>
          <p:nvPr>
            <p:ph type="title"/>
          </p:nvPr>
        </p:nvSpPr>
        <p:spPr/>
        <p:txBody>
          <a:bodyPr/>
          <a:lstStyle/>
          <a:p>
            <a:r>
              <a:rPr lang="en-GB" altLang="en-US" dirty="0"/>
              <a:t>Evolutionary Prototype</a:t>
            </a:r>
            <a:endParaRPr lang="en-GB" dirty="0"/>
          </a:p>
        </p:txBody>
      </p:sp>
      <p:sp>
        <p:nvSpPr>
          <p:cNvPr id="3" name="Content Placeholder 2">
            <a:extLst>
              <a:ext uri="{FF2B5EF4-FFF2-40B4-BE49-F238E27FC236}">
                <a16:creationId xmlns:a16="http://schemas.microsoft.com/office/drawing/2014/main" id="{0F2D93E4-AD9F-C1BE-0D0E-18E5622FFFC7}"/>
              </a:ext>
            </a:extLst>
          </p:cNvPr>
          <p:cNvSpPr>
            <a:spLocks noGrp="1"/>
          </p:cNvSpPr>
          <p:nvPr>
            <p:ph idx="1"/>
          </p:nvPr>
        </p:nvSpPr>
        <p:spPr>
          <a:xfrm>
            <a:off x="143668" y="1484784"/>
            <a:ext cx="7812708" cy="4319587"/>
          </a:xfrm>
        </p:spPr>
        <p:txBody>
          <a:bodyPr/>
          <a:lstStyle/>
          <a:p>
            <a:pPr marL="457200" indent="-457200">
              <a:buFont typeface="Arial" panose="020B0604020202020204" pitchFamily="34" charset="0"/>
              <a:buChar char="•"/>
            </a:pPr>
            <a:r>
              <a:rPr lang="en-GB" i="0" dirty="0">
                <a:latin typeface="Arial" panose="020B0604020202020204" pitchFamily="34" charset="0"/>
                <a:cs typeface="Arial" panose="020B0604020202020204" pitchFamily="34" charset="0"/>
              </a:rPr>
              <a:t>A SDLC model in which the system is developed in increments and ready to be modified in responding to end-user feedback.  </a:t>
            </a:r>
          </a:p>
          <a:p>
            <a:pPr marL="457200" indent="-457200">
              <a:buFont typeface="Arial" panose="020B0604020202020204" pitchFamily="34" charset="0"/>
              <a:buChar char="•"/>
            </a:pPr>
            <a:r>
              <a:rPr lang="en-GB" i="0" dirty="0">
                <a:latin typeface="Arial" panose="020B0604020202020204" pitchFamily="34" charset="0"/>
                <a:cs typeface="Arial" panose="020B0604020202020204" pitchFamily="34" charset="0"/>
              </a:rPr>
              <a:t>Evolutionary prototype starts with system requirements  that are understood.  </a:t>
            </a:r>
          </a:p>
          <a:p>
            <a:pPr marL="457200" indent="-457200">
              <a:buFont typeface="Arial" panose="020B0604020202020204" pitchFamily="34" charset="0"/>
              <a:buChar char="•"/>
            </a:pPr>
            <a:r>
              <a:rPr lang="en-GB" i="0" dirty="0">
                <a:latin typeface="Arial" panose="020B0604020202020204" pitchFamily="34" charset="0"/>
                <a:cs typeface="Arial" panose="020B0604020202020204" pitchFamily="34" charset="0"/>
              </a:rPr>
              <a:t>New features and function can be added when those requirements become clear to the stakeholder.  </a:t>
            </a:r>
          </a:p>
        </p:txBody>
      </p:sp>
    </p:spTree>
    <p:extLst>
      <p:ext uri="{BB962C8B-B14F-4D97-AF65-F5344CB8AC3E}">
        <p14:creationId xmlns:p14="http://schemas.microsoft.com/office/powerpoint/2010/main" val="1161919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a:extLst>
              <a:ext uri="{FF2B5EF4-FFF2-40B4-BE49-F238E27FC236}">
                <a16:creationId xmlns:a16="http://schemas.microsoft.com/office/drawing/2014/main" id="{E82DE1C5-DB32-D62E-E6F0-2F3D7E786EB9}"/>
              </a:ext>
            </a:extLst>
          </p:cNvPr>
          <p:cNvSpPr>
            <a:spLocks noGrp="1" noChangeArrowheads="1"/>
          </p:cNvSpPr>
          <p:nvPr>
            <p:ph type="title"/>
          </p:nvPr>
        </p:nvSpPr>
        <p:spPr/>
        <p:txBody>
          <a:bodyPr/>
          <a:lstStyle/>
          <a:p>
            <a:pPr eaLnBrk="1" hangingPunct="1"/>
            <a:r>
              <a:rPr lang="en-US" altLang="en-US"/>
              <a:t>The Unit Roadmap  </a:t>
            </a:r>
          </a:p>
        </p:txBody>
      </p:sp>
      <p:sp>
        <p:nvSpPr>
          <p:cNvPr id="11267" name="Rectangle 5">
            <a:extLst>
              <a:ext uri="{FF2B5EF4-FFF2-40B4-BE49-F238E27FC236}">
                <a16:creationId xmlns:a16="http://schemas.microsoft.com/office/drawing/2014/main" id="{34929082-8EE6-2FDB-48B0-F8FA00D3EFEB}"/>
              </a:ext>
            </a:extLst>
          </p:cNvPr>
          <p:cNvSpPr>
            <a:spLocks noGrp="1" noChangeArrowheads="1"/>
          </p:cNvSpPr>
          <p:nvPr>
            <p:ph idx="1"/>
          </p:nvPr>
        </p:nvSpPr>
        <p:spPr>
          <a:xfrm>
            <a:off x="107950" y="1556792"/>
            <a:ext cx="8856663" cy="4609059"/>
          </a:xfrm>
        </p:spPr>
        <p:txBody>
          <a:bodyPr/>
          <a:lstStyle/>
          <a:p>
            <a:pPr marL="268287" lvl="1" indent="0" eaLnBrk="1" hangingPunct="1">
              <a:buFontTx/>
              <a:buNone/>
              <a:defRPr/>
            </a:pPr>
            <a:r>
              <a:rPr lang="en-GB" altLang="en-US" sz="2000" dirty="0">
                <a:latin typeface="Arial" panose="020B0604020202020204" pitchFamily="34" charset="0"/>
              </a:rPr>
              <a:t>Topic 1: Introduction</a:t>
            </a:r>
          </a:p>
          <a:p>
            <a:pPr marL="268287" lvl="1" indent="0" algn="just" eaLnBrk="1" hangingPunct="1">
              <a:buFontTx/>
              <a:buNone/>
              <a:defRPr/>
            </a:pPr>
            <a:r>
              <a:rPr lang="en-GB" altLang="en-US" sz="2000" dirty="0">
                <a:latin typeface="Arial" panose="020B0604020202020204" pitchFamily="34" charset="0"/>
              </a:rPr>
              <a:t>Topic 2: </a:t>
            </a:r>
            <a:r>
              <a:rPr lang="en-GB" sz="2000" dirty="0">
                <a:latin typeface="Arial" panose="020B0604020202020204" pitchFamily="34" charset="0"/>
                <a:ea typeface="Calibri" panose="020F0502020204030204" pitchFamily="34" charset="0"/>
              </a:rPr>
              <a:t>Introduction to Software Engineering Key Practices and Principles</a:t>
            </a:r>
            <a:endParaRPr lang="en-GB" altLang="en-US" sz="2000" dirty="0">
              <a:latin typeface="Arial" panose="020B0604020202020204" pitchFamily="34" charset="0"/>
            </a:endParaRPr>
          </a:p>
          <a:p>
            <a:pPr marL="268287" lvl="1" indent="0" eaLnBrk="1" hangingPunct="1">
              <a:buNone/>
              <a:defRPr/>
            </a:pPr>
            <a:r>
              <a:rPr lang="en-GB" altLang="en-US" sz="2000" b="1" dirty="0">
                <a:solidFill>
                  <a:srgbClr val="C00000"/>
                </a:solidFill>
                <a:latin typeface="Arial" panose="020B0604020202020204" pitchFamily="34" charset="0"/>
              </a:rPr>
              <a:t>Topic 3: </a:t>
            </a:r>
            <a:r>
              <a:rPr lang="en-GB" sz="2000" b="1" dirty="0">
                <a:solidFill>
                  <a:srgbClr val="C00000"/>
                </a:solidFill>
                <a:latin typeface="Arial" panose="020B0604020202020204" pitchFamily="34" charset="0"/>
              </a:rPr>
              <a:t>Software Development Life Cycle</a:t>
            </a:r>
            <a:endParaRPr lang="en-GB" altLang="en-US" sz="2000" b="1" dirty="0">
              <a:solidFill>
                <a:srgbClr val="C00000"/>
              </a:solidFill>
              <a:latin typeface="Arial" panose="020B0604020202020204" pitchFamily="34" charset="0"/>
            </a:endParaRPr>
          </a:p>
          <a:p>
            <a:pPr marL="268287" lvl="1" indent="0" eaLnBrk="1" hangingPunct="1">
              <a:buFontTx/>
              <a:buNone/>
              <a:defRPr/>
            </a:pPr>
            <a:r>
              <a:rPr lang="en-GB" altLang="en-US" sz="2000" dirty="0">
                <a:latin typeface="Arial" panose="020B0604020202020204" pitchFamily="34" charset="0"/>
              </a:rPr>
              <a:t>Topic 4: Requirement Engineering</a:t>
            </a:r>
          </a:p>
          <a:p>
            <a:pPr marL="268287" lvl="1" indent="0" eaLnBrk="1" hangingPunct="1">
              <a:buFontTx/>
              <a:buNone/>
              <a:defRPr/>
            </a:pPr>
            <a:r>
              <a:rPr lang="en-GB" altLang="en-US" sz="2000" dirty="0">
                <a:latin typeface="Arial" panose="020B0604020202020204" pitchFamily="34" charset="0"/>
              </a:rPr>
              <a:t>Topic 5: System Modelling &amp; Design  </a:t>
            </a:r>
          </a:p>
          <a:p>
            <a:pPr marL="268287" lvl="1" indent="0" eaLnBrk="1" hangingPunct="1">
              <a:buFontTx/>
              <a:buNone/>
              <a:defRPr/>
            </a:pPr>
            <a:r>
              <a:rPr lang="en-GB" altLang="en-US" sz="2000" dirty="0">
                <a:latin typeface="Arial" panose="020B0604020202020204" pitchFamily="34" charset="0"/>
              </a:rPr>
              <a:t>Topic 6: Software Implementation &amp; Testing</a:t>
            </a:r>
          </a:p>
          <a:p>
            <a:pPr marL="268287" lvl="1" indent="0" eaLnBrk="1" hangingPunct="1">
              <a:buFontTx/>
              <a:buNone/>
              <a:defRPr/>
            </a:pPr>
            <a:r>
              <a:rPr lang="en-GB" altLang="en-US" sz="2000" dirty="0">
                <a:latin typeface="Arial" panose="020B0604020202020204" pitchFamily="34" charset="0"/>
              </a:rPr>
              <a:t>Topic 7: System Dependency &amp; Security</a:t>
            </a:r>
          </a:p>
          <a:p>
            <a:pPr marL="268287" lvl="1" indent="0" eaLnBrk="1" hangingPunct="1">
              <a:buFontTx/>
              <a:buNone/>
              <a:defRPr/>
            </a:pPr>
            <a:r>
              <a:rPr lang="en-GB" altLang="en-US" sz="2000" dirty="0">
                <a:latin typeface="Arial" panose="020B0604020202020204" pitchFamily="34" charset="0"/>
              </a:rPr>
              <a:t>Topic 8: Project Management</a:t>
            </a:r>
          </a:p>
          <a:p>
            <a:pPr marL="268287" lvl="1" indent="0" eaLnBrk="1" hangingPunct="1">
              <a:buFontTx/>
              <a:buNone/>
              <a:defRPr/>
            </a:pPr>
            <a:r>
              <a:rPr lang="en-GB" altLang="en-US" sz="2000" dirty="0">
                <a:latin typeface="Arial" panose="020B0604020202020204" pitchFamily="34" charset="0"/>
              </a:rPr>
              <a:t>Topic 9: Mini Project 1</a:t>
            </a:r>
          </a:p>
          <a:p>
            <a:pPr marL="268287" lvl="1" indent="0" eaLnBrk="1" hangingPunct="1">
              <a:buFontTx/>
              <a:buNone/>
              <a:defRPr/>
            </a:pPr>
            <a:r>
              <a:rPr lang="en-GB" altLang="en-US" sz="2000" dirty="0">
                <a:latin typeface="Arial" panose="020B0604020202020204" pitchFamily="34" charset="0"/>
              </a:rPr>
              <a:t>Topic 10: Mini Project 2</a:t>
            </a:r>
          </a:p>
          <a:p>
            <a:pPr marL="268287" lvl="1" indent="0" eaLnBrk="1" hangingPunct="1">
              <a:buFontTx/>
              <a:buNone/>
              <a:defRPr/>
            </a:pPr>
            <a:r>
              <a:rPr lang="en-GB" altLang="en-US" sz="2000" dirty="0">
                <a:latin typeface="Arial" panose="020B0604020202020204" pitchFamily="34" charset="0"/>
              </a:rPr>
              <a:t>Topic 11: Mini Project 3</a:t>
            </a:r>
          </a:p>
          <a:p>
            <a:pPr marL="268287" lvl="1" indent="0" eaLnBrk="1" hangingPunct="1">
              <a:buFontTx/>
              <a:buNone/>
              <a:defRPr/>
            </a:pPr>
            <a:r>
              <a:rPr lang="en-GB" altLang="en-US" sz="2000" dirty="0">
                <a:latin typeface="Arial" panose="020B0604020202020204" pitchFamily="34" charset="0"/>
              </a:rPr>
              <a:t>Topic 12: Mini Project 4</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74A63A2B-DF80-F63F-4DB0-8B71647D7479}"/>
                  </a:ext>
                </a:extLst>
              </p14:cNvPr>
              <p14:cNvContentPartPr/>
              <p14:nvPr/>
            </p14:nvContentPartPr>
            <p14:xfrm>
              <a:off x="11716148" y="6440318"/>
              <a:ext cx="25560" cy="65880"/>
            </p14:xfrm>
          </p:contentPart>
        </mc:Choice>
        <mc:Fallback xmlns="">
          <p:pic>
            <p:nvPicPr>
              <p:cNvPr id="2" name="Ink 1">
                <a:extLst>
                  <a:ext uri="{FF2B5EF4-FFF2-40B4-BE49-F238E27FC236}">
                    <a16:creationId xmlns:a16="http://schemas.microsoft.com/office/drawing/2014/main" id="{74A63A2B-DF80-F63F-4DB0-8B71647D7479}"/>
                  </a:ext>
                </a:extLst>
              </p:cNvPr>
              <p:cNvPicPr/>
              <p:nvPr/>
            </p:nvPicPr>
            <p:blipFill>
              <a:blip r:embed="rId3"/>
              <a:stretch>
                <a:fillRect/>
              </a:stretch>
            </p:blipFill>
            <p:spPr>
              <a:xfrm>
                <a:off x="11707148" y="6431318"/>
                <a:ext cx="43200" cy="83520"/>
              </a:xfrm>
              <a:prstGeom prst="rect">
                <a:avLst/>
              </a:prstGeom>
            </p:spPr>
          </p:pic>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7F3C3-BB9A-D375-5BBA-4E1729F2F22D}"/>
              </a:ext>
            </a:extLst>
          </p:cNvPr>
          <p:cNvSpPr>
            <a:spLocks noGrp="1"/>
          </p:cNvSpPr>
          <p:nvPr>
            <p:ph type="title"/>
          </p:nvPr>
        </p:nvSpPr>
        <p:spPr/>
        <p:txBody>
          <a:bodyPr/>
          <a:lstStyle/>
          <a:p>
            <a:r>
              <a:rPr lang="en-GB" altLang="en-US" dirty="0"/>
              <a:t>Evolutionary Prototype Phases</a:t>
            </a:r>
            <a:endParaRPr lang="en-GB" dirty="0"/>
          </a:p>
        </p:txBody>
      </p:sp>
      <p:grpSp>
        <p:nvGrpSpPr>
          <p:cNvPr id="4" name="Group 3">
            <a:extLst>
              <a:ext uri="{FF2B5EF4-FFF2-40B4-BE49-F238E27FC236}">
                <a16:creationId xmlns:a16="http://schemas.microsoft.com/office/drawing/2014/main" id="{1E2834CC-BCE8-80BF-7770-1403CE9824DF}"/>
              </a:ext>
            </a:extLst>
          </p:cNvPr>
          <p:cNvGrpSpPr/>
          <p:nvPr/>
        </p:nvGrpSpPr>
        <p:grpSpPr>
          <a:xfrm>
            <a:off x="467544" y="1340768"/>
            <a:ext cx="6192688" cy="4824536"/>
            <a:chOff x="5004048" y="3573016"/>
            <a:chExt cx="4032448" cy="3240360"/>
          </a:xfrm>
          <a:solidFill>
            <a:srgbClr val="00B0F0"/>
          </a:solidFill>
        </p:grpSpPr>
        <p:grpSp>
          <p:nvGrpSpPr>
            <p:cNvPr id="5" name="Group 4">
              <a:extLst>
                <a:ext uri="{FF2B5EF4-FFF2-40B4-BE49-F238E27FC236}">
                  <a16:creationId xmlns:a16="http://schemas.microsoft.com/office/drawing/2014/main" id="{5DC888F3-BC0B-A266-747D-2661E90C413E}"/>
                </a:ext>
              </a:extLst>
            </p:cNvPr>
            <p:cNvGrpSpPr/>
            <p:nvPr/>
          </p:nvGrpSpPr>
          <p:grpSpPr>
            <a:xfrm>
              <a:off x="5004048" y="3573016"/>
              <a:ext cx="1080000" cy="561600"/>
              <a:chOff x="1619668" y="1322905"/>
              <a:chExt cx="836905" cy="694256"/>
            </a:xfrm>
            <a:grpFill/>
          </p:grpSpPr>
          <p:sp>
            <p:nvSpPr>
              <p:cNvPr id="6" name="Rounded Rectangle 5">
                <a:extLst>
                  <a:ext uri="{FF2B5EF4-FFF2-40B4-BE49-F238E27FC236}">
                    <a16:creationId xmlns:a16="http://schemas.microsoft.com/office/drawing/2014/main" id="{B46BA87E-30AE-0AD1-6913-E0FA56C94B9B}"/>
                  </a:ext>
                </a:extLst>
              </p:cNvPr>
              <p:cNvSpPr/>
              <p:nvPr/>
            </p:nvSpPr>
            <p:spPr>
              <a:xfrm>
                <a:off x="1619668" y="1322905"/>
                <a:ext cx="836905" cy="694256"/>
              </a:xfrm>
              <a:prstGeom prst="roundRect">
                <a:avLst>
                  <a:gd name="adj" fmla="val 16670"/>
                </a:avLst>
              </a:prstGeom>
              <a:grpFill/>
              <a:ln w="12700"/>
            </p:spPr>
            <p:style>
              <a:lnRef idx="3">
                <a:schemeClr val="lt1"/>
              </a:lnRef>
              <a:fillRef idx="1">
                <a:schemeClr val="dk1"/>
              </a:fillRef>
              <a:effectRef idx="1">
                <a:schemeClr val="dk1"/>
              </a:effectRef>
              <a:fontRef idx="minor">
                <a:schemeClr val="lt1"/>
              </a:fontRef>
            </p:style>
            <p:txBody>
              <a:bodyPr/>
              <a:lstStyle/>
              <a:p>
                <a:endParaRPr lang="en-GB" sz="2000"/>
              </a:p>
            </p:txBody>
          </p:sp>
          <p:sp>
            <p:nvSpPr>
              <p:cNvPr id="7" name="Rounded Rectangle 13">
                <a:extLst>
                  <a:ext uri="{FF2B5EF4-FFF2-40B4-BE49-F238E27FC236}">
                    <a16:creationId xmlns:a16="http://schemas.microsoft.com/office/drawing/2014/main" id="{287BF7C5-E7B9-489F-3FD8-09A350BF0435}"/>
                  </a:ext>
                </a:extLst>
              </p:cNvPr>
              <p:cNvSpPr/>
              <p:nvPr/>
            </p:nvSpPr>
            <p:spPr>
              <a:xfrm>
                <a:off x="1653565" y="1356802"/>
                <a:ext cx="769111" cy="626462"/>
              </a:xfrm>
              <a:prstGeom prst="rect">
                <a:avLst/>
              </a:prstGeom>
              <a:grpFill/>
              <a:ln w="12700"/>
            </p:spPr>
            <p:style>
              <a:lnRef idx="0">
                <a:scrgbClr r="0" g="0" b="0"/>
              </a:lnRef>
              <a:fillRef idx="0">
                <a:scrgbClr r="0" g="0" b="0"/>
              </a:fillRef>
              <a:effectRef idx="0">
                <a:scrgbClr r="0" g="0" b="0"/>
              </a:effectRef>
              <a:fontRef idx="minor">
                <a:schemeClr val="lt1"/>
              </a:fontRef>
            </p:style>
            <p:txBody>
              <a:bodyPr lIns="45720" rIns="45720" spcCol="1270" anchor="ctr"/>
              <a:lstStyle/>
              <a:p>
                <a:pPr algn="ctr" defTabSz="533400">
                  <a:lnSpc>
                    <a:spcPct val="90000"/>
                  </a:lnSpc>
                  <a:spcAft>
                    <a:spcPct val="35000"/>
                  </a:spcAft>
                  <a:defRPr/>
                </a:pPr>
                <a:r>
                  <a:rPr lang="en-GB" sz="2000" b="1" dirty="0">
                    <a:solidFill>
                      <a:schemeClr val="accent6">
                        <a:lumMod val="75000"/>
                      </a:schemeClr>
                    </a:solidFill>
                    <a:latin typeface="Arial" panose="020B0604020202020204" pitchFamily="34" charset="0"/>
                    <a:cs typeface="Arial" panose="020B0604020202020204" pitchFamily="34" charset="0"/>
                  </a:rPr>
                  <a:t>Feasibility Study</a:t>
                </a:r>
              </a:p>
            </p:txBody>
          </p:sp>
        </p:grpSp>
        <p:cxnSp>
          <p:nvCxnSpPr>
            <p:cNvPr id="8" name="Straight Arrow Connector 67">
              <a:extLst>
                <a:ext uri="{FF2B5EF4-FFF2-40B4-BE49-F238E27FC236}">
                  <a16:creationId xmlns:a16="http://schemas.microsoft.com/office/drawing/2014/main" id="{40A93026-991D-B2ED-F745-4B8B7BE7A840}"/>
                </a:ext>
              </a:extLst>
            </p:cNvPr>
            <p:cNvCxnSpPr>
              <a:stCxn id="6" idx="2"/>
              <a:endCxn id="13" idx="1"/>
            </p:cNvCxnSpPr>
            <p:nvPr/>
          </p:nvCxnSpPr>
          <p:spPr>
            <a:xfrm rot="16200000" flipH="1">
              <a:off x="5449888" y="4227512"/>
              <a:ext cx="368300" cy="180975"/>
            </a:xfrm>
            <a:prstGeom prst="bentConnector2">
              <a:avLst/>
            </a:prstGeom>
            <a:grpFill/>
            <a:ln w="19050">
              <a:solidFill>
                <a:srgbClr val="363636"/>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67">
              <a:extLst>
                <a:ext uri="{FF2B5EF4-FFF2-40B4-BE49-F238E27FC236}">
                  <a16:creationId xmlns:a16="http://schemas.microsoft.com/office/drawing/2014/main" id="{EA0E5009-FD6C-EDB5-EA2E-9F49198111F1}"/>
                </a:ext>
              </a:extLst>
            </p:cNvPr>
            <p:cNvCxnSpPr>
              <a:stCxn id="13" idx="2"/>
              <a:endCxn id="16" idx="1"/>
            </p:cNvCxnSpPr>
            <p:nvPr/>
          </p:nvCxnSpPr>
          <p:spPr>
            <a:xfrm rot="16200000" flipH="1">
              <a:off x="6171407" y="4876006"/>
              <a:ext cx="438150" cy="252413"/>
            </a:xfrm>
            <a:prstGeom prst="bentConnector2">
              <a:avLst/>
            </a:prstGeom>
            <a:grpFill/>
            <a:ln w="19050">
              <a:solidFill>
                <a:srgbClr val="363636"/>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67">
              <a:extLst>
                <a:ext uri="{FF2B5EF4-FFF2-40B4-BE49-F238E27FC236}">
                  <a16:creationId xmlns:a16="http://schemas.microsoft.com/office/drawing/2014/main" id="{C9C12C51-6F3B-0195-6F08-02FE02439003}"/>
                </a:ext>
              </a:extLst>
            </p:cNvPr>
            <p:cNvCxnSpPr>
              <a:stCxn id="16" idx="2"/>
              <a:endCxn id="19" idx="1"/>
            </p:cNvCxnSpPr>
            <p:nvPr/>
          </p:nvCxnSpPr>
          <p:spPr>
            <a:xfrm rot="16200000" flipH="1">
              <a:off x="6954838" y="5603875"/>
              <a:ext cx="382588" cy="179387"/>
            </a:xfrm>
            <a:prstGeom prst="bentConnector2">
              <a:avLst/>
            </a:prstGeom>
            <a:grpFill/>
            <a:ln w="19050">
              <a:solidFill>
                <a:srgbClr val="363636"/>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67">
              <a:extLst>
                <a:ext uri="{FF2B5EF4-FFF2-40B4-BE49-F238E27FC236}">
                  <a16:creationId xmlns:a16="http://schemas.microsoft.com/office/drawing/2014/main" id="{A0371225-2455-8ED5-550C-9DB2EAAF8C52}"/>
                </a:ext>
              </a:extLst>
            </p:cNvPr>
            <p:cNvCxnSpPr>
              <a:stCxn id="19" idx="2"/>
              <a:endCxn id="22" idx="1"/>
            </p:cNvCxnSpPr>
            <p:nvPr/>
          </p:nvCxnSpPr>
          <p:spPr>
            <a:xfrm rot="16200000" flipH="1">
              <a:off x="7683500" y="6259513"/>
              <a:ext cx="366713" cy="179387"/>
            </a:xfrm>
            <a:prstGeom prst="bentConnector2">
              <a:avLst/>
            </a:prstGeom>
            <a:grpFill/>
            <a:ln w="19050">
              <a:solidFill>
                <a:srgbClr val="363636"/>
              </a:solidFill>
              <a:tailEnd type="arrow"/>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F9ED57F9-4148-476F-B867-27123701FF74}"/>
                </a:ext>
              </a:extLst>
            </p:cNvPr>
            <p:cNvGrpSpPr/>
            <p:nvPr/>
          </p:nvGrpSpPr>
          <p:grpSpPr>
            <a:xfrm>
              <a:off x="5724128" y="4221088"/>
              <a:ext cx="1080000" cy="561600"/>
              <a:chOff x="2267748" y="1826966"/>
              <a:chExt cx="933818" cy="694256"/>
            </a:xfrm>
            <a:grpFill/>
          </p:grpSpPr>
          <p:sp>
            <p:nvSpPr>
              <p:cNvPr id="13" name="Rounded Rectangle 12">
                <a:extLst>
                  <a:ext uri="{FF2B5EF4-FFF2-40B4-BE49-F238E27FC236}">
                    <a16:creationId xmlns:a16="http://schemas.microsoft.com/office/drawing/2014/main" id="{6988241F-30AD-725A-4327-DF3B29B76281}"/>
                  </a:ext>
                </a:extLst>
              </p:cNvPr>
              <p:cNvSpPr/>
              <p:nvPr/>
            </p:nvSpPr>
            <p:spPr>
              <a:xfrm>
                <a:off x="2267748" y="1826966"/>
                <a:ext cx="933818" cy="694256"/>
              </a:xfrm>
              <a:prstGeom prst="roundRect">
                <a:avLst>
                  <a:gd name="adj" fmla="val 16670"/>
                </a:avLst>
              </a:prstGeom>
              <a:grpFill/>
              <a:ln w="12700"/>
            </p:spPr>
            <p:style>
              <a:lnRef idx="3">
                <a:schemeClr val="lt1"/>
              </a:lnRef>
              <a:fillRef idx="1">
                <a:schemeClr val="dk1"/>
              </a:fillRef>
              <a:effectRef idx="1">
                <a:schemeClr val="dk1"/>
              </a:effectRef>
              <a:fontRef idx="minor">
                <a:schemeClr val="lt1"/>
              </a:fontRef>
            </p:style>
            <p:txBody>
              <a:bodyPr/>
              <a:lstStyle/>
              <a:p>
                <a:endParaRPr lang="en-GB" sz="2000"/>
              </a:p>
            </p:txBody>
          </p:sp>
          <p:sp>
            <p:nvSpPr>
              <p:cNvPr id="14" name="Rounded Rectangle 17">
                <a:extLst>
                  <a:ext uri="{FF2B5EF4-FFF2-40B4-BE49-F238E27FC236}">
                    <a16:creationId xmlns:a16="http://schemas.microsoft.com/office/drawing/2014/main" id="{10289382-2962-5545-215F-DB32ACAA310F}"/>
                  </a:ext>
                </a:extLst>
              </p:cNvPr>
              <p:cNvSpPr/>
              <p:nvPr/>
            </p:nvSpPr>
            <p:spPr>
              <a:xfrm>
                <a:off x="2301645" y="1860863"/>
                <a:ext cx="866024" cy="626462"/>
              </a:xfrm>
              <a:prstGeom prst="rect">
                <a:avLst/>
              </a:prstGeom>
              <a:grpFill/>
              <a:ln w="12700"/>
            </p:spPr>
            <p:style>
              <a:lnRef idx="0">
                <a:scrgbClr r="0" g="0" b="0"/>
              </a:lnRef>
              <a:fillRef idx="0">
                <a:scrgbClr r="0" g="0" b="0"/>
              </a:fillRef>
              <a:effectRef idx="0">
                <a:scrgbClr r="0" g="0" b="0"/>
              </a:effectRef>
              <a:fontRef idx="minor">
                <a:schemeClr val="lt1"/>
              </a:fontRef>
            </p:style>
            <p:txBody>
              <a:bodyPr lIns="45720" rIns="45720" spcCol="1270" anchor="ctr"/>
              <a:lstStyle/>
              <a:p>
                <a:pPr algn="ctr" defTabSz="533400">
                  <a:lnSpc>
                    <a:spcPct val="90000"/>
                  </a:lnSpc>
                  <a:spcAft>
                    <a:spcPct val="35000"/>
                  </a:spcAft>
                  <a:defRPr/>
                </a:pPr>
                <a:r>
                  <a:rPr lang="en-GB" sz="2000" b="1" dirty="0">
                    <a:solidFill>
                      <a:schemeClr val="accent6">
                        <a:lumMod val="75000"/>
                      </a:schemeClr>
                    </a:solidFill>
                    <a:latin typeface="Arial" panose="020B0604020202020204" pitchFamily="34" charset="0"/>
                    <a:cs typeface="Arial" panose="020B0604020202020204" pitchFamily="34" charset="0"/>
                  </a:rPr>
                  <a:t>Initial Prototype</a:t>
                </a:r>
              </a:p>
            </p:txBody>
          </p:sp>
        </p:grpSp>
        <p:grpSp>
          <p:nvGrpSpPr>
            <p:cNvPr id="15" name="Group 14">
              <a:extLst>
                <a:ext uri="{FF2B5EF4-FFF2-40B4-BE49-F238E27FC236}">
                  <a16:creationId xmlns:a16="http://schemas.microsoft.com/office/drawing/2014/main" id="{A6B0A8C7-6961-E34B-E795-A1B13886F47D}"/>
                </a:ext>
              </a:extLst>
            </p:cNvPr>
            <p:cNvGrpSpPr/>
            <p:nvPr/>
          </p:nvGrpSpPr>
          <p:grpSpPr>
            <a:xfrm>
              <a:off x="6516216" y="4941168"/>
              <a:ext cx="1080000" cy="561600"/>
              <a:chOff x="3131840" y="2592287"/>
              <a:chExt cx="683170" cy="694256"/>
            </a:xfrm>
            <a:grpFill/>
          </p:grpSpPr>
          <p:sp>
            <p:nvSpPr>
              <p:cNvPr id="16" name="Rounded Rectangle 15">
                <a:extLst>
                  <a:ext uri="{FF2B5EF4-FFF2-40B4-BE49-F238E27FC236}">
                    <a16:creationId xmlns:a16="http://schemas.microsoft.com/office/drawing/2014/main" id="{D02872B8-3984-9B6D-C516-DE1EBBC74F23}"/>
                  </a:ext>
                </a:extLst>
              </p:cNvPr>
              <p:cNvSpPr/>
              <p:nvPr/>
            </p:nvSpPr>
            <p:spPr>
              <a:xfrm>
                <a:off x="3131840" y="2592287"/>
                <a:ext cx="683170" cy="694256"/>
              </a:xfrm>
              <a:prstGeom prst="roundRect">
                <a:avLst>
                  <a:gd name="adj" fmla="val 16670"/>
                </a:avLst>
              </a:prstGeom>
              <a:grpFill/>
              <a:ln w="12700"/>
            </p:spPr>
            <p:style>
              <a:lnRef idx="3">
                <a:schemeClr val="lt1"/>
              </a:lnRef>
              <a:fillRef idx="1">
                <a:schemeClr val="dk1"/>
              </a:fillRef>
              <a:effectRef idx="1">
                <a:schemeClr val="dk1"/>
              </a:effectRef>
              <a:fontRef idx="minor">
                <a:schemeClr val="lt1"/>
              </a:fontRef>
            </p:style>
            <p:txBody>
              <a:bodyPr/>
              <a:lstStyle/>
              <a:p>
                <a:endParaRPr lang="en-GB" sz="2000"/>
              </a:p>
            </p:txBody>
          </p:sp>
          <p:sp>
            <p:nvSpPr>
              <p:cNvPr id="17" name="Rounded Rectangle 21">
                <a:extLst>
                  <a:ext uri="{FF2B5EF4-FFF2-40B4-BE49-F238E27FC236}">
                    <a16:creationId xmlns:a16="http://schemas.microsoft.com/office/drawing/2014/main" id="{263D1A33-3FE5-0D1A-795F-92176CF97092}"/>
                  </a:ext>
                </a:extLst>
              </p:cNvPr>
              <p:cNvSpPr/>
              <p:nvPr/>
            </p:nvSpPr>
            <p:spPr>
              <a:xfrm>
                <a:off x="3165196" y="2625643"/>
                <a:ext cx="616458" cy="627544"/>
              </a:xfrm>
              <a:prstGeom prst="rect">
                <a:avLst/>
              </a:prstGeom>
              <a:grpFill/>
              <a:ln w="12700"/>
            </p:spPr>
            <p:style>
              <a:lnRef idx="0">
                <a:scrgbClr r="0" g="0" b="0"/>
              </a:lnRef>
              <a:fillRef idx="0">
                <a:scrgbClr r="0" g="0" b="0"/>
              </a:fillRef>
              <a:effectRef idx="0">
                <a:scrgbClr r="0" g="0" b="0"/>
              </a:effectRef>
              <a:fontRef idx="minor">
                <a:schemeClr val="lt1"/>
              </a:fontRef>
            </p:style>
            <p:txBody>
              <a:bodyPr lIns="45720" rIns="45720" spcCol="1270" anchor="ctr"/>
              <a:lstStyle/>
              <a:p>
                <a:pPr algn="ctr" defTabSz="533400">
                  <a:lnSpc>
                    <a:spcPct val="90000"/>
                  </a:lnSpc>
                  <a:spcAft>
                    <a:spcPct val="35000"/>
                  </a:spcAft>
                  <a:defRPr/>
                </a:pPr>
                <a:r>
                  <a:rPr lang="en-GB" sz="2000" b="1" dirty="0">
                    <a:solidFill>
                      <a:schemeClr val="accent6">
                        <a:lumMod val="75000"/>
                      </a:schemeClr>
                    </a:solidFill>
                    <a:latin typeface="Arial" panose="020B0604020202020204" pitchFamily="34" charset="0"/>
                    <a:cs typeface="Arial" panose="020B0604020202020204" pitchFamily="34" charset="0"/>
                  </a:rPr>
                  <a:t>Test Prototype</a:t>
                </a:r>
              </a:p>
            </p:txBody>
          </p:sp>
        </p:grpSp>
        <p:grpSp>
          <p:nvGrpSpPr>
            <p:cNvPr id="18" name="Group 17">
              <a:extLst>
                <a:ext uri="{FF2B5EF4-FFF2-40B4-BE49-F238E27FC236}">
                  <a16:creationId xmlns:a16="http://schemas.microsoft.com/office/drawing/2014/main" id="{BA6C128D-8488-BAD8-B7E5-80BC10CF0846}"/>
                </a:ext>
              </a:extLst>
            </p:cNvPr>
            <p:cNvGrpSpPr/>
            <p:nvPr/>
          </p:nvGrpSpPr>
          <p:grpSpPr>
            <a:xfrm>
              <a:off x="7236416" y="5603704"/>
              <a:ext cx="1080000" cy="561600"/>
              <a:chOff x="3629715" y="3085778"/>
              <a:chExt cx="748859" cy="694256"/>
            </a:xfrm>
            <a:grpFill/>
          </p:grpSpPr>
          <p:sp>
            <p:nvSpPr>
              <p:cNvPr id="19" name="Rounded Rectangle 18">
                <a:extLst>
                  <a:ext uri="{FF2B5EF4-FFF2-40B4-BE49-F238E27FC236}">
                    <a16:creationId xmlns:a16="http://schemas.microsoft.com/office/drawing/2014/main" id="{82FA7903-EDAB-55ED-A775-D3D098A00EF3}"/>
                  </a:ext>
                </a:extLst>
              </p:cNvPr>
              <p:cNvSpPr/>
              <p:nvPr/>
            </p:nvSpPr>
            <p:spPr>
              <a:xfrm>
                <a:off x="3629715" y="3085778"/>
                <a:ext cx="748859" cy="694256"/>
              </a:xfrm>
              <a:prstGeom prst="roundRect">
                <a:avLst>
                  <a:gd name="adj" fmla="val 16670"/>
                </a:avLst>
              </a:prstGeom>
              <a:grpFill/>
              <a:ln w="12700"/>
            </p:spPr>
            <p:style>
              <a:lnRef idx="3">
                <a:schemeClr val="lt1"/>
              </a:lnRef>
              <a:fillRef idx="1">
                <a:schemeClr val="dk1"/>
              </a:fillRef>
              <a:effectRef idx="1">
                <a:schemeClr val="dk1"/>
              </a:effectRef>
              <a:fontRef idx="minor">
                <a:schemeClr val="lt1"/>
              </a:fontRef>
            </p:style>
            <p:txBody>
              <a:bodyPr/>
              <a:lstStyle/>
              <a:p>
                <a:endParaRPr lang="en-GB" sz="2000"/>
              </a:p>
            </p:txBody>
          </p:sp>
          <p:sp>
            <p:nvSpPr>
              <p:cNvPr id="20" name="Rounded Rectangle 25">
                <a:extLst>
                  <a:ext uri="{FF2B5EF4-FFF2-40B4-BE49-F238E27FC236}">
                    <a16:creationId xmlns:a16="http://schemas.microsoft.com/office/drawing/2014/main" id="{DF4874E7-A660-9C27-4B8A-A6032AF0D838}"/>
                  </a:ext>
                </a:extLst>
              </p:cNvPr>
              <p:cNvSpPr/>
              <p:nvPr/>
            </p:nvSpPr>
            <p:spPr>
              <a:xfrm>
                <a:off x="3663612" y="3119675"/>
                <a:ext cx="681065" cy="626462"/>
              </a:xfrm>
              <a:prstGeom prst="rect">
                <a:avLst/>
              </a:prstGeom>
              <a:grpFill/>
              <a:ln w="12700"/>
            </p:spPr>
            <p:style>
              <a:lnRef idx="0">
                <a:scrgbClr r="0" g="0" b="0"/>
              </a:lnRef>
              <a:fillRef idx="0">
                <a:scrgbClr r="0" g="0" b="0"/>
              </a:fillRef>
              <a:effectRef idx="0">
                <a:scrgbClr r="0" g="0" b="0"/>
              </a:effectRef>
              <a:fontRef idx="minor">
                <a:schemeClr val="lt1"/>
              </a:fontRef>
            </p:style>
            <p:txBody>
              <a:bodyPr lIns="45720" rIns="45720" spcCol="1270" anchor="ctr"/>
              <a:lstStyle/>
              <a:p>
                <a:pPr algn="ctr" defTabSz="533400">
                  <a:lnSpc>
                    <a:spcPct val="90000"/>
                  </a:lnSpc>
                  <a:spcAft>
                    <a:spcPct val="35000"/>
                  </a:spcAft>
                  <a:defRPr/>
                </a:pPr>
                <a:r>
                  <a:rPr lang="en-GB" sz="2000" b="1" dirty="0">
                    <a:solidFill>
                      <a:schemeClr val="accent6">
                        <a:lumMod val="75000"/>
                      </a:schemeClr>
                    </a:solidFill>
                    <a:latin typeface="Arial" panose="020B0604020202020204" pitchFamily="34" charset="0"/>
                    <a:cs typeface="Arial" panose="020B0604020202020204" pitchFamily="34" charset="0"/>
                  </a:rPr>
                  <a:t>System Test</a:t>
                </a:r>
              </a:p>
            </p:txBody>
          </p:sp>
        </p:grpSp>
        <p:grpSp>
          <p:nvGrpSpPr>
            <p:cNvPr id="21" name="Group 20">
              <a:extLst>
                <a:ext uri="{FF2B5EF4-FFF2-40B4-BE49-F238E27FC236}">
                  <a16:creationId xmlns:a16="http://schemas.microsoft.com/office/drawing/2014/main" id="{F437CC08-3A58-EA1F-1A0F-7EAFC66A8848}"/>
                </a:ext>
              </a:extLst>
            </p:cNvPr>
            <p:cNvGrpSpPr/>
            <p:nvPr/>
          </p:nvGrpSpPr>
          <p:grpSpPr>
            <a:xfrm>
              <a:off x="7956496" y="6251776"/>
              <a:ext cx="1080000" cy="561600"/>
              <a:chOff x="4185493" y="3600398"/>
              <a:chExt cx="818556" cy="694256"/>
            </a:xfrm>
            <a:grpFill/>
          </p:grpSpPr>
          <p:sp>
            <p:nvSpPr>
              <p:cNvPr id="22" name="Rounded Rectangle 21">
                <a:extLst>
                  <a:ext uri="{FF2B5EF4-FFF2-40B4-BE49-F238E27FC236}">
                    <a16:creationId xmlns:a16="http://schemas.microsoft.com/office/drawing/2014/main" id="{7BC5CDA8-7182-E848-D976-F5F6BB3790D2}"/>
                  </a:ext>
                </a:extLst>
              </p:cNvPr>
              <p:cNvSpPr/>
              <p:nvPr/>
            </p:nvSpPr>
            <p:spPr>
              <a:xfrm>
                <a:off x="4185493" y="3600398"/>
                <a:ext cx="818556" cy="694256"/>
              </a:xfrm>
              <a:prstGeom prst="roundRect">
                <a:avLst>
                  <a:gd name="adj" fmla="val 16670"/>
                </a:avLst>
              </a:prstGeom>
              <a:grpFill/>
              <a:ln w="12700"/>
            </p:spPr>
            <p:style>
              <a:lnRef idx="3">
                <a:schemeClr val="lt1"/>
              </a:lnRef>
              <a:fillRef idx="1">
                <a:schemeClr val="dk1"/>
              </a:fillRef>
              <a:effectRef idx="1">
                <a:schemeClr val="dk1"/>
              </a:effectRef>
              <a:fontRef idx="minor">
                <a:schemeClr val="lt1"/>
              </a:fontRef>
            </p:style>
            <p:txBody>
              <a:bodyPr/>
              <a:lstStyle/>
              <a:p>
                <a:endParaRPr lang="en-GB" sz="2000"/>
              </a:p>
            </p:txBody>
          </p:sp>
          <p:sp>
            <p:nvSpPr>
              <p:cNvPr id="23" name="Rounded Rectangle 27">
                <a:extLst>
                  <a:ext uri="{FF2B5EF4-FFF2-40B4-BE49-F238E27FC236}">
                    <a16:creationId xmlns:a16="http://schemas.microsoft.com/office/drawing/2014/main" id="{05858A87-D79A-B29C-2064-2B8BDAE2987F}"/>
                  </a:ext>
                </a:extLst>
              </p:cNvPr>
              <p:cNvSpPr/>
              <p:nvPr/>
            </p:nvSpPr>
            <p:spPr>
              <a:xfrm>
                <a:off x="4219390" y="3634295"/>
                <a:ext cx="750762" cy="626462"/>
              </a:xfrm>
              <a:prstGeom prst="rect">
                <a:avLst/>
              </a:prstGeom>
              <a:grpFill/>
              <a:ln w="12700"/>
            </p:spPr>
            <p:style>
              <a:lnRef idx="0">
                <a:scrgbClr r="0" g="0" b="0"/>
              </a:lnRef>
              <a:fillRef idx="0">
                <a:scrgbClr r="0" g="0" b="0"/>
              </a:fillRef>
              <a:effectRef idx="0">
                <a:scrgbClr r="0" g="0" b="0"/>
              </a:effectRef>
              <a:fontRef idx="minor">
                <a:schemeClr val="lt1"/>
              </a:fontRef>
            </p:style>
            <p:txBody>
              <a:bodyPr lIns="45720" rIns="45720" spcCol="1270" anchor="ctr"/>
              <a:lstStyle/>
              <a:p>
                <a:pPr algn="ctr" defTabSz="533400">
                  <a:lnSpc>
                    <a:spcPct val="90000"/>
                  </a:lnSpc>
                  <a:spcAft>
                    <a:spcPct val="35000"/>
                  </a:spcAft>
                  <a:defRPr/>
                </a:pPr>
                <a:r>
                  <a:rPr lang="en-GB" sz="2000" b="1" dirty="0">
                    <a:solidFill>
                      <a:schemeClr val="accent6">
                        <a:lumMod val="75000"/>
                      </a:schemeClr>
                    </a:solidFill>
                    <a:latin typeface="Arial" panose="020B0604020202020204" pitchFamily="34" charset="0"/>
                    <a:cs typeface="Arial" panose="020B0604020202020204" pitchFamily="34" charset="0"/>
                  </a:rPr>
                  <a:t>Operation</a:t>
                </a:r>
              </a:p>
            </p:txBody>
          </p:sp>
        </p:grpSp>
        <p:grpSp>
          <p:nvGrpSpPr>
            <p:cNvPr id="24" name="Group 23">
              <a:extLst>
                <a:ext uri="{FF2B5EF4-FFF2-40B4-BE49-F238E27FC236}">
                  <a16:creationId xmlns:a16="http://schemas.microsoft.com/office/drawing/2014/main" id="{1A8CEA75-BDCF-AC92-F364-B3F441E5B648}"/>
                </a:ext>
              </a:extLst>
            </p:cNvPr>
            <p:cNvGrpSpPr/>
            <p:nvPr/>
          </p:nvGrpSpPr>
          <p:grpSpPr>
            <a:xfrm>
              <a:off x="5004048" y="4953823"/>
              <a:ext cx="1080000" cy="561600"/>
              <a:chOff x="3131840" y="2592287"/>
              <a:chExt cx="683170" cy="694256"/>
            </a:xfrm>
            <a:grpFill/>
          </p:grpSpPr>
          <p:sp>
            <p:nvSpPr>
              <p:cNvPr id="25" name="Rounded Rectangle 24">
                <a:extLst>
                  <a:ext uri="{FF2B5EF4-FFF2-40B4-BE49-F238E27FC236}">
                    <a16:creationId xmlns:a16="http://schemas.microsoft.com/office/drawing/2014/main" id="{5B529503-3E6B-9CA5-393F-E7E17F4C42BE}"/>
                  </a:ext>
                </a:extLst>
              </p:cNvPr>
              <p:cNvSpPr/>
              <p:nvPr/>
            </p:nvSpPr>
            <p:spPr>
              <a:xfrm>
                <a:off x="3131840" y="2592287"/>
                <a:ext cx="683170" cy="694256"/>
              </a:xfrm>
              <a:prstGeom prst="roundRect">
                <a:avLst>
                  <a:gd name="adj" fmla="val 16670"/>
                </a:avLst>
              </a:prstGeom>
              <a:grpFill/>
              <a:ln w="12700"/>
            </p:spPr>
            <p:style>
              <a:lnRef idx="3">
                <a:schemeClr val="lt1"/>
              </a:lnRef>
              <a:fillRef idx="1">
                <a:schemeClr val="dk1"/>
              </a:fillRef>
              <a:effectRef idx="1">
                <a:schemeClr val="dk1"/>
              </a:effectRef>
              <a:fontRef idx="minor">
                <a:schemeClr val="lt1"/>
              </a:fontRef>
            </p:style>
            <p:txBody>
              <a:bodyPr/>
              <a:lstStyle/>
              <a:p>
                <a:endParaRPr lang="en-GB" sz="2000"/>
              </a:p>
            </p:txBody>
          </p:sp>
          <p:sp>
            <p:nvSpPr>
              <p:cNvPr id="26" name="Rounded Rectangle 21">
                <a:extLst>
                  <a:ext uri="{FF2B5EF4-FFF2-40B4-BE49-F238E27FC236}">
                    <a16:creationId xmlns:a16="http://schemas.microsoft.com/office/drawing/2014/main" id="{56E4F1BE-1CD4-B162-3FFD-ABB511630ABC}"/>
                  </a:ext>
                </a:extLst>
              </p:cNvPr>
              <p:cNvSpPr/>
              <p:nvPr/>
            </p:nvSpPr>
            <p:spPr>
              <a:xfrm>
                <a:off x="3165196" y="2625643"/>
                <a:ext cx="616458" cy="627544"/>
              </a:xfrm>
              <a:prstGeom prst="rect">
                <a:avLst/>
              </a:prstGeom>
              <a:grpFill/>
              <a:ln w="12700"/>
            </p:spPr>
            <p:style>
              <a:lnRef idx="0">
                <a:scrgbClr r="0" g="0" b="0"/>
              </a:lnRef>
              <a:fillRef idx="0">
                <a:scrgbClr r="0" g="0" b="0"/>
              </a:fillRef>
              <a:effectRef idx="0">
                <a:scrgbClr r="0" g="0" b="0"/>
              </a:effectRef>
              <a:fontRef idx="minor">
                <a:schemeClr val="lt1"/>
              </a:fontRef>
            </p:style>
            <p:txBody>
              <a:bodyPr lIns="45720" rIns="45720" spcCol="1270" anchor="ctr"/>
              <a:lstStyle/>
              <a:p>
                <a:pPr algn="ctr" defTabSz="533400">
                  <a:lnSpc>
                    <a:spcPct val="90000"/>
                  </a:lnSpc>
                  <a:spcAft>
                    <a:spcPct val="35000"/>
                  </a:spcAft>
                  <a:defRPr/>
                </a:pPr>
                <a:r>
                  <a:rPr lang="en-GB" sz="2000" b="1" dirty="0">
                    <a:solidFill>
                      <a:schemeClr val="accent6">
                        <a:lumMod val="75000"/>
                      </a:schemeClr>
                    </a:solidFill>
                    <a:latin typeface="Arial" panose="020B0604020202020204" pitchFamily="34" charset="0"/>
                    <a:cs typeface="Arial" panose="020B0604020202020204" pitchFamily="34" charset="0"/>
                  </a:rPr>
                  <a:t>Enhance</a:t>
                </a:r>
              </a:p>
              <a:p>
                <a:pPr algn="ctr" defTabSz="533400">
                  <a:lnSpc>
                    <a:spcPct val="90000"/>
                  </a:lnSpc>
                  <a:spcAft>
                    <a:spcPct val="35000"/>
                  </a:spcAft>
                  <a:defRPr/>
                </a:pPr>
                <a:r>
                  <a:rPr lang="en-GB" sz="2000" b="1" dirty="0">
                    <a:solidFill>
                      <a:schemeClr val="accent6">
                        <a:lumMod val="75000"/>
                      </a:schemeClr>
                    </a:solidFill>
                    <a:latin typeface="Arial" panose="020B0604020202020204" pitchFamily="34" charset="0"/>
                    <a:cs typeface="Arial" panose="020B0604020202020204" pitchFamily="34" charset="0"/>
                  </a:rPr>
                  <a:t>Prototype</a:t>
                </a:r>
              </a:p>
            </p:txBody>
          </p:sp>
        </p:grpSp>
        <p:cxnSp>
          <p:nvCxnSpPr>
            <p:cNvPr id="33" name="Straight Arrow Connector 32">
              <a:extLst>
                <a:ext uri="{FF2B5EF4-FFF2-40B4-BE49-F238E27FC236}">
                  <a16:creationId xmlns:a16="http://schemas.microsoft.com/office/drawing/2014/main" id="{E2927DAC-A847-E932-F7AB-9F363004803F}"/>
                </a:ext>
              </a:extLst>
            </p:cNvPr>
            <p:cNvCxnSpPr>
              <a:stCxn id="16" idx="2"/>
              <a:endCxn id="25" idx="2"/>
            </p:cNvCxnSpPr>
            <p:nvPr/>
          </p:nvCxnSpPr>
          <p:spPr>
            <a:xfrm rot="5400000">
              <a:off x="6293644" y="4752181"/>
              <a:ext cx="12700" cy="1512888"/>
            </a:xfrm>
            <a:prstGeom prst="curvedConnector3">
              <a:avLst>
                <a:gd name="adj1" fmla="val 1141335"/>
              </a:avLst>
            </a:prstGeom>
            <a:grpFill/>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2488206-1500-ED0D-6A46-F731A29B496B}"/>
                </a:ext>
              </a:extLst>
            </p:cNvPr>
            <p:cNvCxnSpPr>
              <a:stCxn id="26" idx="0"/>
              <a:endCxn id="17" idx="0"/>
            </p:cNvCxnSpPr>
            <p:nvPr/>
          </p:nvCxnSpPr>
          <p:spPr>
            <a:xfrm rot="5400000" flipH="1" flipV="1">
              <a:off x="6293644" y="4218781"/>
              <a:ext cx="12700" cy="1512888"/>
            </a:xfrm>
            <a:prstGeom prst="curvedConnector3">
              <a:avLst>
                <a:gd name="adj1" fmla="val 1056318"/>
              </a:avLst>
            </a:prstGeom>
            <a:grpFill/>
            <a:ln>
              <a:tailEnd type="arrow"/>
            </a:ln>
          </p:spPr>
          <p:style>
            <a:lnRef idx="1">
              <a:schemeClr val="accent1"/>
            </a:lnRef>
            <a:fillRef idx="0">
              <a:schemeClr val="accent1"/>
            </a:fillRef>
            <a:effectRef idx="0">
              <a:schemeClr val="accent1"/>
            </a:effectRef>
            <a:fontRef idx="minor">
              <a:schemeClr val="tx1"/>
            </a:fontRef>
          </p:style>
        </p:cxnSp>
      </p:grpSp>
      <p:sp>
        <p:nvSpPr>
          <p:cNvPr id="28" name="TextBox 27">
            <a:extLst>
              <a:ext uri="{FF2B5EF4-FFF2-40B4-BE49-F238E27FC236}">
                <a16:creationId xmlns:a16="http://schemas.microsoft.com/office/drawing/2014/main" id="{E324407D-88FD-BE28-2291-7EAFAEBCBAF1}"/>
              </a:ext>
            </a:extLst>
          </p:cNvPr>
          <p:cNvSpPr txBox="1"/>
          <p:nvPr/>
        </p:nvSpPr>
        <p:spPr>
          <a:xfrm>
            <a:off x="4308354" y="1620006"/>
            <a:ext cx="4643252" cy="1938992"/>
          </a:xfrm>
          <a:prstGeom prst="rect">
            <a:avLst/>
          </a:prstGeom>
          <a:noFill/>
        </p:spPr>
        <p:txBody>
          <a:bodyPr wrap="square">
            <a:spAutoFit/>
          </a:bodyPr>
          <a:lstStyle/>
          <a:p>
            <a:pPr marL="0" lvl="1" algn="ctr">
              <a:defRPr/>
            </a:pPr>
            <a:r>
              <a:rPr lang="en-GB" sz="2400" dirty="0">
                <a:cs typeface="Arial" panose="020B0604020202020204" pitchFamily="34" charset="0"/>
              </a:rPr>
              <a:t>An iterative lifecycle where the requirements are outlined, and the system is incrementally developed through a series of prototypes.</a:t>
            </a:r>
          </a:p>
        </p:txBody>
      </p:sp>
    </p:spTree>
    <p:extLst>
      <p:ext uri="{BB962C8B-B14F-4D97-AF65-F5344CB8AC3E}">
        <p14:creationId xmlns:p14="http://schemas.microsoft.com/office/powerpoint/2010/main" val="1403781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540C9-9F4B-DD02-2880-6C10C958E209}"/>
              </a:ext>
            </a:extLst>
          </p:cNvPr>
          <p:cNvSpPr>
            <a:spLocks noGrp="1"/>
          </p:cNvSpPr>
          <p:nvPr>
            <p:ph type="title"/>
          </p:nvPr>
        </p:nvSpPr>
        <p:spPr/>
        <p:txBody>
          <a:bodyPr/>
          <a:lstStyle/>
          <a:p>
            <a:r>
              <a:rPr lang="en-GB" dirty="0"/>
              <a:t>Incremental Prototype  </a:t>
            </a:r>
          </a:p>
        </p:txBody>
      </p:sp>
      <p:sp>
        <p:nvSpPr>
          <p:cNvPr id="3" name="Content Placeholder 2">
            <a:extLst>
              <a:ext uri="{FF2B5EF4-FFF2-40B4-BE49-F238E27FC236}">
                <a16:creationId xmlns:a16="http://schemas.microsoft.com/office/drawing/2014/main" id="{B35C0F74-5145-A64F-1B34-A9A7D65DC1B2}"/>
              </a:ext>
            </a:extLst>
          </p:cNvPr>
          <p:cNvSpPr>
            <a:spLocks noGrp="1"/>
          </p:cNvSpPr>
          <p:nvPr>
            <p:ph idx="1"/>
          </p:nvPr>
        </p:nvSpPr>
        <p:spPr/>
        <p:txBody>
          <a:bodyPr/>
          <a:lstStyle/>
          <a:p>
            <a:pPr marL="457200" indent="-457200">
              <a:buFont typeface="Arial" panose="020B0604020202020204" pitchFamily="34" charset="0"/>
              <a:buChar char="•"/>
            </a:pPr>
            <a:r>
              <a:rPr lang="en-GB" i="0" dirty="0">
                <a:latin typeface="Arial" panose="020B0604020202020204" pitchFamily="34" charset="0"/>
                <a:cs typeface="Arial" panose="020B0604020202020204" pitchFamily="34" charset="0"/>
              </a:rPr>
              <a:t>Small prototypes are built individually in parallel.  </a:t>
            </a:r>
          </a:p>
          <a:p>
            <a:pPr marL="457200" indent="-457200">
              <a:buFont typeface="Arial" panose="020B0604020202020204" pitchFamily="34" charset="0"/>
              <a:buChar char="•"/>
            </a:pPr>
            <a:r>
              <a:rPr lang="en-GB" i="0" dirty="0">
                <a:latin typeface="Arial" panose="020B0604020202020204" pitchFamily="34" charset="0"/>
                <a:cs typeface="Arial" panose="020B0604020202020204" pitchFamily="34" charset="0"/>
              </a:rPr>
              <a:t>Each individual prototype are evaluated and refined separately, and eventually combined into a single product.  </a:t>
            </a:r>
          </a:p>
        </p:txBody>
      </p:sp>
    </p:spTree>
    <p:extLst>
      <p:ext uri="{BB962C8B-B14F-4D97-AF65-F5344CB8AC3E}">
        <p14:creationId xmlns:p14="http://schemas.microsoft.com/office/powerpoint/2010/main" val="409719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5D1435-AEC9-9BC2-C078-1ED76C07A0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43F283-294F-AB9D-EC21-143D4459C694}"/>
              </a:ext>
            </a:extLst>
          </p:cNvPr>
          <p:cNvSpPr>
            <a:spLocks noGrp="1"/>
          </p:cNvSpPr>
          <p:nvPr>
            <p:ph type="title"/>
          </p:nvPr>
        </p:nvSpPr>
        <p:spPr/>
        <p:txBody>
          <a:bodyPr/>
          <a:lstStyle/>
          <a:p>
            <a:r>
              <a:rPr lang="en-GB" dirty="0"/>
              <a:t>Extreme Prototype  </a:t>
            </a:r>
          </a:p>
        </p:txBody>
      </p:sp>
      <p:sp>
        <p:nvSpPr>
          <p:cNvPr id="3" name="Content Placeholder 2">
            <a:extLst>
              <a:ext uri="{FF2B5EF4-FFF2-40B4-BE49-F238E27FC236}">
                <a16:creationId xmlns:a16="http://schemas.microsoft.com/office/drawing/2014/main" id="{C88DCAC9-66B9-DEAD-DBB7-1F2B7424DC84}"/>
              </a:ext>
            </a:extLst>
          </p:cNvPr>
          <p:cNvSpPr>
            <a:spLocks noGrp="1"/>
          </p:cNvSpPr>
          <p:nvPr>
            <p:ph idx="1"/>
          </p:nvPr>
        </p:nvSpPr>
        <p:spPr>
          <a:xfrm>
            <a:off x="68540" y="1484784"/>
            <a:ext cx="8856663" cy="4319587"/>
          </a:xfrm>
        </p:spPr>
        <p:txBody>
          <a:bodyPr/>
          <a:lstStyle/>
          <a:p>
            <a:pPr marL="457200" indent="-457200">
              <a:buFont typeface="Arial" panose="020B0604020202020204" pitchFamily="34" charset="0"/>
              <a:buChar char="•"/>
            </a:pPr>
            <a:r>
              <a:rPr lang="en-GB" i="0" dirty="0">
                <a:latin typeface="Arial" panose="020B0604020202020204" pitchFamily="34" charset="0"/>
                <a:cs typeface="Arial" panose="020B0604020202020204" pitchFamily="34" charset="0"/>
              </a:rPr>
              <a:t>Extreme prototype is commonly used in web application development.  </a:t>
            </a:r>
          </a:p>
          <a:p>
            <a:pPr marL="457200" indent="-457200">
              <a:buFont typeface="Arial" panose="020B0604020202020204" pitchFamily="34" charset="0"/>
              <a:buChar char="•"/>
            </a:pPr>
            <a:r>
              <a:rPr lang="en-GB" i="0" dirty="0">
                <a:latin typeface="Arial" panose="020B0604020202020204" pitchFamily="34" charset="0"/>
                <a:cs typeface="Arial" panose="020B0604020202020204" pitchFamily="34" charset="0"/>
              </a:rPr>
              <a:t>Extreme prototype is conducted in three phases: </a:t>
            </a:r>
          </a:p>
          <a:p>
            <a:pPr marL="901700" lvl="1" indent="-457200">
              <a:buFont typeface="Arial" panose="020B0604020202020204" pitchFamily="34" charset="0"/>
              <a:buChar char="•"/>
            </a:pPr>
            <a:r>
              <a:rPr lang="en-GB" dirty="0">
                <a:latin typeface="Arial" panose="020B0604020202020204" pitchFamily="34" charset="0"/>
                <a:cs typeface="Arial" panose="020B0604020202020204" pitchFamily="34" charset="0"/>
              </a:rPr>
              <a:t>Build HTML wireframes with limited interactivity.  </a:t>
            </a:r>
          </a:p>
          <a:p>
            <a:pPr marL="901700" lvl="1" indent="-457200">
              <a:buFont typeface="Arial" panose="020B0604020202020204" pitchFamily="34" charset="0"/>
              <a:buChar char="•"/>
            </a:pPr>
            <a:r>
              <a:rPr lang="en-GB" i="0" dirty="0">
                <a:latin typeface="Arial" panose="020B0604020202020204" pitchFamily="34" charset="0"/>
                <a:cs typeface="Arial" panose="020B0604020202020204" pitchFamily="34" charset="0"/>
              </a:rPr>
              <a:t>Transform the wireframes to fully </a:t>
            </a:r>
            <a:r>
              <a:rPr lang="en-GB" dirty="0">
                <a:latin typeface="Arial" panose="020B0604020202020204" pitchFamily="34" charset="0"/>
                <a:cs typeface="Arial" panose="020B0604020202020204" pitchFamily="34" charset="0"/>
              </a:rPr>
              <a:t>functional HTML pages.  </a:t>
            </a:r>
          </a:p>
          <a:p>
            <a:pPr marL="901700" lvl="1" indent="-457200">
              <a:buFont typeface="Arial" panose="020B0604020202020204" pitchFamily="34" charset="0"/>
              <a:buChar char="•"/>
            </a:pPr>
            <a:r>
              <a:rPr lang="en-GB" i="0" dirty="0">
                <a:latin typeface="Arial" panose="020B0604020202020204" pitchFamily="34" charset="0"/>
                <a:cs typeface="Arial" panose="020B0604020202020204" pitchFamily="34" charset="0"/>
              </a:rPr>
              <a:t>Code and implement the service laye</a:t>
            </a:r>
            <a:r>
              <a:rPr lang="en-GB" dirty="0">
                <a:latin typeface="Arial" panose="020B0604020202020204" pitchFamily="34" charset="0"/>
                <a:cs typeface="Arial" panose="020B0604020202020204" pitchFamily="34" charset="0"/>
              </a:rPr>
              <a:t>r with business logic, communication services, authentication and authorisation, and other back-end services.  </a:t>
            </a:r>
            <a:endParaRPr lang="en-GB" i="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450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DCFCB-5949-3E03-C1C8-7E61BB62D67D}"/>
              </a:ext>
            </a:extLst>
          </p:cNvPr>
          <p:cNvSpPr>
            <a:spLocks noGrp="1"/>
          </p:cNvSpPr>
          <p:nvPr>
            <p:ph type="title"/>
          </p:nvPr>
        </p:nvSpPr>
        <p:spPr/>
        <p:txBody>
          <a:bodyPr/>
          <a:lstStyle/>
          <a:p>
            <a:r>
              <a:rPr lang="en-GB" sz="4000" dirty="0"/>
              <a:t>Iterative &amp; Incremental development </a:t>
            </a:r>
          </a:p>
        </p:txBody>
      </p:sp>
      <p:sp>
        <p:nvSpPr>
          <p:cNvPr id="3" name="Content Placeholder 2">
            <a:extLst>
              <a:ext uri="{FF2B5EF4-FFF2-40B4-BE49-F238E27FC236}">
                <a16:creationId xmlns:a16="http://schemas.microsoft.com/office/drawing/2014/main" id="{57EFDDC2-13BA-589C-1B1B-A269C20D42E9}"/>
              </a:ext>
            </a:extLst>
          </p:cNvPr>
          <p:cNvSpPr>
            <a:spLocks noGrp="1"/>
          </p:cNvSpPr>
          <p:nvPr>
            <p:ph idx="1"/>
          </p:nvPr>
        </p:nvSpPr>
        <p:spPr>
          <a:xfrm>
            <a:off x="5605" y="1271132"/>
            <a:ext cx="9112250" cy="4319587"/>
          </a:xfrm>
        </p:spPr>
        <p:txBody>
          <a:bodyPr/>
          <a:lstStyle/>
          <a:p>
            <a:pPr marL="457200" indent="-457200">
              <a:buFont typeface="Arial" panose="020B0604020202020204" pitchFamily="34" charset="0"/>
              <a:buChar char="•"/>
            </a:pPr>
            <a:r>
              <a:rPr lang="en-GB" sz="2400" i="0" dirty="0">
                <a:latin typeface="Arial" panose="020B0604020202020204" pitchFamily="34" charset="0"/>
                <a:cs typeface="Arial" panose="020B0604020202020204" pitchFamily="34" charset="0"/>
              </a:rPr>
              <a:t>Composes of several iterations in sequence. </a:t>
            </a:r>
          </a:p>
          <a:p>
            <a:pPr marL="901700" lvl="1" indent="-457200">
              <a:buFont typeface="Arial" panose="020B0604020202020204" pitchFamily="34" charset="0"/>
              <a:buChar char="•"/>
            </a:pPr>
            <a:r>
              <a:rPr lang="en-GB" sz="2200" i="0" dirty="0">
                <a:latin typeface="Arial" panose="020B0604020202020204" pitchFamily="34" charset="0"/>
                <a:cs typeface="Arial" panose="020B0604020202020204" pitchFamily="34" charset="0"/>
              </a:rPr>
              <a:t>Each </a:t>
            </a:r>
            <a:r>
              <a:rPr lang="en-GB" sz="2200" i="0" dirty="0">
                <a:solidFill>
                  <a:schemeClr val="accent6">
                    <a:lumMod val="75000"/>
                  </a:schemeClr>
                </a:solidFill>
                <a:latin typeface="Arial" panose="020B0604020202020204" pitchFamily="34" charset="0"/>
                <a:cs typeface="Arial" panose="020B0604020202020204" pitchFamily="34" charset="0"/>
              </a:rPr>
              <a:t>iteration</a:t>
            </a:r>
            <a:r>
              <a:rPr lang="en-GB" sz="2200" i="0" dirty="0">
                <a:latin typeface="Arial" panose="020B0604020202020204" pitchFamily="34" charset="0"/>
                <a:cs typeface="Arial" panose="020B0604020202020204" pitchFamily="34" charset="0"/>
              </a:rPr>
              <a:t> is a </a:t>
            </a:r>
            <a:r>
              <a:rPr lang="en-GB" sz="2200" b="1" i="0" dirty="0">
                <a:latin typeface="Arial" panose="020B0604020202020204" pitchFamily="34" charset="0"/>
                <a:cs typeface="Arial" panose="020B0604020202020204" pitchFamily="34" charset="0"/>
              </a:rPr>
              <a:t>self-contained mini-project </a:t>
            </a:r>
            <a:r>
              <a:rPr lang="en-GB" sz="2200" i="0" dirty="0">
                <a:latin typeface="Arial" panose="020B0604020202020204" pitchFamily="34" charset="0"/>
                <a:cs typeface="Arial" panose="020B0604020202020204" pitchFamily="34" charset="0"/>
              </a:rPr>
              <a:t>composed of activities such as requirements analysis, design, programming, and test. </a:t>
            </a:r>
          </a:p>
          <a:p>
            <a:pPr marL="901700" lvl="1" indent="-457200">
              <a:buFont typeface="Arial" panose="020B0604020202020204" pitchFamily="34" charset="0"/>
              <a:buChar char="•"/>
            </a:pPr>
            <a:r>
              <a:rPr lang="en-GB" sz="2200" i="0" dirty="0">
                <a:latin typeface="Arial" panose="020B0604020202020204" pitchFamily="34" charset="0"/>
                <a:cs typeface="Arial" panose="020B0604020202020204" pitchFamily="34" charset="0"/>
              </a:rPr>
              <a:t>The goal for the end of an iteration is an iteration release, a stable, integrated and tested partially complete system. </a:t>
            </a:r>
          </a:p>
          <a:p>
            <a:pPr marL="457200" indent="-457200">
              <a:buFont typeface="Arial" panose="020B0604020202020204" pitchFamily="34" charset="0"/>
              <a:buChar char="•"/>
            </a:pPr>
            <a:r>
              <a:rPr lang="en-GB" sz="2400" b="1" i="0" dirty="0">
                <a:latin typeface="Arial" panose="020B0604020202020204" pitchFamily="34" charset="0"/>
                <a:cs typeface="Arial" panose="020B0604020202020204" pitchFamily="34" charset="0"/>
              </a:rPr>
              <a:t>All the software across all the teams is integrated into a release each iteration</a:t>
            </a:r>
            <a:r>
              <a:rPr lang="en-GB" sz="2400" i="0" dirty="0">
                <a:latin typeface="Arial" panose="020B0604020202020204" pitchFamily="34" charset="0"/>
                <a:cs typeface="Arial" panose="020B0604020202020204" pitchFamily="34" charset="0"/>
              </a:rPr>
              <a:t>. </a:t>
            </a:r>
          </a:p>
          <a:p>
            <a:pPr marL="901700" lvl="1" indent="-457200">
              <a:buFont typeface="Arial" panose="020B0604020202020204" pitchFamily="34" charset="0"/>
              <a:buChar char="•"/>
            </a:pPr>
            <a:r>
              <a:rPr lang="en-GB" sz="2200" i="0" dirty="0">
                <a:latin typeface="Arial" panose="020B0604020202020204" pitchFamily="34" charset="0"/>
                <a:cs typeface="Arial" panose="020B0604020202020204" pitchFamily="34" charset="0"/>
              </a:rPr>
              <a:t>Most iteration releases are internal, a baseline primarily for the benefit of the development team—they are not released externally. </a:t>
            </a:r>
          </a:p>
          <a:p>
            <a:pPr marL="901700" lvl="1" indent="-457200">
              <a:buFont typeface="Arial" panose="020B0604020202020204" pitchFamily="34" charset="0"/>
              <a:buChar char="•"/>
            </a:pPr>
            <a:r>
              <a:rPr lang="en-GB" sz="2200" i="0" dirty="0">
                <a:latin typeface="Arial" panose="020B0604020202020204" pitchFamily="34" charset="0"/>
                <a:cs typeface="Arial" panose="020B0604020202020204" pitchFamily="34" charset="0"/>
              </a:rPr>
              <a:t>The final iteration release is the complete product, released to the market or clients.</a:t>
            </a:r>
          </a:p>
          <a:p>
            <a:pPr marL="457200" indent="-457200">
              <a:buFont typeface="Arial" panose="020B0604020202020204" pitchFamily="34" charset="0"/>
              <a:buChar char="•"/>
            </a:pPr>
            <a:endParaRPr lang="en-GB" sz="2400" i="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D49E18CA-578E-4C86-9E7A-854A552F64D4}"/>
              </a:ext>
            </a:extLst>
          </p:cNvPr>
          <p:cNvSpPr txBox="1"/>
          <p:nvPr/>
        </p:nvSpPr>
        <p:spPr>
          <a:xfrm>
            <a:off x="4394000" y="5899462"/>
            <a:ext cx="4702628" cy="261610"/>
          </a:xfrm>
          <a:prstGeom prst="rect">
            <a:avLst/>
          </a:prstGeom>
          <a:noFill/>
        </p:spPr>
        <p:txBody>
          <a:bodyPr wrap="square">
            <a:spAutoFit/>
          </a:bodyPr>
          <a:lstStyle/>
          <a:p>
            <a:pPr marL="0" indent="0"/>
            <a:r>
              <a:rPr lang="en-GB" sz="1100" i="0" dirty="0" err="1">
                <a:solidFill>
                  <a:schemeClr val="tx1"/>
                </a:solidFill>
                <a:latin typeface="Arial" panose="020B0604020202020204" pitchFamily="34" charset="0"/>
                <a:cs typeface="Arial" panose="020B0604020202020204" pitchFamily="34" charset="0"/>
              </a:rPr>
              <a:t>Larman</a:t>
            </a:r>
            <a:r>
              <a:rPr lang="en-GB" sz="1100" i="0" dirty="0">
                <a:solidFill>
                  <a:schemeClr val="tx1"/>
                </a:solidFill>
                <a:latin typeface="Arial" panose="020B0604020202020204" pitchFamily="34" charset="0"/>
                <a:cs typeface="Arial" panose="020B0604020202020204" pitchFamily="34" charset="0"/>
              </a:rPr>
              <a:t> (2010) Software Development: Iterative &amp; Evolutionary p. 9</a:t>
            </a:r>
          </a:p>
        </p:txBody>
      </p:sp>
    </p:spTree>
    <p:extLst>
      <p:ext uri="{BB962C8B-B14F-4D97-AF65-F5344CB8AC3E}">
        <p14:creationId xmlns:p14="http://schemas.microsoft.com/office/powerpoint/2010/main" val="2434738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57DC8-7D6E-0BCB-0727-662015B7FE56}"/>
              </a:ext>
            </a:extLst>
          </p:cNvPr>
          <p:cNvSpPr>
            <a:spLocks noGrp="1"/>
          </p:cNvSpPr>
          <p:nvPr>
            <p:ph type="title"/>
          </p:nvPr>
        </p:nvSpPr>
        <p:spPr/>
        <p:txBody>
          <a:bodyPr/>
          <a:lstStyle/>
          <a:p>
            <a:r>
              <a:rPr lang="en-GB" dirty="0"/>
              <a:t>Iterative Model Phases</a:t>
            </a:r>
          </a:p>
        </p:txBody>
      </p:sp>
      <p:grpSp>
        <p:nvGrpSpPr>
          <p:cNvPr id="34" name="Group 33">
            <a:extLst>
              <a:ext uri="{FF2B5EF4-FFF2-40B4-BE49-F238E27FC236}">
                <a16:creationId xmlns:a16="http://schemas.microsoft.com/office/drawing/2014/main" id="{B494E872-11C9-5CC0-9649-57E76C40F0C0}"/>
              </a:ext>
            </a:extLst>
          </p:cNvPr>
          <p:cNvGrpSpPr/>
          <p:nvPr/>
        </p:nvGrpSpPr>
        <p:grpSpPr>
          <a:xfrm>
            <a:off x="1331641" y="1537063"/>
            <a:ext cx="7369765" cy="3964251"/>
            <a:chOff x="641299" y="1721851"/>
            <a:chExt cx="7369765" cy="3964251"/>
          </a:xfrm>
        </p:grpSpPr>
        <p:grpSp>
          <p:nvGrpSpPr>
            <p:cNvPr id="4" name="Group 3">
              <a:extLst>
                <a:ext uri="{FF2B5EF4-FFF2-40B4-BE49-F238E27FC236}">
                  <a16:creationId xmlns:a16="http://schemas.microsoft.com/office/drawing/2014/main" id="{F0A97A63-6E57-E0F7-1690-0D45A6BFE8EE}"/>
                </a:ext>
              </a:extLst>
            </p:cNvPr>
            <p:cNvGrpSpPr/>
            <p:nvPr/>
          </p:nvGrpSpPr>
          <p:grpSpPr>
            <a:xfrm>
              <a:off x="641299" y="1721851"/>
              <a:ext cx="7369765" cy="3964251"/>
              <a:chOff x="5258594" y="1442384"/>
              <a:chExt cx="3804368" cy="4961183"/>
            </a:xfrm>
          </p:grpSpPr>
          <p:sp>
            <p:nvSpPr>
              <p:cNvPr id="5" name="Oval 4">
                <a:extLst>
                  <a:ext uri="{FF2B5EF4-FFF2-40B4-BE49-F238E27FC236}">
                    <a16:creationId xmlns:a16="http://schemas.microsoft.com/office/drawing/2014/main" id="{44784954-2090-46D6-0446-742674F6B537}"/>
                  </a:ext>
                </a:extLst>
              </p:cNvPr>
              <p:cNvSpPr/>
              <p:nvPr/>
            </p:nvSpPr>
            <p:spPr>
              <a:xfrm>
                <a:off x="8343825" y="5754280"/>
                <a:ext cx="719137" cy="649287"/>
              </a:xfrm>
              <a:prstGeom prst="ellipse">
                <a:avLst/>
              </a:prstGeom>
              <a:ln>
                <a:solidFill>
                  <a:srgbClr val="E3B651"/>
                </a:solidFill>
              </a:ln>
            </p:spPr>
            <p:style>
              <a:lnRef idx="1">
                <a:schemeClr val="accent5"/>
              </a:lnRef>
              <a:fillRef idx="3">
                <a:schemeClr val="accent5"/>
              </a:fillRef>
              <a:effectRef idx="2">
                <a:schemeClr val="accent5"/>
              </a:effectRef>
              <a:fontRef idx="minor">
                <a:schemeClr val="lt1"/>
              </a:fontRef>
            </p:style>
            <p:txBody>
              <a:bodyPr lIns="0" tIns="0" rIns="0" bIns="0" anchor="ctr"/>
              <a:lstStyle/>
              <a:p>
                <a:pPr algn="ctr">
                  <a:defRPr/>
                </a:pPr>
                <a:r>
                  <a:rPr lang="en-GB" sz="2000" b="1" dirty="0">
                    <a:solidFill>
                      <a:schemeClr val="accent6">
                        <a:lumMod val="75000"/>
                      </a:schemeClr>
                    </a:solidFill>
                    <a:latin typeface="Arial Narrow" panose="020B0606020202030204" pitchFamily="34" charset="0"/>
                  </a:rPr>
                  <a:t>Release</a:t>
                </a:r>
              </a:p>
            </p:txBody>
          </p:sp>
          <p:grpSp>
            <p:nvGrpSpPr>
              <p:cNvPr id="6" name="Group 5">
                <a:extLst>
                  <a:ext uri="{FF2B5EF4-FFF2-40B4-BE49-F238E27FC236}">
                    <a16:creationId xmlns:a16="http://schemas.microsoft.com/office/drawing/2014/main" id="{1B36A35F-AB94-E779-1A91-EE3BDE2E7215}"/>
                  </a:ext>
                </a:extLst>
              </p:cNvPr>
              <p:cNvGrpSpPr/>
              <p:nvPr/>
            </p:nvGrpSpPr>
            <p:grpSpPr>
              <a:xfrm>
                <a:off x="5258594" y="1442384"/>
                <a:ext cx="3345660" cy="3680479"/>
                <a:chOff x="5258594" y="1442384"/>
                <a:chExt cx="3345660" cy="3680479"/>
              </a:xfrm>
            </p:grpSpPr>
            <p:sp>
              <p:nvSpPr>
                <p:cNvPr id="22" name="Rounded Rectangle 5">
                  <a:extLst>
                    <a:ext uri="{FF2B5EF4-FFF2-40B4-BE49-F238E27FC236}">
                      <a16:creationId xmlns:a16="http://schemas.microsoft.com/office/drawing/2014/main" id="{14A6F589-CD44-DC68-2561-1379426CEEFF}"/>
                    </a:ext>
                  </a:extLst>
                </p:cNvPr>
                <p:cNvSpPr/>
                <p:nvPr/>
              </p:nvSpPr>
              <p:spPr bwMode="auto">
                <a:xfrm>
                  <a:off x="5258594" y="1442384"/>
                  <a:ext cx="1257300" cy="846139"/>
                </a:xfrm>
                <a:prstGeom prst="rect">
                  <a:avLst/>
                </a:prstGeom>
                <a:solidFill>
                  <a:srgbClr val="7030A0"/>
                </a:solidFill>
                <a:ln>
                  <a:noFill/>
                </a:ln>
              </p:spPr>
              <p:style>
                <a:lnRef idx="2">
                  <a:schemeClr val="dk1">
                    <a:shade val="50000"/>
                  </a:schemeClr>
                </a:lnRef>
                <a:fillRef idx="1">
                  <a:schemeClr val="dk1"/>
                </a:fillRef>
                <a:effectRef idx="0">
                  <a:schemeClr val="dk1"/>
                </a:effectRef>
                <a:fontRef idx="minor">
                  <a:schemeClr val="lt1"/>
                </a:fontRef>
              </p:style>
              <p:txBody>
                <a:bodyPr lIns="45720" rIns="45720" spcCol="1270" anchor="ctr"/>
                <a:lstStyle/>
                <a:p>
                  <a:pPr algn="ctr" defTabSz="533400">
                    <a:defRPr/>
                  </a:pPr>
                  <a:r>
                    <a:rPr lang="en-GB" sz="1800" b="1" dirty="0">
                      <a:latin typeface="Arial" panose="020B0604020202020204" pitchFamily="34" charset="0"/>
                      <a:cs typeface="Arial" panose="020B0604020202020204" pitchFamily="34" charset="0"/>
                    </a:rPr>
                    <a:t>Build for some requirements</a:t>
                  </a:r>
                </a:p>
              </p:txBody>
            </p:sp>
            <p:grpSp>
              <p:nvGrpSpPr>
                <p:cNvPr id="8" name="Group 7">
                  <a:extLst>
                    <a:ext uri="{FF2B5EF4-FFF2-40B4-BE49-F238E27FC236}">
                      <a16:creationId xmlns:a16="http://schemas.microsoft.com/office/drawing/2014/main" id="{7A6C8CE6-2F48-FB5F-2014-3BEEAB529CE0}"/>
                    </a:ext>
                  </a:extLst>
                </p:cNvPr>
                <p:cNvGrpSpPr/>
                <p:nvPr/>
              </p:nvGrpSpPr>
              <p:grpSpPr>
                <a:xfrm>
                  <a:off x="6112473" y="2682875"/>
                  <a:ext cx="2491781" cy="2439988"/>
                  <a:chOff x="6112473" y="2682875"/>
                  <a:chExt cx="2491781" cy="2439988"/>
                </a:xfrm>
              </p:grpSpPr>
              <p:sp>
                <p:nvSpPr>
                  <p:cNvPr id="20" name="Rounded Rectangle 5">
                    <a:extLst>
                      <a:ext uri="{FF2B5EF4-FFF2-40B4-BE49-F238E27FC236}">
                        <a16:creationId xmlns:a16="http://schemas.microsoft.com/office/drawing/2014/main" id="{A76391B2-070E-B71B-633C-949CCD8B1B3A}"/>
                      </a:ext>
                    </a:extLst>
                  </p:cNvPr>
                  <p:cNvSpPr/>
                  <p:nvPr/>
                </p:nvSpPr>
                <p:spPr bwMode="auto">
                  <a:xfrm>
                    <a:off x="6112473" y="2682875"/>
                    <a:ext cx="1257300" cy="791723"/>
                  </a:xfrm>
                  <a:prstGeom prst="rect">
                    <a:avLst/>
                  </a:prstGeom>
                  <a:solidFill>
                    <a:srgbClr val="7030A0"/>
                  </a:solidFill>
                  <a:ln>
                    <a:noFill/>
                  </a:ln>
                </p:spPr>
                <p:style>
                  <a:lnRef idx="2">
                    <a:schemeClr val="dk1">
                      <a:shade val="50000"/>
                    </a:schemeClr>
                  </a:lnRef>
                  <a:fillRef idx="1">
                    <a:schemeClr val="dk1"/>
                  </a:fillRef>
                  <a:effectRef idx="0">
                    <a:schemeClr val="dk1"/>
                  </a:effectRef>
                  <a:fontRef idx="minor">
                    <a:schemeClr val="lt1"/>
                  </a:fontRef>
                </p:style>
                <p:txBody>
                  <a:bodyPr lIns="45720" rIns="45720" spcCol="1270" anchor="ctr"/>
                  <a:lstStyle/>
                  <a:p>
                    <a:pPr algn="ctr" defTabSz="533400">
                      <a:defRPr/>
                    </a:pPr>
                    <a:r>
                      <a:rPr lang="en-GB" sz="1800" b="1" dirty="0">
                        <a:latin typeface="Arial" panose="020B0604020202020204" pitchFamily="34" charset="0"/>
                        <a:cs typeface="Arial" panose="020B0604020202020204" pitchFamily="34" charset="0"/>
                      </a:rPr>
                      <a:t>Build for some requirements</a:t>
                    </a:r>
                  </a:p>
                </p:txBody>
              </p:sp>
              <p:sp>
                <p:nvSpPr>
                  <p:cNvPr id="18" name="Rounded Rectangle 5">
                    <a:extLst>
                      <a:ext uri="{FF2B5EF4-FFF2-40B4-BE49-F238E27FC236}">
                        <a16:creationId xmlns:a16="http://schemas.microsoft.com/office/drawing/2014/main" id="{08A42133-282E-AAC7-A99B-913420513055}"/>
                      </a:ext>
                    </a:extLst>
                  </p:cNvPr>
                  <p:cNvSpPr/>
                  <p:nvPr/>
                </p:nvSpPr>
                <p:spPr bwMode="auto">
                  <a:xfrm>
                    <a:off x="7279978" y="4258114"/>
                    <a:ext cx="1324276" cy="864749"/>
                  </a:xfrm>
                  <a:prstGeom prst="rect">
                    <a:avLst/>
                  </a:prstGeom>
                  <a:solidFill>
                    <a:srgbClr val="7030A0"/>
                  </a:solidFill>
                  <a:ln>
                    <a:noFill/>
                  </a:ln>
                </p:spPr>
                <p:style>
                  <a:lnRef idx="2">
                    <a:schemeClr val="dk1">
                      <a:shade val="50000"/>
                    </a:schemeClr>
                  </a:lnRef>
                  <a:fillRef idx="1">
                    <a:schemeClr val="dk1"/>
                  </a:fillRef>
                  <a:effectRef idx="0">
                    <a:schemeClr val="dk1"/>
                  </a:effectRef>
                  <a:fontRef idx="minor">
                    <a:schemeClr val="lt1"/>
                  </a:fontRef>
                </p:style>
                <p:txBody>
                  <a:bodyPr lIns="45720" rIns="45720" spcCol="1270" anchor="ctr"/>
                  <a:lstStyle/>
                  <a:p>
                    <a:pPr algn="ctr" defTabSz="533400">
                      <a:defRPr/>
                    </a:pPr>
                    <a:r>
                      <a:rPr lang="en-GB" sz="1800" b="1" dirty="0">
                        <a:latin typeface="Arial" panose="020B0604020202020204" pitchFamily="34" charset="0"/>
                        <a:cs typeface="Arial" panose="020B0604020202020204" pitchFamily="34" charset="0"/>
                      </a:rPr>
                      <a:t>Build for some requirements</a:t>
                    </a:r>
                  </a:p>
                </p:txBody>
              </p:sp>
            </p:grpSp>
            <p:cxnSp>
              <p:nvCxnSpPr>
                <p:cNvPr id="9" name="Straight Arrow Connector 26">
                  <a:extLst>
                    <a:ext uri="{FF2B5EF4-FFF2-40B4-BE49-F238E27FC236}">
                      <a16:creationId xmlns:a16="http://schemas.microsoft.com/office/drawing/2014/main" id="{F006CD29-CE41-5F7E-0DC0-A5F899D8EDC6}"/>
                    </a:ext>
                  </a:extLst>
                </p:cNvPr>
                <p:cNvCxnSpPr>
                  <a:cxnSpLocks/>
                </p:cNvCxnSpPr>
                <p:nvPr/>
              </p:nvCxnSpPr>
              <p:spPr>
                <a:xfrm rot="16200000" flipH="1">
                  <a:off x="5491163" y="2546350"/>
                  <a:ext cx="846137" cy="379413"/>
                </a:xfrm>
                <a:prstGeom prst="bentConnector2">
                  <a:avLst/>
                </a:prstGeom>
                <a:ln w="41275">
                  <a:solidFill>
                    <a:srgbClr val="363636"/>
                  </a:solidFill>
                  <a:tailEnd type="arrow"/>
                </a:ln>
              </p:spPr>
              <p:style>
                <a:lnRef idx="1">
                  <a:schemeClr val="accent1"/>
                </a:lnRef>
                <a:fillRef idx="0">
                  <a:schemeClr val="accent1"/>
                </a:fillRef>
                <a:effectRef idx="0">
                  <a:schemeClr val="accent1"/>
                </a:effectRef>
                <a:fontRef idx="minor">
                  <a:schemeClr val="tx1"/>
                </a:fontRef>
              </p:style>
            </p:cxnSp>
            <p:sp>
              <p:nvSpPr>
                <p:cNvPr id="10" name="TextBox 20">
                  <a:extLst>
                    <a:ext uri="{FF2B5EF4-FFF2-40B4-BE49-F238E27FC236}">
                      <a16:creationId xmlns:a16="http://schemas.microsoft.com/office/drawing/2014/main" id="{26F889FA-BDBE-04AC-D368-A591D017BFBE}"/>
                    </a:ext>
                  </a:extLst>
                </p:cNvPr>
                <p:cNvSpPr txBox="1">
                  <a:spLocks noChangeArrowheads="1"/>
                </p:cNvSpPr>
                <p:nvPr/>
              </p:nvSpPr>
              <p:spPr bwMode="auto">
                <a:xfrm>
                  <a:off x="5296131" y="3163458"/>
                  <a:ext cx="632369" cy="500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sz="2000" dirty="0">
                      <a:cs typeface="Arial" panose="020B0604020202020204" pitchFamily="34" charset="0"/>
                    </a:rPr>
                    <a:t>feedback</a:t>
                  </a:r>
                </a:p>
              </p:txBody>
            </p:sp>
            <p:sp>
              <p:nvSpPr>
                <p:cNvPr id="11" name="TextBox 21">
                  <a:extLst>
                    <a:ext uri="{FF2B5EF4-FFF2-40B4-BE49-F238E27FC236}">
                      <a16:creationId xmlns:a16="http://schemas.microsoft.com/office/drawing/2014/main" id="{6167A1CE-8557-8DEA-CD97-5A072BA21214}"/>
                    </a:ext>
                  </a:extLst>
                </p:cNvPr>
                <p:cNvSpPr txBox="1">
                  <a:spLocks noChangeArrowheads="1"/>
                </p:cNvSpPr>
                <p:nvPr/>
              </p:nvSpPr>
              <p:spPr bwMode="auto">
                <a:xfrm>
                  <a:off x="6026953" y="4247017"/>
                  <a:ext cx="632369" cy="500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sz="2000" dirty="0">
                      <a:cs typeface="Arial" panose="020B0604020202020204" pitchFamily="34" charset="0"/>
                    </a:rPr>
                    <a:t>feedback</a:t>
                  </a:r>
                </a:p>
              </p:txBody>
            </p:sp>
            <p:sp>
              <p:nvSpPr>
                <p:cNvPr id="14" name="TextBox 29">
                  <a:extLst>
                    <a:ext uri="{FF2B5EF4-FFF2-40B4-BE49-F238E27FC236}">
                      <a16:creationId xmlns:a16="http://schemas.microsoft.com/office/drawing/2014/main" id="{AEBCD6A5-643D-163D-EAA6-1A3531288DE6}"/>
                    </a:ext>
                  </a:extLst>
                </p:cNvPr>
                <p:cNvSpPr txBox="1">
                  <a:spLocks noChangeArrowheads="1"/>
                </p:cNvSpPr>
                <p:nvPr/>
              </p:nvSpPr>
              <p:spPr bwMode="auto">
                <a:xfrm>
                  <a:off x="6808284" y="1488605"/>
                  <a:ext cx="1762409" cy="65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sz="2800" dirty="0">
                      <a:solidFill>
                        <a:schemeClr val="accent6">
                          <a:lumMod val="75000"/>
                        </a:schemeClr>
                      </a:solidFill>
                      <a:cs typeface="Arial" panose="020B0604020202020204" pitchFamily="34" charset="0"/>
                    </a:rPr>
                    <a:t>n-times  iteration</a:t>
                  </a:r>
                </a:p>
              </p:txBody>
            </p:sp>
          </p:grpSp>
        </p:grpSp>
        <p:cxnSp>
          <p:nvCxnSpPr>
            <p:cNvPr id="24" name="Straight Arrow Connector 26">
              <a:extLst>
                <a:ext uri="{FF2B5EF4-FFF2-40B4-BE49-F238E27FC236}">
                  <a16:creationId xmlns:a16="http://schemas.microsoft.com/office/drawing/2014/main" id="{D8C6E9D5-9450-11D7-7D2F-29149AB9819E}"/>
                </a:ext>
              </a:extLst>
            </p:cNvPr>
            <p:cNvCxnSpPr>
              <a:cxnSpLocks/>
              <a:stCxn id="20" idx="2"/>
              <a:endCxn id="18" idx="1"/>
            </p:cNvCxnSpPr>
            <p:nvPr/>
          </p:nvCxnSpPr>
          <p:spPr>
            <a:xfrm rot="16200000" flipH="1">
              <a:off x="3549380" y="3309549"/>
              <a:ext cx="971562" cy="1043861"/>
            </a:xfrm>
            <a:prstGeom prst="bentConnector2">
              <a:avLst/>
            </a:prstGeom>
            <a:ln w="41275">
              <a:solidFill>
                <a:srgbClr val="363636"/>
              </a:solidFill>
              <a:tailEnd type="arrow"/>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96B7056F-6B20-A938-01FC-DB37AFE90756}"/>
              </a:ext>
            </a:extLst>
          </p:cNvPr>
          <p:cNvSpPr txBox="1"/>
          <p:nvPr/>
        </p:nvSpPr>
        <p:spPr>
          <a:xfrm>
            <a:off x="103188" y="4509120"/>
            <a:ext cx="6989092" cy="1631216"/>
          </a:xfrm>
          <a:prstGeom prst="rect">
            <a:avLst/>
          </a:prstGeom>
          <a:noFill/>
        </p:spPr>
        <p:txBody>
          <a:bodyPr wrap="square">
            <a:spAutoFit/>
          </a:bodyPr>
          <a:lstStyle/>
          <a:p>
            <a:pPr marL="342900" indent="-342900">
              <a:buFont typeface="Arial" panose="020B0604020202020204" pitchFamily="34" charset="0"/>
              <a:buChar char="•"/>
              <a:defRPr/>
            </a:pPr>
            <a:r>
              <a:rPr lang="en-GB" sz="2000" dirty="0">
                <a:solidFill>
                  <a:srgbClr val="55554A"/>
                </a:solidFill>
                <a:cs typeface="Arial" panose="020B0604020202020204" pitchFamily="34" charset="0"/>
              </a:rPr>
              <a:t>Feedback from iteration n leads refinement and adaptation of requirements to be design and implemented in iteration n+1. </a:t>
            </a:r>
          </a:p>
          <a:p>
            <a:pPr marL="342900" indent="-342900">
              <a:buFont typeface="Arial" panose="020B0604020202020204" pitchFamily="34" charset="0"/>
              <a:buChar char="•"/>
              <a:defRPr/>
            </a:pPr>
            <a:r>
              <a:rPr lang="en-GB" sz="2000" dirty="0">
                <a:solidFill>
                  <a:srgbClr val="55554A"/>
                </a:solidFill>
                <a:cs typeface="Arial" panose="020B0604020202020204" pitchFamily="34" charset="0"/>
              </a:rPr>
              <a:t>The system grows </a:t>
            </a:r>
            <a:r>
              <a:rPr lang="en-GB" sz="2000" dirty="0">
                <a:solidFill>
                  <a:schemeClr val="accent1"/>
                </a:solidFill>
                <a:cs typeface="Arial" panose="020B0604020202020204" pitchFamily="34" charset="0"/>
              </a:rPr>
              <a:t>incrementally </a:t>
            </a:r>
            <a:r>
              <a:rPr lang="en-GB" sz="2000" dirty="0">
                <a:solidFill>
                  <a:srgbClr val="55554A"/>
                </a:solidFill>
                <a:cs typeface="Arial" panose="020B0604020202020204" pitchFamily="34" charset="0"/>
              </a:rPr>
              <a:t>(IID, iterative and incremental concept).</a:t>
            </a:r>
          </a:p>
        </p:txBody>
      </p:sp>
    </p:spTree>
    <p:extLst>
      <p:ext uri="{BB962C8B-B14F-4D97-AF65-F5344CB8AC3E}">
        <p14:creationId xmlns:p14="http://schemas.microsoft.com/office/powerpoint/2010/main" val="17471723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a:t>
            </a:r>
          </a:p>
        </p:txBody>
      </p:sp>
      <p:pic>
        <p:nvPicPr>
          <p:cNvPr id="5" name="Picture 4" descr="question mark | 3d human with a red question mark | Damián Navas | Flick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88" y="2348880"/>
            <a:ext cx="3004904" cy="3004904"/>
          </a:xfrm>
          <a:prstGeom prst="rect">
            <a:avLst/>
          </a:prstGeom>
        </p:spPr>
      </p:pic>
      <p:sp>
        <p:nvSpPr>
          <p:cNvPr id="4" name="Rounded Rectangular Callout 3"/>
          <p:cNvSpPr/>
          <p:nvPr/>
        </p:nvSpPr>
        <p:spPr bwMode="auto">
          <a:xfrm>
            <a:off x="3366150" y="1279334"/>
            <a:ext cx="5544616" cy="4669946"/>
          </a:xfrm>
          <a:prstGeom prst="wedgeRoundRectCallout">
            <a:avLst>
              <a:gd name="adj1" fmla="val -68313"/>
              <a:gd name="adj2" fmla="val 3986"/>
              <a:gd name="adj3" fmla="val 16667"/>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2400" b="1" i="1" u="none" strike="noStrike" cap="none" normalizeH="0" baseline="0" dirty="0">
                <a:ln>
                  <a:noFill/>
                </a:ln>
                <a:solidFill>
                  <a:schemeClr val="tx1"/>
                </a:solidFill>
                <a:effectLst/>
                <a:latin typeface="Arial" charset="0"/>
                <a:ea typeface="ＭＳ Ｐゴシック" pitchFamily="-32" charset="-128"/>
              </a:rPr>
              <a:t>What</a:t>
            </a:r>
            <a:r>
              <a:rPr kumimoji="0" lang="en-GB" sz="2400" b="1" i="1" u="none" strike="noStrike" cap="none" normalizeH="0" dirty="0">
                <a:ln>
                  <a:noFill/>
                </a:ln>
                <a:solidFill>
                  <a:schemeClr val="tx1"/>
                </a:solidFill>
                <a:effectLst/>
                <a:latin typeface="Arial" charset="0"/>
                <a:ea typeface="ＭＳ Ｐゴシック" pitchFamily="-32" charset="-128"/>
              </a:rPr>
              <a:t> similarities/ differences  does the iterative model have to previous models? </a:t>
            </a:r>
          </a:p>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dirty="0">
              <a:ln>
                <a:noFill/>
              </a:ln>
              <a:solidFill>
                <a:schemeClr val="tx1"/>
              </a:solidFill>
              <a:effectLst/>
              <a:latin typeface="Arial" charset="0"/>
              <a:ea typeface="ＭＳ Ｐゴシック" pitchFamily="-32" charset="-128"/>
            </a:endParaRPr>
          </a:p>
          <a:p>
            <a:pPr marL="457200" marR="0" indent="-457200" algn="l" defTabSz="914400" rtl="0" eaLnBrk="0" fontAlgn="base" latinLnBrk="0" hangingPunct="0">
              <a:lnSpc>
                <a:spcPct val="100000"/>
              </a:lnSpc>
              <a:spcBef>
                <a:spcPct val="0"/>
              </a:spcBef>
              <a:spcAft>
                <a:spcPct val="0"/>
              </a:spcAft>
              <a:buClrTx/>
              <a:buSzTx/>
              <a:buFont typeface="+mj-lt"/>
              <a:buAutoNum type="arabicPeriod"/>
              <a:tabLst/>
            </a:pPr>
            <a:r>
              <a:rPr lang="en-GB" baseline="0" dirty="0">
                <a:solidFill>
                  <a:schemeClr val="tx1"/>
                </a:solidFill>
                <a:latin typeface="Arial" charset="0"/>
                <a:ea typeface="ＭＳ Ｐゴシック" pitchFamily="-32" charset="-128"/>
              </a:rPr>
              <a:t>Waterfall,</a:t>
            </a:r>
            <a:r>
              <a:rPr lang="en-GB" dirty="0">
                <a:solidFill>
                  <a:schemeClr val="tx1"/>
                </a:solidFill>
                <a:latin typeface="Arial" charset="0"/>
                <a:ea typeface="ＭＳ Ｐゴシック" pitchFamily="-32" charset="-128"/>
              </a:rPr>
              <a:t> </a:t>
            </a:r>
          </a:p>
          <a:p>
            <a:pPr marL="457200" marR="0" indent="-457200" algn="l" defTabSz="914400" rtl="0" eaLnBrk="0" fontAlgn="base" latinLnBrk="0" hangingPunct="0">
              <a:lnSpc>
                <a:spcPct val="100000"/>
              </a:lnSpc>
              <a:spcBef>
                <a:spcPct val="0"/>
              </a:spcBef>
              <a:spcAft>
                <a:spcPct val="0"/>
              </a:spcAft>
              <a:buClrTx/>
              <a:buSzTx/>
              <a:buFont typeface="+mj-lt"/>
              <a:buAutoNum type="arabicPeriod"/>
              <a:tabLst/>
            </a:pPr>
            <a:r>
              <a:rPr lang="en-GB" dirty="0">
                <a:solidFill>
                  <a:schemeClr val="tx1"/>
                </a:solidFill>
                <a:latin typeface="Arial" charset="0"/>
                <a:ea typeface="ＭＳ Ｐゴシック" pitchFamily="-32" charset="-128"/>
              </a:rPr>
              <a:t>Iterative Waterfall, </a:t>
            </a:r>
          </a:p>
          <a:p>
            <a:pPr marL="457200" marR="0" indent="-457200" algn="l" defTabSz="914400" rtl="0" eaLnBrk="0" fontAlgn="base" latinLnBrk="0" hangingPunct="0">
              <a:lnSpc>
                <a:spcPct val="100000"/>
              </a:lnSpc>
              <a:spcBef>
                <a:spcPct val="0"/>
              </a:spcBef>
              <a:spcAft>
                <a:spcPct val="0"/>
              </a:spcAft>
              <a:buClrTx/>
              <a:buSzTx/>
              <a:buFont typeface="+mj-lt"/>
              <a:buAutoNum type="arabicPeriod"/>
              <a:tabLst/>
            </a:pPr>
            <a:r>
              <a:rPr lang="en-GB" dirty="0">
                <a:solidFill>
                  <a:schemeClr val="tx1"/>
                </a:solidFill>
                <a:latin typeface="Arial" charset="0"/>
                <a:ea typeface="ＭＳ Ｐゴシック" pitchFamily="-32" charset="-128"/>
              </a:rPr>
              <a:t>V-model</a:t>
            </a:r>
          </a:p>
          <a:p>
            <a:pPr marL="457200" marR="0" indent="-457200" algn="l" defTabSz="914400" rtl="0" eaLnBrk="0" fontAlgn="base" latinLnBrk="0" hangingPunct="0">
              <a:lnSpc>
                <a:spcPct val="100000"/>
              </a:lnSpc>
              <a:spcBef>
                <a:spcPct val="0"/>
              </a:spcBef>
              <a:spcAft>
                <a:spcPct val="0"/>
              </a:spcAft>
              <a:buClrTx/>
              <a:buSzTx/>
              <a:buFont typeface="+mj-lt"/>
              <a:buAutoNum type="arabicPeriod"/>
              <a:tabLst/>
            </a:pPr>
            <a:r>
              <a:rPr lang="en-GB" dirty="0">
                <a:solidFill>
                  <a:schemeClr val="tx1"/>
                </a:solidFill>
                <a:latin typeface="Arial" charset="0"/>
                <a:ea typeface="ＭＳ Ｐゴシック" pitchFamily="-32" charset="-128"/>
              </a:rPr>
              <a:t>Throwaway Prototype,</a:t>
            </a:r>
          </a:p>
          <a:p>
            <a:pPr marL="457200" marR="0" indent="-457200" algn="l" defTabSz="914400" rtl="0" eaLnBrk="0" fontAlgn="base" latinLnBrk="0" hangingPunct="0">
              <a:lnSpc>
                <a:spcPct val="100000"/>
              </a:lnSpc>
              <a:spcBef>
                <a:spcPct val="0"/>
              </a:spcBef>
              <a:spcAft>
                <a:spcPct val="0"/>
              </a:spcAft>
              <a:buClrTx/>
              <a:buSzTx/>
              <a:buFont typeface="+mj-lt"/>
              <a:buAutoNum type="arabicPeriod"/>
              <a:tabLst/>
            </a:pPr>
            <a:r>
              <a:rPr lang="en-GB" dirty="0">
                <a:solidFill>
                  <a:schemeClr val="tx1"/>
                </a:solidFill>
                <a:latin typeface="Arial" charset="0"/>
                <a:ea typeface="ＭＳ Ｐゴシック" pitchFamily="-32" charset="-128"/>
              </a:rPr>
              <a:t>Evolutionary prototype, </a:t>
            </a:r>
          </a:p>
          <a:p>
            <a:pPr marL="457200" marR="0" indent="-457200" algn="l" defTabSz="914400" rtl="0" eaLnBrk="0" fontAlgn="base" latinLnBrk="0" hangingPunct="0">
              <a:lnSpc>
                <a:spcPct val="100000"/>
              </a:lnSpc>
              <a:spcBef>
                <a:spcPct val="0"/>
              </a:spcBef>
              <a:spcAft>
                <a:spcPct val="0"/>
              </a:spcAft>
              <a:buClrTx/>
              <a:buSzTx/>
              <a:buFont typeface="+mj-lt"/>
              <a:buAutoNum type="arabicPeriod"/>
              <a:tabLst/>
            </a:pPr>
            <a:r>
              <a:rPr lang="en-GB" dirty="0">
                <a:solidFill>
                  <a:schemeClr val="tx1"/>
                </a:solidFill>
                <a:latin typeface="Arial" charset="0"/>
                <a:ea typeface="ＭＳ Ｐゴシック" pitchFamily="-32" charset="-128"/>
              </a:rPr>
              <a:t>Incremental prototype, </a:t>
            </a:r>
          </a:p>
          <a:p>
            <a:pPr marL="457200" marR="0" indent="-457200" algn="l" defTabSz="914400" rtl="0" eaLnBrk="0" fontAlgn="base" latinLnBrk="0" hangingPunct="0">
              <a:lnSpc>
                <a:spcPct val="100000"/>
              </a:lnSpc>
              <a:spcBef>
                <a:spcPct val="0"/>
              </a:spcBef>
              <a:spcAft>
                <a:spcPct val="0"/>
              </a:spcAft>
              <a:buClrTx/>
              <a:buSzTx/>
              <a:buFont typeface="+mj-lt"/>
              <a:buAutoNum type="arabicPeriod"/>
              <a:tabLst/>
            </a:pPr>
            <a:r>
              <a:rPr lang="en-GB" dirty="0">
                <a:solidFill>
                  <a:schemeClr val="tx1"/>
                </a:solidFill>
                <a:latin typeface="Arial" charset="0"/>
                <a:ea typeface="ＭＳ Ｐゴシック" pitchFamily="-32" charset="-128"/>
              </a:rPr>
              <a:t>Extreme Prototype </a:t>
            </a:r>
            <a:endParaRPr kumimoji="0" lang="en-GB" sz="2400" b="0" i="0" u="none" strike="noStrike" cap="none" normalizeH="0" baseline="0" dirty="0">
              <a:ln>
                <a:noFill/>
              </a:ln>
              <a:solidFill>
                <a:schemeClr val="tx1"/>
              </a:solidFill>
              <a:effectLst/>
              <a:latin typeface="Arial" charset="0"/>
              <a:ea typeface="ＭＳ Ｐゴシック" pitchFamily="-32" charset="-128"/>
            </a:endParaRPr>
          </a:p>
        </p:txBody>
      </p:sp>
    </p:spTree>
    <p:extLst>
      <p:ext uri="{BB962C8B-B14F-4D97-AF65-F5344CB8AC3E}">
        <p14:creationId xmlns:p14="http://schemas.microsoft.com/office/powerpoint/2010/main" val="419790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Checkpoint summary</a:t>
            </a:r>
          </a:p>
        </p:txBody>
      </p:sp>
      <p:sp>
        <p:nvSpPr>
          <p:cNvPr id="3" name="Content Placeholder 2"/>
          <p:cNvSpPr>
            <a:spLocks noGrp="1"/>
          </p:cNvSpPr>
          <p:nvPr>
            <p:ph idx="1"/>
          </p:nvPr>
        </p:nvSpPr>
        <p:spPr>
          <a:xfrm>
            <a:off x="103188" y="1484784"/>
            <a:ext cx="8856663" cy="4319587"/>
          </a:xfrm>
        </p:spPr>
        <p:txBody>
          <a:bodyPr/>
          <a:lstStyle/>
          <a:p>
            <a:pPr marL="457200" indent="-457200">
              <a:buFont typeface="Arial" panose="020B0604020202020204" pitchFamily="34" charset="0"/>
              <a:buChar char="•"/>
            </a:pPr>
            <a:r>
              <a:rPr lang="en-GB" sz="2800" dirty="0"/>
              <a:t>Software is complex and difficult to develop</a:t>
            </a:r>
          </a:p>
          <a:p>
            <a:pPr marL="457200" indent="-457200">
              <a:buFont typeface="Arial" panose="020B0604020202020204" pitchFamily="34" charset="0"/>
              <a:buChar char="•"/>
            </a:pPr>
            <a:r>
              <a:rPr lang="en-GB" sz="2800" dirty="0"/>
              <a:t>Waterfall was first attempt to break it down into phases to manage complexity</a:t>
            </a:r>
          </a:p>
          <a:p>
            <a:pPr marL="457200" indent="-457200">
              <a:buFont typeface="Arial" panose="020B0604020202020204" pitchFamily="34" charset="0"/>
              <a:buChar char="•"/>
            </a:pPr>
            <a:r>
              <a:rPr lang="en-GB" sz="2800" dirty="0"/>
              <a:t>Does not cope well with changes in requirements</a:t>
            </a:r>
          </a:p>
          <a:p>
            <a:pPr marL="457200" indent="-457200">
              <a:buFont typeface="Arial" panose="020B0604020202020204" pitchFamily="34" charset="0"/>
              <a:buChar char="•"/>
            </a:pPr>
            <a:r>
              <a:rPr lang="en-GB" sz="2800" b="1" dirty="0">
                <a:solidFill>
                  <a:srgbClr val="C00000"/>
                </a:solidFill>
              </a:rPr>
              <a:t>Iterative and incremental </a:t>
            </a:r>
            <a:r>
              <a:rPr lang="en-GB" sz="2800" dirty="0"/>
              <a:t>approaches, developing small sections with user feedback are now the most widely used methods:</a:t>
            </a:r>
          </a:p>
          <a:p>
            <a:pPr marL="901700" lvl="1" indent="-457200">
              <a:buFont typeface="Arial" panose="020B0604020202020204" pitchFamily="34" charset="0"/>
              <a:buChar char="•"/>
            </a:pPr>
            <a:r>
              <a:rPr lang="en-GB" sz="2400" dirty="0" err="1"/>
              <a:t>Eg</a:t>
            </a:r>
            <a:r>
              <a:rPr lang="en-GB" sz="2400" dirty="0"/>
              <a:t> various prototyping methods</a:t>
            </a:r>
          </a:p>
          <a:p>
            <a:pPr marL="457200" indent="-457200">
              <a:buFont typeface="Arial" panose="020B0604020202020204" pitchFamily="34" charset="0"/>
              <a:buChar char="•"/>
            </a:pPr>
            <a:r>
              <a:rPr lang="en-GB" sz="2600" dirty="0"/>
              <a:t>Led to the Agile Manifesto…. </a:t>
            </a:r>
          </a:p>
        </p:txBody>
      </p:sp>
    </p:spTree>
    <p:extLst>
      <p:ext uri="{BB962C8B-B14F-4D97-AF65-F5344CB8AC3E}">
        <p14:creationId xmlns:p14="http://schemas.microsoft.com/office/powerpoint/2010/main" val="16158537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A04AD-8AB4-0011-BE82-0384B6480940}"/>
              </a:ext>
            </a:extLst>
          </p:cNvPr>
          <p:cNvSpPr>
            <a:spLocks noGrp="1"/>
          </p:cNvSpPr>
          <p:nvPr>
            <p:ph type="title"/>
          </p:nvPr>
        </p:nvSpPr>
        <p:spPr/>
        <p:txBody>
          <a:bodyPr/>
          <a:lstStyle/>
          <a:p>
            <a:r>
              <a:rPr lang="en-GB" dirty="0"/>
              <a:t>Agile Model  </a:t>
            </a:r>
          </a:p>
        </p:txBody>
      </p:sp>
      <p:sp>
        <p:nvSpPr>
          <p:cNvPr id="3" name="Content Placeholder 2">
            <a:extLst>
              <a:ext uri="{FF2B5EF4-FFF2-40B4-BE49-F238E27FC236}">
                <a16:creationId xmlns:a16="http://schemas.microsoft.com/office/drawing/2014/main" id="{50282799-AA5C-3FA6-64E5-ED1DDCF31999}"/>
              </a:ext>
            </a:extLst>
          </p:cNvPr>
          <p:cNvSpPr>
            <a:spLocks noGrp="1"/>
          </p:cNvSpPr>
          <p:nvPr>
            <p:ph sz="half" idx="1"/>
          </p:nvPr>
        </p:nvSpPr>
        <p:spPr>
          <a:xfrm>
            <a:off x="107727" y="1412776"/>
            <a:ext cx="8928546" cy="4319587"/>
          </a:xfrm>
        </p:spPr>
        <p:txBody>
          <a:bodyPr/>
          <a:lstStyle/>
          <a:p>
            <a:pPr marL="457200" indent="-457200">
              <a:buFont typeface="Arial" panose="020B0604020202020204" pitchFamily="34" charset="0"/>
              <a:buChar char="•"/>
            </a:pPr>
            <a:r>
              <a:rPr lang="en-GB" altLang="en-US" sz="2800" i="0" dirty="0">
                <a:latin typeface="Arial" panose="020B0604020202020204" pitchFamily="34" charset="0"/>
                <a:cs typeface="Arial" panose="020B0604020202020204" pitchFamily="34" charset="0"/>
              </a:rPr>
              <a:t>Agile Software Development is not a specific methodology:</a:t>
            </a:r>
          </a:p>
          <a:p>
            <a:pPr marL="901700" lvl="1" indent="-457200">
              <a:buFont typeface="Arial" panose="020B0604020202020204" pitchFamily="34" charset="0"/>
              <a:buChar char="•"/>
            </a:pPr>
            <a:r>
              <a:rPr lang="en-GB" altLang="en-US" i="0" dirty="0">
                <a:latin typeface="Arial" panose="020B0604020202020204" pitchFamily="34" charset="0"/>
                <a:cs typeface="Arial" panose="020B0604020202020204" pitchFamily="34" charset="0"/>
              </a:rPr>
              <a:t>an umbrella term for a </a:t>
            </a:r>
            <a:r>
              <a:rPr lang="en-GB" altLang="en-US" i="1" dirty="0">
                <a:solidFill>
                  <a:srgbClr val="C00000"/>
                </a:solidFill>
                <a:latin typeface="Arial" panose="020B0604020202020204" pitchFamily="34" charset="0"/>
                <a:cs typeface="Arial" panose="020B0604020202020204" pitchFamily="34" charset="0"/>
              </a:rPr>
              <a:t>set of methods and practices </a:t>
            </a:r>
            <a:r>
              <a:rPr lang="en-GB" altLang="en-US" i="0" dirty="0">
                <a:latin typeface="Arial" panose="020B0604020202020204" pitchFamily="34" charset="0"/>
                <a:cs typeface="Arial" panose="020B0604020202020204" pitchFamily="34" charset="0"/>
              </a:rPr>
              <a:t>based on the values and principles expressed in the Agile Manifesto.</a:t>
            </a:r>
          </a:p>
          <a:p>
            <a:pPr marL="901700" lvl="1" indent="-457200">
              <a:buFont typeface="Arial" panose="020B0604020202020204" pitchFamily="34" charset="0"/>
              <a:buChar char="•"/>
            </a:pPr>
            <a:r>
              <a:rPr lang="en-GB" altLang="en-US" i="0" dirty="0">
                <a:latin typeface="Arial" panose="020B0604020202020204" pitchFamily="34" charset="0"/>
                <a:cs typeface="Arial" panose="020B0604020202020204" pitchFamily="34" charset="0"/>
              </a:rPr>
              <a:t>Solutions evolve through collaboration between self-organising, cross-functional teams utilising the appropriate practices for their context.</a:t>
            </a:r>
          </a:p>
          <a:p>
            <a:pPr marL="457200" indent="-457200">
              <a:buFont typeface="Arial" panose="020B0604020202020204" pitchFamily="34" charset="0"/>
              <a:buChar char="•"/>
            </a:pPr>
            <a:r>
              <a:rPr lang="en-GB" altLang="en-US" i="0" dirty="0">
                <a:latin typeface="Arial" panose="020B0604020202020204" pitchFamily="34" charset="0"/>
                <a:cs typeface="Arial" panose="020B0604020202020204" pitchFamily="34" charset="0"/>
              </a:rPr>
              <a:t>Several Agile methodologies such as:</a:t>
            </a:r>
          </a:p>
          <a:p>
            <a:pPr marL="901700" lvl="1" indent="-457200">
              <a:buFont typeface="Arial" panose="020B0604020202020204" pitchFamily="34" charset="0"/>
              <a:buChar char="•"/>
            </a:pPr>
            <a:r>
              <a:rPr lang="en-GB" altLang="en-US" i="0" dirty="0">
                <a:latin typeface="Arial" panose="020B0604020202020204" pitchFamily="34" charset="0"/>
                <a:cs typeface="Arial" panose="020B0604020202020204" pitchFamily="34" charset="0"/>
              </a:rPr>
              <a:t>Scrum, Kanban, and Extreme Programming (XP).  </a:t>
            </a:r>
          </a:p>
          <a:p>
            <a:pPr marL="457200" indent="-457200">
              <a:buFont typeface="Arial" panose="020B0604020202020204" pitchFamily="34" charset="0"/>
              <a:buChar char="•"/>
            </a:pPr>
            <a:endParaRPr lang="en-GB" altLang="en-US" sz="2800" i="0" dirty="0">
              <a:latin typeface="Arial" panose="020B060402020202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212417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Agile Manifesto: 12 Principles</a:t>
            </a:r>
          </a:p>
        </p:txBody>
      </p:sp>
      <p:sp>
        <p:nvSpPr>
          <p:cNvPr id="5" name="Content Placeholder 4"/>
          <p:cNvSpPr>
            <a:spLocks noGrp="1"/>
          </p:cNvSpPr>
          <p:nvPr>
            <p:ph idx="1"/>
          </p:nvPr>
        </p:nvSpPr>
        <p:spPr>
          <a:xfrm>
            <a:off x="67468" y="1484784"/>
            <a:ext cx="8856663" cy="4319587"/>
          </a:xfrm>
        </p:spPr>
        <p:txBody>
          <a:bodyPr/>
          <a:lstStyle/>
          <a:p>
            <a:pPr marL="514350" indent="-514350">
              <a:buFont typeface="+mj-lt"/>
              <a:buAutoNum type="arabicPeriod"/>
            </a:pPr>
            <a:r>
              <a:rPr lang="en-US" sz="2000" i="0" dirty="0">
                <a:solidFill>
                  <a:schemeClr val="tx1"/>
                </a:solidFill>
                <a:latin typeface="Arial" panose="020B0604020202020204" pitchFamily="34" charset="0"/>
                <a:cs typeface="Arial" panose="020B0604020202020204" pitchFamily="34" charset="0"/>
              </a:rPr>
              <a:t>Our highest priority is to satisfy the customer through the early and continuous delivery of valuable software.</a:t>
            </a:r>
          </a:p>
          <a:p>
            <a:pPr marL="514350" indent="-514350">
              <a:buFont typeface="+mj-lt"/>
              <a:buAutoNum type="arabicPeriod"/>
            </a:pPr>
            <a:r>
              <a:rPr lang="en-US" sz="2000" i="0" dirty="0">
                <a:solidFill>
                  <a:schemeClr val="tx1"/>
                </a:solidFill>
                <a:latin typeface="Arial" panose="020B0604020202020204" pitchFamily="34" charset="0"/>
                <a:cs typeface="Arial" panose="020B0604020202020204" pitchFamily="34" charset="0"/>
              </a:rPr>
              <a:t>Welcome changing requirements, even late in development. Agile processes harness change for the customer’s competitive advantage</a:t>
            </a:r>
          </a:p>
          <a:p>
            <a:pPr marL="514350" indent="-514350">
              <a:buFont typeface="+mj-lt"/>
              <a:buAutoNum type="arabicPeriod"/>
            </a:pPr>
            <a:r>
              <a:rPr lang="en-US" sz="2000" i="0" dirty="0">
                <a:solidFill>
                  <a:schemeClr val="tx1"/>
                </a:solidFill>
                <a:latin typeface="Arial" panose="020B0604020202020204" pitchFamily="34" charset="0"/>
                <a:cs typeface="Arial" panose="020B0604020202020204" pitchFamily="34" charset="0"/>
              </a:rPr>
              <a:t>Deliver working software frequently, from a couple of weeks to a couple of months, with a preference to the shorter timescale.</a:t>
            </a:r>
          </a:p>
          <a:p>
            <a:pPr marL="514350" indent="-514350">
              <a:buFont typeface="+mj-lt"/>
              <a:buAutoNum type="arabicPeriod"/>
            </a:pPr>
            <a:r>
              <a:rPr lang="en-US" sz="2000" i="0" dirty="0">
                <a:solidFill>
                  <a:schemeClr val="tx1"/>
                </a:solidFill>
                <a:latin typeface="Arial" panose="020B0604020202020204" pitchFamily="34" charset="0"/>
                <a:cs typeface="Arial" panose="020B0604020202020204" pitchFamily="34" charset="0"/>
              </a:rPr>
              <a:t>Business people and developers must work together daily throughout the project. </a:t>
            </a:r>
          </a:p>
          <a:p>
            <a:pPr marL="514350" indent="-514350">
              <a:buFont typeface="+mj-lt"/>
              <a:buAutoNum type="arabicPeriod"/>
            </a:pPr>
            <a:r>
              <a:rPr lang="en-US" sz="2000" i="0" dirty="0">
                <a:solidFill>
                  <a:schemeClr val="tx1"/>
                </a:solidFill>
                <a:latin typeface="Arial" panose="020B0604020202020204" pitchFamily="34" charset="0"/>
                <a:cs typeface="Arial" panose="020B0604020202020204" pitchFamily="34" charset="0"/>
              </a:rPr>
              <a:t>Build projects around motivated individuals. Give them the environment and support they need, and trust them to get the job done. </a:t>
            </a:r>
          </a:p>
          <a:p>
            <a:pPr marL="514350" indent="-514350">
              <a:buFont typeface="+mj-lt"/>
              <a:buAutoNum type="arabicPeriod"/>
            </a:pPr>
            <a:r>
              <a:rPr lang="en-US" sz="2000" i="0" dirty="0">
                <a:solidFill>
                  <a:schemeClr val="tx1"/>
                </a:solidFill>
                <a:latin typeface="Arial" panose="020B0604020202020204" pitchFamily="34" charset="0"/>
                <a:cs typeface="Arial" panose="020B0604020202020204" pitchFamily="34" charset="0"/>
              </a:rPr>
              <a:t>The most efficient and effective method of conveying information to and within a development team is face-to-face conversation.</a:t>
            </a:r>
            <a:endParaRPr lang="en-GB"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218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Agile Manifesto: 12 Principles</a:t>
            </a:r>
          </a:p>
        </p:txBody>
      </p:sp>
      <p:sp>
        <p:nvSpPr>
          <p:cNvPr id="5" name="Content Placeholder 4"/>
          <p:cNvSpPr>
            <a:spLocks noGrp="1"/>
          </p:cNvSpPr>
          <p:nvPr>
            <p:ph idx="1"/>
          </p:nvPr>
        </p:nvSpPr>
        <p:spPr>
          <a:xfrm>
            <a:off x="67468" y="1484784"/>
            <a:ext cx="8856663" cy="4319587"/>
          </a:xfrm>
        </p:spPr>
        <p:txBody>
          <a:bodyPr/>
          <a:lstStyle/>
          <a:p>
            <a:pPr marL="514350" indent="-514350">
              <a:buFont typeface="+mj-lt"/>
              <a:buAutoNum type="arabicPeriod" startAt="7"/>
            </a:pPr>
            <a:r>
              <a:rPr lang="en-US" sz="2000" i="0" dirty="0">
                <a:solidFill>
                  <a:schemeClr val="tx1"/>
                </a:solidFill>
                <a:latin typeface="Arial" panose="020B0604020202020204" pitchFamily="34" charset="0"/>
                <a:cs typeface="Arial" panose="020B0604020202020204" pitchFamily="34" charset="0"/>
              </a:rPr>
              <a:t>Working software is the primary measure of progress.</a:t>
            </a:r>
          </a:p>
          <a:p>
            <a:pPr marL="514350" indent="-514350">
              <a:buFont typeface="+mj-lt"/>
              <a:buAutoNum type="arabicPeriod" startAt="7"/>
            </a:pPr>
            <a:r>
              <a:rPr lang="en-US" sz="2000" i="0" dirty="0">
                <a:solidFill>
                  <a:schemeClr val="tx1"/>
                </a:solidFill>
                <a:latin typeface="Arial" panose="020B0604020202020204" pitchFamily="34" charset="0"/>
                <a:cs typeface="Arial" panose="020B0604020202020204" pitchFamily="34" charset="0"/>
              </a:rPr>
              <a:t>Agile processes promote sustainable development. The sponsors, developers, and users should be able to maintain a constant pace indefinitely. </a:t>
            </a:r>
          </a:p>
          <a:p>
            <a:pPr marL="514350" indent="-514350">
              <a:buFont typeface="+mj-lt"/>
              <a:buAutoNum type="arabicPeriod" startAt="7"/>
            </a:pPr>
            <a:r>
              <a:rPr lang="en-US" sz="2000" i="0" dirty="0">
                <a:solidFill>
                  <a:schemeClr val="tx1"/>
                </a:solidFill>
                <a:latin typeface="Arial" panose="020B0604020202020204" pitchFamily="34" charset="0"/>
                <a:cs typeface="Arial" panose="020B0604020202020204" pitchFamily="34" charset="0"/>
              </a:rPr>
              <a:t>Continuous attention to technical excellence and good design enhances agility. </a:t>
            </a:r>
          </a:p>
          <a:p>
            <a:pPr marL="514350" indent="-514350">
              <a:buFont typeface="+mj-lt"/>
              <a:buAutoNum type="arabicPeriod" startAt="7"/>
            </a:pPr>
            <a:r>
              <a:rPr lang="en-US" sz="2000" i="0" dirty="0">
                <a:solidFill>
                  <a:schemeClr val="tx1"/>
                </a:solidFill>
                <a:latin typeface="Arial" panose="020B0604020202020204" pitchFamily="34" charset="0"/>
                <a:cs typeface="Arial" panose="020B0604020202020204" pitchFamily="34" charset="0"/>
              </a:rPr>
              <a:t>Simplicity–the art of maximizing the amount of work not done–is essential. </a:t>
            </a:r>
          </a:p>
          <a:p>
            <a:pPr marL="514350" indent="-514350">
              <a:buFont typeface="+mj-lt"/>
              <a:buAutoNum type="arabicPeriod" startAt="7"/>
            </a:pPr>
            <a:r>
              <a:rPr lang="en-US" sz="2000" i="0" dirty="0">
                <a:solidFill>
                  <a:schemeClr val="tx1"/>
                </a:solidFill>
                <a:latin typeface="Arial" panose="020B0604020202020204" pitchFamily="34" charset="0"/>
                <a:cs typeface="Arial" panose="020B0604020202020204" pitchFamily="34" charset="0"/>
              </a:rPr>
              <a:t>The best architectures, requirements, and designs emerge from self-organizing teams</a:t>
            </a:r>
          </a:p>
          <a:p>
            <a:pPr marL="514350" indent="-514350">
              <a:buFont typeface="+mj-lt"/>
              <a:buAutoNum type="arabicPeriod" startAt="7"/>
            </a:pPr>
            <a:r>
              <a:rPr lang="en-US" sz="2000" i="0" dirty="0">
                <a:solidFill>
                  <a:schemeClr val="tx1"/>
                </a:solidFill>
                <a:latin typeface="Arial" panose="020B0604020202020204" pitchFamily="34" charset="0"/>
                <a:cs typeface="Arial" panose="020B0604020202020204" pitchFamily="34" charset="0"/>
              </a:rPr>
              <a:t>At regular intervals, the team reflects on how to become more effective, then tunes and adjusts its behavior accordingly.</a:t>
            </a:r>
            <a:endParaRPr lang="en-GB" sz="2000" dirty="0">
              <a:solidFill>
                <a:schemeClr val="tx1"/>
              </a:solidFill>
              <a:latin typeface="Arial" panose="020B0604020202020204" pitchFamily="34" charset="0"/>
              <a:cs typeface="Arial" panose="020B0604020202020204" pitchFamily="34" charset="0"/>
            </a:endParaRPr>
          </a:p>
        </p:txBody>
      </p:sp>
      <p:sp>
        <p:nvSpPr>
          <p:cNvPr id="3" name="Rectangle 2"/>
          <p:cNvSpPr/>
          <p:nvPr/>
        </p:nvSpPr>
        <p:spPr>
          <a:xfrm>
            <a:off x="683568" y="5804371"/>
            <a:ext cx="7992888" cy="276999"/>
          </a:xfrm>
          <a:prstGeom prst="rect">
            <a:avLst/>
          </a:prstGeom>
        </p:spPr>
        <p:txBody>
          <a:bodyPr wrap="square">
            <a:spAutoFit/>
          </a:bodyPr>
          <a:lstStyle/>
          <a:p>
            <a:r>
              <a:rPr lang="en-GB" sz="1200" dirty="0">
                <a:hlinkClick r:id="rId2"/>
              </a:rPr>
              <a:t>https://www.agilealliance.org/agile101/12-principles-behind-the-agile-manifesto/</a:t>
            </a:r>
            <a:endParaRPr lang="en-GB" sz="1200" dirty="0"/>
          </a:p>
        </p:txBody>
      </p:sp>
    </p:spTree>
    <p:extLst>
      <p:ext uri="{BB962C8B-B14F-4D97-AF65-F5344CB8AC3E}">
        <p14:creationId xmlns:p14="http://schemas.microsoft.com/office/powerpoint/2010/main" val="2414732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a:extLst>
              <a:ext uri="{FF2B5EF4-FFF2-40B4-BE49-F238E27FC236}">
                <a16:creationId xmlns:a16="http://schemas.microsoft.com/office/drawing/2014/main" id="{296BE4D4-EA49-9184-98A3-70782BA11311}"/>
              </a:ext>
            </a:extLst>
          </p:cNvPr>
          <p:cNvSpPr>
            <a:spLocks noGrp="1" noChangeArrowheads="1"/>
          </p:cNvSpPr>
          <p:nvPr>
            <p:ph type="title"/>
          </p:nvPr>
        </p:nvSpPr>
        <p:spPr/>
        <p:txBody>
          <a:bodyPr/>
          <a:lstStyle/>
          <a:p>
            <a:pPr eaLnBrk="1" hangingPunct="1"/>
            <a:r>
              <a:rPr lang="en-GB" altLang="en-US"/>
              <a:t>Learning Outcomes</a:t>
            </a:r>
            <a:endParaRPr lang="en-US" altLang="en-US"/>
          </a:p>
        </p:txBody>
      </p:sp>
      <p:sp>
        <p:nvSpPr>
          <p:cNvPr id="9219" name="Rectangle 5">
            <a:extLst>
              <a:ext uri="{FF2B5EF4-FFF2-40B4-BE49-F238E27FC236}">
                <a16:creationId xmlns:a16="http://schemas.microsoft.com/office/drawing/2014/main" id="{6490F864-1E79-6301-03E7-57C829B02D0E}"/>
              </a:ext>
            </a:extLst>
          </p:cNvPr>
          <p:cNvSpPr>
            <a:spLocks noGrp="1" noChangeArrowheads="1"/>
          </p:cNvSpPr>
          <p:nvPr>
            <p:ph idx="1"/>
          </p:nvPr>
        </p:nvSpPr>
        <p:spPr/>
        <p:txBody>
          <a:bodyPr/>
          <a:lstStyle/>
          <a:p>
            <a:pPr eaLnBrk="1" hangingPunct="1"/>
            <a:r>
              <a:rPr lang="en-GB" altLang="en-US" dirty="0"/>
              <a:t>By the end of this topic students will be able to:</a:t>
            </a:r>
          </a:p>
          <a:p>
            <a:pPr marL="914400" lvl="1" indent="-457200" algn="just">
              <a:spcBef>
                <a:spcPts val="300"/>
              </a:spcBef>
              <a:spcAft>
                <a:spcPts val="300"/>
              </a:spcAft>
              <a:defRPr/>
            </a:pPr>
            <a:r>
              <a:rPr lang="en-GB" sz="2400" dirty="0"/>
              <a:t>Discuss different models for SDLC.</a:t>
            </a:r>
          </a:p>
          <a:p>
            <a:pPr marL="914400" lvl="1" indent="-457200" algn="just">
              <a:spcBef>
                <a:spcPts val="300"/>
              </a:spcBef>
              <a:spcAft>
                <a:spcPts val="300"/>
              </a:spcAft>
              <a:defRPr/>
            </a:pPr>
            <a:r>
              <a:rPr lang="en-GB" sz="2400" dirty="0"/>
              <a:t>Explain why alternative software development lifecycles have been developed.</a:t>
            </a:r>
          </a:p>
          <a:p>
            <a:pPr marL="914400" lvl="1" indent="-457200" algn="just">
              <a:spcBef>
                <a:spcPts val="300"/>
              </a:spcBef>
              <a:spcAft>
                <a:spcPts val="300"/>
              </a:spcAft>
              <a:defRPr/>
            </a:pPr>
            <a:r>
              <a:rPr lang="en-GB" sz="2400" dirty="0"/>
              <a:t>Distinguish between different SDLC models and select the most appropriate for a project.</a:t>
            </a:r>
          </a:p>
          <a:p>
            <a:pPr marL="914400" lvl="1" indent="-457200" algn="just">
              <a:spcBef>
                <a:spcPts val="300"/>
              </a:spcBef>
              <a:spcAft>
                <a:spcPts val="300"/>
              </a:spcAft>
              <a:defRPr/>
            </a:pPr>
            <a:r>
              <a:rPr lang="en-GB" sz="2400" dirty="0"/>
              <a:t>Explain how change is controlled in agile methods.</a:t>
            </a:r>
          </a:p>
          <a:p>
            <a:pPr marL="742950" lvl="1" indent="-285750" eaLnBrk="1" hangingPunct="1">
              <a:buFontTx/>
              <a:buNone/>
            </a:pPr>
            <a:endParaRPr lang="en-GB" altLang="en-US" dirty="0">
              <a:latin typeface="Arial" panose="020B0604020202020204" pitchFamily="34" charset="0"/>
            </a:endParaRPr>
          </a:p>
          <a:p>
            <a:pPr eaLnBrk="1" hangingPunct="1"/>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C32DDED6-3D22-1627-BD0C-9E99DEA39641}"/>
              </a:ext>
            </a:extLst>
          </p:cNvPr>
          <p:cNvSpPr>
            <a:spLocks noGrp="1" noChangeArrowheads="1"/>
          </p:cNvSpPr>
          <p:nvPr>
            <p:ph type="title"/>
          </p:nvPr>
        </p:nvSpPr>
        <p:spPr>
          <a:xfrm>
            <a:off x="103188" y="115888"/>
            <a:ext cx="9040812" cy="1143000"/>
          </a:xfrm>
        </p:spPr>
        <p:txBody>
          <a:bodyPr/>
          <a:lstStyle/>
          <a:p>
            <a:r>
              <a:rPr lang="en-GB" altLang="en-US" sz="4000" dirty="0"/>
              <a:t>The Four Values of the Agile Manifesto </a:t>
            </a:r>
          </a:p>
        </p:txBody>
      </p:sp>
      <p:sp>
        <p:nvSpPr>
          <p:cNvPr id="22531" name="Content Placeholder 2">
            <a:extLst>
              <a:ext uri="{FF2B5EF4-FFF2-40B4-BE49-F238E27FC236}">
                <a16:creationId xmlns:a16="http://schemas.microsoft.com/office/drawing/2014/main" id="{683F94D1-E258-C8DA-F63E-A86291FA8830}"/>
              </a:ext>
            </a:extLst>
          </p:cNvPr>
          <p:cNvSpPr>
            <a:spLocks noGrp="1" noChangeArrowheads="1"/>
          </p:cNvSpPr>
          <p:nvPr>
            <p:ph idx="1"/>
          </p:nvPr>
        </p:nvSpPr>
        <p:spPr>
          <a:xfrm>
            <a:off x="143668" y="1628800"/>
            <a:ext cx="8856663" cy="4319587"/>
          </a:xfrm>
        </p:spPr>
        <p:txBody>
          <a:bodyPr/>
          <a:lstStyle/>
          <a:p>
            <a:pPr marL="457200" indent="-457200">
              <a:spcBef>
                <a:spcPts val="1200"/>
              </a:spcBef>
              <a:buFont typeface="Arial" panose="020B0604020202020204" pitchFamily="34" charset="0"/>
              <a:buChar char="•"/>
            </a:pPr>
            <a:r>
              <a:rPr lang="en-GB" altLang="en-US" sz="2800" b="1" i="0" dirty="0">
                <a:solidFill>
                  <a:srgbClr val="202122"/>
                </a:solidFill>
                <a:latin typeface="Arial" panose="020B0604020202020204" pitchFamily="34" charset="0"/>
                <a:cs typeface="Arial" panose="020B0604020202020204" pitchFamily="34" charset="0"/>
              </a:rPr>
              <a:t>Individuals and interactions</a:t>
            </a:r>
            <a:r>
              <a:rPr lang="en-GB" altLang="en-US" sz="2800" i="0" dirty="0">
                <a:solidFill>
                  <a:srgbClr val="202122"/>
                </a:solidFill>
                <a:latin typeface="Arial" panose="020B0604020202020204" pitchFamily="34" charset="0"/>
                <a:cs typeface="Arial" panose="020B0604020202020204" pitchFamily="34" charset="0"/>
              </a:rPr>
              <a:t> over processes and tools.</a:t>
            </a:r>
          </a:p>
          <a:p>
            <a:pPr marL="457200" indent="-457200">
              <a:spcBef>
                <a:spcPts val="1200"/>
              </a:spcBef>
              <a:buFont typeface="Arial" panose="020B0604020202020204" pitchFamily="34" charset="0"/>
              <a:buChar char="•"/>
            </a:pPr>
            <a:r>
              <a:rPr lang="en-GB" altLang="en-US" sz="2800" b="1" i="0" dirty="0">
                <a:solidFill>
                  <a:srgbClr val="202122"/>
                </a:solidFill>
                <a:latin typeface="Arial" panose="020B0604020202020204" pitchFamily="34" charset="0"/>
                <a:cs typeface="Arial" panose="020B0604020202020204" pitchFamily="34" charset="0"/>
              </a:rPr>
              <a:t>Working software</a:t>
            </a:r>
            <a:r>
              <a:rPr lang="en-GB" altLang="en-US" sz="2800" i="0" dirty="0">
                <a:solidFill>
                  <a:srgbClr val="202122"/>
                </a:solidFill>
                <a:latin typeface="Arial" panose="020B0604020202020204" pitchFamily="34" charset="0"/>
                <a:cs typeface="Arial" panose="020B0604020202020204" pitchFamily="34" charset="0"/>
              </a:rPr>
              <a:t> over comprehensive documentation.</a:t>
            </a:r>
          </a:p>
          <a:p>
            <a:pPr marL="457200" indent="-457200">
              <a:spcBef>
                <a:spcPts val="1200"/>
              </a:spcBef>
              <a:buFont typeface="Arial" panose="020B0604020202020204" pitchFamily="34" charset="0"/>
              <a:buChar char="•"/>
            </a:pPr>
            <a:r>
              <a:rPr lang="en-GB" altLang="en-US" sz="2800" b="1" i="0" dirty="0">
                <a:solidFill>
                  <a:srgbClr val="202122"/>
                </a:solidFill>
                <a:latin typeface="Arial" panose="020B0604020202020204" pitchFamily="34" charset="0"/>
                <a:cs typeface="Arial" panose="020B0604020202020204" pitchFamily="34" charset="0"/>
              </a:rPr>
              <a:t>Customer collaboration</a:t>
            </a:r>
            <a:r>
              <a:rPr lang="en-GB" altLang="en-US" sz="2800" i="0" dirty="0">
                <a:solidFill>
                  <a:srgbClr val="202122"/>
                </a:solidFill>
                <a:latin typeface="Arial" panose="020B0604020202020204" pitchFamily="34" charset="0"/>
                <a:cs typeface="Arial" panose="020B0604020202020204" pitchFamily="34" charset="0"/>
              </a:rPr>
              <a:t> over contract negotiation.</a:t>
            </a:r>
          </a:p>
          <a:p>
            <a:pPr marL="457200" indent="-457200">
              <a:spcBef>
                <a:spcPts val="1200"/>
              </a:spcBef>
              <a:buFont typeface="Arial" panose="020B0604020202020204" pitchFamily="34" charset="0"/>
              <a:buChar char="•"/>
            </a:pPr>
            <a:r>
              <a:rPr lang="en-GB" altLang="en-US" sz="2800" b="1" i="0" dirty="0">
                <a:solidFill>
                  <a:srgbClr val="202122"/>
                </a:solidFill>
                <a:latin typeface="Arial" panose="020B0604020202020204" pitchFamily="34" charset="0"/>
                <a:cs typeface="Arial" panose="020B0604020202020204" pitchFamily="34" charset="0"/>
              </a:rPr>
              <a:t>Responding to change</a:t>
            </a:r>
            <a:r>
              <a:rPr lang="en-GB" altLang="en-US" sz="2800" i="0" dirty="0">
                <a:solidFill>
                  <a:srgbClr val="202122"/>
                </a:solidFill>
                <a:latin typeface="Arial" panose="020B0604020202020204" pitchFamily="34" charset="0"/>
                <a:cs typeface="Arial" panose="020B0604020202020204" pitchFamily="34" charset="0"/>
              </a:rPr>
              <a:t> over following a plan.</a:t>
            </a:r>
          </a:p>
          <a:p>
            <a:endParaRPr lang="en-GB"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2">
            <a:extLst>
              <a:ext uri="{FF2B5EF4-FFF2-40B4-BE49-F238E27FC236}">
                <a16:creationId xmlns:a16="http://schemas.microsoft.com/office/drawing/2014/main" id="{94379FE3-1B00-DFBE-E3CD-116F4DF4E9F6}"/>
              </a:ext>
            </a:extLst>
          </p:cNvPr>
          <p:cNvSpPr>
            <a:spLocks noGrp="1" noChangeArrowheads="1"/>
          </p:cNvSpPr>
          <p:nvPr>
            <p:ph type="title"/>
          </p:nvPr>
        </p:nvSpPr>
        <p:spPr/>
        <p:txBody>
          <a:bodyPr/>
          <a:lstStyle/>
          <a:p>
            <a:r>
              <a:rPr lang="en-GB" altLang="en-US" dirty="0"/>
              <a:t>How To – </a:t>
            </a:r>
            <a:r>
              <a:rPr lang="en-GB" altLang="en-US" dirty="0" err="1"/>
              <a:t>Thomsett’s</a:t>
            </a:r>
            <a:r>
              <a:rPr lang="en-GB" altLang="en-US" dirty="0"/>
              <a:t> Guidelines</a:t>
            </a:r>
          </a:p>
        </p:txBody>
      </p:sp>
      <p:graphicFrame>
        <p:nvGraphicFramePr>
          <p:cNvPr id="4" name="Content Placeholder 3">
            <a:extLst>
              <a:ext uri="{FF2B5EF4-FFF2-40B4-BE49-F238E27FC236}">
                <a16:creationId xmlns:a16="http://schemas.microsoft.com/office/drawing/2014/main" id="{CBDF87EA-8C4C-7515-FCE8-BAC7DEC33B93}"/>
              </a:ext>
            </a:extLst>
          </p:cNvPr>
          <p:cNvGraphicFramePr>
            <a:graphicFrameLocks noGrp="1"/>
          </p:cNvGraphicFramePr>
          <p:nvPr>
            <p:ph idx="1"/>
            <p:extLst>
              <p:ext uri="{D42A27DB-BD31-4B8C-83A1-F6EECF244321}">
                <p14:modId xmlns:p14="http://schemas.microsoft.com/office/powerpoint/2010/main" val="1699382597"/>
              </p:ext>
            </p:extLst>
          </p:nvPr>
        </p:nvGraphicFramePr>
        <p:xfrm>
          <a:off x="103188" y="1252026"/>
          <a:ext cx="9040812" cy="4893983"/>
        </p:xfrm>
        <a:graphic>
          <a:graphicData uri="http://schemas.openxmlformats.org/drawingml/2006/table">
            <a:tbl>
              <a:tblPr firstRow="1" bandRow="1">
                <a:tableStyleId>{D27102A9-8310-4765-A935-A1911B00CA55}</a:tableStyleId>
              </a:tblPr>
              <a:tblGrid>
                <a:gridCol w="2524596">
                  <a:extLst>
                    <a:ext uri="{9D8B030D-6E8A-4147-A177-3AD203B41FA5}">
                      <a16:colId xmlns:a16="http://schemas.microsoft.com/office/drawing/2014/main" val="20000"/>
                    </a:ext>
                  </a:extLst>
                </a:gridCol>
                <a:gridCol w="2520280">
                  <a:extLst>
                    <a:ext uri="{9D8B030D-6E8A-4147-A177-3AD203B41FA5}">
                      <a16:colId xmlns:a16="http://schemas.microsoft.com/office/drawing/2014/main" val="20001"/>
                    </a:ext>
                  </a:extLst>
                </a:gridCol>
                <a:gridCol w="3995936">
                  <a:extLst>
                    <a:ext uri="{9D8B030D-6E8A-4147-A177-3AD203B41FA5}">
                      <a16:colId xmlns:a16="http://schemas.microsoft.com/office/drawing/2014/main" val="20002"/>
                    </a:ext>
                  </a:extLst>
                </a:gridCol>
              </a:tblGrid>
              <a:tr h="451357">
                <a:tc>
                  <a:txBody>
                    <a:bodyPr/>
                    <a:lstStyle/>
                    <a:p>
                      <a:r>
                        <a:rPr lang="en-GB" sz="2400" dirty="0">
                          <a:latin typeface="Calibri" panose="020F0502020204030204" pitchFamily="34" charset="0"/>
                          <a:cs typeface="Calibri" panose="020F0502020204030204" pitchFamily="34" charset="0"/>
                        </a:rPr>
                        <a:t>Size of the project</a:t>
                      </a:r>
                    </a:p>
                  </a:txBody>
                  <a:tcPr marL="86627" marR="86627" marT="45727" marB="45727"/>
                </a:tc>
                <a:tc>
                  <a:txBody>
                    <a:bodyPr/>
                    <a:lstStyle/>
                    <a:p>
                      <a:r>
                        <a:rPr lang="en-GB" sz="2400" dirty="0">
                          <a:latin typeface="Calibri" panose="020F0502020204030204" pitchFamily="34" charset="0"/>
                          <a:cs typeface="Calibri" panose="020F0502020204030204" pitchFamily="34" charset="0"/>
                        </a:rPr>
                        <a:t>Risk assessment</a:t>
                      </a:r>
                    </a:p>
                  </a:txBody>
                  <a:tcPr marL="86627" marR="86627" marT="45727" marB="45727"/>
                </a:tc>
                <a:tc>
                  <a:txBody>
                    <a:bodyPr/>
                    <a:lstStyle/>
                    <a:p>
                      <a:r>
                        <a:rPr lang="en-GB" sz="2400" dirty="0">
                          <a:latin typeface="Calibri" panose="020F0502020204030204" pitchFamily="34" charset="0"/>
                          <a:cs typeface="Calibri" panose="020F0502020204030204" pitchFamily="34" charset="0"/>
                        </a:rPr>
                        <a:t>Strategy</a:t>
                      </a:r>
                    </a:p>
                  </a:txBody>
                  <a:tcPr marL="86627" marR="86627" marT="45727" marB="45727"/>
                </a:tc>
                <a:extLst>
                  <a:ext uri="{0D108BD9-81ED-4DB2-BD59-A6C34878D82A}">
                    <a16:rowId xmlns:a16="http://schemas.microsoft.com/office/drawing/2014/main" val="10000"/>
                  </a:ext>
                </a:extLst>
              </a:tr>
              <a:tr h="451357">
                <a:tc>
                  <a:txBody>
                    <a:bodyPr/>
                    <a:lstStyle/>
                    <a:p>
                      <a:r>
                        <a:rPr lang="en-GB" sz="2400" dirty="0">
                          <a:latin typeface="Calibri" panose="020F0502020204030204" pitchFamily="34" charset="0"/>
                          <a:cs typeface="Calibri" panose="020F0502020204030204" pitchFamily="34" charset="0"/>
                        </a:rPr>
                        <a:t>&lt; 3 months</a:t>
                      </a:r>
                    </a:p>
                  </a:txBody>
                  <a:tcPr marL="86627" marR="86627" marT="45727" marB="45727"/>
                </a:tc>
                <a:tc>
                  <a:txBody>
                    <a:bodyPr/>
                    <a:lstStyle/>
                    <a:p>
                      <a:r>
                        <a:rPr lang="en-GB" sz="2400" dirty="0">
                          <a:latin typeface="Calibri" panose="020F0502020204030204" pitchFamily="34" charset="0"/>
                          <a:cs typeface="Calibri" panose="020F0502020204030204" pitchFamily="34" charset="0"/>
                        </a:rPr>
                        <a:t>Low</a:t>
                      </a:r>
                    </a:p>
                  </a:txBody>
                  <a:tcPr marL="86627" marR="86627" marT="45727" marB="45727"/>
                </a:tc>
                <a:tc>
                  <a:txBody>
                    <a:bodyPr/>
                    <a:lstStyle/>
                    <a:p>
                      <a:r>
                        <a:rPr lang="en-GB" sz="2400" dirty="0">
                          <a:latin typeface="Calibri" panose="020F0502020204030204" pitchFamily="34" charset="0"/>
                          <a:cs typeface="Calibri" panose="020F0502020204030204" pitchFamily="34" charset="0"/>
                        </a:rPr>
                        <a:t>Waterfall</a:t>
                      </a:r>
                    </a:p>
                  </a:txBody>
                  <a:tcPr marL="86627" marR="86627" marT="45727" marB="45727"/>
                </a:tc>
                <a:extLst>
                  <a:ext uri="{0D108BD9-81ED-4DB2-BD59-A6C34878D82A}">
                    <a16:rowId xmlns:a16="http://schemas.microsoft.com/office/drawing/2014/main" val="10001"/>
                  </a:ext>
                </a:extLst>
              </a:tr>
              <a:tr h="451357">
                <a:tc>
                  <a:txBody>
                    <a:bodyPr/>
                    <a:lstStyle/>
                    <a:p>
                      <a:endParaRPr lang="en-GB" sz="2400">
                        <a:latin typeface="Calibri" panose="020F0502020204030204" pitchFamily="34" charset="0"/>
                        <a:cs typeface="Calibri" panose="020F0502020204030204" pitchFamily="34" charset="0"/>
                      </a:endParaRPr>
                    </a:p>
                  </a:txBody>
                  <a:tcPr marL="86627" marR="86627" marT="45727" marB="45727"/>
                </a:tc>
                <a:tc>
                  <a:txBody>
                    <a:bodyPr/>
                    <a:lstStyle/>
                    <a:p>
                      <a:r>
                        <a:rPr lang="en-GB" sz="2400" dirty="0">
                          <a:latin typeface="Calibri" panose="020F0502020204030204" pitchFamily="34" charset="0"/>
                          <a:cs typeface="Calibri" panose="020F0502020204030204" pitchFamily="34" charset="0"/>
                        </a:rPr>
                        <a:t>Middle</a:t>
                      </a:r>
                    </a:p>
                  </a:txBody>
                  <a:tcPr marL="86627" marR="86627" marT="45727" marB="45727"/>
                </a:tc>
                <a:tc>
                  <a:txBody>
                    <a:bodyPr/>
                    <a:lstStyle/>
                    <a:p>
                      <a:r>
                        <a:rPr lang="en-GB" sz="2400" dirty="0">
                          <a:latin typeface="Calibri" panose="020F0502020204030204" pitchFamily="34" charset="0"/>
                          <a:cs typeface="Calibri" panose="020F0502020204030204" pitchFamily="34" charset="0"/>
                        </a:rPr>
                        <a:t>Release (iterative)</a:t>
                      </a:r>
                    </a:p>
                  </a:txBody>
                  <a:tcPr marL="86627" marR="86627" marT="45727" marB="45727"/>
                </a:tc>
                <a:extLst>
                  <a:ext uri="{0D108BD9-81ED-4DB2-BD59-A6C34878D82A}">
                    <a16:rowId xmlns:a16="http://schemas.microsoft.com/office/drawing/2014/main" val="10002"/>
                  </a:ext>
                </a:extLst>
              </a:tr>
              <a:tr h="451357">
                <a:tc>
                  <a:txBody>
                    <a:bodyPr/>
                    <a:lstStyle/>
                    <a:p>
                      <a:endParaRPr lang="en-GB" sz="2400" dirty="0">
                        <a:latin typeface="Calibri" panose="020F0502020204030204" pitchFamily="34" charset="0"/>
                        <a:cs typeface="Calibri" panose="020F0502020204030204" pitchFamily="34" charset="0"/>
                      </a:endParaRPr>
                    </a:p>
                  </a:txBody>
                  <a:tcPr marL="86627" marR="86627" marT="45727" marB="45727"/>
                </a:tc>
                <a:tc>
                  <a:txBody>
                    <a:bodyPr/>
                    <a:lstStyle/>
                    <a:p>
                      <a:r>
                        <a:rPr lang="en-GB" sz="2400" dirty="0">
                          <a:latin typeface="Calibri" panose="020F0502020204030204" pitchFamily="34" charset="0"/>
                          <a:cs typeface="Calibri" panose="020F0502020204030204" pitchFamily="34" charset="0"/>
                        </a:rPr>
                        <a:t>High</a:t>
                      </a:r>
                    </a:p>
                  </a:txBody>
                  <a:tcPr marL="86627" marR="86627" marT="45727" marB="45727"/>
                </a:tc>
                <a:tc>
                  <a:txBody>
                    <a:bodyPr/>
                    <a:lstStyle/>
                    <a:p>
                      <a:r>
                        <a:rPr lang="en-GB" sz="2400" dirty="0">
                          <a:latin typeface="Calibri" panose="020F0502020204030204" pitchFamily="34" charset="0"/>
                          <a:cs typeface="Calibri" panose="020F0502020204030204" pitchFamily="34" charset="0"/>
                        </a:rPr>
                        <a:t>Prototype</a:t>
                      </a:r>
                    </a:p>
                  </a:txBody>
                  <a:tcPr marL="86627" marR="86627" marT="45727" marB="45727"/>
                </a:tc>
                <a:extLst>
                  <a:ext uri="{0D108BD9-81ED-4DB2-BD59-A6C34878D82A}">
                    <a16:rowId xmlns:a16="http://schemas.microsoft.com/office/drawing/2014/main" val="10003"/>
                  </a:ext>
                </a:extLst>
              </a:tr>
              <a:tr h="451357">
                <a:tc>
                  <a:txBody>
                    <a:bodyPr/>
                    <a:lstStyle/>
                    <a:p>
                      <a:r>
                        <a:rPr lang="en-GB" sz="2400" dirty="0">
                          <a:latin typeface="Calibri" panose="020F0502020204030204" pitchFamily="34" charset="0"/>
                          <a:cs typeface="Calibri" panose="020F0502020204030204" pitchFamily="34" charset="0"/>
                        </a:rPr>
                        <a:t>3</a:t>
                      </a:r>
                      <a:r>
                        <a:rPr lang="en-GB" sz="2400" baseline="0" dirty="0">
                          <a:latin typeface="Calibri" panose="020F0502020204030204" pitchFamily="34" charset="0"/>
                          <a:cs typeface="Calibri" panose="020F0502020204030204" pitchFamily="34" charset="0"/>
                        </a:rPr>
                        <a:t> – </a:t>
                      </a:r>
                      <a:r>
                        <a:rPr lang="en-GB" sz="2400" dirty="0">
                          <a:latin typeface="Calibri" panose="020F0502020204030204" pitchFamily="34" charset="0"/>
                          <a:cs typeface="Calibri" panose="020F0502020204030204" pitchFamily="34" charset="0"/>
                        </a:rPr>
                        <a:t>6 months</a:t>
                      </a:r>
                    </a:p>
                  </a:txBody>
                  <a:tcPr marL="86627" marR="86627" marT="45727" marB="45727"/>
                </a:tc>
                <a:tc>
                  <a:txBody>
                    <a:bodyPr/>
                    <a:lstStyle/>
                    <a:p>
                      <a:r>
                        <a:rPr lang="en-GB" sz="2400" dirty="0">
                          <a:latin typeface="Calibri" panose="020F0502020204030204" pitchFamily="34" charset="0"/>
                          <a:cs typeface="Calibri" panose="020F0502020204030204" pitchFamily="34" charset="0"/>
                        </a:rPr>
                        <a:t>Low</a:t>
                      </a:r>
                    </a:p>
                  </a:txBody>
                  <a:tcPr marL="86627" marR="86627" marT="45727" marB="45727"/>
                </a:tc>
                <a:tc>
                  <a:txBody>
                    <a:bodyPr/>
                    <a:lstStyle/>
                    <a:p>
                      <a:r>
                        <a:rPr lang="en-GB" sz="2400" dirty="0">
                          <a:latin typeface="Calibri" panose="020F0502020204030204" pitchFamily="34" charset="0"/>
                          <a:cs typeface="Calibri" panose="020F0502020204030204" pitchFamily="34" charset="0"/>
                        </a:rPr>
                        <a:t>Waterfall or iterative</a:t>
                      </a:r>
                    </a:p>
                  </a:txBody>
                  <a:tcPr marL="86627" marR="86627" marT="45727" marB="45727"/>
                </a:tc>
                <a:extLst>
                  <a:ext uri="{0D108BD9-81ED-4DB2-BD59-A6C34878D82A}">
                    <a16:rowId xmlns:a16="http://schemas.microsoft.com/office/drawing/2014/main" val="10004"/>
                  </a:ext>
                </a:extLst>
              </a:tr>
              <a:tr h="451357">
                <a:tc>
                  <a:txBody>
                    <a:bodyPr/>
                    <a:lstStyle/>
                    <a:p>
                      <a:endParaRPr lang="en-GB" sz="2400" dirty="0">
                        <a:latin typeface="Calibri" panose="020F0502020204030204" pitchFamily="34" charset="0"/>
                        <a:cs typeface="Calibri" panose="020F0502020204030204" pitchFamily="34" charset="0"/>
                      </a:endParaRPr>
                    </a:p>
                  </a:txBody>
                  <a:tcPr marL="86627" marR="86627" marT="45727" marB="45727"/>
                </a:tc>
                <a:tc>
                  <a:txBody>
                    <a:bodyPr/>
                    <a:lstStyle/>
                    <a:p>
                      <a:r>
                        <a:rPr lang="en-GB" sz="2400" dirty="0">
                          <a:latin typeface="Calibri" panose="020F0502020204030204" pitchFamily="34" charset="0"/>
                          <a:cs typeface="Calibri" panose="020F0502020204030204" pitchFamily="34" charset="0"/>
                        </a:rPr>
                        <a:t>Middle</a:t>
                      </a:r>
                    </a:p>
                  </a:txBody>
                  <a:tcPr marL="86627" marR="86627" marT="45727" marB="45727"/>
                </a:tc>
                <a:tc>
                  <a:txBody>
                    <a:bodyPr/>
                    <a:lstStyle/>
                    <a:p>
                      <a:r>
                        <a:rPr lang="en-GB" sz="2400" dirty="0">
                          <a:latin typeface="Calibri" panose="020F0502020204030204" pitchFamily="34" charset="0"/>
                          <a:cs typeface="Calibri" panose="020F0502020204030204" pitchFamily="34" charset="0"/>
                        </a:rPr>
                        <a:t>Iterative</a:t>
                      </a:r>
                    </a:p>
                  </a:txBody>
                  <a:tcPr marL="86627" marR="86627" marT="45727" marB="45727"/>
                </a:tc>
                <a:extLst>
                  <a:ext uri="{0D108BD9-81ED-4DB2-BD59-A6C34878D82A}">
                    <a16:rowId xmlns:a16="http://schemas.microsoft.com/office/drawing/2014/main" val="10005"/>
                  </a:ext>
                </a:extLst>
              </a:tr>
              <a:tr h="779057">
                <a:tc>
                  <a:txBody>
                    <a:bodyPr/>
                    <a:lstStyle/>
                    <a:p>
                      <a:endParaRPr lang="en-GB" sz="2400">
                        <a:latin typeface="Calibri" panose="020F0502020204030204" pitchFamily="34" charset="0"/>
                        <a:cs typeface="Calibri" panose="020F0502020204030204" pitchFamily="34" charset="0"/>
                      </a:endParaRPr>
                    </a:p>
                  </a:txBody>
                  <a:tcPr marL="86627" marR="86627" marT="45727" marB="45727"/>
                </a:tc>
                <a:tc>
                  <a:txBody>
                    <a:bodyPr/>
                    <a:lstStyle/>
                    <a:p>
                      <a:r>
                        <a:rPr lang="en-GB" sz="2400" dirty="0">
                          <a:latin typeface="Calibri" panose="020F0502020204030204" pitchFamily="34" charset="0"/>
                          <a:cs typeface="Calibri" panose="020F0502020204030204" pitchFamily="34" charset="0"/>
                        </a:rPr>
                        <a:t>High</a:t>
                      </a:r>
                    </a:p>
                  </a:txBody>
                  <a:tcPr marL="86627" marR="86627" marT="45727" marB="457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latin typeface="Calibri" panose="020F0502020204030204" pitchFamily="34" charset="0"/>
                          <a:cs typeface="Calibri" panose="020F0502020204030204" pitchFamily="34" charset="0"/>
                        </a:rPr>
                        <a:t>Iterative   or prototype</a:t>
                      </a:r>
                    </a:p>
                  </a:txBody>
                  <a:tcPr marL="86627" marR="86627" marT="45727" marB="45727"/>
                </a:tc>
                <a:extLst>
                  <a:ext uri="{0D108BD9-81ED-4DB2-BD59-A6C34878D82A}">
                    <a16:rowId xmlns:a16="http://schemas.microsoft.com/office/drawing/2014/main" val="10006"/>
                  </a:ext>
                </a:extLst>
              </a:tr>
              <a:tr h="451357">
                <a:tc>
                  <a:txBody>
                    <a:bodyPr/>
                    <a:lstStyle/>
                    <a:p>
                      <a:r>
                        <a:rPr lang="en-GB" sz="2400" dirty="0">
                          <a:latin typeface="Calibri" panose="020F0502020204030204" pitchFamily="34" charset="0"/>
                          <a:cs typeface="Calibri" panose="020F0502020204030204" pitchFamily="34" charset="0"/>
                        </a:rPr>
                        <a:t>&gt; 6 months</a:t>
                      </a:r>
                    </a:p>
                  </a:txBody>
                  <a:tcPr marL="86627" marR="86627" marT="45727" marB="45727"/>
                </a:tc>
                <a:tc>
                  <a:txBody>
                    <a:bodyPr/>
                    <a:lstStyle/>
                    <a:p>
                      <a:r>
                        <a:rPr lang="en-GB" sz="2400" dirty="0">
                          <a:latin typeface="Calibri" panose="020F0502020204030204" pitchFamily="34" charset="0"/>
                          <a:cs typeface="Calibri" panose="020F0502020204030204" pitchFamily="34" charset="0"/>
                        </a:rPr>
                        <a:t>Low</a:t>
                      </a:r>
                    </a:p>
                  </a:txBody>
                  <a:tcPr marL="86627" marR="86627" marT="45727" marB="45727"/>
                </a:tc>
                <a:tc>
                  <a:txBody>
                    <a:bodyPr/>
                    <a:lstStyle/>
                    <a:p>
                      <a:r>
                        <a:rPr lang="en-GB" sz="2400" dirty="0">
                          <a:latin typeface="Calibri" panose="020F0502020204030204" pitchFamily="34" charset="0"/>
                          <a:cs typeface="Calibri" panose="020F0502020204030204" pitchFamily="34" charset="0"/>
                        </a:rPr>
                        <a:t>Iterative</a:t>
                      </a:r>
                    </a:p>
                  </a:txBody>
                  <a:tcPr marL="86627" marR="86627" marT="45727" marB="45727"/>
                </a:tc>
                <a:extLst>
                  <a:ext uri="{0D108BD9-81ED-4DB2-BD59-A6C34878D82A}">
                    <a16:rowId xmlns:a16="http://schemas.microsoft.com/office/drawing/2014/main" val="10007"/>
                  </a:ext>
                </a:extLst>
              </a:tr>
              <a:tr h="451357">
                <a:tc>
                  <a:txBody>
                    <a:bodyPr/>
                    <a:lstStyle/>
                    <a:p>
                      <a:endParaRPr lang="en-GB" sz="2400" dirty="0"/>
                    </a:p>
                  </a:txBody>
                  <a:tcPr marL="86627" marR="86627" marT="45727" marB="45727"/>
                </a:tc>
                <a:tc>
                  <a:txBody>
                    <a:bodyPr/>
                    <a:lstStyle/>
                    <a:p>
                      <a:r>
                        <a:rPr lang="en-GB" sz="2400" dirty="0">
                          <a:latin typeface="Calibri" panose="020F0502020204030204" pitchFamily="34" charset="0"/>
                          <a:cs typeface="Calibri" panose="020F0502020204030204" pitchFamily="34" charset="0"/>
                        </a:rPr>
                        <a:t>Middle</a:t>
                      </a:r>
                    </a:p>
                  </a:txBody>
                  <a:tcPr marL="86627" marR="86627" marT="45727" marB="45727"/>
                </a:tc>
                <a:tc>
                  <a:txBody>
                    <a:bodyPr/>
                    <a:lstStyle/>
                    <a:p>
                      <a:r>
                        <a:rPr lang="en-GB" sz="2400" dirty="0">
                          <a:latin typeface="Calibri" panose="020F0502020204030204" pitchFamily="34" charset="0"/>
                          <a:cs typeface="Calibri" panose="020F0502020204030204" pitchFamily="34" charset="0"/>
                        </a:rPr>
                        <a:t>Iterative</a:t>
                      </a:r>
                    </a:p>
                  </a:txBody>
                  <a:tcPr marL="86627" marR="86627" marT="45727" marB="45727"/>
                </a:tc>
                <a:extLst>
                  <a:ext uri="{0D108BD9-81ED-4DB2-BD59-A6C34878D82A}">
                    <a16:rowId xmlns:a16="http://schemas.microsoft.com/office/drawing/2014/main" val="10008"/>
                  </a:ext>
                </a:extLst>
              </a:tr>
              <a:tr h="451357">
                <a:tc>
                  <a:txBody>
                    <a:bodyPr/>
                    <a:lstStyle/>
                    <a:p>
                      <a:endParaRPr lang="en-GB" sz="2400" dirty="0"/>
                    </a:p>
                  </a:txBody>
                  <a:tcPr marL="86627" marR="86627" marT="45727" marB="45727"/>
                </a:tc>
                <a:tc>
                  <a:txBody>
                    <a:bodyPr/>
                    <a:lstStyle/>
                    <a:p>
                      <a:r>
                        <a:rPr lang="en-GB" sz="2400" dirty="0">
                          <a:latin typeface="Calibri" panose="020F0502020204030204" pitchFamily="34" charset="0"/>
                          <a:cs typeface="Calibri" panose="020F0502020204030204" pitchFamily="34" charset="0"/>
                        </a:rPr>
                        <a:t>High</a:t>
                      </a:r>
                    </a:p>
                  </a:txBody>
                  <a:tcPr marL="86627" marR="86627" marT="45727" marB="45727"/>
                </a:tc>
                <a:tc>
                  <a:txBody>
                    <a:bodyPr/>
                    <a:lstStyle/>
                    <a:p>
                      <a:r>
                        <a:rPr lang="en-GB" sz="2400" dirty="0">
                          <a:latin typeface="Calibri" panose="020F0502020204030204" pitchFamily="34" charset="0"/>
                          <a:cs typeface="Calibri" panose="020F0502020204030204" pitchFamily="34" charset="0"/>
                        </a:rPr>
                        <a:t>Hybrid or prototype</a:t>
                      </a:r>
                    </a:p>
                  </a:txBody>
                  <a:tcPr marL="86627" marR="86627" marT="45727" marB="45727"/>
                </a:tc>
                <a:extLst>
                  <a:ext uri="{0D108BD9-81ED-4DB2-BD59-A6C34878D82A}">
                    <a16:rowId xmlns:a16="http://schemas.microsoft.com/office/drawing/2014/main" val="10009"/>
                  </a:ext>
                </a:extLst>
              </a:tr>
            </a:tbl>
          </a:graphicData>
        </a:graphic>
      </p:graphicFrame>
      <p:sp>
        <p:nvSpPr>
          <p:cNvPr id="2" name="TextBox 1">
            <a:extLst>
              <a:ext uri="{FF2B5EF4-FFF2-40B4-BE49-F238E27FC236}">
                <a16:creationId xmlns:a16="http://schemas.microsoft.com/office/drawing/2014/main" id="{D1D21F72-6269-47DD-B795-92CF5859B914}"/>
              </a:ext>
            </a:extLst>
          </p:cNvPr>
          <p:cNvSpPr txBox="1"/>
          <p:nvPr/>
        </p:nvSpPr>
        <p:spPr>
          <a:xfrm>
            <a:off x="2843808" y="6381329"/>
            <a:ext cx="5256584" cy="461665"/>
          </a:xfrm>
          <a:prstGeom prst="rect">
            <a:avLst/>
          </a:prstGeom>
          <a:noFill/>
        </p:spPr>
        <p:txBody>
          <a:bodyPr wrap="square" rtlCol="0">
            <a:spAutoFit/>
          </a:bodyPr>
          <a:lstStyle/>
          <a:p>
            <a:r>
              <a:rPr lang="en-GB" sz="1200" b="0" i="0" dirty="0" err="1">
                <a:solidFill>
                  <a:srgbClr val="222222"/>
                </a:solidFill>
                <a:effectLst/>
                <a:latin typeface="Arial" panose="020B0604020202020204" pitchFamily="34" charset="0"/>
              </a:rPr>
              <a:t>Thomsett</a:t>
            </a:r>
            <a:r>
              <a:rPr lang="en-GB" sz="1200" b="0" i="0" dirty="0">
                <a:solidFill>
                  <a:srgbClr val="222222"/>
                </a:solidFill>
                <a:effectLst/>
                <a:latin typeface="Arial" panose="020B0604020202020204" pitchFamily="34" charset="0"/>
              </a:rPr>
              <a:t>, R., 2002. </a:t>
            </a:r>
            <a:r>
              <a:rPr lang="en-GB" sz="1200" b="0" i="1" dirty="0">
                <a:solidFill>
                  <a:srgbClr val="222222"/>
                </a:solidFill>
                <a:effectLst/>
                <a:latin typeface="Arial" panose="020B0604020202020204" pitchFamily="34" charset="0"/>
              </a:rPr>
              <a:t>Radical project management</a:t>
            </a:r>
            <a:r>
              <a:rPr lang="en-GB" sz="1200" b="0" i="0" dirty="0">
                <a:solidFill>
                  <a:srgbClr val="222222"/>
                </a:solidFill>
                <a:effectLst/>
                <a:latin typeface="Arial" panose="020B0604020202020204" pitchFamily="34" charset="0"/>
              </a:rPr>
              <a:t>. Prentice Hall Professional.</a:t>
            </a:r>
            <a:endParaRPr lang="en-US" sz="1200" kern="1200" dirty="0">
              <a:solidFill>
                <a:schemeClr val="tx1"/>
              </a:solidFill>
              <a:latin typeface="Arial" panose="020B0604020202020204" pitchFamily="34" charset="0"/>
              <a:ea typeface="ＭＳ Ｐゴシック" panose="020B0600070205080204" pitchFamily="34" charset="-128"/>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43A07A86-EC47-CFE9-6121-F308A861575F}"/>
              </a:ext>
            </a:extLst>
          </p:cNvPr>
          <p:cNvSpPr>
            <a:spLocks noGrp="1" noChangeArrowheads="1"/>
          </p:cNvSpPr>
          <p:nvPr>
            <p:ph type="title"/>
          </p:nvPr>
        </p:nvSpPr>
        <p:spPr/>
        <p:txBody>
          <a:bodyPr/>
          <a:lstStyle/>
          <a:p>
            <a:r>
              <a:rPr lang="en-GB" altLang="en-US" sz="3200" dirty="0"/>
              <a:t>SDLC Methodologies – Which One to Choose? </a:t>
            </a:r>
          </a:p>
        </p:txBody>
      </p:sp>
      <p:sp>
        <p:nvSpPr>
          <p:cNvPr id="3" name="Content Placeholder 2">
            <a:extLst>
              <a:ext uri="{FF2B5EF4-FFF2-40B4-BE49-F238E27FC236}">
                <a16:creationId xmlns:a16="http://schemas.microsoft.com/office/drawing/2014/main" id="{686F7D3F-C74E-3541-8372-46346CF6DF05}"/>
              </a:ext>
            </a:extLst>
          </p:cNvPr>
          <p:cNvSpPr>
            <a:spLocks noGrp="1"/>
          </p:cNvSpPr>
          <p:nvPr>
            <p:ph idx="1"/>
          </p:nvPr>
        </p:nvSpPr>
        <p:spPr>
          <a:xfrm>
            <a:off x="143668" y="1412776"/>
            <a:ext cx="8856663" cy="4319587"/>
          </a:xfrm>
        </p:spPr>
        <p:txBody>
          <a:bodyPr>
            <a:noAutofit/>
          </a:bodyPr>
          <a:lstStyle/>
          <a:p>
            <a:pPr marL="342900" indent="-342900" algn="just">
              <a:buFont typeface="Arial" panose="020B0604020202020204" pitchFamily="34" charset="0"/>
              <a:buChar char="•"/>
              <a:defRPr/>
            </a:pPr>
            <a:r>
              <a:rPr lang="en-GB" sz="2800" i="0" dirty="0">
                <a:latin typeface="Arial" panose="020B0604020202020204" pitchFamily="34" charset="0"/>
                <a:cs typeface="Arial" panose="020B0604020202020204" pitchFamily="34" charset="0"/>
              </a:rPr>
              <a:t>No universal method or technique that may be used in all circumstances for software development.</a:t>
            </a:r>
          </a:p>
          <a:p>
            <a:pPr marL="342900" indent="-342900" algn="just">
              <a:buFont typeface="Arial" panose="020B0604020202020204" pitchFamily="34" charset="0"/>
              <a:buChar char="•"/>
              <a:defRPr/>
            </a:pPr>
            <a:r>
              <a:rPr lang="en-GB" sz="2800" i="0" dirty="0">
                <a:latin typeface="Arial" panose="020B0604020202020204" pitchFamily="34" charset="0"/>
                <a:cs typeface="Arial" panose="020B0604020202020204" pitchFamily="34" charset="0"/>
              </a:rPr>
              <a:t>Depends on culture and policies of the developing organisation, scope and complexity, timeline and budget, quality and customer satisfaction of the project.</a:t>
            </a:r>
          </a:p>
          <a:p>
            <a:pPr marL="342900" indent="-342900" algn="just">
              <a:buFont typeface="Arial" panose="020B0604020202020204" pitchFamily="34" charset="0"/>
              <a:buChar char="•"/>
              <a:defRPr/>
            </a:pPr>
            <a:r>
              <a:rPr lang="en-GB" sz="2800" i="0" dirty="0">
                <a:latin typeface="Arial" panose="020B0604020202020204" pitchFamily="34" charset="0"/>
                <a:cs typeface="Arial" panose="020B0604020202020204" pitchFamily="34" charset="0"/>
              </a:rPr>
              <a:t>By evaluating these factors, we select the most suitable SDLC model that meets the project objectives and challenges.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8C7C4-8824-D455-C3CC-23ABDEEE86F9}"/>
              </a:ext>
            </a:extLst>
          </p:cNvPr>
          <p:cNvSpPr>
            <a:spLocks noGrp="1"/>
          </p:cNvSpPr>
          <p:nvPr>
            <p:ph type="title"/>
          </p:nvPr>
        </p:nvSpPr>
        <p:spPr>
          <a:xfrm>
            <a:off x="103188" y="115888"/>
            <a:ext cx="8861300" cy="1143000"/>
          </a:xfrm>
        </p:spPr>
        <p:txBody>
          <a:bodyPr/>
          <a:lstStyle/>
          <a:p>
            <a:r>
              <a:rPr lang="en-GB" sz="3600" dirty="0"/>
              <a:t>Waterfall and Iterative Model Application Examples</a:t>
            </a:r>
          </a:p>
        </p:txBody>
      </p:sp>
      <p:sp>
        <p:nvSpPr>
          <p:cNvPr id="3" name="Content Placeholder 2">
            <a:extLst>
              <a:ext uri="{FF2B5EF4-FFF2-40B4-BE49-F238E27FC236}">
                <a16:creationId xmlns:a16="http://schemas.microsoft.com/office/drawing/2014/main" id="{91D89DCC-D871-B07B-AF93-17109BC0723C}"/>
              </a:ext>
            </a:extLst>
          </p:cNvPr>
          <p:cNvSpPr>
            <a:spLocks noGrp="1"/>
          </p:cNvSpPr>
          <p:nvPr>
            <p:ph idx="1"/>
          </p:nvPr>
        </p:nvSpPr>
        <p:spPr>
          <a:xfrm>
            <a:off x="71785" y="1340768"/>
            <a:ext cx="9072215" cy="4968552"/>
          </a:xfrm>
        </p:spPr>
        <p:txBody>
          <a:bodyPr/>
          <a:lstStyle/>
          <a:p>
            <a:pPr marL="0" indent="0" algn="just">
              <a:defRPr/>
            </a:pPr>
            <a:r>
              <a:rPr lang="en-GB" sz="2400" i="0" dirty="0">
                <a:latin typeface="Arial" panose="020B0604020202020204" pitchFamily="34" charset="0"/>
                <a:cs typeface="Arial" panose="020B0604020202020204" pitchFamily="34" charset="0"/>
              </a:rPr>
              <a:t>Different types of systems need different methods</a:t>
            </a:r>
          </a:p>
          <a:p>
            <a:pPr lvl="1" algn="just">
              <a:defRPr/>
            </a:pPr>
            <a:r>
              <a:rPr lang="en-GB" sz="2000" b="1" dirty="0">
                <a:solidFill>
                  <a:srgbClr val="002060"/>
                </a:solidFill>
                <a:latin typeface="Arial" panose="020B0604020202020204" pitchFamily="34" charset="0"/>
                <a:cs typeface="Arial" panose="020B0604020202020204" pitchFamily="34" charset="0"/>
              </a:rPr>
              <a:t>Waterfall:</a:t>
            </a:r>
          </a:p>
          <a:p>
            <a:pPr lvl="2" algn="just">
              <a:defRPr/>
            </a:pPr>
            <a:r>
              <a:rPr lang="en-GB" sz="2000" dirty="0">
                <a:latin typeface="Arial" panose="020B0604020202020204" pitchFamily="34" charset="0"/>
                <a:cs typeface="Arial" panose="020B0604020202020204" pitchFamily="34" charset="0"/>
              </a:rPr>
              <a:t>Critical systems: real time software in an aircraft needs complete specification before development, verification and validation</a:t>
            </a:r>
          </a:p>
          <a:p>
            <a:pPr lvl="2" algn="just">
              <a:defRPr/>
            </a:pPr>
            <a:r>
              <a:rPr lang="en-GB" sz="2000" dirty="0">
                <a:latin typeface="Arial" panose="020B0604020202020204" pitchFamily="34" charset="0"/>
                <a:cs typeface="Arial" panose="020B0604020202020204" pitchFamily="34" charset="0"/>
              </a:rPr>
              <a:t>Embedded control systems in automobile are inherently complex with sophisticated interactions between software and hardware components. </a:t>
            </a:r>
          </a:p>
          <a:p>
            <a:pPr lvl="2" algn="just">
              <a:defRPr/>
            </a:pPr>
            <a:r>
              <a:rPr lang="en-GB" sz="2000" dirty="0">
                <a:latin typeface="Arial" panose="020B0604020202020204" pitchFamily="34" charset="0"/>
                <a:cs typeface="Arial" panose="020B0604020202020204" pitchFamily="34" charset="0"/>
              </a:rPr>
              <a:t>Large software systems where several companies are developing it.</a:t>
            </a:r>
          </a:p>
          <a:p>
            <a:pPr lvl="2" algn="just">
              <a:defRPr/>
            </a:pPr>
            <a:r>
              <a:rPr lang="en-GB" sz="2000" dirty="0">
                <a:solidFill>
                  <a:srgbClr val="555555"/>
                </a:solidFill>
                <a:latin typeface="Arial" panose="020B0604020202020204" pitchFamily="34" charset="0"/>
                <a:cs typeface="Arial" panose="020B0604020202020204" pitchFamily="34" charset="0"/>
              </a:rPr>
              <a:t>The waterfall model is best suited for projects where well-developed software requirement specifications (SRSs) exist ( </a:t>
            </a:r>
            <a:r>
              <a:rPr lang="en-GB" sz="2000" dirty="0" err="1">
                <a:solidFill>
                  <a:srgbClr val="555555"/>
                </a:solidFill>
                <a:latin typeface="Arial" panose="020B0604020202020204" pitchFamily="34" charset="0"/>
                <a:cs typeface="Arial" panose="020B0604020202020204" pitchFamily="34" charset="0"/>
              </a:rPr>
              <a:t>Ashfaque</a:t>
            </a:r>
            <a:r>
              <a:rPr lang="en-GB" sz="2000" dirty="0">
                <a:solidFill>
                  <a:srgbClr val="555555"/>
                </a:solidFill>
                <a:latin typeface="Arial" panose="020B0604020202020204" pitchFamily="34" charset="0"/>
                <a:cs typeface="Arial" panose="020B0604020202020204" pitchFamily="34" charset="0"/>
              </a:rPr>
              <a:t>, 2011).</a:t>
            </a:r>
            <a:endParaRPr lang="en-GB" sz="2000" dirty="0">
              <a:latin typeface="Arial" panose="020B0604020202020204" pitchFamily="34" charset="0"/>
              <a:cs typeface="Arial" panose="020B0604020202020204" pitchFamily="34" charset="0"/>
            </a:endParaRPr>
          </a:p>
          <a:p>
            <a:pPr lvl="1" algn="just">
              <a:defRPr/>
            </a:pPr>
            <a:r>
              <a:rPr lang="en-GB" sz="2000" b="1" dirty="0">
                <a:solidFill>
                  <a:srgbClr val="002060"/>
                </a:solidFill>
                <a:latin typeface="Arial" panose="020B0604020202020204" pitchFamily="34" charset="0"/>
                <a:cs typeface="Arial" panose="020B0604020202020204" pitchFamily="34" charset="0"/>
              </a:rPr>
              <a:t>Iterative</a:t>
            </a:r>
          </a:p>
          <a:p>
            <a:pPr lvl="2" algn="just">
              <a:defRPr/>
            </a:pPr>
            <a:r>
              <a:rPr lang="en-GB" sz="2000" dirty="0">
                <a:latin typeface="Arial" panose="020B0604020202020204" pitchFamily="34" charset="0"/>
                <a:cs typeface="Arial" panose="020B0604020202020204" pitchFamily="34" charset="0"/>
              </a:rPr>
              <a:t>Web site development can have specification and development in parallel and iterative development can suit best.</a:t>
            </a:r>
          </a:p>
          <a:p>
            <a:pPr lvl="2" algn="just">
              <a:defRPr/>
            </a:pPr>
            <a:r>
              <a:rPr lang="en-GB" sz="2000" dirty="0">
                <a:latin typeface="Arial" panose="020B0604020202020204" pitchFamily="34" charset="0"/>
                <a:cs typeface="Arial" panose="020B0604020202020204" pitchFamily="34" charset="0"/>
              </a:rPr>
              <a:t>Game development needs testing in any stages.</a:t>
            </a:r>
          </a:p>
          <a:p>
            <a:pPr algn="just">
              <a:defRPr/>
            </a:pPr>
            <a:endParaRPr lang="en-GB"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97213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a:extLst>
              <a:ext uri="{FF2B5EF4-FFF2-40B4-BE49-F238E27FC236}">
                <a16:creationId xmlns:a16="http://schemas.microsoft.com/office/drawing/2014/main" id="{E66D8883-DF83-E362-0CA2-7EC5330BC7D6}"/>
              </a:ext>
            </a:extLst>
          </p:cNvPr>
          <p:cNvSpPr>
            <a:spLocks noGrp="1" noChangeArrowheads="1"/>
          </p:cNvSpPr>
          <p:nvPr>
            <p:ph type="title"/>
          </p:nvPr>
        </p:nvSpPr>
        <p:spPr/>
        <p:txBody>
          <a:bodyPr/>
          <a:lstStyle/>
          <a:p>
            <a:pPr eaLnBrk="1" hangingPunct="1"/>
            <a:r>
              <a:rPr lang="en-US" altLang="en-US"/>
              <a:t>Coping with Change</a:t>
            </a:r>
          </a:p>
        </p:txBody>
      </p:sp>
      <p:sp>
        <p:nvSpPr>
          <p:cNvPr id="26627" name="Rectangle 5">
            <a:extLst>
              <a:ext uri="{FF2B5EF4-FFF2-40B4-BE49-F238E27FC236}">
                <a16:creationId xmlns:a16="http://schemas.microsoft.com/office/drawing/2014/main" id="{9FDE9851-BC1E-6E04-69B8-68EA03BCF448}"/>
              </a:ext>
            </a:extLst>
          </p:cNvPr>
          <p:cNvSpPr>
            <a:spLocks noGrp="1" noChangeArrowheads="1"/>
          </p:cNvSpPr>
          <p:nvPr>
            <p:ph idx="1"/>
          </p:nvPr>
        </p:nvSpPr>
        <p:spPr>
          <a:xfrm>
            <a:off x="0" y="1412776"/>
            <a:ext cx="9144000" cy="4906962"/>
          </a:xfrm>
        </p:spPr>
        <p:txBody>
          <a:bodyPr/>
          <a:lstStyle/>
          <a:p>
            <a:pPr marL="0" indent="-176213" eaLnBrk="1" hangingPunct="1"/>
            <a:r>
              <a:rPr lang="en-GB" altLang="en-US" sz="2600" i="0" dirty="0">
                <a:latin typeface="Arial" panose="020B0604020202020204" pitchFamily="34" charset="0"/>
                <a:cs typeface="Arial" panose="020B0604020202020204" pitchFamily="34" charset="0"/>
              </a:rPr>
              <a:t>To manage scope and changes effectively: </a:t>
            </a:r>
          </a:p>
          <a:p>
            <a:pPr marL="457200" indent="-457200" eaLnBrk="1" hangingPunct="1">
              <a:buFont typeface="Arial" panose="020B0604020202020204" pitchFamily="34" charset="0"/>
              <a:buChar char="•"/>
            </a:pPr>
            <a:r>
              <a:rPr lang="en-GB" altLang="en-US" sz="2200" i="0" dirty="0">
                <a:latin typeface="Arial" panose="020B0604020202020204" pitchFamily="34" charset="0"/>
                <a:cs typeface="Arial" panose="020B0604020202020204" pitchFamily="34" charset="0"/>
              </a:rPr>
              <a:t>Establish clear and realistic requirements at start of the project.</a:t>
            </a:r>
          </a:p>
          <a:p>
            <a:pPr marL="457200" indent="-457200" eaLnBrk="1" hangingPunct="1">
              <a:buFont typeface="Arial" panose="020B0604020202020204" pitchFamily="34" charset="0"/>
              <a:buChar char="•"/>
            </a:pPr>
            <a:r>
              <a:rPr lang="en-GB" altLang="en-US" sz="2200" i="0" dirty="0">
                <a:latin typeface="Arial" panose="020B0604020202020204" pitchFamily="34" charset="0"/>
                <a:cs typeface="Arial" panose="020B0604020202020204" pitchFamily="34" charset="0"/>
              </a:rPr>
              <a:t>Assess possibility of changes at the beginning of project and chose appropriate SDLC.</a:t>
            </a:r>
          </a:p>
          <a:p>
            <a:pPr marL="457200" indent="-457200" eaLnBrk="1" hangingPunct="1">
              <a:buFont typeface="Arial" panose="020B0604020202020204" pitchFamily="34" charset="0"/>
              <a:buChar char="•"/>
            </a:pPr>
            <a:r>
              <a:rPr lang="en-GB" altLang="en-US" sz="2200" i="0" dirty="0">
                <a:latin typeface="Arial" panose="020B0604020202020204" pitchFamily="34" charset="0"/>
                <a:cs typeface="Arial" panose="020B0604020202020204" pitchFamily="34" charset="0"/>
              </a:rPr>
              <a:t>Negotiate and prioritise changes with client or user.</a:t>
            </a:r>
          </a:p>
          <a:p>
            <a:pPr marL="457200" indent="-457200" eaLnBrk="1" hangingPunct="1">
              <a:buFont typeface="Arial" panose="020B0604020202020204" pitchFamily="34" charset="0"/>
              <a:buChar char="•"/>
            </a:pPr>
            <a:r>
              <a:rPr lang="en-GB" altLang="en-US" sz="2200" i="0" dirty="0">
                <a:latin typeface="Arial" panose="020B0604020202020204" pitchFamily="34" charset="0"/>
                <a:cs typeface="Arial" panose="020B0604020202020204" pitchFamily="34" charset="0"/>
              </a:rPr>
              <a:t>Use a version control system to track and record changes to software code and documents.</a:t>
            </a:r>
          </a:p>
          <a:p>
            <a:pPr marL="457200" indent="-457200" eaLnBrk="1" hangingPunct="1">
              <a:buFont typeface="Arial" panose="020B0604020202020204" pitchFamily="34" charset="0"/>
              <a:buChar char="•"/>
            </a:pPr>
            <a:r>
              <a:rPr lang="en-GB" altLang="en-US" sz="2200" i="0" dirty="0">
                <a:latin typeface="Arial" panose="020B0604020202020204" pitchFamily="34" charset="0"/>
                <a:cs typeface="Arial" panose="020B0604020202020204" pitchFamily="34" charset="0"/>
              </a:rPr>
              <a:t>Assess the impact of each change on scope, schedule, budget, quality, and risks of the project.</a:t>
            </a:r>
          </a:p>
          <a:p>
            <a:pPr marL="457200" indent="-457200" eaLnBrk="1" hangingPunct="1">
              <a:buFont typeface="Arial" panose="020B0604020202020204" pitchFamily="34" charset="0"/>
              <a:buChar char="•"/>
            </a:pPr>
            <a:r>
              <a:rPr lang="en-GB" altLang="en-US" sz="2200" i="0" dirty="0">
                <a:latin typeface="Arial" panose="020B0604020202020204" pitchFamily="34" charset="0"/>
                <a:cs typeface="Arial" panose="020B0604020202020204" pitchFamily="34" charset="0"/>
              </a:rPr>
              <a:t>Update system requirements according to changes in periodic cycles.</a:t>
            </a:r>
          </a:p>
          <a:p>
            <a:pPr marL="457200" indent="-457200" eaLnBrk="1" hangingPunct="1">
              <a:buFont typeface="Arial" panose="020B0604020202020204" pitchFamily="34" charset="0"/>
              <a:buChar char="•"/>
            </a:pPr>
            <a:r>
              <a:rPr lang="en-GB" altLang="en-US" sz="2200" i="0" dirty="0">
                <a:latin typeface="Arial" panose="020B0604020202020204" pitchFamily="34" charset="0"/>
                <a:cs typeface="Arial" panose="020B0604020202020204" pitchFamily="34" charset="0"/>
              </a:rPr>
              <a:t>Update project plan, schedule, and budget accordingly.</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A905FE2C-E4C0-3057-5EAD-5E332F471593}"/>
                  </a:ext>
                </a:extLst>
              </p14:cNvPr>
              <p14:cNvContentPartPr/>
              <p14:nvPr/>
            </p14:nvContentPartPr>
            <p14:xfrm>
              <a:off x="3934389" y="809606"/>
              <a:ext cx="133920" cy="86040"/>
            </p14:xfrm>
          </p:contentPart>
        </mc:Choice>
        <mc:Fallback xmlns="">
          <p:pic>
            <p:nvPicPr>
              <p:cNvPr id="2" name="Ink 1">
                <a:extLst>
                  <a:ext uri="{FF2B5EF4-FFF2-40B4-BE49-F238E27FC236}">
                    <a16:creationId xmlns:a16="http://schemas.microsoft.com/office/drawing/2014/main" id="{A905FE2C-E4C0-3057-5EAD-5E332F471593}"/>
                  </a:ext>
                </a:extLst>
              </p:cNvPr>
              <p:cNvPicPr/>
              <p:nvPr/>
            </p:nvPicPr>
            <p:blipFill>
              <a:blip r:embed="rId3"/>
              <a:stretch>
                <a:fillRect/>
              </a:stretch>
            </p:blipFill>
            <p:spPr>
              <a:xfrm>
                <a:off x="3925389" y="800643"/>
                <a:ext cx="151560" cy="103607"/>
              </a:xfrm>
              <a:prstGeom prst="rect">
                <a:avLst/>
              </a:prstGeom>
            </p:spPr>
          </p:pic>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a:extLst>
              <a:ext uri="{FF2B5EF4-FFF2-40B4-BE49-F238E27FC236}">
                <a16:creationId xmlns:a16="http://schemas.microsoft.com/office/drawing/2014/main" id="{E1DE7E52-9754-E373-71BE-EE026A3275F4}"/>
              </a:ext>
            </a:extLst>
          </p:cNvPr>
          <p:cNvSpPr>
            <a:spLocks noGrp="1" noChangeArrowheads="1"/>
          </p:cNvSpPr>
          <p:nvPr>
            <p:ph type="title"/>
          </p:nvPr>
        </p:nvSpPr>
        <p:spPr/>
        <p:txBody>
          <a:bodyPr/>
          <a:lstStyle/>
          <a:p>
            <a:pPr eaLnBrk="1" hangingPunct="1"/>
            <a:r>
              <a:rPr lang="en-US" altLang="en-US" dirty="0"/>
              <a:t>Software Process Improvement</a:t>
            </a:r>
          </a:p>
        </p:txBody>
      </p:sp>
      <p:sp>
        <p:nvSpPr>
          <p:cNvPr id="14339" name="Rectangle 7">
            <a:extLst>
              <a:ext uri="{FF2B5EF4-FFF2-40B4-BE49-F238E27FC236}">
                <a16:creationId xmlns:a16="http://schemas.microsoft.com/office/drawing/2014/main" id="{317F7B60-C4CC-DE49-85AD-CCF08D2857C8}"/>
              </a:ext>
            </a:extLst>
          </p:cNvPr>
          <p:cNvSpPr>
            <a:spLocks noGrp="1" noChangeArrowheads="1"/>
          </p:cNvSpPr>
          <p:nvPr>
            <p:ph idx="1"/>
          </p:nvPr>
        </p:nvSpPr>
        <p:spPr>
          <a:xfrm>
            <a:off x="107950" y="1258888"/>
            <a:ext cx="8856663" cy="4906962"/>
          </a:xfrm>
        </p:spPr>
        <p:txBody>
          <a:bodyPr/>
          <a:lstStyle/>
          <a:p>
            <a:pPr lvl="1" eaLnBrk="1" hangingPunct="1">
              <a:defRPr/>
            </a:pPr>
            <a:r>
              <a:rPr lang="en-GB" sz="2400" dirty="0">
                <a:solidFill>
                  <a:srgbClr val="131313"/>
                </a:solidFill>
                <a:latin typeface="Arial" panose="020B0604020202020204" pitchFamily="34" charset="0"/>
                <a:cs typeface="Arial" panose="020B0604020202020204" pitchFamily="34" charset="0"/>
              </a:rPr>
              <a:t>Software process improvement is an essential component of modern software development.</a:t>
            </a:r>
          </a:p>
          <a:p>
            <a:pPr lvl="1" eaLnBrk="1" hangingPunct="1">
              <a:defRPr/>
            </a:pPr>
            <a:r>
              <a:rPr lang="en-GB" altLang="en-US" sz="2400" dirty="0">
                <a:solidFill>
                  <a:srgbClr val="131313"/>
                </a:solidFill>
                <a:latin typeface="Arial" panose="020B0604020202020204" pitchFamily="34" charset="0"/>
                <a:cs typeface="Arial" panose="020B0604020202020204" pitchFamily="34" charset="0"/>
              </a:rPr>
              <a:t>SPI</a:t>
            </a:r>
            <a:r>
              <a:rPr lang="en-GB" sz="2400" dirty="0">
                <a:solidFill>
                  <a:srgbClr val="131313"/>
                </a:solidFill>
                <a:latin typeface="Arial" panose="020B0604020202020204" pitchFamily="34" charset="0"/>
                <a:cs typeface="Arial" panose="020B0604020202020204" pitchFamily="34" charset="0"/>
              </a:rPr>
              <a:t> can lead to producing high-quality software products in less time.</a:t>
            </a:r>
          </a:p>
          <a:p>
            <a:pPr lvl="1" eaLnBrk="1" hangingPunct="1">
              <a:defRPr/>
            </a:pPr>
            <a:r>
              <a:rPr lang="en-GB" altLang="en-US" sz="2400" dirty="0">
                <a:solidFill>
                  <a:srgbClr val="131313"/>
                </a:solidFill>
                <a:latin typeface="Arial" panose="020B0604020202020204" pitchFamily="34" charset="0"/>
                <a:cs typeface="Arial" panose="020B0604020202020204" pitchFamily="34" charset="0"/>
              </a:rPr>
              <a:t>Benefits:</a:t>
            </a:r>
          </a:p>
          <a:p>
            <a:pPr lvl="2" eaLnBrk="1" hangingPunct="1">
              <a:defRPr/>
            </a:pPr>
            <a:r>
              <a:rPr lang="en-GB" dirty="0">
                <a:solidFill>
                  <a:srgbClr val="131313"/>
                </a:solidFill>
                <a:latin typeface="Arial" panose="020B0604020202020204" pitchFamily="34" charset="0"/>
                <a:cs typeface="Arial" panose="020B0604020202020204" pitchFamily="34" charset="0"/>
              </a:rPr>
              <a:t>Free up resources for testing, debugging,</a:t>
            </a:r>
          </a:p>
          <a:p>
            <a:pPr lvl="2" eaLnBrk="1" hangingPunct="1">
              <a:defRPr/>
            </a:pPr>
            <a:r>
              <a:rPr lang="en-GB" dirty="0">
                <a:solidFill>
                  <a:srgbClr val="131313"/>
                </a:solidFill>
                <a:latin typeface="Arial" panose="020B0604020202020204" pitchFamily="34" charset="0"/>
                <a:cs typeface="Arial" panose="020B0604020202020204" pitchFamily="34" charset="0"/>
              </a:rPr>
              <a:t>Integrating new features into existing systems,</a:t>
            </a:r>
          </a:p>
          <a:p>
            <a:pPr lvl="2" eaLnBrk="1" hangingPunct="1">
              <a:defRPr/>
            </a:pPr>
            <a:r>
              <a:rPr lang="en-GB" dirty="0">
                <a:solidFill>
                  <a:srgbClr val="131313"/>
                </a:solidFill>
                <a:latin typeface="Arial" panose="020B0604020202020204" pitchFamily="34" charset="0"/>
                <a:cs typeface="Arial" panose="020B0604020202020204" pitchFamily="34" charset="0"/>
              </a:rPr>
              <a:t>Higher levels of overall quality</a:t>
            </a:r>
          </a:p>
          <a:p>
            <a:pPr lvl="2" eaLnBrk="1" hangingPunct="1">
              <a:defRPr/>
            </a:pPr>
            <a:r>
              <a:rPr lang="en-GB" dirty="0">
                <a:solidFill>
                  <a:schemeClr val="tx1"/>
                </a:solidFill>
                <a:latin typeface="Arial" panose="020B0604020202020204" pitchFamily="34" charset="0"/>
                <a:cs typeface="Arial" panose="020B0604020202020204" pitchFamily="34" charset="0"/>
              </a:rPr>
              <a:t>Enhanced Collaboration and Communication</a:t>
            </a:r>
          </a:p>
          <a:p>
            <a:pPr lvl="2" eaLnBrk="1" hangingPunct="1">
              <a:defRPr/>
            </a:pPr>
            <a:r>
              <a:rPr lang="en-GB" dirty="0">
                <a:solidFill>
                  <a:schemeClr val="tx1"/>
                </a:solidFill>
                <a:latin typeface="Arial" panose="020B0604020202020204" pitchFamily="34" charset="0"/>
                <a:cs typeface="Arial" panose="020B0604020202020204" pitchFamily="34" charset="0"/>
              </a:rPr>
              <a:t>Better Risk Management</a:t>
            </a:r>
          </a:p>
          <a:p>
            <a:pPr lvl="2" eaLnBrk="1" hangingPunct="1">
              <a:defRPr/>
            </a:pPr>
            <a:r>
              <a:rPr lang="en-GB" dirty="0">
                <a:solidFill>
                  <a:schemeClr val="tx1"/>
                </a:solidFill>
                <a:latin typeface="Arial" panose="020B0604020202020204" pitchFamily="34" charset="0"/>
                <a:cs typeface="Arial" panose="020B0604020202020204" pitchFamily="34" charset="0"/>
              </a:rPr>
              <a:t>Increased Customer Satisfaction</a:t>
            </a:r>
          </a:p>
          <a:p>
            <a:pPr marL="712788" lvl="2" indent="0" eaLnBrk="1" hangingPunct="1">
              <a:buFont typeface="Gill Sans" charset="0"/>
              <a:buNone/>
              <a:defRPr/>
            </a:pPr>
            <a:endParaRPr lang="en-GB" dirty="0">
              <a:solidFill>
                <a:srgbClr val="313131"/>
              </a:solidFill>
              <a:latin typeface="Montserrat" panose="00000500000000000000" pitchFamily="2" charset="0"/>
            </a:endParaRPr>
          </a:p>
          <a:p>
            <a:pPr lvl="2" eaLnBrk="1" hangingPunct="1">
              <a:defRPr/>
            </a:pPr>
            <a:endParaRPr lang="en-US" altLang="en-US" dirty="0">
              <a:latin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8">
            <a:extLst>
              <a:ext uri="{FF2B5EF4-FFF2-40B4-BE49-F238E27FC236}">
                <a16:creationId xmlns:a16="http://schemas.microsoft.com/office/drawing/2014/main" id="{0A414A2F-4597-8C43-2CE3-C12D44F0CC39}"/>
              </a:ext>
            </a:extLst>
          </p:cNvPr>
          <p:cNvSpPr>
            <a:spLocks noGrp="1" noChangeArrowheads="1"/>
          </p:cNvSpPr>
          <p:nvPr>
            <p:ph type="title"/>
          </p:nvPr>
        </p:nvSpPr>
        <p:spPr/>
        <p:txBody>
          <a:bodyPr/>
          <a:lstStyle/>
          <a:p>
            <a:pPr eaLnBrk="1" hangingPunct="1"/>
            <a:r>
              <a:rPr lang="en-US" altLang="en-US"/>
              <a:t>SPI Methods</a:t>
            </a:r>
          </a:p>
        </p:txBody>
      </p:sp>
      <p:sp>
        <p:nvSpPr>
          <p:cNvPr id="28675" name="Rectangle 9">
            <a:extLst>
              <a:ext uri="{FF2B5EF4-FFF2-40B4-BE49-F238E27FC236}">
                <a16:creationId xmlns:a16="http://schemas.microsoft.com/office/drawing/2014/main" id="{BC8658B8-8774-6B39-F8CA-AF3C20FCBC76}"/>
              </a:ext>
            </a:extLst>
          </p:cNvPr>
          <p:cNvSpPr>
            <a:spLocks noGrp="1" noChangeArrowheads="1"/>
          </p:cNvSpPr>
          <p:nvPr>
            <p:ph sz="half" idx="1"/>
          </p:nvPr>
        </p:nvSpPr>
        <p:spPr>
          <a:xfrm>
            <a:off x="107950" y="1557338"/>
            <a:ext cx="4679950" cy="4608512"/>
          </a:xfrm>
        </p:spPr>
        <p:txBody>
          <a:bodyPr/>
          <a:lstStyle/>
          <a:p>
            <a:pPr marL="444500" lvl="1" eaLnBrk="1" hangingPunct="1">
              <a:spcBef>
                <a:spcPts val="1200"/>
              </a:spcBef>
            </a:pPr>
            <a:r>
              <a:rPr lang="en-GB" altLang="en-US" dirty="0">
                <a:solidFill>
                  <a:srgbClr val="000000"/>
                </a:solidFill>
                <a:latin typeface="Arial" panose="020B0604020202020204" pitchFamily="34" charset="0"/>
                <a:cs typeface="Arial" panose="020B0604020202020204" pitchFamily="34" charset="0"/>
              </a:rPr>
              <a:t>International Standards and Management Commitment: ISO Standards</a:t>
            </a:r>
          </a:p>
          <a:p>
            <a:pPr marL="444500" lvl="1" eaLnBrk="1" hangingPunct="1">
              <a:spcBef>
                <a:spcPts val="1200"/>
              </a:spcBef>
            </a:pPr>
            <a:r>
              <a:rPr lang="en-GB" altLang="en-US" dirty="0">
                <a:solidFill>
                  <a:srgbClr val="000000"/>
                </a:solidFill>
                <a:latin typeface="Arial" panose="020B0604020202020204" pitchFamily="34" charset="0"/>
                <a:cs typeface="Arial" panose="020B0604020202020204" pitchFamily="34" charset="0"/>
              </a:rPr>
              <a:t>Continuous Improvement and Current Status Monitoring</a:t>
            </a:r>
          </a:p>
          <a:p>
            <a:pPr marL="444500" lvl="1" eaLnBrk="1" hangingPunct="1">
              <a:spcBef>
                <a:spcPts val="1200"/>
              </a:spcBef>
            </a:pPr>
            <a:r>
              <a:rPr lang="en-US" altLang="en-US" dirty="0">
                <a:latin typeface="Arial" panose="020B0604020202020204" pitchFamily="34" charset="0"/>
                <a:cs typeface="Arial" panose="020B0604020202020204" pitchFamily="34" charset="0"/>
              </a:rPr>
              <a:t> </a:t>
            </a:r>
            <a:r>
              <a:rPr lang="en-GB" altLang="en-US" dirty="0">
                <a:solidFill>
                  <a:srgbClr val="000000"/>
                </a:solidFill>
                <a:latin typeface="Arial" panose="020B0604020202020204" pitchFamily="34" charset="0"/>
                <a:cs typeface="Arial" panose="020B0604020202020204" pitchFamily="34" charset="0"/>
              </a:rPr>
              <a:t>Pilot Projects and Collaboration: Development Team and Tools for Team</a:t>
            </a:r>
          </a:p>
          <a:p>
            <a:pPr marL="444500" lvl="1" eaLnBrk="1" hangingPunct="1">
              <a:spcBef>
                <a:spcPts val="1200"/>
              </a:spcBef>
            </a:pPr>
            <a:endParaRPr lang="en-US" altLang="en-US" dirty="0">
              <a:latin typeface="Arial" panose="020B0604020202020204" pitchFamily="34" charset="0"/>
            </a:endParaRPr>
          </a:p>
        </p:txBody>
      </p:sp>
      <p:sp>
        <p:nvSpPr>
          <p:cNvPr id="28676" name="Rectangle 10">
            <a:extLst>
              <a:ext uri="{FF2B5EF4-FFF2-40B4-BE49-F238E27FC236}">
                <a16:creationId xmlns:a16="http://schemas.microsoft.com/office/drawing/2014/main" id="{9C9927BF-6263-EB8F-9C41-93C298408C40}"/>
              </a:ext>
            </a:extLst>
          </p:cNvPr>
          <p:cNvSpPr>
            <a:spLocks noGrp="1" noChangeArrowheads="1"/>
          </p:cNvSpPr>
          <p:nvPr>
            <p:ph sz="half" idx="2"/>
          </p:nvPr>
        </p:nvSpPr>
        <p:spPr>
          <a:xfrm>
            <a:off x="4576979" y="1557338"/>
            <a:ext cx="4352925" cy="4319588"/>
          </a:xfrm>
        </p:spPr>
        <p:txBody>
          <a:bodyPr/>
          <a:lstStyle/>
          <a:p>
            <a:pPr lvl="1" eaLnBrk="1" hangingPunct="1">
              <a:spcBef>
                <a:spcPts val="1200"/>
              </a:spcBef>
            </a:pPr>
            <a:r>
              <a:rPr lang="en-US" altLang="en-US" dirty="0">
                <a:solidFill>
                  <a:schemeClr val="tx1"/>
                </a:solidFill>
                <a:latin typeface="Arial" panose="020B0604020202020204" pitchFamily="34" charset="0"/>
                <a:cs typeface="Arial" panose="020B0604020202020204" pitchFamily="34" charset="0"/>
              </a:rPr>
              <a:t> Education &amp; training</a:t>
            </a:r>
          </a:p>
          <a:p>
            <a:pPr lvl="1" eaLnBrk="1" hangingPunct="1">
              <a:spcBef>
                <a:spcPts val="1200"/>
              </a:spcBef>
            </a:pPr>
            <a:r>
              <a:rPr lang="en-US" altLang="en-US" dirty="0">
                <a:solidFill>
                  <a:schemeClr val="tx1"/>
                </a:solidFill>
                <a:latin typeface="Arial" panose="020B0604020202020204" pitchFamily="34" charset="0"/>
                <a:cs typeface="Arial" panose="020B0604020202020204" pitchFamily="34" charset="0"/>
              </a:rPr>
              <a:t> </a:t>
            </a:r>
            <a:r>
              <a:rPr lang="en-GB" altLang="en-US" dirty="0">
                <a:solidFill>
                  <a:schemeClr val="tx1"/>
                </a:solidFill>
                <a:latin typeface="Arial" panose="020B0604020202020204" pitchFamily="34" charset="0"/>
                <a:cs typeface="Arial" panose="020B0604020202020204" pitchFamily="34" charset="0"/>
              </a:rPr>
              <a:t>Software Engineering Institute (SEI) and External Partnerships</a:t>
            </a:r>
          </a:p>
          <a:p>
            <a:pPr lvl="1" eaLnBrk="1" hangingPunct="1">
              <a:spcBef>
                <a:spcPts val="1200"/>
              </a:spcBef>
            </a:pPr>
            <a:r>
              <a:rPr lang="en-US" altLang="en-US" dirty="0">
                <a:solidFill>
                  <a:schemeClr val="tx1"/>
                </a:solidFill>
                <a:latin typeface="Arial" panose="020B0604020202020204" pitchFamily="34" charset="0"/>
                <a:cs typeface="Arial" panose="020B0604020202020204" pitchFamily="34" charset="0"/>
              </a:rPr>
              <a:t> Quality Control</a:t>
            </a:r>
          </a:p>
          <a:p>
            <a:pPr lvl="1" eaLnBrk="1" hangingPunct="1">
              <a:spcBef>
                <a:spcPts val="1200"/>
              </a:spcBef>
            </a:pPr>
            <a:r>
              <a:rPr lang="en-US" altLang="en-US" dirty="0">
                <a:solidFill>
                  <a:schemeClr val="tx1"/>
                </a:solidFill>
                <a:latin typeface="Arial" panose="020B0604020202020204" pitchFamily="34" charset="0"/>
                <a:cs typeface="Arial" panose="020B0604020202020204" pitchFamily="34" charset="0"/>
              </a:rPr>
              <a:t> Time Management</a:t>
            </a:r>
          </a:p>
          <a:p>
            <a:pPr lvl="1" eaLnBrk="1" hangingPunct="1">
              <a:spcBef>
                <a:spcPts val="1200"/>
              </a:spcBef>
            </a:pPr>
            <a:r>
              <a:rPr lang="en-US" altLang="en-US" dirty="0">
                <a:solidFill>
                  <a:schemeClr val="tx1"/>
                </a:solidFill>
                <a:latin typeface="Arial" panose="020B0604020202020204" pitchFamily="34" charset="0"/>
                <a:cs typeface="Arial" panose="020B0604020202020204" pitchFamily="34" charset="0"/>
              </a:rPr>
              <a:t> a lot more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a:extLst>
              <a:ext uri="{FF2B5EF4-FFF2-40B4-BE49-F238E27FC236}">
                <a16:creationId xmlns:a16="http://schemas.microsoft.com/office/drawing/2014/main" id="{D324CA35-AD67-3223-B2AB-BB4440DE2243}"/>
              </a:ext>
            </a:extLst>
          </p:cNvPr>
          <p:cNvSpPr>
            <a:spLocks noGrp="1" noChangeArrowheads="1"/>
          </p:cNvSpPr>
          <p:nvPr>
            <p:ph type="title"/>
          </p:nvPr>
        </p:nvSpPr>
        <p:spPr/>
        <p:txBody>
          <a:bodyPr/>
          <a:lstStyle/>
          <a:p>
            <a:pPr eaLnBrk="1" hangingPunct="1"/>
            <a:r>
              <a:rPr lang="en-US" altLang="en-US" dirty="0"/>
              <a:t>Summary </a:t>
            </a:r>
          </a:p>
        </p:txBody>
      </p:sp>
      <p:sp>
        <p:nvSpPr>
          <p:cNvPr id="29699" name="Rectangle 5">
            <a:extLst>
              <a:ext uri="{FF2B5EF4-FFF2-40B4-BE49-F238E27FC236}">
                <a16:creationId xmlns:a16="http://schemas.microsoft.com/office/drawing/2014/main" id="{E0A4630E-24FA-0B49-F121-5671DC792690}"/>
              </a:ext>
            </a:extLst>
          </p:cNvPr>
          <p:cNvSpPr>
            <a:spLocks noGrp="1" noChangeArrowheads="1"/>
          </p:cNvSpPr>
          <p:nvPr>
            <p:ph idx="1"/>
          </p:nvPr>
        </p:nvSpPr>
        <p:spPr>
          <a:xfrm>
            <a:off x="107950" y="1258888"/>
            <a:ext cx="8856663" cy="4906962"/>
          </a:xfrm>
        </p:spPr>
        <p:txBody>
          <a:bodyPr/>
          <a:lstStyle/>
          <a:p>
            <a:pPr lvl="1" eaLnBrk="1" hangingPunct="1"/>
            <a:r>
              <a:rPr lang="en-GB" altLang="en-US" dirty="0">
                <a:latin typeface="Arial" panose="020B0604020202020204" pitchFamily="34" charset="0"/>
              </a:rPr>
              <a:t>Waterfall SDLC is a step-by-step approach with less or none flexibility to changes.</a:t>
            </a:r>
          </a:p>
          <a:p>
            <a:pPr lvl="1" eaLnBrk="1" hangingPunct="1"/>
            <a:r>
              <a:rPr lang="en-GB" altLang="en-US" dirty="0">
                <a:latin typeface="Arial" panose="020B0604020202020204" pitchFamily="34" charset="0"/>
              </a:rPr>
              <a:t>In Iterative SDLC the overall life cycle is composed of several iteration for incremental improvement.</a:t>
            </a:r>
          </a:p>
          <a:p>
            <a:pPr lvl="1" eaLnBrk="1" hangingPunct="1"/>
            <a:r>
              <a:rPr lang="en-GB" altLang="en-US" dirty="0">
                <a:latin typeface="Arial" panose="020B0604020202020204" pitchFamily="34" charset="0"/>
              </a:rPr>
              <a:t>Agile software development is a flexible approach to changes which split the development to short period cycles.</a:t>
            </a:r>
          </a:p>
          <a:p>
            <a:pPr lvl="1" eaLnBrk="1" hangingPunct="1"/>
            <a:r>
              <a:rPr lang="en-GB" altLang="en-US" dirty="0">
                <a:latin typeface="Arial" panose="020B0604020202020204" pitchFamily="34" charset="0"/>
              </a:rPr>
              <a:t>There is no single or specific way to select a SDLC for a development project.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a:extLst>
              <a:ext uri="{FF2B5EF4-FFF2-40B4-BE49-F238E27FC236}">
                <a16:creationId xmlns:a16="http://schemas.microsoft.com/office/drawing/2014/main" id="{BBB4F520-3AF8-4A8C-66EB-CA1443A76F83}"/>
              </a:ext>
            </a:extLst>
          </p:cNvPr>
          <p:cNvSpPr>
            <a:spLocks noGrp="1" noChangeArrowheads="1"/>
          </p:cNvSpPr>
          <p:nvPr>
            <p:ph type="title"/>
          </p:nvPr>
        </p:nvSpPr>
        <p:spPr/>
        <p:txBody>
          <a:bodyPr/>
          <a:lstStyle/>
          <a:p>
            <a:pPr eaLnBrk="1" hangingPunct="1"/>
            <a:r>
              <a:rPr lang="en-US" altLang="en-US"/>
              <a:t>Quiz  </a:t>
            </a:r>
          </a:p>
        </p:txBody>
      </p:sp>
      <p:sp>
        <p:nvSpPr>
          <p:cNvPr id="30723" name="Rectangle 7">
            <a:extLst>
              <a:ext uri="{FF2B5EF4-FFF2-40B4-BE49-F238E27FC236}">
                <a16:creationId xmlns:a16="http://schemas.microsoft.com/office/drawing/2014/main" id="{38C7EF76-9B8F-8953-FFDB-C3B6B61A5C86}"/>
              </a:ext>
            </a:extLst>
          </p:cNvPr>
          <p:cNvSpPr>
            <a:spLocks noGrp="1" noChangeArrowheads="1"/>
          </p:cNvSpPr>
          <p:nvPr>
            <p:ph idx="1"/>
          </p:nvPr>
        </p:nvSpPr>
        <p:spPr>
          <a:xfrm>
            <a:off x="107950" y="1258888"/>
            <a:ext cx="8856663" cy="4906962"/>
          </a:xfrm>
        </p:spPr>
        <p:txBody>
          <a:bodyPr/>
          <a:lstStyle/>
          <a:p>
            <a:pPr marL="725487" lvl="1" indent="-457200" eaLnBrk="1" hangingPunct="1">
              <a:buFont typeface="+mj-lt"/>
              <a:buAutoNum type="arabicPeriod"/>
            </a:pPr>
            <a:r>
              <a:rPr lang="en-GB" altLang="en-US" sz="2000" dirty="0">
                <a:latin typeface="Arial" panose="020B0604020202020204" pitchFamily="34" charset="0"/>
              </a:rPr>
              <a:t>True or False:</a:t>
            </a:r>
          </a:p>
          <a:p>
            <a:pPr marL="1169988" lvl="2" indent="-457200" eaLnBrk="1" hangingPunct="1">
              <a:buFont typeface="+mj-lt"/>
              <a:buAutoNum type="alphaLcParenR"/>
            </a:pPr>
            <a:r>
              <a:rPr lang="en-GB" altLang="en-US" sz="2000" dirty="0">
                <a:latin typeface="Arial" panose="020B0604020202020204" pitchFamily="34" charset="0"/>
              </a:rPr>
              <a:t>In waterfall, developers can repeat one stage when they are finished.</a:t>
            </a:r>
          </a:p>
          <a:p>
            <a:pPr marL="1169988" lvl="2" indent="-457200" eaLnBrk="1" hangingPunct="1">
              <a:buFont typeface="+mj-lt"/>
              <a:buAutoNum type="alphaLcParenR"/>
            </a:pPr>
            <a:r>
              <a:rPr lang="en-GB" altLang="en-US" sz="2000" dirty="0">
                <a:latin typeface="Arial" panose="020B0604020202020204" pitchFamily="34" charset="0"/>
              </a:rPr>
              <a:t>In iterative SDLC, we do not need to have full and perfect list of system requirements at the beginning.</a:t>
            </a:r>
          </a:p>
          <a:p>
            <a:pPr marL="1169988" lvl="2" indent="-457200" eaLnBrk="1" hangingPunct="1">
              <a:buFont typeface="+mj-lt"/>
              <a:buAutoNum type="alphaLcParenR"/>
            </a:pPr>
            <a:r>
              <a:rPr lang="en-GB" altLang="en-US" sz="2000" dirty="0">
                <a:latin typeface="Arial" panose="020B0604020202020204" pitchFamily="34" charset="0"/>
              </a:rPr>
              <a:t>Communication is a main factor in agile</a:t>
            </a:r>
          </a:p>
          <a:p>
            <a:pPr marL="1169988" lvl="2" indent="-457200" eaLnBrk="1" hangingPunct="1">
              <a:buFont typeface="+mj-lt"/>
              <a:buAutoNum type="alphaLcParenR"/>
            </a:pPr>
            <a:r>
              <a:rPr lang="en-GB" altLang="en-US" sz="2000" dirty="0">
                <a:latin typeface="Arial" panose="020B0604020202020204" pitchFamily="34" charset="0"/>
              </a:rPr>
              <a:t>A perfect and complete list of requirement at the project beginning is a good approach to cope with changes later. </a:t>
            </a:r>
          </a:p>
          <a:p>
            <a:pPr marL="725487" lvl="1" indent="-457200" eaLnBrk="1" hangingPunct="1">
              <a:buFont typeface="+mj-lt"/>
              <a:buAutoNum type="arabicPeriod"/>
            </a:pPr>
            <a:r>
              <a:rPr lang="en-US" altLang="en-US" sz="2000" dirty="0">
                <a:latin typeface="Arial" panose="020B0604020202020204" pitchFamily="34" charset="0"/>
              </a:rPr>
              <a:t> Fill the gaps:</a:t>
            </a:r>
          </a:p>
          <a:p>
            <a:pPr marL="1169988" lvl="2" indent="-457200" eaLnBrk="1" hangingPunct="1">
              <a:buFont typeface="+mj-lt"/>
              <a:buAutoNum type="alphaLcParenR" startAt="5"/>
            </a:pPr>
            <a:r>
              <a:rPr lang="en-US" altLang="en-US" sz="2000" dirty="0">
                <a:latin typeface="Arial" panose="020B0604020202020204" pitchFamily="34" charset="0"/>
              </a:rPr>
              <a:t>Agile has ----- manifesto including ------------ and ------------ as samples of 2 principles of </a:t>
            </a:r>
            <a:r>
              <a:rPr lang="en-US" altLang="en-US" sz="2000">
                <a:latin typeface="Arial" panose="020B0604020202020204" pitchFamily="34" charset="0"/>
              </a:rPr>
              <a:t>the manifesto.</a:t>
            </a:r>
            <a:endParaRPr lang="en-US" altLang="en-US" sz="2000" dirty="0">
              <a:latin typeface="Arial" panose="020B0604020202020204" pitchFamily="34" charset="0"/>
            </a:endParaRPr>
          </a:p>
          <a:p>
            <a:pPr marL="1169988" lvl="2" indent="-457200" eaLnBrk="1" hangingPunct="1">
              <a:buFont typeface="+mj-lt"/>
              <a:buAutoNum type="alphaLcParenR" startAt="5"/>
            </a:pPr>
            <a:r>
              <a:rPr lang="en-US" altLang="en-US" sz="2000" dirty="0">
                <a:latin typeface="Arial" panose="020B0604020202020204" pitchFamily="34" charset="0"/>
              </a:rPr>
              <a:t>A benefit of SPI is -----------.</a:t>
            </a:r>
          </a:p>
          <a:p>
            <a:pPr marL="1169988" lvl="2" indent="-457200" eaLnBrk="1" hangingPunct="1">
              <a:buFont typeface="+mj-lt"/>
              <a:buAutoNum type="alphaLcParenR" startAt="5"/>
            </a:pPr>
            <a:r>
              <a:rPr lang="en-US" altLang="en-US" sz="2000" dirty="0">
                <a:latin typeface="Arial" panose="020B0604020202020204" pitchFamily="34" charset="0"/>
              </a:rPr>
              <a:t>A method for SPI is ----------.</a:t>
            </a:r>
          </a:p>
          <a:p>
            <a:pPr marL="1169988" lvl="2" indent="-457200" eaLnBrk="1" hangingPunct="1">
              <a:buFont typeface="+mj-lt"/>
              <a:buAutoNum type="alphaLcParenR" startAt="5"/>
            </a:pPr>
            <a:r>
              <a:rPr lang="en-US" altLang="en-US" sz="2000" dirty="0">
                <a:latin typeface="Arial" panose="020B0604020202020204" pitchFamily="34" charset="0"/>
              </a:rPr>
              <a:t>To cope with project changes it is important to ---------- with system users.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6">
            <a:extLst>
              <a:ext uri="{FF2B5EF4-FFF2-40B4-BE49-F238E27FC236}">
                <a16:creationId xmlns:a16="http://schemas.microsoft.com/office/drawing/2014/main" id="{98147CF2-E848-5488-35E1-75FA6FF1AE3D}"/>
              </a:ext>
            </a:extLst>
          </p:cNvPr>
          <p:cNvSpPr>
            <a:spLocks noGrp="1" noChangeArrowheads="1"/>
          </p:cNvSpPr>
          <p:nvPr>
            <p:ph type="title"/>
          </p:nvPr>
        </p:nvSpPr>
        <p:spPr/>
        <p:txBody>
          <a:bodyPr/>
          <a:lstStyle/>
          <a:p>
            <a:pPr eaLnBrk="1" hangingPunct="1"/>
            <a:r>
              <a:rPr lang="en-US" altLang="en-US"/>
              <a:t>Private Study</a:t>
            </a:r>
          </a:p>
        </p:txBody>
      </p:sp>
      <p:sp>
        <p:nvSpPr>
          <p:cNvPr id="2" name="Rounded Rectangle 1"/>
          <p:cNvSpPr/>
          <p:nvPr/>
        </p:nvSpPr>
        <p:spPr bwMode="auto">
          <a:xfrm>
            <a:off x="467544" y="2132856"/>
            <a:ext cx="7704856" cy="2808312"/>
          </a:xfrm>
          <a:prstGeom prst="roundRect">
            <a:avLst>
              <a:gd name="adj" fmla="val 27447"/>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lvl="1" indent="0" algn="ctr" eaLnBrk="1" hangingPunct="1">
              <a:buNone/>
            </a:pPr>
            <a:r>
              <a:rPr lang="en-US" altLang="en-US" sz="3200" dirty="0"/>
              <a:t>Conduct research to find a list of factors which impact the types of SDLC used for different types of software projects.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a:extLst>
              <a:ext uri="{FF2B5EF4-FFF2-40B4-BE49-F238E27FC236}">
                <a16:creationId xmlns:a16="http://schemas.microsoft.com/office/drawing/2014/main" id="{5CBE8FB4-D7AF-37DC-41A6-A5958B1F29D7}"/>
              </a:ext>
            </a:extLst>
          </p:cNvPr>
          <p:cNvSpPr>
            <a:spLocks noGrp="1" noChangeArrowheads="1"/>
          </p:cNvSpPr>
          <p:nvPr>
            <p:ph type="title"/>
          </p:nvPr>
        </p:nvSpPr>
        <p:spPr/>
        <p:txBody>
          <a:bodyPr/>
          <a:lstStyle/>
          <a:p>
            <a:pPr eaLnBrk="1" hangingPunct="1"/>
            <a:r>
              <a:rPr lang="en-GB" altLang="en-US"/>
              <a:t>Scope and Coverage</a:t>
            </a:r>
          </a:p>
        </p:txBody>
      </p:sp>
      <p:sp>
        <p:nvSpPr>
          <p:cNvPr id="10243" name="Rectangle 7">
            <a:extLst>
              <a:ext uri="{FF2B5EF4-FFF2-40B4-BE49-F238E27FC236}">
                <a16:creationId xmlns:a16="http://schemas.microsoft.com/office/drawing/2014/main" id="{1E57B6E7-C9F1-962D-454C-A6E307F4B438}"/>
              </a:ext>
            </a:extLst>
          </p:cNvPr>
          <p:cNvSpPr>
            <a:spLocks noGrp="1" noChangeArrowheads="1"/>
          </p:cNvSpPr>
          <p:nvPr>
            <p:ph idx="1"/>
          </p:nvPr>
        </p:nvSpPr>
        <p:spPr>
          <a:xfrm>
            <a:off x="323528" y="1628801"/>
            <a:ext cx="8641085" cy="4320479"/>
          </a:xfrm>
        </p:spPr>
        <p:txBody>
          <a:bodyPr/>
          <a:lstStyle/>
          <a:p>
            <a:pPr eaLnBrk="1" hangingPunct="1"/>
            <a:r>
              <a:rPr lang="en-GB" altLang="en-US" sz="3200" dirty="0"/>
              <a:t>This topic will cover:</a:t>
            </a:r>
          </a:p>
          <a:p>
            <a:pPr marL="285750" indent="-285750">
              <a:spcBef>
                <a:spcPts val="300"/>
              </a:spcBef>
              <a:spcAft>
                <a:spcPts val="300"/>
              </a:spcAft>
              <a:buFont typeface="Arial" panose="020B0604020202020204" pitchFamily="34" charset="0"/>
              <a:buChar char="•"/>
            </a:pPr>
            <a:r>
              <a:rPr lang="en-GB" altLang="en-US" sz="2400" i="0" dirty="0">
                <a:latin typeface="Arial" panose="020B0604020202020204" pitchFamily="34" charset="0"/>
                <a:ea typeface="Times New Roman" panose="02020603050405020304" pitchFamily="18" charset="0"/>
                <a:cs typeface="Arial" panose="020B0604020202020204" pitchFamily="34" charset="0"/>
              </a:rPr>
              <a:t>Software process models</a:t>
            </a:r>
            <a:endParaRPr lang="en-GB" altLang="en-US" sz="2400" i="0" dirty="0">
              <a:latin typeface="Arial" panose="020B0604020202020204" pitchFamily="34" charset="0"/>
              <a:cs typeface="Times New Roman" panose="02020603050405020304" pitchFamily="18" charset="0"/>
            </a:endParaRPr>
          </a:p>
          <a:p>
            <a:pPr marL="285750" indent="-285750">
              <a:spcBef>
                <a:spcPts val="300"/>
              </a:spcBef>
              <a:spcAft>
                <a:spcPts val="300"/>
              </a:spcAft>
              <a:buFont typeface="Arial" panose="020B0604020202020204" pitchFamily="34" charset="0"/>
              <a:buChar char="•"/>
            </a:pPr>
            <a:r>
              <a:rPr lang="en-GB" altLang="en-US" sz="2400" i="0" dirty="0">
                <a:latin typeface="Arial" panose="020B0604020202020204" pitchFamily="34" charset="0"/>
                <a:cs typeface="Times New Roman" panose="02020603050405020304" pitchFamily="18" charset="0"/>
              </a:rPr>
              <a:t>Waterfall model</a:t>
            </a:r>
          </a:p>
          <a:p>
            <a:pPr marL="285750" indent="-285750">
              <a:spcBef>
                <a:spcPts val="300"/>
              </a:spcBef>
              <a:spcAft>
                <a:spcPts val="300"/>
              </a:spcAft>
              <a:buFont typeface="Arial" panose="020B0604020202020204" pitchFamily="34" charset="0"/>
              <a:buChar char="•"/>
            </a:pPr>
            <a:r>
              <a:rPr lang="en-GB" altLang="en-US" sz="2400" i="0" dirty="0">
                <a:latin typeface="Arial" panose="020B0604020202020204" pitchFamily="34" charset="0"/>
                <a:cs typeface="Times New Roman" panose="02020603050405020304" pitchFamily="18" charset="0"/>
              </a:rPr>
              <a:t>Incremental model</a:t>
            </a:r>
          </a:p>
          <a:p>
            <a:pPr marL="285750" indent="-285750">
              <a:spcBef>
                <a:spcPts val="300"/>
              </a:spcBef>
              <a:spcAft>
                <a:spcPts val="300"/>
              </a:spcAft>
              <a:buFont typeface="Arial" panose="020B0604020202020204" pitchFamily="34" charset="0"/>
              <a:buChar char="•"/>
            </a:pPr>
            <a:r>
              <a:rPr lang="en-GB" altLang="en-US" sz="2400" i="0" dirty="0">
                <a:latin typeface="Arial" panose="020B0604020202020204" pitchFamily="34" charset="0"/>
                <a:cs typeface="Times New Roman" panose="02020603050405020304" pitchFamily="18" charset="0"/>
              </a:rPr>
              <a:t>Agile development</a:t>
            </a:r>
          </a:p>
          <a:p>
            <a:pPr marL="285750" indent="-285750">
              <a:spcBef>
                <a:spcPts val="300"/>
              </a:spcBef>
              <a:spcAft>
                <a:spcPts val="300"/>
              </a:spcAft>
              <a:buFont typeface="Arial" panose="020B0604020202020204" pitchFamily="34" charset="0"/>
              <a:buChar char="•"/>
            </a:pPr>
            <a:r>
              <a:rPr lang="en-GB" altLang="en-US" sz="2400" i="0" dirty="0">
                <a:latin typeface="Arial" panose="020B0604020202020204" pitchFamily="34" charset="0"/>
                <a:cs typeface="Times New Roman" panose="02020603050405020304" pitchFamily="18" charset="0"/>
              </a:rPr>
              <a:t>Coping with change</a:t>
            </a:r>
          </a:p>
          <a:p>
            <a:pPr marL="285750" indent="-285750">
              <a:spcBef>
                <a:spcPts val="300"/>
              </a:spcBef>
              <a:spcAft>
                <a:spcPts val="300"/>
              </a:spcAft>
              <a:buFont typeface="Arial" panose="020B0604020202020204" pitchFamily="34" charset="0"/>
              <a:buChar char="•"/>
            </a:pPr>
            <a:r>
              <a:rPr lang="en-GB" altLang="en-US" sz="2400" i="0" dirty="0">
                <a:latin typeface="Arial" panose="020B0604020202020204" pitchFamily="34" charset="0"/>
                <a:cs typeface="Times New Roman" panose="02020603050405020304" pitchFamily="18" charset="0"/>
              </a:rPr>
              <a:t>Process improvement</a:t>
            </a:r>
          </a:p>
          <a:p>
            <a:pPr marL="266700" lvl="1" indent="0" eaLnBrk="1" hangingPunct="1">
              <a:buFontTx/>
              <a:buNone/>
            </a:pPr>
            <a:endParaRPr lang="en-GB" altLang="en-US" sz="3200" dirty="0">
              <a:latin typeface="Arial" panose="020B0604020202020204" pitchFamily="34" charset="0"/>
            </a:endParaRPr>
          </a:p>
          <a:p>
            <a:pPr lvl="2" eaLnBrk="1" hangingPunct="1"/>
            <a:endParaRPr lang="en-GB" altLang="en-US" sz="2800" dirty="0">
              <a:latin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a:extLst>
              <a:ext uri="{FF2B5EF4-FFF2-40B4-BE49-F238E27FC236}">
                <a16:creationId xmlns:a16="http://schemas.microsoft.com/office/drawing/2014/main" id="{01765994-BD63-EB4C-B78A-A878E7E176E9}"/>
              </a:ext>
            </a:extLst>
          </p:cNvPr>
          <p:cNvSpPr>
            <a:spLocks noGrp="1" noChangeArrowheads="1"/>
          </p:cNvSpPr>
          <p:nvPr>
            <p:ph type="title"/>
          </p:nvPr>
        </p:nvSpPr>
        <p:spPr/>
        <p:txBody>
          <a:bodyPr/>
          <a:lstStyle/>
          <a:p>
            <a:pPr eaLnBrk="1" hangingPunct="1"/>
            <a:r>
              <a:rPr lang="en-US" altLang="en-US"/>
              <a:t>The Unit Roadmap  </a:t>
            </a:r>
          </a:p>
        </p:txBody>
      </p:sp>
      <p:sp>
        <p:nvSpPr>
          <p:cNvPr id="11267" name="Rectangle 5">
            <a:extLst>
              <a:ext uri="{FF2B5EF4-FFF2-40B4-BE49-F238E27FC236}">
                <a16:creationId xmlns:a16="http://schemas.microsoft.com/office/drawing/2014/main" id="{9E9C7236-CCAA-2B27-076B-9FFD65763477}"/>
              </a:ext>
            </a:extLst>
          </p:cNvPr>
          <p:cNvSpPr>
            <a:spLocks noGrp="1" noChangeArrowheads="1"/>
          </p:cNvSpPr>
          <p:nvPr>
            <p:ph idx="1"/>
          </p:nvPr>
        </p:nvSpPr>
        <p:spPr>
          <a:xfrm>
            <a:off x="107950" y="1258888"/>
            <a:ext cx="8856663" cy="4906963"/>
          </a:xfrm>
        </p:spPr>
        <p:txBody>
          <a:bodyPr/>
          <a:lstStyle/>
          <a:p>
            <a:pPr marL="268287" lvl="1" indent="0" eaLnBrk="1" hangingPunct="1">
              <a:buFontTx/>
              <a:buNone/>
              <a:defRPr/>
            </a:pPr>
            <a:r>
              <a:rPr lang="en-GB" altLang="en-US" sz="2000" dirty="0">
                <a:latin typeface="Arial" panose="020B0604020202020204" pitchFamily="34" charset="0"/>
              </a:rPr>
              <a:t>Topic 1: Introduction</a:t>
            </a:r>
          </a:p>
          <a:p>
            <a:pPr marL="268287" lvl="1" indent="0" algn="just" eaLnBrk="1" hangingPunct="1">
              <a:buFontTx/>
              <a:buNone/>
              <a:defRPr/>
            </a:pPr>
            <a:r>
              <a:rPr lang="en-GB" altLang="en-US" sz="2000" dirty="0">
                <a:latin typeface="Arial" panose="020B0604020202020204" pitchFamily="34" charset="0"/>
              </a:rPr>
              <a:t>Topic 2: </a:t>
            </a:r>
            <a:r>
              <a:rPr lang="en-GB" sz="2000" dirty="0">
                <a:latin typeface="Arial" panose="020B0604020202020204" pitchFamily="34" charset="0"/>
                <a:ea typeface="Calibri" panose="020F0502020204030204" pitchFamily="34" charset="0"/>
              </a:rPr>
              <a:t>Introduction to Software Engineering Key Practices and Principles</a:t>
            </a:r>
            <a:endParaRPr lang="en-GB" altLang="en-US" sz="2000" dirty="0">
              <a:latin typeface="Arial" panose="020B0604020202020204" pitchFamily="34" charset="0"/>
            </a:endParaRPr>
          </a:p>
          <a:p>
            <a:pPr marL="268287" lvl="1" indent="0" eaLnBrk="1" hangingPunct="1">
              <a:buNone/>
              <a:defRPr/>
            </a:pPr>
            <a:r>
              <a:rPr lang="en-GB" altLang="en-US" sz="2000" dirty="0">
                <a:latin typeface="Arial" panose="020B0604020202020204" pitchFamily="34" charset="0"/>
              </a:rPr>
              <a:t>Topic 3: </a:t>
            </a:r>
            <a:r>
              <a:rPr lang="en-GB" sz="2000" dirty="0">
                <a:latin typeface="Arial" panose="020B0604020202020204" pitchFamily="34" charset="0"/>
              </a:rPr>
              <a:t>Software Development Life Cycle Models</a:t>
            </a:r>
            <a:endParaRPr lang="en-GB" altLang="en-US" sz="2000" dirty="0">
              <a:latin typeface="Arial" panose="020B0604020202020204" pitchFamily="34" charset="0"/>
            </a:endParaRPr>
          </a:p>
          <a:p>
            <a:pPr marL="268287" lvl="1" indent="0" eaLnBrk="1" hangingPunct="1">
              <a:buFontTx/>
              <a:buNone/>
              <a:defRPr/>
            </a:pPr>
            <a:r>
              <a:rPr lang="en-GB" altLang="en-US" sz="2000" dirty="0">
                <a:highlight>
                  <a:srgbClr val="FFFF00"/>
                </a:highlight>
                <a:latin typeface="Arial" panose="020B0604020202020204" pitchFamily="34" charset="0"/>
              </a:rPr>
              <a:t>Topic 4: Requirement Engineering</a:t>
            </a:r>
          </a:p>
          <a:p>
            <a:pPr marL="268287" lvl="1" indent="0" eaLnBrk="1" hangingPunct="1">
              <a:buFontTx/>
              <a:buNone/>
              <a:defRPr/>
            </a:pPr>
            <a:r>
              <a:rPr lang="en-GB" altLang="en-US" sz="2000" dirty="0">
                <a:latin typeface="Arial" panose="020B0604020202020204" pitchFamily="34" charset="0"/>
              </a:rPr>
              <a:t>Topic 5: System Modelling &amp; Design  </a:t>
            </a:r>
          </a:p>
          <a:p>
            <a:pPr marL="268287" lvl="1" indent="0" eaLnBrk="1" hangingPunct="1">
              <a:buFontTx/>
              <a:buNone/>
              <a:defRPr/>
            </a:pPr>
            <a:r>
              <a:rPr lang="en-GB" altLang="en-US" sz="2000" dirty="0">
                <a:latin typeface="Arial" panose="020B0604020202020204" pitchFamily="34" charset="0"/>
              </a:rPr>
              <a:t>Topic 6: Software Implementation &amp; Testing</a:t>
            </a:r>
          </a:p>
          <a:p>
            <a:pPr marL="268287" lvl="1" indent="0" eaLnBrk="1" hangingPunct="1">
              <a:buFontTx/>
              <a:buNone/>
              <a:defRPr/>
            </a:pPr>
            <a:r>
              <a:rPr lang="en-GB" altLang="en-US" sz="2000" dirty="0">
                <a:latin typeface="Arial" panose="020B0604020202020204" pitchFamily="34" charset="0"/>
              </a:rPr>
              <a:t>Topic 7: System Dependency &amp; Security</a:t>
            </a:r>
          </a:p>
          <a:p>
            <a:pPr marL="268287" lvl="1" indent="0" eaLnBrk="1" hangingPunct="1">
              <a:buFontTx/>
              <a:buNone/>
              <a:defRPr/>
            </a:pPr>
            <a:r>
              <a:rPr lang="en-GB" altLang="en-US" sz="2000" dirty="0">
                <a:latin typeface="Arial" panose="020B0604020202020204" pitchFamily="34" charset="0"/>
              </a:rPr>
              <a:t>Topic 8: Project Management</a:t>
            </a:r>
          </a:p>
          <a:p>
            <a:pPr marL="268287" lvl="1" indent="0" eaLnBrk="1" hangingPunct="1">
              <a:buFontTx/>
              <a:buNone/>
              <a:defRPr/>
            </a:pPr>
            <a:r>
              <a:rPr lang="en-GB" altLang="en-US" sz="2000" dirty="0">
                <a:latin typeface="Arial" panose="020B0604020202020204" pitchFamily="34" charset="0"/>
              </a:rPr>
              <a:t>Topic 9: Mini Project 1</a:t>
            </a:r>
          </a:p>
          <a:p>
            <a:pPr marL="268287" lvl="1" indent="0" eaLnBrk="1" hangingPunct="1">
              <a:buFontTx/>
              <a:buNone/>
              <a:defRPr/>
            </a:pPr>
            <a:r>
              <a:rPr lang="en-GB" altLang="en-US" sz="2000" dirty="0">
                <a:latin typeface="Arial" panose="020B0604020202020204" pitchFamily="34" charset="0"/>
              </a:rPr>
              <a:t>Topic 10: Mini Project 2</a:t>
            </a:r>
          </a:p>
          <a:p>
            <a:pPr marL="268287" lvl="1" indent="0" eaLnBrk="1" hangingPunct="1">
              <a:buFontTx/>
              <a:buNone/>
              <a:defRPr/>
            </a:pPr>
            <a:r>
              <a:rPr lang="en-GB" altLang="en-US" sz="2000" dirty="0">
                <a:latin typeface="Arial" panose="020B0604020202020204" pitchFamily="34" charset="0"/>
              </a:rPr>
              <a:t>Topic 11: Mini Project 3</a:t>
            </a:r>
          </a:p>
          <a:p>
            <a:pPr marL="268287" lvl="1" indent="0" eaLnBrk="1" hangingPunct="1">
              <a:buFontTx/>
              <a:buNone/>
              <a:defRPr/>
            </a:pPr>
            <a:r>
              <a:rPr lang="en-GB" altLang="en-US" sz="2000" dirty="0">
                <a:latin typeface="Arial" panose="020B0604020202020204" pitchFamily="34" charset="0"/>
              </a:rPr>
              <a:t>Topic 12: Mini Project 4</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A5DC9382-3C16-7302-EC56-9BC45C1F15E7}"/>
                  </a:ext>
                </a:extLst>
              </p14:cNvPr>
              <p14:cNvContentPartPr/>
              <p14:nvPr/>
            </p14:nvContentPartPr>
            <p14:xfrm>
              <a:off x="11716148" y="6440318"/>
              <a:ext cx="25560" cy="65880"/>
            </p14:xfrm>
          </p:contentPart>
        </mc:Choice>
        <mc:Fallback xmlns="">
          <p:pic>
            <p:nvPicPr>
              <p:cNvPr id="2" name="Ink 1">
                <a:extLst>
                  <a:ext uri="{FF2B5EF4-FFF2-40B4-BE49-F238E27FC236}">
                    <a16:creationId xmlns:a16="http://schemas.microsoft.com/office/drawing/2014/main" id="{A5DC9382-3C16-7302-EC56-9BC45C1F15E7}"/>
                  </a:ext>
                </a:extLst>
              </p:cNvPr>
              <p:cNvPicPr/>
              <p:nvPr/>
            </p:nvPicPr>
            <p:blipFill>
              <a:blip r:embed="rId3"/>
              <a:stretch>
                <a:fillRect/>
              </a:stretch>
            </p:blipFill>
            <p:spPr>
              <a:xfrm>
                <a:off x="11707148" y="6431318"/>
                <a:ext cx="43200" cy="83520"/>
              </a:xfrm>
              <a:prstGeom prst="rect">
                <a:avLst/>
              </a:prstGeom>
            </p:spPr>
          </p:pic>
        </mc:Fallback>
      </mc:AlternateContent>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1C7B2443-7BE8-71FC-B168-7486686A2E75}"/>
              </a:ext>
            </a:extLst>
          </p:cNvPr>
          <p:cNvSpPr>
            <a:spLocks noGrp="1" noChangeArrowheads="1"/>
          </p:cNvSpPr>
          <p:nvPr>
            <p:ph type="title"/>
          </p:nvPr>
        </p:nvSpPr>
        <p:spPr/>
        <p:txBody>
          <a:bodyPr/>
          <a:lstStyle/>
          <a:p>
            <a:r>
              <a:rPr lang="en-GB" altLang="en-US" dirty="0"/>
              <a:t>Next Session</a:t>
            </a:r>
          </a:p>
        </p:txBody>
      </p:sp>
      <p:sp>
        <p:nvSpPr>
          <p:cNvPr id="3" name="Content Placeholder 2">
            <a:extLst>
              <a:ext uri="{FF2B5EF4-FFF2-40B4-BE49-F238E27FC236}">
                <a16:creationId xmlns:a16="http://schemas.microsoft.com/office/drawing/2014/main" id="{C6F7C216-A4D1-7880-7654-672154CFD254}"/>
              </a:ext>
            </a:extLst>
          </p:cNvPr>
          <p:cNvSpPr>
            <a:spLocks noGrp="1"/>
          </p:cNvSpPr>
          <p:nvPr>
            <p:ph idx="1"/>
          </p:nvPr>
        </p:nvSpPr>
        <p:spPr>
          <a:xfrm>
            <a:off x="107950" y="1484785"/>
            <a:ext cx="8856663" cy="4681066"/>
          </a:xfrm>
        </p:spPr>
        <p:txBody>
          <a:bodyPr/>
          <a:lstStyle/>
          <a:p>
            <a:pPr marL="268287" lvl="1" indent="0" eaLnBrk="1" hangingPunct="1">
              <a:buNone/>
              <a:defRPr/>
            </a:pPr>
            <a:r>
              <a:rPr lang="en-GB" altLang="en-US" dirty="0">
                <a:latin typeface="Arial" panose="020B0604020202020204" pitchFamily="34" charset="0"/>
              </a:rPr>
              <a:t>Topic 4: </a:t>
            </a:r>
            <a:r>
              <a:rPr lang="en-GB" dirty="0">
                <a:latin typeface="Arial" panose="020B0604020202020204" pitchFamily="34" charset="0"/>
                <a:ea typeface="Calibri" panose="020F0502020204030204" pitchFamily="34" charset="0"/>
              </a:rPr>
              <a:t>Requirement Engineering </a:t>
            </a:r>
            <a:endParaRPr lang="en-GB" altLang="en-US" dirty="0">
              <a:latin typeface="Arial" panose="020B0604020202020204" pitchFamily="34" charset="0"/>
            </a:endParaRPr>
          </a:p>
          <a:p>
            <a:pPr marL="730250" lvl="1" indent="-285750">
              <a:spcBef>
                <a:spcPts val="300"/>
              </a:spcBef>
              <a:spcAft>
                <a:spcPts val="300"/>
              </a:spcAft>
              <a:buFont typeface="Arial" panose="020B0604020202020204" pitchFamily="34" charset="0"/>
              <a:buChar char="•"/>
              <a:defRPr/>
            </a:pPr>
            <a:r>
              <a:rPr lang="en-GB" sz="2400" i="0" dirty="0">
                <a:latin typeface="Arial" panose="020B0604020202020204" pitchFamily="34" charset="0"/>
                <a:ea typeface="Times New Roman" panose="02020603050405020304" pitchFamily="18" charset="0"/>
                <a:cs typeface="Times New Roman" panose="02020603050405020304" pitchFamily="18" charset="0"/>
              </a:rPr>
              <a:t>Functional and Non-Functional Requirements</a:t>
            </a:r>
          </a:p>
          <a:p>
            <a:pPr marL="730250" lvl="1" indent="-285750">
              <a:spcBef>
                <a:spcPts val="300"/>
              </a:spcBef>
              <a:spcAft>
                <a:spcPts val="300"/>
              </a:spcAft>
              <a:buFont typeface="Arial" panose="020B0604020202020204" pitchFamily="34" charset="0"/>
              <a:buChar char="•"/>
              <a:defRPr/>
            </a:pPr>
            <a:r>
              <a:rPr lang="en-GB" sz="2400" i="0" dirty="0">
                <a:latin typeface="Arial" panose="020B0604020202020204" pitchFamily="34" charset="0"/>
                <a:ea typeface="Times New Roman" panose="02020603050405020304" pitchFamily="18" charset="0"/>
                <a:cs typeface="Times New Roman" panose="02020603050405020304" pitchFamily="18" charset="0"/>
              </a:rPr>
              <a:t>Requirements engineering processes</a:t>
            </a:r>
          </a:p>
          <a:p>
            <a:pPr marL="1265238" lvl="2" indent="-285750">
              <a:spcBef>
                <a:spcPts val="300"/>
              </a:spcBef>
              <a:spcAft>
                <a:spcPts val="300"/>
              </a:spcAft>
              <a:buFont typeface="Arial" panose="020B0604020202020204" pitchFamily="34" charset="0"/>
              <a:buChar char="•"/>
              <a:defRPr/>
            </a:pPr>
            <a:r>
              <a:rPr lang="en-GB" i="0" dirty="0">
                <a:latin typeface="Arial" panose="020B0604020202020204" pitchFamily="34" charset="0"/>
                <a:ea typeface="Times New Roman" panose="02020603050405020304" pitchFamily="18" charset="0"/>
                <a:cs typeface="Times New Roman" panose="02020603050405020304" pitchFamily="18" charset="0"/>
              </a:rPr>
              <a:t>Requirements elicitation</a:t>
            </a:r>
          </a:p>
          <a:p>
            <a:pPr marL="1265238" lvl="2" indent="-285750">
              <a:spcBef>
                <a:spcPts val="300"/>
              </a:spcBef>
              <a:spcAft>
                <a:spcPts val="300"/>
              </a:spcAft>
              <a:buFont typeface="Arial" panose="020B0604020202020204" pitchFamily="34" charset="0"/>
              <a:buChar char="•"/>
              <a:defRPr/>
            </a:pPr>
            <a:r>
              <a:rPr lang="en-GB" i="0" dirty="0">
                <a:latin typeface="Arial" panose="020B0604020202020204" pitchFamily="34" charset="0"/>
                <a:ea typeface="Times New Roman" panose="02020603050405020304" pitchFamily="18" charset="0"/>
                <a:cs typeface="Times New Roman" panose="02020603050405020304" pitchFamily="18" charset="0"/>
              </a:rPr>
              <a:t>Requirements specification</a:t>
            </a:r>
          </a:p>
          <a:p>
            <a:pPr marL="1265238" lvl="2" indent="-285750">
              <a:spcBef>
                <a:spcPts val="300"/>
              </a:spcBef>
              <a:spcAft>
                <a:spcPts val="300"/>
              </a:spcAft>
              <a:buFont typeface="Arial" panose="020B0604020202020204" pitchFamily="34" charset="0"/>
              <a:buChar char="•"/>
              <a:defRPr/>
            </a:pPr>
            <a:r>
              <a:rPr lang="en-GB" i="0" dirty="0">
                <a:latin typeface="Arial" panose="020B0604020202020204" pitchFamily="34" charset="0"/>
                <a:ea typeface="Times New Roman" panose="02020603050405020304" pitchFamily="18" charset="0"/>
                <a:cs typeface="Times New Roman" panose="02020603050405020304" pitchFamily="18" charset="0"/>
              </a:rPr>
              <a:t>Requirements validation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5D3CDF40-98A2-051B-A047-E4829B4B3DF2}"/>
              </a:ext>
            </a:extLst>
          </p:cNvPr>
          <p:cNvSpPr>
            <a:spLocks noGrp="1" noChangeArrowheads="1"/>
          </p:cNvSpPr>
          <p:nvPr>
            <p:ph type="title"/>
          </p:nvPr>
        </p:nvSpPr>
        <p:spPr/>
        <p:txBody>
          <a:bodyPr/>
          <a:lstStyle/>
          <a:p>
            <a:r>
              <a:rPr lang="en-GB" altLang="en-US"/>
              <a:t>References</a:t>
            </a:r>
          </a:p>
        </p:txBody>
      </p:sp>
      <p:sp>
        <p:nvSpPr>
          <p:cNvPr id="46083" name="Content Placeholder 2">
            <a:extLst>
              <a:ext uri="{FF2B5EF4-FFF2-40B4-BE49-F238E27FC236}">
                <a16:creationId xmlns:a16="http://schemas.microsoft.com/office/drawing/2014/main" id="{7598AF46-9F4B-F30B-27F0-07F0FB00C0A6}"/>
              </a:ext>
            </a:extLst>
          </p:cNvPr>
          <p:cNvSpPr>
            <a:spLocks noGrp="1" noChangeArrowheads="1"/>
          </p:cNvSpPr>
          <p:nvPr>
            <p:ph idx="1"/>
          </p:nvPr>
        </p:nvSpPr>
        <p:spPr>
          <a:xfrm>
            <a:off x="323528" y="1916832"/>
            <a:ext cx="7992442" cy="1584449"/>
          </a:xfrm>
        </p:spPr>
        <p:txBody>
          <a:bodyPr/>
          <a:lstStyle/>
          <a:p>
            <a:pPr marL="457200" indent="-457200">
              <a:buFont typeface="Arial" panose="020B0604020202020204" pitchFamily="34" charset="0"/>
              <a:buChar char="•"/>
              <a:defRPr/>
            </a:pPr>
            <a:r>
              <a:rPr lang="en-GB" altLang="en-US" sz="2800" i="0" dirty="0">
                <a:latin typeface="Arial" panose="020B0604020202020204" pitchFamily="34" charset="0"/>
                <a:cs typeface="Arial" panose="020B0604020202020204" pitchFamily="34" charset="0"/>
              </a:rPr>
              <a:t>Sommerville, I. (2016) </a:t>
            </a:r>
            <a:r>
              <a:rPr lang="en-GB" altLang="en-US" sz="2800" dirty="0">
                <a:latin typeface="Arial" panose="020B0604020202020204" pitchFamily="34" charset="0"/>
                <a:cs typeface="Arial" panose="020B0604020202020204" pitchFamily="34" charset="0"/>
              </a:rPr>
              <a:t>Software Engineering</a:t>
            </a:r>
            <a:r>
              <a:rPr lang="en-GB" altLang="en-US" sz="2800" i="0" dirty="0">
                <a:latin typeface="Arial" panose="020B0604020202020204" pitchFamily="34" charset="0"/>
                <a:cs typeface="Arial" panose="020B0604020202020204" pitchFamily="34" charset="0"/>
              </a:rPr>
              <a:t>, 10</a:t>
            </a:r>
            <a:r>
              <a:rPr lang="en-GB" altLang="en-US" sz="2800" i="0" baseline="30000" dirty="0">
                <a:latin typeface="Arial" panose="020B0604020202020204" pitchFamily="34" charset="0"/>
                <a:cs typeface="Arial" panose="020B0604020202020204" pitchFamily="34" charset="0"/>
              </a:rPr>
              <a:t>th</a:t>
            </a:r>
            <a:r>
              <a:rPr lang="en-GB" altLang="en-US" sz="2800" i="0" dirty="0">
                <a:latin typeface="Arial" panose="020B0604020202020204" pitchFamily="34" charset="0"/>
                <a:cs typeface="Arial" panose="020B0604020202020204" pitchFamily="34" charset="0"/>
              </a:rPr>
              <a:t> </a:t>
            </a:r>
            <a:r>
              <a:rPr lang="en-GB" altLang="en-US" sz="2800" i="0" dirty="0" err="1">
                <a:latin typeface="Arial" panose="020B0604020202020204" pitchFamily="34" charset="0"/>
                <a:cs typeface="Arial" panose="020B0604020202020204" pitchFamily="34" charset="0"/>
              </a:rPr>
              <a:t>edn</a:t>
            </a:r>
            <a:r>
              <a:rPr lang="en-GB" altLang="en-US" sz="2800" i="0" dirty="0">
                <a:latin typeface="Arial" panose="020B0604020202020204" pitchFamily="34" charset="0"/>
                <a:cs typeface="Arial" panose="020B0604020202020204" pitchFamily="34" charset="0"/>
              </a:rPr>
              <a:t>. London, Pearson</a:t>
            </a:r>
          </a:p>
          <a:p>
            <a:pPr marL="0" indent="0">
              <a:defRPr/>
            </a:pPr>
            <a:r>
              <a:rPr lang="en-GB" altLang="en-US" sz="2000" i="0" dirty="0">
                <a:latin typeface="Arial" panose="020B0604020202020204" pitchFamily="34" charset="0"/>
                <a:cs typeface="Arial" panose="020B0604020202020204" pitchFamily="34" charset="0"/>
              </a:rPr>
              <a:t> </a:t>
            </a:r>
          </a:p>
          <a:p>
            <a:pPr>
              <a:defRPr/>
            </a:pPr>
            <a:endParaRPr lang="en-GB" altLang="en-US" sz="2000" i="0" dirty="0">
              <a:latin typeface="Arial" panose="020B0604020202020204" pitchFamily="34" charset="0"/>
              <a:cs typeface="Arial" panose="020B0604020202020204" pitchFamily="34" charset="0"/>
            </a:endParaRPr>
          </a:p>
          <a:p>
            <a:pPr>
              <a:defRPr/>
            </a:pPr>
            <a:endParaRPr lang="en-GB" altLang="en-US" sz="2000" i="0" dirty="0">
              <a:latin typeface="Arial" panose="020B0604020202020204" pitchFamily="34" charset="0"/>
              <a:cs typeface="Arial" panose="020B06040202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51061FE-2D91-434E-05AD-D84780D14753}"/>
              </a:ext>
            </a:extLst>
          </p:cNvPr>
          <p:cNvSpPr>
            <a:spLocks noGrp="1" noChangeArrowheads="1"/>
          </p:cNvSpPr>
          <p:nvPr>
            <p:ph type="ctrTitle"/>
          </p:nvPr>
        </p:nvSpPr>
        <p:spPr>
          <a:xfrm>
            <a:off x="685800" y="2286000"/>
            <a:ext cx="7772400" cy="1143000"/>
          </a:xfrm>
        </p:spPr>
        <p:txBody>
          <a:bodyPr/>
          <a:lstStyle/>
          <a:p>
            <a:pPr eaLnBrk="1" hangingPunct="1"/>
            <a:r>
              <a:rPr lang="en-GB" altLang="en-US" dirty="0"/>
              <a:t>Topic 3 – Software Development Lifecycle</a:t>
            </a:r>
          </a:p>
        </p:txBody>
      </p:sp>
      <p:sp>
        <p:nvSpPr>
          <p:cNvPr id="35843" name="Rectangle 3">
            <a:extLst>
              <a:ext uri="{FF2B5EF4-FFF2-40B4-BE49-F238E27FC236}">
                <a16:creationId xmlns:a16="http://schemas.microsoft.com/office/drawing/2014/main" id="{BAC0E950-49DB-48E7-9108-6CB6F37527D3}"/>
              </a:ext>
            </a:extLst>
          </p:cNvPr>
          <p:cNvSpPr>
            <a:spLocks noGrp="1" noChangeArrowheads="1"/>
          </p:cNvSpPr>
          <p:nvPr>
            <p:ph type="subTitle" idx="1"/>
          </p:nvPr>
        </p:nvSpPr>
        <p:spPr/>
        <p:txBody>
          <a:bodyPr/>
          <a:lstStyle/>
          <a:p>
            <a:pPr eaLnBrk="1" hangingPunct="1"/>
            <a:r>
              <a:rPr lang="en-GB" altLang="en-US"/>
              <a:t>Any Questions?</a:t>
            </a:r>
          </a:p>
          <a:p>
            <a:pPr eaLnBrk="1" hangingPunct="1"/>
            <a:endParaRPr lang="en-GB"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EBEE9-367C-AFFB-C911-2EEB87511EB3}"/>
              </a:ext>
            </a:extLst>
          </p:cNvPr>
          <p:cNvSpPr>
            <a:spLocks noGrp="1"/>
          </p:cNvSpPr>
          <p:nvPr>
            <p:ph type="title"/>
          </p:nvPr>
        </p:nvSpPr>
        <p:spPr/>
        <p:txBody>
          <a:bodyPr/>
          <a:lstStyle/>
          <a:p>
            <a:r>
              <a:rPr lang="en-GB" dirty="0"/>
              <a:t>Recap on Topic 2</a:t>
            </a:r>
          </a:p>
        </p:txBody>
      </p:sp>
      <p:sp>
        <p:nvSpPr>
          <p:cNvPr id="3" name="Content Placeholder 2">
            <a:extLst>
              <a:ext uri="{FF2B5EF4-FFF2-40B4-BE49-F238E27FC236}">
                <a16:creationId xmlns:a16="http://schemas.microsoft.com/office/drawing/2014/main" id="{401AAAC7-C32E-08B8-5E8D-67E68E7970F9}"/>
              </a:ext>
            </a:extLst>
          </p:cNvPr>
          <p:cNvSpPr>
            <a:spLocks noGrp="1"/>
          </p:cNvSpPr>
          <p:nvPr>
            <p:ph idx="1"/>
          </p:nvPr>
        </p:nvSpPr>
        <p:spPr>
          <a:xfrm>
            <a:off x="103188" y="1412776"/>
            <a:ext cx="8856663" cy="4825082"/>
          </a:xfrm>
        </p:spPr>
        <p:txBody>
          <a:bodyPr/>
          <a:lstStyle/>
          <a:p>
            <a:pPr marL="457200" indent="-457200">
              <a:buFont typeface="Arial" panose="020B0604020202020204" pitchFamily="34" charset="0"/>
              <a:buChar char="•"/>
            </a:pPr>
            <a:r>
              <a:rPr lang="en-GB" altLang="en-US" sz="2000" i="0" dirty="0">
                <a:solidFill>
                  <a:schemeClr val="accent1"/>
                </a:solidFill>
                <a:latin typeface="Arial" panose="020B0604020202020204" pitchFamily="34" charset="0"/>
                <a:cs typeface="Arial" panose="020B0604020202020204" pitchFamily="34" charset="0"/>
              </a:rPr>
              <a:t>SDLC is a systematic approach in software development. What are the stages?</a:t>
            </a:r>
          </a:p>
          <a:p>
            <a:pPr marL="457200" indent="-457200">
              <a:buFont typeface="Arial" panose="020B0604020202020204" pitchFamily="34" charset="0"/>
              <a:buChar char="•"/>
            </a:pPr>
            <a:r>
              <a:rPr lang="en-GB" altLang="en-US" sz="2000" i="0" dirty="0">
                <a:solidFill>
                  <a:schemeClr val="accent1"/>
                </a:solidFill>
                <a:latin typeface="Arial" panose="020B0604020202020204" pitchFamily="34" charset="0"/>
                <a:cs typeface="Arial" panose="020B0604020202020204" pitchFamily="34" charset="0"/>
              </a:rPr>
              <a:t>Software reuse is a new approach to software engineering. What are benefits and challenges of software reuse?</a:t>
            </a:r>
          </a:p>
          <a:p>
            <a:pPr marL="457200" indent="-457200">
              <a:buFont typeface="Arial" panose="020B0604020202020204" pitchFamily="34" charset="0"/>
              <a:buChar char="•"/>
            </a:pPr>
            <a:r>
              <a:rPr lang="en-GB" altLang="en-US" sz="2000" i="0" dirty="0">
                <a:solidFill>
                  <a:schemeClr val="accent1"/>
                </a:solidFill>
                <a:latin typeface="Arial" panose="020B0604020202020204" pitchFamily="34" charset="0"/>
                <a:cs typeface="Arial" panose="020B0604020202020204" pitchFamily="34" charset="0"/>
              </a:rPr>
              <a:t>Information security involves 3 main principles. What are those?</a:t>
            </a:r>
          </a:p>
          <a:p>
            <a:pPr marL="457200" indent="-457200">
              <a:buFont typeface="Arial" panose="020B0604020202020204" pitchFamily="34" charset="0"/>
              <a:buChar char="•"/>
            </a:pPr>
            <a:r>
              <a:rPr lang="en-GB" altLang="en-US" sz="2000" i="0" dirty="0">
                <a:solidFill>
                  <a:schemeClr val="accent1"/>
                </a:solidFill>
                <a:latin typeface="Arial" panose="020B0604020202020204" pitchFamily="34" charset="0"/>
                <a:cs typeface="Arial" panose="020B0604020202020204" pitchFamily="34" charset="0"/>
              </a:rPr>
              <a:t>Project management is a major topic in software engineering. What are the activities?</a:t>
            </a:r>
          </a:p>
          <a:p>
            <a:pPr marL="457200" indent="-457200">
              <a:buFont typeface="Arial" panose="020B0604020202020204" pitchFamily="34" charset="0"/>
              <a:buChar char="•"/>
            </a:pPr>
            <a:r>
              <a:rPr lang="en-GB" altLang="en-US" sz="2000" i="0" dirty="0">
                <a:solidFill>
                  <a:schemeClr val="accent1"/>
                </a:solidFill>
                <a:latin typeface="Arial" panose="020B0604020202020204" pitchFamily="34" charset="0"/>
                <a:cs typeface="Arial" panose="020B0604020202020204" pitchFamily="34" charset="0"/>
              </a:rPr>
              <a:t>Project planning as one of the main tasks of project management involve defining project’s tasks, estimating efforts for them and allocating team members to tasks. What are the tools used for project planning?</a:t>
            </a:r>
          </a:p>
          <a:p>
            <a:pPr marL="457200" indent="-457200">
              <a:buFont typeface="Arial" panose="020B0604020202020204" pitchFamily="34" charset="0"/>
              <a:buChar char="•"/>
            </a:pPr>
            <a:r>
              <a:rPr lang="en-GB" altLang="en-US" sz="2000" i="0" dirty="0">
                <a:solidFill>
                  <a:schemeClr val="accent1"/>
                </a:solidFill>
                <a:latin typeface="Arial" panose="020B0604020202020204" pitchFamily="34" charset="0"/>
                <a:cs typeface="Arial" panose="020B0604020202020204" pitchFamily="34" charset="0"/>
              </a:rPr>
              <a:t>When allocating tasks to team, it is important to organise development teams according to SE model used, Waterfall or Agile. What are the  differences in agile and waterfall team structure?</a:t>
            </a:r>
            <a:r>
              <a:rPr lang="en-GB" altLang="en-US" sz="2000" dirty="0">
                <a:solidFill>
                  <a:schemeClr val="accent1"/>
                </a:solidFill>
                <a:latin typeface="Arial" panose="020B0604020202020204" pitchFamily="34" charset="0"/>
              </a:rPr>
              <a:t>   </a:t>
            </a:r>
            <a:endParaRPr lang="en-GB" dirty="0"/>
          </a:p>
        </p:txBody>
      </p:sp>
    </p:spTree>
    <p:extLst>
      <p:ext uri="{BB962C8B-B14F-4D97-AF65-F5344CB8AC3E}">
        <p14:creationId xmlns:p14="http://schemas.microsoft.com/office/powerpoint/2010/main" val="2847287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0441E-8FAD-48AD-6E39-F9F6F07A1A5F}"/>
              </a:ext>
            </a:extLst>
          </p:cNvPr>
          <p:cNvSpPr>
            <a:spLocks noGrp="1"/>
          </p:cNvSpPr>
          <p:nvPr>
            <p:ph type="title"/>
          </p:nvPr>
        </p:nvSpPr>
        <p:spPr/>
        <p:txBody>
          <a:bodyPr/>
          <a:lstStyle/>
          <a:p>
            <a:r>
              <a:rPr lang="en-GB" sz="3600" dirty="0"/>
              <a:t>Software Development Life Cycle (SDLC)   </a:t>
            </a:r>
          </a:p>
        </p:txBody>
      </p:sp>
      <p:sp>
        <p:nvSpPr>
          <p:cNvPr id="3" name="Content Placeholder 2">
            <a:extLst>
              <a:ext uri="{FF2B5EF4-FFF2-40B4-BE49-F238E27FC236}">
                <a16:creationId xmlns:a16="http://schemas.microsoft.com/office/drawing/2014/main" id="{5D5FCBD8-323D-6F76-82E2-6EFFCFED6BF4}"/>
              </a:ext>
            </a:extLst>
          </p:cNvPr>
          <p:cNvSpPr>
            <a:spLocks noGrp="1"/>
          </p:cNvSpPr>
          <p:nvPr>
            <p:ph idx="1"/>
          </p:nvPr>
        </p:nvSpPr>
        <p:spPr>
          <a:xfrm>
            <a:off x="99316" y="1484784"/>
            <a:ext cx="8856663" cy="4319587"/>
          </a:xfrm>
        </p:spPr>
        <p:txBody>
          <a:bodyPr/>
          <a:lstStyle/>
          <a:p>
            <a:pPr marL="457200" indent="-457200">
              <a:buFont typeface="Arial" panose="020B0604020202020204" pitchFamily="34" charset="0"/>
              <a:buChar char="•"/>
            </a:pPr>
            <a:r>
              <a:rPr lang="en-GB" i="0" dirty="0">
                <a:latin typeface="Arial" panose="020B0604020202020204" pitchFamily="34" charset="0"/>
                <a:cs typeface="Arial" panose="020B0604020202020204" pitchFamily="34" charset="0"/>
              </a:rPr>
              <a:t>A </a:t>
            </a:r>
            <a:r>
              <a:rPr lang="en-GB" b="1" dirty="0">
                <a:latin typeface="Arial" panose="020B0604020202020204" pitchFamily="34" charset="0"/>
                <a:cs typeface="Arial" panose="020B0604020202020204" pitchFamily="34" charset="0"/>
              </a:rPr>
              <a:t>process</a:t>
            </a:r>
            <a:r>
              <a:rPr lang="en-GB" i="0" dirty="0">
                <a:latin typeface="Arial" panose="020B0604020202020204" pitchFamily="34" charset="0"/>
                <a:cs typeface="Arial" panose="020B0604020202020204" pitchFamily="34" charset="0"/>
              </a:rPr>
              <a:t> that consists of a set of activities to design and develop software products.  </a:t>
            </a:r>
          </a:p>
          <a:p>
            <a:pPr marL="457200" indent="-457200">
              <a:buFont typeface="Arial" panose="020B0604020202020204" pitchFamily="34" charset="0"/>
              <a:buChar char="•"/>
            </a:pPr>
            <a:r>
              <a:rPr lang="en-GB" i="0" dirty="0">
                <a:latin typeface="Arial" panose="020B0604020202020204" pitchFamily="34" charset="0"/>
                <a:cs typeface="Arial" panose="020B0604020202020204" pitchFamily="34" charset="0"/>
              </a:rPr>
              <a:t>Common SDLC models: </a:t>
            </a:r>
          </a:p>
          <a:p>
            <a:pPr marL="901700" lvl="1" indent="-457200">
              <a:buFont typeface="Arial" panose="020B0604020202020204" pitchFamily="34" charset="0"/>
              <a:buChar char="•"/>
            </a:pPr>
            <a:r>
              <a:rPr lang="en-GB" dirty="0">
                <a:latin typeface="Arial" panose="020B0604020202020204" pitchFamily="34" charset="0"/>
                <a:cs typeface="Arial" panose="020B0604020202020204" pitchFamily="34" charset="0"/>
              </a:rPr>
              <a:t>Waterfall Model </a:t>
            </a:r>
          </a:p>
          <a:p>
            <a:pPr marL="901700" lvl="1" indent="-457200">
              <a:buFont typeface="Arial" panose="020B0604020202020204" pitchFamily="34" charset="0"/>
              <a:buChar char="•"/>
            </a:pPr>
            <a:r>
              <a:rPr lang="en-GB" i="0" dirty="0">
                <a:latin typeface="Arial" panose="020B0604020202020204" pitchFamily="34" charset="0"/>
                <a:cs typeface="Arial" panose="020B0604020202020204" pitchFamily="34" charset="0"/>
              </a:rPr>
              <a:t>Agile Model  </a:t>
            </a:r>
          </a:p>
          <a:p>
            <a:pPr marL="901700" lvl="1" indent="-457200">
              <a:buFont typeface="Arial" panose="020B0604020202020204" pitchFamily="34" charset="0"/>
              <a:buChar char="•"/>
            </a:pPr>
            <a:r>
              <a:rPr lang="en-GB" dirty="0">
                <a:latin typeface="Arial" panose="020B0604020202020204" pitchFamily="34" charset="0"/>
                <a:cs typeface="Arial" panose="020B0604020202020204" pitchFamily="34" charset="0"/>
              </a:rPr>
              <a:t>Iterative Model  </a:t>
            </a:r>
          </a:p>
          <a:p>
            <a:pPr marL="901700" lvl="1" indent="-457200">
              <a:buFont typeface="Arial" panose="020B0604020202020204" pitchFamily="34" charset="0"/>
              <a:buChar char="•"/>
            </a:pPr>
            <a:r>
              <a:rPr lang="en-GB" i="0" dirty="0">
                <a:latin typeface="Arial" panose="020B0604020202020204" pitchFamily="34" charset="0"/>
                <a:cs typeface="Arial" panose="020B0604020202020204" pitchFamily="34" charset="0"/>
              </a:rPr>
              <a:t>V-Shared Mo</a:t>
            </a:r>
            <a:r>
              <a:rPr lang="en-GB" dirty="0">
                <a:latin typeface="Arial" panose="020B0604020202020204" pitchFamily="34" charset="0"/>
                <a:cs typeface="Arial" panose="020B0604020202020204" pitchFamily="34" charset="0"/>
              </a:rPr>
              <a:t>del  </a:t>
            </a:r>
          </a:p>
          <a:p>
            <a:pPr marL="457200" indent="-457200">
              <a:buFont typeface="Arial" panose="020B0604020202020204" pitchFamily="34" charset="0"/>
              <a:buChar char="•"/>
            </a:pPr>
            <a:endParaRPr lang="en-GB" i="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78194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E4AC-5974-7C32-C16C-E951846A29FA}"/>
              </a:ext>
            </a:extLst>
          </p:cNvPr>
          <p:cNvSpPr>
            <a:spLocks noGrp="1"/>
          </p:cNvSpPr>
          <p:nvPr>
            <p:ph type="title"/>
          </p:nvPr>
        </p:nvSpPr>
        <p:spPr/>
        <p:txBody>
          <a:bodyPr/>
          <a:lstStyle/>
          <a:p>
            <a:r>
              <a:rPr lang="en-GB" dirty="0"/>
              <a:t>Waterfall Model  </a:t>
            </a:r>
          </a:p>
        </p:txBody>
      </p:sp>
      <p:sp>
        <p:nvSpPr>
          <p:cNvPr id="3" name="Content Placeholder 2">
            <a:extLst>
              <a:ext uri="{FF2B5EF4-FFF2-40B4-BE49-F238E27FC236}">
                <a16:creationId xmlns:a16="http://schemas.microsoft.com/office/drawing/2014/main" id="{ADC8DC5B-7DE7-8589-B5BD-7CE8B361A038}"/>
              </a:ext>
            </a:extLst>
          </p:cNvPr>
          <p:cNvSpPr>
            <a:spLocks noGrp="1"/>
          </p:cNvSpPr>
          <p:nvPr>
            <p:ph idx="1"/>
          </p:nvPr>
        </p:nvSpPr>
        <p:spPr>
          <a:xfrm>
            <a:off x="103188" y="1556792"/>
            <a:ext cx="8856663" cy="4319587"/>
          </a:xfrm>
        </p:spPr>
        <p:txBody>
          <a:bodyPr/>
          <a:lstStyle/>
          <a:p>
            <a:pPr marL="457200" indent="-457200">
              <a:buFont typeface="Arial" panose="020B0604020202020204" pitchFamily="34" charset="0"/>
              <a:buChar char="•"/>
            </a:pPr>
            <a:r>
              <a:rPr lang="en-GB" i="0" dirty="0">
                <a:latin typeface="Arial" panose="020B0604020202020204" pitchFamily="34" charset="0"/>
                <a:cs typeface="Arial" panose="020B0604020202020204" pitchFamily="34" charset="0"/>
              </a:rPr>
              <a:t>The earliest SDLC approach that was used for software development.  </a:t>
            </a:r>
          </a:p>
          <a:p>
            <a:pPr marL="457200" indent="-457200">
              <a:buFont typeface="Arial" panose="020B0604020202020204" pitchFamily="34" charset="0"/>
              <a:buChar char="•"/>
            </a:pPr>
            <a:r>
              <a:rPr lang="en-GB" i="0" dirty="0">
                <a:latin typeface="Arial" panose="020B0604020202020204" pitchFamily="34" charset="0"/>
                <a:cs typeface="Arial" panose="020B0604020202020204" pitchFamily="34" charset="0"/>
              </a:rPr>
              <a:t>The software development process is divided into six phases.  </a:t>
            </a:r>
          </a:p>
          <a:p>
            <a:pPr marL="457200" indent="-457200">
              <a:buFont typeface="Arial" panose="020B0604020202020204" pitchFamily="34" charset="0"/>
              <a:buChar char="•"/>
            </a:pPr>
            <a:r>
              <a:rPr lang="en-GB" i="0" dirty="0">
                <a:latin typeface="Arial" panose="020B0604020202020204" pitchFamily="34" charset="0"/>
                <a:cs typeface="Arial" panose="020B0604020202020204" pitchFamily="34" charset="0"/>
              </a:rPr>
              <a:t>Linear sequential approach that </a:t>
            </a:r>
            <a:r>
              <a:rPr lang="en-GB" i="0" dirty="0">
                <a:solidFill>
                  <a:srgbClr val="C00000"/>
                </a:solidFill>
                <a:latin typeface="Arial" panose="020B0604020202020204" pitchFamily="34" charset="0"/>
                <a:cs typeface="Arial" panose="020B0604020202020204" pitchFamily="34" charset="0"/>
              </a:rPr>
              <a:t>a phase only begins if the previous phase is completed</a:t>
            </a:r>
            <a:r>
              <a:rPr lang="en-GB" i="0" dirty="0">
                <a:latin typeface="Arial" panose="020B0604020202020204" pitchFamily="34" charset="0"/>
                <a:cs typeface="Arial" panose="020B0604020202020204" pitchFamily="34" charset="0"/>
              </a:rPr>
              <a:t>.  </a:t>
            </a:r>
          </a:p>
          <a:p>
            <a:pPr marL="457200" indent="-457200">
              <a:buFont typeface="Arial" panose="020B0604020202020204" pitchFamily="34" charset="0"/>
              <a:buChar char="•"/>
            </a:pPr>
            <a:r>
              <a:rPr lang="en-GB" i="0" dirty="0">
                <a:latin typeface="Arial" panose="020B0604020202020204" pitchFamily="34" charset="0"/>
                <a:cs typeface="Arial" panose="020B0604020202020204" pitchFamily="34" charset="0"/>
              </a:rPr>
              <a:t>The outcome of one phase acts as the input for the next phase </a:t>
            </a:r>
            <a:r>
              <a:rPr lang="en-GB" i="0" dirty="0">
                <a:solidFill>
                  <a:srgbClr val="C00000"/>
                </a:solidFill>
                <a:latin typeface="Arial" panose="020B0604020202020204" pitchFamily="34" charset="0"/>
                <a:cs typeface="Arial" panose="020B0604020202020204" pitchFamily="34" charset="0"/>
              </a:rPr>
              <a:t>sequentially</a:t>
            </a:r>
            <a:r>
              <a:rPr lang="en-GB" i="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565949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8DB3D-B5DF-320E-84FE-17DF4C0763EB}"/>
              </a:ext>
            </a:extLst>
          </p:cNvPr>
          <p:cNvSpPr>
            <a:spLocks noGrp="1"/>
          </p:cNvSpPr>
          <p:nvPr>
            <p:ph type="title"/>
          </p:nvPr>
        </p:nvSpPr>
        <p:spPr/>
        <p:txBody>
          <a:bodyPr/>
          <a:lstStyle/>
          <a:p>
            <a:r>
              <a:rPr lang="en-GB" altLang="en-US" dirty="0"/>
              <a:t>Phases of the Waterfall Model </a:t>
            </a:r>
            <a:endParaRPr lang="en-GB" dirty="0"/>
          </a:p>
        </p:txBody>
      </p:sp>
      <p:sp>
        <p:nvSpPr>
          <p:cNvPr id="3" name="Content Placeholder 2">
            <a:extLst>
              <a:ext uri="{FF2B5EF4-FFF2-40B4-BE49-F238E27FC236}">
                <a16:creationId xmlns:a16="http://schemas.microsoft.com/office/drawing/2014/main" id="{9072B4F5-A336-BB33-E7F4-3161E7649BF9}"/>
              </a:ext>
            </a:extLst>
          </p:cNvPr>
          <p:cNvSpPr>
            <a:spLocks noGrp="1"/>
          </p:cNvSpPr>
          <p:nvPr>
            <p:ph idx="1"/>
          </p:nvPr>
        </p:nvSpPr>
        <p:spPr>
          <a:xfrm>
            <a:off x="5839336" y="3365307"/>
            <a:ext cx="2880320" cy="1251379"/>
          </a:xfrm>
        </p:spPr>
        <p:txBody>
          <a:bodyPr/>
          <a:lstStyle/>
          <a:p>
            <a:r>
              <a:rPr lang="en-GB" i="0" dirty="0">
                <a:latin typeface="Arial" panose="020B0604020202020204" pitchFamily="34" charset="0"/>
                <a:cs typeface="Arial" panose="020B0604020202020204" pitchFamily="34" charset="0"/>
              </a:rPr>
              <a:t>Waterfall model has six stages. </a:t>
            </a:r>
          </a:p>
        </p:txBody>
      </p:sp>
      <p:sp>
        <p:nvSpPr>
          <p:cNvPr id="5" name="Rectangle: Rounded Corners 4">
            <a:extLst>
              <a:ext uri="{FF2B5EF4-FFF2-40B4-BE49-F238E27FC236}">
                <a16:creationId xmlns:a16="http://schemas.microsoft.com/office/drawing/2014/main" id="{04279114-6D6A-39EC-2EA7-387C46559E4E}"/>
              </a:ext>
            </a:extLst>
          </p:cNvPr>
          <p:cNvSpPr/>
          <p:nvPr/>
        </p:nvSpPr>
        <p:spPr bwMode="auto">
          <a:xfrm>
            <a:off x="102759" y="1412776"/>
            <a:ext cx="2304256" cy="648072"/>
          </a:xfrm>
          <a:prstGeom prst="roundRect">
            <a:avLst/>
          </a:prstGeom>
          <a:solidFill>
            <a:srgbClr val="FFC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a:ln>
                  <a:noFill/>
                </a:ln>
                <a:solidFill>
                  <a:schemeClr val="tx1"/>
                </a:solidFill>
                <a:effectLst/>
                <a:latin typeface="Arial" charset="0"/>
                <a:ea typeface="ＭＳ Ｐゴシック" pitchFamily="-32" charset="-128"/>
              </a:rPr>
              <a:t>Feasibility Study  </a:t>
            </a:r>
          </a:p>
        </p:txBody>
      </p:sp>
      <p:sp>
        <p:nvSpPr>
          <p:cNvPr id="6" name="Rectangle: Rounded Corners 5">
            <a:extLst>
              <a:ext uri="{FF2B5EF4-FFF2-40B4-BE49-F238E27FC236}">
                <a16:creationId xmlns:a16="http://schemas.microsoft.com/office/drawing/2014/main" id="{AAEEC6CB-EF32-55B3-8D33-E06BE0652B3F}"/>
              </a:ext>
            </a:extLst>
          </p:cNvPr>
          <p:cNvSpPr/>
          <p:nvPr/>
        </p:nvSpPr>
        <p:spPr bwMode="auto">
          <a:xfrm>
            <a:off x="1227135" y="2239311"/>
            <a:ext cx="2304256" cy="648072"/>
          </a:xfrm>
          <a:prstGeom prst="roundRect">
            <a:avLst/>
          </a:prstGeom>
          <a:solidFill>
            <a:srgbClr val="00B0F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a:ln>
                  <a:noFill/>
                </a:ln>
                <a:solidFill>
                  <a:schemeClr val="tx1"/>
                </a:solidFill>
                <a:effectLst/>
                <a:latin typeface="Arial" charset="0"/>
                <a:ea typeface="ＭＳ Ｐゴシック" pitchFamily="-32" charset="-128"/>
              </a:rPr>
              <a:t>Analysis and Design</a:t>
            </a:r>
          </a:p>
        </p:txBody>
      </p:sp>
      <p:sp>
        <p:nvSpPr>
          <p:cNvPr id="7" name="Rectangle: Rounded Corners 6">
            <a:extLst>
              <a:ext uri="{FF2B5EF4-FFF2-40B4-BE49-F238E27FC236}">
                <a16:creationId xmlns:a16="http://schemas.microsoft.com/office/drawing/2014/main" id="{324A79A4-064A-67C9-6BDB-E6CDEF498AD1}"/>
              </a:ext>
            </a:extLst>
          </p:cNvPr>
          <p:cNvSpPr/>
          <p:nvPr/>
        </p:nvSpPr>
        <p:spPr bwMode="auto">
          <a:xfrm>
            <a:off x="1907704" y="3041271"/>
            <a:ext cx="2304256" cy="648072"/>
          </a:xfrm>
          <a:prstGeom prst="roundRect">
            <a:avLst/>
          </a:prstGeom>
          <a:solidFill>
            <a:srgbClr val="92D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a:ln>
                  <a:noFill/>
                </a:ln>
                <a:solidFill>
                  <a:schemeClr val="tx1"/>
                </a:solidFill>
                <a:effectLst/>
                <a:latin typeface="Arial" charset="0"/>
                <a:ea typeface="ＭＳ Ｐゴシック" pitchFamily="-32" charset="-128"/>
              </a:rPr>
              <a:t>Coding </a:t>
            </a:r>
          </a:p>
        </p:txBody>
      </p:sp>
      <p:sp>
        <p:nvSpPr>
          <p:cNvPr id="8" name="Rectangle: Rounded Corners 7">
            <a:extLst>
              <a:ext uri="{FF2B5EF4-FFF2-40B4-BE49-F238E27FC236}">
                <a16:creationId xmlns:a16="http://schemas.microsoft.com/office/drawing/2014/main" id="{2BC3E7DB-1A45-FF4B-2786-769E8CF3F419}"/>
              </a:ext>
            </a:extLst>
          </p:cNvPr>
          <p:cNvSpPr/>
          <p:nvPr/>
        </p:nvSpPr>
        <p:spPr bwMode="auto">
          <a:xfrm>
            <a:off x="2683544" y="3841015"/>
            <a:ext cx="2304256" cy="648072"/>
          </a:xfrm>
          <a:prstGeom prst="round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a:ln>
                  <a:noFill/>
                </a:ln>
                <a:solidFill>
                  <a:schemeClr val="tx1"/>
                </a:solidFill>
                <a:effectLst/>
                <a:latin typeface="Arial" charset="0"/>
                <a:ea typeface="ＭＳ Ｐゴシック" pitchFamily="-32" charset="-128"/>
              </a:rPr>
              <a:t>Testing </a:t>
            </a:r>
          </a:p>
        </p:txBody>
      </p:sp>
      <p:sp>
        <p:nvSpPr>
          <p:cNvPr id="9" name="Rectangle: Rounded Corners 8">
            <a:extLst>
              <a:ext uri="{FF2B5EF4-FFF2-40B4-BE49-F238E27FC236}">
                <a16:creationId xmlns:a16="http://schemas.microsoft.com/office/drawing/2014/main" id="{6376F48B-515D-387D-D772-C90DCCFB1F22}"/>
              </a:ext>
            </a:extLst>
          </p:cNvPr>
          <p:cNvSpPr/>
          <p:nvPr/>
        </p:nvSpPr>
        <p:spPr bwMode="auto">
          <a:xfrm>
            <a:off x="3531391" y="4640759"/>
            <a:ext cx="2304256" cy="648072"/>
          </a:xfrm>
          <a:prstGeom prst="roundRect">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000" b="1" dirty="0">
                <a:latin typeface="Arial" charset="0"/>
                <a:ea typeface="ＭＳ Ｐゴシック" pitchFamily="-32" charset="-128"/>
              </a:rPr>
              <a:t>Implementation </a:t>
            </a:r>
            <a:r>
              <a:rPr kumimoji="0" lang="en-GB" sz="2000" b="1" i="0" u="none" strike="noStrike" cap="none" normalizeH="0" baseline="0" dirty="0">
                <a:ln>
                  <a:noFill/>
                </a:ln>
                <a:solidFill>
                  <a:schemeClr val="tx1"/>
                </a:solidFill>
                <a:effectLst/>
                <a:latin typeface="Arial" charset="0"/>
                <a:ea typeface="ＭＳ Ｐゴシック" pitchFamily="-32" charset="-128"/>
              </a:rPr>
              <a:t> </a:t>
            </a:r>
          </a:p>
        </p:txBody>
      </p:sp>
      <p:sp>
        <p:nvSpPr>
          <p:cNvPr id="10" name="Rectangle: Rounded Corners 9">
            <a:extLst>
              <a:ext uri="{FF2B5EF4-FFF2-40B4-BE49-F238E27FC236}">
                <a16:creationId xmlns:a16="http://schemas.microsoft.com/office/drawing/2014/main" id="{7C03584A-AB21-5C4A-861E-1C39F6D432E8}"/>
              </a:ext>
            </a:extLst>
          </p:cNvPr>
          <p:cNvSpPr/>
          <p:nvPr/>
        </p:nvSpPr>
        <p:spPr bwMode="auto">
          <a:xfrm>
            <a:off x="4563876" y="5445224"/>
            <a:ext cx="2304256" cy="648072"/>
          </a:xfrm>
          <a:prstGeom prst="roundRect">
            <a:avLst/>
          </a:prstGeom>
          <a:solidFill>
            <a:schemeClr val="accent5">
              <a:lumMod val="75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000" b="1" dirty="0">
                <a:latin typeface="Arial" charset="0"/>
                <a:ea typeface="ＭＳ Ｐゴシック" pitchFamily="-32" charset="-128"/>
              </a:rPr>
              <a:t>Maintenance  </a:t>
            </a:r>
            <a:r>
              <a:rPr kumimoji="0" lang="en-GB" sz="2000" b="1" i="0" u="none" strike="noStrike" cap="none" normalizeH="0" baseline="0" dirty="0">
                <a:ln>
                  <a:noFill/>
                </a:ln>
                <a:solidFill>
                  <a:schemeClr val="tx1"/>
                </a:solidFill>
                <a:effectLst/>
                <a:latin typeface="Arial" charset="0"/>
                <a:ea typeface="ＭＳ Ｐゴシック" pitchFamily="-32" charset="-128"/>
              </a:rPr>
              <a:t> </a:t>
            </a:r>
          </a:p>
        </p:txBody>
      </p:sp>
      <p:cxnSp>
        <p:nvCxnSpPr>
          <p:cNvPr id="12" name="Connector: Elbow 11">
            <a:extLst>
              <a:ext uri="{FF2B5EF4-FFF2-40B4-BE49-F238E27FC236}">
                <a16:creationId xmlns:a16="http://schemas.microsoft.com/office/drawing/2014/main" id="{74A83446-2CD3-8401-A87F-6B417FBC42B0}"/>
              </a:ext>
            </a:extLst>
          </p:cNvPr>
          <p:cNvCxnSpPr>
            <a:cxnSpLocks/>
            <a:stCxn id="5" idx="3"/>
          </p:cNvCxnSpPr>
          <p:nvPr/>
        </p:nvCxnSpPr>
        <p:spPr bwMode="auto">
          <a:xfrm>
            <a:off x="2407015" y="1736812"/>
            <a:ext cx="796833" cy="502499"/>
          </a:xfrm>
          <a:prstGeom prst="bentConnector3">
            <a:avLst>
              <a:gd name="adj1" fmla="val 97690"/>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 name="Connector: Elbow 14">
            <a:extLst>
              <a:ext uri="{FF2B5EF4-FFF2-40B4-BE49-F238E27FC236}">
                <a16:creationId xmlns:a16="http://schemas.microsoft.com/office/drawing/2014/main" id="{E4E98616-43BD-5BD2-AC27-E82791410A22}"/>
              </a:ext>
            </a:extLst>
          </p:cNvPr>
          <p:cNvCxnSpPr>
            <a:cxnSpLocks/>
          </p:cNvCxnSpPr>
          <p:nvPr/>
        </p:nvCxnSpPr>
        <p:spPr bwMode="auto">
          <a:xfrm>
            <a:off x="3491880" y="2563347"/>
            <a:ext cx="464545" cy="453638"/>
          </a:xfrm>
          <a:prstGeom prst="bentConnector3">
            <a:avLst>
              <a:gd name="adj1" fmla="val 96014"/>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3" name="Connector: Elbow 22">
            <a:extLst>
              <a:ext uri="{FF2B5EF4-FFF2-40B4-BE49-F238E27FC236}">
                <a16:creationId xmlns:a16="http://schemas.microsoft.com/office/drawing/2014/main" id="{BE8F0035-59E8-C70E-598B-920A60CA0707}"/>
              </a:ext>
            </a:extLst>
          </p:cNvPr>
          <p:cNvCxnSpPr>
            <a:cxnSpLocks/>
          </p:cNvCxnSpPr>
          <p:nvPr/>
        </p:nvCxnSpPr>
        <p:spPr bwMode="auto">
          <a:xfrm>
            <a:off x="4218974" y="3356992"/>
            <a:ext cx="464545" cy="453638"/>
          </a:xfrm>
          <a:prstGeom prst="bentConnector3">
            <a:avLst>
              <a:gd name="adj1" fmla="val 96014"/>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 name="Connector: Elbow 23">
            <a:extLst>
              <a:ext uri="{FF2B5EF4-FFF2-40B4-BE49-F238E27FC236}">
                <a16:creationId xmlns:a16="http://schemas.microsoft.com/office/drawing/2014/main" id="{6806E4BC-4E7B-51E4-15B4-A0D0BEFB4583}"/>
              </a:ext>
            </a:extLst>
          </p:cNvPr>
          <p:cNvCxnSpPr>
            <a:cxnSpLocks/>
          </p:cNvCxnSpPr>
          <p:nvPr/>
        </p:nvCxnSpPr>
        <p:spPr bwMode="auto">
          <a:xfrm>
            <a:off x="4945260" y="4187121"/>
            <a:ext cx="464545" cy="453638"/>
          </a:xfrm>
          <a:prstGeom prst="bentConnector3">
            <a:avLst>
              <a:gd name="adj1" fmla="val 96014"/>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5" name="Connector: Elbow 24">
            <a:extLst>
              <a:ext uri="{FF2B5EF4-FFF2-40B4-BE49-F238E27FC236}">
                <a16:creationId xmlns:a16="http://schemas.microsoft.com/office/drawing/2014/main" id="{BBB0B071-8D59-EE8F-8FF1-0D2AED77764F}"/>
              </a:ext>
            </a:extLst>
          </p:cNvPr>
          <p:cNvCxnSpPr>
            <a:cxnSpLocks/>
          </p:cNvCxnSpPr>
          <p:nvPr/>
        </p:nvCxnSpPr>
        <p:spPr bwMode="auto">
          <a:xfrm>
            <a:off x="5835647" y="4970978"/>
            <a:ext cx="464545" cy="453638"/>
          </a:xfrm>
          <a:prstGeom prst="bentConnector3">
            <a:avLst>
              <a:gd name="adj1" fmla="val 96014"/>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195512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FB099-F21F-F481-3A49-E93593504A92}"/>
              </a:ext>
            </a:extLst>
          </p:cNvPr>
          <p:cNvSpPr>
            <a:spLocks noGrp="1"/>
          </p:cNvSpPr>
          <p:nvPr>
            <p:ph type="title"/>
          </p:nvPr>
        </p:nvSpPr>
        <p:spPr/>
        <p:txBody>
          <a:bodyPr/>
          <a:lstStyle/>
          <a:p>
            <a:r>
              <a:rPr lang="en-GB" altLang="en-US" dirty="0"/>
              <a:t>Phases of the Waterfall Model </a:t>
            </a:r>
            <a:endParaRPr lang="en-GB" dirty="0"/>
          </a:p>
        </p:txBody>
      </p:sp>
      <p:sp>
        <p:nvSpPr>
          <p:cNvPr id="3" name="Content Placeholder 2">
            <a:extLst>
              <a:ext uri="{FF2B5EF4-FFF2-40B4-BE49-F238E27FC236}">
                <a16:creationId xmlns:a16="http://schemas.microsoft.com/office/drawing/2014/main" id="{AA647568-B96E-539C-EF33-A5F38C3A0450}"/>
              </a:ext>
            </a:extLst>
          </p:cNvPr>
          <p:cNvSpPr>
            <a:spLocks noGrp="1"/>
          </p:cNvSpPr>
          <p:nvPr>
            <p:ph idx="1"/>
          </p:nvPr>
        </p:nvSpPr>
        <p:spPr>
          <a:xfrm>
            <a:off x="104479" y="1340768"/>
            <a:ext cx="8856663" cy="4319587"/>
          </a:xfrm>
        </p:spPr>
        <p:txBody>
          <a:bodyPr/>
          <a:lstStyle/>
          <a:p>
            <a:pPr marL="457200" indent="-457200">
              <a:buFont typeface="Arial" panose="020B0604020202020204" pitchFamily="34" charset="0"/>
              <a:buChar char="•"/>
            </a:pPr>
            <a:r>
              <a:rPr lang="en-GB" sz="2000" b="1" i="0" dirty="0">
                <a:latin typeface="Arial" panose="020B0604020202020204" pitchFamily="34" charset="0"/>
                <a:cs typeface="Arial" panose="020B0604020202020204" pitchFamily="34" charset="0"/>
              </a:rPr>
              <a:t>Feasible Study </a:t>
            </a:r>
            <a:r>
              <a:rPr lang="en-GB" sz="2000" i="0" dirty="0">
                <a:latin typeface="Arial" panose="020B0604020202020204" pitchFamily="34" charset="0"/>
                <a:cs typeface="Arial" panose="020B0604020202020204" pitchFamily="34" charset="0"/>
              </a:rPr>
              <a:t>analyses the problem and then determines the various possible strategies to solve the problem. </a:t>
            </a:r>
          </a:p>
          <a:p>
            <a:pPr marL="901700" lvl="3">
              <a:defRPr/>
            </a:pPr>
            <a:r>
              <a:rPr lang="en-GB" dirty="0"/>
              <a:t>Is the system technically feasible – will it work?</a:t>
            </a:r>
          </a:p>
          <a:p>
            <a:pPr marL="901700" lvl="3">
              <a:defRPr/>
            </a:pPr>
            <a:r>
              <a:rPr lang="en-GB" dirty="0"/>
              <a:t>Is the system financially justified – can we afford it?</a:t>
            </a:r>
          </a:p>
          <a:p>
            <a:pPr marL="901700" lvl="3">
              <a:defRPr/>
            </a:pPr>
            <a:r>
              <a:rPr lang="en-GB" dirty="0"/>
              <a:t>Is the system ethically acceptable – should we do it?</a:t>
            </a:r>
            <a:r>
              <a:rPr lang="en-GB" i="0" dirty="0">
                <a:latin typeface="Arial" panose="020B0604020202020204" pitchFamily="34" charset="0"/>
                <a:cs typeface="Arial" panose="020B0604020202020204" pitchFamily="34" charset="0"/>
              </a:rPr>
              <a:t>   </a:t>
            </a:r>
          </a:p>
          <a:p>
            <a:pPr marL="457200" indent="-457200">
              <a:buFont typeface="Arial" panose="020B0604020202020204" pitchFamily="34" charset="0"/>
              <a:buChar char="•"/>
            </a:pPr>
            <a:r>
              <a:rPr lang="en-GB" sz="2000" b="1" i="0" dirty="0">
                <a:latin typeface="Arial" panose="020B0604020202020204" pitchFamily="34" charset="0"/>
                <a:cs typeface="Arial" panose="020B0604020202020204" pitchFamily="34" charset="0"/>
              </a:rPr>
              <a:t>Analysis and Design</a:t>
            </a:r>
          </a:p>
          <a:p>
            <a:pPr marL="901700" lvl="1" indent="-457200">
              <a:buFont typeface="Arial" panose="020B0604020202020204" pitchFamily="34" charset="0"/>
              <a:buChar char="•"/>
            </a:pPr>
            <a:r>
              <a:rPr lang="en-GB" sz="1800" i="0" dirty="0">
                <a:latin typeface="Arial" panose="020B0604020202020204" pitchFamily="34" charset="0"/>
                <a:cs typeface="Arial" panose="020B0604020202020204" pitchFamily="34" charset="0"/>
              </a:rPr>
              <a:t>Understand customer’s requirements and transform them into a specification, which is </a:t>
            </a:r>
            <a:r>
              <a:rPr lang="en-GB" sz="1800" b="1" i="0" dirty="0">
                <a:latin typeface="Arial" panose="020B0604020202020204" pitchFamily="34" charset="0"/>
                <a:cs typeface="Arial" panose="020B0604020202020204" pitchFamily="34" charset="0"/>
              </a:rPr>
              <a:t>frozen and cannot change</a:t>
            </a:r>
            <a:r>
              <a:rPr lang="en-GB" sz="1800" i="0" dirty="0">
                <a:latin typeface="Arial" panose="020B0604020202020204" pitchFamily="34" charset="0"/>
                <a:cs typeface="Arial" panose="020B0604020202020204" pitchFamily="34" charset="0"/>
              </a:rPr>
              <a:t>. </a:t>
            </a:r>
          </a:p>
          <a:p>
            <a:pPr marL="901700" lvl="1" indent="-457200">
              <a:buFont typeface="Arial" panose="020B0604020202020204" pitchFamily="34" charset="0"/>
              <a:buChar char="•"/>
            </a:pPr>
            <a:r>
              <a:rPr lang="en-GB" sz="1800" i="0" dirty="0">
                <a:latin typeface="Arial" panose="020B0604020202020204" pitchFamily="34" charset="0"/>
                <a:cs typeface="Arial" panose="020B0604020202020204" pitchFamily="34" charset="0"/>
              </a:rPr>
              <a:t>Design high-level software architecture (system and software design).</a:t>
            </a:r>
          </a:p>
          <a:p>
            <a:pPr marL="457200" indent="-457200">
              <a:buFont typeface="Arial" panose="020B0604020202020204" pitchFamily="34" charset="0"/>
              <a:buChar char="•"/>
            </a:pPr>
            <a:r>
              <a:rPr lang="en-GB" sz="2000" b="1" i="0" dirty="0">
                <a:latin typeface="Arial" panose="020B0604020202020204" pitchFamily="34" charset="0"/>
                <a:cs typeface="Arial" panose="020B0604020202020204" pitchFamily="34" charset="0"/>
              </a:rPr>
              <a:t>Coding </a:t>
            </a:r>
          </a:p>
          <a:p>
            <a:pPr marL="901700" lvl="1" indent="-457200">
              <a:buFont typeface="Arial" panose="020B0604020202020204" pitchFamily="34" charset="0"/>
              <a:buChar char="•"/>
            </a:pPr>
            <a:r>
              <a:rPr lang="en-GB" sz="1800" i="0" dirty="0">
                <a:latin typeface="Arial" panose="020B0604020202020204" pitchFamily="34" charset="0"/>
                <a:cs typeface="Arial" panose="020B0604020202020204" pitchFamily="34" charset="0"/>
              </a:rPr>
              <a:t>The software design is converted into source code using appropriate programming language. </a:t>
            </a:r>
          </a:p>
          <a:p>
            <a:pPr marL="901700" lvl="1" indent="-457200">
              <a:buFont typeface="Arial" panose="020B0604020202020204" pitchFamily="34" charset="0"/>
              <a:buChar char="•"/>
            </a:pPr>
            <a:r>
              <a:rPr lang="en-GB" sz="1800" i="0" dirty="0">
                <a:latin typeface="Arial" panose="020B0604020202020204" pitchFamily="34" charset="0"/>
                <a:cs typeface="Arial" panose="020B0604020202020204" pitchFamily="34" charset="0"/>
              </a:rPr>
              <a:t>The system is developed in small programs called units which these units are integrated. </a:t>
            </a:r>
          </a:p>
        </p:txBody>
      </p:sp>
    </p:spTree>
    <p:extLst>
      <p:ext uri="{BB962C8B-B14F-4D97-AF65-F5344CB8AC3E}">
        <p14:creationId xmlns:p14="http://schemas.microsoft.com/office/powerpoint/2010/main" val="4250236420"/>
      </p:ext>
    </p:extLst>
  </p:cSld>
  <p:clrMapOvr>
    <a:masterClrMapping/>
  </p:clrMapOvr>
</p:sld>
</file>

<file path=ppt/theme/theme1.xml><?xml version="1.0" encoding="utf-8"?>
<a:theme xmlns:a="http://schemas.openxmlformats.org/drawingml/2006/main" name="Blank Presentation">
  <a:themeElements>
    <a:clrScheme name="Custom 11">
      <a:dk1>
        <a:srgbClr val="000000"/>
      </a:dk1>
      <a:lt1>
        <a:srgbClr val="FFFFFF"/>
      </a:lt1>
      <a:dk2>
        <a:srgbClr val="000000"/>
      </a:dk2>
      <a:lt2>
        <a:srgbClr val="3F3F3F"/>
      </a:lt2>
      <a:accent1>
        <a:srgbClr val="212167"/>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Gill Sans"/>
        <a:ea typeface="ＭＳ Ｐゴシック"/>
        <a:cs typeface=""/>
      </a:majorFont>
      <a:minorFont>
        <a:latin typeface="Gill San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2"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st 2">
  <a:themeElements>
    <a:clrScheme name="test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est 2">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2" charset="-128"/>
          </a:defRPr>
        </a:defPPr>
      </a:lstStyle>
    </a:lnDef>
  </a:objectDefaults>
  <a:extraClrSchemeLst>
    <a:extraClrScheme>
      <a:clrScheme name="test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st 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st 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st 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st 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st 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st 2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st 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st 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st 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st 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st 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deceafc-5c0f-406d-b95f-35e6593d664b"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B17E0D879CC564094532C08ADB51DA8" ma:contentTypeVersion="18" ma:contentTypeDescription="Create a new document." ma:contentTypeScope="" ma:versionID="e918d0942375ba27de1f182e78d7b8ac">
  <xsd:schema xmlns:xsd="http://www.w3.org/2001/XMLSchema" xmlns:xs="http://www.w3.org/2001/XMLSchema" xmlns:p="http://schemas.microsoft.com/office/2006/metadata/properties" xmlns:ns3="bdeceafc-5c0f-406d-b95f-35e6593d664b" xmlns:ns4="dbeaa6b5-7a21-43b8-ab59-31e7cbf2c187" targetNamespace="http://schemas.microsoft.com/office/2006/metadata/properties" ma:root="true" ma:fieldsID="cb6d8367aab685ba43ec9884064424a1" ns3:_="" ns4:_="">
    <xsd:import namespace="bdeceafc-5c0f-406d-b95f-35e6593d664b"/>
    <xsd:import namespace="dbeaa6b5-7a21-43b8-ab59-31e7cbf2c18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4:SharedWithUsers" minOccurs="0"/>
                <xsd:element ref="ns4:SharedWithDetails" minOccurs="0"/>
                <xsd:element ref="ns4:SharingHintHash" minOccurs="0"/>
                <xsd:element ref="ns3:MediaServiceAutoKeyPoints" minOccurs="0"/>
                <xsd:element ref="ns3:MediaServiceKeyPoints"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eceafc-5c0f-406d-b95f-35e6593d66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beaa6b5-7a21-43b8-ab59-31e7cbf2c187"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6D27EEA-C389-4E64-8030-F6EA4E0BB825}">
  <ds:schemaRefs>
    <ds:schemaRef ds:uri="http://purl.org/dc/elements/1.1/"/>
    <ds:schemaRef ds:uri="http://purl.org/dc/dcmitype/"/>
    <ds:schemaRef ds:uri="http://schemas.openxmlformats.org/package/2006/metadata/core-properties"/>
    <ds:schemaRef ds:uri="http://schemas.microsoft.com/office/2006/metadata/properties"/>
    <ds:schemaRef ds:uri="http://schemas.microsoft.com/office/2006/documentManagement/types"/>
    <ds:schemaRef ds:uri="http://purl.org/dc/terms/"/>
    <ds:schemaRef ds:uri="http://www.w3.org/XML/1998/namespace"/>
    <ds:schemaRef ds:uri="http://schemas.microsoft.com/office/infopath/2007/PartnerControls"/>
    <ds:schemaRef ds:uri="dbeaa6b5-7a21-43b8-ab59-31e7cbf2c187"/>
    <ds:schemaRef ds:uri="bdeceafc-5c0f-406d-b95f-35e6593d664b"/>
  </ds:schemaRefs>
</ds:datastoreItem>
</file>

<file path=customXml/itemProps2.xml><?xml version="1.0" encoding="utf-8"?>
<ds:datastoreItem xmlns:ds="http://schemas.openxmlformats.org/officeDocument/2006/customXml" ds:itemID="{A5CD0622-299F-4A5E-A1A2-F9EDF557D4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eceafc-5c0f-406d-b95f-35e6593d664b"/>
    <ds:schemaRef ds:uri="dbeaa6b5-7a21-43b8-ab59-31e7cbf2c18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4652392-9286-4C60-8EDC-57BA54FCC2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Eric:Users:Eric:Desktop:test 2.ppt</Template>
  <TotalTime>2746</TotalTime>
  <Words>2665</Words>
  <Application>Microsoft Office PowerPoint</Application>
  <PresentationFormat>On-screen Show (4:3)</PresentationFormat>
  <Paragraphs>369</Paragraphs>
  <Slides>43</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43</vt:i4>
      </vt:variant>
    </vt:vector>
  </HeadingPairs>
  <TitlesOfParts>
    <vt:vector size="50" baseType="lpstr">
      <vt:lpstr>Gill Sans</vt:lpstr>
      <vt:lpstr>Arial</vt:lpstr>
      <vt:lpstr>Arial Narrow</vt:lpstr>
      <vt:lpstr>Calibri</vt:lpstr>
      <vt:lpstr>Montserrat</vt:lpstr>
      <vt:lpstr>Blank Presentation</vt:lpstr>
      <vt:lpstr>test 2</vt:lpstr>
      <vt:lpstr>PowerPoint Presentation</vt:lpstr>
      <vt:lpstr>The Unit Roadmap  </vt:lpstr>
      <vt:lpstr>Learning Outcomes</vt:lpstr>
      <vt:lpstr>Scope and Coverage</vt:lpstr>
      <vt:lpstr>Recap on Topic 2</vt:lpstr>
      <vt:lpstr>Software Development Life Cycle (SDLC)   </vt:lpstr>
      <vt:lpstr>Waterfall Model  </vt:lpstr>
      <vt:lpstr>Phases of the Waterfall Model </vt:lpstr>
      <vt:lpstr>Phases of the Waterfall Model </vt:lpstr>
      <vt:lpstr>Phases of the Waterfall Model </vt:lpstr>
      <vt:lpstr>Phases of the Waterfall Model </vt:lpstr>
      <vt:lpstr>Waterfall Model Advantages and Issues </vt:lpstr>
      <vt:lpstr>Iterative waterfall model</vt:lpstr>
      <vt:lpstr>V-(shaped) Model</vt:lpstr>
      <vt:lpstr>V-(shaped) Model Phases</vt:lpstr>
      <vt:lpstr>Prototype Model</vt:lpstr>
      <vt:lpstr>Types of Prototype Models </vt:lpstr>
      <vt:lpstr>Rapid (Throwaway) Prototype</vt:lpstr>
      <vt:lpstr>Evolutionary Prototype</vt:lpstr>
      <vt:lpstr>Evolutionary Prototype Phases</vt:lpstr>
      <vt:lpstr>Incremental Prototype  </vt:lpstr>
      <vt:lpstr>Extreme Prototype  </vt:lpstr>
      <vt:lpstr>Iterative &amp; Incremental development </vt:lpstr>
      <vt:lpstr>Iterative Model Phases</vt:lpstr>
      <vt:lpstr>Exercise</vt:lpstr>
      <vt:lpstr>Checkpoint summary</vt:lpstr>
      <vt:lpstr>Agile Model  </vt:lpstr>
      <vt:lpstr>The Agile Manifesto: 12 Principles</vt:lpstr>
      <vt:lpstr>The Agile Manifesto: 12 Principles</vt:lpstr>
      <vt:lpstr>The Four Values of the Agile Manifesto </vt:lpstr>
      <vt:lpstr>How To – Thomsett’s Guidelines</vt:lpstr>
      <vt:lpstr>SDLC Methodologies – Which One to Choose? </vt:lpstr>
      <vt:lpstr>Waterfall and Iterative Model Application Examples</vt:lpstr>
      <vt:lpstr>Coping with Change</vt:lpstr>
      <vt:lpstr>Software Process Improvement</vt:lpstr>
      <vt:lpstr>SPI Methods</vt:lpstr>
      <vt:lpstr>Summary </vt:lpstr>
      <vt:lpstr>Quiz  </vt:lpstr>
      <vt:lpstr>Private Study</vt:lpstr>
      <vt:lpstr>The Unit Roadmap  </vt:lpstr>
      <vt:lpstr>Next Session</vt:lpstr>
      <vt:lpstr>References</vt:lpstr>
      <vt:lpstr>Topic 3 – Software Development Lifecycle</vt:lpstr>
    </vt:vector>
  </TitlesOfParts>
  <Company>True Creative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Riley</dc:creator>
  <cp:lastModifiedBy>Liew Pei Ling</cp:lastModifiedBy>
  <cp:revision>132</cp:revision>
  <dcterms:created xsi:type="dcterms:W3CDTF">2008-01-18T13:21:43Z</dcterms:created>
  <dcterms:modified xsi:type="dcterms:W3CDTF">2024-04-04T12:10:11Z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0x0101007B17E0D879CC564094532C08ADB51DA8</vt:lpwstr>
  </property>
</Properties>
</file>