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7.xml" ContentType="application/inkml+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50" r:id="rId5"/>
  </p:sldMasterIdLst>
  <p:notesMasterIdLst>
    <p:notesMasterId r:id="rId41"/>
  </p:notesMasterIdLst>
  <p:handoutMasterIdLst>
    <p:handoutMasterId r:id="rId42"/>
  </p:handoutMasterIdLst>
  <p:sldIdLst>
    <p:sldId id="261" r:id="rId6"/>
    <p:sldId id="275" r:id="rId7"/>
    <p:sldId id="264" r:id="rId8"/>
    <p:sldId id="263" r:id="rId9"/>
    <p:sldId id="329" r:id="rId10"/>
    <p:sldId id="265" r:id="rId11"/>
    <p:sldId id="332" r:id="rId12"/>
    <p:sldId id="333" r:id="rId13"/>
    <p:sldId id="330" r:id="rId14"/>
    <p:sldId id="331" r:id="rId15"/>
    <p:sldId id="276" r:id="rId16"/>
    <p:sldId id="277" r:id="rId17"/>
    <p:sldId id="334" r:id="rId18"/>
    <p:sldId id="335" r:id="rId19"/>
    <p:sldId id="343" r:id="rId20"/>
    <p:sldId id="344" r:id="rId21"/>
    <p:sldId id="336" r:id="rId22"/>
    <p:sldId id="337" r:id="rId23"/>
    <p:sldId id="338" r:id="rId24"/>
    <p:sldId id="345" r:id="rId25"/>
    <p:sldId id="346" r:id="rId26"/>
    <p:sldId id="339" r:id="rId27"/>
    <p:sldId id="340" r:id="rId28"/>
    <p:sldId id="279" r:id="rId29"/>
    <p:sldId id="341" r:id="rId30"/>
    <p:sldId id="342" r:id="rId31"/>
    <p:sldId id="280" r:id="rId32"/>
    <p:sldId id="282" r:id="rId33"/>
    <p:sldId id="269" r:id="rId34"/>
    <p:sldId id="271" r:id="rId35"/>
    <p:sldId id="283" r:id="rId36"/>
    <p:sldId id="284" r:id="rId37"/>
    <p:sldId id="285" r:id="rId38"/>
    <p:sldId id="328" r:id="rId39"/>
    <p:sldId id="262" r:id="rId4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929"/>
    <a:srgbClr val="CB9535"/>
    <a:srgbClr val="974F8E"/>
    <a:srgbClr val="286A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5D94C7-1ECB-47A0-8B8D-07B0763AD626}" v="1" dt="2024-04-04T12:24:10.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81"/>
    <p:restoredTop sz="93447" autoAdjust="0"/>
  </p:normalViewPr>
  <p:slideViewPr>
    <p:cSldViewPr>
      <p:cViewPr varScale="1">
        <p:scale>
          <a:sx n="91" d="100"/>
          <a:sy n="91" d="100"/>
        </p:scale>
        <p:origin x="1296" y="96"/>
      </p:cViewPr>
      <p:guideLst>
        <p:guide orient="horz" pos="2160"/>
        <p:guide pos="2880"/>
        <p:guide pos="9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2752"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ew Pei Ling" userId="c3090c8e-0726-43ba-95b9-123e980a216d" providerId="ADAL" clId="{875D94C7-1ECB-47A0-8B8D-07B0763AD626}"/>
    <pc:docChg chg="custSel modSld modMainMaster">
      <pc:chgData name="Liew Pei Ling" userId="c3090c8e-0726-43ba-95b9-123e980a216d" providerId="ADAL" clId="{875D94C7-1ECB-47A0-8B8D-07B0763AD626}" dt="2024-04-04T12:26:45.086" v="74" actId="113"/>
      <pc:docMkLst>
        <pc:docMk/>
      </pc:docMkLst>
      <pc:sldChg chg="modSp mod">
        <pc:chgData name="Liew Pei Ling" userId="c3090c8e-0726-43ba-95b9-123e980a216d" providerId="ADAL" clId="{875D94C7-1ECB-47A0-8B8D-07B0763AD626}" dt="2024-04-04T12:26:45.086" v="74" actId="113"/>
        <pc:sldMkLst>
          <pc:docMk/>
          <pc:sldMk cId="0" sldId="283"/>
        </pc:sldMkLst>
        <pc:spChg chg="mod">
          <ac:chgData name="Liew Pei Ling" userId="c3090c8e-0726-43ba-95b9-123e980a216d" providerId="ADAL" clId="{875D94C7-1ECB-47A0-8B8D-07B0763AD626}" dt="2024-04-04T12:26:45.086" v="74" actId="113"/>
          <ac:spMkLst>
            <pc:docMk/>
            <pc:sldMk cId="0" sldId="283"/>
            <ac:spMk id="22531" creationId="{17102F6D-4F91-F3B4-D196-A0B43A4926FB}"/>
          </ac:spMkLst>
        </pc:spChg>
      </pc:sldChg>
      <pc:sldChg chg="modSp mod">
        <pc:chgData name="Liew Pei Ling" userId="c3090c8e-0726-43ba-95b9-123e980a216d" providerId="ADAL" clId="{875D94C7-1ECB-47A0-8B8D-07B0763AD626}" dt="2024-04-04T12:24:42.523" v="63" actId="6549"/>
        <pc:sldMkLst>
          <pc:docMk/>
          <pc:sldMk cId="147138058" sldId="343"/>
        </pc:sldMkLst>
        <pc:spChg chg="mod">
          <ac:chgData name="Liew Pei Ling" userId="c3090c8e-0726-43ba-95b9-123e980a216d" providerId="ADAL" clId="{875D94C7-1ECB-47A0-8B8D-07B0763AD626}" dt="2024-04-04T12:24:42.523" v="63" actId="6549"/>
          <ac:spMkLst>
            <pc:docMk/>
            <pc:sldMk cId="147138058" sldId="343"/>
            <ac:spMk id="3" creationId="{1A436098-FE39-A4BC-42A7-20CBCEAB6D2C}"/>
          </ac:spMkLst>
        </pc:spChg>
      </pc:sldChg>
      <pc:sldChg chg="modSp mod">
        <pc:chgData name="Liew Pei Ling" userId="c3090c8e-0726-43ba-95b9-123e980a216d" providerId="ADAL" clId="{875D94C7-1ECB-47A0-8B8D-07B0763AD626}" dt="2024-04-04T12:24:59.474" v="73" actId="6549"/>
        <pc:sldMkLst>
          <pc:docMk/>
          <pc:sldMk cId="510562555" sldId="344"/>
        </pc:sldMkLst>
        <pc:spChg chg="mod">
          <ac:chgData name="Liew Pei Ling" userId="c3090c8e-0726-43ba-95b9-123e980a216d" providerId="ADAL" clId="{875D94C7-1ECB-47A0-8B8D-07B0763AD626}" dt="2024-04-04T12:24:59.474" v="73" actId="6549"/>
          <ac:spMkLst>
            <pc:docMk/>
            <pc:sldMk cId="510562555" sldId="344"/>
            <ac:spMk id="2" creationId="{56A32929-0E68-645C-D6FA-4DFE34C5D98A}"/>
          </ac:spMkLst>
        </pc:spChg>
        <pc:spChg chg="mod">
          <ac:chgData name="Liew Pei Ling" userId="c3090c8e-0726-43ba-95b9-123e980a216d" providerId="ADAL" clId="{875D94C7-1ECB-47A0-8B8D-07B0763AD626}" dt="2024-04-04T12:24:51.910" v="66" actId="20577"/>
          <ac:spMkLst>
            <pc:docMk/>
            <pc:sldMk cId="510562555" sldId="344"/>
            <ac:spMk id="3" creationId="{94277CA6-77A6-87E5-4B25-A960F1C868B2}"/>
          </ac:spMkLst>
        </pc:spChg>
      </pc:sldChg>
      <pc:sldMasterChg chg="modSp mod">
        <pc:chgData name="Liew Pei Ling" userId="c3090c8e-0726-43ba-95b9-123e980a216d" providerId="ADAL" clId="{875D94C7-1ECB-47A0-8B8D-07B0763AD626}" dt="2024-04-04T12:22:02.369" v="1" actId="20577"/>
        <pc:sldMasterMkLst>
          <pc:docMk/>
          <pc:sldMasterMk cId="0" sldId="2147483648"/>
        </pc:sldMasterMkLst>
        <pc:spChg chg="mod">
          <ac:chgData name="Liew Pei Ling" userId="c3090c8e-0726-43ba-95b9-123e980a216d" providerId="ADAL" clId="{875D94C7-1ECB-47A0-8B8D-07B0763AD626}" dt="2024-04-04T12:22:02.369" v="1" actId="20577"/>
          <ac:spMkLst>
            <pc:docMk/>
            <pc:sldMasterMk cId="0" sldId="2147483648"/>
            <ac:spMk id="2" creationId="{642C4C8E-011C-1EB2-C090-851052F7BE4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05283AA-CA68-D063-30F5-CAACBB70341C}"/>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defRPr>
            </a:lvl1pPr>
          </a:lstStyle>
          <a:p>
            <a:pPr>
              <a:defRPr/>
            </a:pPr>
            <a:r>
              <a:rPr lang="en-US" altLang="x-none"/>
              <a:t>Topic X – Topic Title</a:t>
            </a:r>
          </a:p>
        </p:txBody>
      </p:sp>
      <p:sp>
        <p:nvSpPr>
          <p:cNvPr id="16387" name="Rectangle 3">
            <a:extLst>
              <a:ext uri="{FF2B5EF4-FFF2-40B4-BE49-F238E27FC236}">
                <a16:creationId xmlns:a16="http://schemas.microsoft.com/office/drawing/2014/main" id="{B5DF1D9C-3EE3-72CF-0605-94B1BE471DF4}"/>
              </a:ext>
            </a:extLst>
          </p:cNvPr>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r>
              <a:rPr lang="en-US"/>
              <a:t>Module Title</a:t>
            </a:r>
          </a:p>
        </p:txBody>
      </p:sp>
      <p:sp>
        <p:nvSpPr>
          <p:cNvPr id="16388" name="Rectangle 4">
            <a:extLst>
              <a:ext uri="{FF2B5EF4-FFF2-40B4-BE49-F238E27FC236}">
                <a16:creationId xmlns:a16="http://schemas.microsoft.com/office/drawing/2014/main" id="{03F2ED51-E24C-E384-4F3D-70738B84ACFD}"/>
              </a:ext>
            </a:extLst>
          </p:cNvPr>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r>
              <a:rPr lang="en-US"/>
              <a:t>V0.0</a:t>
            </a:r>
          </a:p>
        </p:txBody>
      </p:sp>
      <p:sp>
        <p:nvSpPr>
          <p:cNvPr id="16389" name="Rectangle 5">
            <a:extLst>
              <a:ext uri="{FF2B5EF4-FFF2-40B4-BE49-F238E27FC236}">
                <a16:creationId xmlns:a16="http://schemas.microsoft.com/office/drawing/2014/main" id="{5BA944BE-C381-4371-8F36-9898624A030A}"/>
              </a:ext>
            </a:extLst>
          </p:cNvPr>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pPr>
              <a:defRPr/>
            </a:pPr>
            <a:r>
              <a:rPr lang="en-US" altLang="en-US"/>
              <a:t>Visuals Handout – Page </a:t>
            </a:r>
            <a:fld id="{B5C7C3A6-C242-49CB-9119-C800E4EF6FE8}" type="slidenum">
              <a:rPr lang="en-US" altLang="en-US" smtClean="0"/>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1T16:17:19.996"/>
    </inkml:context>
    <inkml:brush xml:id="br0">
      <inkml:brushProperty name="width" value="0.05" units="cm"/>
      <inkml:brushProperty name="height" value="0.05" units="cm"/>
    </inkml:brush>
  </inkml:definitions>
  <inkml:trace contextRef="#ctx0" brushRef="#br0">0 183 10762 0 0,'20'-20'176'0'0,"-4"-2"-56"0"0,2-4-104 0 0,-8 0-32 0 0,-6 4-72 0 0,-2 4 64 0 0,-4 4-16 0 0,0 0-80 0 0,0 6-40 0 0,0 0-264 0 0,-2 4-368 0 0,2 4-296 0 0,-2 2-265 0 0,-2 4-191 0 0,-2 2-488 0 0,-2 6-361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2T10:20:23.774"/>
    </inkml:context>
    <inkml:brush xml:id="br0">
      <inkml:brushProperty name="width" value="0.05" units="cm"/>
      <inkml:brushProperty name="height" value="0.05" units="cm"/>
    </inkml:brush>
  </inkml:definitions>
  <inkml:trace contextRef="#ctx0" brushRef="#br0">45 0 24575,'0'0'0,"0"0"0,-3 0 0,-3 0 0,-1 0 0,-2 0 0,1 0 0,1 0 0,3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2T10:20:24.110"/>
    </inkml:context>
    <inkml:brush xml:id="br0">
      <inkml:brushProperty name="width" value="0.05" units="cm"/>
      <inkml:brushProperty name="height" value="0.05" units="cm"/>
    </inkml:brush>
  </inkml:definitions>
  <inkml:trace contextRef="#ctx0" brushRef="#br0">0 1 24575,'0'0'0,"0"0"0,0 0 0,0 0 0,0 0 0,0 0 0,0 0 0,0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2T10:20:24.766"/>
    </inkml:context>
    <inkml:brush xml:id="br0">
      <inkml:brushProperty name="width" value="0.05" units="cm"/>
      <inkml:brushProperty name="height" value="0.05" units="cm"/>
    </inkml:brush>
  </inkml:definitions>
  <inkml:trace contextRef="#ctx0" brushRef="#br0">269 289 24575,'-24'0'0,"19"0"0,-26 0 0,23-8 0,-193-273 0,207 308 41,-5-17-1447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2T10:20:26.311"/>
    </inkml:context>
    <inkml:brush xml:id="br0">
      <inkml:brushProperty name="width" value="0.05" units="cm"/>
      <inkml:brushProperty name="height" value="0.05" units="cm"/>
    </inkml:brush>
  </inkml:definitions>
  <inkml:trace contextRef="#ctx0" brushRef="#br0">0 1 24575,'0'0'0,"0"0"0,0 0 0,0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2T10:20:26.677"/>
    </inkml:context>
    <inkml:brush xml:id="br0">
      <inkml:brushProperty name="width" value="0.05" units="cm"/>
      <inkml:brushProperty name="height" value="0.05" units="cm"/>
    </inkml:brush>
  </inkml:definitions>
  <inkml:trace contextRef="#ctx0" brushRef="#br0">0 0 24575,'0'0'0,"0"0"0,0 0 0,0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2T10:20:30.990"/>
    </inkml:context>
    <inkml:brush xml:id="br0">
      <inkml:brushProperty name="width" value="0.05" units="cm"/>
      <inkml:brushProperty name="height" value="0.05" units="cm"/>
    </inkml:brush>
  </inkml:definitions>
  <inkml:trace contextRef="#ctx0" brushRef="#br0">1 13 24575,'0'0'0,"0"0"0,0-3 0,3 0 0,0-1 0,1 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2T10:20:31.352"/>
    </inkml:context>
    <inkml:brush xml:id="br0">
      <inkml:brushProperty name="width" value="0.05" units="cm"/>
      <inkml:brushProperty name="height" value="0.05" units="cm"/>
    </inkml:brush>
  </inkml:definitions>
  <inkml:trace contextRef="#ctx0" brushRef="#br0">0 0 24575,'0'0'0,"0"0"0,0 0 0,0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1T16:17:19.996"/>
    </inkml:context>
    <inkml:brush xml:id="br0">
      <inkml:brushProperty name="width" value="0.05" units="cm"/>
      <inkml:brushProperty name="height" value="0.05" units="cm"/>
    </inkml:brush>
  </inkml:definitions>
  <inkml:trace contextRef="#ctx0" brushRef="#br0">0 183 10762 0 0,'20'-20'176'0'0,"-4"-2"-56"0"0,2-4-104 0 0,-8 0-32 0 0,-6 4-72 0 0,-2 4 64 0 0,-4 4-16 0 0,0 0-80 0 0,0 6-40 0 0,0 0-264 0 0,-2 4-368 0 0,2 4-296 0 0,-2 2-265 0 0,-2 4-191 0 0,-2 2-488 0 0,-2 6-361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3T09:15:13.388"/>
    </inkml:context>
    <inkml:brush xml:id="br0">
      <inkml:brushProperty name="width" value="0.05" units="cm"/>
      <inkml:brushProperty name="height" value="0.05" units="cm"/>
    </inkml:brush>
  </inkml:definitions>
  <inkml:trace contextRef="#ctx0" brushRef="#br0">22 100 8 0 0,'-15'-11'1'0'0,"9"10"4"0"0,8 9-2 0 0,-2-7-1 0 0,0-1-1 0 0,1 1 1 0 0,-1-1-1 0 0,0 1 1 0 0,1-1-1 0 0,-1 1 1 0 0,0-1-1 0 0,1 0 1 0 0,-1 1-1 0 0,1-1 1 0 0,-1 1-1 0 0,1-1 0 0 0,-1 0 1 0 0,1 0-1 0 0,-1 1 1 0 0,1-1-1 0 0,-1 0 1 0 0,1 0-1 0 0,-1 0 1 0 0,1 0-1 0 0,0 1 1 0 0,-1-1-1 0 0,1 0 1 0 0,-1 0-1 0 0,1 0 1 0 0,-1 0-1 0 0,1 0 0 0 0,0-1 1 0 0,21-7 513 0 0,-19 6-348 0 0,1-1 0 0 0,0 0 0 0 0,-1 1 1 0 0,1-1-1 0 0,-1 0 0 0 0,0-1 0 0 0,0 1 0 0 0,2-4 0 0 0,15-47 993 0 0,-20 54-1144 0 0,0 0 0 0 0,0 0 0 0 0,1 0-1 0 0,-1-1 1 0 0,0 1 0 0 0,0 0-1 0 0,0 0 1 0 0,0-1 0 0 0,0 1 0 0 0,0 0-1 0 0,1 0 1 0 0,-1-1 0 0 0,0 1-1 0 0,0 0 1 0 0,0-1 0 0 0,0 1 0 0 0,0 0-1 0 0,0 0 1 0 0,0-1 0 0 0,0 1-1 0 0,0 0 1 0 0,0 0 0 0 0,0-1 0 0 0,-1 1-1 0 0,1 0 1 0 0,0 0 0 0 0,0-1-1 0 0,0 1 1 0 0,0 0 0 0 0,0 0 0 0 0,0-1-1 0 0,-1 1 1 0 0,1 0 0 0 0,0 0-1 0 0,0-1 1 0 0,0 1 0 0 0,-1 0 0 0 0,1 0-1 0 0,0 0 1 0 0,0 0 0 0 0,0-1-1 0 0,-1 1 1 0 0,1 0 0 0 0,0 0 0 0 0,0 0-1 0 0,-1 0 1 0 0,1 0 0 0 0,-1 0-2 0 0,0 0 0 0 0,1 0-1 0 0,-1 0 1 0 0,0 0 0 0 0,1 1 0 0 0,-1-1 0 0 0,0 0 0 0 0,1 0 0 0 0,-1 1 0 0 0,1-1 0 0 0,-1 0 0 0 0,0 1 0 0 0,1-1 0 0 0,-1 1 0 0 0,1-1 0 0 0,-1 1 0 0 0,1-1 0 0 0,-1 1 0 0 0,1-1 0 0 0,0 1-1 0 0,-1-1 1 0 0,1 1 0 0 0,0 0 0 0 0,-1 0 0 0 0,-1 3 38 0 0,0-1 1 0 0,1 0-1 0 0,-1 0 0 0 0,-1 0 0 0 0,1 0 0 0 0,0 0 1 0 0,-4 3-1 0 0,3-4 8 0 0,2 4 160 0 0,1 0-198 0 0,0-3-4 0 0,-1 1 0 0 0,1-1 0 0 0,0 0 0 0 0,-1 0 0 0 0,0 0 0 0 0,0 0 0 0 0,0 0 0 0 0,-2 4 0 0 0,2-4-18 0 0,1-3 2 0 0,0 0 0 0 0,0 0 0 0 0,0 0-1 0 0,0 0 1 0 0,0 0 0 0 0,0 0 0 0 0,0 0 0 0 0,0-1-1 0 0,0 1 1 0 0,0 0 0 0 0,0 0 0 0 0,0 0 0 0 0,0 0 0 0 0,0 0-1 0 0,0 0 1 0 0,0 0 0 0 0,0 0 0 0 0,0 0 0 0 0,0 0 0 0 0,0 0-1 0 0,0 0 1 0 0,0 0 0 0 0,-1 0 0 0 0,1 0 0 0 0,0 0 0 0 0,0 0-1 0 0,0 0 1 0 0,0 0 0 0 0,0 0 0 0 0,0 0 0 0 0,0 0-1 0 0,0 0 30 0 0,2-1 9 0 0,4-9-7 0 0,-6 9-31 0 0,0 1 0 0 0,0 0 0 0 0,1 0 0 0 0,-1-1 0 0 0,0 1 0 0 0,0 0 0 0 0,0 0 0 0 0,1 0 0 0 0,-1-1 0 0 0,0 1 0 0 0,0 0 0 0 0,0-1 0 0 0,0 1 0 0 0,0 0 0 0 0,0 0 0 0 0,0-1 0 0 0,0 1-1 0 0,0 0 1 0 0,1-1 0 0 0,-1 1 0 0 0,0 0 0 0 0,0-1 0 0 0,-1 1 0 0 0,1 0 0 0 0,0 0 0 0 0,0-1 0 0 0,0 1 0 0 0,0 0 0 0 0,0-1 0 0 0,0 1 0 0 0,0 0 0 0 0,0 0 0 0 0,-1-1 0 0 0,1 1 0 0 0,0 0 0 0 0,0 0 0 0 0,0-1 0 0 0,0 1 0 0 0,-1 0 0 0 0,1 0 10 0 0,0 0-14 0 0,0 0 2 0 0,0 0-1 0 0,0 0 1 0 0,0 0-1 0 0,0 0 0 0 0,0 0 1 0 0,0 0-1 0 0,-1 0 1 0 0,1 0-1 0 0,0-1 1 0 0,0 1-1 0 0,0 0 1 0 0,0 0-1 0 0,0 0 0 0 0,0 0 1 0 0,0 0-1 0 0,0 0 1 0 0,0 0-1 0 0,0 0 1 0 0,0 0-1 0 0,0 0 0 0 0,0 0 1 0 0,0 0-1 0 0,0 0 1 0 0,0 0-1 0 0,0 0 1 0 0,0 0-1 0 0,0 0 0 0 0,0 1 1 0 0,-1-1-1 0 0,1 0 1 0 0,0 0-1 0 0,0 0 1 0 0,0 0-1 0 0,0 0 1 0 0,0 0-1 0 0,0 0 0 0 0,0 0 1 0 0,0 0-1 0 0,0 0 1 0 0,0 0-1 0 0,0 0 1 0 0,0 0-1 0 0,0 0 0 0 0,0 0 1 0 0,0 0-1 0 0,0 0 1 0 0,0 0-1 0 0,0 0 1 0 0,0 0-1 0 0,0 0 1 0 0,0 0-1 0 0,0 0 0 0 0,0 0 1 0 0,0 1-1 0 0,-4-8-77 0 0,2 2-21 0 0,4 8 2 0 0,0 19-3497 0 0,-2-14 2122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3T09:15:13.388"/>
    </inkml:context>
    <inkml:brush xml:id="br0">
      <inkml:brushProperty name="width" value="0.05" units="cm"/>
      <inkml:brushProperty name="height" value="0.05" units="cm"/>
    </inkml:brush>
  </inkml:definitions>
  <inkml:trace contextRef="#ctx0" brushRef="#br0">22 100 8 0 0,'-15'-11'1'0'0,"9"10"4"0"0,8 9-2 0 0,-2-7-1 0 0,0-1-1 0 0,1 1 1 0 0,-1-1-1 0 0,0 1 1 0 0,1-1-1 0 0,-1 1 1 0 0,0-1-1 0 0,1 0 1 0 0,-1 1-1 0 0,1-1 1 0 0,-1 1-1 0 0,1-1 0 0 0,-1 0 1 0 0,1 0-1 0 0,-1 1 1 0 0,1-1-1 0 0,-1 0 1 0 0,1 0-1 0 0,-1 0 1 0 0,1 0-1 0 0,0 1 1 0 0,-1-1-1 0 0,1 0 1 0 0,-1 0-1 0 0,1 0 1 0 0,-1 0-1 0 0,1 0 0 0 0,0-1 1 0 0,21-7 513 0 0,-19 6-348 0 0,1-1 0 0 0,0 0 0 0 0,-1 1 1 0 0,1-1-1 0 0,-1 0 0 0 0,0-1 0 0 0,0 1 0 0 0,2-4 0 0 0,15-47 993 0 0,-20 54-1144 0 0,0 0 0 0 0,0 0 0 0 0,1 0-1 0 0,-1-1 1 0 0,0 1 0 0 0,0 0-1 0 0,0 0 1 0 0,0-1 0 0 0,0 1 0 0 0,0 0-1 0 0,1 0 1 0 0,-1-1 0 0 0,0 1-1 0 0,0 0 1 0 0,0-1 0 0 0,0 1 0 0 0,0 0-1 0 0,0 0 1 0 0,0-1 0 0 0,0 1-1 0 0,0 0 1 0 0,0 0 0 0 0,0-1 0 0 0,-1 1-1 0 0,1 0 1 0 0,0 0 0 0 0,0-1-1 0 0,0 1 1 0 0,0 0 0 0 0,0 0 0 0 0,0-1-1 0 0,-1 1 1 0 0,1 0 0 0 0,0 0-1 0 0,0-1 1 0 0,0 1 0 0 0,-1 0 0 0 0,1 0-1 0 0,0 0 1 0 0,0 0 0 0 0,0-1-1 0 0,-1 1 1 0 0,1 0 0 0 0,0 0 0 0 0,0 0-1 0 0,-1 0 1 0 0,1 0 0 0 0,-1 0-2 0 0,0 0 0 0 0,1 0-1 0 0,-1 0 1 0 0,0 0 0 0 0,1 1 0 0 0,-1-1 0 0 0,0 0 0 0 0,1 0 0 0 0,-1 1 0 0 0,1-1 0 0 0,-1 0 0 0 0,0 1 0 0 0,1-1 0 0 0,-1 1 0 0 0,1-1 0 0 0,-1 1 0 0 0,1-1 0 0 0,-1 1 0 0 0,1-1 0 0 0,0 1-1 0 0,-1-1 1 0 0,1 1 0 0 0,0 0 0 0 0,-1 0 0 0 0,-1 3 38 0 0,0-1 1 0 0,1 0-1 0 0,-1 0 0 0 0,-1 0 0 0 0,1 0 0 0 0,0 0 1 0 0,-4 3-1 0 0,3-4 8 0 0,2 4 160 0 0,1 0-198 0 0,0-3-4 0 0,-1 1 0 0 0,1-1 0 0 0,0 0 0 0 0,-1 0 0 0 0,0 0 0 0 0,0 0 0 0 0,0 0 0 0 0,-2 4 0 0 0,2-4-18 0 0,1-3 2 0 0,0 0 0 0 0,0 0 0 0 0,0 0-1 0 0,0 0 1 0 0,0 0 0 0 0,0 0 0 0 0,0 0 0 0 0,0-1-1 0 0,0 1 1 0 0,0 0 0 0 0,0 0 0 0 0,0 0 0 0 0,0 0 0 0 0,0 0-1 0 0,0 0 1 0 0,0 0 0 0 0,0 0 0 0 0,0 0 0 0 0,0 0 0 0 0,0 0-1 0 0,0 0 1 0 0,0 0 0 0 0,-1 0 0 0 0,1 0 0 0 0,0 0 0 0 0,0 0-1 0 0,0 0 1 0 0,0 0 0 0 0,0 0 0 0 0,0 0 0 0 0,0 0-1 0 0,0 0 30 0 0,2-1 9 0 0,4-9-7 0 0,-6 9-31 0 0,0 1 0 0 0,0 0 0 0 0,1 0 0 0 0,-1-1 0 0 0,0 1 0 0 0,0 0 0 0 0,0 0 0 0 0,1 0 0 0 0,-1-1 0 0 0,0 1 0 0 0,0 0 0 0 0,0-1 0 0 0,0 1 0 0 0,0 0 0 0 0,0 0 0 0 0,0-1 0 0 0,0 1-1 0 0,0 0 1 0 0,1-1 0 0 0,-1 1 0 0 0,0 0 0 0 0,0-1 0 0 0,-1 1 0 0 0,1 0 0 0 0,0 0 0 0 0,0-1 0 0 0,0 1 0 0 0,0 0 0 0 0,0-1 0 0 0,0 1 0 0 0,0 0 0 0 0,0 0 0 0 0,-1-1 0 0 0,1 1 0 0 0,0 0 0 0 0,0 0 0 0 0,0-1 0 0 0,0 1 0 0 0,-1 0 0 0 0,1 0 10 0 0,0 0-14 0 0,0 0 2 0 0,0 0-1 0 0,0 0 1 0 0,0 0-1 0 0,0 0 0 0 0,0 0 1 0 0,0 0-1 0 0,-1 0 1 0 0,1 0-1 0 0,0-1 1 0 0,0 1-1 0 0,0 0 1 0 0,0 0-1 0 0,0 0 0 0 0,0 0 1 0 0,0 0-1 0 0,0 0 1 0 0,0 0-1 0 0,0 0 1 0 0,0 0-1 0 0,0 0 0 0 0,0 0 1 0 0,0 0-1 0 0,0 0 1 0 0,0 0-1 0 0,0 0 1 0 0,0 0-1 0 0,0 0 0 0 0,0 1 1 0 0,-1-1-1 0 0,1 0 1 0 0,0 0-1 0 0,0 0 1 0 0,0 0-1 0 0,0 0 1 0 0,0 0-1 0 0,0 0 0 0 0,0 0 1 0 0,0 0-1 0 0,0 0 1 0 0,0 0-1 0 0,0 0 1 0 0,0 0-1 0 0,0 0 0 0 0,0 0 1 0 0,0 0-1 0 0,0 0 1 0 0,0 0-1 0 0,0 0 1 0 0,0 0-1 0 0,0 0 1 0 0,0 0-1 0 0,0 0 0 0 0,0 0 1 0 0,0 1-1 0 0,-4-8-77 0 0,2 2-21 0 0,4 8 2 0 0,0 19-3497 0 0,-2-14 2122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3T10:13:56.720"/>
    </inkml:context>
    <inkml:brush xml:id="br0">
      <inkml:brushProperty name="width" value="0.05" units="cm"/>
      <inkml:brushProperty name="height" value="0.05" units="cm"/>
    </inkml:brush>
  </inkml:definitions>
  <inkml:trace contextRef="#ctx0" brushRef="#br0">151 31 8 0 0,'2'-1'-8'0'0,"2"-2"901"0"0,-8 1 82 0 0,3 1-875 0 0,-1 1 0 0 0,1-1-1 0 0,-1 0 1 0 0,1 0 0 0 0,-1 1-1 0 0,1-1 1 0 0,-1 0 0 0 0,1-1-1 0 0,0 1 1 0 0,-1 0 0 0 0,1 0-1 0 0,0 0 1 0 0,0-1 0 0 0,-2-2-1 0 0,3 4-86 0 0,0 0 0 0 0,0-1-1 0 0,0 1 1 0 0,0 0-1 0 0,0-1 1 0 0,0 1 0 0 0,-1 0-1 0 0,1-1 1 0 0,0 1-1 0 0,0 0 1 0 0,0-1 0 0 0,-1 1-1 0 0,1 0 1 0 0,0 0-1 0 0,-1-1 1 0 0,1 1 0 0 0,0 0-1 0 0,0 0 1 0 0,-1 0-1 0 0,1-1 1 0 0,0 1 0 0 0,-1 0-1 0 0,1 0 1 0 0,0 0-1 0 0,-1 0 1 0 0,1 0 0 0 0,-1 0-1 0 0,1 0 1 0 0,0-1-1 0 0,-1 1 1 0 0,1 0-1 0 0,0 0 1 0 0,-1 0 0 0 0,1 1-1 0 0,0-1 1 0 0,-1 0-1 0 0,1 0 1 0 0,-1 0 0 0 0,1 0-1 0 0,-1 0 1 0 0,-23 6 115 0 0,7-2-63 0 0,15-4-44 0 0,-2 0 6 0 0,0 0 0 0 0,1 0 0 0 0,-1 0 0 0 0,0 0 0 0 0,1 1 0 0 0,-1-1-1 0 0,0 1 1 0 0,1 0 0 0 0,-1 0 0 0 0,1 0 0 0 0,-4 2 0 0 0,2 12 76 0 0,6-10-29 0 0,6-10-40 0 0,-3 2-12 0 0,-4 3 4 0 0,-3 10 66 0 0,2-11-81 0 0,0 0 0 0 0,0 1 0 0 0,1-1 0 0 0,-1 0 1 0 0,0 1-1 0 0,0-1 0 0 0,0 1 0 0 0,0-1 0 0 0,0 1 0 0 0,0-1 1 0 0,0 1-1 0 0,0 0 0 0 0,0-1 0 0 0,0 1 0 0 0,-1 0 0 0 0,2 0-5 0 0,-1 0 0 0 0,1-1-1 0 0,-1 1 1 0 0,1 0-1 0 0,0 0 1 0 0,-1-1-1 0 0,1 1 1 0 0,0 0 0 0 0,-1 0-1 0 0,1-1 1 0 0,0 1-1 0 0,-1 0 1 0 0,1-1 0 0 0,0 1-1 0 0,0 0 1 0 0,-1-1-1 0 0,1 1 1 0 0,0-1 0 0 0,0 1-1 0 0,0 0 1 0 0,-1-1-1 0 0,1 1 1 0 0,0-1-1 0 0,0 1 1 0 0,0 0 0 0 0,0-1-1 0 0,0 1 1 0 0,0-1-1 0 0,0 1 1 0 0,0-1 0 0 0,0 1-1 0 0,0-1 1 0 0,0 1-1 0 0,0 0 1 0 0,0-1-1 0 0,1 0 1 0 0,-1-1 18 0 0,0 2-19 0 0,6-10 47 0 0,-3 9-45 0 0,-5 0 44 0 0,0 1-27 0 0,0 0-28 0 0,-5 4 16 0 0,5-4 5 0 0,0-2-9 0 0,2 2 9 0 0,0 0-7 0 0,-2 0-10 0 0,24 10-3326 0 0,-18-10 1684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3T10:17:16.304"/>
    </inkml:context>
    <inkml:brush xml:id="br0">
      <inkml:brushProperty name="width" value="0.05" units="cm"/>
      <inkml:brushProperty name="height" value="0.05" units="cm"/>
    </inkml:brush>
  </inkml:definitions>
  <inkml:trace contextRef="#ctx0" brushRef="#br0">135 188 6241 0 0,'-41'-41'1849'0'0,"11"3"-2009"0"0,-4-5-248 0 0,17 13-153 0 0,11 12-63 0 0,2 6-8 0 0,2 6-16 0 0,6 8-2529 0 0,2 4 1481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3T10:17:17.089"/>
    </inkml:context>
    <inkml:brush xml:id="br0">
      <inkml:brushProperty name="width" value="0.05" units="cm"/>
      <inkml:brushProperty name="height" value="0.05" units="cm"/>
    </inkml:brush>
  </inkml:definitions>
  <inkml:trace contextRef="#ctx0" brushRef="#br0">241 548 9994 0 0,'-137'-214'-376'0'0,"120"182"378"0"0,2 0 0 0 0,1-2 1 0 0,2 0-1 0 0,-16-71 0 0 0,11 12-300 0 0,19 89-550 0 0,6 7 321 0 0,10 8-15 0 0,-14-8 378 0 0,190 116-2902 0 0,-145-88 234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3T10:17:17.439"/>
    </inkml:context>
    <inkml:brush xml:id="br0">
      <inkml:brushProperty name="width" value="0.05" units="cm"/>
      <inkml:brushProperty name="height" value="0.05" units="cm"/>
    </inkml:brush>
  </inkml:definitions>
  <inkml:trace contextRef="#ctx0" brushRef="#br0">172 183 8258 0 0,'-44'-47'24'0'0,"9"8"-16"0"0,-4-6-8 0 0,16 19 16 0 0,11 13-24 0 0,4 5-56 0 0,2 4-128 0 0,2 4-160 0 0,6 6-136 0 0,2 5-89 0 0,6 9-79 0 0,8 8-304 0 0,5 12-2585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02T10:20:21.741"/>
    </inkml:context>
    <inkml:brush xml:id="br0">
      <inkml:brushProperty name="width" value="0.05" units="cm"/>
      <inkml:brushProperty name="height" value="0.05" units="cm"/>
    </inkml:brush>
  </inkml:definitions>
  <inkml:trace contextRef="#ctx0" brushRef="#br0">74 71 10642 0 0,'-16'-18'680'0'0,"2"3"-312"0"0,-2-1-287 0 0,2 6-162 0 0,9 4-223 0 0,-1 2-504 0 0,4 2-544 0 0,10 4-2817 0 0,3-2 336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2T10:20:22.770"/>
    </inkml:context>
    <inkml:brush xml:id="br0">
      <inkml:brushProperty name="width" value="0.05" units="cm"/>
      <inkml:brushProperty name="height" value="0.05" units="cm"/>
    </inkml:brush>
  </inkml:definitions>
  <inkml:trace contextRef="#ctx0" brushRef="#br0">17 17 24575,'0'0'0,"-2"-3"0,-2-1 0,1 1 0,0 0 0,1 1 0,1 1 0,0 0 0,1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2EA446F-2036-B2B5-4178-3DBF2048D29E}"/>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5" name="Rectangle 3">
            <a:extLst>
              <a:ext uri="{FF2B5EF4-FFF2-40B4-BE49-F238E27FC236}">
                <a16:creationId xmlns:a16="http://schemas.microsoft.com/office/drawing/2014/main" id="{37363666-C068-472A-D557-DC5D4E594B4D}"/>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endParaRPr lang="en-US"/>
          </a:p>
        </p:txBody>
      </p:sp>
      <p:sp>
        <p:nvSpPr>
          <p:cNvPr id="4100" name="Rectangle 4">
            <a:extLst>
              <a:ext uri="{FF2B5EF4-FFF2-40B4-BE49-F238E27FC236}">
                <a16:creationId xmlns:a16="http://schemas.microsoft.com/office/drawing/2014/main" id="{5FEE5217-0F7A-32F4-E6DD-CF0D04AE61C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C4FE9728-8A41-AD94-F718-ABEEE8393BC4}"/>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D6097B2F-1BEF-24E5-F659-893707069F8F}"/>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9" name="Rectangle 7">
            <a:extLst>
              <a:ext uri="{FF2B5EF4-FFF2-40B4-BE49-F238E27FC236}">
                <a16:creationId xmlns:a16="http://schemas.microsoft.com/office/drawing/2014/main" id="{30CE5417-F9AE-9252-D87C-AC258049F87A}"/>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pPr>
              <a:defRPr/>
            </a:pPr>
            <a:fld id="{C3FE45CF-EED9-4220-8B3E-EB48CC5CA06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2"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B4223EF-70E8-7F8C-CB3F-435A89E36F6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3326418-47CD-4601-9748-2AD7ECF0059D}" type="slidenum">
              <a:rPr lang="en-US" altLang="en-US" sz="1200" smtClean="0"/>
              <a:pPr/>
              <a:t>1</a:t>
            </a:fld>
            <a:endParaRPr lang="en-US" altLang="en-US" sz="1200"/>
          </a:p>
        </p:txBody>
      </p:sp>
      <p:sp>
        <p:nvSpPr>
          <p:cNvPr id="7171" name="Rectangle 2">
            <a:extLst>
              <a:ext uri="{FF2B5EF4-FFF2-40B4-BE49-F238E27FC236}">
                <a16:creationId xmlns:a16="http://schemas.microsoft.com/office/drawing/2014/main" id="{2DC8A2F6-3110-82E3-3BA2-40C71109F15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90809A57-740A-49CE-6F72-948C475FBAA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Title Master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CD9A83AE-1F49-1DE2-0D33-62239DC1FC7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E0F8484-F4C5-410B-B6D2-7F2C3D9D670E}" type="slidenum">
              <a:rPr lang="en-US" altLang="en-US" sz="1200" smtClean="0"/>
              <a:pPr/>
              <a:t>4</a:t>
            </a:fld>
            <a:endParaRPr lang="en-US" altLang="en-US" sz="1200"/>
          </a:p>
        </p:txBody>
      </p:sp>
      <p:sp>
        <p:nvSpPr>
          <p:cNvPr id="11267" name="Rectangle 2">
            <a:extLst>
              <a:ext uri="{FF2B5EF4-FFF2-40B4-BE49-F238E27FC236}">
                <a16:creationId xmlns:a16="http://schemas.microsoft.com/office/drawing/2014/main" id="{8A63EF50-6A9F-DE2A-23E1-F486754B6C7A}"/>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B4CEC4B0-427B-6F53-D7A3-B64353A5570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Slide Master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Requirement validation methods in software engineering are ways to check if the gathered requirements for a software system are accurate, complete, and feasible. Here are some common requirement validation methods:</a:t>
            </a:r>
          </a:p>
          <a:p>
            <a:endParaRPr lang="en-GB" dirty="0"/>
          </a:p>
          <a:p>
            <a:r>
              <a:rPr lang="en-GB" dirty="0"/>
              <a:t>1. Reviews and Inspections: This involves thorough examination of requirements documents by peers, stakeholders, or experts to identify inconsistencies, ambiguities, and omissions.</a:t>
            </a:r>
          </a:p>
          <a:p>
            <a:endParaRPr lang="en-GB" dirty="0"/>
          </a:p>
          <a:p>
            <a:r>
              <a:rPr lang="en-GB" dirty="0"/>
              <a:t>2. Prototyping: Building a basic version of the software or specific features to demonstrate functionality and gather feedback from stakeholders. This helps validate whether the requirements meet user needs and expectations.</a:t>
            </a:r>
          </a:p>
          <a:p>
            <a:endParaRPr lang="en-GB" dirty="0"/>
          </a:p>
          <a:p>
            <a:r>
              <a:rPr lang="en-GB" dirty="0"/>
              <a:t>3. Simulation and </a:t>
            </a:r>
            <a:r>
              <a:rPr lang="en-GB" dirty="0" err="1"/>
              <a:t>Modeling</a:t>
            </a:r>
            <a:r>
              <a:rPr lang="en-GB" dirty="0"/>
              <a:t>: Using simulation tools or creating models to visualize how the software will behave in different scenarios. This helps validate that the requirements are consistent and feasible in real-world situations.</a:t>
            </a:r>
          </a:p>
          <a:p>
            <a:endParaRPr lang="en-GB" dirty="0"/>
          </a:p>
          <a:p>
            <a:r>
              <a:rPr lang="en-GB" dirty="0"/>
              <a:t>4. Requirements Workshops: Bringing together stakeholders, developers, and users in interactive sessions to review and validate requirements collaboratively. This fosters communication and ensures that everyone's perspectives are considered.</a:t>
            </a:r>
          </a:p>
          <a:p>
            <a:endParaRPr lang="en-GB" dirty="0"/>
          </a:p>
          <a:p>
            <a:r>
              <a:rPr lang="en-GB" dirty="0"/>
              <a:t>5. Requirement Traceability Matrix (RTM): Creating a matrix that maps each requirement to its source (e.g., user needs, system specifications) and to other related requirements. This helps ensure that all requirements are accounted for and validated against their sources.</a:t>
            </a:r>
          </a:p>
          <a:p>
            <a:endParaRPr lang="en-GB" dirty="0"/>
          </a:p>
          <a:p>
            <a:r>
              <a:rPr lang="en-GB" dirty="0"/>
              <a:t>6. Validation through Testing: Developing test cases based on the requirements and executing them to verify that the software behaves as expected. This helps validate that the implemented system meets the specified requirements.</a:t>
            </a:r>
          </a:p>
          <a:p>
            <a:endParaRPr lang="en-GB" dirty="0"/>
          </a:p>
          <a:p>
            <a:r>
              <a:rPr lang="en-GB" dirty="0"/>
              <a:t>7. Proof of Concept (POC): Building a small-scale version of the software to demonstrate technical feasibility and validate critical requirements before full-scale development begins.</a:t>
            </a:r>
          </a:p>
          <a:p>
            <a:endParaRPr lang="en-GB" dirty="0"/>
          </a:p>
          <a:p>
            <a:r>
              <a:rPr lang="en-GB" dirty="0"/>
              <a:t>These methods help ensure that the requirements are accurate, consistent, and feasible before proceeding to the design and development phases of the software project.</a:t>
            </a:r>
          </a:p>
        </p:txBody>
      </p:sp>
      <p:sp>
        <p:nvSpPr>
          <p:cNvPr id="4" name="Slide Number Placeholder 3"/>
          <p:cNvSpPr>
            <a:spLocks noGrp="1"/>
          </p:cNvSpPr>
          <p:nvPr>
            <p:ph type="sldNum" sz="quarter" idx="5"/>
          </p:nvPr>
        </p:nvSpPr>
        <p:spPr/>
        <p:txBody>
          <a:bodyPr/>
          <a:lstStyle/>
          <a:p>
            <a:pPr>
              <a:defRPr/>
            </a:pPr>
            <a:fld id="{C3FE45CF-EED9-4220-8B3E-EB48CC5CA06E}" type="slidenum">
              <a:rPr lang="en-US" altLang="en-US" smtClean="0"/>
              <a:pPr>
                <a:defRPr/>
              </a:pPr>
              <a:t>20</a:t>
            </a:fld>
            <a:endParaRPr lang="en-US" altLang="en-US"/>
          </a:p>
        </p:txBody>
      </p:sp>
    </p:spTree>
    <p:extLst>
      <p:ext uri="{BB962C8B-B14F-4D97-AF65-F5344CB8AC3E}">
        <p14:creationId xmlns:p14="http://schemas.microsoft.com/office/powerpoint/2010/main" val="2530824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C3FE45CF-EED9-4220-8B3E-EB48CC5CA06E}" type="slidenum">
              <a:rPr lang="en-US" altLang="en-US" smtClean="0"/>
              <a:pPr>
                <a:defRPr/>
              </a:pPr>
              <a:t>21</a:t>
            </a:fld>
            <a:endParaRPr lang="en-US" altLang="en-US"/>
          </a:p>
        </p:txBody>
      </p:sp>
    </p:spTree>
    <p:extLst>
      <p:ext uri="{BB962C8B-B14F-4D97-AF65-F5344CB8AC3E}">
        <p14:creationId xmlns:p14="http://schemas.microsoft.com/office/powerpoint/2010/main" val="2776391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3FE45CF-EED9-4220-8B3E-EB48CC5CA06E}" type="slidenum">
              <a:rPr lang="en-US" altLang="en-US" smtClean="0"/>
              <a:pPr>
                <a:defRPr/>
              </a:pPr>
              <a:t>24</a:t>
            </a:fld>
            <a:endParaRPr lang="en-US" altLang="en-US"/>
          </a:p>
        </p:txBody>
      </p:sp>
    </p:spTree>
    <p:extLst>
      <p:ext uri="{BB962C8B-B14F-4D97-AF65-F5344CB8AC3E}">
        <p14:creationId xmlns:p14="http://schemas.microsoft.com/office/powerpoint/2010/main" val="870407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1F512FED-09B0-6B53-5BE4-3B737A2EE9D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D46FD42-6C5D-4E96-8CF5-3D795F73CBE9}" type="slidenum">
              <a:rPr lang="en-US" altLang="en-US" sz="1200" smtClean="0"/>
              <a:pPr/>
              <a:t>35</a:t>
            </a:fld>
            <a:endParaRPr lang="en-US" altLang="en-US" sz="1200"/>
          </a:p>
        </p:txBody>
      </p:sp>
      <p:sp>
        <p:nvSpPr>
          <p:cNvPr id="27651" name="Rectangle 2">
            <a:extLst>
              <a:ext uri="{FF2B5EF4-FFF2-40B4-BE49-F238E27FC236}">
                <a16:creationId xmlns:a16="http://schemas.microsoft.com/office/drawing/2014/main" id="{8BBAFB66-41C9-E30C-F979-EC501031754C}"/>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6D3C561F-B19F-5BE0-2CAC-2C5157ACE39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End Slide Master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24">
            <a:extLst>
              <a:ext uri="{FF2B5EF4-FFF2-40B4-BE49-F238E27FC236}">
                <a16:creationId xmlns:a16="http://schemas.microsoft.com/office/drawing/2014/main" id="{27DA2DC4-A50F-7616-1A91-F3924BD4975E}"/>
              </a:ext>
            </a:extLst>
          </p:cNvPr>
          <p:cNvGrpSpPr>
            <a:grpSpLocks/>
          </p:cNvGrpSpPr>
          <p:nvPr userDrawn="1"/>
        </p:nvGrpSpPr>
        <p:grpSpPr bwMode="auto">
          <a:xfrm>
            <a:off x="7439025" y="6616700"/>
            <a:ext cx="1684338" cy="242888"/>
            <a:chOff x="4513" y="4156"/>
            <a:chExt cx="1061" cy="153"/>
          </a:xfrm>
        </p:grpSpPr>
        <p:sp>
          <p:nvSpPr>
            <p:cNvPr id="3" name="Rectangle 25">
              <a:extLst>
                <a:ext uri="{FF2B5EF4-FFF2-40B4-BE49-F238E27FC236}">
                  <a16:creationId xmlns:a16="http://schemas.microsoft.com/office/drawing/2014/main" id="{3742D08F-A121-A254-5C0E-F0733B07EBD3}"/>
                </a:ext>
              </a:extLst>
            </p:cNvPr>
            <p:cNvSpPr>
              <a:spLocks noChangeArrowheads="1"/>
            </p:cNvSpPr>
            <p:nvPr userDrawn="1"/>
          </p:nvSpPr>
          <p:spPr bwMode="auto">
            <a:xfrm>
              <a:off x="4513" y="4156"/>
              <a:ext cx="173" cy="152"/>
            </a:xfrm>
            <a:prstGeom prst="rect">
              <a:avLst/>
            </a:prstGeom>
            <a:noFill/>
            <a:ln>
              <a:noFill/>
            </a:ln>
            <a:effectLst/>
          </p:spPr>
          <p:txBody>
            <a:bodyPr wrap="none"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GB" altLang="en-US" sz="1000">
                  <a:solidFill>
                    <a:srgbClr val="FFFFFF"/>
                  </a:solidFill>
                </a:rPr>
                <a:t>©</a:t>
              </a:r>
            </a:p>
          </p:txBody>
        </p:sp>
        <p:sp>
          <p:nvSpPr>
            <p:cNvPr id="4" name="Rectangle 26">
              <a:extLst>
                <a:ext uri="{FF2B5EF4-FFF2-40B4-BE49-F238E27FC236}">
                  <a16:creationId xmlns:a16="http://schemas.microsoft.com/office/drawing/2014/main" id="{BDBFC620-1BFF-BD6E-7115-99AC5CDBD1B0}"/>
                </a:ext>
              </a:extLst>
            </p:cNvPr>
            <p:cNvSpPr>
              <a:spLocks noChangeArrowheads="1"/>
            </p:cNvSpPr>
            <p:nvPr userDrawn="1"/>
          </p:nvSpPr>
          <p:spPr bwMode="auto">
            <a:xfrm>
              <a:off x="4623" y="4156"/>
              <a:ext cx="951" cy="153"/>
            </a:xfrm>
            <a:prstGeom prst="rect">
              <a:avLst/>
            </a:prstGeom>
            <a:noFill/>
            <a:ln>
              <a:noFill/>
            </a:ln>
            <a:effectLst/>
          </p:spPr>
          <p:txBody>
            <a:bodyPr wrap="none" lIns="90488" tIns="44450" rIns="90488" bIns="44450">
              <a:spAutoFit/>
            </a:bodyPr>
            <a:lstStyle>
              <a:lvl1pPr defTabSz="762000">
                <a:defRPr sz="2400">
                  <a:solidFill>
                    <a:schemeClr val="tx1"/>
                  </a:solidFill>
                  <a:latin typeface="Arial" charset="0"/>
                  <a:ea typeface="ＭＳ Ｐゴシック" pitchFamily="34" charset="-128"/>
                </a:defRPr>
              </a:lvl1pPr>
              <a:lvl2pPr marL="742950" indent="-285750" defTabSz="762000">
                <a:defRPr sz="2400">
                  <a:solidFill>
                    <a:schemeClr val="tx1"/>
                  </a:solidFill>
                  <a:latin typeface="Arial" charset="0"/>
                  <a:ea typeface="ＭＳ Ｐゴシック" pitchFamily="34" charset="-128"/>
                </a:defRPr>
              </a:lvl2pPr>
              <a:lvl3pPr marL="1143000" indent="-228600" defTabSz="762000">
                <a:defRPr sz="2400">
                  <a:solidFill>
                    <a:schemeClr val="tx1"/>
                  </a:solidFill>
                  <a:latin typeface="Arial" charset="0"/>
                  <a:ea typeface="ＭＳ Ｐゴシック" pitchFamily="34" charset="-128"/>
                </a:defRPr>
              </a:lvl3pPr>
              <a:lvl4pPr marL="1600200" indent="-228600" defTabSz="762000">
                <a:defRPr sz="2400">
                  <a:solidFill>
                    <a:schemeClr val="tx1"/>
                  </a:solidFill>
                  <a:latin typeface="Arial" charset="0"/>
                  <a:ea typeface="ＭＳ Ｐゴシック" pitchFamily="34" charset="-128"/>
                </a:defRPr>
              </a:lvl4pPr>
              <a:lvl5pPr marL="2057400" indent="-228600" defTabSz="762000">
                <a:defRPr sz="2400">
                  <a:solidFill>
                    <a:schemeClr val="tx1"/>
                  </a:solidFill>
                  <a:latin typeface="Arial" charset="0"/>
                  <a:ea typeface="ＭＳ Ｐゴシック" pitchFamily="34" charset="-128"/>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defRPr/>
              </a:pPr>
              <a:r>
                <a:rPr lang="en-GB" altLang="en-US" sz="1000" dirty="0">
                  <a:solidFill>
                    <a:srgbClr val="FFFFFF"/>
                  </a:solidFill>
                  <a:latin typeface="Arial" panose="020B0604020202020204" pitchFamily="34" charset="0"/>
                  <a:cs typeface="Arial" panose="020B0604020202020204" pitchFamily="34" charset="0"/>
                </a:rPr>
                <a:t>NCC Education Limited</a:t>
              </a:r>
            </a:p>
          </p:txBody>
        </p:sp>
      </p:grpSp>
      <p:pic>
        <p:nvPicPr>
          <p:cNvPr id="5" name="Picture 8">
            <a:extLst>
              <a:ext uri="{FF2B5EF4-FFF2-40B4-BE49-F238E27FC236}">
                <a16:creationId xmlns:a16="http://schemas.microsoft.com/office/drawing/2014/main" id="{679B6F45-E652-B724-8621-1B77474C7BB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5328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286535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404813"/>
            <a:ext cx="2214563" cy="5472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03188" y="404813"/>
            <a:ext cx="6494462" cy="5472112"/>
          </a:xfrm>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190957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795103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3089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2060"/>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00206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196277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07950" y="1845717"/>
            <a:ext cx="4351338"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11688" y="1845717"/>
            <a:ext cx="4352925"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786453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864559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958376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171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844824"/>
            <a:ext cx="3008313" cy="1162050"/>
          </a:xfr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575050" y="1844824"/>
            <a:ext cx="5111750" cy="5853113"/>
          </a:xfrm>
        </p:spPr>
        <p:txBody>
          <a:bodyPr/>
          <a:lstStyle>
            <a:lvl1pPr>
              <a:defRPr sz="3200">
                <a:solidFill>
                  <a:srgbClr val="002060"/>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457200" y="3019276"/>
            <a:ext cx="3008313" cy="4691063"/>
          </a:xfrm>
        </p:spPr>
        <p:txBody>
          <a:bodyPr/>
          <a:lstStyle>
            <a:lvl1pPr marL="0" indent="0">
              <a:buNone/>
              <a:defRPr sz="1400">
                <a:solidFill>
                  <a:srgbClr val="00206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642911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F47929"/>
                </a:solidFill>
              </a:defRPr>
            </a:lvl1pPr>
          </a:lstStyle>
          <a:p>
            <a:r>
              <a:rPr lang="en-US" dirty="0"/>
              <a:t>Click to edit Master title style</a:t>
            </a:r>
            <a:endParaRPr lang="en-GB"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28618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00A55DFF-7459-DD0F-9EF6-9B280D8C3734}"/>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5">
            <a:extLst>
              <a:ext uri="{FF2B5EF4-FFF2-40B4-BE49-F238E27FC236}">
                <a16:creationId xmlns:a16="http://schemas.microsoft.com/office/drawing/2014/main" id="{E8F297F3-B633-15A8-6940-502612E5357A}"/>
              </a:ext>
            </a:extLst>
          </p:cNvPr>
          <p:cNvSpPr>
            <a:spLocks noGrp="1" noChangeArrowheads="1"/>
          </p:cNvSpPr>
          <p:nvPr>
            <p:ph type="title"/>
          </p:nvPr>
        </p:nvSpPr>
        <p:spPr bwMode="auto">
          <a:xfrm>
            <a:off x="103188" y="115888"/>
            <a:ext cx="878522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 name="Rectangle 17">
            <a:extLst>
              <a:ext uri="{FF2B5EF4-FFF2-40B4-BE49-F238E27FC236}">
                <a16:creationId xmlns:a16="http://schemas.microsoft.com/office/drawing/2014/main" id="{642C4C8E-011C-1EB2-C090-851052F7BE40}"/>
              </a:ext>
            </a:extLst>
          </p:cNvPr>
          <p:cNvSpPr>
            <a:spLocks noChangeArrowheads="1"/>
          </p:cNvSpPr>
          <p:nvPr userDrawn="1"/>
        </p:nvSpPr>
        <p:spPr bwMode="auto">
          <a:xfrm>
            <a:off x="6235700" y="0"/>
            <a:ext cx="2908300" cy="243656"/>
          </a:xfrm>
          <a:prstGeom prst="rect">
            <a:avLst/>
          </a:prstGeom>
          <a:noFill/>
          <a:ln>
            <a:noFill/>
          </a:ln>
          <a:effectLst/>
        </p:spPr>
        <p:txBody>
          <a:bodyPr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GB" altLang="en-US" sz="1000" i="0" dirty="0">
                <a:solidFill>
                  <a:schemeClr val="bg1"/>
                </a:solidFill>
                <a:latin typeface="Arial" panose="020B0604020202020204" pitchFamily="34" charset="0"/>
              </a:rPr>
              <a:t>Requirements Engineering </a:t>
            </a:r>
            <a:r>
              <a:rPr lang="en-GB" altLang="en-US" sz="1000" dirty="0">
                <a:solidFill>
                  <a:schemeClr val="bg1"/>
                </a:solidFill>
                <a:latin typeface="Gill Sans" charset="0"/>
              </a:rPr>
              <a:t>Topic 4 - 4.</a:t>
            </a:r>
            <a:fld id="{ACA3CD6F-B70A-49EB-8449-1185A900591A}" type="slidenum">
              <a:rPr lang="en-GB" altLang="en-US" sz="1000" smtClean="0">
                <a:solidFill>
                  <a:schemeClr val="bg1"/>
                </a:solidFill>
                <a:latin typeface="Gill Sans" charset="0"/>
              </a:rPr>
              <a:pPr algn="r" eaLnBrk="1" hangingPunct="1">
                <a:defRPr/>
              </a:pPr>
              <a:t>‹#›</a:t>
            </a:fld>
            <a:endParaRPr lang="en-GB" altLang="en-US" sz="1000" dirty="0">
              <a:solidFill>
                <a:schemeClr val="bg1"/>
              </a:solidFill>
              <a:latin typeface="Gill Sans" charset="0"/>
            </a:endParaRPr>
          </a:p>
        </p:txBody>
      </p:sp>
      <p:sp>
        <p:nvSpPr>
          <p:cNvPr id="1029" name="Rectangle 22">
            <a:extLst>
              <a:ext uri="{FF2B5EF4-FFF2-40B4-BE49-F238E27FC236}">
                <a16:creationId xmlns:a16="http://schemas.microsoft.com/office/drawing/2014/main" id="{9E83DD74-DDA5-7347-E33D-EA1F946133C3}"/>
              </a:ext>
            </a:extLst>
          </p:cNvPr>
          <p:cNvSpPr>
            <a:spLocks noGrp="1" noChangeArrowheads="1"/>
          </p:cNvSpPr>
          <p:nvPr>
            <p:ph type="body" idx="1"/>
          </p:nvPr>
        </p:nvSpPr>
        <p:spPr bwMode="auto">
          <a:xfrm>
            <a:off x="107950" y="1846263"/>
            <a:ext cx="8856663" cy="431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dirty="0"/>
              <a:t>Click to edit Master text styles</a:t>
            </a:r>
          </a:p>
          <a:p>
            <a:pPr lvl="1"/>
            <a:r>
              <a:rPr lang="en-GB" altLang="en-US" dirty="0"/>
              <a:t>Second level</a:t>
            </a:r>
          </a:p>
          <a:p>
            <a:pPr lvl="2"/>
            <a:r>
              <a:rPr lang="en-US" altLang="en-US" dirty="0"/>
              <a:t>Third level</a:t>
            </a:r>
          </a:p>
          <a:p>
            <a:pPr lvl="3"/>
            <a:r>
              <a:rPr lang="en-US" altLang="en-US" dirty="0"/>
              <a:t>Fourth level</a:t>
            </a:r>
          </a:p>
        </p:txBody>
      </p:sp>
    </p:spTree>
  </p:cSld>
  <p:clrMap bg1="lt1" tx1="dk1" bg2="lt2" tx2="dk2" accent1="accent1" accent2="accent2" accent3="accent3" accent4="accent4" accent5="accent5" accent6="accent6" hlink="hlink" folHlink="folHlink"/>
  <p:sldLayoutIdLst>
    <p:sldLayoutId id="2147484055" r:id="rId1"/>
    <p:sldLayoutId id="2147484044" r:id="rId2"/>
    <p:sldLayoutId id="2147484045" r:id="rId3"/>
    <p:sldLayoutId id="2147484046" r:id="rId4"/>
    <p:sldLayoutId id="2147484047" r:id="rId5"/>
    <p:sldLayoutId id="2147484048" r:id="rId6"/>
    <p:sldLayoutId id="2147484049" r:id="rId7"/>
    <p:sldLayoutId id="2147484050" r:id="rId8"/>
    <p:sldLayoutId id="2147484051" r:id="rId9"/>
    <p:sldLayoutId id="2147484052" r:id="rId10"/>
    <p:sldLayoutId id="2147484053" r:id="rId11"/>
  </p:sldLayoutIdLst>
  <p:txStyles>
    <p:title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p:titleStyle>
    <p:bodyStyle>
      <a:lvl1pPr marL="88900" indent="-88900" algn="l" rtl="0" eaLnBrk="0" fontAlgn="base" hangingPunct="0">
        <a:spcBef>
          <a:spcPct val="20000"/>
        </a:spcBef>
        <a:spcAft>
          <a:spcPct val="0"/>
        </a:spcAft>
        <a:defRPr sz="3000" i="1">
          <a:solidFill>
            <a:srgbClr val="002060"/>
          </a:solidFill>
          <a:latin typeface="+mn-lt"/>
          <a:ea typeface="+mn-ea"/>
          <a:cs typeface="ＭＳ Ｐゴシック" charset="0"/>
        </a:defRPr>
      </a:lvl1pPr>
      <a:lvl2pPr marL="533400" indent="-265113" algn="l" rtl="0" eaLnBrk="0" fontAlgn="base" hangingPunct="0">
        <a:spcBef>
          <a:spcPct val="20000"/>
        </a:spcBef>
        <a:spcAft>
          <a:spcPct val="0"/>
        </a:spcAft>
        <a:buClr>
          <a:schemeClr val="bg2"/>
        </a:buClr>
        <a:buChar char="•"/>
        <a:defRPr sz="2800">
          <a:solidFill>
            <a:schemeClr val="bg2"/>
          </a:solidFill>
          <a:latin typeface="Arial" charset="0"/>
          <a:ea typeface="+mn-ea"/>
        </a:defRPr>
      </a:lvl2pPr>
      <a:lvl3pPr marL="1068388" indent="-355600" algn="l" rtl="0" eaLnBrk="0" fontAlgn="base" hangingPunct="0">
        <a:spcBef>
          <a:spcPct val="20000"/>
        </a:spcBef>
        <a:spcAft>
          <a:spcPct val="0"/>
        </a:spcAft>
        <a:buFont typeface="Gill Sans" charset="0"/>
        <a:buChar char="–"/>
        <a:defRPr sz="2400">
          <a:solidFill>
            <a:schemeClr val="bg2"/>
          </a:solidFill>
          <a:latin typeface="Arial" charset="0"/>
          <a:ea typeface="+mn-ea"/>
        </a:defRPr>
      </a:lvl3pPr>
      <a:lvl4pPr marL="1435100" indent="-187325" algn="l" rtl="0" eaLnBrk="0" fontAlgn="base" hangingPunct="0">
        <a:spcBef>
          <a:spcPct val="0"/>
        </a:spcBef>
        <a:spcAft>
          <a:spcPct val="0"/>
        </a:spcAft>
        <a:buChar char="•"/>
        <a:defRPr sz="2000">
          <a:solidFill>
            <a:schemeClr val="bg2"/>
          </a:solidFill>
          <a:latin typeface="Arial" charset="0"/>
          <a:ea typeface="+mn-ea"/>
        </a:defRPr>
      </a:lvl4pPr>
      <a:lvl5pPr marL="2098675" indent="-395288" algn="l" rtl="0" eaLnBrk="0" fontAlgn="base" hangingPunct="0">
        <a:spcBef>
          <a:spcPct val="20000"/>
        </a:spcBef>
        <a:spcAft>
          <a:spcPct val="0"/>
        </a:spcAft>
        <a:buChar char="»"/>
        <a:defRPr sz="2000">
          <a:solidFill>
            <a:schemeClr val="bg2"/>
          </a:solidFill>
          <a:latin typeface="+mn-lt"/>
          <a:ea typeface="+mn-ea"/>
        </a:defRPr>
      </a:lvl5pPr>
      <a:lvl6pPr marL="2555875" indent="-395288" algn="l" rtl="0" fontAlgn="base">
        <a:spcBef>
          <a:spcPct val="20000"/>
        </a:spcBef>
        <a:spcAft>
          <a:spcPct val="0"/>
        </a:spcAft>
        <a:buChar char="»"/>
        <a:defRPr sz="2000">
          <a:solidFill>
            <a:schemeClr val="bg2"/>
          </a:solidFill>
          <a:latin typeface="+mn-lt"/>
          <a:ea typeface="+mn-ea"/>
        </a:defRPr>
      </a:lvl6pPr>
      <a:lvl7pPr marL="3013075" indent="-395288" algn="l" rtl="0" fontAlgn="base">
        <a:spcBef>
          <a:spcPct val="20000"/>
        </a:spcBef>
        <a:spcAft>
          <a:spcPct val="0"/>
        </a:spcAft>
        <a:buChar char="»"/>
        <a:defRPr sz="2000">
          <a:solidFill>
            <a:schemeClr val="bg2"/>
          </a:solidFill>
          <a:latin typeface="+mn-lt"/>
          <a:ea typeface="+mn-ea"/>
        </a:defRPr>
      </a:lvl7pPr>
      <a:lvl8pPr marL="3470275" indent="-395288" algn="l" rtl="0" fontAlgn="base">
        <a:spcBef>
          <a:spcPct val="20000"/>
        </a:spcBef>
        <a:spcAft>
          <a:spcPct val="0"/>
        </a:spcAft>
        <a:buChar char="»"/>
        <a:defRPr sz="2000">
          <a:solidFill>
            <a:schemeClr val="bg2"/>
          </a:solidFill>
          <a:latin typeface="+mn-lt"/>
          <a:ea typeface="+mn-ea"/>
        </a:defRPr>
      </a:lvl8pPr>
      <a:lvl9pPr marL="3927475" indent="-395288" algn="l" rtl="0" fontAlgn="base">
        <a:spcBef>
          <a:spcPct val="20000"/>
        </a:spcBef>
        <a:spcAft>
          <a:spcPct val="0"/>
        </a:spcAft>
        <a:buChar char="»"/>
        <a:defRPr sz="2000">
          <a:solidFill>
            <a:schemeClr val="bg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9">
            <a:extLst>
              <a:ext uri="{FF2B5EF4-FFF2-40B4-BE49-F238E27FC236}">
                <a16:creationId xmlns:a16="http://schemas.microsoft.com/office/drawing/2014/main" id="{937FFC94-F048-7212-FD09-53CC80F5F2D4}"/>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14">
            <a:extLst>
              <a:ext uri="{FF2B5EF4-FFF2-40B4-BE49-F238E27FC236}">
                <a16:creationId xmlns:a16="http://schemas.microsoft.com/office/drawing/2014/main" id="{2C4ABDD3-1583-3D03-0129-29E598DBB568}"/>
              </a:ext>
            </a:extLst>
          </p:cNvPr>
          <p:cNvSpPr>
            <a:spLocks noGrp="1" noChangeArrowheads="1"/>
          </p:cNvSpPr>
          <p:nvPr>
            <p:ph type="title"/>
          </p:nvPr>
        </p:nvSpPr>
        <p:spPr bwMode="auto">
          <a:xfrm>
            <a:off x="1828800" y="2798763"/>
            <a:ext cx="5486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UNIT X</a:t>
            </a:r>
          </a:p>
        </p:txBody>
      </p:sp>
      <p:sp>
        <p:nvSpPr>
          <p:cNvPr id="2052" name="Rectangle 15">
            <a:extLst>
              <a:ext uri="{FF2B5EF4-FFF2-40B4-BE49-F238E27FC236}">
                <a16:creationId xmlns:a16="http://schemas.microsoft.com/office/drawing/2014/main" id="{37519953-0966-A3B1-4DA6-A6A18D5DDC74}"/>
              </a:ext>
            </a:extLst>
          </p:cNvPr>
          <p:cNvSpPr>
            <a:spLocks noGrp="1" noChangeArrowheads="1"/>
          </p:cNvSpPr>
          <p:nvPr>
            <p:ph type="body" idx="1"/>
          </p:nvPr>
        </p:nvSpPr>
        <p:spPr bwMode="auto">
          <a:xfrm>
            <a:off x="1835150" y="3794125"/>
            <a:ext cx="5486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Any Questions?</a:t>
            </a:r>
          </a:p>
        </p:txBody>
      </p:sp>
    </p:spTree>
  </p:cSld>
  <p:clrMap bg1="lt1" tx1="dk1" bg2="lt2" tx2="dk2" accent1="accent1" accent2="accent2" accent3="accent3" accent4="accent4" accent5="accent5" accent6="accent6" hlink="hlink" folHlink="folHlink"/>
  <p:sldLayoutIdLst>
    <p:sldLayoutId id="2147484054" r:id="rId1"/>
  </p:sldLayoutIdLst>
  <p:txStyles>
    <p:titleStyle>
      <a:lvl1pPr algn="ctr" rtl="0" eaLnBrk="0" fontAlgn="base" hangingPunct="0">
        <a:spcBef>
          <a:spcPct val="0"/>
        </a:spcBef>
        <a:spcAft>
          <a:spcPct val="0"/>
        </a:spcAft>
        <a:defRPr sz="3000">
          <a:solidFill>
            <a:schemeClr val="bg1"/>
          </a:solidFill>
          <a:latin typeface="+mj-lt"/>
          <a:ea typeface="+mj-ea"/>
          <a:cs typeface="ＭＳ Ｐゴシック" charset="0"/>
        </a:defRPr>
      </a:lvl1pPr>
      <a:lvl2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2pPr>
      <a:lvl3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3pPr>
      <a:lvl4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4pPr>
      <a:lvl5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5pPr>
      <a:lvl6pPr marL="457200" algn="ctr" rtl="0" fontAlgn="base">
        <a:spcBef>
          <a:spcPct val="0"/>
        </a:spcBef>
        <a:spcAft>
          <a:spcPct val="0"/>
        </a:spcAft>
        <a:defRPr sz="3000">
          <a:solidFill>
            <a:schemeClr val="bg1"/>
          </a:solidFill>
          <a:latin typeface="Arial" charset="0"/>
          <a:ea typeface="ＭＳ Ｐゴシック" pitchFamily="-32" charset="-128"/>
        </a:defRPr>
      </a:lvl6pPr>
      <a:lvl7pPr marL="914400" algn="ctr" rtl="0" fontAlgn="base">
        <a:spcBef>
          <a:spcPct val="0"/>
        </a:spcBef>
        <a:spcAft>
          <a:spcPct val="0"/>
        </a:spcAft>
        <a:defRPr sz="3000">
          <a:solidFill>
            <a:schemeClr val="bg1"/>
          </a:solidFill>
          <a:latin typeface="Arial" charset="0"/>
          <a:ea typeface="ＭＳ Ｐゴシック" pitchFamily="-32" charset="-128"/>
        </a:defRPr>
      </a:lvl7pPr>
      <a:lvl8pPr marL="1371600" algn="ctr" rtl="0" fontAlgn="base">
        <a:spcBef>
          <a:spcPct val="0"/>
        </a:spcBef>
        <a:spcAft>
          <a:spcPct val="0"/>
        </a:spcAft>
        <a:defRPr sz="3000">
          <a:solidFill>
            <a:schemeClr val="bg1"/>
          </a:solidFill>
          <a:latin typeface="Arial" charset="0"/>
          <a:ea typeface="ＭＳ Ｐゴシック" pitchFamily="-32" charset="-128"/>
        </a:defRPr>
      </a:lvl8pPr>
      <a:lvl9pPr marL="1828800" algn="ctr" rtl="0" fontAlgn="base">
        <a:spcBef>
          <a:spcPct val="0"/>
        </a:spcBef>
        <a:spcAft>
          <a:spcPct val="0"/>
        </a:spcAft>
        <a:defRPr sz="3000">
          <a:solidFill>
            <a:schemeClr val="bg1"/>
          </a:solidFill>
          <a:latin typeface="Arial" charset="0"/>
          <a:ea typeface="ＭＳ Ｐゴシック" pitchFamily="-32" charset="-128"/>
        </a:defRPr>
      </a:lvl9pPr>
    </p:titleStyle>
    <p:bodyStyle>
      <a:lvl1pPr marL="342900" indent="-342900" algn="ctr" rtl="0" eaLnBrk="0" fontAlgn="base" hangingPunct="0">
        <a:spcBef>
          <a:spcPct val="20000"/>
        </a:spcBef>
        <a:spcAft>
          <a:spcPct val="0"/>
        </a:spcAft>
        <a:defRPr sz="2500">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8.png"/><Relationship Id="rId4" Type="http://schemas.openxmlformats.org/officeDocument/2006/relationships/customXml" Target="../ink/ink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customXml" Target="../ink/ink15.xml"/><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customXml" Target="../ink/ink14.xml"/><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customXml" Target="../ink/ink13.xml"/><Relationship Id="rId5" Type="http://schemas.openxmlformats.org/officeDocument/2006/relationships/image" Target="../media/image11.png"/><Relationship Id="rId10" Type="http://schemas.openxmlformats.org/officeDocument/2006/relationships/image" Target="../media/image13.png"/><Relationship Id="rId4" Type="http://schemas.openxmlformats.org/officeDocument/2006/relationships/customXml" Target="../ink/ink9.xml"/><Relationship Id="rId9" Type="http://schemas.openxmlformats.org/officeDocument/2006/relationships/customXml" Target="../ink/ink12.xml"/><Relationship Id="rId14" Type="http://schemas.openxmlformats.org/officeDocument/2006/relationships/customXml" Target="../ink/ink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649F81D4-C60C-99B8-44B3-5C7CB221A73B}"/>
              </a:ext>
            </a:extLst>
          </p:cNvPr>
          <p:cNvSpPr>
            <a:spLocks noGrp="1" noChangeArrowheads="1"/>
          </p:cNvSpPr>
          <p:nvPr>
            <p:ph type="subTitle" idx="4294967295"/>
          </p:nvPr>
        </p:nvSpPr>
        <p:spPr>
          <a:xfrm>
            <a:off x="3779838" y="4365625"/>
            <a:ext cx="5975350" cy="965200"/>
          </a:xfrm>
        </p:spPr>
        <p:txBody>
          <a:bodyPr/>
          <a:lstStyle/>
          <a:p>
            <a:pPr algn="ctr" eaLnBrk="1" hangingPunct="1"/>
            <a:r>
              <a:rPr lang="en-GB" altLang="en-US" sz="1700" i="0" dirty="0">
                <a:solidFill>
                  <a:schemeClr val="bg1"/>
                </a:solidFill>
                <a:latin typeface="Arial" panose="020B0604020202020204" pitchFamily="34" charset="0"/>
              </a:rPr>
              <a:t>Unit Title: Software Engineering</a:t>
            </a:r>
          </a:p>
          <a:p>
            <a:pPr algn="ctr" eaLnBrk="1" hangingPunct="1"/>
            <a:r>
              <a:rPr lang="en-GB" altLang="en-US" sz="1700" i="0" dirty="0">
                <a:solidFill>
                  <a:schemeClr val="bg1"/>
                </a:solidFill>
                <a:latin typeface="Arial" panose="020B0604020202020204" pitchFamily="34" charset="0"/>
              </a:rPr>
              <a:t>Topic 4: Requirements Engineering</a:t>
            </a:r>
            <a:endParaRPr lang="en-US" altLang="en-US" sz="1700" i="0" dirty="0">
              <a:solidFill>
                <a:schemeClr val="bg1"/>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30153-8A82-50FA-3E9E-F59C7426E479}"/>
              </a:ext>
            </a:extLst>
          </p:cNvPr>
          <p:cNvSpPr>
            <a:spLocks noGrp="1"/>
          </p:cNvSpPr>
          <p:nvPr>
            <p:ph type="title"/>
          </p:nvPr>
        </p:nvSpPr>
        <p:spPr/>
        <p:txBody>
          <a:bodyPr/>
          <a:lstStyle/>
          <a:p>
            <a:r>
              <a:rPr lang="en-GB" dirty="0"/>
              <a:t>Functional Requirements (FR)</a:t>
            </a:r>
          </a:p>
        </p:txBody>
      </p:sp>
      <p:sp>
        <p:nvSpPr>
          <p:cNvPr id="3" name="Content Placeholder 2">
            <a:extLst>
              <a:ext uri="{FF2B5EF4-FFF2-40B4-BE49-F238E27FC236}">
                <a16:creationId xmlns:a16="http://schemas.microsoft.com/office/drawing/2014/main" id="{7C4AFB5E-C5B8-ADEE-FD71-A225051B4638}"/>
              </a:ext>
            </a:extLst>
          </p:cNvPr>
          <p:cNvSpPr>
            <a:spLocks noGrp="1"/>
          </p:cNvSpPr>
          <p:nvPr>
            <p:ph idx="1"/>
          </p:nvPr>
        </p:nvSpPr>
        <p:spPr>
          <a:xfrm>
            <a:off x="143668" y="1484784"/>
            <a:ext cx="8856663" cy="4319587"/>
          </a:xfrm>
        </p:spPr>
        <p:txBody>
          <a:bodyPr/>
          <a:lstStyle/>
          <a:p>
            <a:pPr marL="457200" indent="-457200" algn="l">
              <a:buFont typeface="Arial" panose="020B0604020202020204" pitchFamily="34" charset="0"/>
              <a:buChar char="•"/>
            </a:pPr>
            <a:r>
              <a:rPr lang="en-GB" sz="2400" i="0" dirty="0">
                <a:solidFill>
                  <a:srgbClr val="111111"/>
                </a:solidFill>
                <a:latin typeface="Arial" panose="020B0604020202020204" pitchFamily="34" charset="0"/>
                <a:cs typeface="Arial" panose="020B0604020202020204" pitchFamily="34" charset="0"/>
              </a:rPr>
              <a:t>R</a:t>
            </a:r>
            <a:r>
              <a:rPr lang="en-GB" sz="2400" b="0" i="0" dirty="0">
                <a:solidFill>
                  <a:srgbClr val="111111"/>
                </a:solidFill>
                <a:effectLst/>
                <a:latin typeface="Arial" panose="020B0604020202020204" pitchFamily="34" charset="0"/>
                <a:cs typeface="Arial" panose="020B0604020202020204" pitchFamily="34" charset="0"/>
              </a:rPr>
              <a:t>equirements that directly address the functionalities or features the end user expects from the system.</a:t>
            </a:r>
          </a:p>
          <a:p>
            <a:pPr marL="457200" indent="-457200" algn="l">
              <a:buFont typeface="Arial" panose="020B0604020202020204" pitchFamily="34" charset="0"/>
              <a:buChar char="•"/>
            </a:pPr>
            <a:r>
              <a:rPr lang="en-GB" sz="2400" b="1" dirty="0">
                <a:solidFill>
                  <a:srgbClr val="C00000"/>
                </a:solidFill>
                <a:effectLst/>
                <a:latin typeface="Arial" panose="020B0604020202020204" pitchFamily="34" charset="0"/>
                <a:cs typeface="Arial" panose="020B0604020202020204" pitchFamily="34" charset="0"/>
              </a:rPr>
              <a:t>Define what specific tasks or operations the system should perform</a:t>
            </a:r>
            <a:r>
              <a:rPr lang="en-GB" sz="2400" b="0" i="0" dirty="0">
                <a:solidFill>
                  <a:srgbClr val="111111"/>
                </a:solidFill>
                <a:effectLst/>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r>
              <a:rPr lang="en-GB" sz="2400" b="0" i="0" dirty="0">
                <a:solidFill>
                  <a:srgbClr val="111111"/>
                </a:solidFill>
                <a:effectLst/>
                <a:latin typeface="Arial" panose="020B0604020202020204" pitchFamily="34" charset="0"/>
                <a:cs typeface="Arial" panose="020B0604020202020204" pitchFamily="34" charset="0"/>
              </a:rPr>
              <a:t>Examples include calculations, data manipulation, business processes, user interactions, and any other specific functionality.</a:t>
            </a:r>
          </a:p>
          <a:p>
            <a:pPr marL="457200" indent="-457200" algn="l">
              <a:buFont typeface="Arial" panose="020B0604020202020204" pitchFamily="34" charset="0"/>
              <a:buChar char="•"/>
            </a:pPr>
            <a:r>
              <a:rPr lang="en-GB" sz="2400" b="0" i="0" dirty="0">
                <a:solidFill>
                  <a:srgbClr val="111111"/>
                </a:solidFill>
                <a:effectLst/>
                <a:latin typeface="Arial" panose="020B0604020202020204" pitchFamily="34" charset="0"/>
                <a:cs typeface="Arial" panose="020B0604020202020204" pitchFamily="34" charset="0"/>
              </a:rPr>
              <a:t>Typically expressed in terms of inputs, operations, and expected outputs.</a:t>
            </a:r>
          </a:p>
          <a:p>
            <a:endParaRPr lang="en-GB" dirty="0"/>
          </a:p>
        </p:txBody>
      </p:sp>
    </p:spTree>
    <p:extLst>
      <p:ext uri="{BB962C8B-B14F-4D97-AF65-F5344CB8AC3E}">
        <p14:creationId xmlns:p14="http://schemas.microsoft.com/office/powerpoint/2010/main" val="3450581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0CC7715-E580-C2D5-AE28-23F5416025B6}"/>
              </a:ext>
            </a:extLst>
          </p:cNvPr>
          <p:cNvSpPr>
            <a:spLocks noGrp="1" noChangeArrowheads="1"/>
          </p:cNvSpPr>
          <p:nvPr>
            <p:ph type="title"/>
          </p:nvPr>
        </p:nvSpPr>
        <p:spPr>
          <a:xfrm>
            <a:off x="146216" y="185812"/>
            <a:ext cx="8785225" cy="1143000"/>
          </a:xfrm>
        </p:spPr>
        <p:txBody>
          <a:bodyPr/>
          <a:lstStyle/>
          <a:p>
            <a:r>
              <a:rPr lang="en-GB" altLang="en-US" sz="4000" dirty="0"/>
              <a:t>Non-Functional Requirements (NFR)</a:t>
            </a:r>
          </a:p>
        </p:txBody>
      </p:sp>
      <p:sp>
        <p:nvSpPr>
          <p:cNvPr id="13315" name="Content Placeholder 2">
            <a:extLst>
              <a:ext uri="{FF2B5EF4-FFF2-40B4-BE49-F238E27FC236}">
                <a16:creationId xmlns:a16="http://schemas.microsoft.com/office/drawing/2014/main" id="{1E7CFA1B-E33F-F717-99F2-17C8599E96D9}"/>
              </a:ext>
            </a:extLst>
          </p:cNvPr>
          <p:cNvSpPr>
            <a:spLocks noGrp="1" noChangeArrowheads="1"/>
          </p:cNvSpPr>
          <p:nvPr>
            <p:ph idx="1"/>
          </p:nvPr>
        </p:nvSpPr>
        <p:spPr>
          <a:xfrm>
            <a:off x="125603" y="1340768"/>
            <a:ext cx="8932863" cy="4906962"/>
          </a:xfrm>
        </p:spPr>
        <p:txBody>
          <a:bodyPr/>
          <a:lstStyle/>
          <a:p>
            <a:pPr marL="457200" indent="-457200" algn="l">
              <a:buFont typeface="Arial" panose="020B0604020202020204" pitchFamily="34" charset="0"/>
              <a:buChar char="•"/>
            </a:pPr>
            <a:r>
              <a:rPr lang="en-GB" sz="2000" b="0" i="0" dirty="0">
                <a:solidFill>
                  <a:srgbClr val="111111"/>
                </a:solidFill>
                <a:effectLst/>
                <a:latin typeface="Arial" panose="020B0604020202020204" pitchFamily="34" charset="0"/>
                <a:cs typeface="Arial" panose="020B0604020202020204" pitchFamily="34" charset="0"/>
              </a:rPr>
              <a:t>Focus on </a:t>
            </a:r>
            <a:r>
              <a:rPr lang="en-GB" sz="2000" b="1" dirty="0">
                <a:solidFill>
                  <a:srgbClr val="C00000"/>
                </a:solidFill>
                <a:effectLst/>
                <a:latin typeface="Arial" panose="020B0604020202020204" pitchFamily="34" charset="0"/>
                <a:cs typeface="Arial" panose="020B0604020202020204" pitchFamily="34" charset="0"/>
              </a:rPr>
              <a:t>quality constraints </a:t>
            </a:r>
            <a:r>
              <a:rPr lang="en-GB" sz="2000" b="0" i="0" dirty="0">
                <a:solidFill>
                  <a:srgbClr val="111111"/>
                </a:solidFill>
                <a:effectLst/>
                <a:latin typeface="Arial" panose="020B0604020202020204" pitchFamily="34" charset="0"/>
                <a:cs typeface="Arial" panose="020B0604020202020204" pitchFamily="34" charset="0"/>
              </a:rPr>
              <a:t>and how the system should perform, rather than specific functionalities.</a:t>
            </a:r>
          </a:p>
          <a:p>
            <a:pPr marL="457200" indent="-457200" algn="l">
              <a:buFont typeface="Arial" panose="020B0604020202020204" pitchFamily="34" charset="0"/>
              <a:buChar char="•"/>
            </a:pPr>
            <a:r>
              <a:rPr lang="en-GB" sz="2000" i="0" dirty="0">
                <a:solidFill>
                  <a:srgbClr val="111111"/>
                </a:solidFill>
                <a:latin typeface="Arial" panose="020B0604020202020204" pitchFamily="34" charset="0"/>
                <a:cs typeface="Arial" panose="020B0604020202020204" pitchFamily="34" charset="0"/>
              </a:rPr>
              <a:t>A</a:t>
            </a:r>
            <a:r>
              <a:rPr lang="en-GB" sz="2000" b="0" i="0" dirty="0">
                <a:solidFill>
                  <a:srgbClr val="111111"/>
                </a:solidFill>
                <a:effectLst/>
                <a:latin typeface="Arial" panose="020B0604020202020204" pitchFamily="34" charset="0"/>
                <a:cs typeface="Arial" panose="020B0604020202020204" pitchFamily="34" charset="0"/>
              </a:rPr>
              <a:t>ddress aspects like:</a:t>
            </a:r>
          </a:p>
          <a:p>
            <a:pPr marL="914400" lvl="1" indent="-457200"/>
            <a:r>
              <a:rPr lang="en-GB" sz="2000" b="1" i="0" dirty="0">
                <a:solidFill>
                  <a:srgbClr val="111111"/>
                </a:solidFill>
                <a:effectLst/>
                <a:latin typeface="Arial" panose="020B0604020202020204" pitchFamily="34" charset="0"/>
                <a:cs typeface="Arial" panose="020B0604020202020204" pitchFamily="34" charset="0"/>
              </a:rPr>
              <a:t>Portability</a:t>
            </a:r>
            <a:r>
              <a:rPr lang="en-GB" sz="2000" b="0" i="0" dirty="0">
                <a:solidFill>
                  <a:srgbClr val="111111"/>
                </a:solidFill>
                <a:effectLst/>
                <a:latin typeface="Arial" panose="020B0604020202020204" pitchFamily="34" charset="0"/>
                <a:cs typeface="Arial" panose="020B0604020202020204" pitchFamily="34" charset="0"/>
              </a:rPr>
              <a:t>: How easily the system can be moved to different environments.</a:t>
            </a:r>
          </a:p>
          <a:p>
            <a:pPr marL="914400" lvl="1" indent="-457200"/>
            <a:r>
              <a:rPr lang="en-GB" sz="2000" b="1" i="0" dirty="0">
                <a:solidFill>
                  <a:srgbClr val="111111"/>
                </a:solidFill>
                <a:effectLst/>
                <a:latin typeface="Arial" panose="020B0604020202020204" pitchFamily="34" charset="0"/>
                <a:cs typeface="Arial" panose="020B0604020202020204" pitchFamily="34" charset="0"/>
              </a:rPr>
              <a:t>Security</a:t>
            </a:r>
            <a:r>
              <a:rPr lang="en-GB" sz="2000" b="0" i="0" dirty="0">
                <a:solidFill>
                  <a:srgbClr val="111111"/>
                </a:solidFill>
                <a:effectLst/>
                <a:latin typeface="Arial" panose="020B0604020202020204" pitchFamily="34" charset="0"/>
                <a:cs typeface="Arial" panose="020B0604020202020204" pitchFamily="34" charset="0"/>
              </a:rPr>
              <a:t>: Measures to protect the system from unauthorized access.</a:t>
            </a:r>
          </a:p>
          <a:p>
            <a:pPr marL="914400" lvl="1" indent="-457200"/>
            <a:r>
              <a:rPr lang="en-GB" sz="2000" b="1" i="0" dirty="0">
                <a:solidFill>
                  <a:srgbClr val="111111"/>
                </a:solidFill>
                <a:effectLst/>
                <a:latin typeface="Arial" panose="020B0604020202020204" pitchFamily="34" charset="0"/>
                <a:cs typeface="Arial" panose="020B0604020202020204" pitchFamily="34" charset="0"/>
              </a:rPr>
              <a:t>Maintainability</a:t>
            </a:r>
            <a:r>
              <a:rPr lang="en-GB" sz="2000" b="0" i="0" dirty="0">
                <a:solidFill>
                  <a:srgbClr val="111111"/>
                </a:solidFill>
                <a:effectLst/>
                <a:latin typeface="Arial" panose="020B0604020202020204" pitchFamily="34" charset="0"/>
                <a:cs typeface="Arial" panose="020B0604020202020204" pitchFamily="34" charset="0"/>
              </a:rPr>
              <a:t>: The ease of making changes or updates to the system.</a:t>
            </a:r>
          </a:p>
          <a:p>
            <a:pPr marL="914400" lvl="1" indent="-457200"/>
            <a:r>
              <a:rPr lang="en-GB" sz="2000" b="1" i="0" dirty="0">
                <a:solidFill>
                  <a:srgbClr val="111111"/>
                </a:solidFill>
                <a:effectLst/>
                <a:latin typeface="Arial" panose="020B0604020202020204" pitchFamily="34" charset="0"/>
                <a:cs typeface="Arial" panose="020B0604020202020204" pitchFamily="34" charset="0"/>
              </a:rPr>
              <a:t>Reliability</a:t>
            </a:r>
            <a:r>
              <a:rPr lang="en-GB" sz="2000" b="0" i="0" dirty="0">
                <a:solidFill>
                  <a:srgbClr val="111111"/>
                </a:solidFill>
                <a:effectLst/>
                <a:latin typeface="Arial" panose="020B0604020202020204" pitchFamily="34" charset="0"/>
                <a:cs typeface="Arial" panose="020B0604020202020204" pitchFamily="34" charset="0"/>
              </a:rPr>
              <a:t>: The system’s ability to function correctly over time.</a:t>
            </a:r>
          </a:p>
          <a:p>
            <a:pPr marL="914400" lvl="1" indent="-457200"/>
            <a:r>
              <a:rPr lang="en-GB" sz="2000" b="1" i="0" dirty="0">
                <a:solidFill>
                  <a:srgbClr val="111111"/>
                </a:solidFill>
                <a:effectLst/>
                <a:latin typeface="Arial" panose="020B0604020202020204" pitchFamily="34" charset="0"/>
                <a:cs typeface="Arial" panose="020B0604020202020204" pitchFamily="34" charset="0"/>
              </a:rPr>
              <a:t>Performance</a:t>
            </a:r>
            <a:r>
              <a:rPr lang="en-GB" sz="2000" b="0" i="0" dirty="0">
                <a:solidFill>
                  <a:srgbClr val="111111"/>
                </a:solidFill>
                <a:effectLst/>
                <a:latin typeface="Arial" panose="020B0604020202020204" pitchFamily="34" charset="0"/>
                <a:cs typeface="Arial" panose="020B0604020202020204" pitchFamily="34" charset="0"/>
              </a:rPr>
              <a:t>: Factors like response time, scalability, and efficiency.</a:t>
            </a:r>
          </a:p>
          <a:p>
            <a:pPr marL="914400" lvl="1" indent="-457200"/>
            <a:r>
              <a:rPr lang="en-GB" sz="2000" b="1" i="0" dirty="0">
                <a:solidFill>
                  <a:srgbClr val="111111"/>
                </a:solidFill>
                <a:effectLst/>
                <a:latin typeface="Arial" panose="020B0604020202020204" pitchFamily="34" charset="0"/>
                <a:cs typeface="Arial" panose="020B0604020202020204" pitchFamily="34" charset="0"/>
              </a:rPr>
              <a:t>Reusability</a:t>
            </a:r>
            <a:r>
              <a:rPr lang="en-GB" sz="2000" b="0" i="0" dirty="0">
                <a:solidFill>
                  <a:srgbClr val="111111"/>
                </a:solidFill>
                <a:effectLst/>
                <a:latin typeface="Arial" panose="020B0604020202020204" pitchFamily="34" charset="0"/>
                <a:cs typeface="Arial" panose="020B0604020202020204" pitchFamily="34" charset="0"/>
              </a:rPr>
              <a:t>: The extent to which components can be reused in other contexts.</a:t>
            </a:r>
          </a:p>
          <a:p>
            <a:pPr marL="457200" indent="-457200" algn="l">
              <a:buFont typeface="Arial" panose="020B0604020202020204" pitchFamily="34" charset="0"/>
              <a:buChar char="•"/>
            </a:pPr>
            <a:r>
              <a:rPr lang="en-GB" sz="2000" b="0" i="0" dirty="0">
                <a:solidFill>
                  <a:srgbClr val="111111"/>
                </a:solidFill>
                <a:effectLst/>
                <a:latin typeface="Arial" panose="020B0604020202020204" pitchFamily="34" charset="0"/>
                <a:cs typeface="Arial" panose="020B0604020202020204" pitchFamily="34" charset="0"/>
              </a:rPr>
              <a:t>NFRs are </a:t>
            </a:r>
            <a:r>
              <a:rPr lang="en-GB" sz="2000" b="0" dirty="0">
                <a:solidFill>
                  <a:srgbClr val="C00000"/>
                </a:solidFill>
                <a:effectLst/>
                <a:latin typeface="Arial" panose="020B0604020202020204" pitchFamily="34" charset="0"/>
                <a:cs typeface="Arial" panose="020B0604020202020204" pitchFamily="34" charset="0"/>
              </a:rPr>
              <a:t>for ensuring the overall quality and robustness </a:t>
            </a:r>
            <a:r>
              <a:rPr lang="en-GB" sz="2000" b="0" i="0" dirty="0">
                <a:solidFill>
                  <a:srgbClr val="111111"/>
                </a:solidFill>
                <a:effectLst/>
                <a:latin typeface="Arial" panose="020B0604020202020204" pitchFamily="34" charset="0"/>
                <a:cs typeface="Arial" panose="020B0604020202020204" pitchFamily="34" charset="0"/>
              </a:rPr>
              <a:t>of the software.</a:t>
            </a:r>
          </a:p>
          <a:p>
            <a:pPr marL="457200" indent="-457200">
              <a:buFontTx/>
              <a:buChar char="•"/>
            </a:pPr>
            <a:endParaRPr lang="en-GB" altLang="en-US" sz="2000" i="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F6A1538-0ABD-232D-4E5E-1A91F223987C}"/>
                  </a:ext>
                </a:extLst>
              </p14:cNvPr>
              <p14:cNvContentPartPr/>
              <p14:nvPr/>
            </p14:nvContentPartPr>
            <p14:xfrm>
              <a:off x="890589" y="1523863"/>
              <a:ext cx="56520" cy="14760"/>
            </p14:xfrm>
          </p:contentPart>
        </mc:Choice>
        <mc:Fallback xmlns="">
          <p:pic>
            <p:nvPicPr>
              <p:cNvPr id="4" name="Ink 3">
                <a:extLst>
                  <a:ext uri="{FF2B5EF4-FFF2-40B4-BE49-F238E27FC236}">
                    <a16:creationId xmlns:a16="http://schemas.microsoft.com/office/drawing/2014/main" id="{4F6A1538-0ABD-232D-4E5E-1A91F223987C}"/>
                  </a:ext>
                </a:extLst>
              </p:cNvPr>
              <p:cNvPicPr/>
              <p:nvPr/>
            </p:nvPicPr>
            <p:blipFill>
              <a:blip r:embed="rId3"/>
              <a:stretch>
                <a:fillRect/>
              </a:stretch>
            </p:blipFill>
            <p:spPr>
              <a:xfrm>
                <a:off x="881589" y="1515077"/>
                <a:ext cx="74160" cy="3198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C4950D23-8205-A79E-22E7-E8F0D27E295E}"/>
              </a:ext>
            </a:extLst>
          </p:cNvPr>
          <p:cNvSpPr>
            <a:spLocks noGrp="1" noChangeArrowheads="1"/>
          </p:cNvSpPr>
          <p:nvPr>
            <p:ph type="title"/>
          </p:nvPr>
        </p:nvSpPr>
        <p:spPr/>
        <p:txBody>
          <a:bodyPr/>
          <a:lstStyle/>
          <a:p>
            <a:r>
              <a:rPr lang="en-GB" altLang="en-US"/>
              <a:t>Short Activity</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C6BC2AD-25CD-3940-7384-A99B7326456E}"/>
                  </a:ext>
                </a:extLst>
              </p14:cNvPr>
              <p14:cNvContentPartPr/>
              <p14:nvPr/>
            </p14:nvContentPartPr>
            <p14:xfrm>
              <a:off x="3567909" y="750926"/>
              <a:ext cx="48600" cy="68040"/>
            </p14:xfrm>
          </p:contentPart>
        </mc:Choice>
        <mc:Fallback xmlns="">
          <p:pic>
            <p:nvPicPr>
              <p:cNvPr id="4" name="Ink 3">
                <a:extLst>
                  <a:ext uri="{FF2B5EF4-FFF2-40B4-BE49-F238E27FC236}">
                    <a16:creationId xmlns:a16="http://schemas.microsoft.com/office/drawing/2014/main" id="{3C6BC2AD-25CD-3940-7384-A99B7326456E}"/>
                  </a:ext>
                </a:extLst>
              </p:cNvPr>
              <p:cNvPicPr/>
              <p:nvPr/>
            </p:nvPicPr>
            <p:blipFill>
              <a:blip r:embed="rId3"/>
              <a:stretch>
                <a:fillRect/>
              </a:stretch>
            </p:blipFill>
            <p:spPr>
              <a:xfrm>
                <a:off x="3558909" y="741926"/>
                <a:ext cx="66240" cy="85680"/>
              </a:xfrm>
              <a:prstGeom prst="rect">
                <a:avLst/>
              </a:prstGeom>
            </p:spPr>
          </p:pic>
        </mc:Fallback>
      </mc:AlternateContent>
      <p:grpSp>
        <p:nvGrpSpPr>
          <p:cNvPr id="14341" name="Group 6">
            <a:extLst>
              <a:ext uri="{FF2B5EF4-FFF2-40B4-BE49-F238E27FC236}">
                <a16:creationId xmlns:a16="http://schemas.microsoft.com/office/drawing/2014/main" id="{27BC657C-A220-3B01-3882-C1ECC93E9260}"/>
              </a:ext>
            </a:extLst>
          </p:cNvPr>
          <p:cNvGrpSpPr>
            <a:grpSpLocks/>
          </p:cNvGrpSpPr>
          <p:nvPr/>
        </p:nvGrpSpPr>
        <p:grpSpPr bwMode="auto">
          <a:xfrm>
            <a:off x="3306763" y="357188"/>
            <a:ext cx="195262" cy="280987"/>
            <a:chOff x="3306909" y="356726"/>
            <a:chExt cx="194400" cy="28080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2CB43CF-86E8-6522-886C-976F21524209}"/>
                    </a:ext>
                  </a:extLst>
                </p14:cNvPr>
                <p14:cNvContentPartPr/>
                <p14:nvPr/>
              </p14:nvContentPartPr>
              <p14:xfrm>
                <a:off x="3306909" y="439886"/>
                <a:ext cx="99000" cy="197640"/>
              </p14:xfrm>
            </p:contentPart>
          </mc:Choice>
          <mc:Fallback xmlns="">
            <p:pic>
              <p:nvPicPr>
                <p:cNvPr id="5" name="Ink 4">
                  <a:extLst>
                    <a:ext uri="{FF2B5EF4-FFF2-40B4-BE49-F238E27FC236}">
                      <a16:creationId xmlns:a16="http://schemas.microsoft.com/office/drawing/2014/main" id="{62CB43CF-86E8-6522-886C-976F21524209}"/>
                    </a:ext>
                  </a:extLst>
                </p:cNvPr>
                <p:cNvPicPr/>
                <p:nvPr/>
              </p:nvPicPr>
              <p:blipFill>
                <a:blip r:embed="rId5"/>
                <a:stretch>
                  <a:fillRect/>
                </a:stretch>
              </p:blipFill>
              <p:spPr>
                <a:xfrm>
                  <a:off x="3297909" y="430886"/>
                  <a:ext cx="11664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809D677-80D2-FE68-A83A-6CC86793BBAA}"/>
                    </a:ext>
                  </a:extLst>
                </p14:cNvPr>
                <p14:cNvContentPartPr/>
                <p14:nvPr/>
              </p14:nvContentPartPr>
              <p14:xfrm>
                <a:off x="3439749" y="356726"/>
                <a:ext cx="61560" cy="65880"/>
              </p14:xfrm>
            </p:contentPart>
          </mc:Choice>
          <mc:Fallback xmlns="">
            <p:pic>
              <p:nvPicPr>
                <p:cNvPr id="6" name="Ink 5">
                  <a:extLst>
                    <a:ext uri="{FF2B5EF4-FFF2-40B4-BE49-F238E27FC236}">
                      <a16:creationId xmlns:a16="http://schemas.microsoft.com/office/drawing/2014/main" id="{D809D677-80D2-FE68-A83A-6CC86793BBAA}"/>
                    </a:ext>
                  </a:extLst>
                </p:cNvPr>
                <p:cNvPicPr/>
                <p:nvPr/>
              </p:nvPicPr>
              <p:blipFill>
                <a:blip r:embed="rId7"/>
                <a:stretch>
                  <a:fillRect/>
                </a:stretch>
              </p:blipFill>
              <p:spPr>
                <a:xfrm>
                  <a:off x="3430749" y="347677"/>
                  <a:ext cx="79200" cy="83617"/>
                </a:xfrm>
                <a:prstGeom prst="rect">
                  <a:avLst/>
                </a:prstGeom>
              </p:spPr>
            </p:pic>
          </mc:Fallback>
        </mc:AlternateContent>
      </p:grpSp>
      <p:sp>
        <p:nvSpPr>
          <p:cNvPr id="2" name="Rounded Rectangle 1"/>
          <p:cNvSpPr/>
          <p:nvPr/>
        </p:nvSpPr>
        <p:spPr bwMode="auto">
          <a:xfrm>
            <a:off x="755576" y="2060848"/>
            <a:ext cx="7272808" cy="2736304"/>
          </a:xfrm>
          <a:prstGeom prst="roundRect">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GB" altLang="en-US" sz="3200" dirty="0">
                <a:cs typeface="Arial" panose="020B0604020202020204" pitchFamily="34" charset="0"/>
              </a:rPr>
              <a:t>In groups, identify at least 2 non-functional requirements which can lead to functional requirement identification (explain with examples).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D9C6-0E77-BD28-BC9B-F75D490B3280}"/>
              </a:ext>
            </a:extLst>
          </p:cNvPr>
          <p:cNvSpPr>
            <a:spLocks noGrp="1"/>
          </p:cNvSpPr>
          <p:nvPr>
            <p:ph type="title"/>
          </p:nvPr>
        </p:nvSpPr>
        <p:spPr/>
        <p:txBody>
          <a:bodyPr/>
          <a:lstStyle/>
          <a:p>
            <a:r>
              <a:rPr lang="en-GB" altLang="en-US" sz="3600" dirty="0"/>
              <a:t>Requirements Engineering Process (RE) </a:t>
            </a:r>
            <a:endParaRPr lang="en-GB" sz="3600" b="1" dirty="0"/>
          </a:p>
        </p:txBody>
      </p:sp>
      <p:sp>
        <p:nvSpPr>
          <p:cNvPr id="3" name="Content Placeholder 2">
            <a:extLst>
              <a:ext uri="{FF2B5EF4-FFF2-40B4-BE49-F238E27FC236}">
                <a16:creationId xmlns:a16="http://schemas.microsoft.com/office/drawing/2014/main" id="{B98E2EF0-9394-AAFC-86CE-6E4CE73655B3}"/>
              </a:ext>
            </a:extLst>
          </p:cNvPr>
          <p:cNvSpPr>
            <a:spLocks noGrp="1"/>
          </p:cNvSpPr>
          <p:nvPr>
            <p:ph idx="1"/>
          </p:nvPr>
        </p:nvSpPr>
        <p:spPr>
          <a:xfrm>
            <a:off x="143668" y="1628800"/>
            <a:ext cx="8856663" cy="4319587"/>
          </a:xfrm>
        </p:spPr>
        <p:txBody>
          <a:bodyPr/>
          <a:lstStyle/>
          <a:p>
            <a:pPr marL="268287" lvl="1" indent="0" eaLnBrk="1" hangingPunct="1">
              <a:buNone/>
              <a:defRPr/>
            </a:pPr>
            <a:r>
              <a:rPr lang="en-GB" sz="3000" i="1" dirty="0">
                <a:solidFill>
                  <a:srgbClr val="002060"/>
                </a:solidFill>
                <a:latin typeface="+mn-lt"/>
                <a:cs typeface="ＭＳ Ｐゴシック" charset="0"/>
              </a:rPr>
              <a:t>Requirements Engineering Process consists of the five key activities </a:t>
            </a:r>
            <a:r>
              <a:rPr lang="en-GB" altLang="en-US" sz="3000" i="1" dirty="0">
                <a:solidFill>
                  <a:srgbClr val="002060"/>
                </a:solidFill>
                <a:latin typeface="+mn-lt"/>
                <a:cs typeface="ＭＳ Ｐゴシック" charset="0"/>
              </a:rPr>
              <a:t>in an iterative manner:</a:t>
            </a:r>
          </a:p>
          <a:p>
            <a:pPr marL="457200" indent="-457200" algn="l" fontAlgn="base">
              <a:buFont typeface="Arial" panose="020B0604020202020204" pitchFamily="34" charset="0"/>
              <a:buChar char="•"/>
            </a:pPr>
            <a:r>
              <a:rPr lang="en-GB" sz="2800" b="0" i="0" dirty="0">
                <a:solidFill>
                  <a:srgbClr val="273239"/>
                </a:solidFill>
                <a:effectLst/>
                <a:latin typeface="Arial" panose="020B0604020202020204" pitchFamily="34" charset="0"/>
                <a:cs typeface="Arial" panose="020B0604020202020204" pitchFamily="34" charset="0"/>
              </a:rPr>
              <a:t>Requirements Elicitation</a:t>
            </a:r>
          </a:p>
          <a:p>
            <a:pPr marL="457200" indent="-457200" algn="l" fontAlgn="base">
              <a:buFont typeface="Arial" panose="020B0604020202020204" pitchFamily="34" charset="0"/>
              <a:buChar char="•"/>
            </a:pPr>
            <a:r>
              <a:rPr lang="en-GB" sz="2800" i="0" dirty="0">
                <a:solidFill>
                  <a:srgbClr val="273239"/>
                </a:solidFill>
                <a:latin typeface="Arial" panose="020B0604020202020204" pitchFamily="34" charset="0"/>
                <a:cs typeface="Arial" panose="020B0604020202020204" pitchFamily="34" charset="0"/>
              </a:rPr>
              <a:t>Requirements Analysis </a:t>
            </a:r>
            <a:endParaRPr lang="en-GB" sz="2800" b="0" i="0" dirty="0">
              <a:solidFill>
                <a:srgbClr val="273239"/>
              </a:solidFill>
              <a:effectLst/>
              <a:latin typeface="Arial" panose="020B0604020202020204" pitchFamily="34" charset="0"/>
              <a:cs typeface="Arial" panose="020B0604020202020204" pitchFamily="34" charset="0"/>
            </a:endParaRPr>
          </a:p>
          <a:p>
            <a:pPr marL="457200" indent="-457200" algn="l" fontAlgn="base">
              <a:buFont typeface="Arial" panose="020B0604020202020204" pitchFamily="34" charset="0"/>
              <a:buChar char="•"/>
            </a:pPr>
            <a:r>
              <a:rPr lang="en-GB" sz="2800" b="0" i="0" dirty="0">
                <a:solidFill>
                  <a:srgbClr val="273239"/>
                </a:solidFill>
                <a:effectLst/>
                <a:latin typeface="Arial" panose="020B0604020202020204" pitchFamily="34" charset="0"/>
                <a:cs typeface="Arial" panose="020B0604020202020204" pitchFamily="34" charset="0"/>
              </a:rPr>
              <a:t>Requirements Specification</a:t>
            </a:r>
          </a:p>
          <a:p>
            <a:pPr marL="457200" indent="-457200" algn="l" fontAlgn="base">
              <a:buFont typeface="Arial" panose="020B0604020202020204" pitchFamily="34" charset="0"/>
              <a:buChar char="•"/>
            </a:pPr>
            <a:r>
              <a:rPr lang="en-GB" sz="2800" b="0" i="0" dirty="0">
                <a:solidFill>
                  <a:srgbClr val="273239"/>
                </a:solidFill>
                <a:effectLst/>
                <a:latin typeface="Arial" panose="020B0604020202020204" pitchFamily="34" charset="0"/>
                <a:cs typeface="Arial" panose="020B0604020202020204" pitchFamily="34" charset="0"/>
              </a:rPr>
              <a:t>Requirements Verification and Validation</a:t>
            </a:r>
          </a:p>
          <a:p>
            <a:pPr marL="457200" indent="-457200" algn="l" fontAlgn="base">
              <a:buFont typeface="Arial" panose="020B0604020202020204" pitchFamily="34" charset="0"/>
              <a:buChar char="•"/>
            </a:pPr>
            <a:r>
              <a:rPr lang="en-GB" sz="2800" b="0" i="0" dirty="0">
                <a:solidFill>
                  <a:srgbClr val="273239"/>
                </a:solidFill>
                <a:effectLst/>
                <a:latin typeface="Arial" panose="020B0604020202020204" pitchFamily="34" charset="0"/>
                <a:cs typeface="Arial" panose="020B0604020202020204" pitchFamily="34" charset="0"/>
              </a:rPr>
              <a:t>Requirements Management</a:t>
            </a:r>
          </a:p>
          <a:p>
            <a:endParaRPr lang="en-GB" dirty="0"/>
          </a:p>
        </p:txBody>
      </p:sp>
    </p:spTree>
    <p:extLst>
      <p:ext uri="{BB962C8B-B14F-4D97-AF65-F5344CB8AC3E}">
        <p14:creationId xmlns:p14="http://schemas.microsoft.com/office/powerpoint/2010/main" val="3533768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E0BB5-5C46-8DA0-2F31-25915693A359}"/>
              </a:ext>
            </a:extLst>
          </p:cNvPr>
          <p:cNvSpPr>
            <a:spLocks noGrp="1"/>
          </p:cNvSpPr>
          <p:nvPr>
            <p:ph type="title"/>
          </p:nvPr>
        </p:nvSpPr>
        <p:spPr/>
        <p:txBody>
          <a:bodyPr/>
          <a:lstStyle/>
          <a:p>
            <a:r>
              <a:rPr lang="en-GB" sz="4400" b="0" i="0" dirty="0">
                <a:effectLst/>
                <a:latin typeface="Arial" panose="020B0604020202020204" pitchFamily="34" charset="0"/>
                <a:cs typeface="Arial" panose="020B0604020202020204" pitchFamily="34" charset="0"/>
              </a:rPr>
              <a:t>Requirements Elicitation</a:t>
            </a:r>
            <a:endParaRPr lang="en-GB" dirty="0"/>
          </a:p>
        </p:txBody>
      </p:sp>
      <p:sp>
        <p:nvSpPr>
          <p:cNvPr id="3" name="Content Placeholder 2">
            <a:extLst>
              <a:ext uri="{FF2B5EF4-FFF2-40B4-BE49-F238E27FC236}">
                <a16:creationId xmlns:a16="http://schemas.microsoft.com/office/drawing/2014/main" id="{18AFBE26-95E9-EE42-8500-32695C55483E}"/>
              </a:ext>
            </a:extLst>
          </p:cNvPr>
          <p:cNvSpPr>
            <a:spLocks noGrp="1"/>
          </p:cNvSpPr>
          <p:nvPr>
            <p:ph idx="1"/>
          </p:nvPr>
        </p:nvSpPr>
        <p:spPr>
          <a:xfrm>
            <a:off x="143668" y="1484784"/>
            <a:ext cx="8856663" cy="4319587"/>
          </a:xfrm>
        </p:spPr>
        <p:txBody>
          <a:bodyPr/>
          <a:lstStyle/>
          <a:p>
            <a:pPr marL="342900" indent="-342900" algn="l">
              <a:buFont typeface="Arial" panose="020B0604020202020204" pitchFamily="34" charset="0"/>
              <a:buChar char="•"/>
            </a:pPr>
            <a:r>
              <a:rPr lang="en-GB" sz="2400" b="0" i="0" dirty="0">
                <a:solidFill>
                  <a:srgbClr val="111111"/>
                </a:solidFill>
                <a:effectLst/>
                <a:latin typeface="Arial" panose="020B0604020202020204" pitchFamily="34" charset="0"/>
                <a:cs typeface="Arial" panose="020B0604020202020204" pitchFamily="34" charset="0"/>
              </a:rPr>
              <a:t>Gathering information about the needs and expectations of stakeholders for the software system.</a:t>
            </a:r>
          </a:p>
          <a:p>
            <a:pPr marL="342900" indent="-342900" algn="l">
              <a:buFont typeface="Arial" panose="020B0604020202020204" pitchFamily="34" charset="0"/>
              <a:buChar char="•"/>
            </a:pPr>
            <a:r>
              <a:rPr lang="en-GB" sz="2400" b="0" i="0" dirty="0">
                <a:solidFill>
                  <a:srgbClr val="111111"/>
                </a:solidFill>
                <a:effectLst/>
                <a:latin typeface="Arial" panose="020B0604020202020204" pitchFamily="34" charset="0"/>
                <a:cs typeface="Arial" panose="020B0604020202020204" pitchFamily="34" charset="0"/>
              </a:rPr>
              <a:t>Techniques like </a:t>
            </a:r>
            <a:r>
              <a:rPr lang="en-GB" sz="2400" b="1" dirty="0">
                <a:solidFill>
                  <a:srgbClr val="111111"/>
                </a:solidFill>
                <a:effectLst/>
                <a:latin typeface="Arial" panose="020B0604020202020204" pitchFamily="34" charset="0"/>
                <a:cs typeface="Arial" panose="020B0604020202020204" pitchFamily="34" charset="0"/>
              </a:rPr>
              <a:t>interviews, surveys, focus groups</a:t>
            </a:r>
            <a:r>
              <a:rPr lang="en-GB" sz="2400" b="0" i="0" dirty="0">
                <a:solidFill>
                  <a:srgbClr val="111111"/>
                </a:solidFill>
                <a:effectLst/>
                <a:latin typeface="Arial" panose="020B0604020202020204" pitchFamily="34" charset="0"/>
                <a:cs typeface="Arial" panose="020B0604020202020204" pitchFamily="34" charset="0"/>
              </a:rPr>
              <a:t>, and </a:t>
            </a:r>
            <a:r>
              <a:rPr lang="en-GB" sz="2400" b="1" dirty="0">
                <a:solidFill>
                  <a:srgbClr val="111111"/>
                </a:solidFill>
                <a:effectLst/>
                <a:latin typeface="Arial" panose="020B0604020202020204" pitchFamily="34" charset="0"/>
                <a:cs typeface="Arial" panose="020B0604020202020204" pitchFamily="34" charset="0"/>
              </a:rPr>
              <a:t>observation reports </a:t>
            </a:r>
            <a:r>
              <a:rPr lang="en-GB" sz="2400" b="0" i="0" dirty="0">
                <a:solidFill>
                  <a:srgbClr val="111111"/>
                </a:solidFill>
                <a:effectLst/>
                <a:latin typeface="Arial" panose="020B0604020202020204" pitchFamily="34" charset="0"/>
                <a:cs typeface="Arial" panose="020B0604020202020204" pitchFamily="34" charset="0"/>
              </a:rPr>
              <a:t>are used to collect relevant data.</a:t>
            </a:r>
          </a:p>
          <a:p>
            <a:pPr marL="342900" indent="-342900" algn="l">
              <a:buFont typeface="Arial" panose="020B0604020202020204" pitchFamily="34" charset="0"/>
              <a:buChar char="•"/>
            </a:pPr>
            <a:r>
              <a:rPr lang="en-GB" sz="2400" b="0" i="0" dirty="0">
                <a:solidFill>
                  <a:srgbClr val="111111"/>
                </a:solidFill>
                <a:effectLst/>
                <a:latin typeface="Arial" panose="020B0604020202020204" pitchFamily="34" charset="0"/>
                <a:cs typeface="Arial" panose="020B0604020202020204" pitchFamily="34" charset="0"/>
              </a:rPr>
              <a:t>The goal is to comprehensively understand stakeholder requirements.</a:t>
            </a:r>
          </a:p>
          <a:p>
            <a:endParaRPr lang="en-GB" dirty="0"/>
          </a:p>
        </p:txBody>
      </p:sp>
    </p:spTree>
    <p:extLst>
      <p:ext uri="{BB962C8B-B14F-4D97-AF65-F5344CB8AC3E}">
        <p14:creationId xmlns:p14="http://schemas.microsoft.com/office/powerpoint/2010/main" val="686714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BD3B5-5668-B08E-6F41-EB66AA40D3A8}"/>
              </a:ext>
            </a:extLst>
          </p:cNvPr>
          <p:cNvSpPr>
            <a:spLocks noGrp="1"/>
          </p:cNvSpPr>
          <p:nvPr>
            <p:ph type="title"/>
          </p:nvPr>
        </p:nvSpPr>
        <p:spPr/>
        <p:txBody>
          <a:bodyPr/>
          <a:lstStyle/>
          <a:p>
            <a:r>
              <a:rPr lang="en-GB" dirty="0"/>
              <a:t>Short Activity (15 minutes)</a:t>
            </a:r>
          </a:p>
        </p:txBody>
      </p:sp>
      <p:sp>
        <p:nvSpPr>
          <p:cNvPr id="3" name="Content Placeholder 2">
            <a:extLst>
              <a:ext uri="{FF2B5EF4-FFF2-40B4-BE49-F238E27FC236}">
                <a16:creationId xmlns:a16="http://schemas.microsoft.com/office/drawing/2014/main" id="{1A436098-FE39-A4BC-42A7-20CBCEAB6D2C}"/>
              </a:ext>
            </a:extLst>
          </p:cNvPr>
          <p:cNvSpPr>
            <a:spLocks noGrp="1"/>
          </p:cNvSpPr>
          <p:nvPr>
            <p:ph idx="1"/>
          </p:nvPr>
        </p:nvSpPr>
        <p:spPr>
          <a:xfrm>
            <a:off x="103188" y="1273788"/>
            <a:ext cx="8856663" cy="4753075"/>
          </a:xfrm>
        </p:spPr>
        <p:txBody>
          <a:bodyPr/>
          <a:lstStyle/>
          <a:p>
            <a:pPr marL="457200" indent="-457200">
              <a:buFont typeface="Arial" panose="020B0604020202020204" pitchFamily="34" charset="0"/>
              <a:buChar char="•"/>
            </a:pPr>
            <a:r>
              <a:rPr lang="en-GB" sz="1800" dirty="0">
                <a:latin typeface="Arial" panose="020B0604020202020204" pitchFamily="34" charset="0"/>
                <a:cs typeface="Arial" panose="020B0604020202020204" pitchFamily="34" charset="0"/>
              </a:rPr>
              <a:t>With 4 students in each group and takes one of the following  scenarios:</a:t>
            </a:r>
          </a:p>
          <a:p>
            <a:pPr marL="901700" lvl="1" indent="-457200">
              <a:buFont typeface="Arial" panose="020B0604020202020204" pitchFamily="34" charset="0"/>
              <a:buChar char="•"/>
            </a:pPr>
            <a:r>
              <a:rPr lang="en-GB" sz="1800" dirty="0">
                <a:latin typeface="Arial" panose="020B0604020202020204" pitchFamily="34" charset="0"/>
                <a:cs typeface="Arial" panose="020B0604020202020204" pitchFamily="34" charset="0"/>
              </a:rPr>
              <a:t>Group 1: Each group has two people who ask questions (interviewers: data analysis) and two people who answer questions (interviewees: clients). They'll ask specific questions to figure out what should be (functional requirements) on a single page of a flower shop website, which shows a catalogue of different flower items for sale on the page.</a:t>
            </a:r>
          </a:p>
          <a:p>
            <a:pPr marL="901700" lvl="1" indent="-457200">
              <a:buFont typeface="Arial" panose="020B0604020202020204" pitchFamily="34" charset="0"/>
              <a:buChar char="•"/>
            </a:pPr>
            <a:r>
              <a:rPr lang="en-GB" sz="1800" dirty="0">
                <a:latin typeface="Arial" panose="020B0604020202020204" pitchFamily="34" charset="0"/>
                <a:cs typeface="Arial" panose="020B0604020202020204" pitchFamily="34" charset="0"/>
              </a:rPr>
              <a:t>Group 2: 2 </a:t>
            </a:r>
            <a:r>
              <a:rPr lang="en-GB" sz="1800" b="0" i="0" dirty="0">
                <a:solidFill>
                  <a:srgbClr val="0D0D0D"/>
                </a:solidFill>
                <a:effectLst/>
                <a:latin typeface="Arial" panose="020B0604020202020204" pitchFamily="34" charset="0"/>
                <a:cs typeface="Arial" panose="020B0604020202020204" pitchFamily="34" charset="0"/>
              </a:rPr>
              <a:t>Participants will design a survey questionnaire aimed at gathering non-functional requirements from potential users or stakeholders of the flower shop website. The survey will be distributed to 2 other group members acting as system stakeholders, and the responses will be collected. The survey should be designed to elicit non-functional requirements for the same web page for group 1.</a:t>
            </a:r>
          </a:p>
          <a:p>
            <a:pPr marL="901700" lvl="1" indent="-457200">
              <a:buFont typeface="Arial" panose="020B0604020202020204" pitchFamily="34" charset="0"/>
              <a:buChar char="•"/>
            </a:pPr>
            <a:r>
              <a:rPr lang="en-GB" sz="1800" dirty="0">
                <a:solidFill>
                  <a:srgbClr val="0D0D0D"/>
                </a:solidFill>
                <a:latin typeface="Arial" panose="020B0604020202020204" pitchFamily="34" charset="0"/>
                <a:cs typeface="Arial" panose="020B0604020202020204" pitchFamily="34" charset="0"/>
              </a:rPr>
              <a:t>Group3:  2 participants to find a website similar to what should be designed for the flower shop, browse it as a prototype to the other 2 members of the group acting as stakeholders and try to elicit their functional and non-functional requirements for the same page in group 1 and 2. </a:t>
            </a:r>
            <a:endParaRPr lang="en-GB" sz="18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347184A-B660-7967-8D62-5EE3D5B0AE93}"/>
                  </a:ext>
                </a:extLst>
              </p14:cNvPr>
              <p14:cNvContentPartPr/>
              <p14:nvPr/>
            </p14:nvContentPartPr>
            <p14:xfrm>
              <a:off x="5938509" y="5342726"/>
              <a:ext cx="26640" cy="25920"/>
            </p14:xfrm>
          </p:contentPart>
        </mc:Choice>
        <mc:Fallback xmlns="">
          <p:pic>
            <p:nvPicPr>
              <p:cNvPr id="4" name="Ink 3">
                <a:extLst>
                  <a:ext uri="{FF2B5EF4-FFF2-40B4-BE49-F238E27FC236}">
                    <a16:creationId xmlns:a16="http://schemas.microsoft.com/office/drawing/2014/main" id="{3347184A-B660-7967-8D62-5EE3D5B0AE93}"/>
                  </a:ext>
                </a:extLst>
              </p:cNvPr>
              <p:cNvPicPr/>
              <p:nvPr/>
            </p:nvPicPr>
            <p:blipFill>
              <a:blip r:embed="rId3"/>
              <a:stretch>
                <a:fillRect/>
              </a:stretch>
            </p:blipFill>
            <p:spPr>
              <a:xfrm>
                <a:off x="5929869" y="5333726"/>
                <a:ext cx="442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6DCB10E-C941-18EC-2EB4-3EE88403AA0E}"/>
                  </a:ext>
                </a:extLst>
              </p14:cNvPr>
              <p14:cNvContentPartPr/>
              <p14:nvPr/>
            </p14:nvContentPartPr>
            <p14:xfrm>
              <a:off x="2422749" y="4646846"/>
              <a:ext cx="6120" cy="6120"/>
            </p14:xfrm>
          </p:contentPart>
        </mc:Choice>
        <mc:Fallback xmlns="">
          <p:pic>
            <p:nvPicPr>
              <p:cNvPr id="5" name="Ink 4">
                <a:extLst>
                  <a:ext uri="{FF2B5EF4-FFF2-40B4-BE49-F238E27FC236}">
                    <a16:creationId xmlns:a16="http://schemas.microsoft.com/office/drawing/2014/main" id="{56DCB10E-C941-18EC-2EB4-3EE88403AA0E}"/>
                  </a:ext>
                </a:extLst>
              </p:cNvPr>
              <p:cNvPicPr/>
              <p:nvPr/>
            </p:nvPicPr>
            <p:blipFill>
              <a:blip r:embed="rId5"/>
              <a:stretch>
                <a:fillRect/>
              </a:stretch>
            </p:blipFill>
            <p:spPr>
              <a:xfrm>
                <a:off x="2414109" y="4637846"/>
                <a:ext cx="2376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CC1BEEA-59CF-971D-6BB0-4A7628C7FEB5}"/>
                  </a:ext>
                </a:extLst>
              </p14:cNvPr>
              <p14:cNvContentPartPr/>
              <p14:nvPr/>
            </p14:nvContentPartPr>
            <p14:xfrm>
              <a:off x="2341029" y="4591046"/>
              <a:ext cx="16200" cy="360"/>
            </p14:xfrm>
          </p:contentPart>
        </mc:Choice>
        <mc:Fallback xmlns="">
          <p:pic>
            <p:nvPicPr>
              <p:cNvPr id="6" name="Ink 5">
                <a:extLst>
                  <a:ext uri="{FF2B5EF4-FFF2-40B4-BE49-F238E27FC236}">
                    <a16:creationId xmlns:a16="http://schemas.microsoft.com/office/drawing/2014/main" id="{1CC1BEEA-59CF-971D-6BB0-4A7628C7FEB5}"/>
                  </a:ext>
                </a:extLst>
              </p:cNvPr>
              <p:cNvPicPr/>
              <p:nvPr/>
            </p:nvPicPr>
            <p:blipFill>
              <a:blip r:embed="rId7"/>
              <a:stretch>
                <a:fillRect/>
              </a:stretch>
            </p:blipFill>
            <p:spPr>
              <a:xfrm>
                <a:off x="2332389" y="4582046"/>
                <a:ext cx="338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A14F5A64-B6D4-22D7-9357-2A18E4FAD3A1}"/>
                  </a:ext>
                </a:extLst>
              </p14:cNvPr>
              <p14:cNvContentPartPr/>
              <p14:nvPr/>
            </p14:nvContentPartPr>
            <p14:xfrm>
              <a:off x="2212869" y="4540646"/>
              <a:ext cx="360" cy="360"/>
            </p14:xfrm>
          </p:contentPart>
        </mc:Choice>
        <mc:Fallback xmlns="">
          <p:pic>
            <p:nvPicPr>
              <p:cNvPr id="7" name="Ink 6">
                <a:extLst>
                  <a:ext uri="{FF2B5EF4-FFF2-40B4-BE49-F238E27FC236}">
                    <a16:creationId xmlns:a16="http://schemas.microsoft.com/office/drawing/2014/main" id="{A14F5A64-B6D4-22D7-9357-2A18E4FAD3A1}"/>
                  </a:ext>
                </a:extLst>
              </p:cNvPr>
              <p:cNvPicPr/>
              <p:nvPr/>
            </p:nvPicPr>
            <p:blipFill>
              <a:blip r:embed="rId5"/>
              <a:stretch>
                <a:fillRect/>
              </a:stretch>
            </p:blipFill>
            <p:spPr>
              <a:xfrm>
                <a:off x="2203869" y="45320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583D068-2730-320F-A9E8-3DE7DF7A1E27}"/>
                  </a:ext>
                </a:extLst>
              </p14:cNvPr>
              <p14:cNvContentPartPr/>
              <p14:nvPr/>
            </p14:nvContentPartPr>
            <p14:xfrm>
              <a:off x="1673229" y="4475846"/>
              <a:ext cx="97200" cy="104400"/>
            </p14:xfrm>
          </p:contentPart>
        </mc:Choice>
        <mc:Fallback xmlns="">
          <p:pic>
            <p:nvPicPr>
              <p:cNvPr id="8" name="Ink 7">
                <a:extLst>
                  <a:ext uri="{FF2B5EF4-FFF2-40B4-BE49-F238E27FC236}">
                    <a16:creationId xmlns:a16="http://schemas.microsoft.com/office/drawing/2014/main" id="{E583D068-2730-320F-A9E8-3DE7DF7A1E27}"/>
                  </a:ext>
                </a:extLst>
              </p:cNvPr>
              <p:cNvPicPr/>
              <p:nvPr/>
            </p:nvPicPr>
            <p:blipFill>
              <a:blip r:embed="rId10"/>
              <a:stretch>
                <a:fillRect/>
              </a:stretch>
            </p:blipFill>
            <p:spPr>
              <a:xfrm>
                <a:off x="1664229" y="4466846"/>
                <a:ext cx="11484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1C62D84C-B693-5BF2-716E-24AF51C2D8A5}"/>
                  </a:ext>
                </a:extLst>
              </p14:cNvPr>
              <p14:cNvContentPartPr/>
              <p14:nvPr/>
            </p14:nvContentPartPr>
            <p14:xfrm>
              <a:off x="8388309" y="4518686"/>
              <a:ext cx="360" cy="360"/>
            </p14:xfrm>
          </p:contentPart>
        </mc:Choice>
        <mc:Fallback xmlns="">
          <p:pic>
            <p:nvPicPr>
              <p:cNvPr id="9" name="Ink 8">
                <a:extLst>
                  <a:ext uri="{FF2B5EF4-FFF2-40B4-BE49-F238E27FC236}">
                    <a16:creationId xmlns:a16="http://schemas.microsoft.com/office/drawing/2014/main" id="{1C62D84C-B693-5BF2-716E-24AF51C2D8A5}"/>
                  </a:ext>
                </a:extLst>
              </p:cNvPr>
              <p:cNvPicPr/>
              <p:nvPr/>
            </p:nvPicPr>
            <p:blipFill>
              <a:blip r:embed="rId5"/>
              <a:stretch>
                <a:fillRect/>
              </a:stretch>
            </p:blipFill>
            <p:spPr>
              <a:xfrm>
                <a:off x="8379309" y="451004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D4227CBA-8EA6-1EB4-A863-329A74B73035}"/>
                  </a:ext>
                </a:extLst>
              </p14:cNvPr>
              <p14:cNvContentPartPr/>
              <p14:nvPr/>
            </p14:nvContentPartPr>
            <p14:xfrm>
              <a:off x="8405229" y="4229246"/>
              <a:ext cx="360" cy="360"/>
            </p14:xfrm>
          </p:contentPart>
        </mc:Choice>
        <mc:Fallback xmlns="">
          <p:pic>
            <p:nvPicPr>
              <p:cNvPr id="10" name="Ink 9">
                <a:extLst>
                  <a:ext uri="{FF2B5EF4-FFF2-40B4-BE49-F238E27FC236}">
                    <a16:creationId xmlns:a16="http://schemas.microsoft.com/office/drawing/2014/main" id="{D4227CBA-8EA6-1EB4-A863-329A74B73035}"/>
                  </a:ext>
                </a:extLst>
              </p:cNvPr>
              <p:cNvPicPr/>
              <p:nvPr/>
            </p:nvPicPr>
            <p:blipFill>
              <a:blip r:embed="rId5"/>
              <a:stretch>
                <a:fillRect/>
              </a:stretch>
            </p:blipFill>
            <p:spPr>
              <a:xfrm>
                <a:off x="8396229" y="422024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62D840DF-2D48-0C22-A42C-37F86CAA4DAC}"/>
                  </a:ext>
                </a:extLst>
              </p14:cNvPr>
              <p14:cNvContentPartPr/>
              <p14:nvPr/>
            </p14:nvContentPartPr>
            <p14:xfrm>
              <a:off x="7829229" y="4269206"/>
              <a:ext cx="3960" cy="4680"/>
            </p14:xfrm>
          </p:contentPart>
        </mc:Choice>
        <mc:Fallback xmlns="">
          <p:pic>
            <p:nvPicPr>
              <p:cNvPr id="11" name="Ink 10">
                <a:extLst>
                  <a:ext uri="{FF2B5EF4-FFF2-40B4-BE49-F238E27FC236}">
                    <a16:creationId xmlns:a16="http://schemas.microsoft.com/office/drawing/2014/main" id="{62D840DF-2D48-0C22-A42C-37F86CAA4DAC}"/>
                  </a:ext>
                </a:extLst>
              </p:cNvPr>
              <p:cNvPicPr/>
              <p:nvPr/>
            </p:nvPicPr>
            <p:blipFill>
              <a:blip r:embed="rId5"/>
              <a:stretch>
                <a:fillRect/>
              </a:stretch>
            </p:blipFill>
            <p:spPr>
              <a:xfrm>
                <a:off x="7820589" y="4260566"/>
                <a:ext cx="2160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76175B7F-649D-FC44-6AF9-208C6E64816E}"/>
                  </a:ext>
                </a:extLst>
              </p14:cNvPr>
              <p14:cNvContentPartPr/>
              <p14:nvPr/>
            </p14:nvContentPartPr>
            <p14:xfrm>
              <a:off x="8128029" y="4162646"/>
              <a:ext cx="360" cy="360"/>
            </p14:xfrm>
          </p:contentPart>
        </mc:Choice>
        <mc:Fallback xmlns="">
          <p:pic>
            <p:nvPicPr>
              <p:cNvPr id="12" name="Ink 11">
                <a:extLst>
                  <a:ext uri="{FF2B5EF4-FFF2-40B4-BE49-F238E27FC236}">
                    <a16:creationId xmlns:a16="http://schemas.microsoft.com/office/drawing/2014/main" id="{76175B7F-649D-FC44-6AF9-208C6E64816E}"/>
                  </a:ext>
                </a:extLst>
              </p:cNvPr>
              <p:cNvPicPr/>
              <p:nvPr/>
            </p:nvPicPr>
            <p:blipFill>
              <a:blip r:embed="rId5"/>
              <a:stretch>
                <a:fillRect/>
              </a:stretch>
            </p:blipFill>
            <p:spPr>
              <a:xfrm>
                <a:off x="8119029" y="4153646"/>
                <a:ext cx="18000" cy="18000"/>
              </a:xfrm>
              <a:prstGeom prst="rect">
                <a:avLst/>
              </a:prstGeom>
            </p:spPr>
          </p:pic>
        </mc:Fallback>
      </mc:AlternateContent>
    </p:spTree>
    <p:extLst>
      <p:ext uri="{BB962C8B-B14F-4D97-AF65-F5344CB8AC3E}">
        <p14:creationId xmlns:p14="http://schemas.microsoft.com/office/powerpoint/2010/main" val="147138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32929-0E68-645C-D6FA-4DFE34C5D98A}"/>
              </a:ext>
            </a:extLst>
          </p:cNvPr>
          <p:cNvSpPr>
            <a:spLocks noGrp="1"/>
          </p:cNvSpPr>
          <p:nvPr>
            <p:ph type="title"/>
          </p:nvPr>
        </p:nvSpPr>
        <p:spPr/>
        <p:txBody>
          <a:bodyPr/>
          <a:lstStyle/>
          <a:p>
            <a:r>
              <a:rPr lang="en-GB" dirty="0"/>
              <a:t>Short Activity </a:t>
            </a:r>
          </a:p>
        </p:txBody>
      </p:sp>
      <p:sp>
        <p:nvSpPr>
          <p:cNvPr id="3" name="Content Placeholder 2">
            <a:extLst>
              <a:ext uri="{FF2B5EF4-FFF2-40B4-BE49-F238E27FC236}">
                <a16:creationId xmlns:a16="http://schemas.microsoft.com/office/drawing/2014/main" id="{94277CA6-77A6-87E5-4B25-A960F1C868B2}"/>
              </a:ext>
            </a:extLst>
          </p:cNvPr>
          <p:cNvSpPr>
            <a:spLocks noGrp="1"/>
          </p:cNvSpPr>
          <p:nvPr>
            <p:ph idx="1"/>
          </p:nvPr>
        </p:nvSpPr>
        <p:spPr>
          <a:xfrm>
            <a:off x="107950" y="1340769"/>
            <a:ext cx="8856663" cy="4825082"/>
          </a:xfrm>
        </p:spPr>
        <p:txBody>
          <a:bodyPr/>
          <a:lstStyle/>
          <a:p>
            <a:pPr marL="457200" indent="-457200">
              <a:buFont typeface="Arial" panose="020B0604020202020204" pitchFamily="34" charset="0"/>
              <a:buChar char="•"/>
            </a:pPr>
            <a:r>
              <a:rPr lang="en-GB" dirty="0"/>
              <a:t>All groups should discuss to the class about their findings from the activities in the previous slide and to compare the requirement elicitation methods they used. </a:t>
            </a:r>
          </a:p>
        </p:txBody>
      </p:sp>
    </p:spTree>
    <p:extLst>
      <p:ext uri="{BB962C8B-B14F-4D97-AF65-F5344CB8AC3E}">
        <p14:creationId xmlns:p14="http://schemas.microsoft.com/office/powerpoint/2010/main" val="510562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8E40-A454-0ACF-D351-78EEEA44DC44}"/>
              </a:ext>
            </a:extLst>
          </p:cNvPr>
          <p:cNvSpPr>
            <a:spLocks noGrp="1"/>
          </p:cNvSpPr>
          <p:nvPr>
            <p:ph type="title"/>
          </p:nvPr>
        </p:nvSpPr>
        <p:spPr>
          <a:xfrm>
            <a:off x="103188" y="115888"/>
            <a:ext cx="8785225" cy="1143000"/>
          </a:xfrm>
        </p:spPr>
        <p:txBody>
          <a:bodyPr wrap="square" anchor="ctr">
            <a:normAutofit/>
          </a:bodyPr>
          <a:lstStyle/>
          <a:p>
            <a:r>
              <a:rPr lang="en-GB" dirty="0"/>
              <a:t>Requirements Analysis  </a:t>
            </a:r>
          </a:p>
        </p:txBody>
      </p:sp>
      <p:pic>
        <p:nvPicPr>
          <p:cNvPr id="29698" name="Picture 2" descr="Free photo analysis innovation opportunities strengths strategic">
            <a:extLst>
              <a:ext uri="{FF2B5EF4-FFF2-40B4-BE49-F238E27FC236}">
                <a16:creationId xmlns:a16="http://schemas.microsoft.com/office/drawing/2014/main" id="{EB0AFF45-41DB-C308-AD76-A6F9BAF327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04" r="21009" b="3"/>
          <a:stretch/>
        </p:blipFill>
        <p:spPr bwMode="auto">
          <a:xfrm>
            <a:off x="107950" y="1845717"/>
            <a:ext cx="4351338" cy="431958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14AFF2F-F796-A7D5-96B7-BCB4CD939B59}"/>
              </a:ext>
            </a:extLst>
          </p:cNvPr>
          <p:cNvSpPr>
            <a:spLocks noGrp="1"/>
          </p:cNvSpPr>
          <p:nvPr>
            <p:ph sz="half" idx="2"/>
          </p:nvPr>
        </p:nvSpPr>
        <p:spPr>
          <a:xfrm>
            <a:off x="4611688" y="1845717"/>
            <a:ext cx="4352925" cy="4319587"/>
          </a:xfrm>
        </p:spPr>
        <p:txBody>
          <a:bodyPr wrap="square" anchor="t">
            <a:normAutofit/>
          </a:bodyPr>
          <a:lstStyle/>
          <a:p>
            <a:pPr marL="342900" indent="-342900">
              <a:lnSpc>
                <a:spcPct val="90000"/>
              </a:lnSpc>
              <a:buFont typeface="Arial" panose="020B0604020202020204" pitchFamily="34" charset="0"/>
              <a:buChar char="•"/>
            </a:pPr>
            <a:r>
              <a:rPr lang="en-GB" sz="2400" b="0" i="0" dirty="0">
                <a:effectLst/>
                <a:latin typeface="Arial" panose="020B0604020202020204" pitchFamily="34" charset="0"/>
                <a:cs typeface="Arial" panose="020B0604020202020204" pitchFamily="34" charset="0"/>
              </a:rPr>
              <a:t>In this step, we analyse the information gathered during elicitation.</a:t>
            </a:r>
          </a:p>
          <a:p>
            <a:pPr marL="342900" indent="-342900">
              <a:lnSpc>
                <a:spcPct val="90000"/>
              </a:lnSpc>
              <a:buFont typeface="Arial" panose="020B0604020202020204" pitchFamily="34" charset="0"/>
              <a:buChar char="•"/>
            </a:pPr>
            <a:r>
              <a:rPr lang="en-GB" sz="2400" b="0" i="0" dirty="0">
                <a:effectLst/>
                <a:latin typeface="Arial" panose="020B0604020202020204" pitchFamily="34" charset="0"/>
                <a:cs typeface="Arial" panose="020B0604020202020204" pitchFamily="34" charset="0"/>
              </a:rPr>
              <a:t>We </a:t>
            </a:r>
            <a:r>
              <a:rPr lang="en-GB" sz="2400" b="0" dirty="0">
                <a:solidFill>
                  <a:srgbClr val="C00000"/>
                </a:solidFill>
                <a:effectLst/>
                <a:latin typeface="Arial" panose="020B0604020202020204" pitchFamily="34" charset="0"/>
                <a:cs typeface="Arial" panose="020B0604020202020204" pitchFamily="34" charset="0"/>
              </a:rPr>
              <a:t>identify high-level goals and objectives</a:t>
            </a:r>
            <a:r>
              <a:rPr lang="en-GB" sz="2400" b="0" i="0" dirty="0">
                <a:effectLst/>
                <a:latin typeface="Arial" panose="020B0604020202020204" pitchFamily="34" charset="0"/>
                <a:cs typeface="Arial" panose="020B0604020202020204" pitchFamily="34" charset="0"/>
              </a:rPr>
              <a:t> of the software system.</a:t>
            </a:r>
          </a:p>
          <a:p>
            <a:pPr marL="342900" indent="-342900">
              <a:lnSpc>
                <a:spcPct val="90000"/>
              </a:lnSpc>
              <a:buFont typeface="Arial" panose="020B0604020202020204" pitchFamily="34" charset="0"/>
              <a:buChar char="•"/>
            </a:pPr>
            <a:r>
              <a:rPr lang="en-GB" sz="2400" b="0" dirty="0">
                <a:solidFill>
                  <a:srgbClr val="C00000"/>
                </a:solidFill>
                <a:effectLst/>
                <a:latin typeface="Arial" panose="020B0604020202020204" pitchFamily="34" charset="0"/>
                <a:cs typeface="Arial" panose="020B0604020202020204" pitchFamily="34" charset="0"/>
              </a:rPr>
              <a:t>Constraints</a:t>
            </a:r>
            <a:r>
              <a:rPr lang="en-GB" sz="2400" b="0" i="0" dirty="0">
                <a:effectLst/>
                <a:latin typeface="Arial" panose="020B0604020202020204" pitchFamily="34" charset="0"/>
                <a:cs typeface="Arial" panose="020B0604020202020204" pitchFamily="34" charset="0"/>
              </a:rPr>
              <a:t> or limitations that may impact development are also considered.</a:t>
            </a:r>
          </a:p>
          <a:p>
            <a:pPr>
              <a:lnSpc>
                <a:spcPct val="90000"/>
              </a:lnSpc>
            </a:pPr>
            <a:endParaRPr lang="en-GB" dirty="0"/>
          </a:p>
        </p:txBody>
      </p:sp>
    </p:spTree>
    <p:extLst>
      <p:ext uri="{BB962C8B-B14F-4D97-AF65-F5344CB8AC3E}">
        <p14:creationId xmlns:p14="http://schemas.microsoft.com/office/powerpoint/2010/main" val="281787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63971-696D-FBA0-6734-739F6008C87F}"/>
              </a:ext>
            </a:extLst>
          </p:cNvPr>
          <p:cNvSpPr>
            <a:spLocks noGrp="1"/>
          </p:cNvSpPr>
          <p:nvPr>
            <p:ph type="title"/>
          </p:nvPr>
        </p:nvSpPr>
        <p:spPr/>
        <p:txBody>
          <a:bodyPr/>
          <a:lstStyle/>
          <a:p>
            <a:r>
              <a:rPr lang="en-GB" dirty="0"/>
              <a:t>Requirements Specifications </a:t>
            </a:r>
          </a:p>
        </p:txBody>
      </p:sp>
      <p:sp>
        <p:nvSpPr>
          <p:cNvPr id="3" name="Content Placeholder 2">
            <a:extLst>
              <a:ext uri="{FF2B5EF4-FFF2-40B4-BE49-F238E27FC236}">
                <a16:creationId xmlns:a16="http://schemas.microsoft.com/office/drawing/2014/main" id="{AF9CE7B9-CA9B-E563-9DDF-6E77ECA4E79D}"/>
              </a:ext>
            </a:extLst>
          </p:cNvPr>
          <p:cNvSpPr>
            <a:spLocks noGrp="1"/>
          </p:cNvSpPr>
          <p:nvPr>
            <p:ph idx="1"/>
          </p:nvPr>
        </p:nvSpPr>
        <p:spPr>
          <a:xfrm>
            <a:off x="143668" y="1484784"/>
            <a:ext cx="8856663" cy="4319587"/>
          </a:xfrm>
        </p:spPr>
        <p:txBody>
          <a:bodyPr/>
          <a:lstStyle/>
          <a:p>
            <a:pPr marL="268287" lvl="1" indent="0" eaLnBrk="1" hangingPunct="1">
              <a:buNone/>
              <a:defRPr/>
            </a:pPr>
            <a:r>
              <a:rPr lang="en-GB" sz="3000" i="1" dirty="0">
                <a:solidFill>
                  <a:srgbClr val="002060"/>
                </a:solidFill>
                <a:latin typeface="+mn-lt"/>
                <a:cs typeface="ＭＳ Ｐゴシック" charset="0"/>
              </a:rPr>
              <a:t>The requirements identified in the analysis phase are documented in this step. </a:t>
            </a:r>
          </a:p>
          <a:p>
            <a:pPr marL="342900" indent="-342900" algn="l">
              <a:buFont typeface="Arial" panose="020B0604020202020204" pitchFamily="34" charset="0"/>
              <a:buChar char="•"/>
            </a:pPr>
            <a:r>
              <a:rPr lang="en-GB" sz="2400" b="0" i="0" dirty="0">
                <a:solidFill>
                  <a:schemeClr val="tx1"/>
                </a:solidFill>
                <a:effectLst/>
                <a:latin typeface="Arial" panose="020B0604020202020204" pitchFamily="34" charset="0"/>
                <a:cs typeface="Arial" panose="020B0604020202020204" pitchFamily="34" charset="0"/>
              </a:rPr>
              <a:t>Clear, consistent, and unambiguous documentation is essential.</a:t>
            </a:r>
          </a:p>
          <a:p>
            <a:pPr marL="342900" indent="-342900" algn="l">
              <a:buFont typeface="Arial" panose="020B0604020202020204" pitchFamily="34" charset="0"/>
              <a:buChar char="•"/>
            </a:pPr>
            <a:r>
              <a:rPr lang="en-GB" sz="2400" b="0" i="0" dirty="0">
                <a:solidFill>
                  <a:schemeClr val="tx1"/>
                </a:solidFill>
                <a:effectLst/>
                <a:latin typeface="Arial" panose="020B0604020202020204" pitchFamily="34" charset="0"/>
                <a:cs typeface="Arial" panose="020B0604020202020204" pitchFamily="34" charset="0"/>
              </a:rPr>
              <a:t>Prioritisation and grouping of requirements into manageable chunks.</a:t>
            </a:r>
          </a:p>
          <a:p>
            <a:pPr marL="342900" indent="-342900" algn="l">
              <a:buFont typeface="Arial" panose="020B0604020202020204" pitchFamily="34" charset="0"/>
              <a:buChar char="•"/>
            </a:pPr>
            <a:r>
              <a:rPr lang="en-GB" sz="2400" b="0" i="0" dirty="0">
                <a:solidFill>
                  <a:schemeClr val="tx1"/>
                </a:solidFill>
                <a:effectLst/>
                <a:latin typeface="Arial" panose="020B0604020202020204" pitchFamily="34" charset="0"/>
                <a:cs typeface="Arial" panose="020B0604020202020204" pitchFamily="34" charset="0"/>
              </a:rPr>
              <a:t>ER diagrams, data flow diagrams(DFDs), function decomposition diagrams(FDDs), data dictionaries, etc are used at this stage.  </a:t>
            </a:r>
          </a:p>
          <a:p>
            <a:pPr marL="342900" indent="-342900" algn="l">
              <a:buFont typeface="Arial" panose="020B0604020202020204" pitchFamily="34" charset="0"/>
              <a:buChar char="•"/>
            </a:pPr>
            <a:r>
              <a:rPr lang="en-GB" sz="2400" i="0" dirty="0">
                <a:solidFill>
                  <a:schemeClr val="tx1"/>
                </a:solidFill>
                <a:latin typeface="Arial" panose="020B0604020202020204" pitchFamily="34" charset="0"/>
                <a:cs typeface="Arial" panose="020B0604020202020204" pitchFamily="34" charset="0"/>
              </a:rPr>
              <a:t>Requirements should be written in natural language and avoid technical jargon.  </a:t>
            </a:r>
            <a:endParaRPr lang="en-GB" sz="2400" b="0" i="0" dirty="0">
              <a:solidFill>
                <a:schemeClr val="tx1"/>
              </a:solidFill>
              <a:effectLst/>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778519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7B57C-C279-E0AA-2363-F7251F30E5C4}"/>
              </a:ext>
            </a:extLst>
          </p:cNvPr>
          <p:cNvSpPr>
            <a:spLocks noGrp="1"/>
          </p:cNvSpPr>
          <p:nvPr>
            <p:ph type="title"/>
          </p:nvPr>
        </p:nvSpPr>
        <p:spPr>
          <a:xfrm>
            <a:off x="151979" y="116632"/>
            <a:ext cx="8992021" cy="1143000"/>
          </a:xfrm>
        </p:spPr>
        <p:txBody>
          <a:bodyPr/>
          <a:lstStyle/>
          <a:p>
            <a:r>
              <a:rPr lang="en-GB" sz="3600" dirty="0"/>
              <a:t>Requirements Verification and Validation</a:t>
            </a:r>
          </a:p>
        </p:txBody>
      </p:sp>
      <p:sp>
        <p:nvSpPr>
          <p:cNvPr id="3" name="Content Placeholder 2">
            <a:extLst>
              <a:ext uri="{FF2B5EF4-FFF2-40B4-BE49-F238E27FC236}">
                <a16:creationId xmlns:a16="http://schemas.microsoft.com/office/drawing/2014/main" id="{FC686611-956D-AE7A-A9B5-341BAB636C23}"/>
              </a:ext>
            </a:extLst>
          </p:cNvPr>
          <p:cNvSpPr>
            <a:spLocks noGrp="1"/>
          </p:cNvSpPr>
          <p:nvPr>
            <p:ph idx="1"/>
          </p:nvPr>
        </p:nvSpPr>
        <p:spPr>
          <a:xfrm>
            <a:off x="151979" y="1484784"/>
            <a:ext cx="8856663" cy="4319587"/>
          </a:xfrm>
        </p:spPr>
        <p:txBody>
          <a:bodyPr/>
          <a:lstStyle/>
          <a:p>
            <a:pPr marL="0" indent="0" algn="l"/>
            <a:r>
              <a:rPr lang="en-GB" sz="2400" b="1" i="0" dirty="0">
                <a:effectLst/>
                <a:latin typeface="Arial" panose="020B0604020202020204" pitchFamily="34" charset="0"/>
                <a:cs typeface="Arial" panose="020B0604020202020204" pitchFamily="34" charset="0"/>
              </a:rPr>
              <a:t>Verification </a:t>
            </a:r>
          </a:p>
          <a:p>
            <a:pPr marL="787400" lvl="1" indent="-342900">
              <a:buFont typeface="Arial" panose="020B0604020202020204" pitchFamily="34" charset="0"/>
              <a:buChar char="•"/>
            </a:pPr>
            <a:r>
              <a:rPr lang="en-GB" sz="2200" i="0" dirty="0">
                <a:solidFill>
                  <a:srgbClr val="111111"/>
                </a:solidFill>
                <a:latin typeface="Arial" panose="020B0604020202020204" pitchFamily="34" charset="0"/>
                <a:cs typeface="Arial" panose="020B0604020202020204" pitchFamily="34" charset="0"/>
              </a:rPr>
              <a:t>Ensures that requirements are </a:t>
            </a:r>
            <a:r>
              <a:rPr lang="en-GB" sz="2200" b="1" i="1" dirty="0">
                <a:solidFill>
                  <a:srgbClr val="111111"/>
                </a:solidFill>
                <a:latin typeface="Arial" panose="020B0604020202020204" pitchFamily="34" charset="0"/>
                <a:cs typeface="Arial" panose="020B0604020202020204" pitchFamily="34" charset="0"/>
              </a:rPr>
              <a:t>complete, consistent, and accurate.</a:t>
            </a:r>
          </a:p>
          <a:p>
            <a:pPr marL="787400" lvl="1" indent="-342900">
              <a:buFont typeface="Arial" panose="020B0604020202020204" pitchFamily="34" charset="0"/>
              <a:buChar char="•"/>
            </a:pPr>
            <a:r>
              <a:rPr lang="en-GB" sz="2200" b="0" i="0" dirty="0">
                <a:solidFill>
                  <a:srgbClr val="111111"/>
                </a:solidFill>
                <a:effectLst/>
                <a:latin typeface="Arial" panose="020B0604020202020204" pitchFamily="34" charset="0"/>
                <a:cs typeface="Arial" panose="020B0604020202020204" pitchFamily="34" charset="0"/>
              </a:rPr>
              <a:t>Involves verifying the requirements are testable and meet stakeholder needs.</a:t>
            </a:r>
          </a:p>
          <a:p>
            <a:pPr marL="787400" lvl="1" indent="-342900">
              <a:buFont typeface="Arial" panose="020B0604020202020204" pitchFamily="34" charset="0"/>
              <a:buChar char="•"/>
            </a:pPr>
            <a:endParaRPr lang="en-GB" sz="2200" b="0" i="0" dirty="0">
              <a:solidFill>
                <a:srgbClr val="111111"/>
              </a:solidFill>
              <a:effectLst/>
              <a:latin typeface="Arial" panose="020B0604020202020204" pitchFamily="34" charset="0"/>
              <a:cs typeface="Arial" panose="020B0604020202020204" pitchFamily="34" charset="0"/>
            </a:endParaRPr>
          </a:p>
          <a:p>
            <a:pPr marL="0" indent="0"/>
            <a:r>
              <a:rPr lang="en-GB" sz="2400" b="1" i="0" dirty="0">
                <a:latin typeface="Arial" panose="020B0604020202020204" pitchFamily="34" charset="0"/>
                <a:cs typeface="Arial" panose="020B0604020202020204" pitchFamily="34" charset="0"/>
              </a:rPr>
              <a:t>Validation </a:t>
            </a:r>
          </a:p>
          <a:p>
            <a:pPr marL="342900" indent="-342900" algn="l">
              <a:buFont typeface="Arial" panose="020B0604020202020204" pitchFamily="34" charset="0"/>
              <a:buChar char="•"/>
            </a:pPr>
            <a:r>
              <a:rPr lang="en-GB" sz="2400" b="0" i="0" dirty="0">
                <a:solidFill>
                  <a:schemeClr val="tx1"/>
                </a:solidFill>
                <a:effectLst/>
                <a:latin typeface="Arial" panose="020B0604020202020204" pitchFamily="34" charset="0"/>
                <a:cs typeface="Arial" panose="020B0604020202020204" pitchFamily="34" charset="0"/>
              </a:rPr>
              <a:t>The process of checking that the requirements </a:t>
            </a:r>
            <a:r>
              <a:rPr lang="en-GB" sz="2400" b="1" dirty="0">
                <a:solidFill>
                  <a:schemeClr val="tx1"/>
                </a:solidFill>
                <a:effectLst/>
                <a:latin typeface="Arial" panose="020B0604020202020204" pitchFamily="34" charset="0"/>
                <a:cs typeface="Arial" panose="020B0604020202020204" pitchFamily="34" charset="0"/>
              </a:rPr>
              <a:t>meet the needs and expectations of the stakeholders</a:t>
            </a:r>
          </a:p>
          <a:p>
            <a:pPr marL="342900" indent="-342900" algn="l">
              <a:buFont typeface="Arial" panose="020B0604020202020204" pitchFamily="34" charset="0"/>
              <a:buChar char="•"/>
            </a:pPr>
            <a:r>
              <a:rPr lang="en-GB" sz="2400" b="0" i="0" dirty="0">
                <a:solidFill>
                  <a:srgbClr val="111111"/>
                </a:solidFill>
                <a:effectLst/>
                <a:latin typeface="Arial" panose="020B0604020202020204" pitchFamily="34" charset="0"/>
                <a:cs typeface="Arial" panose="020B0604020202020204" pitchFamily="34" charset="0"/>
              </a:rPr>
              <a:t>Validation helps prevent misunderstandings and ambiguities.</a:t>
            </a:r>
          </a:p>
          <a:p>
            <a:endParaRPr lang="en-GB" dirty="0"/>
          </a:p>
        </p:txBody>
      </p:sp>
    </p:spTree>
    <p:extLst>
      <p:ext uri="{BB962C8B-B14F-4D97-AF65-F5344CB8AC3E}">
        <p14:creationId xmlns:p14="http://schemas.microsoft.com/office/powerpoint/2010/main" val="4141563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313851A0-5BED-797D-C0A3-9806634B9296}"/>
              </a:ext>
            </a:extLst>
          </p:cNvPr>
          <p:cNvSpPr>
            <a:spLocks noGrp="1" noChangeArrowheads="1"/>
          </p:cNvSpPr>
          <p:nvPr>
            <p:ph type="title"/>
          </p:nvPr>
        </p:nvSpPr>
        <p:spPr/>
        <p:txBody>
          <a:bodyPr/>
          <a:lstStyle/>
          <a:p>
            <a:pPr eaLnBrk="1" hangingPunct="1"/>
            <a:r>
              <a:rPr lang="en-US" altLang="en-US"/>
              <a:t>The Unit Roadmap  </a:t>
            </a:r>
          </a:p>
        </p:txBody>
      </p:sp>
      <p:sp>
        <p:nvSpPr>
          <p:cNvPr id="11267" name="Rectangle 5">
            <a:extLst>
              <a:ext uri="{FF2B5EF4-FFF2-40B4-BE49-F238E27FC236}">
                <a16:creationId xmlns:a16="http://schemas.microsoft.com/office/drawing/2014/main" id="{20865428-ECF8-06EE-139A-8EE51B24F66D}"/>
              </a:ext>
            </a:extLst>
          </p:cNvPr>
          <p:cNvSpPr>
            <a:spLocks noGrp="1" noChangeArrowheads="1"/>
          </p:cNvSpPr>
          <p:nvPr>
            <p:ph idx="1"/>
          </p:nvPr>
        </p:nvSpPr>
        <p:spPr>
          <a:xfrm>
            <a:off x="107950" y="1258888"/>
            <a:ext cx="8856663" cy="4906963"/>
          </a:xfrm>
        </p:spPr>
        <p:txBody>
          <a:bodyPr/>
          <a:lstStyle/>
          <a:p>
            <a:pPr marL="268287" lvl="1" indent="0" eaLnBrk="1" hangingPunct="1">
              <a:buFontTx/>
              <a:buNone/>
              <a:defRPr/>
            </a:pPr>
            <a:r>
              <a:rPr lang="en-GB" altLang="en-US" sz="2000" dirty="0">
                <a:latin typeface="Arial" panose="020B0604020202020204" pitchFamily="34" charset="0"/>
              </a:rPr>
              <a:t>Topic 1: Introduction</a:t>
            </a:r>
          </a:p>
          <a:p>
            <a:pPr marL="268287" lvl="1" indent="0" algn="just" eaLnBrk="1" hangingPunct="1">
              <a:buFontTx/>
              <a:buNone/>
              <a:defRPr/>
            </a:pPr>
            <a:r>
              <a:rPr lang="en-GB" altLang="en-US" sz="2000" dirty="0">
                <a:latin typeface="Arial" panose="020B0604020202020204" pitchFamily="34" charset="0"/>
              </a:rPr>
              <a:t>Topic 2: </a:t>
            </a:r>
            <a:r>
              <a:rPr lang="en-GB" sz="2000" dirty="0">
                <a:latin typeface="Arial" panose="020B0604020202020204" pitchFamily="34" charset="0"/>
                <a:ea typeface="Calibri" panose="020F0502020204030204" pitchFamily="34" charset="0"/>
              </a:rPr>
              <a:t>Introduction to Software Engineering Key Practices and Principles</a:t>
            </a:r>
            <a:endParaRPr lang="en-GB" altLang="en-US" sz="2000" dirty="0">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3: </a:t>
            </a:r>
            <a:r>
              <a:rPr lang="en-GB" sz="2000" dirty="0">
                <a:latin typeface="Arial" panose="020B0604020202020204" pitchFamily="34" charset="0"/>
                <a:ea typeface="Calibri" panose="020F0502020204030204" pitchFamily="34" charset="0"/>
              </a:rPr>
              <a:t>Software Development Life Cycle Models</a:t>
            </a:r>
            <a:endParaRPr lang="en-GB" altLang="en-US" sz="2000" dirty="0">
              <a:latin typeface="Arial" panose="020B0604020202020204" pitchFamily="34" charset="0"/>
            </a:endParaRPr>
          </a:p>
          <a:p>
            <a:pPr marL="268287" lvl="1" indent="0" eaLnBrk="1" hangingPunct="1">
              <a:buNone/>
              <a:defRPr/>
            </a:pPr>
            <a:r>
              <a:rPr lang="en-GB" altLang="en-US" sz="2000" dirty="0">
                <a:solidFill>
                  <a:srgbClr val="C00000"/>
                </a:solidFill>
                <a:latin typeface="Arial" panose="020B0604020202020204" pitchFamily="34" charset="0"/>
              </a:rPr>
              <a:t>Topic 4: Requirements Engineering</a:t>
            </a:r>
          </a:p>
          <a:p>
            <a:pPr marL="268287" lvl="1" indent="0" eaLnBrk="1" hangingPunct="1">
              <a:buFontTx/>
              <a:buNone/>
              <a:defRPr/>
            </a:pPr>
            <a:r>
              <a:rPr lang="en-GB" altLang="en-US" sz="2000" dirty="0">
                <a:latin typeface="Arial" panose="020B0604020202020204" pitchFamily="34" charset="0"/>
              </a:rPr>
              <a:t>Topic 5: System Modelling &amp; Design  </a:t>
            </a:r>
          </a:p>
          <a:p>
            <a:pPr marL="268287" lvl="1" indent="0" eaLnBrk="1" hangingPunct="1">
              <a:buFontTx/>
              <a:buNone/>
              <a:defRPr/>
            </a:pPr>
            <a:r>
              <a:rPr lang="en-GB" altLang="en-US" sz="2000" dirty="0">
                <a:latin typeface="Arial" panose="020B0604020202020204" pitchFamily="34" charset="0"/>
              </a:rPr>
              <a:t>Topic 6: Software Implementation &amp; Testing</a:t>
            </a:r>
          </a:p>
          <a:p>
            <a:pPr marL="268287" lvl="1" indent="0" eaLnBrk="1" hangingPunct="1">
              <a:buFontTx/>
              <a:buNone/>
              <a:defRPr/>
            </a:pPr>
            <a:r>
              <a:rPr lang="en-GB" altLang="en-US" sz="2000" dirty="0">
                <a:latin typeface="Arial" panose="020B0604020202020204" pitchFamily="34" charset="0"/>
              </a:rPr>
              <a:t>Topic 7: System Dependency &amp; Security</a:t>
            </a:r>
          </a:p>
          <a:p>
            <a:pPr marL="268287" lvl="1" indent="0" eaLnBrk="1" hangingPunct="1">
              <a:buFontTx/>
              <a:buNone/>
              <a:defRPr/>
            </a:pPr>
            <a:r>
              <a:rPr lang="en-GB" altLang="en-US" sz="2000" dirty="0">
                <a:latin typeface="Arial" panose="020B0604020202020204" pitchFamily="34" charset="0"/>
              </a:rPr>
              <a:t>Topic 8: Project Management</a:t>
            </a:r>
          </a:p>
          <a:p>
            <a:pPr marL="268287" lvl="1" indent="0" eaLnBrk="1" hangingPunct="1">
              <a:buFontTx/>
              <a:buNone/>
              <a:defRPr/>
            </a:pPr>
            <a:r>
              <a:rPr lang="en-GB" altLang="en-US" sz="2000" dirty="0">
                <a:latin typeface="Arial" panose="020B0604020202020204" pitchFamily="34" charset="0"/>
              </a:rPr>
              <a:t>Topic 9: Mini Project 1</a:t>
            </a:r>
          </a:p>
          <a:p>
            <a:pPr marL="268287" lvl="1" indent="0" eaLnBrk="1" hangingPunct="1">
              <a:buFontTx/>
              <a:buNone/>
              <a:defRPr/>
            </a:pPr>
            <a:r>
              <a:rPr lang="en-GB" altLang="en-US" sz="2000" dirty="0">
                <a:latin typeface="Arial" panose="020B0604020202020204" pitchFamily="34" charset="0"/>
              </a:rPr>
              <a:t>Topic 10: Mini Project 2</a:t>
            </a:r>
          </a:p>
          <a:p>
            <a:pPr marL="268287" lvl="1" indent="0" eaLnBrk="1" hangingPunct="1">
              <a:buFontTx/>
              <a:buNone/>
              <a:defRPr/>
            </a:pPr>
            <a:r>
              <a:rPr lang="en-GB" altLang="en-US" sz="2000" dirty="0">
                <a:latin typeface="Arial" panose="020B0604020202020204" pitchFamily="34" charset="0"/>
              </a:rPr>
              <a:t>Topic 11: Mini Project 3</a:t>
            </a:r>
          </a:p>
          <a:p>
            <a:pPr marL="268287" lvl="1" indent="0" eaLnBrk="1" hangingPunct="1">
              <a:buFontTx/>
              <a:buNone/>
              <a:defRPr/>
            </a:pPr>
            <a:r>
              <a:rPr lang="en-GB" altLang="en-US" sz="2000" dirty="0">
                <a:latin typeface="Arial" panose="020B0604020202020204" pitchFamily="34" charset="0"/>
              </a:rPr>
              <a:t>Topic 12: Mini Project 4</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4C8E8BE-5AE6-DF82-A0A3-470B771E3ACD}"/>
                  </a:ext>
                </a:extLst>
              </p14:cNvPr>
              <p14:cNvContentPartPr/>
              <p14:nvPr/>
            </p14:nvContentPartPr>
            <p14:xfrm>
              <a:off x="11716148" y="6440318"/>
              <a:ext cx="25560" cy="65880"/>
            </p14:xfrm>
          </p:contentPart>
        </mc:Choice>
        <mc:Fallback xmlns="">
          <p:pic>
            <p:nvPicPr>
              <p:cNvPr id="2" name="Ink 1">
                <a:extLst>
                  <a:ext uri="{FF2B5EF4-FFF2-40B4-BE49-F238E27FC236}">
                    <a16:creationId xmlns:a16="http://schemas.microsoft.com/office/drawing/2014/main" id="{74C8E8BE-5AE6-DF82-A0A3-470B771E3ACD}"/>
                  </a:ext>
                </a:extLst>
              </p:cNvPr>
              <p:cNvPicPr/>
              <p:nvPr/>
            </p:nvPicPr>
            <p:blipFill>
              <a:blip r:embed="rId3"/>
              <a:stretch>
                <a:fillRect/>
              </a:stretch>
            </p:blipFill>
            <p:spPr>
              <a:xfrm>
                <a:off x="11707148" y="6431318"/>
                <a:ext cx="43200" cy="8352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C724-6099-5802-F884-6DF109061AE0}"/>
              </a:ext>
            </a:extLst>
          </p:cNvPr>
          <p:cNvSpPr>
            <a:spLocks noGrp="1"/>
          </p:cNvSpPr>
          <p:nvPr>
            <p:ph type="title"/>
          </p:nvPr>
        </p:nvSpPr>
        <p:spPr/>
        <p:txBody>
          <a:bodyPr/>
          <a:lstStyle/>
          <a:p>
            <a:r>
              <a:rPr lang="en-GB" dirty="0"/>
              <a:t>Verification Methods</a:t>
            </a:r>
          </a:p>
        </p:txBody>
      </p:sp>
      <p:sp>
        <p:nvSpPr>
          <p:cNvPr id="3" name="Content Placeholder 2">
            <a:extLst>
              <a:ext uri="{FF2B5EF4-FFF2-40B4-BE49-F238E27FC236}">
                <a16:creationId xmlns:a16="http://schemas.microsoft.com/office/drawing/2014/main" id="{73BD4EB9-046E-DF07-2796-069CCFE1EF52}"/>
              </a:ext>
            </a:extLst>
          </p:cNvPr>
          <p:cNvSpPr>
            <a:spLocks noGrp="1"/>
          </p:cNvSpPr>
          <p:nvPr>
            <p:ph idx="1"/>
          </p:nvPr>
        </p:nvSpPr>
        <p:spPr>
          <a:xfrm>
            <a:off x="107950" y="1412777"/>
            <a:ext cx="8856663" cy="4753074"/>
          </a:xfrm>
        </p:spPr>
        <p:txBody>
          <a:bodyPr/>
          <a:lstStyle/>
          <a:p>
            <a:pPr marL="457200" indent="-457200">
              <a:buFont typeface="Arial" panose="020B0604020202020204" pitchFamily="34" charset="0"/>
              <a:buChar char="•"/>
            </a:pPr>
            <a:r>
              <a:rPr lang="en-GB" dirty="0"/>
              <a:t> </a:t>
            </a:r>
            <a:r>
              <a:rPr lang="en-GB" sz="2400" i="0" dirty="0">
                <a:effectLst/>
                <a:latin typeface="Arial" panose="020B0604020202020204" pitchFamily="34" charset="0"/>
                <a:ea typeface="Calibri" panose="020F0502020204030204" pitchFamily="34" charset="0"/>
                <a:cs typeface="Arial" panose="020B0604020202020204" pitchFamily="34" charset="0"/>
              </a:rPr>
              <a:t>Reviews and Inspections</a:t>
            </a:r>
          </a:p>
          <a:p>
            <a:pPr marL="457200" indent="-457200">
              <a:buFont typeface="Arial" panose="020B0604020202020204" pitchFamily="34" charset="0"/>
              <a:buChar char="•"/>
            </a:pPr>
            <a:r>
              <a:rPr lang="en-GB" sz="2400" i="0" dirty="0">
                <a:latin typeface="Arial" panose="020B0604020202020204" pitchFamily="34" charset="0"/>
                <a:ea typeface="Calibri" panose="020F0502020204030204" pitchFamily="34" charset="0"/>
                <a:cs typeface="Arial" panose="020B0604020202020204" pitchFamily="34" charset="0"/>
              </a:rPr>
              <a:t> </a:t>
            </a:r>
            <a:r>
              <a:rPr lang="en-GB" sz="2400" i="0" dirty="0">
                <a:effectLst/>
                <a:latin typeface="Arial" panose="020B0604020202020204" pitchFamily="34" charset="0"/>
                <a:ea typeface="Calibri" panose="020F0502020204030204" pitchFamily="34" charset="0"/>
                <a:cs typeface="Arial" panose="020B0604020202020204" pitchFamily="34" charset="0"/>
              </a:rPr>
              <a:t>Prototyping</a:t>
            </a:r>
            <a:endParaRPr lang="en-GB" sz="2400" i="0" dirty="0">
              <a:latin typeface="Arial" panose="020B060402020202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Char char="•"/>
            </a:pPr>
            <a:r>
              <a:rPr lang="en-GB" sz="2400" i="0" dirty="0">
                <a:latin typeface="Arial" panose="020B0604020202020204" pitchFamily="34" charset="0"/>
                <a:ea typeface="Calibri" panose="020F0502020204030204" pitchFamily="34" charset="0"/>
                <a:cs typeface="Arial" panose="020B0604020202020204" pitchFamily="34" charset="0"/>
              </a:rPr>
              <a:t> </a:t>
            </a:r>
            <a:r>
              <a:rPr lang="en-GB" sz="2400" i="0" dirty="0">
                <a:effectLst/>
                <a:latin typeface="Arial" panose="020B0604020202020204" pitchFamily="34" charset="0"/>
                <a:ea typeface="Calibri" panose="020F0502020204030204" pitchFamily="34" charset="0"/>
                <a:cs typeface="Arial" panose="020B0604020202020204" pitchFamily="34" charset="0"/>
              </a:rPr>
              <a:t>Simulation and Modelling</a:t>
            </a:r>
          </a:p>
          <a:p>
            <a:pPr marL="457200" indent="-457200">
              <a:buFont typeface="Arial" panose="020B0604020202020204" pitchFamily="34" charset="0"/>
              <a:buChar char="•"/>
            </a:pPr>
            <a:r>
              <a:rPr lang="en-GB" sz="2400" i="0" dirty="0">
                <a:latin typeface="Arial" panose="020B0604020202020204" pitchFamily="34" charset="0"/>
                <a:ea typeface="Calibri" panose="020F0502020204030204" pitchFamily="34" charset="0"/>
                <a:cs typeface="Arial" panose="020B0604020202020204" pitchFamily="34" charset="0"/>
              </a:rPr>
              <a:t> </a:t>
            </a:r>
            <a:r>
              <a:rPr lang="en-GB" sz="2400" i="0" dirty="0">
                <a:effectLst/>
                <a:latin typeface="Arial" panose="020B0604020202020204" pitchFamily="34" charset="0"/>
                <a:ea typeface="Calibri" panose="020F0502020204030204" pitchFamily="34" charset="0"/>
                <a:cs typeface="Arial" panose="020B0604020202020204" pitchFamily="34" charset="0"/>
              </a:rPr>
              <a:t>Requirements Workshops</a:t>
            </a:r>
            <a:endParaRPr lang="en-GB" sz="2400" i="0" dirty="0">
              <a:latin typeface="Arial" panose="020B060402020202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Char char="•"/>
            </a:pPr>
            <a:r>
              <a:rPr lang="en-GB" sz="2400" i="0" dirty="0">
                <a:latin typeface="Arial" panose="020B0604020202020204" pitchFamily="34" charset="0"/>
                <a:ea typeface="Calibri" panose="020F0502020204030204" pitchFamily="34" charset="0"/>
                <a:cs typeface="Arial" panose="020B0604020202020204" pitchFamily="34" charset="0"/>
              </a:rPr>
              <a:t> </a:t>
            </a:r>
            <a:r>
              <a:rPr lang="en-GB" sz="2400" i="0" dirty="0">
                <a:effectLst/>
                <a:latin typeface="Arial" panose="020B0604020202020204" pitchFamily="34" charset="0"/>
                <a:ea typeface="Calibri" panose="020F0502020204030204" pitchFamily="34" charset="0"/>
                <a:cs typeface="Arial" panose="020B0604020202020204" pitchFamily="34" charset="0"/>
              </a:rPr>
              <a:t>Requirement Traceability Matrix (RTM)</a:t>
            </a:r>
          </a:p>
          <a:p>
            <a:pPr marL="457200" indent="-457200">
              <a:buFont typeface="Arial" panose="020B0604020202020204" pitchFamily="34" charset="0"/>
              <a:buChar char="•"/>
            </a:pPr>
            <a:r>
              <a:rPr lang="en-GB" sz="2400" i="0" dirty="0">
                <a:latin typeface="Arial" panose="020B0604020202020204" pitchFamily="34" charset="0"/>
                <a:ea typeface="Calibri" panose="020F0502020204030204" pitchFamily="34" charset="0"/>
                <a:cs typeface="Arial" panose="020B0604020202020204" pitchFamily="34" charset="0"/>
              </a:rPr>
              <a:t> </a:t>
            </a:r>
            <a:r>
              <a:rPr lang="en-GB" sz="2400" i="0" dirty="0">
                <a:effectLst/>
                <a:latin typeface="Arial" panose="020B0604020202020204" pitchFamily="34" charset="0"/>
                <a:ea typeface="Calibri" panose="020F0502020204030204" pitchFamily="34" charset="0"/>
                <a:cs typeface="Arial" panose="020B0604020202020204" pitchFamily="34" charset="0"/>
              </a:rPr>
              <a:t>Validation through Testing</a:t>
            </a:r>
            <a:endParaRPr lang="en-GB" sz="2400" i="0" dirty="0">
              <a:latin typeface="Arial" panose="020B0604020202020204" pitchFamily="34" charset="0"/>
              <a:ea typeface="Calibri" panose="020F0502020204030204" pitchFamily="34" charset="0"/>
              <a:cs typeface="Arial" panose="020B0604020202020204" pitchFamily="34" charset="0"/>
            </a:endParaRPr>
          </a:p>
          <a:p>
            <a:pPr marL="457200" indent="-457200">
              <a:buFont typeface="Arial" panose="020B0604020202020204" pitchFamily="34" charset="0"/>
              <a:buChar char="•"/>
            </a:pPr>
            <a:r>
              <a:rPr lang="en-GB" sz="2400" i="0" dirty="0">
                <a:latin typeface="Arial" panose="020B0604020202020204" pitchFamily="34" charset="0"/>
                <a:ea typeface="Calibri" panose="020F0502020204030204" pitchFamily="34" charset="0"/>
                <a:cs typeface="Arial" panose="020B0604020202020204" pitchFamily="34" charset="0"/>
              </a:rPr>
              <a:t> </a:t>
            </a:r>
            <a:r>
              <a:rPr lang="en-GB" sz="2400" i="0" dirty="0">
                <a:effectLst/>
                <a:latin typeface="Arial" panose="020B0604020202020204" pitchFamily="34" charset="0"/>
                <a:ea typeface="Calibri" panose="020F0502020204030204" pitchFamily="34" charset="0"/>
                <a:cs typeface="Arial" panose="020B0604020202020204" pitchFamily="34" charset="0"/>
              </a:rPr>
              <a:t>Proof of Concept (POC)</a:t>
            </a:r>
            <a:endParaRPr lang="en-GB" sz="2400"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6478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2A63C-097A-9DCE-020A-F43A2CCFA428}"/>
              </a:ext>
            </a:extLst>
          </p:cNvPr>
          <p:cNvSpPr>
            <a:spLocks noGrp="1"/>
          </p:cNvSpPr>
          <p:nvPr>
            <p:ph type="title"/>
          </p:nvPr>
        </p:nvSpPr>
        <p:spPr/>
        <p:txBody>
          <a:bodyPr/>
          <a:lstStyle/>
          <a:p>
            <a:r>
              <a:rPr lang="en-GB" dirty="0"/>
              <a:t>Short Activity</a:t>
            </a:r>
          </a:p>
        </p:txBody>
      </p:sp>
      <p:sp>
        <p:nvSpPr>
          <p:cNvPr id="3" name="Content Placeholder 2">
            <a:extLst>
              <a:ext uri="{FF2B5EF4-FFF2-40B4-BE49-F238E27FC236}">
                <a16:creationId xmlns:a16="http://schemas.microsoft.com/office/drawing/2014/main" id="{D5EE48AB-9CBD-58DF-DD61-46EFAE077D78}"/>
              </a:ext>
            </a:extLst>
          </p:cNvPr>
          <p:cNvSpPr>
            <a:spLocks noGrp="1"/>
          </p:cNvSpPr>
          <p:nvPr>
            <p:ph idx="1"/>
          </p:nvPr>
        </p:nvSpPr>
        <p:spPr/>
        <p:txBody>
          <a:bodyPr/>
          <a:lstStyle/>
          <a:p>
            <a:r>
              <a:rPr lang="en-GB" dirty="0"/>
              <a:t>Which of the validation methods discussed in previous slide is more appropriate to an agile software development?</a:t>
            </a:r>
          </a:p>
        </p:txBody>
      </p:sp>
    </p:spTree>
    <p:extLst>
      <p:ext uri="{BB962C8B-B14F-4D97-AF65-F5344CB8AC3E}">
        <p14:creationId xmlns:p14="http://schemas.microsoft.com/office/powerpoint/2010/main" val="4128512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0B502-73EA-0A1B-5CC3-710A273299B7}"/>
              </a:ext>
            </a:extLst>
          </p:cNvPr>
          <p:cNvSpPr>
            <a:spLocks noGrp="1"/>
          </p:cNvSpPr>
          <p:nvPr>
            <p:ph type="title"/>
          </p:nvPr>
        </p:nvSpPr>
        <p:spPr/>
        <p:txBody>
          <a:bodyPr/>
          <a:lstStyle/>
          <a:p>
            <a:r>
              <a:rPr lang="en-GB" dirty="0"/>
              <a:t>Requirements Management </a:t>
            </a:r>
          </a:p>
        </p:txBody>
      </p:sp>
      <p:sp>
        <p:nvSpPr>
          <p:cNvPr id="3" name="Content Placeholder 2">
            <a:extLst>
              <a:ext uri="{FF2B5EF4-FFF2-40B4-BE49-F238E27FC236}">
                <a16:creationId xmlns:a16="http://schemas.microsoft.com/office/drawing/2014/main" id="{8016992E-3420-76F3-3BBF-BC24D62539FE}"/>
              </a:ext>
            </a:extLst>
          </p:cNvPr>
          <p:cNvSpPr>
            <a:spLocks noGrp="1"/>
          </p:cNvSpPr>
          <p:nvPr>
            <p:ph idx="1"/>
          </p:nvPr>
        </p:nvSpPr>
        <p:spPr>
          <a:xfrm>
            <a:off x="103188" y="1700808"/>
            <a:ext cx="8856663" cy="4319587"/>
          </a:xfrm>
        </p:spPr>
        <p:txBody>
          <a:bodyPr/>
          <a:lstStyle/>
          <a:p>
            <a:pPr marL="268287" lvl="1" indent="0" eaLnBrk="1" hangingPunct="1">
              <a:buNone/>
              <a:defRPr/>
            </a:pPr>
            <a:r>
              <a:rPr lang="en-GB" sz="3000" i="1" dirty="0">
                <a:solidFill>
                  <a:srgbClr val="002060"/>
                </a:solidFill>
                <a:latin typeface="+mn-lt"/>
                <a:cs typeface="ＭＳ Ｐゴシック" charset="0"/>
              </a:rPr>
              <a:t>Throughout the software development life cycle, managing requirements is crucial. </a:t>
            </a:r>
          </a:p>
          <a:p>
            <a:pPr marL="457200" indent="-457200" algn="l">
              <a:buFont typeface="Arial" panose="020B0604020202020204" pitchFamily="34" charset="0"/>
              <a:buChar char="•"/>
            </a:pPr>
            <a:r>
              <a:rPr lang="en-GB" sz="2400" b="0" i="0" dirty="0">
                <a:solidFill>
                  <a:srgbClr val="111111"/>
                </a:solidFill>
                <a:effectLst/>
                <a:latin typeface="Arial" panose="020B0604020202020204" pitchFamily="34" charset="0"/>
                <a:cs typeface="Arial" panose="020B0604020202020204" pitchFamily="34" charset="0"/>
              </a:rPr>
              <a:t>This includes </a:t>
            </a:r>
            <a:r>
              <a:rPr lang="en-GB" sz="2400" b="1" dirty="0">
                <a:solidFill>
                  <a:srgbClr val="111111"/>
                </a:solidFill>
                <a:effectLst/>
                <a:latin typeface="Arial" panose="020B0604020202020204" pitchFamily="34" charset="0"/>
                <a:cs typeface="Arial" panose="020B0604020202020204" pitchFamily="34" charset="0"/>
              </a:rPr>
              <a:t>tracking and controlling changes</a:t>
            </a:r>
            <a:r>
              <a:rPr lang="en-GB" sz="2400" b="0" i="0" dirty="0">
                <a:solidFill>
                  <a:srgbClr val="111111"/>
                </a:solidFill>
                <a:effectLst/>
                <a:latin typeface="Arial" panose="020B0604020202020204" pitchFamily="34" charset="0"/>
                <a:cs typeface="Arial" panose="020B0604020202020204" pitchFamily="34" charset="0"/>
              </a:rPr>
              <a:t>, ensuring validity, and relevance.</a:t>
            </a:r>
          </a:p>
          <a:p>
            <a:pPr marL="457200" indent="-457200" algn="l">
              <a:buFont typeface="Arial" panose="020B0604020202020204" pitchFamily="34" charset="0"/>
              <a:buChar char="•"/>
            </a:pPr>
            <a:r>
              <a:rPr lang="en-GB" sz="2400" b="0" i="0" dirty="0">
                <a:solidFill>
                  <a:srgbClr val="111111"/>
                </a:solidFill>
                <a:effectLst/>
                <a:latin typeface="Arial" panose="020B0604020202020204" pitchFamily="34" charset="0"/>
                <a:cs typeface="Arial" panose="020B0604020202020204" pitchFamily="34" charset="0"/>
              </a:rPr>
              <a:t>Effective management ensures the system aligns with stakeholder expectations, developed on time, within budget, and meet the required quality.  </a:t>
            </a:r>
          </a:p>
          <a:p>
            <a:endParaRPr lang="en-GB" dirty="0"/>
          </a:p>
        </p:txBody>
      </p:sp>
    </p:spTree>
    <p:extLst>
      <p:ext uri="{BB962C8B-B14F-4D97-AF65-F5344CB8AC3E}">
        <p14:creationId xmlns:p14="http://schemas.microsoft.com/office/powerpoint/2010/main" val="1533998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1F81-0F77-7198-F24B-BEAD0E3CA18D}"/>
              </a:ext>
            </a:extLst>
          </p:cNvPr>
          <p:cNvSpPr>
            <a:spLocks noGrp="1"/>
          </p:cNvSpPr>
          <p:nvPr>
            <p:ph type="title"/>
          </p:nvPr>
        </p:nvSpPr>
        <p:spPr>
          <a:xfrm>
            <a:off x="103188" y="115888"/>
            <a:ext cx="9040812" cy="1143000"/>
          </a:xfrm>
        </p:spPr>
        <p:txBody>
          <a:bodyPr/>
          <a:lstStyle/>
          <a:p>
            <a:r>
              <a:rPr lang="en-GB" sz="3200" dirty="0"/>
              <a:t>Benefits</a:t>
            </a:r>
            <a:r>
              <a:rPr lang="en-GB" sz="2800" dirty="0"/>
              <a:t>/</a:t>
            </a:r>
            <a:r>
              <a:rPr lang="en-GB" sz="3200" dirty="0"/>
              <a:t> Issues in Requirements Engineering</a:t>
            </a:r>
          </a:p>
        </p:txBody>
      </p:sp>
      <p:sp>
        <p:nvSpPr>
          <p:cNvPr id="3" name="Content Placeholder 2">
            <a:extLst>
              <a:ext uri="{FF2B5EF4-FFF2-40B4-BE49-F238E27FC236}">
                <a16:creationId xmlns:a16="http://schemas.microsoft.com/office/drawing/2014/main" id="{6A2E94C8-ADCF-A392-5F5C-79D84230F9A0}"/>
              </a:ext>
            </a:extLst>
          </p:cNvPr>
          <p:cNvSpPr>
            <a:spLocks noGrp="1"/>
          </p:cNvSpPr>
          <p:nvPr>
            <p:ph idx="1"/>
          </p:nvPr>
        </p:nvSpPr>
        <p:spPr>
          <a:xfrm>
            <a:off x="214190" y="1258888"/>
            <a:ext cx="8640513" cy="4834408"/>
          </a:xfrm>
        </p:spPr>
        <p:txBody>
          <a:bodyPr/>
          <a:lstStyle/>
          <a:p>
            <a:pPr marL="0" indent="0"/>
            <a:r>
              <a:rPr lang="en-GB" sz="2400" b="1" i="0" dirty="0">
                <a:latin typeface="Arial" panose="020B0604020202020204" pitchFamily="34" charset="0"/>
                <a:cs typeface="Arial" panose="020B0604020202020204" pitchFamily="34" charset="0"/>
              </a:rPr>
              <a:t>Benefits:</a:t>
            </a:r>
          </a:p>
          <a:p>
            <a:pPr marL="342900" indent="-342900" algn="l">
              <a:buFont typeface="Arial" panose="020B0604020202020204" pitchFamily="34" charset="0"/>
              <a:buChar char="•"/>
            </a:pPr>
            <a:r>
              <a:rPr lang="en-GB" sz="2000" b="1" i="0" dirty="0">
                <a:solidFill>
                  <a:srgbClr val="111111"/>
                </a:solidFill>
                <a:effectLst/>
                <a:latin typeface="Arial" panose="020B0604020202020204" pitchFamily="34" charset="0"/>
                <a:cs typeface="Arial" panose="020B0604020202020204" pitchFamily="34" charset="0"/>
              </a:rPr>
              <a:t>Clear Understanding</a:t>
            </a:r>
            <a:r>
              <a:rPr lang="en-GB" sz="2000" b="0" i="0" dirty="0">
                <a:solidFill>
                  <a:srgbClr val="111111"/>
                </a:solidFill>
                <a:effectLst/>
                <a:latin typeface="Arial" panose="020B0604020202020204" pitchFamily="34" charset="0"/>
                <a:cs typeface="Arial" panose="020B0604020202020204" pitchFamily="34" charset="0"/>
              </a:rPr>
              <a:t>: Stakeholder needs are explicitly defined.</a:t>
            </a:r>
          </a:p>
          <a:p>
            <a:pPr marL="342900" indent="-342900" algn="l">
              <a:buFont typeface="Arial" panose="020B0604020202020204" pitchFamily="34" charset="0"/>
              <a:buChar char="•"/>
            </a:pPr>
            <a:r>
              <a:rPr lang="en-GB" sz="2000" b="1" i="0" dirty="0">
                <a:solidFill>
                  <a:srgbClr val="111111"/>
                </a:solidFill>
                <a:effectLst/>
                <a:latin typeface="Arial" panose="020B0604020202020204" pitchFamily="34" charset="0"/>
                <a:cs typeface="Arial" panose="020B0604020202020204" pitchFamily="34" charset="0"/>
              </a:rPr>
              <a:t>Improved Communication</a:t>
            </a:r>
            <a:r>
              <a:rPr lang="en-GB" sz="2000" b="0" i="0" dirty="0">
                <a:solidFill>
                  <a:srgbClr val="111111"/>
                </a:solidFill>
                <a:effectLst/>
                <a:latin typeface="Arial" panose="020B0604020202020204" pitchFamily="34" charset="0"/>
                <a:cs typeface="Arial" panose="020B0604020202020204" pitchFamily="34" charset="0"/>
              </a:rPr>
              <a:t>: Clear requirements facilitate effective communication.</a:t>
            </a:r>
          </a:p>
          <a:p>
            <a:pPr marL="342900" indent="-342900" algn="l">
              <a:buFont typeface="Arial" panose="020B0604020202020204" pitchFamily="34" charset="0"/>
              <a:buChar char="•"/>
            </a:pPr>
            <a:r>
              <a:rPr lang="en-GB" sz="2000" b="1" i="0" dirty="0">
                <a:solidFill>
                  <a:srgbClr val="111111"/>
                </a:solidFill>
                <a:effectLst/>
                <a:latin typeface="Arial" panose="020B0604020202020204" pitchFamily="34" charset="0"/>
                <a:cs typeface="Arial" panose="020B0604020202020204" pitchFamily="34" charset="0"/>
              </a:rPr>
              <a:t>Reduced Rework</a:t>
            </a:r>
            <a:r>
              <a:rPr lang="en-GB" sz="2000" b="0" i="0" dirty="0">
                <a:solidFill>
                  <a:srgbClr val="111111"/>
                </a:solidFill>
                <a:effectLst/>
                <a:latin typeface="Arial" panose="020B0604020202020204" pitchFamily="34" charset="0"/>
                <a:cs typeface="Arial" panose="020B0604020202020204" pitchFamily="34" charset="0"/>
              </a:rPr>
              <a:t>: Properly defined requirements minimise rework.</a:t>
            </a:r>
          </a:p>
          <a:p>
            <a:pPr marL="342900" indent="-342900" algn="l">
              <a:buFont typeface="Arial" panose="020B0604020202020204" pitchFamily="34" charset="0"/>
              <a:buChar char="•"/>
            </a:pPr>
            <a:r>
              <a:rPr lang="en-GB" sz="2000" b="1" i="0" dirty="0">
                <a:solidFill>
                  <a:srgbClr val="111111"/>
                </a:solidFill>
                <a:effectLst/>
                <a:latin typeface="Arial" panose="020B0604020202020204" pitchFamily="34" charset="0"/>
                <a:cs typeface="Arial" panose="020B0604020202020204" pitchFamily="34" charset="0"/>
              </a:rPr>
              <a:t>Better Project Planning</a:t>
            </a:r>
            <a:r>
              <a:rPr lang="en-GB" sz="2000" b="0" i="0" dirty="0">
                <a:solidFill>
                  <a:srgbClr val="111111"/>
                </a:solidFill>
                <a:effectLst/>
                <a:latin typeface="Arial" panose="020B0604020202020204" pitchFamily="34" charset="0"/>
                <a:cs typeface="Arial" panose="020B0604020202020204" pitchFamily="34" charset="0"/>
              </a:rPr>
              <a:t>: Accurate requirements aid in project planning.</a:t>
            </a:r>
          </a:p>
          <a:p>
            <a:pPr marL="342900" indent="-342900" algn="l">
              <a:buFont typeface="Arial" panose="020B0604020202020204" pitchFamily="34" charset="0"/>
              <a:buChar char="•"/>
            </a:pPr>
            <a:endParaRPr lang="en-GB" sz="2000" i="0" dirty="0">
              <a:solidFill>
                <a:srgbClr val="111111"/>
              </a:solidFill>
              <a:latin typeface="Arial" panose="020B0604020202020204" pitchFamily="34" charset="0"/>
              <a:cs typeface="Arial" panose="020B0604020202020204" pitchFamily="34" charset="0"/>
            </a:endParaRPr>
          </a:p>
          <a:p>
            <a:pPr marL="0" indent="0"/>
            <a:r>
              <a:rPr lang="en-GB" sz="2400" b="1" i="0" dirty="0">
                <a:latin typeface="Arial" panose="020B0604020202020204" pitchFamily="34" charset="0"/>
                <a:cs typeface="Arial" panose="020B0604020202020204" pitchFamily="34" charset="0"/>
              </a:rPr>
              <a:t>Issues:</a:t>
            </a:r>
          </a:p>
          <a:p>
            <a:pPr marL="342900" indent="-342900" algn="l">
              <a:buFont typeface="Arial" panose="020B0604020202020204" pitchFamily="34" charset="0"/>
              <a:buChar char="•"/>
            </a:pPr>
            <a:r>
              <a:rPr lang="en-GB" sz="2000" b="1" i="0" dirty="0">
                <a:solidFill>
                  <a:srgbClr val="111111"/>
                </a:solidFill>
                <a:effectLst/>
                <a:latin typeface="Arial" panose="020B0604020202020204" pitchFamily="34" charset="0"/>
                <a:cs typeface="Arial" panose="020B0604020202020204" pitchFamily="34" charset="0"/>
              </a:rPr>
              <a:t>Subjectivity</a:t>
            </a:r>
            <a:r>
              <a:rPr lang="en-GB" sz="2000" b="0" i="0" dirty="0">
                <a:solidFill>
                  <a:srgbClr val="111111"/>
                </a:solidFill>
                <a:effectLst/>
                <a:latin typeface="Arial" panose="020B0604020202020204" pitchFamily="34" charset="0"/>
                <a:cs typeface="Arial" panose="020B0604020202020204" pitchFamily="34" charset="0"/>
              </a:rPr>
              <a:t>: Interpretation of stakeholder needs can be subjective.</a:t>
            </a:r>
          </a:p>
          <a:p>
            <a:pPr marL="342900" indent="-342900" algn="l">
              <a:buFont typeface="Arial" panose="020B0604020202020204" pitchFamily="34" charset="0"/>
              <a:buChar char="•"/>
            </a:pPr>
            <a:r>
              <a:rPr lang="en-GB" sz="2000" b="1" i="0" dirty="0">
                <a:solidFill>
                  <a:srgbClr val="111111"/>
                </a:solidFill>
                <a:effectLst/>
                <a:latin typeface="Arial" panose="020B0604020202020204" pitchFamily="34" charset="0"/>
                <a:cs typeface="Arial" panose="020B0604020202020204" pitchFamily="34" charset="0"/>
              </a:rPr>
              <a:t>Changing Requirements</a:t>
            </a:r>
            <a:r>
              <a:rPr lang="en-GB" sz="2000" b="0" i="0" dirty="0">
                <a:solidFill>
                  <a:srgbClr val="111111"/>
                </a:solidFill>
                <a:effectLst/>
                <a:latin typeface="Arial" panose="020B0604020202020204" pitchFamily="34" charset="0"/>
                <a:cs typeface="Arial" panose="020B0604020202020204" pitchFamily="34" charset="0"/>
              </a:rPr>
              <a:t>: Stakeholder requirements may evolve over time.</a:t>
            </a:r>
          </a:p>
          <a:p>
            <a:pPr marL="342900" indent="-342900" algn="l">
              <a:buFont typeface="Arial" panose="020B0604020202020204" pitchFamily="34" charset="0"/>
              <a:buChar char="•"/>
            </a:pPr>
            <a:r>
              <a:rPr lang="en-GB" sz="2000" b="1" i="0" dirty="0">
                <a:solidFill>
                  <a:srgbClr val="111111"/>
                </a:solidFill>
                <a:effectLst/>
                <a:latin typeface="Arial" panose="020B0604020202020204" pitchFamily="34" charset="0"/>
                <a:cs typeface="Arial" panose="020B0604020202020204" pitchFamily="34" charset="0"/>
              </a:rPr>
              <a:t>Incomplete Information</a:t>
            </a:r>
            <a:r>
              <a:rPr lang="en-GB" sz="2000" b="0" i="0" dirty="0">
                <a:solidFill>
                  <a:srgbClr val="111111"/>
                </a:solidFill>
                <a:effectLst/>
                <a:latin typeface="Arial" panose="020B0604020202020204" pitchFamily="34" charset="0"/>
                <a:cs typeface="Arial" panose="020B0604020202020204" pitchFamily="34" charset="0"/>
              </a:rPr>
              <a:t>: Gathering all relevant information can be challenging.</a:t>
            </a:r>
          </a:p>
          <a:p>
            <a:pPr marL="342900" indent="-342900" algn="l">
              <a:buFont typeface="Arial" panose="020B0604020202020204" pitchFamily="34" charset="0"/>
              <a:buChar char="•"/>
            </a:pPr>
            <a:endParaRPr lang="en-GB" sz="2000" b="0" i="0" dirty="0">
              <a:solidFill>
                <a:srgbClr val="111111"/>
              </a:solidFill>
              <a:effectLst/>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512887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21D07E17-3303-8020-3189-E76BEB7867D4}"/>
              </a:ext>
            </a:extLst>
          </p:cNvPr>
          <p:cNvSpPr>
            <a:spLocks noGrp="1" noChangeArrowheads="1"/>
          </p:cNvSpPr>
          <p:nvPr>
            <p:ph type="title"/>
          </p:nvPr>
        </p:nvSpPr>
        <p:spPr/>
        <p:txBody>
          <a:bodyPr/>
          <a:lstStyle/>
          <a:p>
            <a:r>
              <a:rPr lang="en-GB" altLang="en-US" sz="3200" dirty="0"/>
              <a:t>A Spiral View of Requirements Engineering </a:t>
            </a:r>
          </a:p>
        </p:txBody>
      </p:sp>
      <p:pic>
        <p:nvPicPr>
          <p:cNvPr id="3" name="Picture 2"/>
          <p:cNvPicPr>
            <a:picLocks noChangeAspect="1"/>
          </p:cNvPicPr>
          <p:nvPr/>
        </p:nvPicPr>
        <p:blipFill>
          <a:blip r:embed="rId3"/>
          <a:stretch>
            <a:fillRect/>
          </a:stretch>
        </p:blipFill>
        <p:spPr>
          <a:xfrm>
            <a:off x="827584" y="1412776"/>
            <a:ext cx="7488832" cy="4680520"/>
          </a:xfrm>
          <a:prstGeom prst="rect">
            <a:avLst/>
          </a:prstGeom>
        </p:spPr>
      </p:pic>
      <p:sp>
        <p:nvSpPr>
          <p:cNvPr id="16388" name="TextBox 10">
            <a:extLst>
              <a:ext uri="{FF2B5EF4-FFF2-40B4-BE49-F238E27FC236}">
                <a16:creationId xmlns:a16="http://schemas.microsoft.com/office/drawing/2014/main" id="{33086DEF-849F-92A8-3655-66A59689B274}"/>
              </a:ext>
            </a:extLst>
          </p:cNvPr>
          <p:cNvSpPr txBox="1">
            <a:spLocks noChangeArrowheads="1"/>
          </p:cNvSpPr>
          <p:nvPr/>
        </p:nvSpPr>
        <p:spPr bwMode="auto">
          <a:xfrm>
            <a:off x="5868144" y="5903738"/>
            <a:ext cx="3600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altLang="en-US" sz="1400" dirty="0"/>
              <a:t>(</a:t>
            </a:r>
            <a:r>
              <a:rPr lang="en-GB" altLang="en-US" sz="1400" dirty="0" err="1"/>
              <a:t>Oztekin</a:t>
            </a:r>
            <a:r>
              <a:rPr lang="en-GB" altLang="en-US" sz="1400" dirty="0"/>
              <a:t> &amp; </a:t>
            </a:r>
            <a:r>
              <a:rPr lang="en-GB" altLang="en-US" sz="1400" dirty="0" err="1"/>
              <a:t>Menekse</a:t>
            </a:r>
            <a:r>
              <a:rPr lang="en-GB" altLang="en-US" sz="1400" dirty="0"/>
              <a:t> </a:t>
            </a:r>
            <a:r>
              <a:rPr lang="en-GB" altLang="en-US" sz="1400" dirty="0" err="1"/>
              <a:t>Dalveren</a:t>
            </a:r>
            <a:r>
              <a:rPr lang="en-GB" altLang="en-US" sz="1400" dirty="0"/>
              <a:t>, 2023)</a:t>
            </a:r>
            <a:endParaRPr lang="en-US" alt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348AA-E958-9DF9-0FB4-C9BF31D85A11}"/>
              </a:ext>
            </a:extLst>
          </p:cNvPr>
          <p:cNvSpPr>
            <a:spLocks noGrp="1"/>
          </p:cNvSpPr>
          <p:nvPr>
            <p:ph type="title"/>
          </p:nvPr>
        </p:nvSpPr>
        <p:spPr/>
        <p:txBody>
          <a:bodyPr/>
          <a:lstStyle/>
          <a:p>
            <a:r>
              <a:rPr lang="en-GB" altLang="en-US" dirty="0"/>
              <a:t>Reasons for Requirement Change</a:t>
            </a:r>
            <a:endParaRPr lang="en-GB" dirty="0"/>
          </a:p>
        </p:txBody>
      </p:sp>
      <p:sp>
        <p:nvSpPr>
          <p:cNvPr id="3" name="Content Placeholder 2">
            <a:extLst>
              <a:ext uri="{FF2B5EF4-FFF2-40B4-BE49-F238E27FC236}">
                <a16:creationId xmlns:a16="http://schemas.microsoft.com/office/drawing/2014/main" id="{8B1E42CE-BC98-F375-AC48-6CB4D8647886}"/>
              </a:ext>
            </a:extLst>
          </p:cNvPr>
          <p:cNvSpPr>
            <a:spLocks noGrp="1"/>
          </p:cNvSpPr>
          <p:nvPr>
            <p:ph idx="1"/>
          </p:nvPr>
        </p:nvSpPr>
        <p:spPr>
          <a:xfrm>
            <a:off x="67468" y="1258888"/>
            <a:ext cx="8856663" cy="4319587"/>
          </a:xfrm>
        </p:spPr>
        <p:txBody>
          <a:bodyPr/>
          <a:lstStyle/>
          <a:p>
            <a:pPr marL="268287" lvl="1" indent="0" eaLnBrk="1" hangingPunct="1">
              <a:buNone/>
              <a:defRPr/>
            </a:pPr>
            <a:r>
              <a:rPr lang="en-GB" sz="2400" i="1" dirty="0">
                <a:solidFill>
                  <a:srgbClr val="002060"/>
                </a:solidFill>
                <a:latin typeface="+mn-lt"/>
                <a:cs typeface="ＭＳ Ｐゴシック" charset="0"/>
              </a:rPr>
              <a:t>Requirement changes are a common occurrence during the software development life cycle.</a:t>
            </a:r>
          </a:p>
          <a:p>
            <a:pPr marL="342900" indent="-342900">
              <a:buFont typeface="Arial" panose="020B0604020202020204" pitchFamily="34" charset="0"/>
              <a:buChar char="•"/>
              <a:defRPr/>
            </a:pPr>
            <a:r>
              <a:rPr lang="en-GB" altLang="en-US" sz="2000" i="0" dirty="0">
                <a:solidFill>
                  <a:schemeClr val="tx1"/>
                </a:solidFill>
                <a:latin typeface="Arial" panose="020B0604020202020204" pitchFamily="34" charset="0"/>
                <a:cs typeface="Arial" panose="020B0604020202020204" pitchFamily="34" charset="0"/>
              </a:rPr>
              <a:t>Typical reasons :</a:t>
            </a:r>
          </a:p>
          <a:p>
            <a:pPr marL="787400" lvl="1" indent="-342900">
              <a:buFont typeface="Arial" panose="020B0604020202020204" pitchFamily="34" charset="0"/>
              <a:buChar char="•"/>
            </a:pPr>
            <a:r>
              <a:rPr lang="en-GB" sz="2000" b="1" i="0" dirty="0">
                <a:solidFill>
                  <a:srgbClr val="111111"/>
                </a:solidFill>
                <a:effectLst/>
                <a:latin typeface="Arial" panose="020B0604020202020204" pitchFamily="34" charset="0"/>
                <a:cs typeface="Arial" panose="020B0604020202020204" pitchFamily="34" charset="0"/>
              </a:rPr>
              <a:t>Stakeholder Feedback:</a:t>
            </a:r>
          </a:p>
          <a:p>
            <a:pPr marL="1335088" lvl="2" indent="-342900">
              <a:buFont typeface="Arial" panose="020B0604020202020204" pitchFamily="34" charset="0"/>
              <a:buChar char="•"/>
            </a:pPr>
            <a:r>
              <a:rPr lang="en-GB" sz="2000" i="0" dirty="0">
                <a:solidFill>
                  <a:srgbClr val="111111"/>
                </a:solidFill>
                <a:effectLst/>
                <a:latin typeface="Arial" panose="020B0604020202020204" pitchFamily="34" charset="0"/>
                <a:cs typeface="Arial" panose="020B0604020202020204" pitchFamily="34" charset="0"/>
              </a:rPr>
              <a:t>Stakeholders may provide additional insights or change their preferences.</a:t>
            </a:r>
          </a:p>
          <a:p>
            <a:pPr marL="787400" lvl="1" indent="-342900">
              <a:buFont typeface="Arial" panose="020B0604020202020204" pitchFamily="34" charset="0"/>
              <a:buChar char="•"/>
            </a:pPr>
            <a:r>
              <a:rPr lang="en-GB" sz="2000" b="1" i="0" dirty="0">
                <a:solidFill>
                  <a:srgbClr val="111111"/>
                </a:solidFill>
                <a:effectLst/>
                <a:latin typeface="Arial" panose="020B0604020202020204" pitchFamily="34" charset="0"/>
                <a:cs typeface="Arial" panose="020B0604020202020204" pitchFamily="34" charset="0"/>
              </a:rPr>
              <a:t>Market Dynamics:</a:t>
            </a:r>
          </a:p>
          <a:p>
            <a:pPr marL="1335088" lvl="2" indent="-342900">
              <a:buFont typeface="Arial" panose="020B0604020202020204" pitchFamily="34" charset="0"/>
              <a:buChar char="•"/>
            </a:pPr>
            <a:r>
              <a:rPr lang="en-GB" sz="2000" i="0" dirty="0">
                <a:solidFill>
                  <a:srgbClr val="111111"/>
                </a:solidFill>
                <a:effectLst/>
                <a:latin typeface="Arial" panose="020B0604020202020204" pitchFamily="34" charset="0"/>
                <a:cs typeface="Arial" panose="020B0604020202020204" pitchFamily="34" charset="0"/>
              </a:rPr>
              <a:t>Market trends, competitor actions, or evolving customer needs can necessitate changes. To stay competitive, software must adapt to market shifts.</a:t>
            </a:r>
          </a:p>
          <a:p>
            <a:pPr marL="787400" lvl="1" indent="-342900">
              <a:buFont typeface="Arial" panose="020B0604020202020204" pitchFamily="34" charset="0"/>
              <a:buChar char="•"/>
            </a:pPr>
            <a:r>
              <a:rPr lang="en-GB" sz="2000" b="1" i="0" dirty="0">
                <a:solidFill>
                  <a:srgbClr val="111111"/>
                </a:solidFill>
                <a:effectLst/>
                <a:latin typeface="Arial" panose="020B0604020202020204" pitchFamily="34" charset="0"/>
                <a:cs typeface="Arial" panose="020B0604020202020204" pitchFamily="34" charset="0"/>
              </a:rPr>
              <a:t>Technological Advancements:</a:t>
            </a:r>
          </a:p>
          <a:p>
            <a:pPr marL="1335088" lvl="2" indent="-342900">
              <a:buFont typeface="Arial" panose="020B0604020202020204" pitchFamily="34" charset="0"/>
              <a:buChar char="•"/>
            </a:pPr>
            <a:r>
              <a:rPr lang="en-GB" sz="2000" i="0" dirty="0">
                <a:solidFill>
                  <a:srgbClr val="111111"/>
                </a:solidFill>
                <a:effectLst/>
                <a:latin typeface="Arial" panose="020B0604020202020204" pitchFamily="34" charset="0"/>
                <a:cs typeface="Arial" panose="020B0604020202020204" pitchFamily="34" charset="0"/>
              </a:rPr>
              <a:t>New technologies emerge, rendering existing requirements obsolete. Upgrading or integrating with modern tools may require changes.</a:t>
            </a:r>
          </a:p>
          <a:p>
            <a:pPr marL="1335088" lvl="2" indent="-342900">
              <a:buFont typeface="Arial" panose="020B0604020202020204" pitchFamily="34" charset="0"/>
              <a:buChar char="•"/>
            </a:pPr>
            <a:endParaRPr lang="en-GB" sz="2000" i="0" dirty="0">
              <a:solidFill>
                <a:srgbClr val="111111"/>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400"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3072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0863-6BF1-4F81-B799-F33CE0A32D13}"/>
              </a:ext>
            </a:extLst>
          </p:cNvPr>
          <p:cNvSpPr>
            <a:spLocks noGrp="1"/>
          </p:cNvSpPr>
          <p:nvPr>
            <p:ph type="title"/>
          </p:nvPr>
        </p:nvSpPr>
        <p:spPr/>
        <p:txBody>
          <a:bodyPr/>
          <a:lstStyle/>
          <a:p>
            <a:r>
              <a:rPr lang="en-GB" altLang="en-US" dirty="0"/>
              <a:t>Reasons for Requirement Change</a:t>
            </a:r>
            <a:endParaRPr lang="en-GB" dirty="0"/>
          </a:p>
        </p:txBody>
      </p:sp>
      <p:sp>
        <p:nvSpPr>
          <p:cNvPr id="3" name="Content Placeholder 2">
            <a:extLst>
              <a:ext uri="{FF2B5EF4-FFF2-40B4-BE49-F238E27FC236}">
                <a16:creationId xmlns:a16="http://schemas.microsoft.com/office/drawing/2014/main" id="{D35EAA2A-4B81-CA30-4015-ADDB8F6DAB7C}"/>
              </a:ext>
            </a:extLst>
          </p:cNvPr>
          <p:cNvSpPr>
            <a:spLocks noGrp="1"/>
          </p:cNvSpPr>
          <p:nvPr>
            <p:ph idx="1"/>
          </p:nvPr>
        </p:nvSpPr>
        <p:spPr>
          <a:xfrm>
            <a:off x="0" y="1269206"/>
            <a:ext cx="9129727" cy="5040114"/>
          </a:xfrm>
        </p:spPr>
        <p:txBody>
          <a:bodyPr/>
          <a:lstStyle/>
          <a:p>
            <a:pPr marL="342900" indent="-342900">
              <a:buFont typeface="Arial" panose="020B0604020202020204" pitchFamily="34" charset="0"/>
              <a:buChar char="•"/>
            </a:pPr>
            <a:r>
              <a:rPr lang="en-GB" sz="2000" b="1" i="0" dirty="0">
                <a:solidFill>
                  <a:srgbClr val="111111"/>
                </a:solidFill>
                <a:effectLst/>
                <a:latin typeface="Arial" panose="020B0604020202020204" pitchFamily="34" charset="0"/>
                <a:cs typeface="Arial" panose="020B0604020202020204" pitchFamily="34" charset="0"/>
              </a:rPr>
              <a:t>Legal and Regulatory Compliance:</a:t>
            </a:r>
          </a:p>
          <a:p>
            <a:pPr marL="800100" lvl="1" indent="-342900"/>
            <a:r>
              <a:rPr lang="en-GB" sz="2000" i="0" dirty="0">
                <a:solidFill>
                  <a:srgbClr val="111111"/>
                </a:solidFill>
                <a:effectLst/>
                <a:latin typeface="Arial" panose="020B0604020202020204" pitchFamily="34" charset="0"/>
                <a:cs typeface="Arial" panose="020B0604020202020204" pitchFamily="34" charset="0"/>
              </a:rPr>
              <a:t>Legal requirements (e.g., data privacy laws) impact software design.</a:t>
            </a:r>
          </a:p>
          <a:p>
            <a:pPr marL="342900" indent="-342900">
              <a:buFont typeface="Arial" panose="020B0604020202020204" pitchFamily="34" charset="0"/>
              <a:buChar char="•"/>
            </a:pPr>
            <a:r>
              <a:rPr lang="en-GB" sz="2000" b="1" i="0" dirty="0">
                <a:solidFill>
                  <a:srgbClr val="111111"/>
                </a:solidFill>
                <a:effectLst/>
                <a:latin typeface="Arial" panose="020B0604020202020204" pitchFamily="34" charset="0"/>
                <a:cs typeface="Arial" panose="020B0604020202020204" pitchFamily="34" charset="0"/>
              </a:rPr>
              <a:t>Budget Constraints:</a:t>
            </a:r>
          </a:p>
          <a:p>
            <a:pPr marL="800100" lvl="1" indent="-342900"/>
            <a:r>
              <a:rPr lang="en-GB" sz="2000" i="0" dirty="0">
                <a:solidFill>
                  <a:srgbClr val="111111"/>
                </a:solidFill>
                <a:effectLst/>
                <a:latin typeface="Arial" panose="020B0604020202020204" pitchFamily="34" charset="0"/>
                <a:cs typeface="Arial" panose="020B0604020202020204" pitchFamily="34" charset="0"/>
              </a:rPr>
              <a:t>Financial limitations may lead to scope adjustments. Revising requirements helps align the project with available resources.</a:t>
            </a:r>
          </a:p>
          <a:p>
            <a:pPr marL="342900" indent="-342900" algn="l">
              <a:buFont typeface="Arial" panose="020B0604020202020204" pitchFamily="34" charset="0"/>
              <a:buChar char="•"/>
            </a:pPr>
            <a:r>
              <a:rPr lang="en-GB" sz="2000" b="1" i="0" dirty="0">
                <a:solidFill>
                  <a:srgbClr val="111111"/>
                </a:solidFill>
                <a:effectLst/>
                <a:latin typeface="Arial" panose="020B0604020202020204" pitchFamily="34" charset="0"/>
                <a:cs typeface="Arial" panose="020B0604020202020204" pitchFamily="34" charset="0"/>
              </a:rPr>
              <a:t>Risk Mitigation:</a:t>
            </a:r>
          </a:p>
          <a:p>
            <a:pPr marL="800100" lvl="1" indent="-342900"/>
            <a:r>
              <a:rPr lang="en-GB" sz="2000" i="0" dirty="0">
                <a:solidFill>
                  <a:srgbClr val="111111"/>
                </a:solidFill>
                <a:effectLst/>
                <a:latin typeface="Arial" panose="020B0604020202020204" pitchFamily="34" charset="0"/>
                <a:cs typeface="Arial" panose="020B0604020202020204" pitchFamily="34" charset="0"/>
              </a:rPr>
              <a:t>Unforeseen risks may arise during development. Adjusting requirements minimises potential negative impacts.</a:t>
            </a:r>
          </a:p>
          <a:p>
            <a:pPr marL="342900" indent="-342900" algn="l">
              <a:buFont typeface="Arial" panose="020B0604020202020204" pitchFamily="34" charset="0"/>
              <a:buChar char="•"/>
            </a:pPr>
            <a:r>
              <a:rPr lang="en-GB" sz="2000" b="1" i="0" dirty="0">
                <a:solidFill>
                  <a:srgbClr val="111111"/>
                </a:solidFill>
                <a:effectLst/>
                <a:latin typeface="Arial" panose="020B0604020202020204" pitchFamily="34" charset="0"/>
                <a:cs typeface="Arial" panose="020B0604020202020204" pitchFamily="34" charset="0"/>
              </a:rPr>
              <a:t>Project Scope Refinement:</a:t>
            </a:r>
          </a:p>
          <a:p>
            <a:pPr marL="800100" lvl="1" indent="-342900"/>
            <a:r>
              <a:rPr lang="en-GB" sz="2000" i="0" dirty="0">
                <a:solidFill>
                  <a:srgbClr val="111111"/>
                </a:solidFill>
                <a:effectLst/>
                <a:latin typeface="Arial" panose="020B0604020202020204" pitchFamily="34" charset="0"/>
                <a:cs typeface="Arial" panose="020B0604020202020204" pitchFamily="34" charset="0"/>
              </a:rPr>
              <a:t>As the project progresses, stakeholders gain clarity. Refining requirements ensures alignment with project goals.</a:t>
            </a:r>
          </a:p>
          <a:p>
            <a:pPr marL="342900" indent="-342900" algn="l">
              <a:buFont typeface="Arial" panose="020B0604020202020204" pitchFamily="34" charset="0"/>
              <a:buChar char="•"/>
            </a:pPr>
            <a:r>
              <a:rPr lang="en-GB" sz="2000" b="1" i="0" dirty="0">
                <a:solidFill>
                  <a:srgbClr val="111111"/>
                </a:solidFill>
                <a:effectLst/>
                <a:latin typeface="Arial" panose="020B0604020202020204" pitchFamily="34" charset="0"/>
                <a:cs typeface="Arial" panose="020B0604020202020204" pitchFamily="34" charset="0"/>
              </a:rPr>
              <a:t>Emergent Features:</a:t>
            </a:r>
          </a:p>
          <a:p>
            <a:pPr marL="800100" lvl="1" indent="-342900"/>
            <a:r>
              <a:rPr lang="en-GB" sz="2000" i="0" dirty="0">
                <a:solidFill>
                  <a:srgbClr val="111111"/>
                </a:solidFill>
                <a:effectLst/>
                <a:latin typeface="Arial" panose="020B0604020202020204" pitchFamily="34" charset="0"/>
                <a:cs typeface="Arial" panose="020B0604020202020204" pitchFamily="34" charset="0"/>
              </a:rPr>
              <a:t>During development, new features may become essential.  </a:t>
            </a:r>
            <a:r>
              <a:rPr lang="en-GB" sz="2000" b="0" i="0" dirty="0">
                <a:solidFill>
                  <a:srgbClr val="111111"/>
                </a:solidFill>
                <a:effectLst/>
                <a:latin typeface="Arial" panose="020B0604020202020204" pitchFamily="34" charset="0"/>
                <a:cs typeface="Arial" panose="020B0604020202020204" pitchFamily="34" charset="0"/>
              </a:rPr>
              <a:t>Requirements evolve to accommodate these additions.</a:t>
            </a:r>
          </a:p>
          <a:p>
            <a:pPr marL="457200" lvl="1" indent="0" algn="l">
              <a:buNone/>
            </a:pPr>
            <a:endParaRPr lang="en-GB" sz="2000" b="0" i="0" dirty="0">
              <a:solidFill>
                <a:srgbClr val="111111"/>
              </a:solidFill>
              <a:effectLst/>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2193738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D2F4877-2973-3005-A6AD-292861B45E18}"/>
              </a:ext>
            </a:extLst>
          </p:cNvPr>
          <p:cNvSpPr>
            <a:spLocks noGrp="1" noChangeArrowheads="1"/>
          </p:cNvSpPr>
          <p:nvPr>
            <p:ph type="title"/>
          </p:nvPr>
        </p:nvSpPr>
        <p:spPr/>
        <p:txBody>
          <a:bodyPr/>
          <a:lstStyle/>
          <a:p>
            <a:r>
              <a:rPr lang="en-GB" altLang="en-US" sz="3600" dirty="0"/>
              <a:t>How to Handle Requirement Change </a:t>
            </a:r>
          </a:p>
        </p:txBody>
      </p:sp>
      <p:sp>
        <p:nvSpPr>
          <p:cNvPr id="17411" name="Content Placeholder 2">
            <a:extLst>
              <a:ext uri="{FF2B5EF4-FFF2-40B4-BE49-F238E27FC236}">
                <a16:creationId xmlns:a16="http://schemas.microsoft.com/office/drawing/2014/main" id="{CA76D4C1-9E7F-EF82-C98E-284A5ED883E8}"/>
              </a:ext>
            </a:extLst>
          </p:cNvPr>
          <p:cNvSpPr>
            <a:spLocks noGrp="1" noChangeArrowheads="1"/>
          </p:cNvSpPr>
          <p:nvPr>
            <p:ph idx="1"/>
          </p:nvPr>
        </p:nvSpPr>
        <p:spPr>
          <a:xfrm>
            <a:off x="107950" y="1258888"/>
            <a:ext cx="8932862" cy="4906962"/>
          </a:xfrm>
        </p:spPr>
        <p:txBody>
          <a:bodyPr/>
          <a:lstStyle/>
          <a:p>
            <a:pPr marL="457200" indent="-457200">
              <a:buFont typeface="+mj-lt"/>
              <a:buAutoNum type="arabicPeriod"/>
              <a:defRPr/>
            </a:pPr>
            <a:r>
              <a:rPr lang="en-GB" sz="2000" b="1" i="0" dirty="0">
                <a:solidFill>
                  <a:srgbClr val="111111"/>
                </a:solidFill>
                <a:effectLst/>
                <a:latin typeface="Arial" panose="020B0604020202020204" pitchFamily="34" charset="0"/>
                <a:cs typeface="Arial" panose="020B0604020202020204" pitchFamily="34" charset="0"/>
              </a:rPr>
              <a:t>Change Identification</a:t>
            </a:r>
            <a:r>
              <a:rPr lang="en-GB" sz="2000" i="0" dirty="0">
                <a:solidFill>
                  <a:srgbClr val="111111"/>
                </a:solidFill>
                <a:effectLst/>
                <a:latin typeface="Arial" panose="020B0604020202020204" pitchFamily="34" charset="0"/>
                <a:cs typeface="Arial" panose="020B0604020202020204" pitchFamily="34" charset="0"/>
              </a:rPr>
              <a:t>: The first step is to identify the change. </a:t>
            </a:r>
          </a:p>
          <a:p>
            <a:pPr marL="457200" indent="-457200" algn="l">
              <a:buFont typeface="+mj-lt"/>
              <a:buAutoNum type="arabicPeriod"/>
            </a:pPr>
            <a:r>
              <a:rPr lang="en-GB" sz="2000" b="1" i="0" dirty="0">
                <a:solidFill>
                  <a:srgbClr val="111111"/>
                </a:solidFill>
                <a:effectLst/>
                <a:latin typeface="Arial" panose="020B0604020202020204" pitchFamily="34" charset="0"/>
                <a:cs typeface="Arial" panose="020B0604020202020204" pitchFamily="34" charset="0"/>
              </a:rPr>
              <a:t>Impact Analysis: </a:t>
            </a:r>
            <a:r>
              <a:rPr lang="en-GB" sz="2000" i="0" dirty="0">
                <a:solidFill>
                  <a:srgbClr val="111111"/>
                </a:solidFill>
                <a:effectLst/>
                <a:latin typeface="Arial" panose="020B0604020202020204" pitchFamily="34" charset="0"/>
                <a:cs typeface="Arial" panose="020B0604020202020204" pitchFamily="34" charset="0"/>
              </a:rPr>
              <a:t>Assess impact on existing requirements.</a:t>
            </a:r>
          </a:p>
          <a:p>
            <a:pPr marL="457200" indent="-457200" algn="l">
              <a:buFont typeface="+mj-lt"/>
              <a:buAutoNum type="arabicPeriod"/>
            </a:pPr>
            <a:r>
              <a:rPr lang="en-GB" sz="2000" b="1" i="0" dirty="0">
                <a:solidFill>
                  <a:srgbClr val="111111"/>
                </a:solidFill>
                <a:effectLst/>
                <a:latin typeface="Arial" panose="020B0604020202020204" pitchFamily="34" charset="0"/>
                <a:cs typeface="Arial" panose="020B0604020202020204" pitchFamily="34" charset="0"/>
              </a:rPr>
              <a:t>Change Documentation: </a:t>
            </a:r>
            <a:r>
              <a:rPr lang="en-GB" sz="2000" i="0" dirty="0">
                <a:solidFill>
                  <a:srgbClr val="111111"/>
                </a:solidFill>
                <a:effectLst/>
                <a:latin typeface="Arial" panose="020B0604020202020204" pitchFamily="34" charset="0"/>
                <a:cs typeface="Arial" panose="020B0604020202020204" pitchFamily="34" charset="0"/>
              </a:rPr>
              <a:t>Changes are documented explicitly by updating the requirement specifications, ensuring clarity and consistency.</a:t>
            </a:r>
          </a:p>
          <a:p>
            <a:pPr marL="457200" indent="-457200" algn="l">
              <a:buFont typeface="+mj-lt"/>
              <a:buAutoNum type="arabicPeriod"/>
            </a:pPr>
            <a:r>
              <a:rPr lang="en-GB" sz="2000" b="1" i="0" dirty="0">
                <a:solidFill>
                  <a:srgbClr val="111111"/>
                </a:solidFill>
                <a:effectLst/>
                <a:latin typeface="Arial" panose="020B0604020202020204" pitchFamily="34" charset="0"/>
                <a:cs typeface="Arial" panose="020B0604020202020204" pitchFamily="34" charset="0"/>
              </a:rPr>
              <a:t>Change Approval: </a:t>
            </a:r>
            <a:r>
              <a:rPr lang="en-GB" sz="2000" i="0" dirty="0">
                <a:solidFill>
                  <a:srgbClr val="111111"/>
                </a:solidFill>
                <a:effectLst/>
                <a:latin typeface="Arial" panose="020B0604020202020204" pitchFamily="34" charset="0"/>
                <a:cs typeface="Arial" panose="020B0604020202020204" pitchFamily="34" charset="0"/>
              </a:rPr>
              <a:t>The change proposal undergoes review. Stakeholders, including developers, testers, and project managers, evaluate the impact. If approved, the change proceeds.</a:t>
            </a:r>
          </a:p>
          <a:p>
            <a:pPr marL="457200" indent="-457200" algn="l">
              <a:buFont typeface="+mj-lt"/>
              <a:buAutoNum type="arabicPeriod"/>
            </a:pPr>
            <a:r>
              <a:rPr lang="en-GB" sz="2000" b="1" i="0" dirty="0">
                <a:solidFill>
                  <a:srgbClr val="111111"/>
                </a:solidFill>
                <a:effectLst/>
                <a:latin typeface="Arial" panose="020B0604020202020204" pitchFamily="34" charset="0"/>
                <a:cs typeface="Arial" panose="020B0604020202020204" pitchFamily="34" charset="0"/>
              </a:rPr>
              <a:t>Traceability Management: </a:t>
            </a:r>
            <a:r>
              <a:rPr lang="en-GB" sz="2000" i="0" dirty="0">
                <a:solidFill>
                  <a:srgbClr val="111111"/>
                </a:solidFill>
                <a:effectLst/>
                <a:latin typeface="Arial" panose="020B0604020202020204" pitchFamily="34" charset="0"/>
                <a:cs typeface="Arial" panose="020B0604020202020204" pitchFamily="34" charset="0"/>
              </a:rPr>
              <a:t>Maintain traceability between old and modified requirements. This ensures that changes are properly reflected in related artifacts (e.g., design, test cases).</a:t>
            </a:r>
          </a:p>
          <a:p>
            <a:pPr marL="457200" indent="-457200" algn="l">
              <a:buFont typeface="+mj-lt"/>
              <a:buAutoNum type="arabicPeriod"/>
            </a:pPr>
            <a:r>
              <a:rPr lang="en-GB" sz="2000" b="1" i="0" dirty="0">
                <a:solidFill>
                  <a:srgbClr val="111111"/>
                </a:solidFill>
                <a:effectLst/>
                <a:latin typeface="Arial" panose="020B0604020202020204" pitchFamily="34" charset="0"/>
                <a:cs typeface="Arial" panose="020B0604020202020204" pitchFamily="34" charset="0"/>
              </a:rPr>
              <a:t>Communication: </a:t>
            </a:r>
            <a:r>
              <a:rPr lang="en-GB" sz="2000" i="0" dirty="0">
                <a:solidFill>
                  <a:srgbClr val="111111"/>
                </a:solidFill>
                <a:effectLst/>
                <a:latin typeface="Arial" panose="020B0604020202020204" pitchFamily="34" charset="0"/>
                <a:cs typeface="Arial" panose="020B0604020202020204" pitchFamily="34" charset="0"/>
              </a:rPr>
              <a:t>Effective communication is crucial. All relevant parties are informed of the change.</a:t>
            </a:r>
          </a:p>
          <a:p>
            <a:pPr marL="457200" indent="-457200" algn="l">
              <a:buFont typeface="+mj-lt"/>
              <a:buAutoNum type="arabicPeriod"/>
            </a:pPr>
            <a:r>
              <a:rPr lang="en-GB" sz="2000" b="1" i="0" dirty="0">
                <a:solidFill>
                  <a:srgbClr val="111111"/>
                </a:solidFill>
                <a:effectLst/>
                <a:latin typeface="Arial" panose="020B0604020202020204" pitchFamily="34" charset="0"/>
                <a:cs typeface="Arial" panose="020B0604020202020204" pitchFamily="34" charset="0"/>
              </a:rPr>
              <a:t>Revalidation: </a:t>
            </a:r>
            <a:r>
              <a:rPr lang="en-GB" sz="2000" i="0" dirty="0">
                <a:solidFill>
                  <a:srgbClr val="111111"/>
                </a:solidFill>
                <a:effectLst/>
                <a:latin typeface="Arial" panose="020B0604020202020204" pitchFamily="34" charset="0"/>
                <a:cs typeface="Arial" panose="020B0604020202020204" pitchFamily="34" charset="0"/>
              </a:rPr>
              <a:t>After implementing changes, revalidate the requirements by testing to ensure the modified requirements meet stakeholder needs.</a:t>
            </a:r>
          </a:p>
          <a:p>
            <a:pPr marL="0" indent="0">
              <a:defRPr/>
            </a:pPr>
            <a:r>
              <a:rPr lang="en-GB" sz="2000" i="0" dirty="0">
                <a:solidFill>
                  <a:srgbClr val="111111"/>
                </a:solidFill>
                <a:effectLst/>
                <a:latin typeface="Arial" panose="020B0604020202020204" pitchFamily="34" charset="0"/>
                <a:cs typeface="Arial" panose="020B0604020202020204" pitchFamily="34" charset="0"/>
              </a:rPr>
              <a:t> </a:t>
            </a:r>
            <a:endParaRPr lang="en-GB" altLang="en-US" sz="2000" i="0" dirty="0">
              <a:latin typeface="Arial" panose="020B060402020202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48E8C92-442E-B572-4864-6CF32A3246CC}"/>
              </a:ext>
            </a:extLst>
          </p:cNvPr>
          <p:cNvSpPr>
            <a:spLocks noGrp="1" noChangeArrowheads="1"/>
          </p:cNvSpPr>
          <p:nvPr>
            <p:ph type="title"/>
          </p:nvPr>
        </p:nvSpPr>
        <p:spPr/>
        <p:txBody>
          <a:bodyPr/>
          <a:lstStyle/>
          <a:p>
            <a:r>
              <a:rPr lang="en-GB" altLang="en-US" dirty="0"/>
              <a:t>Change Management Process</a:t>
            </a:r>
          </a:p>
        </p:txBody>
      </p:sp>
      <p:sp>
        <p:nvSpPr>
          <p:cNvPr id="19459" name="Content Placeholder 2">
            <a:extLst>
              <a:ext uri="{FF2B5EF4-FFF2-40B4-BE49-F238E27FC236}">
                <a16:creationId xmlns:a16="http://schemas.microsoft.com/office/drawing/2014/main" id="{FEEDA694-3811-B708-5D90-83D0790D814C}"/>
              </a:ext>
            </a:extLst>
          </p:cNvPr>
          <p:cNvSpPr>
            <a:spLocks noGrp="1" noChangeArrowheads="1"/>
          </p:cNvSpPr>
          <p:nvPr>
            <p:ph idx="1"/>
          </p:nvPr>
        </p:nvSpPr>
        <p:spPr>
          <a:xfrm>
            <a:off x="67468" y="1628800"/>
            <a:ext cx="8856663" cy="4824412"/>
          </a:xfrm>
        </p:spPr>
        <p:txBody>
          <a:bodyPr/>
          <a:lstStyle/>
          <a:p>
            <a:pPr marL="268287" lvl="1" indent="0" eaLnBrk="1" hangingPunct="1">
              <a:buNone/>
              <a:defRPr/>
            </a:pPr>
            <a:r>
              <a:rPr lang="en-GB" altLang="en-US" i="1" dirty="0">
                <a:solidFill>
                  <a:srgbClr val="002060"/>
                </a:solidFill>
                <a:latin typeface="+mn-lt"/>
                <a:cs typeface="ＭＳ Ｐゴシック" charset="0"/>
              </a:rPr>
              <a:t>Change management includes 3 key processes:</a:t>
            </a:r>
          </a:p>
          <a:p>
            <a:pPr marL="958850" lvl="1" indent="-514350">
              <a:buFont typeface="Gill Sans" charset="0"/>
              <a:buAutoNum type="arabicPeriod"/>
            </a:pPr>
            <a:r>
              <a:rPr lang="en-GB" altLang="en-US" sz="2400" b="1" dirty="0">
                <a:latin typeface="Arial" panose="020B0604020202020204" pitchFamily="34" charset="0"/>
                <a:cs typeface="Arial" panose="020B0604020202020204" pitchFamily="34" charset="0"/>
              </a:rPr>
              <a:t>Problem analysis and change specification</a:t>
            </a:r>
            <a:r>
              <a:rPr lang="en-GB" altLang="en-US" sz="2400" dirty="0">
                <a:latin typeface="Arial" panose="020B0604020202020204" pitchFamily="34" charset="0"/>
                <a:cs typeface="Arial" panose="020B0604020202020204" pitchFamily="34" charset="0"/>
              </a:rPr>
              <a:t>: </a:t>
            </a:r>
          </a:p>
          <a:p>
            <a:pPr marL="1322388" lvl="2" indent="-342900"/>
            <a:r>
              <a:rPr lang="en-GB" altLang="en-US" sz="2000" dirty="0">
                <a:latin typeface="Arial" panose="020B0604020202020204" pitchFamily="34" charset="0"/>
                <a:cs typeface="Arial" panose="020B0604020202020204" pitchFamily="34" charset="0"/>
              </a:rPr>
              <a:t>problem of a change request is analysed for its validity.</a:t>
            </a:r>
          </a:p>
          <a:p>
            <a:pPr marL="958850" lvl="1" indent="-514350">
              <a:buFont typeface="Gill Sans" charset="0"/>
              <a:buAutoNum type="arabicPeriod"/>
            </a:pPr>
            <a:r>
              <a:rPr lang="en-GB" altLang="en-US" sz="2400" b="1" dirty="0">
                <a:latin typeface="Arial" panose="020B0604020202020204" pitchFamily="34" charset="0"/>
                <a:cs typeface="Arial" panose="020B0604020202020204" pitchFamily="34" charset="0"/>
              </a:rPr>
              <a:t>Change analysis and costing:</a:t>
            </a:r>
            <a:r>
              <a:rPr lang="en-GB" altLang="en-US" sz="2400" dirty="0">
                <a:latin typeface="Arial" panose="020B0604020202020204" pitchFamily="34" charset="0"/>
                <a:cs typeface="Arial" panose="020B0604020202020204" pitchFamily="34" charset="0"/>
              </a:rPr>
              <a:t> </a:t>
            </a:r>
          </a:p>
          <a:p>
            <a:pPr marL="1322388" lvl="2" indent="-342900"/>
            <a:r>
              <a:rPr lang="en-GB" altLang="en-US" sz="2000" dirty="0">
                <a:latin typeface="Arial" panose="020B0604020202020204" pitchFamily="34" charset="0"/>
                <a:cs typeface="Arial" panose="020B0604020202020204" pitchFamily="34" charset="0"/>
              </a:rPr>
              <a:t>the cost of change is estimated in regards to document change cost, system design change and system development change.</a:t>
            </a:r>
          </a:p>
          <a:p>
            <a:pPr marL="958850" lvl="1" indent="-514350">
              <a:buFont typeface="Gill Sans" charset="0"/>
              <a:buAutoNum type="arabicPeriod"/>
            </a:pPr>
            <a:r>
              <a:rPr lang="en-GB" altLang="en-US" sz="2400" b="1" dirty="0">
                <a:latin typeface="Arial" panose="020B0604020202020204" pitchFamily="34" charset="0"/>
                <a:cs typeface="Arial" panose="020B0604020202020204" pitchFamily="34" charset="0"/>
              </a:rPr>
              <a:t>Change implementation: </a:t>
            </a:r>
          </a:p>
          <a:p>
            <a:pPr marL="1322388" lvl="2" indent="-342900"/>
            <a:r>
              <a:rPr lang="en-GB" altLang="en-US" sz="2000" dirty="0">
                <a:latin typeface="Arial" panose="020B0604020202020204" pitchFamily="34" charset="0"/>
                <a:cs typeface="Arial" panose="020B0604020202020204" pitchFamily="34" charset="0"/>
              </a:rPr>
              <a:t>changes are implemented with minimum impact on other components.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13C09CCE-B8AE-B540-2F90-1BEA19232B08}"/>
              </a:ext>
            </a:extLst>
          </p:cNvPr>
          <p:cNvSpPr>
            <a:spLocks noGrp="1" noChangeArrowheads="1"/>
          </p:cNvSpPr>
          <p:nvPr>
            <p:ph type="title"/>
          </p:nvPr>
        </p:nvSpPr>
        <p:spPr/>
        <p:txBody>
          <a:bodyPr/>
          <a:lstStyle/>
          <a:p>
            <a:pPr eaLnBrk="1" hangingPunct="1"/>
            <a:r>
              <a:rPr lang="en-US" altLang="en-US" dirty="0"/>
              <a:t>Summary </a:t>
            </a:r>
          </a:p>
        </p:txBody>
      </p:sp>
      <p:sp>
        <p:nvSpPr>
          <p:cNvPr id="20483" name="Rectangle 5">
            <a:extLst>
              <a:ext uri="{FF2B5EF4-FFF2-40B4-BE49-F238E27FC236}">
                <a16:creationId xmlns:a16="http://schemas.microsoft.com/office/drawing/2014/main" id="{6B171877-A6DA-1F38-D0B0-6243961F5CDA}"/>
              </a:ext>
            </a:extLst>
          </p:cNvPr>
          <p:cNvSpPr>
            <a:spLocks noGrp="1" noChangeArrowheads="1"/>
          </p:cNvSpPr>
          <p:nvPr>
            <p:ph idx="1"/>
          </p:nvPr>
        </p:nvSpPr>
        <p:spPr>
          <a:xfrm>
            <a:off x="107950" y="1341438"/>
            <a:ext cx="8856663" cy="4824412"/>
          </a:xfrm>
        </p:spPr>
        <p:txBody>
          <a:bodyPr/>
          <a:lstStyle/>
          <a:p>
            <a:pPr marL="342900" indent="-342900" eaLnBrk="1" hangingPunct="1">
              <a:buFont typeface="Arial" panose="020B0604020202020204" pitchFamily="34" charset="0"/>
              <a:buChar char="•"/>
            </a:pPr>
            <a:r>
              <a:rPr lang="en-GB" altLang="en-US" sz="2400" i="0" dirty="0">
                <a:solidFill>
                  <a:schemeClr val="tx1"/>
                </a:solidFill>
                <a:latin typeface="Arial" panose="020B0604020202020204" pitchFamily="34" charset="0"/>
              </a:rPr>
              <a:t>Requirements engineering is the process of finding out, analysing, documenting and checking these services and constrains. </a:t>
            </a:r>
          </a:p>
          <a:p>
            <a:pPr marL="342900" indent="-342900" eaLnBrk="1" hangingPunct="1">
              <a:buFont typeface="Arial" panose="020B0604020202020204" pitchFamily="34" charset="0"/>
              <a:buChar char="•"/>
            </a:pPr>
            <a:r>
              <a:rPr lang="en-GB" altLang="en-US" sz="2400" i="0" dirty="0">
                <a:solidFill>
                  <a:schemeClr val="tx1"/>
                </a:solidFill>
                <a:latin typeface="Arial" panose="020B0604020202020204" pitchFamily="34" charset="0"/>
              </a:rPr>
              <a:t>System requirements include functional and non-functional requirements. </a:t>
            </a:r>
          </a:p>
          <a:p>
            <a:pPr marL="342900" indent="-342900">
              <a:buFont typeface="Arial" panose="020B0604020202020204" pitchFamily="34" charset="0"/>
              <a:buChar char="•"/>
            </a:pPr>
            <a:r>
              <a:rPr lang="en-GB" altLang="en-US" sz="2400" i="0" dirty="0">
                <a:solidFill>
                  <a:schemeClr val="tx1"/>
                </a:solidFill>
                <a:latin typeface="Arial" panose="020B0604020202020204" pitchFamily="34" charset="0"/>
              </a:rPr>
              <a:t>Requirement engineering process include 5 stages of </a:t>
            </a:r>
            <a:r>
              <a:rPr lang="en-GB" sz="2400" b="0" i="0" dirty="0">
                <a:solidFill>
                  <a:schemeClr val="tx1"/>
                </a:solidFill>
                <a:effectLst/>
                <a:latin typeface="Arial" panose="020B0604020202020204" pitchFamily="34" charset="0"/>
                <a:cs typeface="Arial" panose="020B0604020202020204" pitchFamily="34" charset="0"/>
              </a:rPr>
              <a:t>Requirements Elicitation, </a:t>
            </a:r>
            <a:r>
              <a:rPr lang="en-GB" sz="2400" i="0" dirty="0">
                <a:solidFill>
                  <a:schemeClr val="tx1"/>
                </a:solidFill>
                <a:latin typeface="Arial" panose="020B0604020202020204" pitchFamily="34" charset="0"/>
                <a:cs typeface="Arial" panose="020B0604020202020204" pitchFamily="34" charset="0"/>
              </a:rPr>
              <a:t>Requirement Analysis, </a:t>
            </a:r>
            <a:r>
              <a:rPr lang="en-GB" sz="2400" b="0" i="0" dirty="0">
                <a:solidFill>
                  <a:schemeClr val="tx1"/>
                </a:solidFill>
                <a:effectLst/>
                <a:latin typeface="Arial" panose="020B0604020202020204" pitchFamily="34" charset="0"/>
                <a:cs typeface="Arial" panose="020B0604020202020204" pitchFamily="34" charset="0"/>
              </a:rPr>
              <a:t>Requirements Specification,  Requirements Verification and Validation, and Requirements Management.</a:t>
            </a:r>
          </a:p>
          <a:p>
            <a:pPr marL="342900" indent="-342900" eaLnBrk="1" hangingPunct="1">
              <a:buFont typeface="Arial" panose="020B0604020202020204" pitchFamily="34" charset="0"/>
              <a:buChar char="•"/>
            </a:pPr>
            <a:r>
              <a:rPr lang="en-GB" altLang="en-US" sz="2400" i="0" dirty="0">
                <a:solidFill>
                  <a:schemeClr val="tx1"/>
                </a:solidFill>
                <a:latin typeface="Arial" panose="020B0604020202020204" pitchFamily="34" charset="0"/>
              </a:rPr>
              <a:t>Requirement change management is a formal process to request and analyse a change, verify and cost estimation and finally change implementation.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9C5FFCD6-9415-6248-4FEB-0D90EE8D8A6D}"/>
              </a:ext>
            </a:extLst>
          </p:cNvPr>
          <p:cNvSpPr>
            <a:spLocks noGrp="1" noChangeArrowheads="1"/>
          </p:cNvSpPr>
          <p:nvPr>
            <p:ph type="title"/>
          </p:nvPr>
        </p:nvSpPr>
        <p:spPr/>
        <p:txBody>
          <a:bodyPr/>
          <a:lstStyle/>
          <a:p>
            <a:pPr eaLnBrk="1" hangingPunct="1"/>
            <a:r>
              <a:rPr lang="en-GB" altLang="en-US"/>
              <a:t>Learning Outcomes</a:t>
            </a:r>
            <a:endParaRPr lang="en-US" altLang="en-US"/>
          </a:p>
        </p:txBody>
      </p:sp>
      <p:sp>
        <p:nvSpPr>
          <p:cNvPr id="10243" name="Rectangle 5">
            <a:extLst>
              <a:ext uri="{FF2B5EF4-FFF2-40B4-BE49-F238E27FC236}">
                <a16:creationId xmlns:a16="http://schemas.microsoft.com/office/drawing/2014/main" id="{AE4D9922-7D51-25D6-B232-74EFAE8787BD}"/>
              </a:ext>
            </a:extLst>
          </p:cNvPr>
          <p:cNvSpPr>
            <a:spLocks noGrp="1" noChangeArrowheads="1"/>
          </p:cNvSpPr>
          <p:nvPr>
            <p:ph idx="1"/>
          </p:nvPr>
        </p:nvSpPr>
        <p:spPr/>
        <p:txBody>
          <a:bodyPr/>
          <a:lstStyle/>
          <a:p>
            <a:pPr eaLnBrk="1" hangingPunct="1">
              <a:defRPr/>
            </a:pPr>
            <a:r>
              <a:rPr lang="en-GB" altLang="en-US" dirty="0"/>
              <a:t>By the end of this topic students will be able to:</a:t>
            </a:r>
          </a:p>
          <a:p>
            <a:pPr lvl="1" eaLnBrk="1" hangingPunct="1">
              <a:defRPr/>
            </a:pPr>
            <a:r>
              <a:rPr lang="en-GB" altLang="en-US" dirty="0">
                <a:latin typeface="Arial" panose="020B0604020202020204" pitchFamily="34" charset="0"/>
              </a:rPr>
              <a:t> </a:t>
            </a:r>
            <a:r>
              <a:rPr lang="en-GB" sz="1800" dirty="0">
                <a:latin typeface="Arial" panose="020B0604020202020204" pitchFamily="34" charset="0"/>
                <a:ea typeface="Times New Roman" panose="02020603050405020304" pitchFamily="18" charset="0"/>
                <a:cs typeface="Arial" panose="020B0604020202020204" pitchFamily="34" charset="0"/>
              </a:rPr>
              <a:t>Discuss the role of requirements engineering in software engineering.</a:t>
            </a:r>
            <a:endParaRPr lang="en-GB" sz="1800" dirty="0">
              <a:latin typeface="Arial" panose="020B0604020202020204" pitchFamily="34" charset="0"/>
              <a:ea typeface="Times New Roman" panose="02020603050405020304" pitchFamily="18" charset="0"/>
              <a:cs typeface="Times New Roman" panose="02020603050405020304" pitchFamily="18" charset="0"/>
            </a:endParaRPr>
          </a:p>
          <a:p>
            <a:pPr marL="268287" lvl="1" indent="0" eaLnBrk="1" hangingPunct="1">
              <a:buFontTx/>
              <a:buNone/>
              <a:defRPr/>
            </a:pPr>
            <a:endParaRPr lang="en-GB" altLang="en-US" dirty="0">
              <a:latin typeface="Arial" panose="020B0604020202020204" pitchFamily="34" charset="0"/>
            </a:endParaRPr>
          </a:p>
          <a:p>
            <a:pPr marL="268287" lvl="1" indent="0" eaLnBrk="1" hangingPunct="1">
              <a:buFontTx/>
              <a:buNone/>
              <a:defRPr/>
            </a:pPr>
            <a:endParaRPr lang="en-GB" altLang="en-US" dirty="0">
              <a:latin typeface="Arial" panose="020B0604020202020204" pitchFamily="34" charset="0"/>
            </a:endParaRPr>
          </a:p>
          <a:p>
            <a:pPr eaLnBrk="1" hangingPunct="1">
              <a:defRPr/>
            </a:pP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D11A9AC5-1387-6B91-6404-3C3A1F5BDB6A}"/>
              </a:ext>
            </a:extLst>
          </p:cNvPr>
          <p:cNvSpPr>
            <a:spLocks noGrp="1" noChangeArrowheads="1"/>
          </p:cNvSpPr>
          <p:nvPr>
            <p:ph type="title"/>
          </p:nvPr>
        </p:nvSpPr>
        <p:spPr/>
        <p:txBody>
          <a:bodyPr/>
          <a:lstStyle/>
          <a:p>
            <a:pPr eaLnBrk="1" hangingPunct="1"/>
            <a:r>
              <a:rPr lang="en-US" altLang="en-US"/>
              <a:t>Quiz  </a:t>
            </a:r>
          </a:p>
        </p:txBody>
      </p:sp>
      <p:sp>
        <p:nvSpPr>
          <p:cNvPr id="21507" name="Rectangle 7">
            <a:extLst>
              <a:ext uri="{FF2B5EF4-FFF2-40B4-BE49-F238E27FC236}">
                <a16:creationId xmlns:a16="http://schemas.microsoft.com/office/drawing/2014/main" id="{43F0087F-F519-BD02-89DC-5CFD367A6679}"/>
              </a:ext>
            </a:extLst>
          </p:cNvPr>
          <p:cNvSpPr>
            <a:spLocks noGrp="1" noChangeArrowheads="1"/>
          </p:cNvSpPr>
          <p:nvPr>
            <p:ph idx="1"/>
          </p:nvPr>
        </p:nvSpPr>
        <p:spPr>
          <a:xfrm>
            <a:off x="106636" y="1258888"/>
            <a:ext cx="8856663" cy="4752975"/>
          </a:xfrm>
        </p:spPr>
        <p:txBody>
          <a:bodyPr/>
          <a:lstStyle/>
          <a:p>
            <a:pPr marL="782637" lvl="1" indent="-514350" eaLnBrk="1" hangingPunct="1">
              <a:buFont typeface="+mj-lt"/>
              <a:buAutoNum type="arabicPeriod"/>
            </a:pPr>
            <a:r>
              <a:rPr lang="en-US" altLang="en-US" dirty="0">
                <a:solidFill>
                  <a:srgbClr val="002060"/>
                </a:solidFill>
                <a:latin typeface="Arial" panose="020B0604020202020204" pitchFamily="34" charset="0"/>
              </a:rPr>
              <a:t> </a:t>
            </a:r>
            <a:r>
              <a:rPr lang="en-US" altLang="en-US" sz="2000" b="1" dirty="0">
                <a:solidFill>
                  <a:srgbClr val="002060"/>
                </a:solidFill>
                <a:latin typeface="Arial" panose="020B0604020202020204" pitchFamily="34" charset="0"/>
              </a:rPr>
              <a:t>True or False:</a:t>
            </a:r>
          </a:p>
          <a:p>
            <a:pPr marL="1169988" lvl="2" indent="-457200" eaLnBrk="1" hangingPunct="1">
              <a:buFont typeface="+mj-lt"/>
              <a:buAutoNum type="alphaLcParenR"/>
            </a:pPr>
            <a:r>
              <a:rPr lang="en-GB" altLang="en-US" sz="2000" dirty="0">
                <a:solidFill>
                  <a:srgbClr val="002060"/>
                </a:solidFill>
                <a:latin typeface="Arial" panose="020B0604020202020204" pitchFamily="34" charset="0"/>
              </a:rPr>
              <a:t>Requirements engineering is the process of finding out, analysing, documenting and checking system services and constrains.</a:t>
            </a:r>
          </a:p>
          <a:p>
            <a:pPr marL="1169988" lvl="2" indent="-457200" eaLnBrk="1" hangingPunct="1">
              <a:buFont typeface="+mj-lt"/>
              <a:buAutoNum type="alphaLcParenR"/>
            </a:pPr>
            <a:r>
              <a:rPr lang="en-GB" altLang="en-US" sz="2000" dirty="0">
                <a:solidFill>
                  <a:srgbClr val="002060"/>
                </a:solidFill>
                <a:latin typeface="Arial" panose="020B0604020202020204" pitchFamily="34" charset="0"/>
              </a:rPr>
              <a:t>Non-functional requirements are not related to functional requirements in any way.</a:t>
            </a:r>
          </a:p>
          <a:p>
            <a:pPr marL="1169988" lvl="2" indent="-457200" eaLnBrk="1" hangingPunct="1">
              <a:buFont typeface="+mj-lt"/>
              <a:buAutoNum type="alphaLcParenR"/>
            </a:pPr>
            <a:r>
              <a:rPr lang="en-GB" altLang="en-US" sz="2000" dirty="0">
                <a:solidFill>
                  <a:srgbClr val="002060"/>
                </a:solidFill>
                <a:latin typeface="Arial" panose="020B0604020202020204" pitchFamily="34" charset="0"/>
              </a:rPr>
              <a:t>Specification is about writing functional and non-functional requirements in a formal document</a:t>
            </a:r>
          </a:p>
          <a:p>
            <a:pPr marL="1169988" lvl="2" indent="-457200" eaLnBrk="1" hangingPunct="1">
              <a:buFont typeface="+mj-lt"/>
              <a:buAutoNum type="alphaLcParenR"/>
            </a:pPr>
            <a:r>
              <a:rPr lang="en-US" altLang="en-US" sz="2000" dirty="0">
                <a:solidFill>
                  <a:srgbClr val="002060"/>
                </a:solidFill>
                <a:latin typeface="Arial" panose="020B0604020202020204" pitchFamily="34" charset="0"/>
              </a:rPr>
              <a:t>All requested changes for a software project are accepted.</a:t>
            </a:r>
          </a:p>
          <a:p>
            <a:pPr marL="725487" lvl="1" indent="-457200" eaLnBrk="1" hangingPunct="1">
              <a:buFont typeface="+mj-lt"/>
              <a:buAutoNum type="arabicPeriod"/>
            </a:pPr>
            <a:r>
              <a:rPr lang="en-US" altLang="en-US" sz="2400" dirty="0">
                <a:solidFill>
                  <a:srgbClr val="002060"/>
                </a:solidFill>
                <a:latin typeface="Arial" panose="020B0604020202020204" pitchFamily="34" charset="0"/>
              </a:rPr>
              <a:t> </a:t>
            </a:r>
            <a:r>
              <a:rPr lang="en-US" altLang="en-US" sz="2400" b="1" dirty="0">
                <a:solidFill>
                  <a:srgbClr val="002060"/>
                </a:solidFill>
                <a:latin typeface="Arial" panose="020B0604020202020204" pitchFamily="34" charset="0"/>
              </a:rPr>
              <a:t>fill the gaps:</a:t>
            </a:r>
          </a:p>
          <a:p>
            <a:pPr marL="1169988" lvl="2" indent="-457200" eaLnBrk="1" hangingPunct="1">
              <a:buFont typeface="+mj-lt"/>
              <a:buAutoNum type="alphaLcParenR" startAt="5"/>
            </a:pPr>
            <a:r>
              <a:rPr lang="en-US" altLang="en-US" sz="2000" dirty="0">
                <a:solidFill>
                  <a:srgbClr val="002060"/>
                </a:solidFill>
                <a:latin typeface="Arial" panose="020B0604020202020204" pitchFamily="34" charset="0"/>
              </a:rPr>
              <a:t> System reaction to an input is a -------------- requirement.</a:t>
            </a:r>
          </a:p>
          <a:p>
            <a:pPr marL="1169988" lvl="2" indent="-457200" eaLnBrk="1" hangingPunct="1">
              <a:buFont typeface="+mj-lt"/>
              <a:buAutoNum type="alphaLcParenR" startAt="5"/>
            </a:pPr>
            <a:r>
              <a:rPr lang="en-US" altLang="en-US" sz="2000" dirty="0">
                <a:solidFill>
                  <a:srgbClr val="002060"/>
                </a:solidFill>
                <a:latin typeface="Arial" panose="020B0604020202020204" pitchFamily="34" charset="0"/>
              </a:rPr>
              <a:t> A prototype can be used in requirement engineering to ------------- and also to ----------- requirements.</a:t>
            </a:r>
          </a:p>
          <a:p>
            <a:pPr marL="1169988" lvl="2" indent="-457200" eaLnBrk="1" hangingPunct="1">
              <a:buFont typeface="+mj-lt"/>
              <a:buAutoNum type="alphaLcParenR" startAt="5"/>
            </a:pPr>
            <a:r>
              <a:rPr lang="en-US" altLang="en-US" sz="2000" dirty="0">
                <a:solidFill>
                  <a:srgbClr val="002060"/>
                </a:solidFill>
                <a:latin typeface="Arial" panose="020B0604020202020204" pitchFamily="34" charset="0"/>
              </a:rPr>
              <a:t> Change costs should be estimated in relation to --------cost, -------- cost and ----------cost.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6F19DAE9-0A8A-1BF1-C263-102C39411DD8}"/>
              </a:ext>
            </a:extLst>
          </p:cNvPr>
          <p:cNvSpPr>
            <a:spLocks noGrp="1" noChangeArrowheads="1"/>
          </p:cNvSpPr>
          <p:nvPr>
            <p:ph type="title"/>
          </p:nvPr>
        </p:nvSpPr>
        <p:spPr/>
        <p:txBody>
          <a:bodyPr/>
          <a:lstStyle/>
          <a:p>
            <a:r>
              <a:rPr lang="en-GB" altLang="en-US"/>
              <a:t>Private study</a:t>
            </a:r>
          </a:p>
        </p:txBody>
      </p:sp>
      <p:sp>
        <p:nvSpPr>
          <p:cNvPr id="22531" name="Content Placeholder 2">
            <a:extLst>
              <a:ext uri="{FF2B5EF4-FFF2-40B4-BE49-F238E27FC236}">
                <a16:creationId xmlns:a16="http://schemas.microsoft.com/office/drawing/2014/main" id="{17102F6D-4F91-F3B4-D196-A0B43A4926FB}"/>
              </a:ext>
            </a:extLst>
          </p:cNvPr>
          <p:cNvSpPr>
            <a:spLocks noGrp="1" noChangeArrowheads="1"/>
          </p:cNvSpPr>
          <p:nvPr>
            <p:ph idx="1"/>
          </p:nvPr>
        </p:nvSpPr>
        <p:spPr>
          <a:xfrm>
            <a:off x="0" y="1916833"/>
            <a:ext cx="8856663" cy="2736304"/>
          </a:xfrm>
        </p:spPr>
        <p:txBody>
          <a:bodyPr/>
          <a:lstStyle/>
          <a:p>
            <a:pPr marL="444500" lvl="1" indent="0">
              <a:buNone/>
            </a:pPr>
            <a:r>
              <a:rPr lang="en-GB" altLang="en-US" sz="3600" dirty="0">
                <a:latin typeface="Arial" panose="020B0604020202020204" pitchFamily="34" charset="0"/>
              </a:rPr>
              <a:t>Research different methods of requirement elicitation and identify the advantages and disadvantages of each method.</a:t>
            </a:r>
          </a:p>
          <a:p>
            <a:pPr marL="444500" lvl="1" indent="0">
              <a:buNone/>
            </a:pPr>
            <a:endParaRPr lang="en-GB" altLang="en-US" dirty="0">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28E98AEC-81E8-BDA7-0E63-8E75E910A509}"/>
              </a:ext>
            </a:extLst>
          </p:cNvPr>
          <p:cNvSpPr>
            <a:spLocks noGrp="1" noChangeArrowheads="1"/>
          </p:cNvSpPr>
          <p:nvPr>
            <p:ph type="title"/>
          </p:nvPr>
        </p:nvSpPr>
        <p:spPr/>
        <p:txBody>
          <a:bodyPr/>
          <a:lstStyle/>
          <a:p>
            <a:pPr eaLnBrk="1" hangingPunct="1"/>
            <a:r>
              <a:rPr lang="en-US" altLang="en-US"/>
              <a:t>The Unit Roadmap  </a:t>
            </a:r>
          </a:p>
        </p:txBody>
      </p:sp>
      <p:sp>
        <p:nvSpPr>
          <p:cNvPr id="11267" name="Rectangle 5">
            <a:extLst>
              <a:ext uri="{FF2B5EF4-FFF2-40B4-BE49-F238E27FC236}">
                <a16:creationId xmlns:a16="http://schemas.microsoft.com/office/drawing/2014/main" id="{F63CFDBB-66BE-35EF-F340-F880807917F6}"/>
              </a:ext>
            </a:extLst>
          </p:cNvPr>
          <p:cNvSpPr>
            <a:spLocks noGrp="1" noChangeArrowheads="1"/>
          </p:cNvSpPr>
          <p:nvPr>
            <p:ph idx="1"/>
          </p:nvPr>
        </p:nvSpPr>
        <p:spPr>
          <a:xfrm>
            <a:off x="107950" y="1258888"/>
            <a:ext cx="8856663" cy="4906963"/>
          </a:xfrm>
        </p:spPr>
        <p:txBody>
          <a:bodyPr/>
          <a:lstStyle/>
          <a:p>
            <a:pPr marL="268287" lvl="1" indent="0" eaLnBrk="1" hangingPunct="1">
              <a:buFontTx/>
              <a:buNone/>
              <a:defRPr/>
            </a:pPr>
            <a:r>
              <a:rPr lang="en-GB" altLang="en-US" sz="2000" dirty="0">
                <a:latin typeface="Arial" panose="020B0604020202020204" pitchFamily="34" charset="0"/>
              </a:rPr>
              <a:t>Topic 1: Introduction</a:t>
            </a:r>
          </a:p>
          <a:p>
            <a:pPr marL="268287" lvl="1" indent="0" algn="just" eaLnBrk="1" hangingPunct="1">
              <a:buFontTx/>
              <a:buNone/>
              <a:defRPr/>
            </a:pPr>
            <a:r>
              <a:rPr lang="en-GB" altLang="en-US" sz="2000" dirty="0">
                <a:latin typeface="Arial" panose="020B0604020202020204" pitchFamily="34" charset="0"/>
              </a:rPr>
              <a:t>Topic 2: </a:t>
            </a:r>
            <a:r>
              <a:rPr lang="en-GB" sz="2000" dirty="0">
                <a:latin typeface="Arial" panose="020B0604020202020204" pitchFamily="34" charset="0"/>
                <a:ea typeface="Calibri" panose="020F0502020204030204" pitchFamily="34" charset="0"/>
              </a:rPr>
              <a:t>Introduction to Software Engineering Key Practices and Principles</a:t>
            </a:r>
            <a:endParaRPr lang="en-GB" altLang="en-US" sz="2000" dirty="0">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3: </a:t>
            </a:r>
            <a:r>
              <a:rPr lang="en-GB" sz="2000" dirty="0">
                <a:latin typeface="Arial" panose="020B0604020202020204" pitchFamily="34" charset="0"/>
                <a:ea typeface="Calibri" panose="020F0502020204030204" pitchFamily="34" charset="0"/>
              </a:rPr>
              <a:t>Software Development Life Cycle Models</a:t>
            </a:r>
            <a:endParaRPr lang="en-GB" altLang="en-US" sz="2000" dirty="0">
              <a:latin typeface="Arial" panose="020B0604020202020204" pitchFamily="34" charset="0"/>
            </a:endParaRPr>
          </a:p>
          <a:p>
            <a:pPr marL="268287" lvl="1" indent="0" eaLnBrk="1" hangingPunct="1">
              <a:buNone/>
              <a:defRPr/>
            </a:pPr>
            <a:r>
              <a:rPr lang="en-GB" altLang="en-US" sz="2000" dirty="0">
                <a:latin typeface="Arial" panose="020B0604020202020204" pitchFamily="34" charset="0"/>
              </a:rPr>
              <a:t>Topic 4: Requirement Engineering</a:t>
            </a:r>
          </a:p>
          <a:p>
            <a:pPr marL="268287" lvl="1" indent="0" eaLnBrk="1" hangingPunct="1">
              <a:buFontTx/>
              <a:buNone/>
              <a:defRPr/>
            </a:pPr>
            <a:r>
              <a:rPr lang="en-GB" altLang="en-US" sz="2000" dirty="0">
                <a:highlight>
                  <a:srgbClr val="FFFF00"/>
                </a:highlight>
                <a:latin typeface="Arial" panose="020B0604020202020204" pitchFamily="34" charset="0"/>
              </a:rPr>
              <a:t>Topic 5: System Modelling &amp; Design  </a:t>
            </a:r>
          </a:p>
          <a:p>
            <a:pPr marL="268287" lvl="1" indent="0" eaLnBrk="1" hangingPunct="1">
              <a:buFontTx/>
              <a:buNone/>
              <a:defRPr/>
            </a:pPr>
            <a:r>
              <a:rPr lang="en-GB" altLang="en-US" sz="2000" dirty="0">
                <a:latin typeface="Arial" panose="020B0604020202020204" pitchFamily="34" charset="0"/>
              </a:rPr>
              <a:t>Topic 6: Software Implementation &amp; Testing</a:t>
            </a:r>
          </a:p>
          <a:p>
            <a:pPr marL="268287" lvl="1" indent="0" eaLnBrk="1" hangingPunct="1">
              <a:buFontTx/>
              <a:buNone/>
              <a:defRPr/>
            </a:pPr>
            <a:r>
              <a:rPr lang="en-GB" altLang="en-US" sz="2000" dirty="0">
                <a:latin typeface="Arial" panose="020B0604020202020204" pitchFamily="34" charset="0"/>
              </a:rPr>
              <a:t>Topic 7: System Dependency &amp; Security</a:t>
            </a:r>
          </a:p>
          <a:p>
            <a:pPr marL="268287" lvl="1" indent="0" eaLnBrk="1" hangingPunct="1">
              <a:buFontTx/>
              <a:buNone/>
              <a:defRPr/>
            </a:pPr>
            <a:r>
              <a:rPr lang="en-GB" altLang="en-US" sz="2000" dirty="0">
                <a:latin typeface="Arial" panose="020B0604020202020204" pitchFamily="34" charset="0"/>
              </a:rPr>
              <a:t>Topic 8: Project Management</a:t>
            </a:r>
          </a:p>
          <a:p>
            <a:pPr marL="268287" lvl="1" indent="0" eaLnBrk="1" hangingPunct="1">
              <a:buFontTx/>
              <a:buNone/>
              <a:defRPr/>
            </a:pPr>
            <a:r>
              <a:rPr lang="en-GB" altLang="en-US" sz="2000" dirty="0">
                <a:latin typeface="Arial" panose="020B0604020202020204" pitchFamily="34" charset="0"/>
              </a:rPr>
              <a:t>Topic 9: Mini Project 1</a:t>
            </a:r>
          </a:p>
          <a:p>
            <a:pPr marL="268287" lvl="1" indent="0" eaLnBrk="1" hangingPunct="1">
              <a:buFontTx/>
              <a:buNone/>
              <a:defRPr/>
            </a:pPr>
            <a:r>
              <a:rPr lang="en-GB" altLang="en-US" sz="2000" dirty="0">
                <a:latin typeface="Arial" panose="020B0604020202020204" pitchFamily="34" charset="0"/>
              </a:rPr>
              <a:t>Topic 10: Mini Project 2</a:t>
            </a:r>
          </a:p>
          <a:p>
            <a:pPr marL="268287" lvl="1" indent="0" eaLnBrk="1" hangingPunct="1">
              <a:buFontTx/>
              <a:buNone/>
              <a:defRPr/>
            </a:pPr>
            <a:r>
              <a:rPr lang="en-GB" altLang="en-US" sz="2000" dirty="0">
                <a:latin typeface="Arial" panose="020B0604020202020204" pitchFamily="34" charset="0"/>
              </a:rPr>
              <a:t>Topic 11: Mini Project 3</a:t>
            </a:r>
          </a:p>
          <a:p>
            <a:pPr marL="268287" lvl="1" indent="0" eaLnBrk="1" hangingPunct="1">
              <a:buFontTx/>
              <a:buNone/>
              <a:defRPr/>
            </a:pPr>
            <a:r>
              <a:rPr lang="en-GB" altLang="en-US" sz="2000" dirty="0">
                <a:latin typeface="Arial" panose="020B0604020202020204" pitchFamily="34" charset="0"/>
              </a:rPr>
              <a:t>Topic 12: Mini Project 4</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3648070-C5B6-2C2E-831B-1898216A399B}"/>
                  </a:ext>
                </a:extLst>
              </p14:cNvPr>
              <p14:cNvContentPartPr/>
              <p14:nvPr/>
            </p14:nvContentPartPr>
            <p14:xfrm>
              <a:off x="11716148" y="6440318"/>
              <a:ext cx="25560" cy="65880"/>
            </p14:xfrm>
          </p:contentPart>
        </mc:Choice>
        <mc:Fallback xmlns="">
          <p:pic>
            <p:nvPicPr>
              <p:cNvPr id="2" name="Ink 1">
                <a:extLst>
                  <a:ext uri="{FF2B5EF4-FFF2-40B4-BE49-F238E27FC236}">
                    <a16:creationId xmlns:a16="http://schemas.microsoft.com/office/drawing/2014/main" id="{23648070-C5B6-2C2E-831B-1898216A399B}"/>
                  </a:ext>
                </a:extLst>
              </p:cNvPr>
              <p:cNvPicPr/>
              <p:nvPr/>
            </p:nvPicPr>
            <p:blipFill>
              <a:blip r:embed="rId3"/>
              <a:stretch>
                <a:fillRect/>
              </a:stretch>
            </p:blipFill>
            <p:spPr>
              <a:xfrm>
                <a:off x="11707148" y="6431318"/>
                <a:ext cx="43200" cy="83520"/>
              </a:xfrm>
              <a:prstGeom prst="rect">
                <a:avLst/>
              </a:prstGeom>
            </p:spPr>
          </p:pic>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29D2DDBD-ABDB-7DE7-B1B0-B8EC327ECFB7}"/>
              </a:ext>
            </a:extLst>
          </p:cNvPr>
          <p:cNvSpPr>
            <a:spLocks noGrp="1" noChangeArrowheads="1"/>
          </p:cNvSpPr>
          <p:nvPr>
            <p:ph type="title"/>
          </p:nvPr>
        </p:nvSpPr>
        <p:spPr/>
        <p:txBody>
          <a:bodyPr/>
          <a:lstStyle/>
          <a:p>
            <a:r>
              <a:rPr lang="en-GB" altLang="en-US"/>
              <a:t>Next Session</a:t>
            </a:r>
          </a:p>
        </p:txBody>
      </p:sp>
      <p:sp>
        <p:nvSpPr>
          <p:cNvPr id="24579" name="Content Placeholder 2">
            <a:extLst>
              <a:ext uri="{FF2B5EF4-FFF2-40B4-BE49-F238E27FC236}">
                <a16:creationId xmlns:a16="http://schemas.microsoft.com/office/drawing/2014/main" id="{FF89AFDC-C242-77F9-B9D5-7E2064C4F508}"/>
              </a:ext>
            </a:extLst>
          </p:cNvPr>
          <p:cNvSpPr>
            <a:spLocks noGrp="1" noChangeArrowheads="1"/>
          </p:cNvSpPr>
          <p:nvPr>
            <p:ph idx="1"/>
          </p:nvPr>
        </p:nvSpPr>
        <p:spPr/>
        <p:txBody>
          <a:bodyPr/>
          <a:lstStyle/>
          <a:p>
            <a:r>
              <a:rPr lang="en-GB" altLang="en-US" dirty="0"/>
              <a:t>At the end of Topic 5, you should be able to:</a:t>
            </a:r>
          </a:p>
          <a:p>
            <a:pPr marL="742950" lvl="1" indent="-285750" algn="just">
              <a:spcBef>
                <a:spcPts val="300"/>
              </a:spcBef>
              <a:spcAft>
                <a:spcPts val="300"/>
              </a:spcAft>
              <a:buFont typeface="Gill Sans" charset="0"/>
              <a:buAutoNum type="arabicPeriod"/>
            </a:pPr>
            <a:r>
              <a:rPr lang="en-SG" sz="2400" b="0">
                <a:effectLst/>
                <a:latin typeface="Arial" panose="020B0604020202020204" pitchFamily="34" charset="0"/>
                <a:cs typeface="Times New Roman" panose="02020603050405020304" pitchFamily="18" charset="0"/>
              </a:rPr>
              <a:t>Explain </a:t>
            </a:r>
            <a:r>
              <a:rPr lang="en-SG" sz="2400" b="0" dirty="0">
                <a:effectLst/>
                <a:latin typeface="Arial" panose="020B0604020202020204" pitchFamily="34" charset="0"/>
                <a:cs typeface="Times New Roman" panose="02020603050405020304" pitchFamily="18" charset="0"/>
              </a:rPr>
              <a:t>software engineering </a:t>
            </a:r>
            <a:r>
              <a:rPr lang="en-SG" sz="2400" b="0">
                <a:effectLst/>
                <a:latin typeface="Arial" panose="020B0604020202020204" pitchFamily="34" charset="0"/>
                <a:cs typeface="Times New Roman" panose="02020603050405020304" pitchFamily="18" charset="0"/>
              </a:rPr>
              <a:t>design principles.</a:t>
            </a:r>
            <a:endParaRPr lang="en-GB" sz="2400" b="1" dirty="0">
              <a:effectLst/>
              <a:latin typeface="Arial" panose="020B0604020202020204" pitchFamily="34" charset="0"/>
              <a:cs typeface="Times New Roman" panose="02020603050405020304" pitchFamily="18" charset="0"/>
            </a:endParaRPr>
          </a:p>
          <a:p>
            <a:pPr marL="742950" lvl="1" indent="-285750" algn="just">
              <a:spcBef>
                <a:spcPts val="300"/>
              </a:spcBef>
              <a:spcAft>
                <a:spcPts val="300"/>
              </a:spcAft>
              <a:buFont typeface="Gill Sans" charset="0"/>
              <a:buAutoNum type="arabicPeriod"/>
            </a:pPr>
            <a:r>
              <a:rPr lang="en-GB" altLang="en-US" sz="2400" dirty="0">
                <a:latin typeface="Arial" panose="020B0604020202020204" pitchFamily="34" charset="0"/>
                <a:ea typeface="Times New Roman" panose="02020603050405020304" pitchFamily="18" charset="0"/>
                <a:cs typeface="Arial" panose="020B0604020202020204" pitchFamily="34" charset="0"/>
              </a:rPr>
              <a:t>Explain the purpose and range of modelling to produce quality software.</a:t>
            </a:r>
            <a:endParaRPr lang="en-GB" altLang="en-US" sz="2400" dirty="0">
              <a:latin typeface="Arial" panose="020B0604020202020204" pitchFamily="34" charset="0"/>
              <a:cs typeface="Times New Roman" panose="02020603050405020304" pitchFamily="18" charset="0"/>
            </a:endParaRPr>
          </a:p>
          <a:p>
            <a:pPr marL="742950" lvl="1" indent="-285750" algn="just">
              <a:spcBef>
                <a:spcPts val="300"/>
              </a:spcBef>
              <a:spcAft>
                <a:spcPts val="300"/>
              </a:spcAft>
              <a:buFont typeface="Gill Sans" charset="0"/>
              <a:buAutoNum type="arabicPeriod"/>
            </a:pPr>
            <a:r>
              <a:rPr lang="en-GB" altLang="en-US" sz="2400" dirty="0">
                <a:latin typeface="Arial" panose="020B0604020202020204" pitchFamily="34" charset="0"/>
                <a:cs typeface="Times New Roman" panose="02020603050405020304" pitchFamily="18" charset="0"/>
              </a:rPr>
              <a:t>Create appropriate UML models for a well-defined scenario of limited scope.</a:t>
            </a:r>
          </a:p>
          <a:p>
            <a:pPr marL="742950" lvl="1" indent="-285750" algn="just">
              <a:spcBef>
                <a:spcPts val="300"/>
              </a:spcBef>
              <a:spcAft>
                <a:spcPts val="300"/>
              </a:spcAft>
              <a:buFont typeface="Gill Sans" charset="0"/>
              <a:buAutoNum type="arabicPeriod"/>
            </a:pPr>
            <a:r>
              <a:rPr lang="en-GB" altLang="en-US" sz="2400" dirty="0">
                <a:latin typeface="Arial" panose="020B0604020202020204" pitchFamily="34" charset="0"/>
                <a:cs typeface="Times New Roman" panose="02020603050405020304" pitchFamily="18" charset="0"/>
              </a:rPr>
              <a:t> Explain how the models embody the principles of good practice in software engineering</a:t>
            </a:r>
            <a:endParaRPr lang="en-GB" altLang="en-US" sz="2400" dirty="0">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56DE2E8-A0CC-AD3E-3662-4FAE7ADAEB64}"/>
              </a:ext>
            </a:extLst>
          </p:cNvPr>
          <p:cNvSpPr>
            <a:spLocks noGrp="1" noChangeArrowheads="1"/>
          </p:cNvSpPr>
          <p:nvPr>
            <p:ph type="title"/>
          </p:nvPr>
        </p:nvSpPr>
        <p:spPr/>
        <p:txBody>
          <a:bodyPr/>
          <a:lstStyle/>
          <a:p>
            <a:r>
              <a:rPr lang="en-GB" altLang="en-US"/>
              <a:t>References</a:t>
            </a:r>
          </a:p>
        </p:txBody>
      </p:sp>
      <p:sp>
        <p:nvSpPr>
          <p:cNvPr id="46083" name="Content Placeholder 2">
            <a:extLst>
              <a:ext uri="{FF2B5EF4-FFF2-40B4-BE49-F238E27FC236}">
                <a16:creationId xmlns:a16="http://schemas.microsoft.com/office/drawing/2014/main" id="{D0C5A2D3-FF93-7A0C-30B7-B9A3306AB927}"/>
              </a:ext>
            </a:extLst>
          </p:cNvPr>
          <p:cNvSpPr>
            <a:spLocks noGrp="1" noChangeArrowheads="1"/>
          </p:cNvSpPr>
          <p:nvPr>
            <p:ph idx="1"/>
          </p:nvPr>
        </p:nvSpPr>
        <p:spPr>
          <a:xfrm>
            <a:off x="107950" y="2060575"/>
            <a:ext cx="8856663" cy="4105275"/>
          </a:xfrm>
        </p:spPr>
        <p:txBody>
          <a:bodyPr/>
          <a:lstStyle/>
          <a:p>
            <a:pPr marL="342900" indent="-342900">
              <a:buFont typeface="Arial" panose="020B0604020202020204" pitchFamily="34" charset="0"/>
              <a:buChar char="•"/>
              <a:defRPr/>
            </a:pPr>
            <a:r>
              <a:rPr lang="en-GB" altLang="en-US" sz="2400" i="0" dirty="0">
                <a:latin typeface="Arial" panose="020B0604020202020204" pitchFamily="34" charset="0"/>
                <a:cs typeface="Arial" panose="020B0604020202020204" pitchFamily="34" charset="0"/>
              </a:rPr>
              <a:t>Sommerville, I. (2016) </a:t>
            </a:r>
            <a:r>
              <a:rPr lang="en-GB" altLang="en-US" sz="2400" dirty="0">
                <a:latin typeface="Arial" panose="020B0604020202020204" pitchFamily="34" charset="0"/>
                <a:cs typeface="Arial" panose="020B0604020202020204" pitchFamily="34" charset="0"/>
              </a:rPr>
              <a:t>Software Engineering</a:t>
            </a:r>
            <a:r>
              <a:rPr lang="en-GB" altLang="en-US" sz="2400" i="0" dirty="0">
                <a:latin typeface="Arial" panose="020B0604020202020204" pitchFamily="34" charset="0"/>
                <a:cs typeface="Arial" panose="020B0604020202020204" pitchFamily="34" charset="0"/>
              </a:rPr>
              <a:t>, 10</a:t>
            </a:r>
            <a:r>
              <a:rPr lang="en-GB" altLang="en-US" sz="2400" i="0" baseline="30000" dirty="0">
                <a:latin typeface="Arial" panose="020B0604020202020204" pitchFamily="34" charset="0"/>
                <a:cs typeface="Arial" panose="020B0604020202020204" pitchFamily="34" charset="0"/>
              </a:rPr>
              <a:t>th</a:t>
            </a:r>
            <a:r>
              <a:rPr lang="en-GB" altLang="en-US" sz="2400" i="0" dirty="0">
                <a:latin typeface="Arial" panose="020B0604020202020204" pitchFamily="34" charset="0"/>
                <a:cs typeface="Arial" panose="020B0604020202020204" pitchFamily="34" charset="0"/>
              </a:rPr>
              <a:t> edition, London: Pearson.</a:t>
            </a:r>
          </a:p>
          <a:p>
            <a:pPr marL="342900" indent="-342900">
              <a:buFont typeface="Arial" panose="020B0604020202020204" pitchFamily="34" charset="0"/>
              <a:buChar char="•"/>
              <a:defRPr/>
            </a:pPr>
            <a:r>
              <a:rPr lang="en-GB" sz="2400" i="0" dirty="0">
                <a:latin typeface="Arial" panose="020B0604020202020204" pitchFamily="34" charset="0"/>
                <a:cs typeface="Arial" panose="020B0604020202020204" pitchFamily="34" charset="0"/>
              </a:rPr>
              <a:t>Ozeki, G.C. and </a:t>
            </a:r>
            <a:r>
              <a:rPr lang="en-GB" sz="2400" i="0" dirty="0" err="1">
                <a:latin typeface="Arial" panose="020B0604020202020204" pitchFamily="34" charset="0"/>
                <a:cs typeface="Arial" panose="020B0604020202020204" pitchFamily="34" charset="0"/>
              </a:rPr>
              <a:t>Menekse</a:t>
            </a:r>
            <a:r>
              <a:rPr lang="en-GB" sz="2400" i="0" dirty="0">
                <a:latin typeface="Arial" panose="020B0604020202020204" pitchFamily="34" charset="0"/>
                <a:cs typeface="Arial" panose="020B0604020202020204" pitchFamily="34" charset="0"/>
              </a:rPr>
              <a:t> </a:t>
            </a:r>
            <a:r>
              <a:rPr lang="en-GB" sz="2400" i="0" dirty="0" err="1">
                <a:latin typeface="Arial" panose="020B0604020202020204" pitchFamily="34" charset="0"/>
                <a:cs typeface="Arial" panose="020B0604020202020204" pitchFamily="34" charset="0"/>
              </a:rPr>
              <a:t>Dalveren</a:t>
            </a:r>
            <a:r>
              <a:rPr lang="en-GB" sz="2400" i="0" dirty="0">
                <a:latin typeface="Arial" panose="020B0604020202020204" pitchFamily="34" charset="0"/>
                <a:cs typeface="Arial" panose="020B0604020202020204" pitchFamily="34" charset="0"/>
              </a:rPr>
              <a:t>, G.G. (2023) </a:t>
            </a:r>
            <a:r>
              <a:rPr lang="en-GB" sz="2400" dirty="0">
                <a:latin typeface="Arial" panose="020B0604020202020204" pitchFamily="34" charset="0"/>
                <a:cs typeface="Arial" panose="020B0604020202020204" pitchFamily="34" charset="0"/>
              </a:rPr>
              <a:t>‘Structured SRS for e-government services with boilerplate design and Interface’, </a:t>
            </a:r>
            <a:r>
              <a:rPr lang="en-GB" sz="2400" i="0" dirty="0">
                <a:latin typeface="Arial" panose="020B0604020202020204" pitchFamily="34" charset="0"/>
                <a:cs typeface="Arial" panose="020B0604020202020204" pitchFamily="34" charset="0"/>
              </a:rPr>
              <a:t>IEEE Access, 11, pp. 62906–62917. doi:10.1109/access.2023.3287882. </a:t>
            </a:r>
          </a:p>
          <a:p>
            <a:pPr marL="342900" indent="-342900">
              <a:buFont typeface="Arial" panose="020B0604020202020204" pitchFamily="34" charset="0"/>
              <a:buChar char="•"/>
              <a:defRPr/>
            </a:pPr>
            <a:endParaRPr lang="en-GB" altLang="en-US" sz="2000" i="0" dirty="0">
              <a:cs typeface="Arial" panose="020B0604020202020204" pitchFamily="34" charset="0"/>
            </a:endParaRPr>
          </a:p>
          <a:p>
            <a:pPr marL="0" indent="0">
              <a:defRPr/>
            </a:pPr>
            <a:r>
              <a:rPr lang="en-GB" altLang="en-US" sz="2000" i="0" dirty="0">
                <a:cs typeface="Arial" panose="020B0604020202020204" pitchFamily="34" charset="0"/>
              </a:rPr>
              <a:t> </a:t>
            </a:r>
          </a:p>
          <a:p>
            <a:pPr>
              <a:defRPr/>
            </a:pPr>
            <a:endParaRPr lang="en-GB" altLang="en-US" sz="2000" i="0" dirty="0">
              <a:latin typeface="Arial" panose="020B0604020202020204" pitchFamily="34" charset="0"/>
              <a:cs typeface="Arial" panose="020B0604020202020204" pitchFamily="34" charset="0"/>
            </a:endParaRPr>
          </a:p>
          <a:p>
            <a:pPr>
              <a:defRPr/>
            </a:pPr>
            <a:endParaRPr lang="en-GB" altLang="en-US" sz="2000" i="0" dirty="0">
              <a:latin typeface="Arial" panose="020B0604020202020204" pitchFamily="34" charset="0"/>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5A33D41-570D-7398-3E7F-C79D4176550C}"/>
              </a:ext>
            </a:extLst>
          </p:cNvPr>
          <p:cNvSpPr>
            <a:spLocks noGrp="1" noChangeArrowheads="1"/>
          </p:cNvSpPr>
          <p:nvPr>
            <p:ph type="ctrTitle"/>
          </p:nvPr>
        </p:nvSpPr>
        <p:spPr>
          <a:xfrm>
            <a:off x="685800" y="2286000"/>
            <a:ext cx="7772400" cy="1143000"/>
          </a:xfrm>
        </p:spPr>
        <p:txBody>
          <a:bodyPr/>
          <a:lstStyle/>
          <a:p>
            <a:pPr eaLnBrk="1" hangingPunct="1"/>
            <a:r>
              <a:rPr lang="en-GB" altLang="en-US"/>
              <a:t>Topic 4 – Requirement Engineering</a:t>
            </a:r>
          </a:p>
        </p:txBody>
      </p:sp>
      <p:sp>
        <p:nvSpPr>
          <p:cNvPr id="26627" name="Rectangle 3">
            <a:extLst>
              <a:ext uri="{FF2B5EF4-FFF2-40B4-BE49-F238E27FC236}">
                <a16:creationId xmlns:a16="http://schemas.microsoft.com/office/drawing/2014/main" id="{9E73389F-5382-6274-2A23-159DB70ADAD8}"/>
              </a:ext>
            </a:extLst>
          </p:cNvPr>
          <p:cNvSpPr>
            <a:spLocks noGrp="1" noChangeArrowheads="1"/>
          </p:cNvSpPr>
          <p:nvPr>
            <p:ph type="subTitle" idx="1"/>
          </p:nvPr>
        </p:nvSpPr>
        <p:spPr/>
        <p:txBody>
          <a:bodyPr/>
          <a:lstStyle/>
          <a:p>
            <a:pPr eaLnBrk="1" hangingPunct="1"/>
            <a:r>
              <a:rPr lang="en-GB" altLang="en-US"/>
              <a:t>Any Questions?</a:t>
            </a:r>
          </a:p>
          <a:p>
            <a:pPr eaLnBrk="1" hangingPunct="1"/>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a:extLst>
              <a:ext uri="{FF2B5EF4-FFF2-40B4-BE49-F238E27FC236}">
                <a16:creationId xmlns:a16="http://schemas.microsoft.com/office/drawing/2014/main" id="{9FF2495C-05EF-97E1-E39F-2FD78147E593}"/>
              </a:ext>
            </a:extLst>
          </p:cNvPr>
          <p:cNvSpPr>
            <a:spLocks noGrp="1" noChangeArrowheads="1"/>
          </p:cNvSpPr>
          <p:nvPr>
            <p:ph type="title"/>
          </p:nvPr>
        </p:nvSpPr>
        <p:spPr/>
        <p:txBody>
          <a:bodyPr/>
          <a:lstStyle/>
          <a:p>
            <a:pPr eaLnBrk="1" hangingPunct="1"/>
            <a:r>
              <a:rPr lang="en-GB" altLang="en-US"/>
              <a:t>Scope and Coverage</a:t>
            </a:r>
          </a:p>
        </p:txBody>
      </p:sp>
      <p:sp>
        <p:nvSpPr>
          <p:cNvPr id="8195" name="Rectangle 7">
            <a:extLst>
              <a:ext uri="{FF2B5EF4-FFF2-40B4-BE49-F238E27FC236}">
                <a16:creationId xmlns:a16="http://schemas.microsoft.com/office/drawing/2014/main" id="{47304E31-B760-C748-8D61-9FD137AA123E}"/>
              </a:ext>
            </a:extLst>
          </p:cNvPr>
          <p:cNvSpPr>
            <a:spLocks noGrp="1" noChangeArrowheads="1"/>
          </p:cNvSpPr>
          <p:nvPr>
            <p:ph idx="1"/>
          </p:nvPr>
        </p:nvSpPr>
        <p:spPr>
          <a:xfrm>
            <a:off x="395536" y="1846263"/>
            <a:ext cx="8569077" cy="4319587"/>
          </a:xfrm>
        </p:spPr>
        <p:txBody>
          <a:bodyPr/>
          <a:lstStyle/>
          <a:p>
            <a:pPr eaLnBrk="1" hangingPunct="1">
              <a:defRPr/>
            </a:pPr>
            <a:r>
              <a:rPr lang="en-GB" altLang="en-US" sz="3200" dirty="0"/>
              <a:t>This topic will cover:</a:t>
            </a:r>
          </a:p>
          <a:p>
            <a:pPr marL="285750" indent="-285750">
              <a:spcBef>
                <a:spcPts val="300"/>
              </a:spcBef>
              <a:spcAft>
                <a:spcPts val="300"/>
              </a:spcAft>
              <a:buFont typeface="Arial" panose="020B0604020202020204" pitchFamily="34" charset="0"/>
              <a:buChar char="•"/>
              <a:defRPr/>
            </a:pPr>
            <a:r>
              <a:rPr lang="en-GB" sz="2400" i="0" dirty="0">
                <a:latin typeface="Arial" panose="020B0604020202020204" pitchFamily="34" charset="0"/>
                <a:ea typeface="Times New Roman" panose="02020603050405020304" pitchFamily="18" charset="0"/>
                <a:cs typeface="Times New Roman" panose="02020603050405020304" pitchFamily="18" charset="0"/>
              </a:rPr>
              <a:t>Functional and Non-Functional Requirements</a:t>
            </a:r>
          </a:p>
          <a:p>
            <a:pPr marL="285750" indent="-285750">
              <a:spcBef>
                <a:spcPts val="300"/>
              </a:spcBef>
              <a:spcAft>
                <a:spcPts val="300"/>
              </a:spcAft>
              <a:buFont typeface="Arial" panose="020B0604020202020204" pitchFamily="34" charset="0"/>
              <a:buChar char="•"/>
              <a:defRPr/>
            </a:pPr>
            <a:r>
              <a:rPr lang="en-GB" sz="2400" i="0" dirty="0">
                <a:latin typeface="Arial" panose="020B0604020202020204" pitchFamily="34" charset="0"/>
                <a:ea typeface="Times New Roman" panose="02020603050405020304" pitchFamily="18" charset="0"/>
                <a:cs typeface="Times New Roman" panose="02020603050405020304" pitchFamily="18" charset="0"/>
              </a:rPr>
              <a:t>Requirements engineering processes</a:t>
            </a:r>
          </a:p>
          <a:p>
            <a:pPr marL="730250" lvl="1" indent="-285750">
              <a:spcBef>
                <a:spcPts val="300"/>
              </a:spcBef>
              <a:spcAft>
                <a:spcPts val="300"/>
              </a:spcAft>
              <a:buFont typeface="Arial" panose="020B0604020202020204" pitchFamily="34" charset="0"/>
              <a:buChar char="•"/>
              <a:defRPr/>
            </a:pPr>
            <a:r>
              <a:rPr lang="en-GB" sz="2000" i="0" dirty="0">
                <a:latin typeface="Arial" panose="020B0604020202020204" pitchFamily="34" charset="0"/>
                <a:ea typeface="Times New Roman" panose="02020603050405020304" pitchFamily="18" charset="0"/>
                <a:cs typeface="Times New Roman" panose="02020603050405020304" pitchFamily="18" charset="0"/>
              </a:rPr>
              <a:t>Requirements elicitation</a:t>
            </a:r>
          </a:p>
          <a:p>
            <a:pPr marL="730250" lvl="1" indent="-285750">
              <a:spcBef>
                <a:spcPts val="300"/>
              </a:spcBef>
              <a:spcAft>
                <a:spcPts val="300"/>
              </a:spcAft>
              <a:buFont typeface="Arial" panose="020B0604020202020204" pitchFamily="34" charset="0"/>
              <a:buChar char="•"/>
              <a:defRPr/>
            </a:pPr>
            <a:r>
              <a:rPr lang="en-GB" sz="2000" i="0" dirty="0">
                <a:latin typeface="Arial" panose="020B0604020202020204" pitchFamily="34" charset="0"/>
                <a:ea typeface="Times New Roman" panose="02020603050405020304" pitchFamily="18" charset="0"/>
                <a:cs typeface="Times New Roman" panose="02020603050405020304" pitchFamily="18" charset="0"/>
              </a:rPr>
              <a:t>Requirements specification</a:t>
            </a:r>
          </a:p>
          <a:p>
            <a:pPr marL="730250" lvl="1" indent="-285750">
              <a:spcBef>
                <a:spcPts val="300"/>
              </a:spcBef>
              <a:spcAft>
                <a:spcPts val="300"/>
              </a:spcAft>
              <a:buFont typeface="Arial" panose="020B0604020202020204" pitchFamily="34" charset="0"/>
              <a:buChar char="•"/>
              <a:defRPr/>
            </a:pPr>
            <a:r>
              <a:rPr lang="en-GB" sz="2000" i="0" dirty="0">
                <a:latin typeface="Arial" panose="020B0604020202020204" pitchFamily="34" charset="0"/>
                <a:ea typeface="Times New Roman" panose="02020603050405020304" pitchFamily="18" charset="0"/>
                <a:cs typeface="Times New Roman" panose="02020603050405020304" pitchFamily="18" charset="0"/>
              </a:rPr>
              <a:t>Requirements validation</a:t>
            </a:r>
          </a:p>
          <a:p>
            <a:pPr marL="268287" lvl="1" indent="0" eaLnBrk="1" hangingPunct="1">
              <a:buNone/>
              <a:defRPr/>
            </a:pPr>
            <a:endParaRPr lang="en-GB" altLang="en-US" sz="3200"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89281-D514-4781-AC52-BC3333E474B2}"/>
            </a:ext>
          </a:extLst>
        </p:cNvPr>
        <p:cNvGrpSpPr/>
        <p:nvPr/>
      </p:nvGrpSpPr>
      <p:grpSpPr>
        <a:xfrm>
          <a:off x="0" y="0"/>
          <a:ext cx="0" cy="0"/>
          <a:chOff x="0" y="0"/>
          <a:chExt cx="0" cy="0"/>
        </a:xfrm>
      </p:grpSpPr>
      <p:sp>
        <p:nvSpPr>
          <p:cNvPr id="12290" name="Rectangle 4">
            <a:extLst>
              <a:ext uri="{FF2B5EF4-FFF2-40B4-BE49-F238E27FC236}">
                <a16:creationId xmlns:a16="http://schemas.microsoft.com/office/drawing/2014/main" id="{AD368118-7FB3-62B2-4CE7-884033B5F8B6}"/>
              </a:ext>
            </a:extLst>
          </p:cNvPr>
          <p:cNvSpPr>
            <a:spLocks noGrp="1" noChangeArrowheads="1"/>
          </p:cNvSpPr>
          <p:nvPr>
            <p:ph type="title"/>
          </p:nvPr>
        </p:nvSpPr>
        <p:spPr/>
        <p:txBody>
          <a:bodyPr/>
          <a:lstStyle/>
          <a:p>
            <a:pPr eaLnBrk="1" hangingPunct="1"/>
            <a:r>
              <a:rPr lang="en-US" altLang="en-US" dirty="0"/>
              <a:t>Requirements Engineering</a:t>
            </a:r>
          </a:p>
        </p:txBody>
      </p:sp>
      <p:sp>
        <p:nvSpPr>
          <p:cNvPr id="12291" name="Rectangle 5">
            <a:extLst>
              <a:ext uri="{FF2B5EF4-FFF2-40B4-BE49-F238E27FC236}">
                <a16:creationId xmlns:a16="http://schemas.microsoft.com/office/drawing/2014/main" id="{427DEC9B-972D-096E-6D46-C31DB81EB39A}"/>
              </a:ext>
            </a:extLst>
          </p:cNvPr>
          <p:cNvSpPr>
            <a:spLocks noGrp="1" noChangeArrowheads="1"/>
          </p:cNvSpPr>
          <p:nvPr>
            <p:ph idx="1"/>
          </p:nvPr>
        </p:nvSpPr>
        <p:spPr>
          <a:xfrm>
            <a:off x="-27711" y="1412776"/>
            <a:ext cx="9166225" cy="4906962"/>
          </a:xfrm>
        </p:spPr>
        <p:txBody>
          <a:bodyPr/>
          <a:lstStyle/>
          <a:p>
            <a:pPr lvl="1" eaLnBrk="1" hangingPunct="1">
              <a:defRPr/>
            </a:pPr>
            <a:r>
              <a:rPr lang="en-GB" altLang="en-US" sz="2400" dirty="0">
                <a:solidFill>
                  <a:schemeClr val="tx1"/>
                </a:solidFill>
                <a:latin typeface="Arial" panose="020B0604020202020204" pitchFamily="34" charset="0"/>
              </a:rPr>
              <a:t>Requirements of a system are description of services that the system should provide, and the constraints on these services.</a:t>
            </a:r>
          </a:p>
          <a:p>
            <a:pPr lvl="1" eaLnBrk="1" hangingPunct="1">
              <a:defRPr/>
            </a:pPr>
            <a:r>
              <a:rPr lang="en-GB" altLang="en-US" sz="2400" dirty="0">
                <a:solidFill>
                  <a:schemeClr val="tx1"/>
                </a:solidFill>
                <a:latin typeface="Arial" panose="020B0604020202020204" pitchFamily="34" charset="0"/>
              </a:rPr>
              <a:t>Requirement engineering:</a:t>
            </a:r>
          </a:p>
          <a:p>
            <a:pPr lvl="2" eaLnBrk="1" hangingPunct="1">
              <a:defRPr/>
            </a:pPr>
            <a:r>
              <a:rPr lang="en-GB" altLang="en-US" sz="2000" dirty="0">
                <a:solidFill>
                  <a:schemeClr val="tx1"/>
                </a:solidFill>
                <a:latin typeface="Arial" panose="020B0604020202020204" pitchFamily="34" charset="0"/>
              </a:rPr>
              <a:t>the process of finding out, analysing, documenting and checking these services and constrains. </a:t>
            </a:r>
          </a:p>
          <a:p>
            <a:pPr lvl="2" eaLnBrk="1" hangingPunct="1">
              <a:defRPr/>
            </a:pPr>
            <a:r>
              <a:rPr lang="en-GB" altLang="en-US" sz="2000" dirty="0">
                <a:solidFill>
                  <a:schemeClr val="tx1"/>
                </a:solidFill>
                <a:latin typeface="Arial" panose="020B0604020202020204" pitchFamily="34" charset="0"/>
              </a:rPr>
              <a:t>usually presented at early stages of software development lifecycle (different in traditional and agile development).</a:t>
            </a:r>
          </a:p>
          <a:p>
            <a:pPr lvl="2" eaLnBrk="1" hangingPunct="1">
              <a:defRPr/>
            </a:pPr>
            <a:r>
              <a:rPr lang="en-GB" sz="2000" dirty="0">
                <a:solidFill>
                  <a:schemeClr val="tx1"/>
                </a:solidFill>
                <a:latin typeface="Arial" panose="020B0604020202020204" pitchFamily="34" charset="0"/>
                <a:cs typeface="Arial" panose="020B0604020202020204" pitchFamily="34" charset="0"/>
              </a:rPr>
              <a:t>F</a:t>
            </a:r>
            <a:r>
              <a:rPr lang="en-GB" sz="2000" b="0" i="0" dirty="0">
                <a:solidFill>
                  <a:schemeClr val="tx1"/>
                </a:solidFill>
                <a:effectLst/>
                <a:latin typeface="Arial" panose="020B0604020202020204" pitchFamily="34" charset="0"/>
                <a:cs typeface="Arial" panose="020B0604020202020204" pitchFamily="34" charset="0"/>
              </a:rPr>
              <a:t>ocuses on establishing detailed technical requirements, including interfaces to people, machines, and other software systems.</a:t>
            </a:r>
          </a:p>
          <a:p>
            <a:pPr lvl="1" eaLnBrk="1" hangingPunct="1">
              <a:defRPr/>
            </a:pPr>
            <a:r>
              <a:rPr lang="en-GB" sz="2400" b="0" i="0" dirty="0">
                <a:solidFill>
                  <a:srgbClr val="111111"/>
                </a:solidFill>
                <a:effectLst/>
                <a:latin typeface="Arial" panose="020B0604020202020204" pitchFamily="34" charset="0"/>
                <a:cs typeface="Arial" panose="020B0604020202020204" pitchFamily="34" charset="0"/>
              </a:rPr>
              <a:t>Incorrectly handled requirements can severely impact the resulting system.</a:t>
            </a:r>
            <a:endParaRPr lang="en-GB" sz="2400" b="0" i="0" dirty="0">
              <a:solidFill>
                <a:schemeClr val="tx1"/>
              </a:solidFill>
              <a:effectLst/>
              <a:latin typeface="Arial" panose="020B0604020202020204" pitchFamily="34" charset="0"/>
              <a:cs typeface="Arial" panose="020B0604020202020204" pitchFamily="34" charset="0"/>
            </a:endParaRPr>
          </a:p>
          <a:p>
            <a:pPr lvl="1" eaLnBrk="1" hangingPunct="1">
              <a:defRPr/>
            </a:pPr>
            <a:endParaRPr lang="en-GB" sz="2400" b="0" i="0" dirty="0">
              <a:solidFill>
                <a:schemeClr val="tx1"/>
              </a:solidFill>
              <a:effectLst/>
              <a:latin typeface="Arial" panose="020B0604020202020204" pitchFamily="34" charset="0"/>
              <a:cs typeface="Arial" panose="020B0604020202020204" pitchFamily="34" charset="0"/>
            </a:endParaRPr>
          </a:p>
          <a:p>
            <a:pPr lvl="1" eaLnBrk="1" hangingPunct="1">
              <a:defRPr/>
            </a:pPr>
            <a:endParaRPr lang="en-GB" altLang="en-US" sz="2400" dirty="0">
              <a:latin typeface="Arial" panose="020B0604020202020204" pitchFamily="34" charset="0"/>
            </a:endParaRPr>
          </a:p>
          <a:p>
            <a:pPr lvl="1" eaLnBrk="1" hangingPunct="1">
              <a:defRPr/>
            </a:pPr>
            <a:endParaRPr lang="en-GB" altLang="en-US" sz="2400" dirty="0">
              <a:latin typeface="Arial" panose="020B0604020202020204" pitchFamily="34" charset="0"/>
            </a:endParaRPr>
          </a:p>
          <a:p>
            <a:pPr lvl="1" eaLnBrk="1" hangingPunct="1">
              <a:defRPr/>
            </a:pPr>
            <a:endParaRPr lang="en-GB" altLang="en-US" sz="2400" dirty="0">
              <a:latin typeface="Arial" panose="020B0604020202020204" pitchFamily="34" charset="0"/>
            </a:endParaRPr>
          </a:p>
          <a:p>
            <a:pPr marL="268287" lvl="1" indent="0" eaLnBrk="1" hangingPunct="1">
              <a:buFontTx/>
              <a:buNone/>
              <a:defRPr/>
            </a:pPr>
            <a:endParaRPr lang="en-GB" altLang="en-US" dirty="0">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D21CC3D-5942-B869-D470-74DB3FF9A482}"/>
                  </a:ext>
                </a:extLst>
              </p14:cNvPr>
              <p14:cNvContentPartPr/>
              <p14:nvPr/>
            </p14:nvContentPartPr>
            <p14:xfrm>
              <a:off x="938469" y="1526726"/>
              <a:ext cx="33480" cy="37440"/>
            </p14:xfrm>
          </p:contentPart>
        </mc:Choice>
        <mc:Fallback xmlns="">
          <p:pic>
            <p:nvPicPr>
              <p:cNvPr id="2" name="Ink 1">
                <a:extLst>
                  <a:ext uri="{FF2B5EF4-FFF2-40B4-BE49-F238E27FC236}">
                    <a16:creationId xmlns:a16="http://schemas.microsoft.com/office/drawing/2014/main" id="{2D21CC3D-5942-B869-D470-74DB3FF9A482}"/>
                  </a:ext>
                </a:extLst>
              </p:cNvPr>
              <p:cNvPicPr/>
              <p:nvPr/>
            </p:nvPicPr>
            <p:blipFill>
              <a:blip r:embed="rId3"/>
              <a:stretch>
                <a:fillRect/>
              </a:stretch>
            </p:blipFill>
            <p:spPr>
              <a:xfrm>
                <a:off x="929469" y="1517726"/>
                <a:ext cx="51120" cy="55080"/>
              </a:xfrm>
              <a:prstGeom prst="rect">
                <a:avLst/>
              </a:prstGeom>
            </p:spPr>
          </p:pic>
        </mc:Fallback>
      </mc:AlternateContent>
    </p:spTree>
    <p:extLst>
      <p:ext uri="{BB962C8B-B14F-4D97-AF65-F5344CB8AC3E}">
        <p14:creationId xmlns:p14="http://schemas.microsoft.com/office/powerpoint/2010/main" val="678581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6EC2C32C-B482-119D-381E-F6AC1A7C0E2B}"/>
              </a:ext>
            </a:extLst>
          </p:cNvPr>
          <p:cNvSpPr>
            <a:spLocks noGrp="1" noChangeArrowheads="1"/>
          </p:cNvSpPr>
          <p:nvPr>
            <p:ph type="title"/>
          </p:nvPr>
        </p:nvSpPr>
        <p:spPr/>
        <p:txBody>
          <a:bodyPr/>
          <a:lstStyle/>
          <a:p>
            <a:pPr eaLnBrk="1" hangingPunct="1"/>
            <a:r>
              <a:rPr lang="en-US" altLang="en-US" dirty="0"/>
              <a:t>User Requirements</a:t>
            </a:r>
          </a:p>
        </p:txBody>
      </p:sp>
      <p:sp>
        <p:nvSpPr>
          <p:cNvPr id="12291" name="Rectangle 5">
            <a:extLst>
              <a:ext uri="{FF2B5EF4-FFF2-40B4-BE49-F238E27FC236}">
                <a16:creationId xmlns:a16="http://schemas.microsoft.com/office/drawing/2014/main" id="{C330F6DC-3882-40B2-2DC8-0228F22026D0}"/>
              </a:ext>
            </a:extLst>
          </p:cNvPr>
          <p:cNvSpPr>
            <a:spLocks noGrp="1" noChangeArrowheads="1"/>
          </p:cNvSpPr>
          <p:nvPr>
            <p:ph idx="1"/>
          </p:nvPr>
        </p:nvSpPr>
        <p:spPr>
          <a:xfrm>
            <a:off x="103188" y="1499887"/>
            <a:ext cx="8856663" cy="4319587"/>
          </a:xfrm>
        </p:spPr>
        <p:txBody>
          <a:bodyPr/>
          <a:lstStyle/>
          <a:p>
            <a:pPr marL="268287" lvl="1" indent="0" eaLnBrk="1" hangingPunct="1">
              <a:buNone/>
              <a:defRPr/>
            </a:pPr>
            <a:r>
              <a:rPr lang="en-GB" sz="3000" i="1" dirty="0">
                <a:solidFill>
                  <a:srgbClr val="002060"/>
                </a:solidFill>
                <a:latin typeface="+mn-lt"/>
                <a:cs typeface="ＭＳ Ｐゴシック" charset="0"/>
              </a:rPr>
              <a:t>User Requirements:</a:t>
            </a:r>
          </a:p>
          <a:p>
            <a:pPr lvl="1" eaLnBrk="1" hangingPunct="1">
              <a:defRPr/>
            </a:pPr>
            <a:r>
              <a:rPr lang="en-GB" sz="2400" i="0" dirty="0">
                <a:solidFill>
                  <a:schemeClr val="tx1"/>
                </a:solidFill>
                <a:effectLst/>
                <a:latin typeface="Arial" panose="020B0604020202020204" pitchFamily="34" charset="0"/>
                <a:cs typeface="Arial" panose="020B0604020202020204" pitchFamily="34" charset="0"/>
              </a:rPr>
              <a:t>Detail the services provided by the system</a:t>
            </a:r>
          </a:p>
          <a:p>
            <a:pPr lvl="1" eaLnBrk="1" hangingPunct="1">
              <a:defRPr/>
            </a:pPr>
            <a:r>
              <a:rPr lang="en-GB" sz="2400" i="0" dirty="0">
                <a:solidFill>
                  <a:schemeClr val="tx1"/>
                </a:solidFill>
                <a:effectLst/>
                <a:latin typeface="Arial" panose="020B0604020202020204" pitchFamily="34" charset="0"/>
                <a:cs typeface="Arial" panose="020B0604020202020204" pitchFamily="34" charset="0"/>
              </a:rPr>
              <a:t>The operational constraints it must adhere to.</a:t>
            </a:r>
          </a:p>
          <a:p>
            <a:pPr lvl="1" eaLnBrk="1" hangingPunct="1">
              <a:defRPr/>
            </a:pPr>
            <a:r>
              <a:rPr lang="en-GB" sz="2400" dirty="0">
                <a:solidFill>
                  <a:schemeClr val="tx1"/>
                </a:solidFill>
                <a:latin typeface="Arial" panose="020B0604020202020204" pitchFamily="34" charset="0"/>
                <a:cs typeface="Arial" panose="020B0604020202020204" pitchFamily="34" charset="0"/>
              </a:rPr>
              <a:t>F</a:t>
            </a:r>
            <a:r>
              <a:rPr lang="en-GB" sz="2400" i="0" dirty="0">
                <a:solidFill>
                  <a:schemeClr val="tx1"/>
                </a:solidFill>
                <a:effectLst/>
                <a:latin typeface="Arial" panose="020B0604020202020204" pitchFamily="34" charset="0"/>
                <a:cs typeface="Arial" panose="020B0604020202020204" pitchFamily="34" charset="0"/>
              </a:rPr>
              <a:t>ocus on the user’s needs and outline the activities a user can perform with the system.</a:t>
            </a:r>
            <a:endParaRPr lang="en-GB" altLang="en-US" sz="2400" dirty="0">
              <a:solidFill>
                <a:schemeClr val="tx1"/>
              </a:solidFill>
              <a:latin typeface="Arial" panose="020B0604020202020204" pitchFamily="34" charset="0"/>
              <a:cs typeface="Arial" panose="020B0604020202020204" pitchFamily="34" charset="0"/>
            </a:endParaRPr>
          </a:p>
          <a:p>
            <a:pPr lvl="1" eaLnBrk="1" hangingPunct="1">
              <a:defRPr/>
            </a:pPr>
            <a:r>
              <a:rPr lang="en-GB" altLang="en-US" sz="2400" dirty="0">
                <a:solidFill>
                  <a:schemeClr val="tx1"/>
                </a:solidFill>
                <a:latin typeface="Arial" panose="020B0604020202020204" pitchFamily="34" charset="0"/>
                <a:cs typeface="Arial" panose="020B0604020202020204" pitchFamily="34" charset="0"/>
              </a:rPr>
              <a:t>Before contract,  requirements are in a format of high-level and abstract statements of a system service or constraint written by the client for the contractors’ bid.</a:t>
            </a:r>
          </a:p>
          <a:p>
            <a:pPr lvl="1" eaLnBrk="1" hangingPunct="1">
              <a:defRPr/>
            </a:pPr>
            <a:endParaRPr lang="en-GB" altLang="en-US" dirty="0">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FBCC175-8CE8-A27B-9F15-6A0B39D79629}"/>
                  </a:ext>
                </a:extLst>
              </p14:cNvPr>
              <p14:cNvContentPartPr/>
              <p14:nvPr/>
            </p14:nvContentPartPr>
            <p14:xfrm>
              <a:off x="938469" y="1526726"/>
              <a:ext cx="33480" cy="37440"/>
            </p14:xfrm>
          </p:contentPart>
        </mc:Choice>
        <mc:Fallback xmlns="">
          <p:pic>
            <p:nvPicPr>
              <p:cNvPr id="2" name="Ink 1">
                <a:extLst>
                  <a:ext uri="{FF2B5EF4-FFF2-40B4-BE49-F238E27FC236}">
                    <a16:creationId xmlns:a16="http://schemas.microsoft.com/office/drawing/2014/main" id="{6FBCC175-8CE8-A27B-9F15-6A0B39D79629}"/>
                  </a:ext>
                </a:extLst>
              </p:cNvPr>
              <p:cNvPicPr/>
              <p:nvPr/>
            </p:nvPicPr>
            <p:blipFill>
              <a:blip r:embed="rId3"/>
              <a:stretch>
                <a:fillRect/>
              </a:stretch>
            </p:blipFill>
            <p:spPr>
              <a:xfrm>
                <a:off x="929469" y="1517726"/>
                <a:ext cx="51120" cy="5508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6B8EC-4196-C031-5FFB-7B7502AB80EE}"/>
              </a:ext>
            </a:extLst>
          </p:cNvPr>
          <p:cNvSpPr>
            <a:spLocks noGrp="1"/>
          </p:cNvSpPr>
          <p:nvPr>
            <p:ph type="title"/>
          </p:nvPr>
        </p:nvSpPr>
        <p:spPr/>
        <p:txBody>
          <a:bodyPr/>
          <a:lstStyle/>
          <a:p>
            <a:r>
              <a:rPr lang="en-GB" dirty="0"/>
              <a:t>System Requirements</a:t>
            </a:r>
          </a:p>
        </p:txBody>
      </p:sp>
      <p:sp>
        <p:nvSpPr>
          <p:cNvPr id="3" name="Content Placeholder 2">
            <a:extLst>
              <a:ext uri="{FF2B5EF4-FFF2-40B4-BE49-F238E27FC236}">
                <a16:creationId xmlns:a16="http://schemas.microsoft.com/office/drawing/2014/main" id="{1EF0383C-34EA-3EDD-7A35-02E96F16630A}"/>
              </a:ext>
            </a:extLst>
          </p:cNvPr>
          <p:cNvSpPr>
            <a:spLocks noGrp="1"/>
          </p:cNvSpPr>
          <p:nvPr>
            <p:ph idx="1"/>
          </p:nvPr>
        </p:nvSpPr>
        <p:spPr>
          <a:xfrm>
            <a:off x="33083" y="1377218"/>
            <a:ext cx="8856663" cy="4103563"/>
          </a:xfrm>
        </p:spPr>
        <p:txBody>
          <a:bodyPr/>
          <a:lstStyle/>
          <a:p>
            <a:pPr marL="268287" lvl="1" indent="0" eaLnBrk="1" hangingPunct="1">
              <a:buNone/>
              <a:defRPr/>
            </a:pPr>
            <a:r>
              <a:rPr lang="en-GB" altLang="en-US" sz="3000" i="1" dirty="0">
                <a:solidFill>
                  <a:srgbClr val="002060"/>
                </a:solidFill>
                <a:latin typeface="+mn-lt"/>
                <a:cs typeface="ＭＳ Ｐゴシック" charset="0"/>
              </a:rPr>
              <a:t>System Requirements: </a:t>
            </a:r>
          </a:p>
          <a:p>
            <a:pPr lvl="1" eaLnBrk="1" hangingPunct="1">
              <a:defRPr/>
            </a:pPr>
            <a:r>
              <a:rPr lang="en-GB" sz="2200" i="0" dirty="0">
                <a:solidFill>
                  <a:schemeClr val="tx1"/>
                </a:solidFill>
                <a:effectLst/>
                <a:latin typeface="Arial" panose="020B0604020202020204" pitchFamily="34" charset="0"/>
                <a:cs typeface="Arial" panose="020B0604020202020204" pitchFamily="34" charset="0"/>
              </a:rPr>
              <a:t>Describe the system’s functions, services, and operational constraints.</a:t>
            </a:r>
          </a:p>
          <a:p>
            <a:pPr lvl="1" eaLnBrk="1" hangingPunct="1">
              <a:defRPr/>
            </a:pPr>
            <a:r>
              <a:rPr lang="en-GB" sz="2200" i="0" dirty="0">
                <a:solidFill>
                  <a:schemeClr val="tx1"/>
                </a:solidFill>
                <a:effectLst/>
                <a:latin typeface="Arial" panose="020B0604020202020204" pitchFamily="34" charset="0"/>
                <a:cs typeface="Arial" panose="020B0604020202020204" pitchFamily="34" charset="0"/>
              </a:rPr>
              <a:t>Specify the functionality needed by the system to fulfil the user requirements.</a:t>
            </a:r>
          </a:p>
          <a:p>
            <a:pPr lvl="1" eaLnBrk="1" hangingPunct="1">
              <a:defRPr/>
            </a:pPr>
            <a:r>
              <a:rPr lang="en-GB" sz="2200" i="0" dirty="0">
                <a:solidFill>
                  <a:schemeClr val="tx1"/>
                </a:solidFill>
                <a:effectLst/>
                <a:latin typeface="Arial" panose="020B0604020202020204" pitchFamily="34" charset="0"/>
                <a:cs typeface="Arial" panose="020B0604020202020204" pitchFamily="34" charset="0"/>
              </a:rPr>
              <a:t>Cover both </a:t>
            </a:r>
            <a:r>
              <a:rPr lang="en-GB" sz="2200" b="1" i="0" dirty="0">
                <a:solidFill>
                  <a:schemeClr val="tx1"/>
                </a:solidFill>
                <a:effectLst/>
                <a:latin typeface="Arial" panose="020B0604020202020204" pitchFamily="34" charset="0"/>
                <a:cs typeface="Arial" panose="020B0604020202020204" pitchFamily="34" charset="0"/>
              </a:rPr>
              <a:t>functional</a:t>
            </a:r>
            <a:r>
              <a:rPr lang="en-GB" sz="2200" i="0" dirty="0">
                <a:solidFill>
                  <a:schemeClr val="tx1"/>
                </a:solidFill>
                <a:effectLst/>
                <a:latin typeface="Arial" panose="020B0604020202020204" pitchFamily="34" charset="0"/>
                <a:cs typeface="Arial" panose="020B0604020202020204" pitchFamily="34" charset="0"/>
              </a:rPr>
              <a:t> and </a:t>
            </a:r>
            <a:r>
              <a:rPr lang="en-GB" sz="2200" b="1" i="0" dirty="0">
                <a:solidFill>
                  <a:schemeClr val="tx1"/>
                </a:solidFill>
                <a:effectLst/>
                <a:latin typeface="Arial" panose="020B0604020202020204" pitchFamily="34" charset="0"/>
                <a:cs typeface="Arial" panose="020B0604020202020204" pitchFamily="34" charset="0"/>
              </a:rPr>
              <a:t>non-functional</a:t>
            </a:r>
            <a:r>
              <a:rPr lang="en-GB" sz="2200" i="0" dirty="0">
                <a:solidFill>
                  <a:schemeClr val="tx1"/>
                </a:solidFill>
                <a:effectLst/>
                <a:latin typeface="Arial" panose="020B0604020202020204" pitchFamily="34" charset="0"/>
                <a:cs typeface="Arial" panose="020B0604020202020204" pitchFamily="34" charset="0"/>
              </a:rPr>
              <a:t> aspects that the system must satisfy.</a:t>
            </a:r>
          </a:p>
          <a:p>
            <a:pPr lvl="1" eaLnBrk="1" hangingPunct="1">
              <a:defRPr/>
            </a:pPr>
            <a:r>
              <a:rPr lang="en-GB" sz="2200" dirty="0">
                <a:solidFill>
                  <a:schemeClr val="tx1"/>
                </a:solidFill>
                <a:latin typeface="Arial" panose="020B0604020202020204" pitchFamily="34" charset="0"/>
                <a:cs typeface="Arial" panose="020B0604020202020204" pitchFamily="34" charset="0"/>
              </a:rPr>
              <a:t>S</a:t>
            </a:r>
            <a:r>
              <a:rPr lang="en-GB" sz="2200" b="0" i="0" dirty="0">
                <a:solidFill>
                  <a:schemeClr val="tx1"/>
                </a:solidFill>
                <a:effectLst/>
                <a:latin typeface="Arial" panose="020B0604020202020204" pitchFamily="34" charset="0"/>
                <a:cs typeface="Arial" panose="020B0604020202020204" pitchFamily="34" charset="0"/>
              </a:rPr>
              <a:t>erve as a </a:t>
            </a:r>
            <a:r>
              <a:rPr lang="en-GB" sz="2200" i="0" dirty="0">
                <a:solidFill>
                  <a:schemeClr val="tx1"/>
                </a:solidFill>
                <a:effectLst/>
                <a:latin typeface="Arial" panose="020B0604020202020204" pitchFamily="34" charset="0"/>
                <a:cs typeface="Arial" panose="020B0604020202020204" pitchFamily="34" charset="0"/>
              </a:rPr>
              <a:t>blueprint</a:t>
            </a:r>
            <a:r>
              <a:rPr lang="en-GB" sz="2200" b="0" i="0" dirty="0">
                <a:solidFill>
                  <a:schemeClr val="tx1"/>
                </a:solidFill>
                <a:effectLst/>
                <a:latin typeface="Arial" panose="020B0604020202020204" pitchFamily="34" charset="0"/>
                <a:cs typeface="Arial" panose="020B0604020202020204" pitchFamily="34" charset="0"/>
              </a:rPr>
              <a:t> for developers, defining the components and features to be implemented.</a:t>
            </a:r>
            <a:endParaRPr lang="en-GB" sz="2200" i="0" dirty="0">
              <a:solidFill>
                <a:schemeClr val="tx1"/>
              </a:solidFill>
              <a:effectLst/>
              <a:latin typeface="Arial" panose="020B0604020202020204" pitchFamily="34" charset="0"/>
              <a:cs typeface="Arial" panose="020B0604020202020204" pitchFamily="34" charset="0"/>
            </a:endParaRPr>
          </a:p>
          <a:p>
            <a:pPr lvl="1" eaLnBrk="1" hangingPunct="1">
              <a:defRPr/>
            </a:pPr>
            <a:r>
              <a:rPr lang="en-GB" altLang="en-US" sz="2200" dirty="0">
                <a:solidFill>
                  <a:schemeClr val="tx1"/>
                </a:solidFill>
                <a:latin typeface="Arial" panose="020B0604020202020204" pitchFamily="34" charset="0"/>
                <a:cs typeface="Arial" panose="020B0604020202020204" pitchFamily="34" charset="0"/>
              </a:rPr>
              <a:t>After the contract, requirements are more detailed, written by contractor for customer </a:t>
            </a:r>
            <a:r>
              <a:rPr lang="en-GB" sz="2200" b="0" i="0" dirty="0">
                <a:solidFill>
                  <a:schemeClr val="tx1"/>
                </a:solidFill>
                <a:effectLst/>
                <a:latin typeface="Arial" panose="020B0604020202020204" pitchFamily="34" charset="0"/>
                <a:cs typeface="Arial" panose="020B0604020202020204" pitchFamily="34" charset="0"/>
              </a:rPr>
              <a:t>ensuring alignment with user expectations.</a:t>
            </a:r>
            <a:endParaRPr lang="en-GB" altLang="en-US" sz="2200" dirty="0">
              <a:solidFill>
                <a:schemeClr val="tx1"/>
              </a:solidFill>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3276267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DC36-5737-E920-5BF2-22E379992A10}"/>
              </a:ext>
            </a:extLst>
          </p:cNvPr>
          <p:cNvSpPr>
            <a:spLocks noGrp="1"/>
          </p:cNvSpPr>
          <p:nvPr>
            <p:ph type="title"/>
          </p:nvPr>
        </p:nvSpPr>
        <p:spPr/>
        <p:txBody>
          <a:bodyPr/>
          <a:lstStyle/>
          <a:p>
            <a:r>
              <a:rPr lang="en-US" altLang="en-US" sz="3200" dirty="0"/>
              <a:t>Requirements Engineering, User Requirements, and </a:t>
            </a:r>
            <a:r>
              <a:rPr lang="en-GB" sz="3200" dirty="0"/>
              <a:t>System Requirements</a:t>
            </a:r>
            <a:r>
              <a:rPr lang="en-US" altLang="en-US" sz="3200" dirty="0"/>
              <a:t> </a:t>
            </a:r>
            <a:endParaRPr lang="en-GB" sz="3200" dirty="0"/>
          </a:p>
        </p:txBody>
      </p:sp>
      <p:sp>
        <p:nvSpPr>
          <p:cNvPr id="3" name="Content Placeholder 2">
            <a:extLst>
              <a:ext uri="{FF2B5EF4-FFF2-40B4-BE49-F238E27FC236}">
                <a16:creationId xmlns:a16="http://schemas.microsoft.com/office/drawing/2014/main" id="{5E05967D-CE34-CFA6-C393-6D379BBEBD74}"/>
              </a:ext>
            </a:extLst>
          </p:cNvPr>
          <p:cNvSpPr>
            <a:spLocks noGrp="1"/>
          </p:cNvSpPr>
          <p:nvPr>
            <p:ph idx="1"/>
          </p:nvPr>
        </p:nvSpPr>
        <p:spPr>
          <a:xfrm>
            <a:off x="106122" y="1628800"/>
            <a:ext cx="8856663" cy="4319587"/>
          </a:xfrm>
        </p:spPr>
        <p:txBody>
          <a:bodyPr/>
          <a:lstStyle/>
          <a:p>
            <a:pPr marL="457200" indent="-457200">
              <a:buFont typeface="Arial" panose="020B0604020202020204" pitchFamily="34" charset="0"/>
              <a:buChar char="•"/>
            </a:pPr>
            <a:r>
              <a:rPr lang="en-GB" b="0" i="0" dirty="0">
                <a:solidFill>
                  <a:srgbClr val="111111"/>
                </a:solidFill>
                <a:effectLst/>
                <a:latin typeface="Arial" panose="020B0604020202020204" pitchFamily="34" charset="0"/>
                <a:cs typeface="Arial" panose="020B0604020202020204" pitchFamily="34" charset="0"/>
              </a:rPr>
              <a:t>Requirements engineering bridges the gap between stakeholder expectations (user requirements) and the technical specifications (system requirements), ensuring successful software development and alignment with user needs. </a:t>
            </a:r>
            <a:endParaRPr lang="en-GB"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3195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8AD7A-EB40-202D-C6B5-6891AA7A4856}"/>
              </a:ext>
            </a:extLst>
          </p:cNvPr>
          <p:cNvSpPr>
            <a:spLocks noGrp="1"/>
          </p:cNvSpPr>
          <p:nvPr>
            <p:ph type="title"/>
          </p:nvPr>
        </p:nvSpPr>
        <p:spPr/>
        <p:txBody>
          <a:bodyPr/>
          <a:lstStyle/>
          <a:p>
            <a:r>
              <a:rPr lang="en-GB" dirty="0"/>
              <a:t>Software Requirements</a:t>
            </a:r>
          </a:p>
        </p:txBody>
      </p:sp>
      <p:sp>
        <p:nvSpPr>
          <p:cNvPr id="3" name="Content Placeholder 2">
            <a:extLst>
              <a:ext uri="{FF2B5EF4-FFF2-40B4-BE49-F238E27FC236}">
                <a16:creationId xmlns:a16="http://schemas.microsoft.com/office/drawing/2014/main" id="{D085E97F-BF22-90DD-6B12-92DD4E5E5811}"/>
              </a:ext>
            </a:extLst>
          </p:cNvPr>
          <p:cNvSpPr>
            <a:spLocks noGrp="1"/>
          </p:cNvSpPr>
          <p:nvPr>
            <p:ph idx="1"/>
          </p:nvPr>
        </p:nvSpPr>
        <p:spPr>
          <a:xfrm>
            <a:off x="269651" y="1412776"/>
            <a:ext cx="8856663" cy="4319587"/>
          </a:xfrm>
        </p:spPr>
        <p:txBody>
          <a:bodyPr/>
          <a:lstStyle/>
          <a:p>
            <a:pPr marL="457200" indent="-457200">
              <a:buFont typeface="Arial" panose="020B0604020202020204" pitchFamily="34" charset="0"/>
              <a:buChar char="•"/>
            </a:pPr>
            <a:r>
              <a:rPr lang="en-GB" i="0" dirty="0">
                <a:latin typeface="Arial" panose="020B0604020202020204" pitchFamily="34" charset="0"/>
                <a:cs typeface="Arial" panose="020B0604020202020204" pitchFamily="34" charset="0"/>
              </a:rPr>
              <a:t>Consist of two categories: </a:t>
            </a:r>
          </a:p>
          <a:p>
            <a:pPr marL="901700" lvl="1" indent="-457200">
              <a:buFont typeface="Arial" panose="020B0604020202020204" pitchFamily="34" charset="0"/>
              <a:buChar char="•"/>
            </a:pPr>
            <a:r>
              <a:rPr lang="en-GB" dirty="0">
                <a:latin typeface="Arial" panose="020B0604020202020204" pitchFamily="34" charset="0"/>
                <a:cs typeface="Arial" panose="020B0604020202020204" pitchFamily="34" charset="0"/>
              </a:rPr>
              <a:t>Functional Requirements  </a:t>
            </a:r>
          </a:p>
          <a:p>
            <a:pPr marL="901700" lvl="1" indent="-457200">
              <a:buFont typeface="Arial" panose="020B0604020202020204" pitchFamily="34" charset="0"/>
              <a:buChar char="•"/>
            </a:pPr>
            <a:r>
              <a:rPr lang="en-GB" i="0" dirty="0">
                <a:latin typeface="Arial" panose="020B0604020202020204" pitchFamily="34" charset="0"/>
                <a:cs typeface="Arial" panose="020B0604020202020204" pitchFamily="34" charset="0"/>
              </a:rPr>
              <a:t>Non-function Requirements </a:t>
            </a:r>
          </a:p>
          <a:p>
            <a:pPr marL="457200" indent="-457200">
              <a:buFont typeface="Arial" panose="020B0604020202020204" pitchFamily="34" charset="0"/>
              <a:buChar char="•"/>
            </a:pPr>
            <a:r>
              <a:rPr lang="en-GB" i="0" dirty="0">
                <a:latin typeface="Arial" panose="020B0604020202020204" pitchFamily="34" charset="0"/>
                <a:cs typeface="Arial" panose="020B0604020202020204" pitchFamily="34" charset="0"/>
              </a:rPr>
              <a:t>Encompass both functional and non-functional aspects, ensuring that the system meets user expectations, performs reliably, and adheres to relevant domain constraints. </a:t>
            </a:r>
          </a:p>
          <a:p>
            <a:pPr marL="901700" lvl="1" indent="-45720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901700" lvl="1" indent="-457200">
              <a:buFont typeface="Arial" panose="020B0604020202020204" pitchFamily="34" charset="0"/>
              <a:buChar char="•"/>
            </a:pPr>
            <a:endParaRPr lang="en-GB" i="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0877511"/>
      </p:ext>
    </p:extLst>
  </p:cSld>
  <p:clrMapOvr>
    <a:masterClrMapping/>
  </p:clrMapOvr>
</p:sld>
</file>

<file path=ppt/theme/theme1.xml><?xml version="1.0" encoding="utf-8"?>
<a:theme xmlns:a="http://schemas.openxmlformats.org/drawingml/2006/main" name="Blank Presentation">
  <a:themeElements>
    <a:clrScheme name="Custom 11">
      <a:dk1>
        <a:srgbClr val="000000"/>
      </a:dk1>
      <a:lt1>
        <a:srgbClr val="FFFFFF"/>
      </a:lt1>
      <a:dk2>
        <a:srgbClr val="000000"/>
      </a:dk2>
      <a:lt2>
        <a:srgbClr val="3F3F3F"/>
      </a:lt2>
      <a:accent1>
        <a:srgbClr val="212167"/>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st 2">
  <a:themeElements>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st 2">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st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st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st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st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st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st 2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st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st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st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st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st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deceafc-5c0f-406d-b95f-35e6593d664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B17E0D879CC564094532C08ADB51DA8" ma:contentTypeVersion="18" ma:contentTypeDescription="Create a new document." ma:contentTypeScope="" ma:versionID="e918d0942375ba27de1f182e78d7b8ac">
  <xsd:schema xmlns:xsd="http://www.w3.org/2001/XMLSchema" xmlns:xs="http://www.w3.org/2001/XMLSchema" xmlns:p="http://schemas.microsoft.com/office/2006/metadata/properties" xmlns:ns3="bdeceafc-5c0f-406d-b95f-35e6593d664b" xmlns:ns4="dbeaa6b5-7a21-43b8-ab59-31e7cbf2c187" targetNamespace="http://schemas.microsoft.com/office/2006/metadata/properties" ma:root="true" ma:fieldsID="cb6d8367aab685ba43ec9884064424a1" ns3:_="" ns4:_="">
    <xsd:import namespace="bdeceafc-5c0f-406d-b95f-35e6593d664b"/>
    <xsd:import namespace="dbeaa6b5-7a21-43b8-ab59-31e7cbf2c18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ceafc-5c0f-406d-b95f-35e6593d66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beaa6b5-7a21-43b8-ab59-31e7cbf2c18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CE283E-B760-4972-A793-EB0405AAE3FA}">
  <ds:schemaRefs>
    <ds:schemaRef ds:uri="http://schemas.microsoft.com/sharepoint/v3/contenttype/forms"/>
  </ds:schemaRefs>
</ds:datastoreItem>
</file>

<file path=customXml/itemProps2.xml><?xml version="1.0" encoding="utf-8"?>
<ds:datastoreItem xmlns:ds="http://schemas.openxmlformats.org/officeDocument/2006/customXml" ds:itemID="{4CA4AD76-213B-45BB-ABA8-50BFEF2356C4}">
  <ds:schemaRefs>
    <ds:schemaRef ds:uri="http://schemas.microsoft.com/office/2006/documentManagement/types"/>
    <ds:schemaRef ds:uri="http://purl.org/dc/elements/1.1/"/>
    <ds:schemaRef ds:uri="http://schemas.openxmlformats.org/package/2006/metadata/core-properties"/>
    <ds:schemaRef ds:uri="bdeceafc-5c0f-406d-b95f-35e6593d664b"/>
    <ds:schemaRef ds:uri="http://schemas.microsoft.com/office/infopath/2007/PartnerControls"/>
    <ds:schemaRef ds:uri="http://purl.org/dc/dcmitype/"/>
    <ds:schemaRef ds:uri="http://schemas.microsoft.com/office/2006/metadata/properties"/>
    <ds:schemaRef ds:uri="dbeaa6b5-7a21-43b8-ab59-31e7cbf2c187"/>
    <ds:schemaRef ds:uri="http://www.w3.org/XML/1998/namespace"/>
    <ds:schemaRef ds:uri="http://purl.org/dc/terms/"/>
  </ds:schemaRefs>
</ds:datastoreItem>
</file>

<file path=customXml/itemProps3.xml><?xml version="1.0" encoding="utf-8"?>
<ds:datastoreItem xmlns:ds="http://schemas.openxmlformats.org/officeDocument/2006/customXml" ds:itemID="{97248F84-0C21-4E0D-8F14-071B5989FB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ceafc-5c0f-406d-b95f-35e6593d664b"/>
    <ds:schemaRef ds:uri="dbeaa6b5-7a21-43b8-ab59-31e7cbf2c1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Eric:Users:Eric:Desktop:test 2.ppt</Template>
  <TotalTime>2231</TotalTime>
  <Words>2450</Words>
  <Application>Microsoft Office PowerPoint</Application>
  <PresentationFormat>On-screen Show (4:3)</PresentationFormat>
  <Paragraphs>242</Paragraphs>
  <Slides>35</Slides>
  <Notes>6</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35</vt:i4>
      </vt:variant>
    </vt:vector>
  </HeadingPairs>
  <TitlesOfParts>
    <vt:vector size="39" baseType="lpstr">
      <vt:lpstr>Gill Sans</vt:lpstr>
      <vt:lpstr>Arial</vt:lpstr>
      <vt:lpstr>Blank Presentation</vt:lpstr>
      <vt:lpstr>test 2</vt:lpstr>
      <vt:lpstr>PowerPoint Presentation</vt:lpstr>
      <vt:lpstr>The Unit Roadmap  </vt:lpstr>
      <vt:lpstr>Learning Outcomes</vt:lpstr>
      <vt:lpstr>Scope and Coverage</vt:lpstr>
      <vt:lpstr>Requirements Engineering</vt:lpstr>
      <vt:lpstr>User Requirements</vt:lpstr>
      <vt:lpstr>System Requirements</vt:lpstr>
      <vt:lpstr>Requirements Engineering, User Requirements, and System Requirements </vt:lpstr>
      <vt:lpstr>Software Requirements</vt:lpstr>
      <vt:lpstr>Functional Requirements (FR)</vt:lpstr>
      <vt:lpstr>Non-Functional Requirements (NFR)</vt:lpstr>
      <vt:lpstr>Short Activity</vt:lpstr>
      <vt:lpstr>Requirements Engineering Process (RE) </vt:lpstr>
      <vt:lpstr>Requirements Elicitation</vt:lpstr>
      <vt:lpstr>Short Activity (15 minutes)</vt:lpstr>
      <vt:lpstr>Short Activity </vt:lpstr>
      <vt:lpstr>Requirements Analysis  </vt:lpstr>
      <vt:lpstr>Requirements Specifications </vt:lpstr>
      <vt:lpstr>Requirements Verification and Validation</vt:lpstr>
      <vt:lpstr>Verification Methods</vt:lpstr>
      <vt:lpstr>Short Activity</vt:lpstr>
      <vt:lpstr>Requirements Management </vt:lpstr>
      <vt:lpstr>Benefits/ Issues in Requirements Engineering</vt:lpstr>
      <vt:lpstr>A Spiral View of Requirements Engineering </vt:lpstr>
      <vt:lpstr>Reasons for Requirement Change</vt:lpstr>
      <vt:lpstr>Reasons for Requirement Change</vt:lpstr>
      <vt:lpstr>How to Handle Requirement Change </vt:lpstr>
      <vt:lpstr>Change Management Process</vt:lpstr>
      <vt:lpstr>Summary </vt:lpstr>
      <vt:lpstr>Quiz  </vt:lpstr>
      <vt:lpstr>Private study</vt:lpstr>
      <vt:lpstr>The Unit Roadmap  </vt:lpstr>
      <vt:lpstr>Next Session</vt:lpstr>
      <vt:lpstr>References</vt:lpstr>
      <vt:lpstr>Topic 4 – Requirement Engineering</vt:lpstr>
    </vt:vector>
  </TitlesOfParts>
  <Company>True Creative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Riley</dc:creator>
  <cp:lastModifiedBy>Liew Pei Ling</cp:lastModifiedBy>
  <cp:revision>151</cp:revision>
  <dcterms:created xsi:type="dcterms:W3CDTF">2008-01-18T13:21:43Z</dcterms:created>
  <dcterms:modified xsi:type="dcterms:W3CDTF">2024-04-04T12:26:55Z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0x0101007B17E0D879CC564094532C08ADB51DA8</vt:lpwstr>
  </property>
</Properties>
</file>