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56"/>
  </p:notesMasterIdLst>
  <p:handoutMasterIdLst>
    <p:handoutMasterId r:id="rId57"/>
  </p:handoutMasterIdLst>
  <p:sldIdLst>
    <p:sldId id="261" r:id="rId6"/>
    <p:sldId id="275" r:id="rId7"/>
    <p:sldId id="264" r:id="rId8"/>
    <p:sldId id="263" r:id="rId9"/>
    <p:sldId id="265" r:id="rId10"/>
    <p:sldId id="259" r:id="rId11"/>
    <p:sldId id="278" r:id="rId12"/>
    <p:sldId id="347" r:id="rId13"/>
    <p:sldId id="348" r:id="rId14"/>
    <p:sldId id="349" r:id="rId15"/>
    <p:sldId id="276" r:id="rId16"/>
    <p:sldId id="283" r:id="rId17"/>
    <p:sldId id="350" r:id="rId18"/>
    <p:sldId id="332" r:id="rId19"/>
    <p:sldId id="333" r:id="rId20"/>
    <p:sldId id="334" r:id="rId21"/>
    <p:sldId id="335" r:id="rId22"/>
    <p:sldId id="336" r:id="rId23"/>
    <p:sldId id="266" r:id="rId24"/>
    <p:sldId id="267" r:id="rId25"/>
    <p:sldId id="268" r:id="rId26"/>
    <p:sldId id="337" r:id="rId27"/>
    <p:sldId id="270" r:id="rId28"/>
    <p:sldId id="338" r:id="rId29"/>
    <p:sldId id="272" r:id="rId30"/>
    <p:sldId id="339" r:id="rId31"/>
    <p:sldId id="274" r:id="rId32"/>
    <p:sldId id="340" r:id="rId33"/>
    <p:sldId id="341" r:id="rId34"/>
    <p:sldId id="342" r:id="rId35"/>
    <p:sldId id="343" r:id="rId36"/>
    <p:sldId id="279" r:id="rId37"/>
    <p:sldId id="280" r:id="rId38"/>
    <p:sldId id="281" r:id="rId39"/>
    <p:sldId id="282" r:id="rId40"/>
    <p:sldId id="344" r:id="rId41"/>
    <p:sldId id="345" r:id="rId42"/>
    <p:sldId id="346" r:id="rId43"/>
    <p:sldId id="289" r:id="rId44"/>
    <p:sldId id="290" r:id="rId45"/>
    <p:sldId id="291" r:id="rId46"/>
    <p:sldId id="292" r:id="rId47"/>
    <p:sldId id="293" r:id="rId48"/>
    <p:sldId id="269" r:id="rId49"/>
    <p:sldId id="271" r:id="rId50"/>
    <p:sldId id="273" r:id="rId51"/>
    <p:sldId id="287" r:id="rId52"/>
    <p:sldId id="329" r:id="rId53"/>
    <p:sldId id="328" r:id="rId54"/>
    <p:sldId id="262"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13EB4E-260D-2BEF-3741-5FE299C88150}" name="Liew Pei Ling" initials="LPL" userId="S::peiling.liew@nccedu.com::c3090c8e-0726-43ba-95b9-123e980a216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B06DF3-0B90-4D6C-A140-369F8F7445DB}" v="32" dt="2024-04-05T06:00:37.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4648"/>
  </p:normalViewPr>
  <p:slideViewPr>
    <p:cSldViewPr>
      <p:cViewPr varScale="1">
        <p:scale>
          <a:sx n="93" d="100"/>
          <a:sy n="93" d="100"/>
        </p:scale>
        <p:origin x="1374" y="84"/>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64" Type="http://schemas.microsoft.com/office/2018/10/relationships/authors" Targe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9DB06DF3-0B90-4D6C-A140-369F8F7445DB}"/>
    <pc:docChg chg="custSel modSld">
      <pc:chgData name="Liew Pei Ling" userId="c3090c8e-0726-43ba-95b9-123e980a216d" providerId="ADAL" clId="{9DB06DF3-0B90-4D6C-A140-369F8F7445DB}" dt="2024-04-05T06:00:37.944" v="83"/>
      <pc:docMkLst>
        <pc:docMk/>
      </pc:docMkLst>
      <pc:sldChg chg="modSp mod">
        <pc:chgData name="Liew Pei Ling" userId="c3090c8e-0726-43ba-95b9-123e980a216d" providerId="ADAL" clId="{9DB06DF3-0B90-4D6C-A140-369F8F7445DB}" dt="2024-04-05T03:58:51.057" v="1" actId="1076"/>
        <pc:sldMkLst>
          <pc:docMk/>
          <pc:sldMk cId="0" sldId="261"/>
        </pc:sldMkLst>
        <pc:spChg chg="mod">
          <ac:chgData name="Liew Pei Ling" userId="c3090c8e-0726-43ba-95b9-123e980a216d" providerId="ADAL" clId="{9DB06DF3-0B90-4D6C-A140-369F8F7445DB}" dt="2024-04-05T03:58:51.057" v="1" actId="1076"/>
          <ac:spMkLst>
            <pc:docMk/>
            <pc:sldMk cId="0" sldId="261"/>
            <ac:spMk id="6146" creationId="{D54BCBB9-AC2E-18A9-00C8-7892BCD14EBB}"/>
          </ac:spMkLst>
        </pc:spChg>
      </pc:sldChg>
      <pc:sldChg chg="addSp delSp modSp mod">
        <pc:chgData name="Liew Pei Ling" userId="c3090c8e-0726-43ba-95b9-123e980a216d" providerId="ADAL" clId="{9DB06DF3-0B90-4D6C-A140-369F8F7445DB}" dt="2024-04-05T06:00:10.068" v="76"/>
        <pc:sldMkLst>
          <pc:docMk/>
          <pc:sldMk cId="0" sldId="268"/>
        </pc:sldMkLst>
        <pc:spChg chg="add mod">
          <ac:chgData name="Liew Pei Ling" userId="c3090c8e-0726-43ba-95b9-123e980a216d" providerId="ADAL" clId="{9DB06DF3-0B90-4D6C-A140-369F8F7445DB}" dt="2024-04-05T06:00:10.068" v="76"/>
          <ac:spMkLst>
            <pc:docMk/>
            <pc:sldMk cId="0" sldId="268"/>
            <ac:spMk id="3" creationId="{5FD81B9B-EEED-6DF2-EBF8-0DF69282D72A}"/>
          </ac:spMkLst>
        </pc:spChg>
        <pc:spChg chg="del mod">
          <ac:chgData name="Liew Pei Ling" userId="c3090c8e-0726-43ba-95b9-123e980a216d" providerId="ADAL" clId="{9DB06DF3-0B90-4D6C-A140-369F8F7445DB}" dt="2024-04-05T04:09:53.068" v="18" actId="478"/>
          <ac:spMkLst>
            <pc:docMk/>
            <pc:sldMk cId="0" sldId="268"/>
            <ac:spMk id="25603" creationId="{7B4E0E02-3B65-940F-05E4-58DEFE1716E3}"/>
          </ac:spMkLst>
        </pc:spChg>
        <pc:picChg chg="add mod">
          <ac:chgData name="Liew Pei Ling" userId="c3090c8e-0726-43ba-95b9-123e980a216d" providerId="ADAL" clId="{9DB06DF3-0B90-4D6C-A140-369F8F7445DB}" dt="2024-04-05T04:10:09.171" v="22" actId="1076"/>
          <ac:picMkLst>
            <pc:docMk/>
            <pc:sldMk cId="0" sldId="268"/>
            <ac:picMk id="4" creationId="{9FDFE431-765C-1436-9017-A765F920C46D}"/>
          </ac:picMkLst>
        </pc:picChg>
      </pc:sldChg>
      <pc:sldChg chg="delSp mod">
        <pc:chgData name="Liew Pei Ling" userId="c3090c8e-0726-43ba-95b9-123e980a216d" providerId="ADAL" clId="{9DB06DF3-0B90-4D6C-A140-369F8F7445DB}" dt="2024-04-05T04:10:53.013" v="28" actId="478"/>
        <pc:sldMkLst>
          <pc:docMk/>
          <pc:sldMk cId="0" sldId="272"/>
        </pc:sldMkLst>
        <pc:spChg chg="del">
          <ac:chgData name="Liew Pei Ling" userId="c3090c8e-0726-43ba-95b9-123e980a216d" providerId="ADAL" clId="{9DB06DF3-0B90-4D6C-A140-369F8F7445DB}" dt="2024-04-05T04:10:50.976" v="27" actId="478"/>
          <ac:spMkLst>
            <pc:docMk/>
            <pc:sldMk cId="0" sldId="272"/>
            <ac:spMk id="4" creationId="{D64952DE-A7CD-1175-7E7A-5F3E9719C4B2}"/>
          </ac:spMkLst>
        </pc:spChg>
        <pc:spChg chg="del">
          <ac:chgData name="Liew Pei Ling" userId="c3090c8e-0726-43ba-95b9-123e980a216d" providerId="ADAL" clId="{9DB06DF3-0B90-4D6C-A140-369F8F7445DB}" dt="2024-04-05T04:10:53.013" v="28" actId="478"/>
          <ac:spMkLst>
            <pc:docMk/>
            <pc:sldMk cId="0" sldId="272"/>
            <ac:spMk id="29700" creationId="{E352F6A1-ED2F-0F91-01DD-79135B2EBB70}"/>
          </ac:spMkLst>
        </pc:spChg>
      </pc:sldChg>
      <pc:sldChg chg="addSp delSp modSp mod">
        <pc:chgData name="Liew Pei Ling" userId="c3090c8e-0726-43ba-95b9-123e980a216d" providerId="ADAL" clId="{9DB06DF3-0B90-4D6C-A140-369F8F7445DB}" dt="2024-04-05T06:00:18.101" v="78"/>
        <pc:sldMkLst>
          <pc:docMk/>
          <pc:sldMk cId="0" sldId="274"/>
        </pc:sldMkLst>
        <pc:spChg chg="add mod">
          <ac:chgData name="Liew Pei Ling" userId="c3090c8e-0726-43ba-95b9-123e980a216d" providerId="ADAL" clId="{9DB06DF3-0B90-4D6C-A140-369F8F7445DB}" dt="2024-04-05T06:00:18.101" v="78"/>
          <ac:spMkLst>
            <pc:docMk/>
            <pc:sldMk cId="0" sldId="274"/>
            <ac:spMk id="3" creationId="{185781D4-2A32-D542-6F9B-95563A6FE8B6}"/>
          </ac:spMkLst>
        </pc:spChg>
        <pc:spChg chg="del">
          <ac:chgData name="Liew Pei Ling" userId="c3090c8e-0726-43ba-95b9-123e980a216d" providerId="ADAL" clId="{9DB06DF3-0B90-4D6C-A140-369F8F7445DB}" dt="2024-04-05T04:11:36.892" v="29" actId="478"/>
          <ac:spMkLst>
            <pc:docMk/>
            <pc:sldMk cId="0" sldId="274"/>
            <ac:spMk id="31747" creationId="{A41A70E6-5B77-9152-857C-F9E68DFE9166}"/>
          </ac:spMkLst>
        </pc:spChg>
        <pc:picChg chg="add mod ord">
          <ac:chgData name="Liew Pei Ling" userId="c3090c8e-0726-43ba-95b9-123e980a216d" providerId="ADAL" clId="{9DB06DF3-0B90-4D6C-A140-369F8F7445DB}" dt="2024-04-05T04:11:56.416" v="36" actId="1076"/>
          <ac:picMkLst>
            <pc:docMk/>
            <pc:sldMk cId="0" sldId="274"/>
            <ac:picMk id="5" creationId="{59D278AE-000E-C48F-5E1E-E37B4A107ACE}"/>
          </ac:picMkLst>
        </pc:picChg>
      </pc:sldChg>
      <pc:sldChg chg="modSp">
        <pc:chgData name="Liew Pei Ling" userId="c3090c8e-0726-43ba-95b9-123e980a216d" providerId="ADAL" clId="{9DB06DF3-0B90-4D6C-A140-369F8F7445DB}" dt="2024-04-05T03:59:01.637" v="3" actId="14100"/>
        <pc:sldMkLst>
          <pc:docMk/>
          <pc:sldMk cId="0" sldId="275"/>
        </pc:sldMkLst>
        <pc:spChg chg="mod">
          <ac:chgData name="Liew Pei Ling" userId="c3090c8e-0726-43ba-95b9-123e980a216d" providerId="ADAL" clId="{9DB06DF3-0B90-4D6C-A140-369F8F7445DB}" dt="2024-04-05T03:59:01.637" v="3" actId="14100"/>
          <ac:spMkLst>
            <pc:docMk/>
            <pc:sldMk cId="0" sldId="275"/>
            <ac:spMk id="11267" creationId="{C79EFDC1-0837-70AA-CE82-EA11411E04BF}"/>
          </ac:spMkLst>
        </pc:spChg>
      </pc:sldChg>
      <pc:sldChg chg="addSp delSp modSp mod">
        <pc:chgData name="Liew Pei Ling" userId="c3090c8e-0726-43ba-95b9-123e980a216d" providerId="ADAL" clId="{9DB06DF3-0B90-4D6C-A140-369F8F7445DB}" dt="2024-04-05T06:00:24.446" v="79"/>
        <pc:sldMkLst>
          <pc:docMk/>
          <pc:sldMk cId="0" sldId="279"/>
        </pc:sldMkLst>
        <pc:spChg chg="add mod">
          <ac:chgData name="Liew Pei Ling" userId="c3090c8e-0726-43ba-95b9-123e980a216d" providerId="ADAL" clId="{9DB06DF3-0B90-4D6C-A140-369F8F7445DB}" dt="2024-04-05T06:00:24.446" v="79"/>
          <ac:spMkLst>
            <pc:docMk/>
            <pc:sldMk cId="0" sldId="279"/>
            <ac:spMk id="3" creationId="{8FA1A7F4-25AA-50D5-5378-5E10992315F7}"/>
          </ac:spMkLst>
        </pc:spChg>
        <pc:spChg chg="del">
          <ac:chgData name="Liew Pei Ling" userId="c3090c8e-0726-43ba-95b9-123e980a216d" providerId="ADAL" clId="{9DB06DF3-0B90-4D6C-A140-369F8F7445DB}" dt="2024-04-05T04:13:01.200" v="39" actId="478"/>
          <ac:spMkLst>
            <pc:docMk/>
            <pc:sldMk cId="0" sldId="279"/>
            <ac:spMk id="36867" creationId="{772DFC4C-B9BC-0884-F60C-B709BD6BF404}"/>
          </ac:spMkLst>
        </pc:spChg>
        <pc:picChg chg="add mod">
          <ac:chgData name="Liew Pei Ling" userId="c3090c8e-0726-43ba-95b9-123e980a216d" providerId="ADAL" clId="{9DB06DF3-0B90-4D6C-A140-369F8F7445DB}" dt="2024-04-05T04:13:07.291" v="42" actId="14100"/>
          <ac:picMkLst>
            <pc:docMk/>
            <pc:sldMk cId="0" sldId="279"/>
            <ac:picMk id="4" creationId="{7E8155A7-9F5B-3CFE-4B4C-16B3D1238BDC}"/>
          </ac:picMkLst>
        </pc:picChg>
      </pc:sldChg>
      <pc:sldChg chg="addSp delSp modSp mod">
        <pc:chgData name="Liew Pei Ling" userId="c3090c8e-0726-43ba-95b9-123e980a216d" providerId="ADAL" clId="{9DB06DF3-0B90-4D6C-A140-369F8F7445DB}" dt="2024-04-05T06:00:28.549" v="80"/>
        <pc:sldMkLst>
          <pc:docMk/>
          <pc:sldMk cId="0" sldId="281"/>
        </pc:sldMkLst>
        <pc:spChg chg="add mod">
          <ac:chgData name="Liew Pei Ling" userId="c3090c8e-0726-43ba-95b9-123e980a216d" providerId="ADAL" clId="{9DB06DF3-0B90-4D6C-A140-369F8F7445DB}" dt="2024-04-05T06:00:28.549" v="80"/>
          <ac:spMkLst>
            <pc:docMk/>
            <pc:sldMk cId="0" sldId="281"/>
            <ac:spMk id="3" creationId="{91FA401E-C152-C994-D7FF-B4B0E8A8C841}"/>
          </ac:spMkLst>
        </pc:spChg>
        <pc:spChg chg="del">
          <ac:chgData name="Liew Pei Ling" userId="c3090c8e-0726-43ba-95b9-123e980a216d" providerId="ADAL" clId="{9DB06DF3-0B90-4D6C-A140-369F8F7445DB}" dt="2024-04-05T04:13:48.688" v="43" actId="478"/>
          <ac:spMkLst>
            <pc:docMk/>
            <pc:sldMk cId="0" sldId="281"/>
            <ac:spMk id="38915" creationId="{2524F5FC-8DFB-1B1E-F600-6B2142D474BC}"/>
          </ac:spMkLst>
        </pc:spChg>
        <pc:picChg chg="add mod">
          <ac:chgData name="Liew Pei Ling" userId="c3090c8e-0726-43ba-95b9-123e980a216d" providerId="ADAL" clId="{9DB06DF3-0B90-4D6C-A140-369F8F7445DB}" dt="2024-04-05T04:13:57.466" v="48" actId="1076"/>
          <ac:picMkLst>
            <pc:docMk/>
            <pc:sldMk cId="0" sldId="281"/>
            <ac:picMk id="4" creationId="{B9FAA8F3-8725-B877-E300-D11917FAB15A}"/>
          </ac:picMkLst>
        </pc:picChg>
      </pc:sldChg>
      <pc:sldChg chg="modSp mod">
        <pc:chgData name="Liew Pei Ling" userId="c3090c8e-0726-43ba-95b9-123e980a216d" providerId="ADAL" clId="{9DB06DF3-0B90-4D6C-A140-369F8F7445DB}" dt="2024-04-05T04:15:06.652" v="59" actId="14100"/>
        <pc:sldMkLst>
          <pc:docMk/>
          <pc:sldMk cId="0" sldId="289"/>
        </pc:sldMkLst>
        <pc:graphicFrameChg chg="mod modGraphic">
          <ac:chgData name="Liew Pei Ling" userId="c3090c8e-0726-43ba-95b9-123e980a216d" providerId="ADAL" clId="{9DB06DF3-0B90-4D6C-A140-369F8F7445DB}" dt="2024-04-05T04:15:06.652" v="59" actId="14100"/>
          <ac:graphicFrameMkLst>
            <pc:docMk/>
            <pc:sldMk cId="0" sldId="289"/>
            <ac:graphicFrameMk id="3" creationId="{E037DF81-A6E1-0593-7D27-060B257447B0}"/>
          </ac:graphicFrameMkLst>
        </pc:graphicFrameChg>
      </pc:sldChg>
      <pc:sldChg chg="addSp delSp modSp mod">
        <pc:chgData name="Liew Pei Ling" userId="c3090c8e-0726-43ba-95b9-123e980a216d" providerId="ADAL" clId="{9DB06DF3-0B90-4D6C-A140-369F8F7445DB}" dt="2024-04-05T06:00:35.459" v="82"/>
        <pc:sldMkLst>
          <pc:docMk/>
          <pc:sldMk cId="0" sldId="291"/>
        </pc:sldMkLst>
        <pc:spChg chg="add mod">
          <ac:chgData name="Liew Pei Ling" userId="c3090c8e-0726-43ba-95b9-123e980a216d" providerId="ADAL" clId="{9DB06DF3-0B90-4D6C-A140-369F8F7445DB}" dt="2024-04-05T06:00:35.459" v="82"/>
          <ac:spMkLst>
            <pc:docMk/>
            <pc:sldMk cId="0" sldId="291"/>
            <ac:spMk id="3" creationId="{277A134B-BE29-C258-52C7-4AA7E1FCBE3D}"/>
          </ac:spMkLst>
        </pc:spChg>
        <pc:spChg chg="del">
          <ac:chgData name="Liew Pei Ling" userId="c3090c8e-0726-43ba-95b9-123e980a216d" providerId="ADAL" clId="{9DB06DF3-0B90-4D6C-A140-369F8F7445DB}" dt="2024-04-05T04:15:35.154" v="60" actId="478"/>
          <ac:spMkLst>
            <pc:docMk/>
            <pc:sldMk cId="0" sldId="291"/>
            <ac:spMk id="46083" creationId="{4D0B7FA1-6BF4-BB63-86A0-A442F0BE7C97}"/>
          </ac:spMkLst>
        </pc:spChg>
        <pc:picChg chg="add mod">
          <ac:chgData name="Liew Pei Ling" userId="c3090c8e-0726-43ba-95b9-123e980a216d" providerId="ADAL" clId="{9DB06DF3-0B90-4D6C-A140-369F8F7445DB}" dt="2024-04-05T04:15:42.703" v="64" actId="14100"/>
          <ac:picMkLst>
            <pc:docMk/>
            <pc:sldMk cId="0" sldId="291"/>
            <ac:picMk id="4" creationId="{996D34F5-BD2F-57B6-1D81-E8AD0CDD86A8}"/>
          </ac:picMkLst>
        </pc:picChg>
      </pc:sldChg>
      <pc:sldChg chg="addSp delSp modSp mod">
        <pc:chgData name="Liew Pei Ling" userId="c3090c8e-0726-43ba-95b9-123e980a216d" providerId="ADAL" clId="{9DB06DF3-0B90-4D6C-A140-369F8F7445DB}" dt="2024-04-05T06:00:37.944" v="83"/>
        <pc:sldMkLst>
          <pc:docMk/>
          <pc:sldMk cId="0" sldId="292"/>
        </pc:sldMkLst>
        <pc:spChg chg="add mod">
          <ac:chgData name="Liew Pei Ling" userId="c3090c8e-0726-43ba-95b9-123e980a216d" providerId="ADAL" clId="{9DB06DF3-0B90-4D6C-A140-369F8F7445DB}" dt="2024-04-05T06:00:37.944" v="83"/>
          <ac:spMkLst>
            <pc:docMk/>
            <pc:sldMk cId="0" sldId="292"/>
            <ac:spMk id="3" creationId="{47C0A972-6A28-19C8-A14C-1C324CDE6480}"/>
          </ac:spMkLst>
        </pc:spChg>
        <pc:spChg chg="del">
          <ac:chgData name="Liew Pei Ling" userId="c3090c8e-0726-43ba-95b9-123e980a216d" providerId="ADAL" clId="{9DB06DF3-0B90-4D6C-A140-369F8F7445DB}" dt="2024-04-05T04:15:58.933" v="65" actId="478"/>
          <ac:spMkLst>
            <pc:docMk/>
            <pc:sldMk cId="0" sldId="292"/>
            <ac:spMk id="47107" creationId="{C7EFDF2E-F115-7CC3-B33C-0352E07759A3}"/>
          </ac:spMkLst>
        </pc:spChg>
        <pc:picChg chg="add mod">
          <ac:chgData name="Liew Pei Ling" userId="c3090c8e-0726-43ba-95b9-123e980a216d" providerId="ADAL" clId="{9DB06DF3-0B90-4D6C-A140-369F8F7445DB}" dt="2024-04-05T04:16:07.746" v="69" actId="14100"/>
          <ac:picMkLst>
            <pc:docMk/>
            <pc:sldMk cId="0" sldId="292"/>
            <ac:picMk id="4" creationId="{FEBFE894-AD0C-46A2-3EC9-9C837A728D9F}"/>
          </ac:picMkLst>
        </pc:picChg>
      </pc:sldChg>
      <pc:sldChg chg="addSp delSp modSp mod">
        <pc:chgData name="Liew Pei Ling" userId="c3090c8e-0726-43ba-95b9-123e980a216d" providerId="ADAL" clId="{9DB06DF3-0B90-4D6C-A140-369F8F7445DB}" dt="2024-04-05T06:00:01.013" v="74"/>
        <pc:sldMkLst>
          <pc:docMk/>
          <pc:sldMk cId="0" sldId="335"/>
        </pc:sldMkLst>
        <pc:spChg chg="add del mod">
          <ac:chgData name="Liew Pei Ling" userId="c3090c8e-0726-43ba-95b9-123e980a216d" providerId="ADAL" clId="{9DB06DF3-0B90-4D6C-A140-369F8F7445DB}" dt="2024-04-05T05:59:38.456" v="73" actId="478"/>
          <ac:spMkLst>
            <pc:docMk/>
            <pc:sldMk cId="0" sldId="335"/>
            <ac:spMk id="4" creationId="{F60CD40C-54EB-A84C-BDBD-7FE8CD35A5BB}"/>
          </ac:spMkLst>
        </pc:spChg>
        <pc:spChg chg="add mod">
          <ac:chgData name="Liew Pei Ling" userId="c3090c8e-0726-43ba-95b9-123e980a216d" providerId="ADAL" clId="{9DB06DF3-0B90-4D6C-A140-369F8F7445DB}" dt="2024-04-05T06:00:01.013" v="74"/>
          <ac:spMkLst>
            <pc:docMk/>
            <pc:sldMk cId="0" sldId="335"/>
            <ac:spMk id="6" creationId="{C3FE4282-75DE-B262-9DC3-D68FDC35F43D}"/>
          </ac:spMkLst>
        </pc:spChg>
        <pc:picChg chg="del">
          <ac:chgData name="Liew Pei Ling" userId="c3090c8e-0726-43ba-95b9-123e980a216d" providerId="ADAL" clId="{9DB06DF3-0B90-4D6C-A140-369F8F7445DB}" dt="2024-04-05T04:09:15.477" v="12" actId="478"/>
          <ac:picMkLst>
            <pc:docMk/>
            <pc:sldMk cId="0" sldId="335"/>
            <ac:picMk id="4" creationId="{9EEEF72D-3F4D-F9CC-14E9-819028237744}"/>
          </ac:picMkLst>
        </pc:picChg>
        <pc:picChg chg="add mod">
          <ac:chgData name="Liew Pei Ling" userId="c3090c8e-0726-43ba-95b9-123e980a216d" providerId="ADAL" clId="{9DB06DF3-0B90-4D6C-A140-369F8F7445DB}" dt="2024-04-05T04:09:24.574" v="17" actId="14100"/>
          <ac:picMkLst>
            <pc:docMk/>
            <pc:sldMk cId="0" sldId="335"/>
            <ac:picMk id="5" creationId="{1B6EF6FC-24B3-1F28-1C26-E9F123D40BB5}"/>
          </ac:picMkLst>
        </pc:picChg>
      </pc:sldChg>
      <pc:sldChg chg="addSp modSp">
        <pc:chgData name="Liew Pei Ling" userId="c3090c8e-0726-43ba-95b9-123e980a216d" providerId="ADAL" clId="{9DB06DF3-0B90-4D6C-A140-369F8F7445DB}" dt="2024-04-05T06:00:04.689" v="75"/>
        <pc:sldMkLst>
          <pc:docMk/>
          <pc:sldMk cId="0" sldId="336"/>
        </pc:sldMkLst>
        <pc:spChg chg="add mod">
          <ac:chgData name="Liew Pei Ling" userId="c3090c8e-0726-43ba-95b9-123e980a216d" providerId="ADAL" clId="{9DB06DF3-0B90-4D6C-A140-369F8F7445DB}" dt="2024-04-05T06:00:04.689" v="75"/>
          <ac:spMkLst>
            <pc:docMk/>
            <pc:sldMk cId="0" sldId="336"/>
            <ac:spMk id="3" creationId="{56F3F445-D983-A7CC-A970-EF63B4258103}"/>
          </ac:spMkLst>
        </pc:spChg>
      </pc:sldChg>
      <pc:sldChg chg="addSp delSp modSp mod">
        <pc:chgData name="Liew Pei Ling" userId="c3090c8e-0726-43ba-95b9-123e980a216d" providerId="ADAL" clId="{9DB06DF3-0B90-4D6C-A140-369F8F7445DB}" dt="2024-04-05T06:00:12.962" v="77"/>
        <pc:sldMkLst>
          <pc:docMk/>
          <pc:sldMk cId="0" sldId="337"/>
        </pc:sldMkLst>
        <pc:spChg chg="add mod">
          <ac:chgData name="Liew Pei Ling" userId="c3090c8e-0726-43ba-95b9-123e980a216d" providerId="ADAL" clId="{9DB06DF3-0B90-4D6C-A140-369F8F7445DB}" dt="2024-04-05T06:00:12.962" v="77"/>
          <ac:spMkLst>
            <pc:docMk/>
            <pc:sldMk cId="0" sldId="337"/>
            <ac:spMk id="3" creationId="{EB36AEC5-681F-E2DA-44BD-29AAB0B8B5E8}"/>
          </ac:spMkLst>
        </pc:spChg>
        <pc:spChg chg="del mod">
          <ac:chgData name="Liew Pei Ling" userId="c3090c8e-0726-43ba-95b9-123e980a216d" providerId="ADAL" clId="{9DB06DF3-0B90-4D6C-A140-369F8F7445DB}" dt="2024-04-05T04:10:23.149" v="23" actId="478"/>
          <ac:spMkLst>
            <pc:docMk/>
            <pc:sldMk cId="0" sldId="337"/>
            <ac:spMk id="26627" creationId="{4D6BF278-0495-FE5C-BBC9-761533B6C822}"/>
          </ac:spMkLst>
        </pc:spChg>
        <pc:picChg chg="add mod">
          <ac:chgData name="Liew Pei Ling" userId="c3090c8e-0726-43ba-95b9-123e980a216d" providerId="ADAL" clId="{9DB06DF3-0B90-4D6C-A140-369F8F7445DB}" dt="2024-04-05T04:10:28.739" v="26" actId="1076"/>
          <ac:picMkLst>
            <pc:docMk/>
            <pc:sldMk cId="0" sldId="337"/>
            <ac:picMk id="4" creationId="{F2895764-27A9-C0D8-836B-ECAA7D8082C5}"/>
          </ac:picMkLst>
        </pc:picChg>
      </pc:sldChg>
      <pc:sldChg chg="delSp mod">
        <pc:chgData name="Liew Pei Ling" userId="c3090c8e-0726-43ba-95b9-123e980a216d" providerId="ADAL" clId="{9DB06DF3-0B90-4D6C-A140-369F8F7445DB}" dt="2024-04-05T04:12:35.512" v="38" actId="478"/>
        <pc:sldMkLst>
          <pc:docMk/>
          <pc:sldMk cId="0" sldId="342"/>
        </pc:sldMkLst>
        <pc:spChg chg="del">
          <ac:chgData name="Liew Pei Ling" userId="c3090c8e-0726-43ba-95b9-123e980a216d" providerId="ADAL" clId="{9DB06DF3-0B90-4D6C-A140-369F8F7445DB}" dt="2024-04-05T04:12:33.736" v="37" actId="478"/>
          <ac:spMkLst>
            <pc:docMk/>
            <pc:sldMk cId="0" sldId="342"/>
            <ac:spMk id="3" creationId="{8FD339A2-4050-028B-A634-0ECC87ABE168}"/>
          </ac:spMkLst>
        </pc:spChg>
        <pc:spChg chg="del">
          <ac:chgData name="Liew Pei Ling" userId="c3090c8e-0726-43ba-95b9-123e980a216d" providerId="ADAL" clId="{9DB06DF3-0B90-4D6C-A140-369F8F7445DB}" dt="2024-04-05T04:12:35.512" v="38" actId="478"/>
          <ac:spMkLst>
            <pc:docMk/>
            <pc:sldMk cId="0" sldId="342"/>
            <ac:spMk id="34820" creationId="{44E3823D-E9F9-819B-1A52-754697C31B34}"/>
          </ac:spMkLst>
        </pc:spChg>
      </pc:sldChg>
      <pc:sldChg chg="addSp delSp modSp mod">
        <pc:chgData name="Liew Pei Ling" userId="c3090c8e-0726-43ba-95b9-123e980a216d" providerId="ADAL" clId="{9DB06DF3-0B90-4D6C-A140-369F8F7445DB}" dt="2024-04-05T06:00:31.706" v="81"/>
        <pc:sldMkLst>
          <pc:docMk/>
          <pc:sldMk cId="0" sldId="344"/>
        </pc:sldMkLst>
        <pc:spChg chg="mod">
          <ac:chgData name="Liew Pei Ling" userId="c3090c8e-0726-43ba-95b9-123e980a216d" providerId="ADAL" clId="{9DB06DF3-0B90-4D6C-A140-369F8F7445DB}" dt="2024-04-05T04:14:46.084" v="56" actId="1076"/>
          <ac:spMkLst>
            <pc:docMk/>
            <pc:sldMk cId="0" sldId="344"/>
            <ac:spMk id="2" creationId="{7704A645-08C8-FA8F-A321-5B56DF0F4862}"/>
          </ac:spMkLst>
        </pc:spChg>
        <pc:spChg chg="add mod">
          <ac:chgData name="Liew Pei Ling" userId="c3090c8e-0726-43ba-95b9-123e980a216d" providerId="ADAL" clId="{9DB06DF3-0B90-4D6C-A140-369F8F7445DB}" dt="2024-04-05T06:00:31.706" v="81"/>
          <ac:spMkLst>
            <pc:docMk/>
            <pc:sldMk cId="0" sldId="344"/>
            <ac:spMk id="3" creationId="{6B454230-9443-4735-DE37-C3FE7DB4A532}"/>
          </ac:spMkLst>
        </pc:spChg>
        <pc:spChg chg="del">
          <ac:chgData name="Liew Pei Ling" userId="c3090c8e-0726-43ba-95b9-123e980a216d" providerId="ADAL" clId="{9DB06DF3-0B90-4D6C-A140-369F8F7445DB}" dt="2024-04-05T04:14:26.343" v="49" actId="478"/>
          <ac:spMkLst>
            <pc:docMk/>
            <pc:sldMk cId="0" sldId="344"/>
            <ac:spMk id="40963" creationId="{413C76D6-16F3-8A8B-A826-B7AED4E493D1}"/>
          </ac:spMkLst>
        </pc:spChg>
        <pc:picChg chg="add mod">
          <ac:chgData name="Liew Pei Ling" userId="c3090c8e-0726-43ba-95b9-123e980a216d" providerId="ADAL" clId="{9DB06DF3-0B90-4D6C-A140-369F8F7445DB}" dt="2024-04-05T04:14:41.897" v="53" actId="1076"/>
          <ac:picMkLst>
            <pc:docMk/>
            <pc:sldMk cId="0" sldId="344"/>
            <ac:picMk id="4" creationId="{2C6F9C62-1A8E-1DC7-50AE-2D041B193BD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362042A-01CA-63F4-4F3D-E3D5E7F7A78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DDEED5BD-A678-6FC6-797F-815BFBA449CD}"/>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C438147F-B726-CB4D-683B-087BAEFAA2A0}"/>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D02DC600-ED4A-CE33-1BB4-6424E3DB9AF5}"/>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AD911598-EBF6-4A7E-991E-9494F421FE47}" type="slidenum">
              <a:rPr lang="en-US" altLang="en-US" smtClean="0"/>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15:33:18.291"/>
    </inkml:context>
    <inkml:brush xml:id="br0">
      <inkml:brushProperty name="width" value="0.05" units="cm"/>
      <inkml:brushProperty name="height" value="0.05" units="cm"/>
    </inkml:brush>
  </inkml:definitions>
  <inkml:trace contextRef="#ctx0" brushRef="#br0">81 133 3609 0 0,'-10'-39'208'0'0,"0"5"-152"0"0,-3 0-176 0 0,-1 17-48 0 0,6 9-80 0 0,-2 8-88 0 0,4 0-24 0 0,2 6-305 0 0,-2 2-639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0T10:46:18.930"/>
    </inkml:context>
    <inkml:brush xml:id="br0">
      <inkml:brushProperty name="width" value="0.05" units="cm"/>
      <inkml:brushProperty name="height" value="0.05" units="cm"/>
    </inkml:brush>
  </inkml:definitions>
  <inkml:trace contextRef="#ctx0" brushRef="#br0">0 13 480 0 0,'2'0'528'0'0,"4"-2"-168"0"0,0 0-96 0 0,2 0-112 0 0,-2 0-120 0 0,2 0-280 0 0,-1 0-1056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A55CEF-1182-EBFE-6955-3CFF6F01941C}"/>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6687D22B-025D-0794-BFD3-0F67873D9AA4}"/>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7A309423-A398-F430-B3CF-0C8AE026560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DEAACEF-0C30-BFB2-D0BF-D58F901EE5D0}"/>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02F12F5F-8F47-3270-E592-1CA7C9CFCE94}"/>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DE97D9F7-CBC7-B426-C536-EDF26D6E66AE}"/>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40393525-FCBF-4A3F-9D42-05989BBC903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3C8A092-FB3C-81A7-78CB-BCDD733291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ED625BA-ADC6-453C-8D01-FBF721E2697B}"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3C97A770-7E8C-BA91-BA8F-D380218748C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19C4090B-E2B9-7A45-1066-4EC0B824C6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D51F118-594C-91ED-498D-4BF7B20F25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4551FE-928E-4143-90B4-84E3855ABDE7}" type="slidenum">
              <a:rPr lang="en-US" altLang="en-US" sz="1200" smtClean="0"/>
              <a:pPr/>
              <a:t>4</a:t>
            </a:fld>
            <a:endParaRPr lang="en-US" altLang="en-US" sz="1200"/>
          </a:p>
        </p:txBody>
      </p:sp>
      <p:sp>
        <p:nvSpPr>
          <p:cNvPr id="11267" name="Rectangle 2">
            <a:extLst>
              <a:ext uri="{FF2B5EF4-FFF2-40B4-BE49-F238E27FC236}">
                <a16:creationId xmlns:a16="http://schemas.microsoft.com/office/drawing/2014/main" id="{2CE874A4-B9AA-09FD-3536-507AB0B8A10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E294F5C7-EBC1-C974-8562-3843181C77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1BC53120-2F3D-C96D-2038-013551715FB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005F81B-3C58-4660-8112-23D5E9C641F2}" type="slidenum">
              <a:rPr lang="en-US" altLang="en-US" sz="1200" smtClean="0"/>
              <a:pPr/>
              <a:t>50</a:t>
            </a:fld>
            <a:endParaRPr lang="en-US" altLang="en-US" sz="1200"/>
          </a:p>
        </p:txBody>
      </p:sp>
      <p:sp>
        <p:nvSpPr>
          <p:cNvPr id="56323" name="Rectangle 2">
            <a:extLst>
              <a:ext uri="{FF2B5EF4-FFF2-40B4-BE49-F238E27FC236}">
                <a16:creationId xmlns:a16="http://schemas.microsoft.com/office/drawing/2014/main" id="{FCFE1A1F-5268-6257-67A7-4D936120972D}"/>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5A0BF858-E73F-3322-D373-42E01C44E8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521BD9A7-0A4A-5CB5-B855-6B032E55D12E}"/>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37AEE04F-26BE-FFC5-193A-5A4B4A2A090A}"/>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B4E82A07-E390-8EC7-72EC-20ABD1E6D387}"/>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9F132173-59BA-8459-D5CB-85975E9674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37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043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2553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91918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1" y="116632"/>
            <a:ext cx="8785101" cy="1143000"/>
          </a:xfrm>
        </p:spPr>
        <p:txBody>
          <a:bodyPr/>
          <a:lstStyle/>
          <a:p>
            <a:r>
              <a:rPr lang="en-US"/>
              <a:t>Click to edit Master title style</a:t>
            </a:r>
            <a:endParaRPr lang="en-GB"/>
          </a:p>
        </p:txBody>
      </p:sp>
      <p:sp>
        <p:nvSpPr>
          <p:cNvPr id="3" name="Content Placeholder 2"/>
          <p:cNvSpPr>
            <a:spLocks noGrp="1"/>
          </p:cNvSpPr>
          <p:nvPr>
            <p:ph idx="1"/>
          </p:nvPr>
        </p:nvSpPr>
        <p:spPr>
          <a:xfrm>
            <a:off x="107949" y="1628800"/>
            <a:ext cx="8856663" cy="4319587"/>
          </a:xfrm>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4402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83911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5452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0171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3742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1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71492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301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00EBB89E-379F-BB27-274C-B42CCEDC9528}"/>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D9CF0733-31F2-6679-A6D0-6EA5F4DE6972}"/>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E96FB7AC-CF68-4D2D-3766-7DDB4CFCF9D0}"/>
              </a:ext>
            </a:extLst>
          </p:cNvPr>
          <p:cNvSpPr>
            <a:spLocks noChangeArrowheads="1"/>
          </p:cNvSpPr>
          <p:nvPr userDrawn="1"/>
        </p:nvSpPr>
        <p:spPr bwMode="auto">
          <a:xfrm>
            <a:off x="6235700" y="0"/>
            <a:ext cx="2908300" cy="243656"/>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i="0" dirty="0">
                <a:solidFill>
                  <a:schemeClr val="bg1"/>
                </a:solidFill>
                <a:latin typeface="Arial" panose="020B0604020202020204" pitchFamily="34" charset="0"/>
              </a:rPr>
              <a:t>System Modelling and Design </a:t>
            </a:r>
            <a:r>
              <a:rPr lang="en-GB" altLang="en-US" sz="1000" dirty="0">
                <a:solidFill>
                  <a:schemeClr val="bg1"/>
                </a:solidFill>
                <a:latin typeface="Gill Sans" charset="0"/>
              </a:rPr>
              <a:t>Topic  5 - 5.</a:t>
            </a:r>
            <a:fld id="{4ACA7806-F8FF-460B-A4A5-656195EFD081}"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4D2F18CE-6D0B-BF7B-2907-7E57D463445E}"/>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81"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162B6555-EA19-50EE-3156-3E56873DAAD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59B23A45-943B-2FB0-5533-AAEE9C3B1E84}"/>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1AFC1AB0-C09E-EF91-AC7E-C7702CFA6BCF}"/>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80"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umldesigner.org/download/"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D54BCBB9-AC2E-18A9-00C8-7892BCD14EBB}"/>
              </a:ext>
            </a:extLst>
          </p:cNvPr>
          <p:cNvSpPr>
            <a:spLocks noGrp="1" noChangeArrowheads="1"/>
          </p:cNvSpPr>
          <p:nvPr>
            <p:ph type="subTitle" idx="4294967295"/>
          </p:nvPr>
        </p:nvSpPr>
        <p:spPr>
          <a:xfrm>
            <a:off x="2843808" y="4725144"/>
            <a:ext cx="5975350" cy="965200"/>
          </a:xfrm>
        </p:spPr>
        <p:txBody>
          <a:bodyPr/>
          <a:lstStyle/>
          <a:p>
            <a:pPr algn="ctr" eaLnBrk="1" hangingPunct="1"/>
            <a:r>
              <a:rPr lang="en-GB" altLang="en-US" sz="1700" i="0" dirty="0">
                <a:solidFill>
                  <a:schemeClr val="bg1"/>
                </a:solidFill>
                <a:latin typeface="Arial" panose="020B0604020202020204" pitchFamily="34" charset="0"/>
              </a:rPr>
              <a:t>Software Engineering</a:t>
            </a:r>
          </a:p>
          <a:p>
            <a:pPr algn="ctr" eaLnBrk="1" hangingPunct="1"/>
            <a:r>
              <a:rPr lang="en-GB" altLang="en-US" sz="1700" i="0" dirty="0">
                <a:solidFill>
                  <a:schemeClr val="bg1"/>
                </a:solidFill>
                <a:latin typeface="Arial" panose="020B0604020202020204" pitchFamily="34" charset="0"/>
              </a:rPr>
              <a:t>Topic 5:  System Modelling and Design</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282E-CAD5-39CB-9673-903B2162148F}"/>
              </a:ext>
            </a:extLst>
          </p:cNvPr>
          <p:cNvSpPr>
            <a:spLocks noGrp="1"/>
          </p:cNvSpPr>
          <p:nvPr>
            <p:ph type="title"/>
          </p:nvPr>
        </p:nvSpPr>
        <p:spPr>
          <a:xfrm>
            <a:off x="103188" y="115888"/>
            <a:ext cx="8785225" cy="1143000"/>
          </a:xfrm>
        </p:spPr>
        <p:txBody>
          <a:bodyPr wrap="square" anchor="ctr">
            <a:normAutofit/>
          </a:bodyPr>
          <a:lstStyle/>
          <a:p>
            <a:r>
              <a:rPr lang="en-GB" sz="4100" i="0">
                <a:effectLst/>
              </a:rPr>
              <a:t>Unified Modelling Language (UML)</a:t>
            </a:r>
            <a:endParaRPr lang="en-GB" sz="4100"/>
          </a:p>
        </p:txBody>
      </p:sp>
      <p:sp>
        <p:nvSpPr>
          <p:cNvPr id="3" name="Content Placeholder 2">
            <a:extLst>
              <a:ext uri="{FF2B5EF4-FFF2-40B4-BE49-F238E27FC236}">
                <a16:creationId xmlns:a16="http://schemas.microsoft.com/office/drawing/2014/main" id="{D5B0BE06-686A-8AF9-2544-3479C3E81370}"/>
              </a:ext>
            </a:extLst>
          </p:cNvPr>
          <p:cNvSpPr>
            <a:spLocks noGrp="1"/>
          </p:cNvSpPr>
          <p:nvPr>
            <p:ph sz="half" idx="1"/>
          </p:nvPr>
        </p:nvSpPr>
        <p:spPr>
          <a:xfrm>
            <a:off x="22330" y="1412776"/>
            <a:ext cx="4621678" cy="4319587"/>
          </a:xfrm>
        </p:spPr>
        <p:txBody>
          <a:bodyPr wrap="square" anchor="t">
            <a:normAutofit/>
          </a:bodyPr>
          <a:lstStyle/>
          <a:p>
            <a:pPr marL="457200" indent="-457200">
              <a:buFont typeface="Arial" panose="020B0604020202020204" pitchFamily="34" charset="0"/>
              <a:buChar char="•"/>
            </a:pPr>
            <a:r>
              <a:rPr lang="en-GB" sz="2600" i="0" dirty="0">
                <a:latin typeface="Arial" panose="020B0604020202020204" pitchFamily="34" charset="0"/>
                <a:cs typeface="Arial" panose="020B0604020202020204" pitchFamily="34" charset="0"/>
              </a:rPr>
              <a:t>A</a:t>
            </a:r>
            <a:r>
              <a:rPr lang="en-GB" sz="2600" b="0" i="0" dirty="0">
                <a:effectLst/>
                <a:latin typeface="Arial" panose="020B0604020202020204" pitchFamily="34" charset="0"/>
                <a:cs typeface="Arial" panose="020B0604020202020204" pitchFamily="34" charset="0"/>
              </a:rPr>
              <a:t> general-purpose visual modelling language that provides a standard way to visualise the design of a system.</a:t>
            </a:r>
          </a:p>
          <a:p>
            <a:pPr marL="457200" indent="-457200">
              <a:buFont typeface="Arial" panose="020B0604020202020204" pitchFamily="34" charset="0"/>
              <a:buChar char="•"/>
            </a:pPr>
            <a:r>
              <a:rPr lang="en-GB" sz="2600" b="0" i="0" dirty="0">
                <a:effectLst/>
                <a:latin typeface="Arial" panose="020B0604020202020204" pitchFamily="34" charset="0"/>
                <a:cs typeface="Arial" panose="020B0604020202020204" pitchFamily="34" charset="0"/>
              </a:rPr>
              <a:t>Developed at Rational Software in the mid-1990s and has its roots in various object-oriented modelling methods.</a:t>
            </a:r>
            <a:endParaRPr lang="en-GB" sz="2600" i="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65197F2-0138-DC93-EC0E-57EA0106FF4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4959528" y="1988840"/>
            <a:ext cx="4005085"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9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7DF8037-F2BB-E321-EC86-C43D313FB13F}"/>
              </a:ext>
            </a:extLst>
          </p:cNvPr>
          <p:cNvSpPr>
            <a:spLocks noGrp="1" noChangeArrowheads="1"/>
          </p:cNvSpPr>
          <p:nvPr>
            <p:ph type="title"/>
          </p:nvPr>
        </p:nvSpPr>
        <p:spPr/>
        <p:txBody>
          <a:bodyPr/>
          <a:lstStyle/>
          <a:p>
            <a:r>
              <a:rPr lang="en-GB" altLang="en-US" dirty="0"/>
              <a:t>UML Notation (Diagrams)</a:t>
            </a:r>
          </a:p>
        </p:txBody>
      </p:sp>
      <p:sp>
        <p:nvSpPr>
          <p:cNvPr id="18435" name="Content Placeholder 2">
            <a:extLst>
              <a:ext uri="{FF2B5EF4-FFF2-40B4-BE49-F238E27FC236}">
                <a16:creationId xmlns:a16="http://schemas.microsoft.com/office/drawing/2014/main" id="{E40E0818-14BF-EC66-09D7-B65130184A99}"/>
              </a:ext>
            </a:extLst>
          </p:cNvPr>
          <p:cNvSpPr>
            <a:spLocks noGrp="1" noChangeArrowheads="1"/>
          </p:cNvSpPr>
          <p:nvPr>
            <p:ph idx="1"/>
          </p:nvPr>
        </p:nvSpPr>
        <p:spPr>
          <a:xfrm>
            <a:off x="179387" y="1295626"/>
            <a:ext cx="8785225" cy="4608513"/>
          </a:xfrm>
        </p:spPr>
        <p:txBody>
          <a:bodyPr/>
          <a:lstStyle/>
          <a:p>
            <a:pPr marL="457200" indent="-457200">
              <a:buFontTx/>
              <a:buChar char="•"/>
            </a:pPr>
            <a:r>
              <a:rPr lang="en-GB" altLang="en-US" sz="2000" i="0" dirty="0">
                <a:latin typeface="Arial" panose="020B0604020202020204" pitchFamily="34" charset="0"/>
                <a:cs typeface="Arial" panose="020B0604020202020204" pitchFamily="34" charset="0"/>
              </a:rPr>
              <a:t>Activity Diagram: </a:t>
            </a:r>
          </a:p>
          <a:p>
            <a:pPr marL="901700" lvl="1" indent="-457200"/>
            <a:r>
              <a:rPr lang="en-GB" altLang="en-US" sz="2000" i="0" dirty="0">
                <a:latin typeface="Arial" panose="020B0604020202020204" pitchFamily="34" charset="0"/>
                <a:cs typeface="Arial" panose="020B0604020202020204" pitchFamily="34" charset="0"/>
              </a:rPr>
              <a:t>Shows the </a:t>
            </a:r>
            <a:r>
              <a:rPr lang="en-GB" altLang="en-US" sz="2000" i="0" dirty="0">
                <a:solidFill>
                  <a:srgbClr val="C00000"/>
                </a:solidFill>
                <a:latin typeface="Arial" panose="020B0604020202020204" pitchFamily="34" charset="0"/>
                <a:cs typeface="Arial" panose="020B0604020202020204" pitchFamily="34" charset="0"/>
              </a:rPr>
              <a:t>activities</a:t>
            </a:r>
            <a:r>
              <a:rPr lang="en-GB" altLang="en-US" sz="2000" i="0" dirty="0">
                <a:latin typeface="Arial" panose="020B0604020202020204" pitchFamily="34" charset="0"/>
                <a:cs typeface="Arial" panose="020B0604020202020204" pitchFamily="34" charset="0"/>
              </a:rPr>
              <a:t> involved in a process (business process) and the </a:t>
            </a:r>
            <a:r>
              <a:rPr lang="en-GB" altLang="en-US" sz="2000" i="0" dirty="0">
                <a:solidFill>
                  <a:srgbClr val="C00000"/>
                </a:solidFill>
                <a:latin typeface="Arial" panose="020B0604020202020204" pitchFamily="34" charset="0"/>
                <a:cs typeface="Arial" panose="020B0604020202020204" pitchFamily="34" charset="0"/>
              </a:rPr>
              <a:t>flow</a:t>
            </a:r>
            <a:r>
              <a:rPr lang="en-GB" altLang="en-US" sz="2000" i="0" dirty="0">
                <a:latin typeface="Arial" panose="020B0604020202020204" pitchFamily="34" charset="0"/>
                <a:cs typeface="Arial" panose="020B0604020202020204" pitchFamily="34" charset="0"/>
              </a:rPr>
              <a:t> between them.</a:t>
            </a:r>
          </a:p>
          <a:p>
            <a:pPr marL="457200" indent="-457200">
              <a:buFontTx/>
              <a:buChar char="•"/>
            </a:pPr>
            <a:r>
              <a:rPr lang="en-GB" altLang="en-US" sz="2000" i="0" dirty="0">
                <a:latin typeface="Arial" panose="020B0604020202020204" pitchFamily="34" charset="0"/>
                <a:cs typeface="Arial" panose="020B0604020202020204" pitchFamily="34" charset="0"/>
              </a:rPr>
              <a:t>Use case Diagram: </a:t>
            </a:r>
          </a:p>
          <a:p>
            <a:pPr marL="901700" lvl="1" indent="-457200"/>
            <a:r>
              <a:rPr lang="en-GB" sz="2000" b="0" i="0" dirty="0">
                <a:effectLst/>
                <a:latin typeface="Arial" panose="020B0604020202020204" pitchFamily="34" charset="0"/>
                <a:cs typeface="Arial" panose="020B0604020202020204" pitchFamily="34" charset="0"/>
              </a:rPr>
              <a:t>Illustrate </a:t>
            </a:r>
            <a:r>
              <a:rPr lang="en-GB" sz="2000" b="0" i="0" dirty="0">
                <a:solidFill>
                  <a:srgbClr val="C00000"/>
                </a:solidFill>
                <a:effectLst/>
                <a:latin typeface="Arial" panose="020B0604020202020204" pitchFamily="34" charset="0"/>
                <a:cs typeface="Arial" panose="020B0604020202020204" pitchFamily="34" charset="0"/>
              </a:rPr>
              <a:t>interactions between actors </a:t>
            </a:r>
            <a:r>
              <a:rPr lang="en-GB" sz="2000" b="0" i="0" dirty="0">
                <a:effectLst/>
                <a:latin typeface="Arial" panose="020B0604020202020204" pitchFamily="34" charset="0"/>
                <a:cs typeface="Arial" panose="020B0604020202020204" pitchFamily="34" charset="0"/>
              </a:rPr>
              <a:t>(users or external systems) and the system. </a:t>
            </a:r>
          </a:p>
          <a:p>
            <a:pPr marL="457200" indent="-457200">
              <a:buFontTx/>
              <a:buChar char="•"/>
            </a:pPr>
            <a:r>
              <a:rPr lang="en-GB" altLang="en-US" sz="2000" i="0" dirty="0">
                <a:latin typeface="Arial" panose="020B0604020202020204" pitchFamily="34" charset="0"/>
                <a:cs typeface="Arial" panose="020B0604020202020204" pitchFamily="34" charset="0"/>
              </a:rPr>
              <a:t>Sequence Diagram: </a:t>
            </a:r>
          </a:p>
          <a:p>
            <a:pPr marL="901700" lvl="1" indent="-457200"/>
            <a:r>
              <a:rPr lang="en-GB" sz="2000" b="0" i="0" dirty="0">
                <a:effectLst/>
                <a:latin typeface="Arial" panose="020B0604020202020204" pitchFamily="34" charset="0"/>
                <a:cs typeface="Arial" panose="020B0604020202020204" pitchFamily="34" charset="0"/>
              </a:rPr>
              <a:t>Show </a:t>
            </a:r>
            <a:r>
              <a:rPr lang="en-GB" sz="2000" b="0" i="0" dirty="0">
                <a:solidFill>
                  <a:srgbClr val="C00000"/>
                </a:solidFill>
                <a:effectLst/>
                <a:latin typeface="Arial" panose="020B0604020202020204" pitchFamily="34" charset="0"/>
                <a:cs typeface="Arial" panose="020B0604020202020204" pitchFamily="34" charset="0"/>
              </a:rPr>
              <a:t>interactions between objects</a:t>
            </a:r>
            <a:r>
              <a:rPr lang="en-GB" sz="2000" b="0" i="0" dirty="0">
                <a:effectLst/>
                <a:latin typeface="Arial" panose="020B0604020202020204" pitchFamily="34" charset="0"/>
                <a:cs typeface="Arial" panose="020B0604020202020204" pitchFamily="34" charset="0"/>
              </a:rPr>
              <a:t> </a:t>
            </a:r>
            <a:r>
              <a:rPr lang="en-GB" sz="2000" b="0" i="0" dirty="0">
                <a:solidFill>
                  <a:srgbClr val="C00000"/>
                </a:solidFill>
                <a:effectLst/>
                <a:latin typeface="Arial" panose="020B0604020202020204" pitchFamily="34" charset="0"/>
                <a:cs typeface="Arial" panose="020B0604020202020204" pitchFamily="34" charset="0"/>
              </a:rPr>
              <a:t>over time</a:t>
            </a:r>
            <a:r>
              <a:rPr lang="en-GB" sz="2000" b="0" i="0" dirty="0">
                <a:effectLst/>
                <a:latin typeface="Arial" panose="020B0604020202020204" pitchFamily="34" charset="0"/>
                <a:cs typeface="Arial" panose="020B0604020202020204" pitchFamily="34" charset="0"/>
              </a:rPr>
              <a:t>. </a:t>
            </a:r>
          </a:p>
          <a:p>
            <a:pPr marL="457200" indent="-457200">
              <a:buFontTx/>
              <a:buChar char="•"/>
            </a:pPr>
            <a:r>
              <a:rPr lang="en-GB" altLang="en-US" sz="2000" i="0" dirty="0">
                <a:latin typeface="Arial" panose="020B0604020202020204" pitchFamily="34" charset="0"/>
                <a:cs typeface="Arial" panose="020B0604020202020204" pitchFamily="34" charset="0"/>
              </a:rPr>
              <a:t>Class Diagram: </a:t>
            </a:r>
          </a:p>
          <a:p>
            <a:pPr marL="901700" lvl="1" indent="-457200"/>
            <a:r>
              <a:rPr lang="en-GB" sz="2000" b="0" i="0" dirty="0">
                <a:effectLst/>
                <a:latin typeface="Arial" panose="020B0604020202020204" pitchFamily="34" charset="0"/>
                <a:cs typeface="Arial" panose="020B0604020202020204" pitchFamily="34" charset="0"/>
              </a:rPr>
              <a:t>Describe the </a:t>
            </a:r>
            <a:r>
              <a:rPr lang="en-GB" sz="2000" b="0" i="0" dirty="0">
                <a:solidFill>
                  <a:srgbClr val="C00000"/>
                </a:solidFill>
                <a:effectLst/>
                <a:latin typeface="Arial" panose="020B0604020202020204" pitchFamily="34" charset="0"/>
                <a:cs typeface="Arial" panose="020B0604020202020204" pitchFamily="34" charset="0"/>
              </a:rPr>
              <a:t>structure </a:t>
            </a:r>
            <a:r>
              <a:rPr lang="en-GB" sz="2000" b="0" i="0" dirty="0">
                <a:effectLst/>
                <a:latin typeface="Arial" panose="020B0604020202020204" pitchFamily="34" charset="0"/>
                <a:cs typeface="Arial" panose="020B0604020202020204" pitchFamily="34" charset="0"/>
              </a:rPr>
              <a:t>of classes, their attributes, methods, and relationships.</a:t>
            </a:r>
          </a:p>
          <a:p>
            <a:pPr marL="457200" indent="-457200">
              <a:buFontTx/>
              <a:buChar char="•"/>
            </a:pPr>
            <a:r>
              <a:rPr lang="en-GB" altLang="en-US" sz="2000" i="0" dirty="0">
                <a:latin typeface="Arial" panose="020B0604020202020204" pitchFamily="34" charset="0"/>
                <a:cs typeface="Arial" panose="020B0604020202020204" pitchFamily="34" charset="0"/>
              </a:rPr>
              <a:t>State Diagram: </a:t>
            </a:r>
          </a:p>
          <a:p>
            <a:pPr marL="901700" lvl="1" indent="-457200"/>
            <a:r>
              <a:rPr lang="en-GB" altLang="en-US" sz="1800" i="0" dirty="0">
                <a:latin typeface="Arial" panose="020B0604020202020204" pitchFamily="34" charset="0"/>
                <a:cs typeface="Arial" panose="020B0604020202020204" pitchFamily="34" charset="0"/>
              </a:rPr>
              <a:t>Shows </a:t>
            </a:r>
            <a:r>
              <a:rPr lang="en-GB" altLang="en-US" sz="1800" i="0" dirty="0">
                <a:solidFill>
                  <a:srgbClr val="C00000"/>
                </a:solidFill>
                <a:latin typeface="Arial" panose="020B0604020202020204" pitchFamily="34" charset="0"/>
                <a:cs typeface="Arial" panose="020B0604020202020204" pitchFamily="34" charset="0"/>
              </a:rPr>
              <a:t>how system reacts </a:t>
            </a:r>
            <a:r>
              <a:rPr lang="en-GB" altLang="en-US" sz="1800" i="0" dirty="0">
                <a:latin typeface="Arial" panose="020B0604020202020204" pitchFamily="34" charset="0"/>
                <a:cs typeface="Arial" panose="020B0604020202020204" pitchFamily="34" charset="0"/>
              </a:rPr>
              <a:t>to internal and external </a:t>
            </a:r>
            <a:r>
              <a:rPr lang="en-GB" altLang="en-US" sz="1800" i="0" dirty="0">
                <a:solidFill>
                  <a:srgbClr val="C00000"/>
                </a:solidFill>
                <a:latin typeface="Arial" panose="020B0604020202020204" pitchFamily="34" charset="0"/>
                <a:cs typeface="Arial" panose="020B0604020202020204" pitchFamily="34" charset="0"/>
              </a:rPr>
              <a:t>events.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09289F-510C-0354-0204-BA9A99092CFD}"/>
                  </a:ext>
                </a:extLst>
              </p14:cNvPr>
              <p14:cNvContentPartPr/>
              <p14:nvPr/>
            </p14:nvContentPartPr>
            <p14:xfrm>
              <a:off x="4002069" y="532406"/>
              <a:ext cx="29520" cy="47880"/>
            </p14:xfrm>
          </p:contentPart>
        </mc:Choice>
        <mc:Fallback xmlns="">
          <p:pic>
            <p:nvPicPr>
              <p:cNvPr id="4" name="Ink 3">
                <a:extLst>
                  <a:ext uri="{FF2B5EF4-FFF2-40B4-BE49-F238E27FC236}">
                    <a16:creationId xmlns:a16="http://schemas.microsoft.com/office/drawing/2014/main" id="{E609289F-510C-0354-0204-BA9A99092CFD}"/>
                  </a:ext>
                </a:extLst>
              </p:cNvPr>
              <p:cNvPicPr/>
              <p:nvPr/>
            </p:nvPicPr>
            <p:blipFill>
              <a:blip r:embed="rId3"/>
              <a:stretch>
                <a:fillRect/>
              </a:stretch>
            </p:blipFill>
            <p:spPr>
              <a:xfrm>
                <a:off x="3993069" y="523406"/>
                <a:ext cx="47160" cy="655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132ECD-8411-8687-DDA0-82186F852B4F}"/>
              </a:ext>
            </a:extLst>
          </p:cNvPr>
          <p:cNvSpPr>
            <a:spLocks noGrp="1" noChangeArrowheads="1"/>
          </p:cNvSpPr>
          <p:nvPr>
            <p:ph type="title"/>
          </p:nvPr>
        </p:nvSpPr>
        <p:spPr/>
        <p:txBody>
          <a:bodyPr/>
          <a:lstStyle/>
          <a:p>
            <a:r>
              <a:rPr lang="en-GB" altLang="en-US"/>
              <a:t>Object-Oriented Design</a:t>
            </a:r>
          </a:p>
        </p:txBody>
      </p:sp>
      <p:sp>
        <p:nvSpPr>
          <p:cNvPr id="3" name="Content Placeholder 2">
            <a:extLst>
              <a:ext uri="{FF2B5EF4-FFF2-40B4-BE49-F238E27FC236}">
                <a16:creationId xmlns:a16="http://schemas.microsoft.com/office/drawing/2014/main" id="{712F2833-26E1-DE1B-6B2D-660C7D696897}"/>
              </a:ext>
            </a:extLst>
          </p:cNvPr>
          <p:cNvSpPr>
            <a:spLocks noGrp="1"/>
          </p:cNvSpPr>
          <p:nvPr>
            <p:ph idx="1"/>
          </p:nvPr>
        </p:nvSpPr>
        <p:spPr>
          <a:xfrm>
            <a:off x="51594" y="1268760"/>
            <a:ext cx="9040812" cy="4681537"/>
          </a:xfrm>
        </p:spPr>
        <p:txBody>
          <a:bodyPr/>
          <a:lstStyle/>
          <a:p>
            <a:pPr marL="342900" indent="-342900" algn="just">
              <a:buFont typeface="Arial" panose="020B0604020202020204" pitchFamily="34" charset="0"/>
              <a:buChar char="•"/>
              <a:defRPr/>
            </a:pPr>
            <a:r>
              <a:rPr lang="en-GB" sz="2200" i="0" dirty="0">
                <a:solidFill>
                  <a:srgbClr val="111111"/>
                </a:solidFill>
                <a:effectLst/>
                <a:latin typeface="Arial" panose="020B0604020202020204" pitchFamily="34" charset="0"/>
                <a:cs typeface="Arial" panose="020B0604020202020204" pitchFamily="34" charset="0"/>
              </a:rPr>
              <a:t>Object-Oriented Design (OOD) and Unified Modelling Language (UML) are closely related concepts in software engineering.</a:t>
            </a:r>
            <a:endParaRPr lang="en-GB" sz="2200" i="0" dirty="0">
              <a:solidFill>
                <a:srgbClr val="202124"/>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GB" sz="2200" i="0" dirty="0">
                <a:solidFill>
                  <a:srgbClr val="202124"/>
                </a:solidFill>
                <a:latin typeface="Arial" panose="020B0604020202020204" pitchFamily="34" charset="0"/>
                <a:cs typeface="Arial" panose="020B0604020202020204" pitchFamily="34" charset="0"/>
              </a:rPr>
              <a:t>An object-oriented system is </a:t>
            </a:r>
            <a:r>
              <a:rPr lang="en-GB" sz="2200" i="0" dirty="0">
                <a:solidFill>
                  <a:srgbClr val="040C28"/>
                </a:solidFill>
                <a:latin typeface="Arial" panose="020B0604020202020204" pitchFamily="34" charset="0"/>
                <a:cs typeface="Arial" panose="020B0604020202020204" pitchFamily="34" charset="0"/>
              </a:rPr>
              <a:t>a software model that uses objects to represent different aspects of the application</a:t>
            </a:r>
            <a:r>
              <a:rPr lang="en-GB" sz="2200" i="0" dirty="0">
                <a:solidFill>
                  <a:srgbClr val="202124"/>
                </a:solidFill>
                <a:latin typeface="Arial" panose="020B0604020202020204" pitchFamily="34" charset="0"/>
                <a:cs typeface="Arial" panose="020B0604020202020204" pitchFamily="34" charset="0"/>
              </a:rPr>
              <a:t>. </a:t>
            </a:r>
          </a:p>
          <a:p>
            <a:pPr marL="787400" lvl="1" indent="-342900" algn="just">
              <a:buFont typeface="Arial" panose="020B0604020202020204" pitchFamily="34" charset="0"/>
              <a:buChar char="•"/>
              <a:defRPr/>
            </a:pPr>
            <a:r>
              <a:rPr lang="en-GB" sz="2000" i="0" dirty="0">
                <a:solidFill>
                  <a:srgbClr val="202124"/>
                </a:solidFill>
                <a:latin typeface="Arial" panose="020B0604020202020204" pitchFamily="34" charset="0"/>
                <a:cs typeface="Arial" panose="020B0604020202020204" pitchFamily="34" charset="0"/>
              </a:rPr>
              <a:t>An object consists of data (attributes/ properties) and functions (methods) </a:t>
            </a:r>
          </a:p>
          <a:p>
            <a:pPr marL="787400" lvl="1" indent="-342900" algn="just">
              <a:buFont typeface="Arial" panose="020B0604020202020204" pitchFamily="34" charset="0"/>
              <a:buChar char="•"/>
              <a:defRPr/>
            </a:pPr>
            <a:r>
              <a:rPr lang="en-GB" sz="2000" i="0" dirty="0">
                <a:solidFill>
                  <a:srgbClr val="202124"/>
                </a:solidFill>
                <a:latin typeface="Arial" panose="020B0604020202020204" pitchFamily="34" charset="0"/>
                <a:cs typeface="Arial" panose="020B0604020202020204" pitchFamily="34" charset="0"/>
              </a:rPr>
              <a:t>A class is a template for a set of objects which defines their properties &amp; methods</a:t>
            </a:r>
          </a:p>
          <a:p>
            <a:pPr marL="787400" lvl="1" indent="-342900" algn="just">
              <a:buFont typeface="Arial" panose="020B0604020202020204" pitchFamily="34" charset="0"/>
              <a:buChar char="•"/>
              <a:defRPr/>
            </a:pPr>
            <a:r>
              <a:rPr lang="en-GB" sz="2000" i="0" dirty="0">
                <a:solidFill>
                  <a:srgbClr val="202124"/>
                </a:solidFill>
                <a:latin typeface="Arial" panose="020B0604020202020204" pitchFamily="34" charset="0"/>
                <a:cs typeface="Arial" panose="020B0604020202020204" pitchFamily="34" charset="0"/>
              </a:rPr>
              <a:t>OOD includes design of object classes and their relationship.</a:t>
            </a:r>
          </a:p>
          <a:p>
            <a:pPr marL="342900" indent="-342900" algn="just">
              <a:buFont typeface="Arial" panose="020B0604020202020204" pitchFamily="34" charset="0"/>
              <a:buChar char="•"/>
              <a:defRPr/>
            </a:pPr>
            <a:r>
              <a:rPr lang="en-GB" sz="2200" i="0" dirty="0">
                <a:solidFill>
                  <a:srgbClr val="111111"/>
                </a:solidFill>
                <a:latin typeface="Arial" panose="020B0604020202020204" pitchFamily="34" charset="0"/>
                <a:cs typeface="Arial" panose="020B0604020202020204" pitchFamily="34" charset="0"/>
              </a:rPr>
              <a:t>OOD focuses on designing software using object-oriented principles, while UML provides a standardised way to visualise and communicate those designs. </a:t>
            </a:r>
          </a:p>
          <a:p>
            <a:pPr marL="342900" indent="-342900" algn="just">
              <a:buFont typeface="Arial" panose="020B0604020202020204" pitchFamily="34" charset="0"/>
              <a:buChar char="•"/>
              <a:defRPr/>
            </a:pPr>
            <a:r>
              <a:rPr lang="en-GB" sz="2200" i="0" dirty="0">
                <a:solidFill>
                  <a:srgbClr val="111111"/>
                </a:solidFill>
                <a:latin typeface="Arial" panose="020B0604020202020204" pitchFamily="34" charset="0"/>
                <a:cs typeface="Arial" panose="020B0604020202020204" pitchFamily="34" charset="0"/>
              </a:rPr>
              <a:t>Together, OOD and UML enhance software development and collaboration.</a:t>
            </a:r>
          </a:p>
          <a:p>
            <a:pPr marL="457200" indent="-457200" algn="just">
              <a:buFont typeface="Arial" panose="020B0604020202020204" pitchFamily="34" charset="0"/>
              <a:buChar char="•"/>
              <a:defRPr/>
            </a:pPr>
            <a:endParaRPr lang="en-GB" sz="2000" i="0" dirty="0">
              <a:solidFill>
                <a:srgbClr val="202124"/>
              </a:solidFill>
              <a:latin typeface="Arial" panose="020B0604020202020204" pitchFamily="34" charset="0"/>
              <a:cs typeface="Arial" panose="020B0604020202020204" pitchFamily="34" charset="0"/>
            </a:endParaRPr>
          </a:p>
          <a:p>
            <a:pPr marL="0" indent="0" algn="just">
              <a:defRPr/>
            </a:pPr>
            <a:endParaRPr lang="en-GB"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8B55-472A-B5FE-4B8C-8FAA658B3F75}"/>
              </a:ext>
            </a:extLst>
          </p:cNvPr>
          <p:cNvSpPr>
            <a:spLocks noGrp="1"/>
          </p:cNvSpPr>
          <p:nvPr>
            <p:ph type="title"/>
          </p:nvPr>
        </p:nvSpPr>
        <p:spPr/>
        <p:txBody>
          <a:bodyPr/>
          <a:lstStyle/>
          <a:p>
            <a:r>
              <a:rPr lang="en-GB" dirty="0"/>
              <a:t>OOD Process</a:t>
            </a:r>
          </a:p>
        </p:txBody>
      </p:sp>
      <p:sp>
        <p:nvSpPr>
          <p:cNvPr id="3" name="Content Placeholder 2">
            <a:extLst>
              <a:ext uri="{FF2B5EF4-FFF2-40B4-BE49-F238E27FC236}">
                <a16:creationId xmlns:a16="http://schemas.microsoft.com/office/drawing/2014/main" id="{A72A4273-7636-2E7B-9260-0370BAE7F852}"/>
              </a:ext>
            </a:extLst>
          </p:cNvPr>
          <p:cNvSpPr>
            <a:spLocks noGrp="1"/>
          </p:cNvSpPr>
          <p:nvPr>
            <p:ph idx="1"/>
          </p:nvPr>
        </p:nvSpPr>
        <p:spPr>
          <a:xfrm>
            <a:off x="31750" y="1556792"/>
            <a:ext cx="8856663" cy="4319587"/>
          </a:xfrm>
        </p:spPr>
        <p:txBody>
          <a:bodyPr/>
          <a:lstStyle/>
          <a:p>
            <a:pPr marL="342900" indent="-342900">
              <a:lnSpc>
                <a:spcPts val="2588"/>
              </a:lnSpc>
              <a:spcBef>
                <a:spcPts val="425"/>
              </a:spcBef>
              <a:buFont typeface="Arial" panose="020B0604020202020204" pitchFamily="34" charset="0"/>
              <a:buChar char="•"/>
            </a:pPr>
            <a:r>
              <a:rPr lang="en-US" altLang="en-US" sz="2400" i="0" dirty="0">
                <a:solidFill>
                  <a:srgbClr val="46424D"/>
                </a:solidFill>
                <a:latin typeface="Arial" panose="020B0604020202020204" pitchFamily="34" charset="0"/>
                <a:cs typeface="Arial" panose="020B0604020202020204" pitchFamily="34" charset="0"/>
              </a:rPr>
              <a:t>Object-oriented design process involves  developing several different system models.</a:t>
            </a:r>
            <a:endParaRPr lang="en-US" altLang="en-US" sz="2400" i="0" dirty="0">
              <a:latin typeface="Arial" panose="020B0604020202020204" pitchFamily="34" charset="0"/>
              <a:cs typeface="Arial" panose="020B0604020202020204" pitchFamily="34" charset="0"/>
            </a:endParaRPr>
          </a:p>
          <a:p>
            <a:pPr marL="342900" indent="-342900">
              <a:lnSpc>
                <a:spcPts val="2588"/>
              </a:lnSpc>
              <a:spcBef>
                <a:spcPts val="1213"/>
              </a:spcBef>
              <a:buFont typeface="Arial" panose="020B0604020202020204" pitchFamily="34" charset="0"/>
              <a:buChar char="•"/>
            </a:pPr>
            <a:r>
              <a:rPr lang="en-US" altLang="en-US" sz="2400" i="0" dirty="0">
                <a:solidFill>
                  <a:srgbClr val="46424D"/>
                </a:solidFill>
                <a:latin typeface="Arial" panose="020B0604020202020204" pitchFamily="34" charset="0"/>
                <a:cs typeface="Arial" panose="020B0604020202020204" pitchFamily="34" charset="0"/>
              </a:rPr>
              <a:t>This requires a lot of effort for development and maintenance of these models.  </a:t>
            </a:r>
            <a:endParaRPr lang="en-US" altLang="en-US" sz="2400" i="0" dirty="0">
              <a:latin typeface="Arial" panose="020B0604020202020204" pitchFamily="34" charset="0"/>
              <a:cs typeface="Arial" panose="020B0604020202020204" pitchFamily="34" charset="0"/>
            </a:endParaRPr>
          </a:p>
          <a:p>
            <a:pPr marL="342900" indent="-342900">
              <a:lnSpc>
                <a:spcPct val="90000"/>
              </a:lnSpc>
              <a:spcBef>
                <a:spcPts val="1163"/>
              </a:spcBef>
              <a:buFont typeface="Arial" panose="020B0604020202020204" pitchFamily="34" charset="0"/>
              <a:buChar char="•"/>
            </a:pPr>
            <a:r>
              <a:rPr lang="en-US" altLang="en-US" sz="2400" i="0" dirty="0">
                <a:solidFill>
                  <a:srgbClr val="46424D"/>
                </a:solidFill>
                <a:latin typeface="Arial" panose="020B0604020202020204" pitchFamily="34" charset="0"/>
                <a:cs typeface="Arial" panose="020B0604020202020204" pitchFamily="34" charset="0"/>
              </a:rPr>
              <a:t>For large systems developed by different  groups, design models are an important communication mechanism.</a:t>
            </a:r>
            <a:endParaRPr lang="en-US" altLang="en-US" sz="2400" i="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5262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B7AC7B5-14F8-4648-67CC-2E0A4A3D1A73}"/>
              </a:ext>
            </a:extLst>
          </p:cNvPr>
          <p:cNvSpPr txBox="1">
            <a:spLocks noGrp="1"/>
          </p:cNvSpPr>
          <p:nvPr>
            <p:ph type="title"/>
          </p:nvPr>
        </p:nvSpPr>
        <p:spPr>
          <a:xfrm>
            <a:off x="502058" y="332656"/>
            <a:ext cx="8139881" cy="689932"/>
          </a:xfrm>
        </p:spPr>
        <p:txBody>
          <a:bodyPr wrap="square" lIns="0" tIns="12700" rIns="0" bIns="0" rtlCol="0">
            <a:spAutoFit/>
          </a:bodyPr>
          <a:lstStyle/>
          <a:p>
            <a:pPr marL="12700">
              <a:spcBef>
                <a:spcPts val="100"/>
              </a:spcBef>
              <a:defRPr/>
            </a:pPr>
            <a:r>
              <a:rPr lang="en-GB" spc="-5" dirty="0"/>
              <a:t>OOD </a:t>
            </a:r>
            <a:r>
              <a:rPr spc="-5" dirty="0"/>
              <a:t>Process </a:t>
            </a:r>
            <a:r>
              <a:rPr lang="en-GB" spc="-5" dirty="0"/>
              <a:t>Stages</a:t>
            </a:r>
            <a:endParaRPr spc="-5" dirty="0"/>
          </a:p>
        </p:txBody>
      </p:sp>
      <p:sp>
        <p:nvSpPr>
          <p:cNvPr id="17413" name="object 3">
            <a:extLst>
              <a:ext uri="{FF2B5EF4-FFF2-40B4-BE49-F238E27FC236}">
                <a16:creationId xmlns:a16="http://schemas.microsoft.com/office/drawing/2014/main" id="{7FE21D24-C791-91BF-271B-F1F8D82DB446}"/>
              </a:ext>
            </a:extLst>
          </p:cNvPr>
          <p:cNvSpPr txBox="1">
            <a:spLocks noChangeArrowheads="1"/>
          </p:cNvSpPr>
          <p:nvPr/>
        </p:nvSpPr>
        <p:spPr bwMode="auto">
          <a:xfrm>
            <a:off x="323463" y="1412776"/>
            <a:ext cx="8497069" cy="4460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There are a variety of different object-oriented </a:t>
            </a:r>
            <a:r>
              <a:rPr lang="en-GB" altLang="en-US" dirty="0">
                <a:solidFill>
                  <a:srgbClr val="46424D"/>
                </a:solidFill>
                <a:cs typeface="Arial" panose="020B0604020202020204" pitchFamily="34" charset="0"/>
              </a:rPr>
              <a:t>design</a:t>
            </a:r>
            <a:r>
              <a:rPr lang="en-US" altLang="en-US" dirty="0">
                <a:solidFill>
                  <a:srgbClr val="46424D"/>
                </a:solidFill>
                <a:cs typeface="Arial" panose="020B0604020202020204" pitchFamily="34" charset="0"/>
              </a:rPr>
              <a:t>  processes that depend on the </a:t>
            </a:r>
            <a:r>
              <a:rPr lang="en-US" altLang="en-US" dirty="0" err="1">
                <a:solidFill>
                  <a:srgbClr val="46424D"/>
                </a:solidFill>
                <a:cs typeface="Arial" panose="020B0604020202020204" pitchFamily="34" charset="0"/>
              </a:rPr>
              <a:t>organisation</a:t>
            </a:r>
            <a:r>
              <a:rPr lang="en-US" altLang="en-US" dirty="0">
                <a:solidFill>
                  <a:srgbClr val="46424D"/>
                </a:solidFill>
                <a:cs typeface="Arial" panose="020B0604020202020204" pitchFamily="34" charset="0"/>
              </a:rPr>
              <a:t> using the  process.</a:t>
            </a:r>
            <a:endParaRPr lang="en-US" altLang="en-US" dirty="0">
              <a:cs typeface="Arial" panose="020B0604020202020204" pitchFamily="34" charset="0"/>
            </a:endParaRPr>
          </a:p>
          <a:p>
            <a:pPr algn="just">
              <a:spcBef>
                <a:spcPts val="1200"/>
              </a:spcBef>
              <a:buFont typeface="Arial" panose="020B0604020202020204" pitchFamily="34" charset="0"/>
              <a:buChar char="•"/>
            </a:pPr>
            <a:r>
              <a:rPr lang="en-US" altLang="en-US" dirty="0">
                <a:solidFill>
                  <a:srgbClr val="46424D"/>
                </a:solidFill>
                <a:cs typeface="Arial" panose="020B0604020202020204" pitchFamily="34" charset="0"/>
              </a:rPr>
              <a:t>Common activities in these processes include:</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Define the context and modes of use of the system;</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Design the system architecture;</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Identify the principal system objects;</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Develop design models;</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Specify object interfaces.</a:t>
            </a:r>
            <a:endParaRPr lang="en-US" altLang="en-US" sz="2000" dirty="0">
              <a:cs typeface="Arial" panose="020B0604020202020204" pitchFamily="34" charset="0"/>
            </a:endParaRPr>
          </a:p>
          <a:p>
            <a:pPr>
              <a:spcBef>
                <a:spcPts val="900"/>
              </a:spcBef>
              <a:buFont typeface="Arial" panose="020B0604020202020204" pitchFamily="34" charset="0"/>
              <a:buChar char="•"/>
            </a:pPr>
            <a:r>
              <a:rPr lang="en-US" altLang="en-US" dirty="0">
                <a:solidFill>
                  <a:srgbClr val="46424D"/>
                </a:solidFill>
                <a:cs typeface="Arial" panose="020B0604020202020204" pitchFamily="34" charset="0"/>
              </a:rPr>
              <a:t>Process illustrated here using a design for a </a:t>
            </a:r>
            <a:r>
              <a:rPr lang="en-GB" altLang="en-US" dirty="0">
                <a:solidFill>
                  <a:srgbClr val="46424D"/>
                </a:solidFill>
                <a:cs typeface="Arial" panose="020B0604020202020204" pitchFamily="34" charset="0"/>
              </a:rPr>
              <a:t>wilderness </a:t>
            </a:r>
            <a:r>
              <a:rPr lang="en-US" altLang="en-US" dirty="0">
                <a:solidFill>
                  <a:srgbClr val="46424D"/>
                </a:solidFill>
                <a:cs typeface="Arial" panose="020B0604020202020204" pitchFamily="34" charset="0"/>
              </a:rPr>
              <a:t>weather station.</a:t>
            </a:r>
            <a:endParaRPr lang="en-US" altLang="en-US" dirty="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7779E379-8F42-9695-E105-04ACA40281DB}"/>
              </a:ext>
            </a:extLst>
          </p:cNvPr>
          <p:cNvSpPr txBox="1">
            <a:spLocks noChangeArrowheads="1"/>
          </p:cNvSpPr>
          <p:nvPr/>
        </p:nvSpPr>
        <p:spPr bwMode="auto">
          <a:xfrm>
            <a:off x="178594" y="1587500"/>
            <a:ext cx="8641878" cy="401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Understanding the </a:t>
            </a:r>
            <a:r>
              <a:rPr lang="en-US" altLang="en-US" dirty="0">
                <a:solidFill>
                  <a:srgbClr val="C00000"/>
                </a:solidFill>
                <a:cs typeface="Arial" panose="020B0604020202020204" pitchFamily="34" charset="0"/>
              </a:rPr>
              <a:t>relationships</a:t>
            </a:r>
            <a:r>
              <a:rPr lang="en-US" altLang="en-US" dirty="0">
                <a:solidFill>
                  <a:srgbClr val="46424D"/>
                </a:solidFill>
                <a:cs typeface="Arial" panose="020B0604020202020204" pitchFamily="34" charset="0"/>
              </a:rPr>
              <a:t> </a:t>
            </a:r>
            <a:r>
              <a:rPr lang="en-US" altLang="en-US" dirty="0">
                <a:solidFill>
                  <a:srgbClr val="C00000"/>
                </a:solidFill>
                <a:cs typeface="Arial" panose="020B0604020202020204" pitchFamily="34" charset="0"/>
              </a:rPr>
              <a:t>between the software that is being designed and its external environment</a:t>
            </a:r>
            <a:r>
              <a:rPr lang="en-US" altLang="en-US" dirty="0">
                <a:solidFill>
                  <a:srgbClr val="46424D"/>
                </a:solidFill>
                <a:cs typeface="Arial" panose="020B0604020202020204" pitchFamily="34" charset="0"/>
              </a:rPr>
              <a:t> is  essential for deciding how to provide the required system functionality and how to structure the system to  communicate with its environment.</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Understanding of the context also lets you establish</a:t>
            </a:r>
            <a:r>
              <a:rPr lang="en-GB" altLang="en-US" dirty="0">
                <a:solidFill>
                  <a:srgbClr val="46424D"/>
                </a:solidFill>
                <a:cs typeface="Arial" panose="020B0604020202020204" pitchFamily="34" charset="0"/>
              </a:rPr>
              <a:t> the</a:t>
            </a:r>
            <a:r>
              <a:rPr lang="en-US" altLang="en-US" dirty="0">
                <a:solidFill>
                  <a:srgbClr val="C00000"/>
                </a:solidFill>
                <a:cs typeface="Arial" panose="020B0604020202020204" pitchFamily="34" charset="0"/>
              </a:rPr>
              <a:t>  boundaries of the system</a:t>
            </a:r>
            <a:r>
              <a:rPr lang="en-US" altLang="en-US" dirty="0">
                <a:solidFill>
                  <a:srgbClr val="46424D"/>
                </a:solidFill>
                <a:cs typeface="Arial" panose="020B0604020202020204" pitchFamily="34" charset="0"/>
              </a:rPr>
              <a:t>. </a:t>
            </a: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Setting the system boundaries  helps you decide what features are implemented in the system being designed and what features are in other  associated systems.</a:t>
            </a:r>
            <a:endParaRPr lang="en-US" altLang="en-US" dirty="0">
              <a:cs typeface="Arial" panose="020B0604020202020204" pitchFamily="34" charset="0"/>
            </a:endParaRPr>
          </a:p>
        </p:txBody>
      </p:sp>
      <p:sp>
        <p:nvSpPr>
          <p:cNvPr id="2" name="Title 1">
            <a:extLst>
              <a:ext uri="{FF2B5EF4-FFF2-40B4-BE49-F238E27FC236}">
                <a16:creationId xmlns:a16="http://schemas.microsoft.com/office/drawing/2014/main" id="{5CD5B964-D300-AEF7-8B43-F98D9ABB3684}"/>
              </a:ext>
            </a:extLst>
          </p:cNvPr>
          <p:cNvSpPr txBox="1">
            <a:spLocks/>
          </p:cNvSpPr>
          <p:nvPr/>
        </p:nvSpPr>
        <p:spPr>
          <a:xfrm>
            <a:off x="168675" y="332656"/>
            <a:ext cx="8785225" cy="854968"/>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000" dirty="0">
                <a:solidFill>
                  <a:schemeClr val="bg1"/>
                </a:solidFill>
                <a:cs typeface="Arial" panose="020B0604020202020204" pitchFamily="34" charset="0"/>
              </a:rPr>
              <a:t>System Context and Interactions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C27352AB-5D33-F005-0CE6-9A3CD76EBFD3}"/>
              </a:ext>
            </a:extLst>
          </p:cNvPr>
          <p:cNvSpPr txBox="1">
            <a:spLocks noChangeArrowheads="1"/>
          </p:cNvSpPr>
          <p:nvPr/>
        </p:nvSpPr>
        <p:spPr bwMode="auto">
          <a:xfrm>
            <a:off x="234878" y="1700808"/>
            <a:ext cx="8026400" cy="2013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A </a:t>
            </a:r>
            <a:r>
              <a:rPr lang="en-US" altLang="en-US" dirty="0">
                <a:solidFill>
                  <a:srgbClr val="C00000"/>
                </a:solidFill>
                <a:cs typeface="Arial" panose="020B0604020202020204" pitchFamily="34" charset="0"/>
              </a:rPr>
              <a:t>system context </a:t>
            </a:r>
            <a:r>
              <a:rPr lang="en-US" altLang="en-US" dirty="0">
                <a:solidFill>
                  <a:srgbClr val="46424D"/>
                </a:solidFill>
                <a:cs typeface="Arial" panose="020B0604020202020204" pitchFamily="34" charset="0"/>
              </a:rPr>
              <a:t>model is a </a:t>
            </a:r>
            <a:r>
              <a:rPr lang="en-US" altLang="en-US" dirty="0">
                <a:solidFill>
                  <a:srgbClr val="C00000"/>
                </a:solidFill>
                <a:cs typeface="Arial" panose="020B0604020202020204" pitchFamily="34" charset="0"/>
              </a:rPr>
              <a:t>structural model </a:t>
            </a:r>
            <a:r>
              <a:rPr lang="en-US" altLang="en-US" dirty="0">
                <a:solidFill>
                  <a:srgbClr val="46424D"/>
                </a:solidFill>
                <a:cs typeface="Arial" panose="020B0604020202020204" pitchFamily="34" charset="0"/>
              </a:rPr>
              <a:t>that  demonstrates the other systems in the environment of  the system being developed.</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An </a:t>
            </a:r>
            <a:r>
              <a:rPr lang="en-US" altLang="en-US" dirty="0">
                <a:solidFill>
                  <a:srgbClr val="C00000"/>
                </a:solidFill>
                <a:cs typeface="Arial" panose="020B0604020202020204" pitchFamily="34" charset="0"/>
              </a:rPr>
              <a:t>interaction model </a:t>
            </a:r>
            <a:r>
              <a:rPr lang="en-US" altLang="en-US" dirty="0">
                <a:solidFill>
                  <a:srgbClr val="46424D"/>
                </a:solidFill>
                <a:cs typeface="Arial" panose="020B0604020202020204" pitchFamily="34" charset="0"/>
              </a:rPr>
              <a:t>is a </a:t>
            </a:r>
            <a:r>
              <a:rPr lang="en-US" altLang="en-US" dirty="0">
                <a:solidFill>
                  <a:srgbClr val="C00000"/>
                </a:solidFill>
                <a:cs typeface="Arial" panose="020B0604020202020204" pitchFamily="34" charset="0"/>
              </a:rPr>
              <a:t>dynamic model</a:t>
            </a:r>
            <a:r>
              <a:rPr lang="en-US" altLang="en-US" dirty="0">
                <a:solidFill>
                  <a:srgbClr val="46424D"/>
                </a:solidFill>
                <a:cs typeface="Arial" panose="020B0604020202020204" pitchFamily="34" charset="0"/>
              </a:rPr>
              <a:t> that shows how  the system interacts with its environment as it is used.</a:t>
            </a:r>
            <a:endParaRPr lang="en-US" altLang="en-US" dirty="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5B68591-5A5B-6F8C-D89E-5BB2199ED2D9}"/>
                  </a:ext>
                </a:extLst>
              </p14:cNvPr>
              <p14:cNvContentPartPr/>
              <p14:nvPr/>
            </p14:nvContentPartPr>
            <p14:xfrm>
              <a:off x="229269" y="3440314"/>
              <a:ext cx="15840" cy="4680"/>
            </p14:xfrm>
          </p:contentPart>
        </mc:Choice>
        <mc:Fallback xmlns="">
          <p:pic>
            <p:nvPicPr>
              <p:cNvPr id="5" name="Ink 4">
                <a:extLst>
                  <a:ext uri="{FF2B5EF4-FFF2-40B4-BE49-F238E27FC236}">
                    <a16:creationId xmlns:a16="http://schemas.microsoft.com/office/drawing/2014/main" id="{C5B68591-5A5B-6F8C-D89E-5BB2199ED2D9}"/>
                  </a:ext>
                </a:extLst>
              </p:cNvPr>
              <p:cNvPicPr/>
              <p:nvPr/>
            </p:nvPicPr>
            <p:blipFill>
              <a:blip r:embed="rId3"/>
              <a:stretch>
                <a:fillRect/>
              </a:stretch>
            </p:blipFill>
            <p:spPr>
              <a:xfrm>
                <a:off x="220269" y="3431314"/>
                <a:ext cx="33480" cy="22320"/>
              </a:xfrm>
              <a:prstGeom prst="rect">
                <a:avLst/>
              </a:prstGeom>
            </p:spPr>
          </p:pic>
        </mc:Fallback>
      </mc:AlternateContent>
      <p:sp>
        <p:nvSpPr>
          <p:cNvPr id="2" name="Title 1">
            <a:extLst>
              <a:ext uri="{FF2B5EF4-FFF2-40B4-BE49-F238E27FC236}">
                <a16:creationId xmlns:a16="http://schemas.microsoft.com/office/drawing/2014/main" id="{61A75592-3912-9243-6880-930DB0F2B544}"/>
              </a:ext>
            </a:extLst>
          </p:cNvPr>
          <p:cNvSpPr txBox="1">
            <a:spLocks/>
          </p:cNvSpPr>
          <p:nvPr/>
        </p:nvSpPr>
        <p:spPr>
          <a:xfrm>
            <a:off x="168675" y="332656"/>
            <a:ext cx="8785225" cy="854968"/>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000" dirty="0">
                <a:solidFill>
                  <a:schemeClr val="bg1"/>
                </a:solidFill>
                <a:cs typeface="Arial" panose="020B0604020202020204" pitchFamily="34" charset="0"/>
              </a:rPr>
              <a:t>Context and Interaction </a:t>
            </a:r>
            <a:r>
              <a:rPr lang="en-US" altLang="en-US" sz="4000" dirty="0"/>
              <a:t>M</a:t>
            </a:r>
            <a:r>
              <a:rPr lang="en-US" altLang="en-US" sz="4000" dirty="0">
                <a:solidFill>
                  <a:schemeClr val="bg1"/>
                </a:solidFill>
                <a:cs typeface="Arial" panose="020B0604020202020204" pitchFamily="34" charset="0"/>
              </a:rPr>
              <a:t>odels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F039D1B-1322-F1FB-A69F-31AA582F1359}"/>
              </a:ext>
            </a:extLst>
          </p:cNvPr>
          <p:cNvSpPr txBox="1">
            <a:spLocks noGrp="1"/>
          </p:cNvSpPr>
          <p:nvPr>
            <p:ph type="title"/>
          </p:nvPr>
        </p:nvSpPr>
        <p:spPr>
          <a:xfrm>
            <a:off x="179512" y="397626"/>
            <a:ext cx="8824788" cy="566822"/>
          </a:xfrm>
        </p:spPr>
        <p:txBody>
          <a:bodyPr wrap="square" lIns="0" tIns="12700" rIns="0" bIns="0" rtlCol="0">
            <a:spAutoFit/>
          </a:bodyPr>
          <a:lstStyle/>
          <a:p>
            <a:pPr marL="12700">
              <a:spcBef>
                <a:spcPts val="100"/>
              </a:spcBef>
              <a:defRPr/>
            </a:pPr>
            <a:r>
              <a:rPr lang="en-GB" sz="3600" spc="-10" dirty="0"/>
              <a:t>System </a:t>
            </a:r>
            <a:r>
              <a:rPr lang="en-GB" sz="3600" spc="-5" dirty="0"/>
              <a:t>Context For The Weather</a:t>
            </a:r>
            <a:r>
              <a:rPr lang="en-GB" sz="3600" spc="15" dirty="0"/>
              <a:t> </a:t>
            </a:r>
            <a:r>
              <a:rPr lang="en-GB" sz="3600" dirty="0"/>
              <a:t>Station</a:t>
            </a:r>
          </a:p>
        </p:txBody>
      </p:sp>
      <p:pic>
        <p:nvPicPr>
          <p:cNvPr id="5" name="Picture 4">
            <a:extLst>
              <a:ext uri="{FF2B5EF4-FFF2-40B4-BE49-F238E27FC236}">
                <a16:creationId xmlns:a16="http://schemas.microsoft.com/office/drawing/2014/main" id="{1B6EF6FC-24B3-1F28-1C26-E9F123D40BB5}"/>
              </a:ext>
            </a:extLst>
          </p:cNvPr>
          <p:cNvPicPr>
            <a:picLocks noChangeAspect="1"/>
          </p:cNvPicPr>
          <p:nvPr/>
        </p:nvPicPr>
        <p:blipFill>
          <a:blip r:embed="rId2"/>
          <a:stretch>
            <a:fillRect/>
          </a:stretch>
        </p:blipFill>
        <p:spPr>
          <a:xfrm>
            <a:off x="611560" y="1700808"/>
            <a:ext cx="7621289" cy="4104456"/>
          </a:xfrm>
          <a:prstGeom prst="rect">
            <a:avLst/>
          </a:prstGeom>
        </p:spPr>
      </p:pic>
      <p:sp>
        <p:nvSpPr>
          <p:cNvPr id="6" name="TextBox 5">
            <a:extLst>
              <a:ext uri="{FF2B5EF4-FFF2-40B4-BE49-F238E27FC236}">
                <a16:creationId xmlns:a16="http://schemas.microsoft.com/office/drawing/2014/main" id="{C3FE4282-75DE-B262-9DC3-D68FDC35F43D}"/>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DE92F2E-00EB-5610-B5E4-E7F1C3FB31BF}"/>
              </a:ext>
            </a:extLst>
          </p:cNvPr>
          <p:cNvSpPr txBox="1">
            <a:spLocks noGrp="1"/>
          </p:cNvSpPr>
          <p:nvPr>
            <p:ph type="title"/>
          </p:nvPr>
        </p:nvSpPr>
        <p:spPr>
          <a:xfrm>
            <a:off x="179512" y="250872"/>
            <a:ext cx="7995865" cy="689932"/>
          </a:xfrm>
        </p:spPr>
        <p:txBody>
          <a:bodyPr wrap="square" lIns="0" tIns="12700" rIns="0" bIns="0" rtlCol="0">
            <a:spAutoFit/>
          </a:bodyPr>
          <a:lstStyle/>
          <a:p>
            <a:pPr marL="12700">
              <a:spcBef>
                <a:spcPts val="100"/>
              </a:spcBef>
              <a:defRPr/>
            </a:pPr>
            <a:r>
              <a:rPr lang="en-GB" spc="-10" dirty="0"/>
              <a:t>Weather </a:t>
            </a:r>
            <a:r>
              <a:rPr lang="en-GB" dirty="0"/>
              <a:t>Station </a:t>
            </a:r>
            <a:r>
              <a:rPr lang="en-GB" spc="-5" dirty="0"/>
              <a:t>Use</a:t>
            </a:r>
            <a:r>
              <a:rPr lang="en-GB" spc="-65" dirty="0"/>
              <a:t> </a:t>
            </a:r>
            <a:r>
              <a:rPr lang="en-GB" spc="-5" dirty="0"/>
              <a:t>Cases</a:t>
            </a:r>
          </a:p>
        </p:txBody>
      </p:sp>
      <p:pic>
        <p:nvPicPr>
          <p:cNvPr id="4" name="Picture 3">
            <a:extLst>
              <a:ext uri="{FF2B5EF4-FFF2-40B4-BE49-F238E27FC236}">
                <a16:creationId xmlns:a16="http://schemas.microsoft.com/office/drawing/2014/main" id="{8822F729-88A8-9949-F3E6-35CB68B66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68761"/>
            <a:ext cx="6696744" cy="4824536"/>
          </a:xfrm>
          <a:prstGeom prst="rect">
            <a:avLst/>
          </a:prstGeom>
        </p:spPr>
      </p:pic>
      <p:sp>
        <p:nvSpPr>
          <p:cNvPr id="3" name="TextBox 2">
            <a:extLst>
              <a:ext uri="{FF2B5EF4-FFF2-40B4-BE49-F238E27FC236}">
                <a16:creationId xmlns:a16="http://schemas.microsoft.com/office/drawing/2014/main" id="{56F3F445-D983-A7CC-A970-EF63B4258103}"/>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A92C892-EAB0-066B-7C22-D8187D71EB94}"/>
              </a:ext>
            </a:extLst>
          </p:cNvPr>
          <p:cNvSpPr txBox="1">
            <a:spLocks noGrp="1"/>
          </p:cNvSpPr>
          <p:nvPr>
            <p:ph type="title"/>
          </p:nvPr>
        </p:nvSpPr>
        <p:spPr>
          <a:xfrm>
            <a:off x="83406" y="389199"/>
            <a:ext cx="8964488" cy="628377"/>
          </a:xfrm>
        </p:spPr>
        <p:txBody>
          <a:bodyPr wrap="square" lIns="0" tIns="12700" rIns="0" bIns="0" rtlCol="0">
            <a:spAutoFit/>
          </a:bodyPr>
          <a:lstStyle/>
          <a:p>
            <a:pPr marL="12700">
              <a:spcBef>
                <a:spcPts val="100"/>
              </a:spcBef>
              <a:defRPr/>
            </a:pPr>
            <a:r>
              <a:rPr sz="4000" spc="-5" dirty="0"/>
              <a:t>Use </a:t>
            </a:r>
            <a:r>
              <a:rPr lang="en-GB" sz="4000" spc="-5" dirty="0"/>
              <a:t>Case Description - Report</a:t>
            </a:r>
            <a:r>
              <a:rPr lang="en-GB" sz="4000" spc="25" dirty="0"/>
              <a:t> </a:t>
            </a:r>
            <a:r>
              <a:rPr lang="en-GB" sz="4000" dirty="0"/>
              <a:t>Weather</a:t>
            </a:r>
            <a:endParaRPr sz="4000" dirty="0"/>
          </a:p>
        </p:txBody>
      </p:sp>
      <p:graphicFrame>
        <p:nvGraphicFramePr>
          <p:cNvPr id="3" name="object 3">
            <a:extLst>
              <a:ext uri="{FF2B5EF4-FFF2-40B4-BE49-F238E27FC236}">
                <a16:creationId xmlns:a16="http://schemas.microsoft.com/office/drawing/2014/main" id="{129F2C66-38C9-D9FE-5C35-69117BBE8B26}"/>
              </a:ext>
            </a:extLst>
          </p:cNvPr>
          <p:cNvGraphicFramePr>
            <a:graphicFrameLocks noGrp="1"/>
          </p:cNvGraphicFramePr>
          <p:nvPr>
            <p:extLst>
              <p:ext uri="{D42A27DB-BD31-4B8C-83A1-F6EECF244321}">
                <p14:modId xmlns:p14="http://schemas.microsoft.com/office/powerpoint/2010/main" val="1344326854"/>
              </p:ext>
            </p:extLst>
          </p:nvPr>
        </p:nvGraphicFramePr>
        <p:xfrm>
          <a:off x="0" y="1268760"/>
          <a:ext cx="9144000" cy="4874304"/>
        </p:xfrm>
        <a:graphic>
          <a:graphicData uri="http://schemas.openxmlformats.org/drawingml/2006/table">
            <a:tbl>
              <a:tblPr/>
              <a:tblGrid>
                <a:gridCol w="1420130">
                  <a:extLst>
                    <a:ext uri="{9D8B030D-6E8A-4147-A177-3AD203B41FA5}">
                      <a16:colId xmlns:a16="http://schemas.microsoft.com/office/drawing/2014/main" val="20000"/>
                    </a:ext>
                  </a:extLst>
                </a:gridCol>
                <a:gridCol w="7723870">
                  <a:extLst>
                    <a:ext uri="{9D8B030D-6E8A-4147-A177-3AD203B41FA5}">
                      <a16:colId xmlns:a16="http://schemas.microsoft.com/office/drawing/2014/main" val="20001"/>
                    </a:ext>
                  </a:extLst>
                </a:gridCol>
              </a:tblGrid>
              <a:tr h="399103">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1" i="0" u="none" strike="noStrike" cap="none" normalizeH="0" baseline="0" dirty="0">
                          <a:ln>
                            <a:noFill/>
                          </a:ln>
                          <a:solidFill>
                            <a:srgbClr val="FFFFFF"/>
                          </a:solidFill>
                          <a:effectLst/>
                          <a:latin typeface="Arial" panose="020B0604020202020204" pitchFamily="34" charset="0"/>
                          <a:ea typeface="Carlito"/>
                          <a:cs typeface="Arial" panose="020B0604020202020204" pitchFamily="34" charset="0"/>
                        </a:rPr>
                        <a:t>System</a:t>
                      </a:r>
                      <a:endPar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endParaRPr>
                    </a:p>
                  </a:txBody>
                  <a:tcPr marL="0" marR="0" marT="3302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1" i="0" u="none" strike="noStrike" cap="none" normalizeH="0" baseline="0" dirty="0">
                          <a:ln>
                            <a:noFill/>
                          </a:ln>
                          <a:solidFill>
                            <a:srgbClr val="FFFFFF"/>
                          </a:solidFill>
                          <a:effectLst/>
                          <a:latin typeface="Arial" panose="020B0604020202020204" pitchFamily="34" charset="0"/>
                          <a:ea typeface="Carlito"/>
                          <a:cs typeface="Arial" panose="020B0604020202020204" pitchFamily="34" charset="0"/>
                        </a:rPr>
                        <a:t>Weather station</a:t>
                      </a:r>
                      <a:endPar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endParaRPr>
                    </a:p>
                  </a:txBody>
                  <a:tcPr marL="0" marR="0" marT="3302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extLst>
                  <a:ext uri="{0D108BD9-81ED-4DB2-BD59-A6C34878D82A}">
                    <a16:rowId xmlns:a16="http://schemas.microsoft.com/office/drawing/2014/main" val="10000"/>
                  </a:ext>
                </a:extLst>
              </a:tr>
              <a:tr h="399103">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Use case</a:t>
                      </a:r>
                    </a:p>
                  </a:txBody>
                  <a:tcPr marL="0" marR="0" marT="3302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Report weather</a:t>
                      </a:r>
                    </a:p>
                  </a:txBody>
                  <a:tcPr marL="0" marR="0" marT="3302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1"/>
                  </a:ext>
                </a:extLst>
              </a:tr>
              <a:tr h="399103">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Actors</a:t>
                      </a:r>
                    </a:p>
                  </a:txBody>
                  <a:tcPr marL="0" marR="0" marT="3365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Weather information system, Weather station</a:t>
                      </a:r>
                    </a:p>
                  </a:txBody>
                  <a:tcPr marL="0" marR="0" marT="3365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r h="1683011">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Description</a:t>
                      </a:r>
                    </a:p>
                  </a:txBody>
                  <a:tcPr marL="0" marR="0" marT="3365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Weather station sends  summary of weather data collected from the instruments to the weather information system. The data sent are maximum, minimum, and average  ground and air temperatures; the maximum, minimum, and average air  pressures; the maximum, minimum, and average wind speeds; the total  rainfall; and the wind direction as sampled at five-minute intervals.</a:t>
                      </a:r>
                    </a:p>
                  </a:txBody>
                  <a:tcPr marL="0" marR="0" marT="3365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3"/>
                  </a:ext>
                </a:extLst>
              </a:tr>
              <a:tr h="622534">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Stimulus</a:t>
                      </a:r>
                    </a:p>
                  </a:txBody>
                  <a:tcPr marL="0" marR="0" marT="3365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Weather information system establishes a satellite communication link  with the weather station and requests transmission of the data.</a:t>
                      </a:r>
                    </a:p>
                  </a:txBody>
                  <a:tcPr marL="0" marR="0" marT="3365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4"/>
                  </a:ext>
                </a:extLst>
              </a:tr>
              <a:tr h="399103">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Response</a:t>
                      </a:r>
                    </a:p>
                  </a:txBody>
                  <a:tcPr marL="0" marR="0" marT="3365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63"/>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panose="020B0604020202020204" pitchFamily="34" charset="0"/>
                          <a:ea typeface="Carlito"/>
                          <a:cs typeface="Arial" panose="020B0604020202020204" pitchFamily="34" charset="0"/>
                        </a:rPr>
                        <a:t>summarised</a:t>
                      </a: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 data is sent to the weather information system.</a:t>
                      </a:r>
                    </a:p>
                  </a:txBody>
                  <a:tcPr marL="0" marR="0" marT="3365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5"/>
                  </a:ext>
                </a:extLst>
              </a:tr>
              <a:tr h="951626">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75"/>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Comments</a:t>
                      </a:r>
                    </a:p>
                  </a:txBody>
                  <a:tcPr marL="0" marR="0" marT="3429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275"/>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rlito"/>
                          <a:cs typeface="Arial" panose="020B0604020202020204" pitchFamily="34" charset="0"/>
                        </a:rPr>
                        <a:t>Weather stations are usually asked to report once per hour, but frequency  may differ between stations and may be modified in the future.</a:t>
                      </a:r>
                    </a:p>
                  </a:txBody>
                  <a:tcPr marL="0" marR="0" marT="3429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FBDE41C2-E159-4E57-205E-64F986D18BEC}"/>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C79EFDC1-0837-70AA-CE82-EA11411E04BF}"/>
              </a:ext>
            </a:extLst>
          </p:cNvPr>
          <p:cNvSpPr>
            <a:spLocks noGrp="1" noChangeArrowheads="1"/>
          </p:cNvSpPr>
          <p:nvPr>
            <p:ph idx="1"/>
          </p:nvPr>
        </p:nvSpPr>
        <p:spPr>
          <a:xfrm>
            <a:off x="107949" y="1412777"/>
            <a:ext cx="8856663" cy="4608512"/>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None/>
              <a:defRPr/>
            </a:pPr>
            <a:r>
              <a:rPr lang="en-GB" altLang="en-US" sz="2000" b="1" dirty="0">
                <a:solidFill>
                  <a:srgbClr val="C00000"/>
                </a:solidFill>
                <a:latin typeface="Arial" panose="020B0604020202020204" pitchFamily="34" charset="0"/>
              </a:rPr>
              <a:t>Topic 5: System Modelling and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E8D47F1-C23A-AB25-9D34-2A2B0D636A83}"/>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7E8D47F1-C23A-AB25-9D34-2A2B0D636A83}"/>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bject 2">
            <a:extLst>
              <a:ext uri="{FF2B5EF4-FFF2-40B4-BE49-F238E27FC236}">
                <a16:creationId xmlns:a16="http://schemas.microsoft.com/office/drawing/2014/main" id="{98A4719B-9888-528F-5BED-B2AC4F73D474}"/>
              </a:ext>
            </a:extLst>
          </p:cNvPr>
          <p:cNvSpPr txBox="1">
            <a:spLocks noChangeArrowheads="1"/>
          </p:cNvSpPr>
          <p:nvPr/>
        </p:nvSpPr>
        <p:spPr bwMode="auto">
          <a:xfrm>
            <a:off x="52958" y="1556792"/>
            <a:ext cx="9036496" cy="401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Once interactions between the system and its environment have been understood, you use this information for designing the system architecture.</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You identify the major components that make up the system and their interactions, and then may </a:t>
            </a:r>
            <a:r>
              <a:rPr lang="en-US" altLang="en-US" dirty="0" err="1">
                <a:solidFill>
                  <a:srgbClr val="46424D"/>
                </a:solidFill>
                <a:cs typeface="Arial" panose="020B0604020202020204" pitchFamily="34" charset="0"/>
              </a:rPr>
              <a:t>organise</a:t>
            </a:r>
            <a:r>
              <a:rPr lang="en-US" altLang="en-US" dirty="0">
                <a:solidFill>
                  <a:srgbClr val="46424D"/>
                </a:solidFill>
                <a:cs typeface="Arial" panose="020B0604020202020204" pitchFamily="34" charset="0"/>
              </a:rPr>
              <a:t> the  components using an </a:t>
            </a:r>
            <a:r>
              <a:rPr lang="en-US" altLang="en-US" b="1" dirty="0">
                <a:solidFill>
                  <a:srgbClr val="46424D"/>
                </a:solidFill>
                <a:cs typeface="Arial" panose="020B0604020202020204" pitchFamily="34" charset="0"/>
              </a:rPr>
              <a:t>architectural pattern </a:t>
            </a:r>
            <a:r>
              <a:rPr lang="en-US" altLang="en-US" dirty="0">
                <a:solidFill>
                  <a:srgbClr val="46424D"/>
                </a:solidFill>
                <a:cs typeface="Arial" panose="020B0604020202020204" pitchFamily="34" charset="0"/>
              </a:rPr>
              <a:t>such as a  layered or client-server model.</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The weather station is composed of </a:t>
            </a:r>
            <a:r>
              <a:rPr lang="en-GB" altLang="en-US" b="1" dirty="0">
                <a:solidFill>
                  <a:srgbClr val="46424D"/>
                </a:solidFill>
                <a:cs typeface="Arial" panose="020B0604020202020204" pitchFamily="34" charset="0"/>
              </a:rPr>
              <a:t>independent</a:t>
            </a:r>
            <a:r>
              <a:rPr lang="en-US" altLang="en-US" b="1" dirty="0">
                <a:solidFill>
                  <a:srgbClr val="46424D"/>
                </a:solidFill>
                <a:cs typeface="Arial" panose="020B0604020202020204" pitchFamily="34" charset="0"/>
              </a:rPr>
              <a:t>  subsystems </a:t>
            </a:r>
            <a:r>
              <a:rPr lang="en-US" altLang="en-US" dirty="0">
                <a:solidFill>
                  <a:srgbClr val="46424D"/>
                </a:solidFill>
                <a:cs typeface="Arial" panose="020B0604020202020204" pitchFamily="34" charset="0"/>
              </a:rPr>
              <a:t>that communicate by broadcasting  messages on a common infrastructure.</a:t>
            </a:r>
            <a:endParaRPr lang="en-US" altLang="en-US" dirty="0">
              <a:cs typeface="Arial" panose="020B0604020202020204" pitchFamily="34" charset="0"/>
            </a:endParaRPr>
          </a:p>
        </p:txBody>
      </p:sp>
      <p:sp>
        <p:nvSpPr>
          <p:cNvPr id="2" name="object 2">
            <a:extLst>
              <a:ext uri="{FF2B5EF4-FFF2-40B4-BE49-F238E27FC236}">
                <a16:creationId xmlns:a16="http://schemas.microsoft.com/office/drawing/2014/main" id="{1F43034D-B82B-46DD-419A-02575C687ECE}"/>
              </a:ext>
            </a:extLst>
          </p:cNvPr>
          <p:cNvSpPr txBox="1">
            <a:spLocks/>
          </p:cNvSpPr>
          <p:nvPr/>
        </p:nvSpPr>
        <p:spPr>
          <a:xfrm>
            <a:off x="179512" y="250872"/>
            <a:ext cx="7995865" cy="689932"/>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Architectural Design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E33A34A-AAA7-CFE2-16C8-5F0FEFE9CE85}"/>
              </a:ext>
            </a:extLst>
          </p:cNvPr>
          <p:cNvSpPr txBox="1">
            <a:spLocks noGrp="1"/>
          </p:cNvSpPr>
          <p:nvPr>
            <p:ph type="title"/>
          </p:nvPr>
        </p:nvSpPr>
        <p:spPr>
          <a:xfrm>
            <a:off x="50800" y="430785"/>
            <a:ext cx="8985696" cy="505267"/>
          </a:xfrm>
        </p:spPr>
        <p:txBody>
          <a:bodyPr wrap="square" lIns="0" tIns="12700" rIns="0" bIns="0" rtlCol="0">
            <a:spAutoFit/>
          </a:bodyPr>
          <a:lstStyle/>
          <a:p>
            <a:pPr marL="12700">
              <a:spcBef>
                <a:spcPts val="100"/>
              </a:spcBef>
              <a:defRPr/>
            </a:pPr>
            <a:r>
              <a:rPr lang="en-GB" sz="3200" spc="-5" dirty="0"/>
              <a:t>High-level Architecture </a:t>
            </a:r>
            <a:r>
              <a:rPr lang="en-GB" sz="3200" dirty="0"/>
              <a:t>Of The</a:t>
            </a:r>
            <a:r>
              <a:rPr lang="en-GB" sz="3200" spc="-5" dirty="0"/>
              <a:t> </a:t>
            </a:r>
            <a:r>
              <a:rPr lang="en-GB" sz="3200" dirty="0"/>
              <a:t>Weather</a:t>
            </a:r>
            <a:r>
              <a:rPr lang="en-GB" sz="3200" spc="-10" dirty="0"/>
              <a:t> </a:t>
            </a:r>
            <a:r>
              <a:rPr lang="en-GB" sz="3200" dirty="0"/>
              <a:t>Station</a:t>
            </a:r>
          </a:p>
        </p:txBody>
      </p:sp>
      <p:pic>
        <p:nvPicPr>
          <p:cNvPr id="4" name="Picture 3">
            <a:extLst>
              <a:ext uri="{FF2B5EF4-FFF2-40B4-BE49-F238E27FC236}">
                <a16:creationId xmlns:a16="http://schemas.microsoft.com/office/drawing/2014/main" id="{9FDFE431-765C-1436-9017-A765F920C46D}"/>
              </a:ext>
            </a:extLst>
          </p:cNvPr>
          <p:cNvPicPr>
            <a:picLocks noChangeAspect="1"/>
          </p:cNvPicPr>
          <p:nvPr/>
        </p:nvPicPr>
        <p:blipFill>
          <a:blip r:embed="rId2"/>
          <a:stretch>
            <a:fillRect/>
          </a:stretch>
        </p:blipFill>
        <p:spPr>
          <a:xfrm>
            <a:off x="539552" y="1484784"/>
            <a:ext cx="8064896" cy="4352349"/>
          </a:xfrm>
          <a:prstGeom prst="rect">
            <a:avLst/>
          </a:prstGeom>
        </p:spPr>
      </p:pic>
      <p:sp>
        <p:nvSpPr>
          <p:cNvPr id="3" name="TextBox 2">
            <a:extLst>
              <a:ext uri="{FF2B5EF4-FFF2-40B4-BE49-F238E27FC236}">
                <a16:creationId xmlns:a16="http://schemas.microsoft.com/office/drawing/2014/main" id="{5FD81B9B-EEED-6DF2-EBF8-0DF69282D72A}"/>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2FC9621-540D-4EE6-DBF2-46929DC3075C}"/>
              </a:ext>
            </a:extLst>
          </p:cNvPr>
          <p:cNvSpPr txBox="1">
            <a:spLocks noGrp="1"/>
          </p:cNvSpPr>
          <p:nvPr>
            <p:ph type="title"/>
          </p:nvPr>
        </p:nvSpPr>
        <p:spPr>
          <a:xfrm>
            <a:off x="304800" y="400008"/>
            <a:ext cx="8587680" cy="566822"/>
          </a:xfrm>
        </p:spPr>
        <p:txBody>
          <a:bodyPr wrap="square" lIns="0" tIns="12700" rIns="0" bIns="0" rtlCol="0">
            <a:spAutoFit/>
          </a:bodyPr>
          <a:lstStyle/>
          <a:p>
            <a:pPr marL="12700">
              <a:spcBef>
                <a:spcPts val="100"/>
              </a:spcBef>
              <a:defRPr/>
            </a:pPr>
            <a:r>
              <a:rPr lang="en-GB" sz="3600" spc="-5" dirty="0"/>
              <a:t>Architecture </a:t>
            </a:r>
            <a:r>
              <a:rPr lang="en-GB" sz="3600" dirty="0"/>
              <a:t>Of </a:t>
            </a:r>
            <a:r>
              <a:rPr lang="en-GB" sz="3600" spc="-5" dirty="0"/>
              <a:t>Data </a:t>
            </a:r>
            <a:r>
              <a:rPr lang="en-GB" sz="3600" dirty="0"/>
              <a:t>Collection</a:t>
            </a:r>
            <a:r>
              <a:rPr lang="en-GB" sz="3600" spc="-45" dirty="0"/>
              <a:t> </a:t>
            </a:r>
            <a:r>
              <a:rPr lang="en-GB" sz="3600" spc="-10" dirty="0"/>
              <a:t>System</a:t>
            </a:r>
          </a:p>
        </p:txBody>
      </p:sp>
      <p:pic>
        <p:nvPicPr>
          <p:cNvPr id="4" name="Picture 3">
            <a:extLst>
              <a:ext uri="{FF2B5EF4-FFF2-40B4-BE49-F238E27FC236}">
                <a16:creationId xmlns:a16="http://schemas.microsoft.com/office/drawing/2014/main" id="{F2895764-27A9-C0D8-836B-ECAA7D8082C5}"/>
              </a:ext>
            </a:extLst>
          </p:cNvPr>
          <p:cNvPicPr>
            <a:picLocks noChangeAspect="1"/>
          </p:cNvPicPr>
          <p:nvPr/>
        </p:nvPicPr>
        <p:blipFill>
          <a:blip r:embed="rId2"/>
          <a:stretch>
            <a:fillRect/>
          </a:stretch>
        </p:blipFill>
        <p:spPr>
          <a:xfrm>
            <a:off x="1308943" y="1484784"/>
            <a:ext cx="6526113" cy="4566699"/>
          </a:xfrm>
          <a:prstGeom prst="rect">
            <a:avLst/>
          </a:prstGeom>
        </p:spPr>
      </p:pic>
      <p:sp>
        <p:nvSpPr>
          <p:cNvPr id="3" name="TextBox 2">
            <a:extLst>
              <a:ext uri="{FF2B5EF4-FFF2-40B4-BE49-F238E27FC236}">
                <a16:creationId xmlns:a16="http://schemas.microsoft.com/office/drawing/2014/main" id="{EB36AEC5-681F-E2DA-44BD-29AAB0B8B5E8}"/>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4D040FA-98B7-2E13-70CF-AF2CFB6105A2}"/>
              </a:ext>
            </a:extLst>
          </p:cNvPr>
          <p:cNvSpPr txBox="1">
            <a:spLocks noGrp="1"/>
          </p:cNvSpPr>
          <p:nvPr>
            <p:ph type="title"/>
          </p:nvPr>
        </p:nvSpPr>
        <p:spPr>
          <a:xfrm>
            <a:off x="395536" y="404664"/>
            <a:ext cx="6845300" cy="690562"/>
          </a:xfrm>
        </p:spPr>
        <p:txBody>
          <a:bodyPr lIns="0" tIns="12700" rIns="0" bIns="0" rtlCol="0">
            <a:spAutoFit/>
          </a:bodyPr>
          <a:lstStyle/>
          <a:p>
            <a:pPr marL="12700">
              <a:spcBef>
                <a:spcPts val="100"/>
              </a:spcBef>
              <a:defRPr/>
            </a:pPr>
            <a:r>
              <a:rPr lang="en-GB" dirty="0"/>
              <a:t>Object </a:t>
            </a:r>
            <a:r>
              <a:rPr lang="en-GB" spc="-5" dirty="0"/>
              <a:t>Class</a:t>
            </a:r>
            <a:r>
              <a:rPr lang="en-GB" spc="-90" dirty="0"/>
              <a:t> </a:t>
            </a:r>
            <a:r>
              <a:rPr lang="en-GB" dirty="0"/>
              <a:t>Identification</a:t>
            </a:r>
          </a:p>
        </p:txBody>
      </p:sp>
      <p:sp>
        <p:nvSpPr>
          <p:cNvPr id="27653" name="object 3">
            <a:extLst>
              <a:ext uri="{FF2B5EF4-FFF2-40B4-BE49-F238E27FC236}">
                <a16:creationId xmlns:a16="http://schemas.microsoft.com/office/drawing/2014/main" id="{74388365-A591-4EB5-33EC-9BCEC4179D24}"/>
              </a:ext>
            </a:extLst>
          </p:cNvPr>
          <p:cNvSpPr txBox="1">
            <a:spLocks noChangeArrowheads="1"/>
          </p:cNvSpPr>
          <p:nvPr/>
        </p:nvSpPr>
        <p:spPr bwMode="auto">
          <a:xfrm>
            <a:off x="320452" y="1772816"/>
            <a:ext cx="850150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Identifying object classes is often a difficult part of </a:t>
            </a:r>
            <a:r>
              <a:rPr lang="en-GB" altLang="en-US" dirty="0">
                <a:solidFill>
                  <a:srgbClr val="46424D"/>
                </a:solidFill>
                <a:cs typeface="Arial" panose="020B0604020202020204" pitchFamily="34" charset="0"/>
              </a:rPr>
              <a:t>object </a:t>
            </a:r>
            <a:r>
              <a:rPr lang="en-US" altLang="en-US" dirty="0">
                <a:solidFill>
                  <a:srgbClr val="46424D"/>
                </a:solidFill>
                <a:cs typeface="Arial" panose="020B0604020202020204" pitchFamily="34" charset="0"/>
              </a:rPr>
              <a:t>oriented design.</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There is no 'magic formula' for object identification. It  relies on the skill, experience and domain knowledge of system designers.</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b="1" i="1" dirty="0">
                <a:solidFill>
                  <a:srgbClr val="46424D"/>
                </a:solidFill>
                <a:cs typeface="Arial" panose="020B0604020202020204" pitchFamily="34" charset="0"/>
              </a:rPr>
              <a:t>Object identification is an iterative process. You </a:t>
            </a:r>
            <a:r>
              <a:rPr lang="en-GB" altLang="en-US" b="1" i="1" dirty="0">
                <a:solidFill>
                  <a:srgbClr val="46424D"/>
                </a:solidFill>
                <a:cs typeface="Arial" panose="020B0604020202020204" pitchFamily="34" charset="0"/>
              </a:rPr>
              <a:t>are unlikely</a:t>
            </a:r>
            <a:r>
              <a:rPr lang="en-US" altLang="en-US" b="1" i="1" dirty="0">
                <a:solidFill>
                  <a:srgbClr val="46424D"/>
                </a:solidFill>
                <a:cs typeface="Arial" panose="020B0604020202020204" pitchFamily="34" charset="0"/>
              </a:rPr>
              <a:t> to get it right first time.</a:t>
            </a:r>
            <a:endParaRPr lang="en-US" altLang="en-US" b="1" i="1" dirty="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545F8CB-DA14-7A96-8CA3-05FC93D5A9E4}"/>
              </a:ext>
            </a:extLst>
          </p:cNvPr>
          <p:cNvSpPr txBox="1">
            <a:spLocks noGrp="1"/>
          </p:cNvSpPr>
          <p:nvPr>
            <p:ph type="title"/>
          </p:nvPr>
        </p:nvSpPr>
        <p:spPr>
          <a:xfrm>
            <a:off x="107504" y="345611"/>
            <a:ext cx="7205662" cy="690562"/>
          </a:xfrm>
        </p:spPr>
        <p:txBody>
          <a:bodyPr lIns="0" tIns="12700" rIns="0" bIns="0" rtlCol="0">
            <a:spAutoFit/>
          </a:bodyPr>
          <a:lstStyle/>
          <a:p>
            <a:pPr marL="12700">
              <a:spcBef>
                <a:spcPts val="100"/>
              </a:spcBef>
              <a:defRPr/>
            </a:pPr>
            <a:r>
              <a:rPr spc="-5" dirty="0"/>
              <a:t>Approaches </a:t>
            </a:r>
            <a:r>
              <a:rPr dirty="0"/>
              <a:t>to </a:t>
            </a:r>
            <a:r>
              <a:rPr lang="en-GB" dirty="0"/>
              <a:t>I</a:t>
            </a:r>
            <a:r>
              <a:rPr dirty="0"/>
              <a:t>dentification</a:t>
            </a:r>
            <a:endParaRPr spc="-5" dirty="0"/>
          </a:p>
        </p:txBody>
      </p:sp>
      <p:sp>
        <p:nvSpPr>
          <p:cNvPr id="28677" name="object 3">
            <a:extLst>
              <a:ext uri="{FF2B5EF4-FFF2-40B4-BE49-F238E27FC236}">
                <a16:creationId xmlns:a16="http://schemas.microsoft.com/office/drawing/2014/main" id="{7200B04F-8FB7-7935-F6F2-F9F85F24A514}"/>
              </a:ext>
            </a:extLst>
          </p:cNvPr>
          <p:cNvSpPr txBox="1">
            <a:spLocks noChangeArrowheads="1"/>
          </p:cNvSpPr>
          <p:nvPr/>
        </p:nvSpPr>
        <p:spPr bwMode="auto">
          <a:xfrm>
            <a:off x="248444" y="1714500"/>
            <a:ext cx="864552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Use a grammatical approach based on a natural  language description of the system.</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Base the identification on tangible things in </a:t>
            </a:r>
            <a:r>
              <a:rPr lang="en-GB" altLang="en-US" dirty="0">
                <a:solidFill>
                  <a:srgbClr val="46424D"/>
                </a:solidFill>
                <a:cs typeface="Arial" panose="020B0604020202020204" pitchFamily="34" charset="0"/>
              </a:rPr>
              <a:t>the </a:t>
            </a:r>
            <a:r>
              <a:rPr lang="en-US" altLang="en-US" dirty="0">
                <a:solidFill>
                  <a:srgbClr val="46424D"/>
                </a:solidFill>
                <a:cs typeface="Arial" panose="020B0604020202020204" pitchFamily="34" charset="0"/>
              </a:rPr>
              <a:t> application domain.</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Use a </a:t>
            </a:r>
            <a:r>
              <a:rPr lang="en-US" altLang="en-US" b="1" dirty="0">
                <a:solidFill>
                  <a:srgbClr val="46424D"/>
                </a:solidFill>
                <a:cs typeface="Arial" panose="020B0604020202020204" pitchFamily="34" charset="0"/>
              </a:rPr>
              <a:t>behavioral approach </a:t>
            </a:r>
            <a:r>
              <a:rPr lang="en-US" altLang="en-US" dirty="0">
                <a:solidFill>
                  <a:srgbClr val="46424D"/>
                </a:solidFill>
                <a:cs typeface="Arial" panose="020B0604020202020204" pitchFamily="34" charset="0"/>
              </a:rPr>
              <a:t>and identify objects </a:t>
            </a:r>
            <a:r>
              <a:rPr lang="en-GB" altLang="en-US" dirty="0">
                <a:solidFill>
                  <a:srgbClr val="46424D"/>
                </a:solidFill>
                <a:cs typeface="Arial" panose="020B0604020202020204" pitchFamily="34" charset="0"/>
              </a:rPr>
              <a:t>base</a:t>
            </a:r>
            <a:r>
              <a:rPr lang="en-US" altLang="en-US" dirty="0">
                <a:solidFill>
                  <a:srgbClr val="46424D"/>
                </a:solidFill>
                <a:cs typeface="Arial" panose="020B0604020202020204" pitchFamily="34" charset="0"/>
              </a:rPr>
              <a:t>d on  what participates in what behavior.</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Use a </a:t>
            </a:r>
            <a:r>
              <a:rPr lang="en-US" altLang="en-US" b="1" dirty="0">
                <a:solidFill>
                  <a:srgbClr val="46424D"/>
                </a:solidFill>
                <a:cs typeface="Arial" panose="020B0604020202020204" pitchFamily="34" charset="0"/>
              </a:rPr>
              <a:t>scenario-based analysis</a:t>
            </a:r>
            <a:r>
              <a:rPr lang="en-US" altLang="en-US" dirty="0">
                <a:solidFill>
                  <a:srgbClr val="46424D"/>
                </a:solidFill>
                <a:cs typeface="Arial" panose="020B0604020202020204" pitchFamily="34" charset="0"/>
              </a:rPr>
              <a:t>. The objects, attributes and methods in each scenario are identified.</a:t>
            </a:r>
            <a:endParaRPr lang="en-US" altLang="en-US" dirty="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CF4648A-4592-E591-7209-94A556831003}"/>
              </a:ext>
            </a:extLst>
          </p:cNvPr>
          <p:cNvSpPr txBox="1">
            <a:spLocks noGrp="1"/>
          </p:cNvSpPr>
          <p:nvPr>
            <p:ph type="title"/>
          </p:nvPr>
        </p:nvSpPr>
        <p:spPr>
          <a:xfrm>
            <a:off x="323528" y="332656"/>
            <a:ext cx="7061200" cy="690562"/>
          </a:xfrm>
        </p:spPr>
        <p:txBody>
          <a:bodyPr lIns="0" tIns="12700" rIns="0" bIns="0" rtlCol="0">
            <a:spAutoFit/>
          </a:bodyPr>
          <a:lstStyle/>
          <a:p>
            <a:pPr marL="12700">
              <a:spcBef>
                <a:spcPts val="100"/>
              </a:spcBef>
              <a:defRPr/>
            </a:pPr>
            <a:r>
              <a:rPr lang="en-GB" spc="-10" dirty="0"/>
              <a:t>Weather </a:t>
            </a:r>
            <a:r>
              <a:rPr lang="en-GB" dirty="0"/>
              <a:t>Station</a:t>
            </a:r>
            <a:r>
              <a:rPr lang="en-GB" spc="-50" dirty="0"/>
              <a:t> </a:t>
            </a:r>
            <a:r>
              <a:rPr lang="en-GB" spc="-5" dirty="0"/>
              <a:t>Description</a:t>
            </a:r>
          </a:p>
        </p:txBody>
      </p:sp>
      <p:sp>
        <p:nvSpPr>
          <p:cNvPr id="29701" name="object 3">
            <a:extLst>
              <a:ext uri="{FF2B5EF4-FFF2-40B4-BE49-F238E27FC236}">
                <a16:creationId xmlns:a16="http://schemas.microsoft.com/office/drawing/2014/main" id="{44D0273B-6604-4035-F04F-D51C44A403D1}"/>
              </a:ext>
            </a:extLst>
          </p:cNvPr>
          <p:cNvSpPr txBox="1">
            <a:spLocks noChangeArrowheads="1"/>
          </p:cNvSpPr>
          <p:nvPr/>
        </p:nvSpPr>
        <p:spPr bwMode="auto">
          <a:xfrm>
            <a:off x="422835" y="1484784"/>
            <a:ext cx="8177212" cy="406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pPr>
            <a:r>
              <a:rPr lang="en-US" altLang="en-US" dirty="0">
                <a:ea typeface="Carlito"/>
                <a:cs typeface="Arial" panose="020B0604020202020204" pitchFamily="34" charset="0"/>
              </a:rPr>
              <a:t>A </a:t>
            </a:r>
            <a:r>
              <a:rPr lang="en-US" altLang="en-US" dirty="0">
                <a:solidFill>
                  <a:srgbClr val="4F81BC"/>
                </a:solidFill>
                <a:ea typeface="Carlito"/>
                <a:cs typeface="Arial" panose="020B0604020202020204" pitchFamily="34" charset="0"/>
              </a:rPr>
              <a:t>weather station </a:t>
            </a:r>
            <a:r>
              <a:rPr lang="en-US" altLang="en-US" dirty="0">
                <a:ea typeface="Carlito"/>
                <a:cs typeface="Arial" panose="020B0604020202020204" pitchFamily="34" charset="0"/>
              </a:rPr>
              <a:t>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a:t>
            </a:r>
          </a:p>
          <a:p>
            <a:pPr>
              <a:spcBef>
                <a:spcPts val="13"/>
              </a:spcBef>
            </a:pPr>
            <a:endParaRPr lang="en-US" altLang="en-US" dirty="0">
              <a:ea typeface="Carlito"/>
              <a:cs typeface="Arial" panose="020B0604020202020204" pitchFamily="34" charset="0"/>
            </a:endParaRPr>
          </a:p>
          <a:p>
            <a:r>
              <a:rPr lang="en-US" altLang="en-US" dirty="0">
                <a:ea typeface="Carlito"/>
                <a:cs typeface="Arial" panose="020B0604020202020204" pitchFamily="34" charset="0"/>
              </a:rPr>
              <a:t>When a command is issued to transmit the weather data, the  weather station processes and </a:t>
            </a:r>
            <a:r>
              <a:rPr lang="en-US" altLang="en-US" dirty="0" err="1">
                <a:ea typeface="Carlito"/>
                <a:cs typeface="Arial" panose="020B0604020202020204" pitchFamily="34" charset="0"/>
              </a:rPr>
              <a:t>summarises</a:t>
            </a:r>
            <a:r>
              <a:rPr lang="en-US" altLang="en-US" dirty="0">
                <a:ea typeface="Carlito"/>
                <a:cs typeface="Arial" panose="020B0604020202020204" pitchFamily="34" charset="0"/>
              </a:rPr>
              <a:t> the collected data.  The </a:t>
            </a:r>
            <a:r>
              <a:rPr lang="en-US" altLang="en-US" dirty="0" err="1">
                <a:ea typeface="Carlito"/>
                <a:cs typeface="Arial" panose="020B0604020202020204" pitchFamily="34" charset="0"/>
              </a:rPr>
              <a:t>summarised</a:t>
            </a:r>
            <a:r>
              <a:rPr lang="en-US" altLang="en-US" dirty="0">
                <a:ea typeface="Carlito"/>
                <a:cs typeface="Arial" panose="020B0604020202020204" pitchFamily="34" charset="0"/>
              </a:rPr>
              <a:t> data is transmitted to the mapping computer  when a request is received.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1B9E47C-3090-5349-C55B-7383222F23A8}"/>
              </a:ext>
            </a:extLst>
          </p:cNvPr>
          <p:cNvSpPr txBox="1">
            <a:spLocks noGrp="1"/>
          </p:cNvSpPr>
          <p:nvPr>
            <p:ph type="title"/>
          </p:nvPr>
        </p:nvSpPr>
        <p:spPr>
          <a:xfrm>
            <a:off x="179512" y="215900"/>
            <a:ext cx="8015288" cy="690562"/>
          </a:xfrm>
        </p:spPr>
        <p:txBody>
          <a:bodyPr lIns="0" tIns="12700" rIns="0" bIns="0" rtlCol="0">
            <a:spAutoFit/>
          </a:bodyPr>
          <a:lstStyle/>
          <a:p>
            <a:pPr marL="12700">
              <a:spcBef>
                <a:spcPts val="100"/>
              </a:spcBef>
              <a:defRPr/>
            </a:pPr>
            <a:r>
              <a:rPr lang="en-GB" spc="-10" dirty="0"/>
              <a:t>Weather </a:t>
            </a:r>
            <a:r>
              <a:rPr lang="en-GB" dirty="0"/>
              <a:t>Station </a:t>
            </a:r>
            <a:r>
              <a:rPr lang="en-GB" spc="-5" dirty="0"/>
              <a:t>Object</a:t>
            </a:r>
            <a:r>
              <a:rPr lang="en-GB" spc="-50" dirty="0"/>
              <a:t> </a:t>
            </a:r>
            <a:r>
              <a:rPr lang="en-GB" spc="-5" dirty="0"/>
              <a:t>Classes</a:t>
            </a:r>
          </a:p>
        </p:txBody>
      </p:sp>
      <p:sp>
        <p:nvSpPr>
          <p:cNvPr id="30725" name="object 3">
            <a:extLst>
              <a:ext uri="{FF2B5EF4-FFF2-40B4-BE49-F238E27FC236}">
                <a16:creationId xmlns:a16="http://schemas.microsoft.com/office/drawing/2014/main" id="{19534C6C-F3D1-AC32-9A25-AE6B7D1F7B6C}"/>
              </a:ext>
            </a:extLst>
          </p:cNvPr>
          <p:cNvSpPr txBox="1">
            <a:spLocks noChangeArrowheads="1"/>
          </p:cNvSpPr>
          <p:nvPr/>
        </p:nvSpPr>
        <p:spPr bwMode="auto">
          <a:xfrm>
            <a:off x="179512" y="1277397"/>
            <a:ext cx="8712968" cy="490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557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100"/>
              </a:spcBef>
              <a:buFont typeface="Arial" panose="020B0604020202020204" pitchFamily="34" charset="0"/>
              <a:buChar char="•"/>
            </a:pPr>
            <a:r>
              <a:rPr lang="en-US" altLang="en-US" dirty="0">
                <a:solidFill>
                  <a:srgbClr val="46424D"/>
                </a:solidFill>
                <a:cs typeface="Arial" panose="020B0604020202020204" pitchFamily="34" charset="0"/>
              </a:rPr>
              <a:t>Object class identification in the weather station </a:t>
            </a:r>
            <a:r>
              <a:rPr lang="en-GB" altLang="en-US" dirty="0">
                <a:solidFill>
                  <a:srgbClr val="46424D"/>
                </a:solidFill>
                <a:cs typeface="Arial" panose="020B0604020202020204" pitchFamily="34" charset="0"/>
              </a:rPr>
              <a:t>system</a:t>
            </a:r>
            <a:r>
              <a:rPr lang="en-US" altLang="en-US" dirty="0">
                <a:solidFill>
                  <a:srgbClr val="46424D"/>
                </a:solidFill>
                <a:cs typeface="Arial" panose="020B0604020202020204" pitchFamily="34" charset="0"/>
              </a:rPr>
              <a:t>  may be based on the tangible hardware and data in the  system:</a:t>
            </a:r>
            <a:endParaRPr lang="en-US" altLang="en-US" dirty="0">
              <a:cs typeface="Arial" panose="020B0604020202020204" pitchFamily="34" charset="0"/>
            </a:endParaRPr>
          </a:p>
          <a:p>
            <a:pPr marL="812800" lvl="1" indent="-342900" algn="just">
              <a:spcBef>
                <a:spcPts val="900"/>
              </a:spcBef>
              <a:buFont typeface="Arial" panose="020B0604020202020204" pitchFamily="34" charset="0"/>
              <a:buChar char="•"/>
            </a:pPr>
            <a:r>
              <a:rPr lang="en-US" altLang="en-US" b="1" dirty="0">
                <a:solidFill>
                  <a:srgbClr val="46424D"/>
                </a:solidFill>
                <a:cs typeface="Arial" panose="020B0604020202020204" pitchFamily="34" charset="0"/>
              </a:rPr>
              <a:t>Ground thermometer, Anemometer, Barometer</a:t>
            </a:r>
            <a:endParaRPr lang="en-US" altLang="en-US" b="1" dirty="0">
              <a:cs typeface="Arial" panose="020B0604020202020204" pitchFamily="34" charset="0"/>
            </a:endParaRPr>
          </a:p>
          <a:p>
            <a:pPr marL="1212850" lvl="2" indent="-285750">
              <a:spcBef>
                <a:spcPts val="738"/>
              </a:spcBef>
              <a:buFont typeface="Arial" panose="020B0604020202020204" pitchFamily="34" charset="0"/>
              <a:buChar char="•"/>
            </a:pPr>
            <a:r>
              <a:rPr lang="en-US" altLang="en-US" dirty="0">
                <a:solidFill>
                  <a:srgbClr val="46424D"/>
                </a:solidFill>
                <a:cs typeface="Arial" panose="020B0604020202020204" pitchFamily="34" charset="0"/>
              </a:rPr>
              <a:t>Application domain objects that are ‘hardware’ objects related to the  instruments in the system.</a:t>
            </a:r>
            <a:endParaRPr lang="en-US" altLang="en-US" dirty="0">
              <a:cs typeface="Arial" panose="020B0604020202020204" pitchFamily="34" charset="0"/>
            </a:endParaRPr>
          </a:p>
          <a:p>
            <a:pPr marL="812800" lvl="1" indent="-342900">
              <a:spcBef>
                <a:spcPts val="300"/>
              </a:spcBef>
              <a:buFont typeface="Arial" panose="020B0604020202020204" pitchFamily="34" charset="0"/>
              <a:buChar char="•"/>
            </a:pPr>
            <a:r>
              <a:rPr lang="en-US" altLang="en-US" b="1" dirty="0">
                <a:solidFill>
                  <a:srgbClr val="46424D"/>
                </a:solidFill>
                <a:cs typeface="Arial" panose="020B0604020202020204" pitchFamily="34" charset="0"/>
              </a:rPr>
              <a:t>Weather station</a:t>
            </a:r>
            <a:endParaRPr lang="en-US" altLang="en-US" b="1" dirty="0">
              <a:cs typeface="Arial" panose="020B0604020202020204" pitchFamily="34" charset="0"/>
            </a:endParaRPr>
          </a:p>
          <a:p>
            <a:pPr marL="1212850" lvl="2" indent="-285750">
              <a:spcBef>
                <a:spcPts val="738"/>
              </a:spcBef>
              <a:buFont typeface="Arial" panose="020B0604020202020204" pitchFamily="34" charset="0"/>
              <a:buChar char="•"/>
            </a:pPr>
            <a:r>
              <a:rPr lang="en-US" altLang="en-US" dirty="0">
                <a:solidFill>
                  <a:srgbClr val="46424D"/>
                </a:solidFill>
                <a:cs typeface="Arial" panose="020B0604020202020204" pitchFamily="34" charset="0"/>
              </a:rPr>
              <a:t>The basic interface of the weather station to its environment. It  therefore reflects the interactions identified in the use-case model.</a:t>
            </a:r>
            <a:endParaRPr lang="en-US" altLang="en-US" dirty="0">
              <a:cs typeface="Arial" panose="020B0604020202020204" pitchFamily="34" charset="0"/>
            </a:endParaRPr>
          </a:p>
          <a:p>
            <a:pPr marL="812800" lvl="1" indent="-342900">
              <a:spcBef>
                <a:spcPts val="288"/>
              </a:spcBef>
              <a:buFont typeface="Arial" panose="020B0604020202020204" pitchFamily="34" charset="0"/>
              <a:buChar char="•"/>
            </a:pPr>
            <a:r>
              <a:rPr lang="en-US" altLang="en-US" b="1" dirty="0">
                <a:solidFill>
                  <a:srgbClr val="46424D"/>
                </a:solidFill>
                <a:cs typeface="Arial" panose="020B0604020202020204" pitchFamily="34" charset="0"/>
              </a:rPr>
              <a:t>Weather data</a:t>
            </a:r>
            <a:endParaRPr lang="en-US" altLang="en-US" b="1" dirty="0">
              <a:cs typeface="Arial" panose="020B0604020202020204" pitchFamily="34" charset="0"/>
            </a:endParaRPr>
          </a:p>
          <a:p>
            <a:pPr marL="1212850" lvl="2" indent="-285750">
              <a:spcBef>
                <a:spcPts val="738"/>
              </a:spcBef>
              <a:buFont typeface="Arial" panose="020B0604020202020204" pitchFamily="34" charset="0"/>
              <a:buChar char="•"/>
            </a:pPr>
            <a:r>
              <a:rPr lang="en-US" altLang="en-US" dirty="0">
                <a:solidFill>
                  <a:srgbClr val="46424D"/>
                </a:solidFill>
                <a:cs typeface="Arial" panose="020B0604020202020204" pitchFamily="34" charset="0"/>
              </a:rPr>
              <a:t>Encapsulates the </a:t>
            </a:r>
            <a:r>
              <a:rPr lang="en-US" altLang="en-US" dirty="0" err="1">
                <a:solidFill>
                  <a:srgbClr val="46424D"/>
                </a:solidFill>
                <a:cs typeface="Arial" panose="020B0604020202020204" pitchFamily="34" charset="0"/>
              </a:rPr>
              <a:t>summarised</a:t>
            </a:r>
            <a:r>
              <a:rPr lang="en-US" altLang="en-US" dirty="0">
                <a:solidFill>
                  <a:srgbClr val="46424D"/>
                </a:solidFill>
                <a:cs typeface="Arial" panose="020B0604020202020204" pitchFamily="34" charset="0"/>
              </a:rPr>
              <a:t> data from the instruments.</a:t>
            </a:r>
            <a:endParaRPr lang="en-US" altLang="en-US" dirty="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278AE-000E-C48F-5E1E-E37B4A107ACE}"/>
              </a:ext>
            </a:extLst>
          </p:cNvPr>
          <p:cNvPicPr>
            <a:picLocks noChangeAspect="1"/>
          </p:cNvPicPr>
          <p:nvPr/>
        </p:nvPicPr>
        <p:blipFill>
          <a:blip r:embed="rId2"/>
          <a:stretch>
            <a:fillRect/>
          </a:stretch>
        </p:blipFill>
        <p:spPr>
          <a:xfrm>
            <a:off x="179512" y="1614745"/>
            <a:ext cx="7200800" cy="4320480"/>
          </a:xfrm>
          <a:prstGeom prst="rect">
            <a:avLst/>
          </a:prstGeom>
        </p:spPr>
      </p:pic>
      <p:sp>
        <p:nvSpPr>
          <p:cNvPr id="2" name="object 2">
            <a:extLst>
              <a:ext uri="{FF2B5EF4-FFF2-40B4-BE49-F238E27FC236}">
                <a16:creationId xmlns:a16="http://schemas.microsoft.com/office/drawing/2014/main" id="{007524F6-AEFB-A532-974E-DCE72EDD02D8}"/>
              </a:ext>
            </a:extLst>
          </p:cNvPr>
          <p:cNvSpPr txBox="1">
            <a:spLocks noGrp="1"/>
          </p:cNvSpPr>
          <p:nvPr>
            <p:ph type="title"/>
          </p:nvPr>
        </p:nvSpPr>
        <p:spPr>
          <a:xfrm>
            <a:off x="304799" y="408781"/>
            <a:ext cx="8212138" cy="690562"/>
          </a:xfrm>
        </p:spPr>
        <p:txBody>
          <a:bodyPr lIns="0" tIns="12700" rIns="0" bIns="0" rtlCol="0">
            <a:spAutoFit/>
          </a:bodyPr>
          <a:lstStyle/>
          <a:p>
            <a:pPr marL="12700">
              <a:spcBef>
                <a:spcPts val="100"/>
              </a:spcBef>
              <a:defRPr/>
            </a:pPr>
            <a:r>
              <a:rPr lang="en-GB" spc="-10" dirty="0"/>
              <a:t>Weather </a:t>
            </a:r>
            <a:r>
              <a:rPr lang="en-GB" dirty="0"/>
              <a:t>Station </a:t>
            </a:r>
            <a:r>
              <a:rPr lang="en-GB" spc="-5" dirty="0"/>
              <a:t>Object</a:t>
            </a:r>
            <a:r>
              <a:rPr lang="en-GB" spc="-45" dirty="0"/>
              <a:t> </a:t>
            </a:r>
            <a:r>
              <a:rPr lang="en-GB" spc="-5" dirty="0"/>
              <a:t>Classes</a:t>
            </a:r>
          </a:p>
        </p:txBody>
      </p:sp>
      <p:sp>
        <p:nvSpPr>
          <p:cNvPr id="4" name="Left Arrow 3"/>
          <p:cNvSpPr/>
          <p:nvPr/>
        </p:nvSpPr>
        <p:spPr bwMode="auto">
          <a:xfrm>
            <a:off x="6228184" y="1988840"/>
            <a:ext cx="2880320" cy="1094176"/>
          </a:xfrm>
          <a:prstGeom prst="leftArrow">
            <a:avLst/>
          </a:prstGeom>
          <a:solidFill>
            <a:srgbClr val="FFC000"/>
          </a:solidFill>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1"/>
                </a:solidFill>
                <a:effectLst/>
                <a:latin typeface="Arial" charset="0"/>
                <a:ea typeface="ＭＳ Ｐゴシック" pitchFamily="-32" charset="-128"/>
              </a:rPr>
              <a:t>Attributes</a:t>
            </a:r>
          </a:p>
        </p:txBody>
      </p:sp>
      <p:sp>
        <p:nvSpPr>
          <p:cNvPr id="6" name="Left Arrow 5"/>
          <p:cNvSpPr/>
          <p:nvPr/>
        </p:nvSpPr>
        <p:spPr bwMode="auto">
          <a:xfrm>
            <a:off x="6256028" y="3180234"/>
            <a:ext cx="2880320" cy="980000"/>
          </a:xfrm>
          <a:prstGeom prst="leftArrow">
            <a:avLst/>
          </a:prstGeom>
          <a:solidFill>
            <a:srgbClr val="F47929"/>
          </a:solidFill>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1"/>
                </a:solidFill>
                <a:effectLst/>
                <a:latin typeface="Arial" charset="0"/>
                <a:ea typeface="ＭＳ Ｐゴシック" pitchFamily="-32" charset="-128"/>
              </a:rPr>
              <a:t>Methods</a:t>
            </a:r>
          </a:p>
        </p:txBody>
      </p:sp>
      <p:sp>
        <p:nvSpPr>
          <p:cNvPr id="3" name="TextBox 2">
            <a:extLst>
              <a:ext uri="{FF2B5EF4-FFF2-40B4-BE49-F238E27FC236}">
                <a16:creationId xmlns:a16="http://schemas.microsoft.com/office/drawing/2014/main" id="{185781D4-2A32-D542-6F9B-95563A6FE8B6}"/>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2">
            <a:extLst>
              <a:ext uri="{FF2B5EF4-FFF2-40B4-BE49-F238E27FC236}">
                <a16:creationId xmlns:a16="http://schemas.microsoft.com/office/drawing/2014/main" id="{BD8320BB-1124-713D-C24F-B39C8C0D28B5}"/>
              </a:ext>
            </a:extLst>
          </p:cNvPr>
          <p:cNvSpPr txBox="1">
            <a:spLocks noChangeArrowheads="1"/>
          </p:cNvSpPr>
          <p:nvPr/>
        </p:nvSpPr>
        <p:spPr bwMode="auto">
          <a:xfrm>
            <a:off x="304799" y="1700808"/>
            <a:ext cx="8587681" cy="304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1750"/>
              </a:spcBef>
            </a:pPr>
            <a:r>
              <a:rPr lang="en-US" altLang="en-US" sz="2800" i="1" dirty="0">
                <a:solidFill>
                  <a:srgbClr val="002060"/>
                </a:solidFill>
                <a:cs typeface="Arial" panose="020B0604020202020204" pitchFamily="34" charset="0"/>
              </a:rPr>
              <a:t>Design models show the objects and object classes </a:t>
            </a:r>
            <a:r>
              <a:rPr lang="en-GB" altLang="en-US" sz="2800" i="1" dirty="0">
                <a:solidFill>
                  <a:srgbClr val="002060"/>
                </a:solidFill>
                <a:cs typeface="Arial" panose="020B0604020202020204" pitchFamily="34" charset="0"/>
              </a:rPr>
              <a:t>an</a:t>
            </a:r>
            <a:r>
              <a:rPr lang="en-US" altLang="en-US" sz="2800" i="1" dirty="0">
                <a:solidFill>
                  <a:srgbClr val="002060"/>
                </a:solidFill>
                <a:cs typeface="Arial" panose="020B0604020202020204" pitchFamily="34" charset="0"/>
              </a:rPr>
              <a:t>d  relationships between these entities.</a:t>
            </a:r>
          </a:p>
          <a:p>
            <a:pPr>
              <a:spcBef>
                <a:spcPts val="1750"/>
              </a:spcBef>
            </a:pPr>
            <a:r>
              <a:rPr lang="en-US" altLang="en-US" sz="400" i="1" dirty="0">
                <a:solidFill>
                  <a:srgbClr val="002060"/>
                </a:solidFill>
                <a:cs typeface="Arial" panose="020B0604020202020204" pitchFamily="34" charset="0"/>
              </a:rPr>
              <a:t> </a:t>
            </a:r>
          </a:p>
          <a:p>
            <a:pPr marL="355600" indent="-342900">
              <a:spcBef>
                <a:spcPts val="1200"/>
              </a:spcBef>
              <a:buFont typeface="Arial" panose="020B0604020202020204" pitchFamily="34" charset="0"/>
              <a:buChar char="•"/>
            </a:pPr>
            <a:r>
              <a:rPr lang="en-US" altLang="en-US" b="1" dirty="0">
                <a:solidFill>
                  <a:srgbClr val="C00000"/>
                </a:solidFill>
                <a:cs typeface="Arial" panose="020B0604020202020204" pitchFamily="34" charset="0"/>
              </a:rPr>
              <a:t>Static models </a:t>
            </a:r>
            <a:r>
              <a:rPr lang="en-US" altLang="en-US" dirty="0">
                <a:solidFill>
                  <a:srgbClr val="46424D"/>
                </a:solidFill>
                <a:cs typeface="Arial" panose="020B0604020202020204" pitchFamily="34" charset="0"/>
              </a:rPr>
              <a:t>describe the static </a:t>
            </a:r>
            <a:r>
              <a:rPr lang="en-US" altLang="en-US" b="1" dirty="0">
                <a:solidFill>
                  <a:srgbClr val="C00000"/>
                </a:solidFill>
                <a:cs typeface="Arial" panose="020B0604020202020204" pitchFamily="34" charset="0"/>
              </a:rPr>
              <a:t>structure</a:t>
            </a:r>
            <a:r>
              <a:rPr lang="en-US" altLang="en-US" dirty="0">
                <a:solidFill>
                  <a:srgbClr val="46424D"/>
                </a:solidFill>
                <a:cs typeface="Arial" panose="020B0604020202020204" pitchFamily="34" charset="0"/>
              </a:rPr>
              <a:t> of the </a:t>
            </a:r>
            <a:r>
              <a:rPr lang="en-GB" altLang="en-US" dirty="0">
                <a:solidFill>
                  <a:srgbClr val="46424D"/>
                </a:solidFill>
                <a:cs typeface="Arial" panose="020B0604020202020204" pitchFamily="34" charset="0"/>
              </a:rPr>
              <a:t>system</a:t>
            </a:r>
            <a:r>
              <a:rPr lang="en-US" altLang="en-US" dirty="0">
                <a:solidFill>
                  <a:srgbClr val="46424D"/>
                </a:solidFill>
                <a:cs typeface="Arial" panose="020B0604020202020204" pitchFamily="34" charset="0"/>
              </a:rPr>
              <a:t>  terms of object classes and relationships.</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b="1" dirty="0">
                <a:solidFill>
                  <a:srgbClr val="C00000"/>
                </a:solidFill>
                <a:cs typeface="Arial" panose="020B0604020202020204" pitchFamily="34" charset="0"/>
              </a:rPr>
              <a:t>Dynamic models </a:t>
            </a:r>
            <a:r>
              <a:rPr lang="en-US" altLang="en-US" dirty="0">
                <a:solidFill>
                  <a:srgbClr val="46424D"/>
                </a:solidFill>
                <a:cs typeface="Arial" panose="020B0604020202020204" pitchFamily="34" charset="0"/>
              </a:rPr>
              <a:t>describe the dynamic </a:t>
            </a:r>
            <a:r>
              <a:rPr lang="en-GB" altLang="en-US" dirty="0">
                <a:solidFill>
                  <a:srgbClr val="46424D"/>
                </a:solidFill>
                <a:cs typeface="Arial" panose="020B0604020202020204" pitchFamily="34" charset="0"/>
              </a:rPr>
              <a:t>interactions</a:t>
            </a:r>
            <a:r>
              <a:rPr lang="en-US" altLang="en-US" dirty="0">
                <a:solidFill>
                  <a:srgbClr val="46424D"/>
                </a:solidFill>
                <a:cs typeface="Arial" panose="020B0604020202020204" pitchFamily="34" charset="0"/>
              </a:rPr>
              <a:t>  between objects (behaviour over time).</a:t>
            </a:r>
            <a:endParaRPr lang="en-US" altLang="en-US" dirty="0">
              <a:cs typeface="Arial" panose="020B0604020202020204" pitchFamily="34" charset="0"/>
            </a:endParaRPr>
          </a:p>
        </p:txBody>
      </p:sp>
      <p:sp>
        <p:nvSpPr>
          <p:cNvPr id="3" name="object 3">
            <a:extLst>
              <a:ext uri="{FF2B5EF4-FFF2-40B4-BE49-F238E27FC236}">
                <a16:creationId xmlns:a16="http://schemas.microsoft.com/office/drawing/2014/main" id="{635AA130-97A5-9AAA-88A1-F1CBC944A777}"/>
              </a:ext>
            </a:extLst>
          </p:cNvPr>
          <p:cNvSpPr>
            <a:spLocks noGrp="1"/>
          </p:cNvSpPr>
          <p:nvPr>
            <p:ph type="ftr" sz="quarter" idx="4294967295"/>
          </p:nvPr>
        </p:nvSpPr>
        <p:spPr>
          <a:xfrm>
            <a:off x="3384550" y="6464300"/>
            <a:ext cx="2373313" cy="177800"/>
          </a:xfrm>
          <a:prstGeom prst="rect">
            <a:avLst/>
          </a:prstGeom>
        </p:spPr>
        <p:txBody>
          <a:bodyPr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defRPr/>
            </a:pPr>
            <a:r>
              <a:rPr lang="en-GB" spc="-5"/>
              <a:t>Chapter </a:t>
            </a:r>
            <a:r>
              <a:rPr lang="en-GB"/>
              <a:t>7 Design and</a:t>
            </a:r>
            <a:r>
              <a:rPr lang="en-GB" spc="-100"/>
              <a:t> </a:t>
            </a:r>
            <a:r>
              <a:rPr lang="en-GB" spc="-5"/>
              <a:t>implementation</a:t>
            </a:r>
            <a:endParaRPr spc="-5" dirty="0"/>
          </a:p>
        </p:txBody>
      </p:sp>
      <p:sp>
        <p:nvSpPr>
          <p:cNvPr id="32772" name="object 4">
            <a:extLst>
              <a:ext uri="{FF2B5EF4-FFF2-40B4-BE49-F238E27FC236}">
                <a16:creationId xmlns:a16="http://schemas.microsoft.com/office/drawing/2014/main" id="{F7DEF913-C237-DE8E-9507-26620856021A}"/>
              </a:ext>
            </a:extLst>
          </p:cNvPr>
          <p:cNvSpPr>
            <a:spLocks noGrp="1" noChangeArrowheads="1"/>
          </p:cNvSpPr>
          <p:nvPr>
            <p:ph type="sldNum" sz="quarter" idx="4294967295"/>
          </p:nvPr>
        </p:nvSpPr>
        <p:spPr bwMode="auto">
          <a:xfrm>
            <a:off x="8401050" y="6464300"/>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EC58B10D-A343-434C-AFE3-DD6D8BAC1335}" type="slidenum">
              <a:rPr lang="en-GB" altLang="en-US" sz="1200" i="0">
                <a:solidFill>
                  <a:srgbClr val="888888"/>
                </a:solidFill>
                <a:latin typeface="Carlito"/>
                <a:ea typeface="Carlito"/>
                <a:cs typeface="Carlito"/>
              </a:rPr>
              <a:pPr eaLnBrk="1" hangingPunct="1">
                <a:lnSpc>
                  <a:spcPts val="1238"/>
                </a:lnSpc>
                <a:spcBef>
                  <a:spcPct val="0"/>
                </a:spcBef>
              </a:pPr>
              <a:t>28</a:t>
            </a:fld>
            <a:endParaRPr lang="en-US" altLang="en-US" sz="1200" i="0">
              <a:solidFill>
                <a:srgbClr val="888888"/>
              </a:solidFill>
              <a:latin typeface="Carlito"/>
              <a:ea typeface="Carlito"/>
              <a:cs typeface="Carlito"/>
            </a:endParaRPr>
          </a:p>
        </p:txBody>
      </p:sp>
      <p:sp>
        <p:nvSpPr>
          <p:cNvPr id="2" name="object 2">
            <a:extLst>
              <a:ext uri="{FF2B5EF4-FFF2-40B4-BE49-F238E27FC236}">
                <a16:creationId xmlns:a16="http://schemas.microsoft.com/office/drawing/2014/main" id="{5270BD6F-7E79-AD8E-B7A0-1F1AF71247E7}"/>
              </a:ext>
            </a:extLst>
          </p:cNvPr>
          <p:cNvSpPr txBox="1">
            <a:spLocks/>
          </p:cNvSpPr>
          <p:nvPr/>
        </p:nvSpPr>
        <p:spPr>
          <a:xfrm>
            <a:off x="304799" y="408781"/>
            <a:ext cx="8212138" cy="690562"/>
          </a:xfrm>
          <a:prstGeom prst="rect">
            <a:avLst/>
          </a:prstGeom>
        </p:spPr>
        <p:txBody>
          <a:bodyPr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Design Models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EECBC46-0929-B0BB-CF7C-EB4F660459EE}"/>
              </a:ext>
            </a:extLst>
          </p:cNvPr>
          <p:cNvSpPr txBox="1">
            <a:spLocks noGrp="1"/>
          </p:cNvSpPr>
          <p:nvPr>
            <p:ph type="title"/>
          </p:nvPr>
        </p:nvSpPr>
        <p:spPr>
          <a:xfrm>
            <a:off x="323528" y="332656"/>
            <a:ext cx="7350125" cy="690562"/>
          </a:xfrm>
        </p:spPr>
        <p:txBody>
          <a:bodyPr lIns="0" tIns="12700" rIns="0" bIns="0" rtlCol="0">
            <a:spAutoFit/>
          </a:bodyPr>
          <a:lstStyle/>
          <a:p>
            <a:pPr marL="12700">
              <a:spcBef>
                <a:spcPts val="100"/>
              </a:spcBef>
              <a:defRPr/>
            </a:pPr>
            <a:r>
              <a:rPr lang="en-GB" spc="-5" dirty="0"/>
              <a:t>Examples </a:t>
            </a:r>
            <a:r>
              <a:rPr lang="en-GB" dirty="0"/>
              <a:t>Of Design</a:t>
            </a:r>
            <a:r>
              <a:rPr lang="en-GB" spc="-45" dirty="0"/>
              <a:t> </a:t>
            </a:r>
            <a:r>
              <a:rPr lang="en-GB" spc="-5" dirty="0"/>
              <a:t>Models</a:t>
            </a:r>
          </a:p>
        </p:txBody>
      </p:sp>
      <p:sp>
        <p:nvSpPr>
          <p:cNvPr id="33797" name="object 3">
            <a:extLst>
              <a:ext uri="{FF2B5EF4-FFF2-40B4-BE49-F238E27FC236}">
                <a16:creationId xmlns:a16="http://schemas.microsoft.com/office/drawing/2014/main" id="{9487AAC9-34CB-73E4-C57E-76733A034459}"/>
              </a:ext>
            </a:extLst>
          </p:cNvPr>
          <p:cNvSpPr txBox="1">
            <a:spLocks noChangeArrowheads="1"/>
          </p:cNvSpPr>
          <p:nvPr/>
        </p:nvSpPr>
        <p:spPr bwMode="auto">
          <a:xfrm>
            <a:off x="323528" y="1714500"/>
            <a:ext cx="83042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b="1" dirty="0">
                <a:solidFill>
                  <a:srgbClr val="46424D"/>
                </a:solidFill>
                <a:cs typeface="Arial" panose="020B0604020202020204" pitchFamily="34" charset="0"/>
              </a:rPr>
              <a:t>Subsystem models</a:t>
            </a:r>
            <a:r>
              <a:rPr lang="en-US" altLang="en-US" dirty="0">
                <a:solidFill>
                  <a:srgbClr val="46424D"/>
                </a:solidFill>
                <a:cs typeface="Arial" panose="020B0604020202020204" pitchFamily="34" charset="0"/>
              </a:rPr>
              <a:t> that show logical groupings of objects into coherent subsystems.</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b="1" dirty="0">
                <a:solidFill>
                  <a:srgbClr val="46424D"/>
                </a:solidFill>
                <a:cs typeface="Arial" panose="020B0604020202020204" pitchFamily="34" charset="0"/>
              </a:rPr>
              <a:t>Sequence models </a:t>
            </a:r>
            <a:r>
              <a:rPr lang="en-US" altLang="en-US" dirty="0">
                <a:solidFill>
                  <a:srgbClr val="46424D"/>
                </a:solidFill>
                <a:cs typeface="Arial" panose="020B0604020202020204" pitchFamily="34" charset="0"/>
              </a:rPr>
              <a:t>that show the sequence of </a:t>
            </a:r>
            <a:r>
              <a:rPr lang="en-GB" altLang="en-US" dirty="0">
                <a:solidFill>
                  <a:srgbClr val="46424D"/>
                </a:solidFill>
                <a:cs typeface="Arial" panose="020B0604020202020204" pitchFamily="34" charset="0"/>
              </a:rPr>
              <a:t>object</a:t>
            </a:r>
            <a:r>
              <a:rPr lang="en-US" altLang="en-US" dirty="0">
                <a:solidFill>
                  <a:srgbClr val="46424D"/>
                </a:solidFill>
                <a:cs typeface="Arial" panose="020B0604020202020204" pitchFamily="34" charset="0"/>
              </a:rPr>
              <a:t>  interactions.</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b="1" dirty="0">
                <a:solidFill>
                  <a:srgbClr val="46424D"/>
                </a:solidFill>
                <a:cs typeface="Arial" panose="020B0604020202020204" pitchFamily="34" charset="0"/>
              </a:rPr>
              <a:t>State machine models </a:t>
            </a:r>
            <a:r>
              <a:rPr lang="en-US" altLang="en-US" dirty="0">
                <a:solidFill>
                  <a:srgbClr val="46424D"/>
                </a:solidFill>
                <a:cs typeface="Arial" panose="020B0604020202020204" pitchFamily="34" charset="0"/>
              </a:rPr>
              <a:t>that show how individual </a:t>
            </a:r>
            <a:r>
              <a:rPr lang="en-GB" altLang="en-US" dirty="0">
                <a:solidFill>
                  <a:srgbClr val="46424D"/>
                </a:solidFill>
                <a:cs typeface="Arial" panose="020B0604020202020204" pitchFamily="34" charset="0"/>
              </a:rPr>
              <a:t>object</a:t>
            </a:r>
            <a:r>
              <a:rPr lang="en-US" altLang="en-US" dirty="0">
                <a:solidFill>
                  <a:srgbClr val="46424D"/>
                </a:solidFill>
                <a:cs typeface="Arial" panose="020B0604020202020204" pitchFamily="34" charset="0"/>
              </a:rPr>
              <a:t>  change their state in response to events.</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Other models include </a:t>
            </a:r>
            <a:r>
              <a:rPr lang="en-US" altLang="en-US" b="1" dirty="0">
                <a:solidFill>
                  <a:srgbClr val="46424D"/>
                </a:solidFill>
                <a:cs typeface="Arial" panose="020B0604020202020204" pitchFamily="34" charset="0"/>
              </a:rPr>
              <a:t>use-case models, </a:t>
            </a:r>
            <a:r>
              <a:rPr lang="en-GB" altLang="en-US" b="1" dirty="0">
                <a:solidFill>
                  <a:srgbClr val="46424D"/>
                </a:solidFill>
                <a:cs typeface="Arial" panose="020B0604020202020204" pitchFamily="34" charset="0"/>
              </a:rPr>
              <a:t>aggregation</a:t>
            </a:r>
            <a:r>
              <a:rPr lang="en-US" altLang="en-US" b="1" dirty="0">
                <a:solidFill>
                  <a:srgbClr val="46424D"/>
                </a:solidFill>
                <a:cs typeface="Arial" panose="020B0604020202020204" pitchFamily="34" charset="0"/>
              </a:rPr>
              <a:t>  models, </a:t>
            </a:r>
            <a:r>
              <a:rPr lang="en-US" altLang="en-US" b="1" dirty="0" err="1">
                <a:solidFill>
                  <a:srgbClr val="46424D"/>
                </a:solidFill>
                <a:cs typeface="Arial" panose="020B0604020202020204" pitchFamily="34" charset="0"/>
              </a:rPr>
              <a:t>generalisation</a:t>
            </a:r>
            <a:r>
              <a:rPr lang="en-US" altLang="en-US" b="1" dirty="0">
                <a:solidFill>
                  <a:srgbClr val="46424D"/>
                </a:solidFill>
                <a:cs typeface="Arial" panose="020B0604020202020204" pitchFamily="34" charset="0"/>
              </a:rPr>
              <a:t> models</a:t>
            </a:r>
            <a:r>
              <a:rPr lang="en-US" altLang="en-US" dirty="0">
                <a:solidFill>
                  <a:srgbClr val="46424D"/>
                </a:solidFill>
                <a:cs typeface="Arial" panose="020B0604020202020204" pitchFamily="34" charset="0"/>
              </a:rPr>
              <a:t>, etc.</a:t>
            </a:r>
            <a:endParaRPr lang="en-US" altLang="en-US" dirty="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DE6F3E79-A737-7E86-F39A-E909FBFEEF94}"/>
              </a:ext>
            </a:extLst>
          </p:cNvPr>
          <p:cNvSpPr>
            <a:spLocks noGrp="1" noChangeArrowheads="1"/>
          </p:cNvSpPr>
          <p:nvPr>
            <p:ph type="title"/>
          </p:nvPr>
        </p:nvSpPr>
        <p:spPr/>
        <p:txBody>
          <a:bodyPr/>
          <a:lstStyle/>
          <a:p>
            <a:pPr eaLnBrk="1" hangingPunct="1"/>
            <a:r>
              <a:rPr lang="en-GB" altLang="en-US"/>
              <a:t>Learning Outcomes</a:t>
            </a:r>
            <a:endParaRPr lang="en-US" altLang="en-US"/>
          </a:p>
        </p:txBody>
      </p:sp>
      <p:sp>
        <p:nvSpPr>
          <p:cNvPr id="9219" name="Rectangle 5">
            <a:extLst>
              <a:ext uri="{FF2B5EF4-FFF2-40B4-BE49-F238E27FC236}">
                <a16:creationId xmlns:a16="http://schemas.microsoft.com/office/drawing/2014/main" id="{37F96C8D-F19A-56F8-F00F-395761029E11}"/>
              </a:ext>
            </a:extLst>
          </p:cNvPr>
          <p:cNvSpPr>
            <a:spLocks noGrp="1" noChangeArrowheads="1"/>
          </p:cNvSpPr>
          <p:nvPr>
            <p:ph idx="1"/>
          </p:nvPr>
        </p:nvSpPr>
        <p:spPr/>
        <p:txBody>
          <a:bodyPr/>
          <a:lstStyle/>
          <a:p>
            <a:pPr eaLnBrk="1" hangingPunct="1"/>
            <a:r>
              <a:rPr lang="en-GB" altLang="en-US" dirty="0"/>
              <a:t>By the end of this topic students will be able to:</a:t>
            </a:r>
          </a:p>
          <a:p>
            <a:pPr marL="787400" lvl="1" indent="-342900" eaLnBrk="1" hangingPunct="1">
              <a:buFont typeface="Gill Sans" charset="0"/>
              <a:buAutoNum type="arabicPeriod"/>
            </a:pPr>
            <a:r>
              <a:rPr lang="en-GB" altLang="en-US" sz="2400" dirty="0">
                <a:latin typeface="Arial" panose="020B0604020202020204" pitchFamily="34" charset="0"/>
                <a:cs typeface="Times New Roman" panose="02020603050405020304" pitchFamily="18" charset="0"/>
              </a:rPr>
              <a:t>Explain software engineering design principles</a:t>
            </a:r>
          </a:p>
          <a:p>
            <a:pPr marL="787400" lvl="1" indent="-342900">
              <a:spcBef>
                <a:spcPts val="300"/>
              </a:spcBef>
              <a:spcAft>
                <a:spcPts val="300"/>
              </a:spcAft>
              <a:buFont typeface="Gill Sans" charset="0"/>
              <a:buAutoNum type="arabicPeriod"/>
            </a:pPr>
            <a:r>
              <a:rPr lang="en-GB" altLang="en-US" sz="2400" dirty="0">
                <a:latin typeface="Arial" panose="020B0604020202020204" pitchFamily="34" charset="0"/>
                <a:ea typeface="Times New Roman" panose="02020603050405020304" pitchFamily="18" charset="0"/>
                <a:cs typeface="Arial" panose="020B0604020202020204" pitchFamily="34" charset="0"/>
              </a:rPr>
              <a:t>Explain the purpose and range of modelling to produce quality software.</a:t>
            </a:r>
            <a:endParaRPr lang="en-GB" altLang="en-US" sz="2400" dirty="0">
              <a:latin typeface="Arial" panose="020B0604020202020204" pitchFamily="34" charset="0"/>
              <a:cs typeface="Times New Roman" panose="02020603050405020304" pitchFamily="18" charset="0"/>
            </a:endParaRPr>
          </a:p>
          <a:p>
            <a:pPr marL="787400" lvl="1" indent="-342900">
              <a:spcBef>
                <a:spcPts val="300"/>
              </a:spcBef>
              <a:spcAft>
                <a:spcPts val="300"/>
              </a:spcAft>
              <a:buFont typeface="Gill Sans" charset="0"/>
              <a:buAutoNum type="arabicPeriod"/>
            </a:pPr>
            <a:r>
              <a:rPr lang="en-GB" altLang="en-US" sz="2400" dirty="0">
                <a:latin typeface="Arial" panose="020B0604020202020204" pitchFamily="34" charset="0"/>
                <a:cs typeface="Times New Roman" panose="02020603050405020304" pitchFamily="18" charset="0"/>
              </a:rPr>
              <a:t>Create appropriate UML models for a well-defined scenario of limited scope.</a:t>
            </a:r>
          </a:p>
          <a:p>
            <a:pPr marL="787400" lvl="1" indent="-342900">
              <a:spcBef>
                <a:spcPts val="300"/>
              </a:spcBef>
              <a:spcAft>
                <a:spcPts val="300"/>
              </a:spcAft>
              <a:buFont typeface="Gill Sans" charset="0"/>
              <a:buAutoNum type="arabicPeriod"/>
            </a:pPr>
            <a:r>
              <a:rPr lang="en-GB" altLang="en-US" sz="2400" dirty="0">
                <a:latin typeface="Arial" panose="020B0604020202020204" pitchFamily="34" charset="0"/>
                <a:cs typeface="Times New Roman" panose="02020603050405020304" pitchFamily="18" charset="0"/>
              </a:rPr>
              <a:t>Explain how the models embody the principles of good practice in software engineering</a:t>
            </a:r>
            <a:endParaRPr lang="en-US" altLang="en-US" sz="24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2">
            <a:extLst>
              <a:ext uri="{FF2B5EF4-FFF2-40B4-BE49-F238E27FC236}">
                <a16:creationId xmlns:a16="http://schemas.microsoft.com/office/drawing/2014/main" id="{DCC6BB21-C447-BBC3-482C-A0AD61FC841C}"/>
              </a:ext>
            </a:extLst>
          </p:cNvPr>
          <p:cNvSpPr txBox="1">
            <a:spLocks noChangeArrowheads="1"/>
          </p:cNvSpPr>
          <p:nvPr/>
        </p:nvSpPr>
        <p:spPr bwMode="auto">
          <a:xfrm>
            <a:off x="395535" y="1772816"/>
            <a:ext cx="8237289" cy="238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Shows how the design is </a:t>
            </a:r>
            <a:r>
              <a:rPr lang="en-US" altLang="en-US" dirty="0" err="1">
                <a:solidFill>
                  <a:srgbClr val="46424D"/>
                </a:solidFill>
                <a:cs typeface="Arial" panose="020B0604020202020204" pitchFamily="34" charset="0"/>
              </a:rPr>
              <a:t>organised</a:t>
            </a:r>
            <a:r>
              <a:rPr lang="en-US" altLang="en-US" dirty="0">
                <a:solidFill>
                  <a:srgbClr val="46424D"/>
                </a:solidFill>
                <a:cs typeface="Arial" panose="020B0604020202020204" pitchFamily="34" charset="0"/>
              </a:rPr>
              <a:t> into logically related  groups of objects.</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In the UML, these are shown using packages - an  encapsulation construct. This is a logical model. The  actual </a:t>
            </a:r>
            <a:r>
              <a:rPr lang="en-US" altLang="en-US" dirty="0" err="1">
                <a:solidFill>
                  <a:srgbClr val="46424D"/>
                </a:solidFill>
                <a:cs typeface="Arial" panose="020B0604020202020204" pitchFamily="34" charset="0"/>
              </a:rPr>
              <a:t>organisation</a:t>
            </a:r>
            <a:r>
              <a:rPr lang="en-US" altLang="en-US" dirty="0">
                <a:solidFill>
                  <a:srgbClr val="46424D"/>
                </a:solidFill>
                <a:cs typeface="Arial" panose="020B0604020202020204" pitchFamily="34" charset="0"/>
              </a:rPr>
              <a:t> of objects in the system may be  different.</a:t>
            </a:r>
            <a:endParaRPr lang="en-US" altLang="en-US" dirty="0">
              <a:cs typeface="Arial" panose="020B0604020202020204" pitchFamily="34" charset="0"/>
            </a:endParaRPr>
          </a:p>
        </p:txBody>
      </p:sp>
      <p:sp>
        <p:nvSpPr>
          <p:cNvPr id="2" name="object 2">
            <a:extLst>
              <a:ext uri="{FF2B5EF4-FFF2-40B4-BE49-F238E27FC236}">
                <a16:creationId xmlns:a16="http://schemas.microsoft.com/office/drawing/2014/main" id="{B29AC578-A769-DD11-AB1C-744FE9CC10EF}"/>
              </a:ext>
            </a:extLst>
          </p:cNvPr>
          <p:cNvSpPr txBox="1">
            <a:spLocks/>
          </p:cNvSpPr>
          <p:nvPr/>
        </p:nvSpPr>
        <p:spPr>
          <a:xfrm>
            <a:off x="394557" y="287480"/>
            <a:ext cx="7350125" cy="690562"/>
          </a:xfrm>
          <a:prstGeom prst="rect">
            <a:avLst/>
          </a:prstGeom>
        </p:spPr>
        <p:txBody>
          <a:bodyPr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Subsystem Models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4944348-4E36-E2D2-3B60-04F062A126B5}"/>
              </a:ext>
            </a:extLst>
          </p:cNvPr>
          <p:cNvSpPr txBox="1">
            <a:spLocks noGrp="1"/>
          </p:cNvSpPr>
          <p:nvPr>
            <p:ph type="title"/>
          </p:nvPr>
        </p:nvSpPr>
        <p:spPr>
          <a:xfrm>
            <a:off x="189076" y="332656"/>
            <a:ext cx="5907088" cy="690562"/>
          </a:xfrm>
        </p:spPr>
        <p:txBody>
          <a:bodyPr lIns="0" tIns="12700" rIns="0" bIns="0" rtlCol="0">
            <a:spAutoFit/>
          </a:bodyPr>
          <a:lstStyle/>
          <a:p>
            <a:pPr marL="12700">
              <a:spcBef>
                <a:spcPts val="100"/>
              </a:spcBef>
              <a:defRPr/>
            </a:pPr>
            <a:r>
              <a:rPr lang="en-GB" spc="-5" dirty="0"/>
              <a:t>Sequence Models</a:t>
            </a:r>
          </a:p>
        </p:txBody>
      </p:sp>
      <p:sp>
        <p:nvSpPr>
          <p:cNvPr id="35845" name="object 3">
            <a:extLst>
              <a:ext uri="{FF2B5EF4-FFF2-40B4-BE49-F238E27FC236}">
                <a16:creationId xmlns:a16="http://schemas.microsoft.com/office/drawing/2014/main" id="{6813924D-8866-0A8B-CF46-7FF53A5AB4A0}"/>
              </a:ext>
            </a:extLst>
          </p:cNvPr>
          <p:cNvSpPr txBox="1">
            <a:spLocks noChangeArrowheads="1"/>
          </p:cNvSpPr>
          <p:nvPr/>
        </p:nvSpPr>
        <p:spPr bwMode="auto">
          <a:xfrm>
            <a:off x="179513" y="1589088"/>
            <a:ext cx="8568952" cy="35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5397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nSpc>
                <a:spcPts val="2588"/>
              </a:lnSpc>
              <a:spcBef>
                <a:spcPts val="425"/>
              </a:spcBef>
              <a:buFont typeface="Arial" panose="020B0604020202020204" pitchFamily="34" charset="0"/>
              <a:buChar char="•"/>
            </a:pPr>
            <a:r>
              <a:rPr lang="en-US" altLang="en-US" dirty="0">
                <a:solidFill>
                  <a:srgbClr val="46424D"/>
                </a:solidFill>
                <a:cs typeface="Arial" panose="020B0604020202020204" pitchFamily="34" charset="0"/>
              </a:rPr>
              <a:t>Sequence models show the sequence of </a:t>
            </a:r>
            <a:r>
              <a:rPr lang="en-GB" altLang="en-US" dirty="0">
                <a:solidFill>
                  <a:srgbClr val="46424D"/>
                </a:solidFill>
                <a:cs typeface="Arial" panose="020B0604020202020204" pitchFamily="34" charset="0"/>
              </a:rPr>
              <a:t>object</a:t>
            </a:r>
            <a:r>
              <a:rPr lang="en-US" altLang="en-US" dirty="0">
                <a:solidFill>
                  <a:srgbClr val="46424D"/>
                </a:solidFill>
                <a:cs typeface="Arial" panose="020B0604020202020204" pitchFamily="34" charset="0"/>
              </a:rPr>
              <a:t>  interactions that take place.</a:t>
            </a:r>
            <a:endParaRPr lang="en-US" altLang="en-US" dirty="0">
              <a:cs typeface="Arial" panose="020B0604020202020204" pitchFamily="34" charset="0"/>
            </a:endParaRPr>
          </a:p>
          <a:p>
            <a:pPr marL="812800" lvl="1" indent="-342900">
              <a:spcBef>
                <a:spcPts val="625"/>
              </a:spcBef>
              <a:buFont typeface="Arial" panose="020B0604020202020204" pitchFamily="34" charset="0"/>
              <a:buChar char="•"/>
            </a:pPr>
            <a:r>
              <a:rPr lang="en-US" altLang="en-US" dirty="0">
                <a:solidFill>
                  <a:srgbClr val="46424D"/>
                </a:solidFill>
                <a:cs typeface="Arial" panose="020B0604020202020204" pitchFamily="34" charset="0"/>
              </a:rPr>
              <a:t>Objects are arranged horizontally across the top;</a:t>
            </a:r>
            <a:endParaRPr lang="en-US" altLang="en-US" dirty="0">
              <a:cs typeface="Arial" panose="020B0604020202020204" pitchFamily="34" charset="0"/>
            </a:endParaRPr>
          </a:p>
          <a:p>
            <a:pPr marL="812800" lvl="1" indent="-342900">
              <a:spcBef>
                <a:spcPts val="363"/>
              </a:spcBef>
              <a:buFont typeface="Arial" panose="020B0604020202020204" pitchFamily="34" charset="0"/>
              <a:buChar char="•"/>
            </a:pPr>
            <a:r>
              <a:rPr lang="en-US" altLang="en-US" dirty="0">
                <a:solidFill>
                  <a:srgbClr val="46424D"/>
                </a:solidFill>
                <a:cs typeface="Arial" panose="020B0604020202020204" pitchFamily="34" charset="0"/>
              </a:rPr>
              <a:t>Time is represented vertically so models are read top to bottom;</a:t>
            </a:r>
            <a:endParaRPr lang="en-US" altLang="en-US" dirty="0">
              <a:cs typeface="Arial" panose="020B0604020202020204" pitchFamily="34" charset="0"/>
            </a:endParaRPr>
          </a:p>
          <a:p>
            <a:pPr marL="812800" lvl="1" indent="-342900">
              <a:lnSpc>
                <a:spcPts val="2163"/>
              </a:lnSpc>
              <a:spcBef>
                <a:spcPts val="638"/>
              </a:spcBef>
              <a:buFont typeface="Arial" panose="020B0604020202020204" pitchFamily="34" charset="0"/>
              <a:buChar char="•"/>
            </a:pPr>
            <a:r>
              <a:rPr lang="en-US" altLang="en-US" dirty="0">
                <a:solidFill>
                  <a:srgbClr val="46424D"/>
                </a:solidFill>
                <a:cs typeface="Arial" panose="020B0604020202020204" pitchFamily="34" charset="0"/>
              </a:rPr>
              <a:t>Interactions are represented by labelled arrows; </a:t>
            </a:r>
          </a:p>
          <a:p>
            <a:pPr marL="812800" lvl="1" indent="-342900">
              <a:lnSpc>
                <a:spcPts val="2163"/>
              </a:lnSpc>
              <a:spcBef>
                <a:spcPts val="638"/>
              </a:spcBef>
              <a:buFont typeface="Arial" panose="020B0604020202020204" pitchFamily="34" charset="0"/>
              <a:buChar char="•"/>
            </a:pPr>
            <a:r>
              <a:rPr lang="en-US" altLang="en-US" dirty="0">
                <a:solidFill>
                  <a:srgbClr val="46424D"/>
                </a:solidFill>
                <a:cs typeface="Arial" panose="020B0604020202020204" pitchFamily="34" charset="0"/>
              </a:rPr>
              <a:t>Different styles  of arrow represent different types of interaction;</a:t>
            </a:r>
            <a:endParaRPr lang="en-US" altLang="en-US" dirty="0">
              <a:cs typeface="Arial" panose="020B0604020202020204" pitchFamily="34" charset="0"/>
            </a:endParaRPr>
          </a:p>
          <a:p>
            <a:pPr marL="812800" lvl="1" indent="-342900">
              <a:lnSpc>
                <a:spcPts val="2275"/>
              </a:lnSpc>
              <a:spcBef>
                <a:spcPts val="325"/>
              </a:spcBef>
              <a:buFont typeface="Arial" panose="020B0604020202020204" pitchFamily="34" charset="0"/>
              <a:buChar char="•"/>
            </a:pPr>
            <a:r>
              <a:rPr lang="en-US" altLang="en-US" dirty="0">
                <a:solidFill>
                  <a:srgbClr val="46424D"/>
                </a:solidFill>
                <a:cs typeface="Arial" panose="020B0604020202020204" pitchFamily="34" charset="0"/>
              </a:rPr>
              <a:t>A thin rectangle in an object lifeline represents the time when the object is the controlling object in the system.</a:t>
            </a:r>
            <a:endParaRPr lang="en-US" altLang="en-US" dirty="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13CF68A-7D02-DB93-FEA1-8E292AC8BD15}"/>
              </a:ext>
            </a:extLst>
          </p:cNvPr>
          <p:cNvSpPr txBox="1">
            <a:spLocks noGrp="1"/>
          </p:cNvSpPr>
          <p:nvPr>
            <p:ph type="title"/>
          </p:nvPr>
        </p:nvSpPr>
        <p:spPr>
          <a:xfrm>
            <a:off x="107504" y="428739"/>
            <a:ext cx="8784976" cy="505267"/>
          </a:xfrm>
        </p:spPr>
        <p:txBody>
          <a:bodyPr wrap="square" lIns="0" tIns="12700" rIns="0" bIns="0" rtlCol="0">
            <a:spAutoFit/>
          </a:bodyPr>
          <a:lstStyle/>
          <a:p>
            <a:pPr marL="12700">
              <a:spcBef>
                <a:spcPts val="100"/>
              </a:spcBef>
              <a:defRPr/>
            </a:pPr>
            <a:r>
              <a:rPr lang="en-GB" sz="3200" spc="-5" dirty="0"/>
              <a:t>Sequence Diagram Describing Data</a:t>
            </a:r>
            <a:r>
              <a:rPr lang="en-GB" sz="3200" spc="5" dirty="0"/>
              <a:t> </a:t>
            </a:r>
            <a:r>
              <a:rPr lang="en-GB" sz="3200" dirty="0"/>
              <a:t>Collection</a:t>
            </a:r>
          </a:p>
        </p:txBody>
      </p:sp>
      <p:pic>
        <p:nvPicPr>
          <p:cNvPr id="4" name="Picture 3">
            <a:extLst>
              <a:ext uri="{FF2B5EF4-FFF2-40B4-BE49-F238E27FC236}">
                <a16:creationId xmlns:a16="http://schemas.microsoft.com/office/drawing/2014/main" id="{7E8155A7-9F5B-3CFE-4B4C-16B3D1238BDC}"/>
              </a:ext>
            </a:extLst>
          </p:cNvPr>
          <p:cNvPicPr>
            <a:picLocks noChangeAspect="1"/>
          </p:cNvPicPr>
          <p:nvPr/>
        </p:nvPicPr>
        <p:blipFill>
          <a:blip r:embed="rId2"/>
          <a:stretch>
            <a:fillRect/>
          </a:stretch>
        </p:blipFill>
        <p:spPr>
          <a:xfrm>
            <a:off x="0" y="1700809"/>
            <a:ext cx="9144000" cy="4248472"/>
          </a:xfrm>
          <a:prstGeom prst="rect">
            <a:avLst/>
          </a:prstGeom>
        </p:spPr>
      </p:pic>
      <p:sp>
        <p:nvSpPr>
          <p:cNvPr id="3" name="TextBox 2">
            <a:extLst>
              <a:ext uri="{FF2B5EF4-FFF2-40B4-BE49-F238E27FC236}">
                <a16:creationId xmlns:a16="http://schemas.microsoft.com/office/drawing/2014/main" id="{8FA1A7F4-25AA-50D5-5378-5E10992315F7}"/>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bject 2">
            <a:extLst>
              <a:ext uri="{FF2B5EF4-FFF2-40B4-BE49-F238E27FC236}">
                <a16:creationId xmlns:a16="http://schemas.microsoft.com/office/drawing/2014/main" id="{07786360-048B-0891-5BBD-6B159F370DA8}"/>
              </a:ext>
            </a:extLst>
          </p:cNvPr>
          <p:cNvSpPr txBox="1">
            <a:spLocks noChangeArrowheads="1"/>
          </p:cNvSpPr>
          <p:nvPr/>
        </p:nvSpPr>
        <p:spPr bwMode="auto">
          <a:xfrm>
            <a:off x="471487" y="1628800"/>
            <a:ext cx="8045450" cy="3314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lnSpc>
                <a:spcPct val="90000"/>
              </a:lnSpc>
              <a:spcBef>
                <a:spcPts val="1750"/>
              </a:spcBef>
              <a:buFont typeface="Arial" panose="020B0604020202020204" pitchFamily="34" charset="0"/>
              <a:buChar char="•"/>
            </a:pPr>
            <a:r>
              <a:rPr lang="en-US" altLang="en-US" dirty="0">
                <a:solidFill>
                  <a:srgbClr val="46424D"/>
                </a:solidFill>
                <a:cs typeface="Arial" panose="020B0604020202020204" pitchFamily="34" charset="0"/>
              </a:rPr>
              <a:t>Used to show how objects respond to  different service requests and the state transitions  triggered by these requests.</a:t>
            </a:r>
            <a:endParaRPr lang="en-US" altLang="en-US" dirty="0">
              <a:cs typeface="Arial" panose="020B0604020202020204" pitchFamily="34" charset="0"/>
            </a:endParaRPr>
          </a:p>
          <a:p>
            <a:pPr marL="355600" indent="-342900">
              <a:lnSpc>
                <a:spcPts val="2588"/>
              </a:lnSpc>
              <a:spcBef>
                <a:spcPts val="1238"/>
              </a:spcBef>
              <a:buFont typeface="Arial" panose="020B0604020202020204" pitchFamily="34" charset="0"/>
              <a:buChar char="•"/>
            </a:pPr>
            <a:r>
              <a:rPr lang="en-US" altLang="en-US" dirty="0">
                <a:solidFill>
                  <a:srgbClr val="46424D"/>
                </a:solidFill>
                <a:cs typeface="Arial" panose="020B0604020202020204" pitchFamily="34" charset="0"/>
              </a:rPr>
              <a:t>Useful high-level models of a </a:t>
            </a:r>
            <a:r>
              <a:rPr lang="en-GB" altLang="en-US" dirty="0">
                <a:solidFill>
                  <a:srgbClr val="46424D"/>
                </a:solidFill>
                <a:cs typeface="Arial" panose="020B0604020202020204" pitchFamily="34" charset="0"/>
              </a:rPr>
              <a:t>system </a:t>
            </a:r>
            <a:r>
              <a:rPr lang="en-US" altLang="en-US" dirty="0">
                <a:solidFill>
                  <a:srgbClr val="46424D"/>
                </a:solidFill>
                <a:cs typeface="Arial" panose="020B0604020202020204" pitchFamily="34" charset="0"/>
              </a:rPr>
              <a:t>or an object’s run-time behavior.</a:t>
            </a:r>
            <a:endParaRPr lang="en-US" altLang="en-US" dirty="0">
              <a:cs typeface="Arial" panose="020B0604020202020204" pitchFamily="34" charset="0"/>
            </a:endParaRPr>
          </a:p>
          <a:p>
            <a:pPr marL="355600" indent="-342900">
              <a:lnSpc>
                <a:spcPct val="90000"/>
              </a:lnSpc>
              <a:spcBef>
                <a:spcPts val="1163"/>
              </a:spcBef>
              <a:buFont typeface="Arial" panose="020B0604020202020204" pitchFamily="34" charset="0"/>
              <a:buChar char="•"/>
            </a:pPr>
            <a:r>
              <a:rPr lang="en-US" altLang="en-US" dirty="0">
                <a:solidFill>
                  <a:srgbClr val="46424D"/>
                </a:solidFill>
                <a:cs typeface="Arial" panose="020B0604020202020204" pitchFamily="34" charset="0"/>
              </a:rPr>
              <a:t>You don’t usually need a state diagram for all of the  objects in the system. Many of the objects in a system  are relatively simple and a state model adds  unnecessary detail to the design.</a:t>
            </a:r>
            <a:endParaRPr lang="en-US" altLang="en-US" dirty="0">
              <a:cs typeface="Arial" panose="020B0604020202020204" pitchFamily="34" charset="0"/>
            </a:endParaRPr>
          </a:p>
        </p:txBody>
      </p:sp>
      <p:sp>
        <p:nvSpPr>
          <p:cNvPr id="2" name="TextBox 1">
            <a:extLst>
              <a:ext uri="{FF2B5EF4-FFF2-40B4-BE49-F238E27FC236}">
                <a16:creationId xmlns:a16="http://schemas.microsoft.com/office/drawing/2014/main" id="{0E5D00F1-1764-DF2B-4415-79901B73272D}"/>
              </a:ext>
            </a:extLst>
          </p:cNvPr>
          <p:cNvSpPr txBox="1"/>
          <p:nvPr/>
        </p:nvSpPr>
        <p:spPr>
          <a:xfrm>
            <a:off x="239712" y="332656"/>
            <a:ext cx="8161338" cy="707886"/>
          </a:xfrm>
          <a:prstGeom prst="rect">
            <a:avLst/>
          </a:prstGeom>
          <a:noFill/>
        </p:spPr>
        <p:txBody>
          <a:bodyPr wrap="square" rtlCol="0">
            <a:spAutoFit/>
          </a:bodyPr>
          <a:lstStyle/>
          <a:p>
            <a:r>
              <a:rPr lang="en-GB" sz="4000" dirty="0">
                <a:solidFill>
                  <a:schemeClr val="bg1"/>
                </a:solidFill>
              </a:rPr>
              <a:t>State Diagram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0AB61DD-5E93-0EDB-1133-D20E6FC8C961}"/>
              </a:ext>
            </a:extLst>
          </p:cNvPr>
          <p:cNvSpPr txBox="1">
            <a:spLocks noGrp="1"/>
          </p:cNvSpPr>
          <p:nvPr>
            <p:ph type="title"/>
          </p:nvPr>
        </p:nvSpPr>
        <p:spPr>
          <a:xfrm>
            <a:off x="226479" y="386556"/>
            <a:ext cx="8096250" cy="690562"/>
          </a:xfrm>
        </p:spPr>
        <p:txBody>
          <a:bodyPr lIns="0" tIns="12700" rIns="0" bIns="0" rtlCol="0">
            <a:spAutoFit/>
          </a:bodyPr>
          <a:lstStyle/>
          <a:p>
            <a:pPr marL="12700">
              <a:spcBef>
                <a:spcPts val="100"/>
              </a:spcBef>
              <a:defRPr/>
            </a:pPr>
            <a:r>
              <a:rPr lang="en-GB" spc="-10" dirty="0"/>
              <a:t>Weather </a:t>
            </a:r>
            <a:r>
              <a:rPr lang="en-GB" dirty="0"/>
              <a:t>Station </a:t>
            </a:r>
            <a:r>
              <a:rPr lang="en-GB" spc="-5" dirty="0"/>
              <a:t>State</a:t>
            </a:r>
            <a:r>
              <a:rPr lang="en-GB" spc="-30" dirty="0"/>
              <a:t> </a:t>
            </a:r>
            <a:r>
              <a:rPr lang="en-GB" spc="-5" dirty="0"/>
              <a:t>Diagram</a:t>
            </a:r>
          </a:p>
        </p:txBody>
      </p:sp>
      <p:pic>
        <p:nvPicPr>
          <p:cNvPr id="4" name="Picture 3">
            <a:extLst>
              <a:ext uri="{FF2B5EF4-FFF2-40B4-BE49-F238E27FC236}">
                <a16:creationId xmlns:a16="http://schemas.microsoft.com/office/drawing/2014/main" id="{B9FAA8F3-8725-B877-E300-D11917FAB15A}"/>
              </a:ext>
            </a:extLst>
          </p:cNvPr>
          <p:cNvPicPr>
            <a:picLocks noChangeAspect="1"/>
          </p:cNvPicPr>
          <p:nvPr/>
        </p:nvPicPr>
        <p:blipFill>
          <a:blip r:embed="rId2"/>
          <a:stretch>
            <a:fillRect/>
          </a:stretch>
        </p:blipFill>
        <p:spPr>
          <a:xfrm>
            <a:off x="395536" y="1412776"/>
            <a:ext cx="8460432" cy="4392489"/>
          </a:xfrm>
          <a:prstGeom prst="rect">
            <a:avLst/>
          </a:prstGeom>
        </p:spPr>
      </p:pic>
      <p:sp>
        <p:nvSpPr>
          <p:cNvPr id="3" name="TextBox 2">
            <a:extLst>
              <a:ext uri="{FF2B5EF4-FFF2-40B4-BE49-F238E27FC236}">
                <a16:creationId xmlns:a16="http://schemas.microsoft.com/office/drawing/2014/main" id="{91FA401E-C152-C994-D7FF-B4B0E8A8C841}"/>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bject 2">
            <a:extLst>
              <a:ext uri="{FF2B5EF4-FFF2-40B4-BE49-F238E27FC236}">
                <a16:creationId xmlns:a16="http://schemas.microsoft.com/office/drawing/2014/main" id="{07E63459-05A6-DD2D-6183-236397A8F890}"/>
              </a:ext>
            </a:extLst>
          </p:cNvPr>
          <p:cNvSpPr txBox="1">
            <a:spLocks noChangeArrowheads="1"/>
          </p:cNvSpPr>
          <p:nvPr/>
        </p:nvSpPr>
        <p:spPr bwMode="auto">
          <a:xfrm>
            <a:off x="511174" y="1628800"/>
            <a:ext cx="8005763" cy="3429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cs typeface="Arial" panose="020B0604020202020204" pitchFamily="34" charset="0"/>
              </a:rPr>
              <a:t>Object interfaces must be specified so that the </a:t>
            </a:r>
            <a:r>
              <a:rPr lang="en-GB" altLang="en-US" dirty="0">
                <a:solidFill>
                  <a:srgbClr val="46424D"/>
                </a:solidFill>
                <a:cs typeface="Arial" panose="020B0604020202020204" pitchFamily="34" charset="0"/>
              </a:rPr>
              <a:t>objects </a:t>
            </a:r>
            <a:r>
              <a:rPr lang="en-US" altLang="en-US" dirty="0">
                <a:solidFill>
                  <a:srgbClr val="46424D"/>
                </a:solidFill>
                <a:cs typeface="Arial" panose="020B0604020202020204" pitchFamily="34" charset="0"/>
              </a:rPr>
              <a:t>  and other components can be designed in parallel.</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Designers should avoid designing the interface  representation but should hide this in the object itself.</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Objects may have several interfaces which</a:t>
            </a:r>
            <a:r>
              <a:rPr lang="en-GB" altLang="en-US" dirty="0">
                <a:solidFill>
                  <a:srgbClr val="46424D"/>
                </a:solidFill>
                <a:cs typeface="Arial" panose="020B0604020202020204" pitchFamily="34" charset="0"/>
              </a:rPr>
              <a:t> are</a:t>
            </a:r>
            <a:r>
              <a:rPr lang="en-US" altLang="en-US" dirty="0">
                <a:solidFill>
                  <a:srgbClr val="46424D"/>
                </a:solidFill>
                <a:cs typeface="Arial" panose="020B0604020202020204" pitchFamily="34" charset="0"/>
              </a:rPr>
              <a:t>  viewpoints on the methods provided.</a:t>
            </a:r>
            <a:endParaRPr lang="en-US" altLang="en-US" dirty="0">
              <a:cs typeface="Arial" panose="020B0604020202020204" pitchFamily="34" charset="0"/>
            </a:endParaRPr>
          </a:p>
          <a:p>
            <a:pPr marL="355600" indent="-342900">
              <a:spcBef>
                <a:spcPts val="1200"/>
              </a:spcBef>
              <a:buFont typeface="Arial" panose="020B0604020202020204" pitchFamily="34" charset="0"/>
              <a:buChar char="•"/>
            </a:pPr>
            <a:r>
              <a:rPr lang="en-US" altLang="en-US" dirty="0">
                <a:solidFill>
                  <a:srgbClr val="46424D"/>
                </a:solidFill>
                <a:cs typeface="Arial" panose="020B0604020202020204" pitchFamily="34" charset="0"/>
              </a:rPr>
              <a:t>The UML uses class diagrams	for interface specification  but Java may also be used.</a:t>
            </a:r>
            <a:endParaRPr lang="en-US" altLang="en-US" dirty="0">
              <a:cs typeface="Arial" panose="020B0604020202020204" pitchFamily="34" charset="0"/>
            </a:endParaRPr>
          </a:p>
        </p:txBody>
      </p:sp>
      <p:sp>
        <p:nvSpPr>
          <p:cNvPr id="2" name="TextBox 1">
            <a:extLst>
              <a:ext uri="{FF2B5EF4-FFF2-40B4-BE49-F238E27FC236}">
                <a16:creationId xmlns:a16="http://schemas.microsoft.com/office/drawing/2014/main" id="{8B5204E8-E39A-9DD9-EDEA-7A5FB5295D34}"/>
              </a:ext>
            </a:extLst>
          </p:cNvPr>
          <p:cNvSpPr txBox="1"/>
          <p:nvPr/>
        </p:nvSpPr>
        <p:spPr>
          <a:xfrm>
            <a:off x="355599" y="404664"/>
            <a:ext cx="8161338" cy="707886"/>
          </a:xfrm>
          <a:prstGeom prst="rect">
            <a:avLst/>
          </a:prstGeom>
          <a:noFill/>
        </p:spPr>
        <p:txBody>
          <a:bodyPr wrap="square" rtlCol="0">
            <a:spAutoFit/>
          </a:bodyPr>
          <a:lstStyle/>
          <a:p>
            <a:pPr>
              <a:spcBef>
                <a:spcPts val="100"/>
              </a:spcBef>
            </a:pPr>
            <a:r>
              <a:rPr lang="en-US" altLang="en-US" sz="4000" dirty="0">
                <a:solidFill>
                  <a:schemeClr val="bg1"/>
                </a:solidFill>
                <a:cs typeface="Arial" panose="020B0604020202020204" pitchFamily="34" charset="0"/>
              </a:rPr>
              <a:t>Interface Specification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704A645-08C8-FA8F-A321-5B56DF0F4862}"/>
              </a:ext>
            </a:extLst>
          </p:cNvPr>
          <p:cNvSpPr txBox="1">
            <a:spLocks noGrp="1"/>
          </p:cNvSpPr>
          <p:nvPr>
            <p:ph type="title"/>
          </p:nvPr>
        </p:nvSpPr>
        <p:spPr>
          <a:xfrm>
            <a:off x="179512" y="188640"/>
            <a:ext cx="6988175" cy="690562"/>
          </a:xfrm>
        </p:spPr>
        <p:txBody>
          <a:bodyPr lIns="0" tIns="12700" rIns="0" bIns="0" rtlCol="0">
            <a:spAutoFit/>
          </a:bodyPr>
          <a:lstStyle/>
          <a:p>
            <a:pPr marL="12700">
              <a:spcBef>
                <a:spcPts val="100"/>
              </a:spcBef>
              <a:defRPr/>
            </a:pPr>
            <a:r>
              <a:rPr spc="-10" dirty="0"/>
              <a:t>Weather</a:t>
            </a:r>
            <a:r>
              <a:rPr lang="en-GB" spc="-10" dirty="0"/>
              <a:t> S</a:t>
            </a:r>
            <a:r>
              <a:rPr dirty="0" err="1"/>
              <a:t>tation</a:t>
            </a:r>
            <a:r>
              <a:rPr spc="-85" dirty="0"/>
              <a:t> </a:t>
            </a:r>
            <a:r>
              <a:rPr dirty="0"/>
              <a:t>interfaces</a:t>
            </a:r>
          </a:p>
        </p:txBody>
      </p:sp>
      <p:pic>
        <p:nvPicPr>
          <p:cNvPr id="4" name="Picture 3">
            <a:extLst>
              <a:ext uri="{FF2B5EF4-FFF2-40B4-BE49-F238E27FC236}">
                <a16:creationId xmlns:a16="http://schemas.microsoft.com/office/drawing/2014/main" id="{2C6F9C62-1A8E-1DC7-50AE-2D041B193BD2}"/>
              </a:ext>
            </a:extLst>
          </p:cNvPr>
          <p:cNvPicPr>
            <a:picLocks noChangeAspect="1"/>
          </p:cNvPicPr>
          <p:nvPr/>
        </p:nvPicPr>
        <p:blipFill>
          <a:blip r:embed="rId2"/>
          <a:stretch>
            <a:fillRect/>
          </a:stretch>
        </p:blipFill>
        <p:spPr>
          <a:xfrm>
            <a:off x="536575" y="2060848"/>
            <a:ext cx="7992888" cy="3135540"/>
          </a:xfrm>
          <a:prstGeom prst="rect">
            <a:avLst/>
          </a:prstGeom>
        </p:spPr>
      </p:pic>
      <p:sp>
        <p:nvSpPr>
          <p:cNvPr id="3" name="TextBox 2">
            <a:extLst>
              <a:ext uri="{FF2B5EF4-FFF2-40B4-BE49-F238E27FC236}">
                <a16:creationId xmlns:a16="http://schemas.microsoft.com/office/drawing/2014/main" id="{6B454230-9443-4735-DE37-C3FE7DB4A532}"/>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9FC8E8A-A8D0-DE50-60CB-E62936FD7C6D}"/>
              </a:ext>
            </a:extLst>
          </p:cNvPr>
          <p:cNvSpPr txBox="1">
            <a:spLocks noGrp="1"/>
          </p:cNvSpPr>
          <p:nvPr>
            <p:ph type="title"/>
          </p:nvPr>
        </p:nvSpPr>
        <p:spPr>
          <a:xfrm>
            <a:off x="179512" y="404664"/>
            <a:ext cx="5403850" cy="690562"/>
          </a:xfrm>
        </p:spPr>
        <p:txBody>
          <a:bodyPr lIns="0" tIns="12700" rIns="0" bIns="0" rtlCol="0">
            <a:spAutoFit/>
          </a:bodyPr>
          <a:lstStyle/>
          <a:p>
            <a:pPr marL="12700">
              <a:spcBef>
                <a:spcPts val="100"/>
              </a:spcBef>
              <a:defRPr/>
            </a:pPr>
            <a:r>
              <a:rPr spc="-5" dirty="0"/>
              <a:t>Design</a:t>
            </a:r>
            <a:r>
              <a:rPr lang="en-GB" spc="-50" dirty="0"/>
              <a:t> </a:t>
            </a:r>
            <a:r>
              <a:rPr lang="en-GB" spc="-5" dirty="0"/>
              <a:t>Patterns</a:t>
            </a:r>
            <a:endParaRPr spc="-5" dirty="0"/>
          </a:p>
        </p:txBody>
      </p:sp>
      <p:sp>
        <p:nvSpPr>
          <p:cNvPr id="41989" name="object 3">
            <a:extLst>
              <a:ext uri="{FF2B5EF4-FFF2-40B4-BE49-F238E27FC236}">
                <a16:creationId xmlns:a16="http://schemas.microsoft.com/office/drawing/2014/main" id="{CB323AFE-8A21-A2D4-7F04-87CE0B4376B8}"/>
              </a:ext>
            </a:extLst>
          </p:cNvPr>
          <p:cNvSpPr txBox="1">
            <a:spLocks noChangeArrowheads="1"/>
          </p:cNvSpPr>
          <p:nvPr/>
        </p:nvSpPr>
        <p:spPr bwMode="auto">
          <a:xfrm>
            <a:off x="331787" y="1714500"/>
            <a:ext cx="80692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A way of </a:t>
            </a:r>
            <a:r>
              <a:rPr lang="en-US" altLang="en-US" dirty="0">
                <a:solidFill>
                  <a:srgbClr val="C00000"/>
                </a:solidFill>
                <a:cs typeface="Arial" panose="020B0604020202020204" pitchFamily="34" charset="0"/>
              </a:rPr>
              <a:t>reusing abstract </a:t>
            </a:r>
            <a:r>
              <a:rPr lang="en-GB" altLang="en-US" dirty="0">
                <a:solidFill>
                  <a:srgbClr val="C00000"/>
                </a:solidFill>
                <a:cs typeface="Arial" panose="020B0604020202020204" pitchFamily="34" charset="0"/>
              </a:rPr>
              <a:t>knowledge</a:t>
            </a:r>
            <a:r>
              <a:rPr lang="en-US" altLang="en-US" dirty="0">
                <a:solidFill>
                  <a:srgbClr val="C00000"/>
                </a:solidFill>
                <a:cs typeface="Arial" panose="020B0604020202020204" pitchFamily="34" charset="0"/>
              </a:rPr>
              <a:t>  </a:t>
            </a:r>
            <a:r>
              <a:rPr lang="en-US" altLang="en-US" dirty="0">
                <a:solidFill>
                  <a:srgbClr val="46424D"/>
                </a:solidFill>
                <a:cs typeface="Arial" panose="020B0604020202020204" pitchFamily="34" charset="0"/>
              </a:rPr>
              <a:t>about a problem and its solution.</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A pattern is a description of the problem and the </a:t>
            </a:r>
            <a:r>
              <a:rPr lang="en-GB" altLang="en-US" dirty="0">
                <a:solidFill>
                  <a:srgbClr val="46424D"/>
                </a:solidFill>
                <a:cs typeface="Arial" panose="020B0604020202020204" pitchFamily="34" charset="0"/>
              </a:rPr>
              <a:t>essence </a:t>
            </a:r>
            <a:r>
              <a:rPr lang="en-US" altLang="en-US" dirty="0">
                <a:solidFill>
                  <a:srgbClr val="46424D"/>
                </a:solidFill>
                <a:cs typeface="Arial" panose="020B0604020202020204" pitchFamily="34" charset="0"/>
              </a:rPr>
              <a:t> of  its solution.</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It should be sufficiently abstract to be reused in</a:t>
            </a:r>
            <a:r>
              <a:rPr lang="en-GB" altLang="en-US" dirty="0">
                <a:solidFill>
                  <a:srgbClr val="46424D"/>
                </a:solidFill>
                <a:cs typeface="Arial" panose="020B0604020202020204" pitchFamily="34" charset="0"/>
              </a:rPr>
              <a:t> different</a:t>
            </a:r>
            <a:r>
              <a:rPr lang="en-US" altLang="en-US" dirty="0">
                <a:solidFill>
                  <a:srgbClr val="46424D"/>
                </a:solidFill>
                <a:cs typeface="Arial" panose="020B0604020202020204" pitchFamily="34" charset="0"/>
              </a:rPr>
              <a:t>  settings.</a:t>
            </a:r>
            <a:endParaRPr lang="en-US" altLang="en-US" dirty="0">
              <a:cs typeface="Arial" panose="020B0604020202020204" pitchFamily="34" charset="0"/>
            </a:endParaRPr>
          </a:p>
          <a:p>
            <a:pPr>
              <a:spcBef>
                <a:spcPts val="1200"/>
              </a:spcBef>
              <a:buFont typeface="Arial" panose="020B0604020202020204" pitchFamily="34" charset="0"/>
              <a:buChar char="•"/>
            </a:pPr>
            <a:r>
              <a:rPr lang="en-US" altLang="en-US" dirty="0">
                <a:solidFill>
                  <a:srgbClr val="46424D"/>
                </a:solidFill>
                <a:cs typeface="Arial" panose="020B0604020202020204" pitchFamily="34" charset="0"/>
              </a:rPr>
              <a:t>Pattern descriptions usually make use of object-oriented characteristics such as inheritance and polymorphism.</a:t>
            </a:r>
            <a:endParaRPr lang="en-US" altLang="en-US" dirty="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9CFECE2-4FC2-681F-5DD5-0F5C27239AFA}"/>
              </a:ext>
            </a:extLst>
          </p:cNvPr>
          <p:cNvSpPr txBox="1">
            <a:spLocks noGrp="1"/>
          </p:cNvSpPr>
          <p:nvPr>
            <p:ph type="title"/>
          </p:nvPr>
        </p:nvSpPr>
        <p:spPr>
          <a:xfrm>
            <a:off x="354013" y="332656"/>
            <a:ext cx="5403850" cy="690562"/>
          </a:xfrm>
        </p:spPr>
        <p:txBody>
          <a:bodyPr lIns="0" tIns="12700" rIns="0" bIns="0" rtlCol="0">
            <a:spAutoFit/>
          </a:bodyPr>
          <a:lstStyle/>
          <a:p>
            <a:pPr marL="12700">
              <a:spcBef>
                <a:spcPts val="100"/>
              </a:spcBef>
              <a:defRPr/>
            </a:pPr>
            <a:r>
              <a:rPr lang="en-GB" spc="-5" dirty="0"/>
              <a:t>Pattern</a:t>
            </a:r>
            <a:r>
              <a:rPr lang="en-GB" spc="-40" dirty="0"/>
              <a:t> </a:t>
            </a:r>
            <a:r>
              <a:rPr lang="en-GB" spc="-5" dirty="0"/>
              <a:t>Elements</a:t>
            </a:r>
          </a:p>
        </p:txBody>
      </p:sp>
      <p:sp>
        <p:nvSpPr>
          <p:cNvPr id="43013" name="object 3">
            <a:extLst>
              <a:ext uri="{FF2B5EF4-FFF2-40B4-BE49-F238E27FC236}">
                <a16:creationId xmlns:a16="http://schemas.microsoft.com/office/drawing/2014/main" id="{5B36556A-1294-0464-F9C0-8C5F196A38B9}"/>
              </a:ext>
            </a:extLst>
          </p:cNvPr>
          <p:cNvSpPr txBox="1">
            <a:spLocks noChangeArrowheads="1"/>
          </p:cNvSpPr>
          <p:nvPr/>
        </p:nvSpPr>
        <p:spPr bwMode="auto">
          <a:xfrm>
            <a:off x="536575" y="1489075"/>
            <a:ext cx="7754938" cy="383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922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pPr>
            <a:r>
              <a:rPr lang="en-US" altLang="en-US" b="1" dirty="0">
                <a:solidFill>
                  <a:srgbClr val="46424D"/>
                </a:solidFill>
                <a:cs typeface="Arial" panose="020B0604020202020204" pitchFamily="34" charset="0"/>
              </a:rPr>
              <a:t>Name</a:t>
            </a:r>
            <a:endParaRPr lang="en-US" altLang="en-US" b="1" dirty="0">
              <a:cs typeface="Arial" panose="020B0604020202020204" pitchFamily="34" charset="0"/>
            </a:endParaRPr>
          </a:p>
          <a:p>
            <a:pPr marL="812800" lvl="1" indent="-342900">
              <a:spcBef>
                <a:spcPts val="900"/>
              </a:spcBef>
              <a:buFont typeface="Arial" panose="020B0604020202020204" pitchFamily="34" charset="0"/>
              <a:buChar char="•"/>
            </a:pPr>
            <a:r>
              <a:rPr lang="en-US" altLang="en-US" dirty="0">
                <a:solidFill>
                  <a:srgbClr val="46424D"/>
                </a:solidFill>
                <a:cs typeface="Arial" panose="020B0604020202020204" pitchFamily="34" charset="0"/>
              </a:rPr>
              <a:t>A meaningful pattern identifier.</a:t>
            </a:r>
            <a:endParaRPr lang="en-US" altLang="en-US" dirty="0">
              <a:cs typeface="Arial" panose="020B0604020202020204" pitchFamily="34" charset="0"/>
            </a:endParaRPr>
          </a:p>
          <a:p>
            <a:pPr>
              <a:spcBef>
                <a:spcPts val="900"/>
              </a:spcBef>
              <a:buFont typeface="Arial" panose="020B0604020202020204" pitchFamily="34" charset="0"/>
              <a:buChar char="•"/>
            </a:pPr>
            <a:r>
              <a:rPr lang="en-US" altLang="en-US" b="1" dirty="0">
                <a:solidFill>
                  <a:srgbClr val="46424D"/>
                </a:solidFill>
                <a:cs typeface="Arial" panose="020B0604020202020204" pitchFamily="34" charset="0"/>
              </a:rPr>
              <a:t>Problem description</a:t>
            </a:r>
            <a:endParaRPr lang="en-US" altLang="en-US" b="1" dirty="0">
              <a:cs typeface="Arial" panose="020B0604020202020204" pitchFamily="34" charset="0"/>
            </a:endParaRPr>
          </a:p>
          <a:p>
            <a:pPr>
              <a:spcBef>
                <a:spcPts val="1200"/>
              </a:spcBef>
              <a:buFont typeface="Arial" panose="020B0604020202020204" pitchFamily="34" charset="0"/>
              <a:buChar char="•"/>
            </a:pPr>
            <a:r>
              <a:rPr lang="en-US" altLang="en-US" b="1" dirty="0">
                <a:solidFill>
                  <a:srgbClr val="46424D"/>
                </a:solidFill>
                <a:cs typeface="Arial" panose="020B0604020202020204" pitchFamily="34" charset="0"/>
              </a:rPr>
              <a:t>Solution description</a:t>
            </a:r>
            <a:endParaRPr lang="en-US" altLang="en-US" b="1" dirty="0">
              <a:cs typeface="Arial" panose="020B0604020202020204" pitchFamily="34" charset="0"/>
            </a:endParaRPr>
          </a:p>
          <a:p>
            <a:pPr marL="812800" lvl="1" indent="-342900">
              <a:spcBef>
                <a:spcPts val="900"/>
              </a:spcBef>
              <a:buFont typeface="Arial" panose="020B0604020202020204" pitchFamily="34" charset="0"/>
              <a:buChar char="•"/>
            </a:pPr>
            <a:r>
              <a:rPr lang="en-US" altLang="en-US" dirty="0">
                <a:solidFill>
                  <a:srgbClr val="46424D"/>
                </a:solidFill>
                <a:cs typeface="Arial" panose="020B0604020202020204" pitchFamily="34" charset="0"/>
              </a:rPr>
              <a:t>Not a concrete design but a template for a design solution that  can be instantiated in different ways.</a:t>
            </a:r>
            <a:endParaRPr lang="en-US" altLang="en-US" dirty="0">
              <a:cs typeface="Arial" panose="020B0604020202020204" pitchFamily="34" charset="0"/>
            </a:endParaRPr>
          </a:p>
          <a:p>
            <a:pPr>
              <a:spcBef>
                <a:spcPts val="900"/>
              </a:spcBef>
              <a:buFont typeface="Arial" panose="020B0604020202020204" pitchFamily="34" charset="0"/>
              <a:buChar char="•"/>
            </a:pPr>
            <a:r>
              <a:rPr lang="en-US" altLang="en-US" b="1" dirty="0">
                <a:solidFill>
                  <a:srgbClr val="46424D"/>
                </a:solidFill>
                <a:cs typeface="Arial" panose="020B0604020202020204" pitchFamily="34" charset="0"/>
              </a:rPr>
              <a:t>Consequences</a:t>
            </a:r>
            <a:endParaRPr lang="en-US" altLang="en-US" b="1" dirty="0">
              <a:cs typeface="Arial" panose="020B0604020202020204" pitchFamily="34" charset="0"/>
            </a:endParaRPr>
          </a:p>
          <a:p>
            <a:pPr marL="812800" lvl="1" indent="-342900">
              <a:spcBef>
                <a:spcPts val="900"/>
              </a:spcBef>
              <a:buFont typeface="Arial" panose="020B0604020202020204" pitchFamily="34" charset="0"/>
              <a:buChar char="•"/>
            </a:pPr>
            <a:r>
              <a:rPr lang="en-US" altLang="en-US" dirty="0">
                <a:solidFill>
                  <a:srgbClr val="46424D"/>
                </a:solidFill>
                <a:cs typeface="Arial" panose="020B0604020202020204" pitchFamily="34" charset="0"/>
              </a:rPr>
              <a:t>The results and trade-offs of applying the pattern.</a:t>
            </a:r>
            <a:endParaRPr lang="en-US" altLang="en-US" dirty="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175883E-07AB-6029-3EB1-34B4CC631476}"/>
              </a:ext>
            </a:extLst>
          </p:cNvPr>
          <p:cNvSpPr txBox="1">
            <a:spLocks noGrp="1"/>
          </p:cNvSpPr>
          <p:nvPr>
            <p:ph type="title"/>
          </p:nvPr>
        </p:nvSpPr>
        <p:spPr>
          <a:xfrm>
            <a:off x="251520" y="260648"/>
            <a:ext cx="7059613" cy="688975"/>
          </a:xfrm>
        </p:spPr>
        <p:txBody>
          <a:bodyPr lIns="0" tIns="12700" rIns="0" bIns="0" rtlCol="0">
            <a:spAutoFit/>
          </a:bodyPr>
          <a:lstStyle/>
          <a:p>
            <a:pPr marL="12700">
              <a:spcBef>
                <a:spcPts val="100"/>
              </a:spcBef>
              <a:defRPr/>
            </a:pPr>
            <a:r>
              <a:rPr lang="en-GB" spc="-5" dirty="0"/>
              <a:t>The Observer Pattern</a:t>
            </a:r>
            <a:r>
              <a:rPr lang="en-GB" spc="-10" dirty="0"/>
              <a:t> </a:t>
            </a:r>
            <a:r>
              <a:rPr lang="en-GB" spc="-5" dirty="0"/>
              <a:t>(1)</a:t>
            </a:r>
          </a:p>
        </p:txBody>
      </p:sp>
      <p:graphicFrame>
        <p:nvGraphicFramePr>
          <p:cNvPr id="3" name="object 3">
            <a:extLst>
              <a:ext uri="{FF2B5EF4-FFF2-40B4-BE49-F238E27FC236}">
                <a16:creationId xmlns:a16="http://schemas.microsoft.com/office/drawing/2014/main" id="{E037DF81-A6E1-0593-7D27-060B257447B0}"/>
              </a:ext>
            </a:extLst>
          </p:cNvPr>
          <p:cNvGraphicFramePr>
            <a:graphicFrameLocks noGrp="1"/>
          </p:cNvGraphicFramePr>
          <p:nvPr>
            <p:extLst>
              <p:ext uri="{D42A27DB-BD31-4B8C-83A1-F6EECF244321}">
                <p14:modId xmlns:p14="http://schemas.microsoft.com/office/powerpoint/2010/main" val="3645162101"/>
              </p:ext>
            </p:extLst>
          </p:nvPr>
        </p:nvGraphicFramePr>
        <p:xfrm>
          <a:off x="0" y="1268760"/>
          <a:ext cx="9144000" cy="4847094"/>
        </p:xfrm>
        <a:graphic>
          <a:graphicData uri="http://schemas.openxmlformats.org/drawingml/2006/table">
            <a:tbl>
              <a:tblPr/>
              <a:tblGrid>
                <a:gridCol w="1622323">
                  <a:extLst>
                    <a:ext uri="{9D8B030D-6E8A-4147-A177-3AD203B41FA5}">
                      <a16:colId xmlns:a16="http://schemas.microsoft.com/office/drawing/2014/main" val="20000"/>
                    </a:ext>
                  </a:extLst>
                </a:gridCol>
                <a:gridCol w="7521677">
                  <a:extLst>
                    <a:ext uri="{9D8B030D-6E8A-4147-A177-3AD203B41FA5}">
                      <a16:colId xmlns:a16="http://schemas.microsoft.com/office/drawing/2014/main" val="20001"/>
                    </a:ext>
                  </a:extLst>
                </a:gridCol>
              </a:tblGrid>
              <a:tr h="618058">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20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cs typeface="Arial" panose="020B0604020202020204" pitchFamily="34" charset="0"/>
                        </a:rPr>
                        <a:t>Pattern</a:t>
                      </a:r>
                      <a:endParaRPr kumimoji="0" lang="en-US" altLang="en-US" sz="20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cs typeface="Arial" panose="020B0604020202020204" pitchFamily="34" charset="0"/>
                        </a:rPr>
                        <a:t>name</a:t>
                      </a:r>
                      <a:endParaRPr kumimoji="0" lang="en-US" altLang="en-US" sz="20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0" marT="4064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2400" b="1" i="0" u="none" strike="noStrike" cap="none" normalizeH="0" baseline="0" dirty="0">
                          <a:ln>
                            <a:noFill/>
                          </a:ln>
                          <a:solidFill>
                            <a:srgbClr val="FFFFFF"/>
                          </a:solidFill>
                          <a:effectLst/>
                          <a:latin typeface="Arial" panose="020B0604020202020204" pitchFamily="34" charset="0"/>
                          <a:ea typeface="ＭＳ Ｐゴシック" panose="020B0600070205080204" pitchFamily="34" charset="-128"/>
                          <a:cs typeface="Arial" panose="020B0604020202020204" pitchFamily="34" charset="0"/>
                        </a:rPr>
                        <a:t>Observer</a:t>
                      </a:r>
                      <a:endPar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0" marT="4064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extLst>
                  <a:ext uri="{0D108BD9-81ED-4DB2-BD59-A6C34878D82A}">
                    <a16:rowId xmlns:a16="http://schemas.microsoft.com/office/drawing/2014/main" val="10000"/>
                  </a:ext>
                </a:extLst>
              </a:tr>
              <a:tr h="1198091">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Description</a:t>
                      </a:r>
                    </a:p>
                  </a:txBody>
                  <a:tcPr marL="0" marR="0" marT="4127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Separates the display of the state of an object from the object itself and  allows alternative displays to be provided. When the object state  changes, all displays are automatically notified and updated to reflect the  change.</a:t>
                      </a:r>
                    </a:p>
                  </a:txBody>
                  <a:tcPr marL="0" marR="0" marT="4127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1"/>
                  </a:ext>
                </a:extLst>
              </a:tr>
              <a:tr h="2936379">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Problem  description</a:t>
                      </a:r>
                    </a:p>
                  </a:txBody>
                  <a:tcPr marL="0" marR="0" marT="4127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This pattern may be used in all situations where more than one  display format for state information is required and where it is not  necessary for the object that maintains the state information to know  about the specific display formats used.</a:t>
                      </a:r>
                    </a:p>
                  </a:txBody>
                  <a:tcPr marL="0" marR="0" marT="4127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775F61F5-EEE2-CB2D-7BD6-1576348B2226}"/>
              </a:ext>
            </a:extLst>
          </p:cNvPr>
          <p:cNvSpPr>
            <a:spLocks noGrp="1" noChangeArrowheads="1"/>
          </p:cNvSpPr>
          <p:nvPr>
            <p:ph type="title"/>
          </p:nvPr>
        </p:nvSpPr>
        <p:spPr/>
        <p:txBody>
          <a:bodyPr/>
          <a:lstStyle/>
          <a:p>
            <a:pPr eaLnBrk="1" hangingPunct="1"/>
            <a:r>
              <a:rPr lang="en-GB" altLang="en-US"/>
              <a:t>Scope and Coverage</a:t>
            </a:r>
          </a:p>
        </p:txBody>
      </p:sp>
      <p:sp>
        <p:nvSpPr>
          <p:cNvPr id="8195" name="Rectangle 7">
            <a:extLst>
              <a:ext uri="{FF2B5EF4-FFF2-40B4-BE49-F238E27FC236}">
                <a16:creationId xmlns:a16="http://schemas.microsoft.com/office/drawing/2014/main" id="{F3A35648-E232-E1A4-ED18-FCD347C52E69}"/>
              </a:ext>
            </a:extLst>
          </p:cNvPr>
          <p:cNvSpPr>
            <a:spLocks noGrp="1" noChangeArrowheads="1"/>
          </p:cNvSpPr>
          <p:nvPr>
            <p:ph idx="1"/>
          </p:nvPr>
        </p:nvSpPr>
        <p:spPr>
          <a:xfrm>
            <a:off x="287337" y="1412776"/>
            <a:ext cx="8856663" cy="4319587"/>
          </a:xfrm>
        </p:spPr>
        <p:txBody>
          <a:bodyPr/>
          <a:lstStyle/>
          <a:p>
            <a:pPr eaLnBrk="1" hangingPunct="1">
              <a:defRPr/>
            </a:pPr>
            <a:r>
              <a:rPr lang="en-GB" altLang="en-US" dirty="0"/>
              <a:t>This topic will cover:</a:t>
            </a:r>
          </a:p>
          <a:p>
            <a:pPr marL="342900" indent="-342900">
              <a:spcBef>
                <a:spcPts val="300"/>
              </a:spcBef>
              <a:spcAft>
                <a:spcPts val="300"/>
              </a:spcAft>
              <a:buFont typeface="Arial" panose="020B0604020202020204" pitchFamily="34" charset="0"/>
              <a:buChar char="•"/>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Design principles: </a:t>
            </a:r>
          </a:p>
          <a:p>
            <a:pPr marL="787400" lvl="1" indent="-342900">
              <a:spcBef>
                <a:spcPts val="300"/>
              </a:spcBef>
              <a:spcAft>
                <a:spcPts val="300"/>
              </a:spcAft>
              <a:buFont typeface="Arial" panose="020B0604020202020204" pitchFamily="34" charset="0"/>
              <a:buChar char="•"/>
              <a:defRPr/>
            </a:pPr>
            <a:r>
              <a:rPr lang="en-GB" sz="2200" i="0" dirty="0">
                <a:latin typeface="Arial" panose="020B0604020202020204" pitchFamily="34" charset="0"/>
                <a:ea typeface="Times New Roman" panose="02020603050405020304" pitchFamily="18" charset="0"/>
                <a:cs typeface="Times New Roman" panose="02020603050405020304" pitchFamily="18" charset="0"/>
              </a:rPr>
              <a:t>Separation of concerns, Encapsulation and Abstraction, Loose Coupling and High Cohesion, Scalability and Performance, Resilience to Fault Tolerance, Security and Privacy.</a:t>
            </a:r>
          </a:p>
          <a:p>
            <a:pPr marL="342900" indent="-342900">
              <a:spcBef>
                <a:spcPts val="300"/>
              </a:spcBef>
              <a:spcAft>
                <a:spcPts val="300"/>
              </a:spcAft>
              <a:buFont typeface="Arial" panose="020B0604020202020204" pitchFamily="34" charset="0"/>
              <a:buChar char="•"/>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Component based software engineering</a:t>
            </a:r>
          </a:p>
          <a:p>
            <a:pPr marL="342900" indent="-342900">
              <a:spcBef>
                <a:spcPts val="300"/>
              </a:spcBef>
              <a:spcAft>
                <a:spcPts val="300"/>
              </a:spcAft>
              <a:buFont typeface="Arial" panose="020B0604020202020204" pitchFamily="34" charset="0"/>
              <a:buChar char="•"/>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UML modelling: </a:t>
            </a:r>
          </a:p>
          <a:p>
            <a:pPr marL="787400" lvl="1" indent="-342900">
              <a:spcBef>
                <a:spcPts val="300"/>
              </a:spcBef>
              <a:spcAft>
                <a:spcPts val="300"/>
              </a:spcAft>
              <a:buFont typeface="Arial" panose="020B0604020202020204" pitchFamily="34" charset="0"/>
              <a:buChar char="•"/>
              <a:defRPr/>
            </a:pPr>
            <a:r>
              <a:rPr lang="en-GB" sz="2200" i="0" dirty="0">
                <a:latin typeface="Arial" panose="020B0604020202020204" pitchFamily="34" charset="0"/>
                <a:ea typeface="Times New Roman" panose="02020603050405020304" pitchFamily="18" charset="0"/>
                <a:cs typeface="Times New Roman" panose="02020603050405020304" pitchFamily="18" charset="0"/>
              </a:rPr>
              <a:t>interaction, structural and behavioural models</a:t>
            </a:r>
          </a:p>
          <a:p>
            <a:pPr marL="787400" lvl="1" indent="-342900">
              <a:spcBef>
                <a:spcPts val="300"/>
              </a:spcBef>
              <a:spcAft>
                <a:spcPts val="300"/>
              </a:spcAft>
              <a:buFont typeface="Arial" panose="020B0604020202020204" pitchFamily="34" charset="0"/>
              <a:buChar char="•"/>
              <a:defRPr/>
            </a:pPr>
            <a:r>
              <a:rPr lang="en-GB" sz="2200" i="0" dirty="0">
                <a:latin typeface="Arial" panose="020B0604020202020204" pitchFamily="34" charset="0"/>
                <a:ea typeface="Times New Roman" panose="02020603050405020304" pitchFamily="18" charset="0"/>
                <a:cs typeface="Times New Roman" panose="02020603050405020304" pitchFamily="18" charset="0"/>
              </a:rPr>
              <a:t>Use Cases, Class diagrams, object diagrams, activity diagrams, sequence diagrams. </a:t>
            </a:r>
          </a:p>
          <a:p>
            <a:pPr marL="342900" indent="-342900">
              <a:spcBef>
                <a:spcPts val="300"/>
              </a:spcBef>
              <a:spcAft>
                <a:spcPts val="300"/>
              </a:spcAft>
              <a:buFont typeface="Arial" panose="020B0604020202020204" pitchFamily="34" charset="0"/>
              <a:buChar char="•"/>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Patterns and architecture.</a:t>
            </a:r>
          </a:p>
          <a:p>
            <a:pPr marL="712788" lvl="2" indent="0" eaLnBrk="1" hangingPunct="1">
              <a:buFont typeface="Gill Sans" charset="0"/>
              <a:buNone/>
              <a:defRPr/>
            </a:pPr>
            <a:endParaRPr lang="en-GB" altLang="en-US"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9676841-C00C-528D-D9DD-474898BEB213}"/>
              </a:ext>
            </a:extLst>
          </p:cNvPr>
          <p:cNvSpPr txBox="1">
            <a:spLocks noGrp="1"/>
          </p:cNvSpPr>
          <p:nvPr>
            <p:ph type="title"/>
          </p:nvPr>
        </p:nvSpPr>
        <p:spPr>
          <a:xfrm>
            <a:off x="536575" y="88900"/>
            <a:ext cx="6411913" cy="688975"/>
          </a:xfrm>
        </p:spPr>
        <p:txBody>
          <a:bodyPr lIns="0" tIns="12700" rIns="0" bIns="0" rtlCol="0">
            <a:spAutoFit/>
          </a:bodyPr>
          <a:lstStyle/>
          <a:p>
            <a:pPr marL="12700">
              <a:spcBef>
                <a:spcPts val="100"/>
              </a:spcBef>
              <a:defRPr/>
            </a:pPr>
            <a:r>
              <a:rPr spc="-5" dirty="0"/>
              <a:t>The Observer</a:t>
            </a:r>
            <a:r>
              <a:rPr lang="en-GB" spc="-5" dirty="0"/>
              <a:t> </a:t>
            </a:r>
            <a:r>
              <a:rPr spc="-5" dirty="0"/>
              <a:t>pattern</a:t>
            </a:r>
            <a:r>
              <a:rPr spc="-10" dirty="0"/>
              <a:t> </a:t>
            </a:r>
            <a:r>
              <a:rPr spc="-5" dirty="0"/>
              <a:t>(2)</a:t>
            </a:r>
          </a:p>
        </p:txBody>
      </p:sp>
      <p:graphicFrame>
        <p:nvGraphicFramePr>
          <p:cNvPr id="3" name="object 3">
            <a:extLst>
              <a:ext uri="{FF2B5EF4-FFF2-40B4-BE49-F238E27FC236}">
                <a16:creationId xmlns:a16="http://schemas.microsoft.com/office/drawing/2014/main" id="{EE15D5D9-8633-A927-091B-995B940315B0}"/>
              </a:ext>
            </a:extLst>
          </p:cNvPr>
          <p:cNvGraphicFramePr>
            <a:graphicFrameLocks noGrp="1"/>
          </p:cNvGraphicFramePr>
          <p:nvPr>
            <p:extLst>
              <p:ext uri="{D42A27DB-BD31-4B8C-83A1-F6EECF244321}">
                <p14:modId xmlns:p14="http://schemas.microsoft.com/office/powerpoint/2010/main" val="1765361294"/>
              </p:ext>
            </p:extLst>
          </p:nvPr>
        </p:nvGraphicFramePr>
        <p:xfrm>
          <a:off x="0" y="1268760"/>
          <a:ext cx="9144000" cy="4896543"/>
        </p:xfrm>
        <a:graphic>
          <a:graphicData uri="http://schemas.openxmlformats.org/drawingml/2006/table">
            <a:tbl>
              <a:tblPr/>
              <a:tblGrid>
                <a:gridCol w="1619672">
                  <a:extLst>
                    <a:ext uri="{9D8B030D-6E8A-4147-A177-3AD203B41FA5}">
                      <a16:colId xmlns:a16="http://schemas.microsoft.com/office/drawing/2014/main" val="20000"/>
                    </a:ext>
                  </a:extLst>
                </a:gridCol>
                <a:gridCol w="7524328">
                  <a:extLst>
                    <a:ext uri="{9D8B030D-6E8A-4147-A177-3AD203B41FA5}">
                      <a16:colId xmlns:a16="http://schemas.microsoft.com/office/drawing/2014/main" val="20001"/>
                    </a:ext>
                  </a:extLst>
                </a:gridCol>
              </a:tblGrid>
              <a:tr h="440134">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anose="020B0604020202020204" pitchFamily="34" charset="0"/>
                          <a:ea typeface="ＭＳ Ｐゴシック" panose="020B0600070205080204" pitchFamily="34" charset="-128"/>
                          <a:cs typeface="Arial" panose="020B0604020202020204" pitchFamily="34" charset="0"/>
                        </a:rPr>
                        <a:t>Pattern name</a:t>
                      </a:r>
                      <a:endParaRPr kumimoji="0" lang="en-US" altLang="en-US" sz="18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0" marT="4064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anose="020B0604020202020204" pitchFamily="34" charset="0"/>
                          <a:ea typeface="ＭＳ Ｐゴシック" panose="020B0600070205080204" pitchFamily="34" charset="-128"/>
                          <a:cs typeface="Arial" panose="020B0604020202020204" pitchFamily="34" charset="0"/>
                        </a:rPr>
                        <a:t>Observer</a:t>
                      </a:r>
                      <a:endPar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0" marT="4064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extLst>
                  <a:ext uri="{0D108BD9-81ED-4DB2-BD59-A6C34878D82A}">
                    <a16:rowId xmlns:a16="http://schemas.microsoft.com/office/drawing/2014/main" val="10000"/>
                  </a:ext>
                </a:extLst>
              </a:tr>
              <a:tr h="3172990">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Solution  description</a:t>
                      </a:r>
                    </a:p>
                  </a:txBody>
                  <a:tcPr marL="0" marR="0" marT="4000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Involves two abstract objects, Subject and Observer, and two concrete  objects, </a:t>
                      </a:r>
                      <a:r>
                        <a:rPr kumimoji="0" lang="en-US" altLang="en-US" sz="16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ConcreteSubject</a:t>
                      </a: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and </a:t>
                      </a:r>
                      <a:r>
                        <a:rPr kumimoji="0" lang="en-US" altLang="en-US" sz="16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ConcreteObject</a:t>
                      </a: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which inherit the attributes of the  related abstract objects. The abstract objects include general operations that are  applicable in all situations. The state to be displayed is maintained in  </a:t>
                      </a:r>
                      <a:r>
                        <a:rPr kumimoji="0" lang="en-US" altLang="en-US" sz="16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ConcreteSubject</a:t>
                      </a: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which inherits operations from Subject allowing it to add and  remove Observers (each observer corresponds to a display) and to issue a  notification when the state has changed.</a:t>
                      </a:r>
                    </a:p>
                    <a:p>
                      <a:pPr marL="90488" marR="0" lvl="0" indent="0" algn="l" defTabSz="914400" rtl="0" eaLnBrk="1" fontAlgn="base" latinLnBrk="0" hangingPunct="1">
                        <a:lnSpc>
                          <a:spcPct val="100000"/>
                        </a:lnSpc>
                        <a:spcBef>
                          <a:spcPts val="13"/>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ConcreteObserver</a:t>
                      </a: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maintains a copy of the state of </a:t>
                      </a:r>
                      <a:r>
                        <a:rPr kumimoji="0" lang="en-US" altLang="en-US" sz="16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ConcreteSubject</a:t>
                      </a: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and  implements the Update() interface of Observer that allows these copies to be kept  in step. The </a:t>
                      </a:r>
                      <a:r>
                        <a:rPr kumimoji="0" lang="en-US" altLang="en-US" sz="16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ConcreteObserver</a:t>
                      </a: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automatically displays the state and reflects  changes whenever the state is updated.</a:t>
                      </a:r>
                    </a:p>
                  </a:txBody>
                  <a:tcPr marL="0" marR="0" marT="4000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1"/>
                  </a:ext>
                </a:extLst>
              </a:tr>
              <a:tr h="1283419">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Consequences</a:t>
                      </a:r>
                    </a:p>
                  </a:txBody>
                  <a:tcPr marL="0" marR="0" marT="4064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90488" marR="0" lvl="0" indent="0" algn="l" defTabSz="914400" rtl="0" eaLnBrk="1" fontAlgn="base" latinLnBrk="0" hangingPunct="1">
                        <a:lnSpc>
                          <a:spcPct val="100000"/>
                        </a:lnSpc>
                        <a:spcBef>
                          <a:spcPts val="325"/>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The subject only knows the abstract Observer and does not know details of the  concrete class. Therefore there is minimal coupling between these objects.</a:t>
                      </a: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Because of this lack of knowledge, </a:t>
                      </a:r>
                      <a:r>
                        <a:rPr kumimoji="0" lang="en-US" altLang="en-US" sz="16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optimisations</a:t>
                      </a:r>
                      <a:r>
                        <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that enhance display  performance are impractical. Changes to the subject may cause a set of linked updates to observers to be generated, some of which may not be  necessary.</a:t>
                      </a:r>
                    </a:p>
                  </a:txBody>
                  <a:tcPr marL="0" marR="0" marT="4064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2EE1E3E-0C04-AE78-1A7A-3C5152AFAC5C}"/>
              </a:ext>
            </a:extLst>
          </p:cNvPr>
          <p:cNvSpPr txBox="1">
            <a:spLocks noGrp="1"/>
          </p:cNvSpPr>
          <p:nvPr>
            <p:ph type="title"/>
          </p:nvPr>
        </p:nvSpPr>
        <p:spPr>
          <a:xfrm>
            <a:off x="1" y="416497"/>
            <a:ext cx="9036496" cy="505267"/>
          </a:xfrm>
        </p:spPr>
        <p:txBody>
          <a:bodyPr wrap="square" lIns="0" tIns="12700" rIns="0" bIns="0" rtlCol="0">
            <a:spAutoFit/>
          </a:bodyPr>
          <a:lstStyle/>
          <a:p>
            <a:pPr marL="12700">
              <a:spcBef>
                <a:spcPts val="100"/>
              </a:spcBef>
              <a:defRPr/>
            </a:pPr>
            <a:r>
              <a:rPr lang="en-GB" sz="3200" dirty="0"/>
              <a:t>Multiple </a:t>
            </a:r>
            <a:r>
              <a:rPr lang="en-GB" sz="3200" spc="-5" dirty="0"/>
              <a:t>Displays </a:t>
            </a:r>
            <a:r>
              <a:rPr lang="en-GB" sz="3200" dirty="0"/>
              <a:t>Using  </a:t>
            </a:r>
            <a:r>
              <a:rPr lang="en-GB" sz="3200" spc="-5" dirty="0"/>
              <a:t>The Observer</a:t>
            </a:r>
            <a:r>
              <a:rPr lang="en-GB" sz="3200" spc="-55" dirty="0"/>
              <a:t> </a:t>
            </a:r>
            <a:r>
              <a:rPr lang="en-GB" sz="3200" spc="-5" dirty="0"/>
              <a:t>Pattern</a:t>
            </a:r>
          </a:p>
        </p:txBody>
      </p:sp>
      <p:pic>
        <p:nvPicPr>
          <p:cNvPr id="4" name="Picture 3">
            <a:extLst>
              <a:ext uri="{FF2B5EF4-FFF2-40B4-BE49-F238E27FC236}">
                <a16:creationId xmlns:a16="http://schemas.microsoft.com/office/drawing/2014/main" id="{996D34F5-BD2F-57B6-1D81-E8AD0CDD86A8}"/>
              </a:ext>
            </a:extLst>
          </p:cNvPr>
          <p:cNvPicPr>
            <a:picLocks noChangeAspect="1"/>
          </p:cNvPicPr>
          <p:nvPr/>
        </p:nvPicPr>
        <p:blipFill>
          <a:blip r:embed="rId2"/>
          <a:stretch>
            <a:fillRect/>
          </a:stretch>
        </p:blipFill>
        <p:spPr>
          <a:xfrm>
            <a:off x="180975" y="1916831"/>
            <a:ext cx="8639497" cy="3816425"/>
          </a:xfrm>
          <a:prstGeom prst="rect">
            <a:avLst/>
          </a:prstGeom>
        </p:spPr>
      </p:pic>
      <p:sp>
        <p:nvSpPr>
          <p:cNvPr id="3" name="TextBox 2">
            <a:extLst>
              <a:ext uri="{FF2B5EF4-FFF2-40B4-BE49-F238E27FC236}">
                <a16:creationId xmlns:a16="http://schemas.microsoft.com/office/drawing/2014/main" id="{277A134B-BE29-C258-52C7-4AA7E1FCBE3D}"/>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41EC517-4B9A-EDB1-4427-42C938709090}"/>
              </a:ext>
            </a:extLst>
          </p:cNvPr>
          <p:cNvSpPr txBox="1">
            <a:spLocks noGrp="1"/>
          </p:cNvSpPr>
          <p:nvPr>
            <p:ph type="title"/>
          </p:nvPr>
        </p:nvSpPr>
        <p:spPr>
          <a:xfrm>
            <a:off x="84138" y="404664"/>
            <a:ext cx="8316912" cy="566822"/>
          </a:xfrm>
        </p:spPr>
        <p:txBody>
          <a:bodyPr wrap="square" lIns="0" tIns="12700" rIns="0" bIns="0" rtlCol="0">
            <a:spAutoFit/>
          </a:bodyPr>
          <a:lstStyle/>
          <a:p>
            <a:pPr marL="12700">
              <a:spcBef>
                <a:spcPts val="100"/>
              </a:spcBef>
              <a:defRPr/>
            </a:pPr>
            <a:r>
              <a:rPr lang="en-GB" sz="3600" spc="-5" dirty="0"/>
              <a:t>A </a:t>
            </a:r>
            <a:r>
              <a:rPr lang="en-GB" sz="3600" dirty="0"/>
              <a:t>UML </a:t>
            </a:r>
            <a:r>
              <a:rPr lang="en-GB" sz="3600" spc="-5" dirty="0"/>
              <a:t>Model </a:t>
            </a:r>
            <a:r>
              <a:rPr lang="en-GB" sz="3600" dirty="0"/>
              <a:t>Of </a:t>
            </a:r>
            <a:r>
              <a:rPr lang="en-GB" sz="3600" spc="-5" dirty="0"/>
              <a:t>The  Observer</a:t>
            </a:r>
            <a:r>
              <a:rPr lang="en-GB" sz="3600" spc="-150" dirty="0"/>
              <a:t> </a:t>
            </a:r>
            <a:r>
              <a:rPr lang="en-GB" sz="3600" spc="-5" dirty="0"/>
              <a:t>Pattern</a:t>
            </a:r>
          </a:p>
        </p:txBody>
      </p:sp>
      <p:pic>
        <p:nvPicPr>
          <p:cNvPr id="4" name="Picture 3">
            <a:extLst>
              <a:ext uri="{FF2B5EF4-FFF2-40B4-BE49-F238E27FC236}">
                <a16:creationId xmlns:a16="http://schemas.microsoft.com/office/drawing/2014/main" id="{FEBFE894-AD0C-46A2-3EC9-9C837A728D9F}"/>
              </a:ext>
            </a:extLst>
          </p:cNvPr>
          <p:cNvPicPr>
            <a:picLocks noChangeAspect="1"/>
          </p:cNvPicPr>
          <p:nvPr/>
        </p:nvPicPr>
        <p:blipFill>
          <a:blip r:embed="rId2"/>
          <a:stretch>
            <a:fillRect/>
          </a:stretch>
        </p:blipFill>
        <p:spPr>
          <a:xfrm>
            <a:off x="0" y="1556792"/>
            <a:ext cx="8964488" cy="4231314"/>
          </a:xfrm>
          <a:prstGeom prst="rect">
            <a:avLst/>
          </a:prstGeom>
        </p:spPr>
      </p:pic>
      <p:sp>
        <p:nvSpPr>
          <p:cNvPr id="3" name="TextBox 2">
            <a:extLst>
              <a:ext uri="{FF2B5EF4-FFF2-40B4-BE49-F238E27FC236}">
                <a16:creationId xmlns:a16="http://schemas.microsoft.com/office/drawing/2014/main" id="{47C0A972-6A28-19C8-A14C-1C324CDE6480}"/>
              </a:ext>
            </a:extLst>
          </p:cNvPr>
          <p:cNvSpPr txBox="1"/>
          <p:nvPr/>
        </p:nvSpPr>
        <p:spPr>
          <a:xfrm>
            <a:off x="3611952" y="5919416"/>
            <a:ext cx="4421718"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GB" sz="1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4985549-5000-FD0D-FCB6-3E111E5C334B}"/>
              </a:ext>
            </a:extLst>
          </p:cNvPr>
          <p:cNvSpPr txBox="1">
            <a:spLocks noGrp="1"/>
          </p:cNvSpPr>
          <p:nvPr>
            <p:ph type="title"/>
          </p:nvPr>
        </p:nvSpPr>
        <p:spPr>
          <a:xfrm>
            <a:off x="251520" y="370900"/>
            <a:ext cx="5907088" cy="690562"/>
          </a:xfrm>
        </p:spPr>
        <p:txBody>
          <a:bodyPr lIns="0" tIns="12700" rIns="0" bIns="0" rtlCol="0">
            <a:spAutoFit/>
          </a:bodyPr>
          <a:lstStyle/>
          <a:p>
            <a:pPr marL="12700">
              <a:spcBef>
                <a:spcPts val="100"/>
              </a:spcBef>
              <a:defRPr/>
            </a:pPr>
            <a:r>
              <a:rPr spc="-5" dirty="0"/>
              <a:t>Design</a:t>
            </a:r>
            <a:r>
              <a:rPr lang="en-GB" spc="-5" dirty="0"/>
              <a:t> </a:t>
            </a:r>
            <a:r>
              <a:rPr lang="en-GB" spc="-50" dirty="0"/>
              <a:t>Problems</a:t>
            </a:r>
            <a:endParaRPr spc="-5" dirty="0"/>
          </a:p>
        </p:txBody>
      </p:sp>
      <p:sp>
        <p:nvSpPr>
          <p:cNvPr id="48133" name="object 3">
            <a:extLst>
              <a:ext uri="{FF2B5EF4-FFF2-40B4-BE49-F238E27FC236}">
                <a16:creationId xmlns:a16="http://schemas.microsoft.com/office/drawing/2014/main" id="{D09C6DD5-9C19-9AC6-D2BD-DADD22A2E155}"/>
              </a:ext>
            </a:extLst>
          </p:cNvPr>
          <p:cNvSpPr txBox="1">
            <a:spLocks noChangeArrowheads="1"/>
          </p:cNvSpPr>
          <p:nvPr/>
        </p:nvSpPr>
        <p:spPr bwMode="auto">
          <a:xfrm>
            <a:off x="251520" y="1625600"/>
            <a:ext cx="8568951" cy="392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cs typeface="Arial" panose="020B0604020202020204" pitchFamily="34" charset="0"/>
              </a:rPr>
              <a:t>To use patterns in your design, you need to </a:t>
            </a:r>
            <a:r>
              <a:rPr lang="en-US" altLang="en-US" dirty="0" err="1">
                <a:solidFill>
                  <a:srgbClr val="46424D"/>
                </a:solidFill>
                <a:cs typeface="Arial" panose="020B0604020202020204" pitchFamily="34" charset="0"/>
              </a:rPr>
              <a:t>recognise</a:t>
            </a:r>
            <a:r>
              <a:rPr lang="en-US" altLang="en-US" dirty="0">
                <a:solidFill>
                  <a:srgbClr val="46424D"/>
                </a:solidFill>
                <a:cs typeface="Arial" panose="020B0604020202020204" pitchFamily="34" charset="0"/>
              </a:rPr>
              <a:t> that any design problem you are facing may have an  associated pattern that can be applied.</a:t>
            </a:r>
            <a:endParaRPr lang="en-US" altLang="en-US" dirty="0">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46424D"/>
                </a:solidFill>
                <a:cs typeface="Arial" panose="020B0604020202020204" pitchFamily="34" charset="0"/>
              </a:rPr>
              <a:t>Tell several objects that the state of some other object has  changed </a:t>
            </a:r>
            <a:r>
              <a:rPr lang="en-US" altLang="en-US" sz="2000" b="1" dirty="0">
                <a:solidFill>
                  <a:srgbClr val="46424D"/>
                </a:solidFill>
                <a:cs typeface="Arial" panose="020B0604020202020204" pitchFamily="34" charset="0"/>
              </a:rPr>
              <a:t>(Observer pattern).</a:t>
            </a:r>
            <a:endParaRPr lang="en-US" altLang="en-US" sz="2000" b="1"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Tidy up the interfaces to a number of related objects that have  often been developed incrementally </a:t>
            </a:r>
            <a:r>
              <a:rPr lang="en-US" altLang="en-US" sz="2000" b="1" dirty="0">
                <a:solidFill>
                  <a:srgbClr val="46424D"/>
                </a:solidFill>
                <a:cs typeface="Arial" panose="020B0604020202020204" pitchFamily="34" charset="0"/>
              </a:rPr>
              <a:t>(Façade pattern).</a:t>
            </a:r>
            <a:endParaRPr lang="en-US" altLang="en-US" sz="2000" b="1"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Provide a standard way of accessing the elements in a  collection, irrespective of how that collection is implemented  (Iterator pattern).</a:t>
            </a:r>
            <a:endParaRPr lang="en-US" altLang="en-US" sz="2000" dirty="0">
              <a:cs typeface="Arial" panose="020B0604020202020204" pitchFamily="34" charset="0"/>
            </a:endParaRPr>
          </a:p>
          <a:p>
            <a:pPr marL="812800" lvl="1" indent="-342900">
              <a:spcBef>
                <a:spcPts val="600"/>
              </a:spcBef>
              <a:buFont typeface="Arial" panose="020B0604020202020204" pitchFamily="34" charset="0"/>
              <a:buChar char="•"/>
            </a:pPr>
            <a:r>
              <a:rPr lang="en-US" altLang="en-US" sz="2000" dirty="0">
                <a:solidFill>
                  <a:srgbClr val="46424D"/>
                </a:solidFill>
                <a:cs typeface="Arial" panose="020B0604020202020204" pitchFamily="34" charset="0"/>
              </a:rPr>
              <a:t>Allow for the possibility of extending the functionality of an  existing class at run-time </a:t>
            </a:r>
            <a:r>
              <a:rPr lang="en-US" altLang="en-US" sz="2000" b="1" dirty="0">
                <a:solidFill>
                  <a:srgbClr val="46424D"/>
                </a:solidFill>
                <a:cs typeface="Arial" panose="020B0604020202020204" pitchFamily="34" charset="0"/>
              </a:rPr>
              <a:t>(Decorator pattern).</a:t>
            </a:r>
            <a:endParaRPr lang="en-US" altLang="en-US" sz="2000" b="1" dirty="0">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8D7BF290-2386-AD51-E071-C8D483A25E59}"/>
              </a:ext>
            </a:extLst>
          </p:cNvPr>
          <p:cNvSpPr>
            <a:spLocks noGrp="1" noChangeArrowheads="1"/>
          </p:cNvSpPr>
          <p:nvPr>
            <p:ph type="title"/>
          </p:nvPr>
        </p:nvSpPr>
        <p:spPr/>
        <p:txBody>
          <a:bodyPr/>
          <a:lstStyle/>
          <a:p>
            <a:pPr eaLnBrk="1" hangingPunct="1"/>
            <a:r>
              <a:rPr lang="en-US" altLang="en-US"/>
              <a:t>Checkpoint Summary </a:t>
            </a:r>
          </a:p>
        </p:txBody>
      </p:sp>
      <p:sp>
        <p:nvSpPr>
          <p:cNvPr id="49155" name="Rectangle 5">
            <a:extLst>
              <a:ext uri="{FF2B5EF4-FFF2-40B4-BE49-F238E27FC236}">
                <a16:creationId xmlns:a16="http://schemas.microsoft.com/office/drawing/2014/main" id="{E7A4B5DB-7F15-82E7-DA78-85B924686108}"/>
              </a:ext>
            </a:extLst>
          </p:cNvPr>
          <p:cNvSpPr>
            <a:spLocks noGrp="1" noChangeArrowheads="1"/>
          </p:cNvSpPr>
          <p:nvPr>
            <p:ph idx="1"/>
          </p:nvPr>
        </p:nvSpPr>
        <p:spPr>
          <a:xfrm>
            <a:off x="107950" y="1484313"/>
            <a:ext cx="8856663" cy="4681537"/>
          </a:xfrm>
        </p:spPr>
        <p:txBody>
          <a:bodyPr/>
          <a:lstStyle/>
          <a:p>
            <a:pPr lvl="1" eaLnBrk="1" hangingPunct="1"/>
            <a:r>
              <a:rPr lang="en-GB" altLang="en-US" sz="2400" dirty="0">
                <a:latin typeface="Arial" panose="020B0604020202020204" pitchFamily="34" charset="0"/>
              </a:rPr>
              <a:t>System modelling is the process of developing abstract models of system, with each model presenting a different view or perspective of the system</a:t>
            </a:r>
          </a:p>
          <a:p>
            <a:pPr lvl="1" eaLnBrk="1" hangingPunct="1"/>
            <a:r>
              <a:rPr lang="en-GB" altLang="en-US" sz="2400" dirty="0">
                <a:latin typeface="Arial" panose="020B0604020202020204" pitchFamily="34" charset="0"/>
              </a:rPr>
              <a:t> UML Diagrams include use case, activity, state, sequential, class diagrams and are useful tools for system modelling. </a:t>
            </a:r>
          </a:p>
          <a:p>
            <a:pPr lvl="1" eaLnBrk="1" hangingPunct="1"/>
            <a:r>
              <a:rPr lang="en-GB" altLang="en-US" sz="2400" dirty="0">
                <a:latin typeface="Arial" panose="020B0604020202020204" pitchFamily="34" charset="0"/>
              </a:rPr>
              <a:t> Design is the stage of SE in which software components and their relations are identified</a:t>
            </a:r>
          </a:p>
          <a:p>
            <a:pPr lvl="1" eaLnBrk="1" hangingPunct="1"/>
            <a:r>
              <a:rPr lang="en-GB" altLang="en-US" sz="2400" dirty="0">
                <a:latin typeface="Arial" panose="020B0604020202020204" pitchFamily="34" charset="0"/>
              </a:rPr>
              <a:t> </a:t>
            </a:r>
            <a:r>
              <a:rPr lang="en-GB" altLang="en-US" sz="2400" dirty="0">
                <a:solidFill>
                  <a:srgbClr val="202124"/>
                </a:solidFill>
                <a:latin typeface="Arial" panose="020B0604020202020204" pitchFamily="34" charset="0"/>
              </a:rPr>
              <a:t>Object-oriented design includes design of object classes and their relationship</a:t>
            </a:r>
          </a:p>
          <a:p>
            <a:pPr lvl="1" eaLnBrk="1" hangingPunct="1"/>
            <a:r>
              <a:rPr lang="en-GB" altLang="en-US" sz="2400" dirty="0">
                <a:solidFill>
                  <a:srgbClr val="202124"/>
                </a:solidFill>
                <a:latin typeface="Arial" panose="020B0604020202020204" pitchFamily="34" charset="0"/>
              </a:rPr>
              <a:t> Design patterns are reusable solutions for common problems in software development</a:t>
            </a:r>
            <a:endParaRPr lang="en-GB" altLang="en-US" sz="2400"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a:extLst>
              <a:ext uri="{FF2B5EF4-FFF2-40B4-BE49-F238E27FC236}">
                <a16:creationId xmlns:a16="http://schemas.microsoft.com/office/drawing/2014/main" id="{61FB343B-5319-3A67-0907-4C78F200E8DD}"/>
              </a:ext>
            </a:extLst>
          </p:cNvPr>
          <p:cNvSpPr>
            <a:spLocks noGrp="1" noChangeArrowheads="1"/>
          </p:cNvSpPr>
          <p:nvPr>
            <p:ph type="title"/>
          </p:nvPr>
        </p:nvSpPr>
        <p:spPr/>
        <p:txBody>
          <a:bodyPr/>
          <a:lstStyle/>
          <a:p>
            <a:pPr eaLnBrk="1" hangingPunct="1"/>
            <a:r>
              <a:rPr lang="en-US" altLang="en-US"/>
              <a:t>Quiz  </a:t>
            </a:r>
          </a:p>
        </p:txBody>
      </p:sp>
      <p:sp>
        <p:nvSpPr>
          <p:cNvPr id="50179" name="Rectangle 7">
            <a:extLst>
              <a:ext uri="{FF2B5EF4-FFF2-40B4-BE49-F238E27FC236}">
                <a16:creationId xmlns:a16="http://schemas.microsoft.com/office/drawing/2014/main" id="{1C33528F-BFAF-6B35-047A-CB5528C996CC}"/>
              </a:ext>
            </a:extLst>
          </p:cNvPr>
          <p:cNvSpPr>
            <a:spLocks noGrp="1" noChangeArrowheads="1"/>
          </p:cNvSpPr>
          <p:nvPr>
            <p:ph idx="1"/>
          </p:nvPr>
        </p:nvSpPr>
        <p:spPr>
          <a:xfrm>
            <a:off x="112713" y="1292225"/>
            <a:ext cx="8856662" cy="4679950"/>
          </a:xfrm>
        </p:spPr>
        <p:txBody>
          <a:bodyPr/>
          <a:lstStyle/>
          <a:p>
            <a:pPr marL="725487" lvl="1" indent="-457200" eaLnBrk="1" hangingPunct="1">
              <a:buFont typeface="+mj-lt"/>
              <a:buAutoNum type="arabicPeriod"/>
            </a:pPr>
            <a:r>
              <a:rPr lang="en-US" altLang="en-US" sz="2000" b="1" dirty="0">
                <a:latin typeface="Arial" panose="020B0604020202020204" pitchFamily="34" charset="0"/>
              </a:rPr>
              <a:t> False or True:</a:t>
            </a:r>
          </a:p>
          <a:p>
            <a:pPr marL="1169988" lvl="2" indent="-457200" eaLnBrk="1" hangingPunct="1">
              <a:buFont typeface="+mj-lt"/>
              <a:buAutoNum type="alphaLcParenR"/>
            </a:pPr>
            <a:r>
              <a:rPr lang="en-US" altLang="en-US" sz="2000" dirty="0">
                <a:latin typeface="Arial" panose="020B0604020202020204" pitchFamily="34" charset="0"/>
              </a:rPr>
              <a:t>System modeling is about looking at the system from different perspectives</a:t>
            </a:r>
          </a:p>
          <a:p>
            <a:pPr marL="1169988" lvl="2" indent="-457200" eaLnBrk="1" hangingPunct="1">
              <a:buFont typeface="+mj-lt"/>
              <a:buAutoNum type="alphaLcParenR"/>
            </a:pPr>
            <a:r>
              <a:rPr lang="en-US" altLang="en-US" sz="2000" dirty="0">
                <a:latin typeface="Arial" panose="020B0604020202020204" pitchFamily="34" charset="0"/>
              </a:rPr>
              <a:t>In activity diagram we model the interaction of system users and system components</a:t>
            </a:r>
          </a:p>
          <a:p>
            <a:pPr marL="1169988" lvl="2" indent="-457200" eaLnBrk="1" hangingPunct="1">
              <a:buFont typeface="+mj-lt"/>
              <a:buAutoNum type="alphaLcParenR"/>
            </a:pPr>
            <a:r>
              <a:rPr lang="en-US" altLang="en-US" sz="2000" dirty="0">
                <a:latin typeface="Arial" panose="020B0604020202020204" pitchFamily="34" charset="0"/>
              </a:rPr>
              <a:t>We use system modeling for requirement engineering</a:t>
            </a:r>
          </a:p>
          <a:p>
            <a:pPr marL="725487" lvl="1" indent="-457200" eaLnBrk="1" hangingPunct="1">
              <a:buFont typeface="+mj-lt"/>
              <a:buAutoNum type="arabicPeriod"/>
            </a:pPr>
            <a:r>
              <a:rPr lang="en-US" altLang="en-US" sz="2000" b="1" dirty="0">
                <a:latin typeface="Arial" panose="020B0604020202020204" pitchFamily="34" charset="0"/>
              </a:rPr>
              <a:t> Fill the gaps:</a:t>
            </a:r>
          </a:p>
          <a:p>
            <a:pPr marL="1169988" lvl="2" indent="-457200" eaLnBrk="1" hangingPunct="1">
              <a:buFont typeface="+mj-lt"/>
              <a:buAutoNum type="alphaLcParenR" startAt="4"/>
            </a:pPr>
            <a:r>
              <a:rPr lang="en-US" altLang="en-US" sz="2000" dirty="0">
                <a:latin typeface="Arial" panose="020B0604020202020204" pitchFamily="34" charset="0"/>
              </a:rPr>
              <a:t>In ------------ diagram, we model the business process of a system</a:t>
            </a:r>
          </a:p>
          <a:p>
            <a:pPr marL="1169988" lvl="2" indent="-457200" eaLnBrk="1" hangingPunct="1">
              <a:buFont typeface="+mj-lt"/>
              <a:buAutoNum type="alphaLcParenR" startAt="4"/>
            </a:pPr>
            <a:r>
              <a:rPr lang="en-US" altLang="en-US" sz="2000" dirty="0">
                <a:latin typeface="Arial" panose="020B0604020202020204" pitchFamily="34" charset="0"/>
              </a:rPr>
              <a:t>Design patterns include description of a common -------- and its ----</a:t>
            </a:r>
          </a:p>
          <a:p>
            <a:pPr marL="1169988" lvl="2" indent="-457200" eaLnBrk="1" hangingPunct="1">
              <a:buFont typeface="+mj-lt"/>
              <a:buAutoNum type="alphaLcParenR" startAt="4"/>
            </a:pPr>
            <a:r>
              <a:rPr lang="en-US" altLang="en-US" sz="2000" dirty="0">
                <a:latin typeface="Arial" panose="020B0604020202020204" pitchFamily="34" charset="0"/>
              </a:rPr>
              <a:t>In object-oriented programming, </a:t>
            </a:r>
            <a:r>
              <a:rPr lang="en-GB" altLang="en-US" sz="2000" dirty="0">
                <a:solidFill>
                  <a:srgbClr val="202124"/>
                </a:solidFill>
                <a:latin typeface="Arial" panose="020B0604020202020204" pitchFamily="34" charset="0"/>
              </a:rPr>
              <a:t>everything is considered an object  including -------------, ------------ and ------------.</a:t>
            </a:r>
          </a:p>
          <a:p>
            <a:pPr marL="1169988" lvl="2" indent="-457200" eaLnBrk="1" hangingPunct="1">
              <a:buFont typeface="+mj-lt"/>
              <a:buAutoNum type="alphaLcParenR" startAt="4"/>
            </a:pPr>
            <a:r>
              <a:rPr lang="en-US" altLang="en-US" sz="2000" dirty="0">
                <a:latin typeface="Arial" panose="020B0604020202020204" pitchFamily="34" charset="0"/>
              </a:rPr>
              <a:t> The process to </a:t>
            </a:r>
            <a:r>
              <a:rPr lang="en-US" altLang="en-US" sz="2000" dirty="0">
                <a:solidFill>
                  <a:srgbClr val="46424D"/>
                </a:solidFill>
                <a:cs typeface="Arial" panose="020B0604020202020204" pitchFamily="34" charset="0"/>
              </a:rPr>
              <a:t>identify the major components that make up the system and their interactions, and then to </a:t>
            </a:r>
            <a:r>
              <a:rPr lang="en-US" altLang="en-US" sz="2000" dirty="0" err="1">
                <a:solidFill>
                  <a:srgbClr val="46424D"/>
                </a:solidFill>
                <a:cs typeface="Arial" panose="020B0604020202020204" pitchFamily="34" charset="0"/>
              </a:rPr>
              <a:t>organise</a:t>
            </a:r>
            <a:r>
              <a:rPr lang="en-US" altLang="en-US" sz="2000" dirty="0">
                <a:solidFill>
                  <a:srgbClr val="46424D"/>
                </a:solidFill>
                <a:cs typeface="Arial" panose="020B0604020202020204" pitchFamily="34" charset="0"/>
              </a:rPr>
              <a:t> the  components using is ----------------------------------. </a:t>
            </a:r>
            <a:endParaRPr lang="en-US" altLang="en-US" sz="2000"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5BF6EC29-63EC-C2E1-7865-0089590A9077}"/>
              </a:ext>
            </a:extLst>
          </p:cNvPr>
          <p:cNvSpPr>
            <a:spLocks noGrp="1" noChangeArrowheads="1"/>
          </p:cNvSpPr>
          <p:nvPr>
            <p:ph type="title"/>
          </p:nvPr>
        </p:nvSpPr>
        <p:spPr/>
        <p:txBody>
          <a:bodyPr/>
          <a:lstStyle/>
          <a:p>
            <a:pPr eaLnBrk="1" hangingPunct="1"/>
            <a:r>
              <a:rPr lang="en-US" altLang="en-US" dirty="0"/>
              <a:t>Private Study: Laboratory Lab</a:t>
            </a:r>
          </a:p>
        </p:txBody>
      </p:sp>
      <p:sp>
        <p:nvSpPr>
          <p:cNvPr id="51203" name="Rectangle 7">
            <a:extLst>
              <a:ext uri="{FF2B5EF4-FFF2-40B4-BE49-F238E27FC236}">
                <a16:creationId xmlns:a16="http://schemas.microsoft.com/office/drawing/2014/main" id="{C879867B-6916-69CE-2546-8948768EBECF}"/>
              </a:ext>
            </a:extLst>
          </p:cNvPr>
          <p:cNvSpPr>
            <a:spLocks noGrp="1" noChangeArrowheads="1"/>
          </p:cNvSpPr>
          <p:nvPr>
            <p:ph idx="1"/>
          </p:nvPr>
        </p:nvSpPr>
        <p:spPr/>
        <p:txBody>
          <a:bodyPr/>
          <a:lstStyle/>
          <a:p>
            <a:pPr lvl="1" eaLnBrk="1" hangingPunct="1">
              <a:defRPr/>
            </a:pPr>
            <a:r>
              <a:rPr lang="en-US" altLang="en-US" dirty="0">
                <a:latin typeface="Arial" panose="020B0604020202020204" pitchFamily="34" charset="0"/>
              </a:rPr>
              <a:t> Download UML software: </a:t>
            </a:r>
            <a:r>
              <a:rPr lang="en-US" altLang="en-US" dirty="0">
                <a:latin typeface="Arial" panose="020B0604020202020204" pitchFamily="34" charset="0"/>
                <a:hlinkClick r:id="rId2"/>
              </a:rPr>
              <a:t>https://www.umldesigner.org/download/</a:t>
            </a:r>
            <a:endParaRPr lang="en-US" altLang="en-US" dirty="0">
              <a:latin typeface="Arial" panose="020B0604020202020204" pitchFamily="34" charset="0"/>
            </a:endParaRPr>
          </a:p>
          <a:p>
            <a:pPr lvl="1" eaLnBrk="1" hangingPunct="1">
              <a:defRPr/>
            </a:pPr>
            <a:r>
              <a:rPr lang="en-US" altLang="en-US" dirty="0">
                <a:latin typeface="Arial" panose="020B0604020202020204" pitchFamily="34" charset="0"/>
              </a:rPr>
              <a:t> Find the main elements of below diagram:</a:t>
            </a:r>
          </a:p>
          <a:p>
            <a:pPr lvl="2" eaLnBrk="1" hangingPunct="1">
              <a:defRPr/>
            </a:pPr>
            <a:r>
              <a:rPr lang="en-US" altLang="en-US" dirty="0">
                <a:latin typeface="Arial" panose="020B0604020202020204" pitchFamily="34" charset="0"/>
              </a:rPr>
              <a:t> use case diagram</a:t>
            </a:r>
          </a:p>
          <a:p>
            <a:pPr lvl="2" eaLnBrk="1" hangingPunct="1">
              <a:defRPr/>
            </a:pPr>
            <a:r>
              <a:rPr lang="en-US" altLang="en-US" dirty="0">
                <a:latin typeface="Arial" panose="020B0604020202020204" pitchFamily="34" charset="0"/>
              </a:rPr>
              <a:t> activity diagram</a:t>
            </a:r>
          </a:p>
          <a:p>
            <a:pPr lvl="2" eaLnBrk="1" hangingPunct="1">
              <a:defRPr/>
            </a:pPr>
            <a:r>
              <a:rPr lang="en-US" altLang="en-US" dirty="0">
                <a:latin typeface="Arial" panose="020B0604020202020204" pitchFamily="34" charset="0"/>
              </a:rPr>
              <a:t> class diagram</a:t>
            </a:r>
          </a:p>
          <a:p>
            <a:pPr lvl="1" eaLnBrk="1" hangingPunct="1">
              <a:defRPr/>
            </a:pPr>
            <a:r>
              <a:rPr lang="en-US" altLang="en-US" dirty="0">
                <a:latin typeface="Arial" panose="020B0604020202020204" pitchFamily="34" charset="0"/>
              </a:rPr>
              <a:t> Draw above diagram for a “online food delivery” software system.</a:t>
            </a:r>
          </a:p>
          <a:p>
            <a:pPr marL="268287" lvl="1" indent="0" eaLnBrk="1" hangingPunct="1">
              <a:buFontTx/>
              <a:buNone/>
              <a:defRPr/>
            </a:pPr>
            <a:endParaRPr lang="en-US" altLang="en-US"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BEB37D1A-290C-8C85-8FE5-91E0979A6EFD}"/>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88F633CB-CE96-FEC4-F663-8AD431E6CBC5}"/>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highlight>
                  <a:srgbClr val="FFFF00"/>
                </a:highlight>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D68E06F-DA7D-BE55-B6B7-A4AEAFD13C1C}"/>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1D68E06F-DA7D-BE55-B6B7-A4AEAFD13C1C}"/>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4784B94C-43C1-6F25-2340-4F95EF982A1B}"/>
              </a:ext>
            </a:extLst>
          </p:cNvPr>
          <p:cNvSpPr>
            <a:spLocks noGrp="1" noChangeArrowheads="1"/>
          </p:cNvSpPr>
          <p:nvPr>
            <p:ph type="title"/>
          </p:nvPr>
        </p:nvSpPr>
        <p:spPr/>
        <p:txBody>
          <a:bodyPr/>
          <a:lstStyle/>
          <a:p>
            <a:r>
              <a:rPr lang="en-GB" altLang="en-US" dirty="0"/>
              <a:t>Next Session – Topic 6</a:t>
            </a:r>
          </a:p>
        </p:txBody>
      </p:sp>
      <p:sp>
        <p:nvSpPr>
          <p:cNvPr id="3" name="Content Placeholder 2">
            <a:extLst>
              <a:ext uri="{FF2B5EF4-FFF2-40B4-BE49-F238E27FC236}">
                <a16:creationId xmlns:a16="http://schemas.microsoft.com/office/drawing/2014/main" id="{4657C908-C391-95DA-135D-9D8A2CE61119}"/>
              </a:ext>
            </a:extLst>
          </p:cNvPr>
          <p:cNvSpPr>
            <a:spLocks noGrp="1"/>
          </p:cNvSpPr>
          <p:nvPr>
            <p:ph idx="1"/>
          </p:nvPr>
        </p:nvSpPr>
        <p:spPr/>
        <p:txBody>
          <a:bodyPr/>
          <a:lstStyle/>
          <a:p>
            <a:pPr>
              <a:defRPr/>
            </a:pPr>
            <a:r>
              <a:rPr lang="en-GB" dirty="0"/>
              <a:t>At the end of this session, you should be able to:</a:t>
            </a:r>
          </a:p>
          <a:p>
            <a:pPr marL="342900" indent="-342900">
              <a:buFont typeface="+mj-lt"/>
              <a:buAutoNum type="arabicPeriod"/>
              <a:defRPr/>
            </a:pPr>
            <a:r>
              <a:rPr lang="en-GB" sz="2800" dirty="0">
                <a:latin typeface="Arial" panose="020B0604020202020204" pitchFamily="34" charset="0"/>
                <a:ea typeface="Times New Roman" panose="02020603050405020304" pitchFamily="18" charset="0"/>
                <a:cs typeface="Arial" panose="020B0604020202020204" pitchFamily="34" charset="0"/>
              </a:rPr>
              <a:t>Discuss the role of system implementation , testing and maintenance in software engineering.</a:t>
            </a:r>
          </a:p>
          <a:p>
            <a:pPr marL="514350" indent="-514350">
              <a:buFont typeface="+mj-lt"/>
              <a:buAutoNum type="arabicPeriod"/>
              <a:defRPr/>
            </a:pPr>
            <a:endParaRPr lang="en-GB" sz="2800"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mj-lt"/>
              <a:buAutoNum type="arabicPeriod"/>
              <a:defRPr/>
            </a:pPr>
            <a:r>
              <a:rPr lang="en-GB" sz="2800" dirty="0">
                <a:latin typeface="Arial" panose="020B0604020202020204" pitchFamily="34" charset="0"/>
                <a:ea typeface="Times New Roman" panose="02020603050405020304" pitchFamily="18" charset="0"/>
                <a:cs typeface="Arial" panose="020B0604020202020204" pitchFamily="34" charset="0"/>
              </a:rPr>
              <a:t>Explain methods and techniques for software testing and change management </a:t>
            </a:r>
          </a:p>
          <a:p>
            <a:pPr>
              <a:defRPr/>
            </a:pPr>
            <a:endParaRPr lang="en-GB" sz="1800" dirty="0">
              <a:latin typeface="Arial" panose="020B0604020202020204" pitchFamily="34" charset="0"/>
              <a:ea typeface="Times New Roman" panose="02020603050405020304" pitchFamily="18" charset="0"/>
              <a:cs typeface="Times New Roman" panose="02020603050405020304" pitchFamily="18" charset="0"/>
            </a:endParaRPr>
          </a:p>
          <a:p>
            <a:pPr>
              <a:defRPr/>
            </a:pP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DBC6F9D-0874-76CC-7163-9CA981714B0F}"/>
              </a:ext>
            </a:extLst>
          </p:cNvPr>
          <p:cNvSpPr>
            <a:spLocks noGrp="1" noChangeArrowheads="1"/>
          </p:cNvSpPr>
          <p:nvPr>
            <p:ph type="title"/>
          </p:nvPr>
        </p:nvSpPr>
        <p:spPr/>
        <p:txBody>
          <a:bodyPr/>
          <a:lstStyle/>
          <a:p>
            <a:r>
              <a:rPr lang="en-GB" altLang="en-US"/>
              <a:t>References</a:t>
            </a:r>
          </a:p>
        </p:txBody>
      </p:sp>
      <p:sp>
        <p:nvSpPr>
          <p:cNvPr id="46083" name="Content Placeholder 2">
            <a:extLst>
              <a:ext uri="{FF2B5EF4-FFF2-40B4-BE49-F238E27FC236}">
                <a16:creationId xmlns:a16="http://schemas.microsoft.com/office/drawing/2014/main" id="{2DE2D1ED-465E-C4C6-FEB3-75A161D25054}"/>
              </a:ext>
            </a:extLst>
          </p:cNvPr>
          <p:cNvSpPr>
            <a:spLocks noGrp="1" noChangeArrowheads="1"/>
          </p:cNvSpPr>
          <p:nvPr>
            <p:ph idx="1"/>
          </p:nvPr>
        </p:nvSpPr>
        <p:spPr>
          <a:xfrm>
            <a:off x="107950" y="2060575"/>
            <a:ext cx="8856663" cy="4105275"/>
          </a:xfrm>
        </p:spPr>
        <p:txBody>
          <a:bodyPr/>
          <a:lstStyle/>
          <a:p>
            <a:pPr marL="342900" indent="-342900">
              <a:buFont typeface="Arial" panose="020B0604020202020204" pitchFamily="34" charset="0"/>
              <a:buChar char="•"/>
              <a:defRPr/>
            </a:pPr>
            <a:r>
              <a:rPr lang="en-GB" altLang="en-US" sz="2400" i="0" dirty="0" err="1">
                <a:latin typeface="Arial" panose="020B0604020202020204" pitchFamily="34" charset="0"/>
                <a:cs typeface="Arial" panose="020B0604020202020204" pitchFamily="34" charset="0"/>
              </a:rPr>
              <a:t>Sommerville</a:t>
            </a:r>
            <a:r>
              <a:rPr lang="en-GB" altLang="en-US" sz="2400" i="0" dirty="0">
                <a:latin typeface="Arial" panose="020B0604020202020204" pitchFamily="34" charset="0"/>
                <a:cs typeface="Arial" panose="020B0604020202020204" pitchFamily="34" charset="0"/>
              </a:rPr>
              <a:t>, I. (2016), </a:t>
            </a:r>
            <a:r>
              <a:rPr lang="en-GB" altLang="en-US" sz="2400" dirty="0">
                <a:latin typeface="Arial" panose="020B0604020202020204" pitchFamily="34" charset="0"/>
                <a:cs typeface="Arial" panose="020B0604020202020204" pitchFamily="34" charset="0"/>
              </a:rPr>
              <a:t>Software Engineering</a:t>
            </a:r>
            <a:r>
              <a:rPr lang="en-GB" altLang="en-US" sz="2400" i="0" dirty="0">
                <a:latin typeface="Arial" panose="020B0604020202020204" pitchFamily="34" charset="0"/>
                <a:cs typeface="Arial" panose="020B0604020202020204" pitchFamily="34" charset="0"/>
              </a:rPr>
              <a:t>, 10</a:t>
            </a:r>
            <a:r>
              <a:rPr lang="en-GB" altLang="en-US" sz="2400" i="0" baseline="30000" dirty="0">
                <a:latin typeface="Arial" panose="020B0604020202020204" pitchFamily="34" charset="0"/>
                <a:cs typeface="Arial" panose="020B0604020202020204" pitchFamily="34" charset="0"/>
              </a:rPr>
              <a:t>th</a:t>
            </a:r>
            <a:r>
              <a:rPr lang="en-GB" altLang="en-US" sz="2400" i="0" dirty="0">
                <a:latin typeface="Arial" panose="020B0604020202020204" pitchFamily="34" charset="0"/>
                <a:cs typeface="Arial" panose="020B0604020202020204" pitchFamily="34" charset="0"/>
              </a:rPr>
              <a:t> edition, London: Pearson.</a:t>
            </a:r>
          </a:p>
          <a:p>
            <a:pPr marL="0" indent="0">
              <a:defRPr/>
            </a:pPr>
            <a:r>
              <a:rPr lang="en-GB" altLang="en-US" sz="2000" i="0" dirty="0">
                <a:latin typeface="Arial" panose="020B0604020202020204" pitchFamily="34" charset="0"/>
                <a:cs typeface="Arial" panose="020B0604020202020204" pitchFamily="34" charset="0"/>
              </a:rPr>
              <a:t> </a:t>
            </a:r>
          </a:p>
          <a:p>
            <a:pPr>
              <a:defRPr/>
            </a:pPr>
            <a:endParaRPr lang="en-GB" altLang="en-US" sz="2000" i="0" dirty="0">
              <a:latin typeface="Arial" panose="020B0604020202020204" pitchFamily="34" charset="0"/>
              <a:cs typeface="Arial" panose="020B0604020202020204" pitchFamily="34" charset="0"/>
            </a:endParaRPr>
          </a:p>
          <a:p>
            <a:pPr>
              <a:defRPr/>
            </a:pPr>
            <a:endParaRPr lang="en-GB" altLang="en-US" sz="2000" i="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0AB030B2-BA59-E38F-DE11-9A4735BC3C7C}"/>
              </a:ext>
            </a:extLst>
          </p:cNvPr>
          <p:cNvSpPr>
            <a:spLocks noGrp="1" noChangeArrowheads="1"/>
          </p:cNvSpPr>
          <p:nvPr>
            <p:ph type="title"/>
          </p:nvPr>
        </p:nvSpPr>
        <p:spPr/>
        <p:txBody>
          <a:bodyPr/>
          <a:lstStyle/>
          <a:p>
            <a:pPr eaLnBrk="1" hangingPunct="1"/>
            <a:r>
              <a:rPr lang="en-US" altLang="en-US"/>
              <a:t>System Modelling</a:t>
            </a:r>
          </a:p>
        </p:txBody>
      </p:sp>
      <p:sp>
        <p:nvSpPr>
          <p:cNvPr id="12291" name="Rectangle 5">
            <a:extLst>
              <a:ext uri="{FF2B5EF4-FFF2-40B4-BE49-F238E27FC236}">
                <a16:creationId xmlns:a16="http://schemas.microsoft.com/office/drawing/2014/main" id="{1AD4D7D5-5840-0D12-1BF9-703276C507F9}"/>
              </a:ext>
            </a:extLst>
          </p:cNvPr>
          <p:cNvSpPr>
            <a:spLocks noGrp="1" noChangeArrowheads="1"/>
          </p:cNvSpPr>
          <p:nvPr>
            <p:ph idx="1"/>
          </p:nvPr>
        </p:nvSpPr>
        <p:spPr>
          <a:xfrm>
            <a:off x="0" y="1340768"/>
            <a:ext cx="9036050" cy="4752975"/>
          </a:xfrm>
        </p:spPr>
        <p:txBody>
          <a:bodyPr/>
          <a:lstStyle/>
          <a:p>
            <a:pPr lvl="1" eaLnBrk="1" hangingPunct="1"/>
            <a:r>
              <a:rPr lang="en-GB" altLang="en-US" sz="2000" dirty="0">
                <a:solidFill>
                  <a:srgbClr val="002060"/>
                </a:solidFill>
                <a:latin typeface="Arial" panose="020B0604020202020204" pitchFamily="34" charset="0"/>
                <a:cs typeface="Arial" panose="020B0604020202020204" pitchFamily="34" charset="0"/>
              </a:rPr>
              <a:t>The process of developing abstract models of system, with each model presenting a different view or perspective of the system</a:t>
            </a:r>
            <a:r>
              <a:rPr lang="en-GB" altLang="en-US" sz="2000" dirty="0">
                <a:solidFill>
                  <a:schemeClr val="tx1"/>
                </a:solidFill>
                <a:latin typeface="Arial" panose="020B0604020202020204" pitchFamily="34" charset="0"/>
                <a:cs typeface="Arial" panose="020B0604020202020204" pitchFamily="34" charset="0"/>
              </a:rPr>
              <a:t>:</a:t>
            </a:r>
          </a:p>
          <a:p>
            <a:pPr lvl="2" eaLnBrk="1" hangingPunct="1"/>
            <a:r>
              <a:rPr lang="en-GB" altLang="en-US" sz="2000" dirty="0">
                <a:solidFill>
                  <a:schemeClr val="tx1"/>
                </a:solidFill>
                <a:latin typeface="Arial" panose="020B0604020202020204" pitchFamily="34" charset="0"/>
                <a:cs typeface="Arial" panose="020B0604020202020204" pitchFamily="34" charset="0"/>
              </a:rPr>
              <a:t>External perspective</a:t>
            </a:r>
          </a:p>
          <a:p>
            <a:pPr lvl="2" eaLnBrk="1" hangingPunct="1"/>
            <a:r>
              <a:rPr lang="en-GB" altLang="en-US" sz="2000" dirty="0">
                <a:solidFill>
                  <a:schemeClr val="tx1"/>
                </a:solidFill>
                <a:latin typeface="Arial" panose="020B0604020202020204" pitchFamily="34" charset="0"/>
                <a:cs typeface="Arial" panose="020B0604020202020204" pitchFamily="34" charset="0"/>
              </a:rPr>
              <a:t>Interaction perspective</a:t>
            </a:r>
          </a:p>
          <a:p>
            <a:pPr lvl="2" eaLnBrk="1" hangingPunct="1"/>
            <a:r>
              <a:rPr lang="en-GB" altLang="en-US" sz="2000" dirty="0">
                <a:solidFill>
                  <a:schemeClr val="tx1"/>
                </a:solidFill>
                <a:latin typeface="Arial" panose="020B0604020202020204" pitchFamily="34" charset="0"/>
                <a:cs typeface="Arial" panose="020B0604020202020204" pitchFamily="34" charset="0"/>
              </a:rPr>
              <a:t>Structural perspective</a:t>
            </a:r>
          </a:p>
          <a:p>
            <a:pPr lvl="2" eaLnBrk="1" hangingPunct="1"/>
            <a:r>
              <a:rPr lang="en-GB" altLang="en-US" sz="2000" dirty="0">
                <a:solidFill>
                  <a:schemeClr val="tx1"/>
                </a:solidFill>
                <a:latin typeface="Arial" panose="020B0604020202020204" pitchFamily="34" charset="0"/>
                <a:cs typeface="Arial" panose="020B0604020202020204" pitchFamily="34" charset="0"/>
              </a:rPr>
              <a:t>Behavioural perspective</a:t>
            </a:r>
          </a:p>
          <a:p>
            <a:pPr lvl="1" eaLnBrk="1" hangingPunct="1"/>
            <a:r>
              <a:rPr lang="en-GB" altLang="en-US" sz="2000" dirty="0">
                <a:solidFill>
                  <a:schemeClr val="tx1"/>
                </a:solidFill>
                <a:latin typeface="Arial" panose="020B0604020202020204" pitchFamily="34" charset="0"/>
                <a:cs typeface="Arial" panose="020B0604020202020204" pitchFamily="34" charset="0"/>
              </a:rPr>
              <a:t>Unified Modelling Language (UML) is a widely used graphical notation for system modelling.  </a:t>
            </a:r>
          </a:p>
          <a:p>
            <a:pPr lvl="1" eaLnBrk="1" hangingPunct="1"/>
            <a:r>
              <a:rPr lang="en-GB" altLang="en-US" sz="2000" dirty="0">
                <a:solidFill>
                  <a:srgbClr val="C00000"/>
                </a:solidFill>
                <a:latin typeface="Arial" panose="020B0604020202020204" pitchFamily="34" charset="0"/>
                <a:cs typeface="Arial" panose="020B0604020202020204" pitchFamily="34" charset="0"/>
              </a:rPr>
              <a:t>Models</a:t>
            </a:r>
            <a:r>
              <a:rPr lang="en-GB" altLang="en-US" sz="2000" dirty="0">
                <a:solidFill>
                  <a:schemeClr val="tx1"/>
                </a:solidFill>
                <a:latin typeface="Arial" panose="020B0604020202020204" pitchFamily="34" charset="0"/>
                <a:cs typeface="Arial" panose="020B0604020202020204" pitchFamily="34" charset="0"/>
              </a:rPr>
              <a:t> provide an </a:t>
            </a:r>
            <a:r>
              <a:rPr lang="en-GB" altLang="en-US" sz="2000" dirty="0">
                <a:solidFill>
                  <a:srgbClr val="C00000"/>
                </a:solidFill>
                <a:latin typeface="Arial" panose="020B0604020202020204" pitchFamily="34" charset="0"/>
                <a:cs typeface="Arial" panose="020B0604020202020204" pitchFamily="34" charset="0"/>
              </a:rPr>
              <a:t>abstract view of the system</a:t>
            </a:r>
            <a:r>
              <a:rPr lang="en-GB" altLang="en-US" sz="2000" dirty="0">
                <a:solidFill>
                  <a:schemeClr val="tx1"/>
                </a:solidFill>
                <a:latin typeface="Arial" panose="020B0604020202020204" pitchFamily="34" charset="0"/>
                <a:cs typeface="Arial" panose="020B0604020202020204" pitchFamily="34" charset="0"/>
              </a:rPr>
              <a:t>, helping to identify more detailed requirements, and </a:t>
            </a:r>
            <a:r>
              <a:rPr lang="en-GB" altLang="en-US" sz="2000" i="1" dirty="0">
                <a:solidFill>
                  <a:srgbClr val="C00000"/>
                </a:solidFill>
                <a:latin typeface="Arial" panose="020B0604020202020204" pitchFamily="34" charset="0"/>
                <a:cs typeface="Arial" panose="020B0604020202020204" pitchFamily="34" charset="0"/>
              </a:rPr>
              <a:t>capturing essential system features</a:t>
            </a:r>
            <a:r>
              <a:rPr lang="en-GB" altLang="en-US" sz="2000" dirty="0">
                <a:solidFill>
                  <a:schemeClr val="tx1"/>
                </a:solidFill>
                <a:latin typeface="Arial" panose="020B0604020202020204" pitchFamily="34" charset="0"/>
                <a:cs typeface="Arial" panose="020B0604020202020204" pitchFamily="34" charset="0"/>
              </a:rPr>
              <a:t>.  </a:t>
            </a:r>
          </a:p>
          <a:p>
            <a:pPr lvl="1" eaLnBrk="1" hangingPunct="1"/>
            <a:r>
              <a:rPr lang="en-GB" altLang="en-US" sz="2000" dirty="0">
                <a:solidFill>
                  <a:schemeClr val="tx1"/>
                </a:solidFill>
                <a:latin typeface="Arial" panose="020B0604020202020204" pitchFamily="34" charset="0"/>
                <a:cs typeface="Arial" panose="020B0604020202020204" pitchFamily="34" charset="0"/>
              </a:rPr>
              <a:t>Models make system design and development easier as developers gain insights into the system’s behaviour, structure, and requirements. </a:t>
            </a:r>
          </a:p>
          <a:p>
            <a:pPr lvl="1" eaLnBrk="1" hangingPunct="1"/>
            <a:r>
              <a:rPr lang="en-GB" sz="2000" b="0" i="0" dirty="0">
                <a:solidFill>
                  <a:schemeClr val="tx1"/>
                </a:solidFill>
                <a:effectLst/>
                <a:latin typeface="Arial" panose="020B0604020202020204" pitchFamily="34" charset="0"/>
                <a:cs typeface="Arial" panose="020B0604020202020204" pitchFamily="34" charset="0"/>
              </a:rPr>
              <a:t>Models guide implementation by providing a blueprint for development.</a:t>
            </a:r>
            <a:endParaRPr lang="en-GB" alt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18A1730-9D47-9D3E-59BA-ACDCC04D17E3}"/>
              </a:ext>
            </a:extLst>
          </p:cNvPr>
          <p:cNvSpPr>
            <a:spLocks noGrp="1" noChangeArrowheads="1"/>
          </p:cNvSpPr>
          <p:nvPr>
            <p:ph type="ctrTitle"/>
          </p:nvPr>
        </p:nvSpPr>
        <p:spPr>
          <a:xfrm>
            <a:off x="685800" y="2286000"/>
            <a:ext cx="7772400" cy="1143000"/>
          </a:xfrm>
        </p:spPr>
        <p:txBody>
          <a:bodyPr/>
          <a:lstStyle/>
          <a:p>
            <a:pPr eaLnBrk="1" hangingPunct="1"/>
            <a:r>
              <a:rPr lang="en-GB" altLang="en-US" dirty="0"/>
              <a:t>Topic 5 – System Modelling </a:t>
            </a:r>
            <a:r>
              <a:rPr lang="en-GB" altLang="en-US"/>
              <a:t>and Design</a:t>
            </a:r>
            <a:endParaRPr lang="en-GB" altLang="en-US" dirty="0"/>
          </a:p>
        </p:txBody>
      </p:sp>
      <p:sp>
        <p:nvSpPr>
          <p:cNvPr id="55299" name="Rectangle 3">
            <a:extLst>
              <a:ext uri="{FF2B5EF4-FFF2-40B4-BE49-F238E27FC236}">
                <a16:creationId xmlns:a16="http://schemas.microsoft.com/office/drawing/2014/main" id="{9913398E-4699-8A52-962C-357196430291}"/>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B6F1D5B-2DE0-33C6-B0DB-7B6E157453D8}"/>
              </a:ext>
            </a:extLst>
          </p:cNvPr>
          <p:cNvSpPr txBox="1">
            <a:spLocks noGrp="1"/>
          </p:cNvSpPr>
          <p:nvPr>
            <p:ph type="title"/>
          </p:nvPr>
        </p:nvSpPr>
        <p:spPr/>
        <p:txBody>
          <a:bodyPr lIns="0" tIns="12700" rIns="0" bIns="0" rtlCol="0">
            <a:spAutoFit/>
          </a:bodyPr>
          <a:lstStyle/>
          <a:p>
            <a:pPr marL="12700">
              <a:spcBef>
                <a:spcPts val="100"/>
              </a:spcBef>
              <a:defRPr/>
            </a:pPr>
            <a:r>
              <a:rPr spc="-5" dirty="0"/>
              <a:t>Build</a:t>
            </a:r>
            <a:r>
              <a:rPr lang="en-GB" spc="-5" dirty="0"/>
              <a:t> </a:t>
            </a:r>
            <a:r>
              <a:rPr spc="-5" dirty="0"/>
              <a:t>or</a:t>
            </a:r>
            <a:r>
              <a:rPr spc="-90" dirty="0"/>
              <a:t> </a:t>
            </a:r>
            <a:r>
              <a:rPr lang="en-GB" spc="-5" dirty="0"/>
              <a:t>Buy?</a:t>
            </a:r>
            <a:endParaRPr spc="-5" dirty="0"/>
          </a:p>
        </p:txBody>
      </p:sp>
      <p:sp>
        <p:nvSpPr>
          <p:cNvPr id="3" name="Content Placeholder 2"/>
          <p:cNvSpPr>
            <a:spLocks noGrp="1"/>
          </p:cNvSpPr>
          <p:nvPr>
            <p:ph idx="1"/>
          </p:nvPr>
        </p:nvSpPr>
        <p:spPr>
          <a:xfrm>
            <a:off x="107949" y="1285263"/>
            <a:ext cx="8856663" cy="4319587"/>
          </a:xfrm>
        </p:spPr>
        <p:txBody>
          <a:bodyPr/>
          <a:lstStyle/>
          <a:p>
            <a:pPr marL="0" indent="0">
              <a:spcBef>
                <a:spcPts val="100"/>
              </a:spcBef>
            </a:pPr>
            <a:r>
              <a:rPr lang="en-US" altLang="en-US" sz="2800" dirty="0">
                <a:cs typeface="Arial" panose="020B0604020202020204" pitchFamily="34" charset="0"/>
              </a:rPr>
              <a:t>Commercial off- the-shelf systems (COTS) can be tailored to the users’ requirements in many domains: </a:t>
            </a:r>
          </a:p>
          <a:p>
            <a:pPr lvl="1">
              <a:spcBef>
                <a:spcPts val="900"/>
              </a:spcBef>
              <a:buFont typeface="Arial" panose="020B0604020202020204" pitchFamily="34" charset="0"/>
              <a:buChar char="•"/>
            </a:pPr>
            <a:r>
              <a:rPr lang="en-US" altLang="en-US" sz="2400" dirty="0">
                <a:cs typeface="Arial" panose="020B0604020202020204" pitchFamily="34" charset="0"/>
              </a:rPr>
              <a:t>E.g. if you want to implement a medical records system, you can buy a package that is already used in hospitals.  It can be cheaper and faster to use this approach rather than developing a bespoke system.</a:t>
            </a:r>
          </a:p>
          <a:p>
            <a:pPr marL="0" indent="0">
              <a:spcBef>
                <a:spcPts val="900"/>
              </a:spcBef>
            </a:pPr>
            <a:r>
              <a:rPr lang="en-US" altLang="en-US" sz="2800" dirty="0">
                <a:cs typeface="Arial" panose="020B0604020202020204" pitchFamily="34" charset="0"/>
              </a:rPr>
              <a:t>The key issue is how well it meets your requirements:</a:t>
            </a:r>
          </a:p>
          <a:p>
            <a:pPr lvl="1">
              <a:spcBef>
                <a:spcPts val="900"/>
              </a:spcBef>
              <a:buFont typeface="Arial" panose="020B0604020202020204" pitchFamily="34" charset="0"/>
              <a:buChar char="•"/>
            </a:pPr>
            <a:r>
              <a:rPr lang="en-US" altLang="en-US" sz="2400" dirty="0">
                <a:cs typeface="Arial" panose="020B0604020202020204" pitchFamily="34" charset="0"/>
              </a:rPr>
              <a:t>The design process becomes concerned with how to use the  configuration features of that system to deliver the  system requirements.</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29D4B8B-AA06-FCA2-5DE2-D3AFBD8430AB}"/>
              </a:ext>
            </a:extLst>
          </p:cNvPr>
          <p:cNvSpPr>
            <a:spLocks noGrp="1" noChangeArrowheads="1"/>
          </p:cNvSpPr>
          <p:nvPr>
            <p:ph type="title"/>
          </p:nvPr>
        </p:nvSpPr>
        <p:spPr/>
        <p:txBody>
          <a:bodyPr/>
          <a:lstStyle/>
          <a:p>
            <a:r>
              <a:rPr lang="en-GB" altLang="en-US"/>
              <a:t>System Design </a:t>
            </a:r>
          </a:p>
        </p:txBody>
      </p:sp>
      <p:sp>
        <p:nvSpPr>
          <p:cNvPr id="14339" name="Content Placeholder 2">
            <a:extLst>
              <a:ext uri="{FF2B5EF4-FFF2-40B4-BE49-F238E27FC236}">
                <a16:creationId xmlns:a16="http://schemas.microsoft.com/office/drawing/2014/main" id="{719D6663-D096-DEB3-DE00-275C9E6CB75D}"/>
              </a:ext>
            </a:extLst>
          </p:cNvPr>
          <p:cNvSpPr>
            <a:spLocks noGrp="1" noChangeArrowheads="1"/>
          </p:cNvSpPr>
          <p:nvPr>
            <p:ph idx="1"/>
          </p:nvPr>
        </p:nvSpPr>
        <p:spPr>
          <a:xfrm>
            <a:off x="107949" y="1556792"/>
            <a:ext cx="8856663" cy="4752975"/>
          </a:xfrm>
        </p:spPr>
        <p:txBody>
          <a:bodyPr/>
          <a:lstStyle/>
          <a:p>
            <a:pPr marL="457200" indent="-457200">
              <a:spcBef>
                <a:spcPts val="1200"/>
              </a:spcBef>
              <a:buFontTx/>
              <a:buChar char="•"/>
            </a:pPr>
            <a:r>
              <a:rPr lang="en-GB" sz="2400" b="0" i="0" dirty="0">
                <a:solidFill>
                  <a:schemeClr val="accent6">
                    <a:lumMod val="75000"/>
                  </a:schemeClr>
                </a:solidFill>
                <a:effectLst/>
                <a:latin typeface="Arial" panose="020B0604020202020204" pitchFamily="34" charset="0"/>
                <a:cs typeface="Arial" panose="020B0604020202020204" pitchFamily="34" charset="0"/>
              </a:rPr>
              <a:t>Involves </a:t>
            </a:r>
            <a:r>
              <a:rPr lang="en-GB" sz="2400" b="1" dirty="0">
                <a:solidFill>
                  <a:schemeClr val="accent6">
                    <a:lumMod val="75000"/>
                  </a:schemeClr>
                </a:solidFill>
                <a:effectLst/>
                <a:latin typeface="Arial" panose="020B0604020202020204" pitchFamily="34" charset="0"/>
                <a:cs typeface="Arial" panose="020B0604020202020204" pitchFamily="34" charset="0"/>
              </a:rPr>
              <a:t>creating an architecture for different components, interfaces, and modules of a system, </a:t>
            </a:r>
            <a:r>
              <a:rPr lang="en-GB" sz="2400" b="0" i="0" dirty="0">
                <a:solidFill>
                  <a:schemeClr val="accent6">
                    <a:lumMod val="75000"/>
                  </a:schemeClr>
                </a:solidFill>
                <a:effectLst/>
                <a:latin typeface="Arial" panose="020B0604020202020204" pitchFamily="34" charset="0"/>
                <a:cs typeface="Arial" panose="020B0604020202020204" pitchFamily="34" charset="0"/>
              </a:rPr>
              <a:t>ensuring it meets end-user requirements.</a:t>
            </a:r>
          </a:p>
          <a:p>
            <a:pPr marL="457200" indent="-457200">
              <a:spcBef>
                <a:spcPts val="1200"/>
              </a:spcBef>
              <a:buFontTx/>
              <a:buChar char="•"/>
            </a:pPr>
            <a:r>
              <a:rPr lang="en-GB" altLang="en-US" sz="2400" i="0" dirty="0">
                <a:solidFill>
                  <a:schemeClr val="accent6">
                    <a:lumMod val="75000"/>
                  </a:schemeClr>
                </a:solidFill>
                <a:latin typeface="Arial" panose="020B0604020202020204" pitchFamily="34" charset="0"/>
                <a:cs typeface="Arial" panose="020B0604020202020204" pitchFamily="34" charset="0"/>
              </a:rPr>
              <a:t>Encompasses everything from hardware and software to data storage and communication. </a:t>
            </a:r>
          </a:p>
          <a:p>
            <a:pPr marL="457200" indent="-457200">
              <a:spcBef>
                <a:spcPts val="1200"/>
              </a:spcBef>
              <a:buFontTx/>
              <a:buChar char="•"/>
            </a:pPr>
            <a:r>
              <a:rPr lang="en-GB" altLang="en-US" sz="2400" i="0" dirty="0">
                <a:solidFill>
                  <a:schemeClr val="accent6">
                    <a:lumMod val="75000"/>
                  </a:schemeClr>
                </a:solidFill>
                <a:latin typeface="Arial" panose="020B0604020202020204" pitchFamily="34" charset="0"/>
                <a:cs typeface="Arial" panose="020B0604020202020204" pitchFamily="34" charset="0"/>
              </a:rPr>
              <a:t>Closely linked with implementation and requirements engineering.  </a:t>
            </a:r>
          </a:p>
          <a:p>
            <a:pPr marL="457200" indent="-457200">
              <a:spcBef>
                <a:spcPts val="1200"/>
              </a:spcBef>
              <a:buFontTx/>
              <a:buChar char="•"/>
            </a:pPr>
            <a:r>
              <a:rPr lang="en-GB" altLang="en-US" sz="2400" i="0" dirty="0">
                <a:solidFill>
                  <a:schemeClr val="accent6">
                    <a:lumMod val="75000"/>
                  </a:schemeClr>
                </a:solidFill>
                <a:latin typeface="Arial" panose="020B0604020202020204" pitchFamily="34" charset="0"/>
                <a:cs typeface="Arial" panose="020B0604020202020204" pitchFamily="34" charset="0"/>
              </a:rPr>
              <a:t>UML can be used for big system and a piece of paper can be used for small and simple systems.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6EB0-6679-8082-55C9-6E5AF6CD635F}"/>
              </a:ext>
            </a:extLst>
          </p:cNvPr>
          <p:cNvSpPr>
            <a:spLocks noGrp="1"/>
          </p:cNvSpPr>
          <p:nvPr>
            <p:ph type="title"/>
          </p:nvPr>
        </p:nvSpPr>
        <p:spPr/>
        <p:txBody>
          <a:bodyPr/>
          <a:lstStyle/>
          <a:p>
            <a:r>
              <a:rPr lang="en-GB" dirty="0"/>
              <a:t>System Design Principles </a:t>
            </a:r>
          </a:p>
        </p:txBody>
      </p:sp>
      <p:sp>
        <p:nvSpPr>
          <p:cNvPr id="3" name="Content Placeholder 2">
            <a:extLst>
              <a:ext uri="{FF2B5EF4-FFF2-40B4-BE49-F238E27FC236}">
                <a16:creationId xmlns:a16="http://schemas.microsoft.com/office/drawing/2014/main" id="{5826D825-95E5-4747-8A37-5D801F980C5D}"/>
              </a:ext>
            </a:extLst>
          </p:cNvPr>
          <p:cNvSpPr>
            <a:spLocks noGrp="1"/>
          </p:cNvSpPr>
          <p:nvPr>
            <p:ph idx="1"/>
          </p:nvPr>
        </p:nvSpPr>
        <p:spPr>
          <a:xfrm>
            <a:off x="0" y="1243201"/>
            <a:ext cx="9076532" cy="4319587"/>
          </a:xfrm>
        </p:spPr>
        <p:txBody>
          <a:bodyPr/>
          <a:lstStyle/>
          <a:p>
            <a:pPr eaLnBrk="1" hangingPunct="1">
              <a:defRPr/>
            </a:pPr>
            <a:r>
              <a:rPr lang="en-GB" sz="2400" dirty="0"/>
              <a:t>Guide software development, ensuring robust, maintainable, and efficient software solutions: </a:t>
            </a:r>
          </a:p>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Separation of Concerns</a:t>
            </a:r>
            <a:r>
              <a:rPr lang="en-GB" sz="2000" i="0" dirty="0">
                <a:latin typeface="Arial" panose="020B0604020202020204" pitchFamily="34" charset="0"/>
                <a:cs typeface="Arial" panose="020B0604020202020204" pitchFamily="34" charset="0"/>
              </a:rPr>
              <a:t>: </a:t>
            </a:r>
          </a:p>
          <a:p>
            <a:pPr marL="901700" lvl="1" indent="-457200">
              <a:buFont typeface="Arial" panose="020B0604020202020204" pitchFamily="34" charset="0"/>
              <a:buChar char="•"/>
            </a:pPr>
            <a:r>
              <a:rPr lang="en-GB" sz="2000" i="0" dirty="0">
                <a:effectLst/>
                <a:latin typeface="Arial" panose="020B0604020202020204" pitchFamily="34" charset="0"/>
                <a:cs typeface="Arial" panose="020B0604020202020204" pitchFamily="34" charset="0"/>
              </a:rPr>
              <a:t>Break the system into </a:t>
            </a:r>
            <a:r>
              <a:rPr lang="en-GB" sz="2000" i="0" dirty="0">
                <a:solidFill>
                  <a:srgbClr val="C00000"/>
                </a:solidFill>
                <a:effectLst/>
                <a:latin typeface="Arial" panose="020B0604020202020204" pitchFamily="34" charset="0"/>
                <a:cs typeface="Arial" panose="020B0604020202020204" pitchFamily="34" charset="0"/>
              </a:rPr>
              <a:t>smaller, self-contained modules</a:t>
            </a:r>
            <a:r>
              <a:rPr lang="en-GB" sz="2000" i="0" dirty="0">
                <a:effectLst/>
                <a:latin typeface="Arial" panose="020B0604020202020204" pitchFamily="34" charset="0"/>
                <a:cs typeface="Arial" panose="020B0604020202020204" pitchFamily="34" charset="0"/>
              </a:rPr>
              <a:t>. Each module must have a clearly defined role, reducing reliance on other modules.</a:t>
            </a:r>
          </a:p>
          <a:p>
            <a:pPr marL="457200" indent="-457200">
              <a:buFont typeface="Arial" panose="020B0604020202020204" pitchFamily="34" charset="0"/>
              <a:buChar char="•"/>
            </a:pPr>
            <a:r>
              <a:rPr lang="en-GB" sz="2000" b="1" i="0" dirty="0">
                <a:effectLst/>
                <a:latin typeface="Arial" panose="020B0604020202020204" pitchFamily="34" charset="0"/>
                <a:cs typeface="Arial" panose="020B0604020202020204" pitchFamily="34" charset="0"/>
              </a:rPr>
              <a:t>Encapsulation and Abstraction</a:t>
            </a:r>
            <a:r>
              <a:rPr lang="en-GB" sz="2000" i="0" dirty="0">
                <a:effectLst/>
                <a:latin typeface="Arial" panose="020B0604020202020204" pitchFamily="34" charset="0"/>
                <a:cs typeface="Arial" panose="020B0604020202020204" pitchFamily="34" charset="0"/>
              </a:rPr>
              <a:t>: </a:t>
            </a:r>
          </a:p>
          <a:p>
            <a:pPr marL="901700" lvl="1" indent="-457200">
              <a:buFont typeface="Arial" panose="020B0604020202020204" pitchFamily="34" charset="0"/>
              <a:buChar char="•"/>
            </a:pPr>
            <a:r>
              <a:rPr lang="en-GB" sz="2000" i="0" dirty="0">
                <a:effectLst/>
                <a:latin typeface="Arial" panose="020B0604020202020204" pitchFamily="34" charset="0"/>
                <a:cs typeface="Arial" panose="020B0604020202020204" pitchFamily="34" charset="0"/>
              </a:rPr>
              <a:t>Minimise complexity and support information hiding by combining data and behaviour into a single object (encapsulation) and build simplified and logical representations of complex things (abstraction). </a:t>
            </a:r>
          </a:p>
          <a:p>
            <a:pPr marL="457200" indent="-457200">
              <a:buFont typeface="Arial" panose="020B0604020202020204" pitchFamily="34" charset="0"/>
              <a:buChar char="•"/>
            </a:pPr>
            <a:r>
              <a:rPr lang="en-GB" sz="2000" b="1" i="0" dirty="0">
                <a:effectLst/>
                <a:latin typeface="Arial" panose="020B0604020202020204" pitchFamily="34" charset="0"/>
                <a:cs typeface="Arial" panose="020B0604020202020204" pitchFamily="34" charset="0"/>
              </a:rPr>
              <a:t>Loose Coupling and High Cohesion</a:t>
            </a:r>
            <a:r>
              <a:rPr lang="en-GB" sz="2000" i="0" dirty="0">
                <a:latin typeface="Arial" panose="020B0604020202020204" pitchFamily="34" charset="0"/>
                <a:cs typeface="Arial" panose="020B0604020202020204" pitchFamily="34" charset="0"/>
              </a:rPr>
              <a:t>: </a:t>
            </a:r>
          </a:p>
          <a:p>
            <a:pPr marL="901700" lvl="1"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Low coupling describes modules that are independent (changes have limited impact on other modules).  </a:t>
            </a:r>
          </a:p>
          <a:p>
            <a:pPr marL="901700" lvl="1"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High cohesion describes modules focused on a single goal.  </a:t>
            </a:r>
            <a:endParaRPr lang="en-GB" sz="2000"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000" i="0" dirty="0">
              <a:solidFill>
                <a:srgbClr val="111111"/>
              </a:solidFill>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457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DC9A-4200-C34B-A59F-DAB2BF3BAC68}"/>
              </a:ext>
            </a:extLst>
          </p:cNvPr>
          <p:cNvSpPr>
            <a:spLocks noGrp="1"/>
          </p:cNvSpPr>
          <p:nvPr>
            <p:ph type="title"/>
          </p:nvPr>
        </p:nvSpPr>
        <p:spPr/>
        <p:txBody>
          <a:bodyPr/>
          <a:lstStyle/>
          <a:p>
            <a:r>
              <a:rPr lang="en-GB" dirty="0"/>
              <a:t>System Design Principles </a:t>
            </a:r>
          </a:p>
        </p:txBody>
      </p:sp>
      <p:sp>
        <p:nvSpPr>
          <p:cNvPr id="3" name="Content Placeholder 2">
            <a:extLst>
              <a:ext uri="{FF2B5EF4-FFF2-40B4-BE49-F238E27FC236}">
                <a16:creationId xmlns:a16="http://schemas.microsoft.com/office/drawing/2014/main" id="{5DAB5998-57DA-4EDB-042B-514F1227D848}"/>
              </a:ext>
            </a:extLst>
          </p:cNvPr>
          <p:cNvSpPr>
            <a:spLocks noGrp="1"/>
          </p:cNvSpPr>
          <p:nvPr>
            <p:ph idx="1"/>
          </p:nvPr>
        </p:nvSpPr>
        <p:spPr>
          <a:xfrm>
            <a:off x="143668" y="1556792"/>
            <a:ext cx="8856663" cy="4319587"/>
          </a:xfrm>
        </p:spPr>
        <p:txBody>
          <a:bodyPr/>
          <a:lstStyle/>
          <a:p>
            <a:pPr marL="342900" indent="-342900" algn="l">
              <a:buFont typeface="Arial" panose="020B0604020202020204" pitchFamily="34" charset="0"/>
              <a:buChar char="•"/>
            </a:pPr>
            <a:r>
              <a:rPr lang="en-GB" sz="2400" b="1" i="0" dirty="0">
                <a:latin typeface="Arial" panose="020B0604020202020204" pitchFamily="34" charset="0"/>
                <a:cs typeface="Arial" panose="020B0604020202020204" pitchFamily="34" charset="0"/>
              </a:rPr>
              <a:t>Scalability and Performance</a:t>
            </a:r>
            <a:r>
              <a:rPr lang="en-GB" sz="2400" i="0" dirty="0">
                <a:latin typeface="Arial" panose="020B0604020202020204" pitchFamily="34" charset="0"/>
                <a:cs typeface="Arial" panose="020B0604020202020204" pitchFamily="34" charset="0"/>
              </a:rPr>
              <a:t>: </a:t>
            </a:r>
          </a:p>
          <a:p>
            <a:pPr marL="787400" lvl="1" indent="-342900">
              <a:buFont typeface="Arial" panose="020B0604020202020204" pitchFamily="34" charset="0"/>
              <a:buChar char="•"/>
            </a:pPr>
            <a:r>
              <a:rPr lang="en-GB" sz="2200" b="0" i="0" dirty="0">
                <a:effectLst/>
                <a:latin typeface="Arial" panose="020B0604020202020204" pitchFamily="34" charset="0"/>
                <a:cs typeface="Arial" panose="020B0604020202020204" pitchFamily="34" charset="0"/>
              </a:rPr>
              <a:t>Design for scalability to handle growth and </a:t>
            </a:r>
            <a:r>
              <a:rPr lang="en-GB" sz="2200" i="0" dirty="0">
                <a:latin typeface="Arial" panose="020B0604020202020204" pitchFamily="34" charset="0"/>
                <a:cs typeface="Arial" panose="020B0604020202020204" pitchFamily="34" charset="0"/>
              </a:rPr>
              <a:t>o</a:t>
            </a:r>
            <a:r>
              <a:rPr lang="en-GB" sz="2200" b="0" i="0" dirty="0">
                <a:effectLst/>
                <a:latin typeface="Arial" panose="020B0604020202020204" pitchFamily="34" charset="0"/>
                <a:cs typeface="Arial" panose="020B0604020202020204" pitchFamily="34" charset="0"/>
              </a:rPr>
              <a:t>ptimise performance by considering load balancing, caching, and database optimisation.</a:t>
            </a:r>
          </a:p>
          <a:p>
            <a:pPr marL="342900" indent="-342900" algn="l">
              <a:buFont typeface="Arial" panose="020B0604020202020204" pitchFamily="34" charset="0"/>
              <a:buChar char="•"/>
            </a:pPr>
            <a:r>
              <a:rPr lang="en-GB" sz="2400" b="1" i="0" dirty="0">
                <a:latin typeface="Arial" panose="020B0604020202020204" pitchFamily="34" charset="0"/>
                <a:cs typeface="Arial" panose="020B0604020202020204" pitchFamily="34" charset="0"/>
              </a:rPr>
              <a:t>Resilience to Fault Tolerance: </a:t>
            </a:r>
          </a:p>
          <a:p>
            <a:pPr marL="787400" lvl="1" indent="-342900">
              <a:buFont typeface="Arial" panose="020B0604020202020204" pitchFamily="34" charset="0"/>
              <a:buChar char="•"/>
            </a:pPr>
            <a:r>
              <a:rPr lang="en-GB" sz="2200" b="0" i="0" dirty="0">
                <a:effectLst/>
                <a:latin typeface="Arial" panose="020B0604020202020204" pitchFamily="34" charset="0"/>
                <a:cs typeface="Arial" panose="020B0604020202020204" pitchFamily="34" charset="0"/>
              </a:rPr>
              <a:t>Build systems that gracefully handle hardware, software, and network failures; implement redundancy, failover mechanisms, and error handling.</a:t>
            </a:r>
          </a:p>
          <a:p>
            <a:pPr marL="342900" indent="-342900" algn="l">
              <a:buFont typeface="Arial" panose="020B0604020202020204" pitchFamily="34" charset="0"/>
              <a:buChar char="•"/>
            </a:pPr>
            <a:r>
              <a:rPr lang="en-GB" sz="2400" b="1" i="0" dirty="0">
                <a:latin typeface="Arial" panose="020B0604020202020204" pitchFamily="34" charset="0"/>
                <a:cs typeface="Arial" panose="020B0604020202020204" pitchFamily="34" charset="0"/>
              </a:rPr>
              <a:t>Security and Privacy: </a:t>
            </a:r>
          </a:p>
          <a:p>
            <a:pPr marL="787400" lvl="1" indent="-342900">
              <a:buFont typeface="Arial" panose="020B0604020202020204" pitchFamily="34" charset="0"/>
              <a:buChar char="•"/>
            </a:pPr>
            <a:r>
              <a:rPr lang="en-GB" sz="2200" b="0" i="0" dirty="0">
                <a:effectLst/>
                <a:latin typeface="Arial" panose="020B0604020202020204" pitchFamily="34" charset="0"/>
                <a:cs typeface="Arial" panose="020B0604020202020204" pitchFamily="34" charset="0"/>
              </a:rPr>
              <a:t>Prioritise security, consider authentication, authorisation, encryption, and secure communication.</a:t>
            </a:r>
          </a:p>
          <a:p>
            <a:pPr marL="342900" indent="-342900" algn="l">
              <a:buFont typeface="Arial" panose="020B0604020202020204" pitchFamily="34" charset="0"/>
              <a:buChar char="•"/>
            </a:pPr>
            <a:endParaRPr lang="en-GB" sz="2400" b="0" i="0" dirty="0">
              <a:solidFill>
                <a:srgbClr val="111111"/>
              </a:solidFill>
              <a:effectLst/>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GB" sz="2400" b="0"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393386"/>
      </p:ext>
    </p:extLst>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212EE1-E77F-486B-8699-0D2F6676A2B7}">
  <ds:schemaRefs>
    <ds:schemaRef ds:uri="http://schemas.microsoft.com/sharepoint/v3/contenttype/forms"/>
  </ds:schemaRefs>
</ds:datastoreItem>
</file>

<file path=customXml/itemProps2.xml><?xml version="1.0" encoding="utf-8"?>
<ds:datastoreItem xmlns:ds="http://schemas.openxmlformats.org/officeDocument/2006/customXml" ds:itemID="{3A704245-096F-48D5-A156-44CA4A49C4E0}">
  <ds:schemaRefs>
    <ds:schemaRef ds:uri="http://schemas.microsoft.com/office/2006/metadata/properties"/>
    <ds:schemaRef ds:uri="http://schemas.openxmlformats.org/package/2006/metadata/core-properties"/>
    <ds:schemaRef ds:uri="http://schemas.microsoft.com/office/2006/documentManagement/types"/>
    <ds:schemaRef ds:uri="bdeceafc-5c0f-406d-b95f-35e6593d664b"/>
    <ds:schemaRef ds:uri="http://purl.org/dc/dcmitype/"/>
    <ds:schemaRef ds:uri="http://purl.org/dc/terms/"/>
    <ds:schemaRef ds:uri="http://www.w3.org/XML/1998/namespace"/>
    <ds:schemaRef ds:uri="http://schemas.microsoft.com/office/infopath/2007/PartnerControls"/>
    <ds:schemaRef ds:uri="dbeaa6b5-7a21-43b8-ab59-31e7cbf2c187"/>
    <ds:schemaRef ds:uri="http://purl.org/dc/elements/1.1/"/>
  </ds:schemaRefs>
</ds:datastoreItem>
</file>

<file path=customXml/itemProps3.xml><?xml version="1.0" encoding="utf-8"?>
<ds:datastoreItem xmlns:ds="http://schemas.openxmlformats.org/officeDocument/2006/customXml" ds:itemID="{B8E3B2CC-4F88-436B-AE22-5ECE934AAC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2460</TotalTime>
  <Words>3113</Words>
  <Application>Microsoft Office PowerPoint</Application>
  <PresentationFormat>On-screen Show (4:3)</PresentationFormat>
  <Paragraphs>292</Paragraphs>
  <Slides>50</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50</vt:i4>
      </vt:variant>
    </vt:vector>
  </HeadingPairs>
  <TitlesOfParts>
    <vt:vector size="55" baseType="lpstr">
      <vt:lpstr>Carlito</vt:lpstr>
      <vt:lpstr>Gill Sans</vt:lpstr>
      <vt:lpstr>Arial</vt:lpstr>
      <vt:lpstr>Blank Presentation</vt:lpstr>
      <vt:lpstr>test 2</vt:lpstr>
      <vt:lpstr>PowerPoint Presentation</vt:lpstr>
      <vt:lpstr>The Unit Roadmap  </vt:lpstr>
      <vt:lpstr>Learning Outcomes</vt:lpstr>
      <vt:lpstr>Scope and Coverage</vt:lpstr>
      <vt:lpstr>System Modelling</vt:lpstr>
      <vt:lpstr>Build or Buy?</vt:lpstr>
      <vt:lpstr>System Design </vt:lpstr>
      <vt:lpstr>System Design Principles </vt:lpstr>
      <vt:lpstr>System Design Principles </vt:lpstr>
      <vt:lpstr>Unified Modelling Language (UML)</vt:lpstr>
      <vt:lpstr>UML Notation (Diagrams)</vt:lpstr>
      <vt:lpstr>Object-Oriented Design</vt:lpstr>
      <vt:lpstr>OOD Process</vt:lpstr>
      <vt:lpstr>OOD Process Stages</vt:lpstr>
      <vt:lpstr>PowerPoint Presentation</vt:lpstr>
      <vt:lpstr>PowerPoint Presentation</vt:lpstr>
      <vt:lpstr>System Context For The Weather Station</vt:lpstr>
      <vt:lpstr>Weather Station Use Cases</vt:lpstr>
      <vt:lpstr>Use Case Description - Report Weather</vt:lpstr>
      <vt:lpstr>PowerPoint Presentation</vt:lpstr>
      <vt:lpstr>High-level Architecture Of The Weather Station</vt:lpstr>
      <vt:lpstr>Architecture Of Data Collection System</vt:lpstr>
      <vt:lpstr>Object Class Identification</vt:lpstr>
      <vt:lpstr>Approaches to Identification</vt:lpstr>
      <vt:lpstr>Weather Station Description</vt:lpstr>
      <vt:lpstr>Weather Station Object Classes</vt:lpstr>
      <vt:lpstr>Weather Station Object Classes</vt:lpstr>
      <vt:lpstr>PowerPoint Presentation</vt:lpstr>
      <vt:lpstr>Examples Of Design Models</vt:lpstr>
      <vt:lpstr>PowerPoint Presentation</vt:lpstr>
      <vt:lpstr>Sequence Models</vt:lpstr>
      <vt:lpstr>Sequence Diagram Describing Data Collection</vt:lpstr>
      <vt:lpstr>PowerPoint Presentation</vt:lpstr>
      <vt:lpstr>Weather Station State Diagram</vt:lpstr>
      <vt:lpstr>PowerPoint Presentation</vt:lpstr>
      <vt:lpstr>Weather Station interfaces</vt:lpstr>
      <vt:lpstr>Design Patterns</vt:lpstr>
      <vt:lpstr>Pattern Elements</vt:lpstr>
      <vt:lpstr>The Observer Pattern (1)</vt:lpstr>
      <vt:lpstr>The Observer pattern (2)</vt:lpstr>
      <vt:lpstr>Multiple Displays Using  The Observer Pattern</vt:lpstr>
      <vt:lpstr>A UML Model Of The  Observer Pattern</vt:lpstr>
      <vt:lpstr>Design Problems</vt:lpstr>
      <vt:lpstr>Checkpoint Summary </vt:lpstr>
      <vt:lpstr>Quiz  </vt:lpstr>
      <vt:lpstr>Private Study: Laboratory Lab</vt:lpstr>
      <vt:lpstr>The Unit Roadmap  </vt:lpstr>
      <vt:lpstr>Next Session – Topic 6</vt:lpstr>
      <vt:lpstr>References</vt:lpstr>
      <vt:lpstr>Topic 5 – System Modelling and Design</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188</cp:revision>
  <dcterms:created xsi:type="dcterms:W3CDTF">2008-01-18T13:21:43Z</dcterms:created>
  <dcterms:modified xsi:type="dcterms:W3CDTF">2024-04-05T06:00:38Z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