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62"/>
  </p:notesMasterIdLst>
  <p:handoutMasterIdLst>
    <p:handoutMasterId r:id="rId63"/>
  </p:handoutMasterIdLst>
  <p:sldIdLst>
    <p:sldId id="261" r:id="rId6"/>
    <p:sldId id="275" r:id="rId7"/>
    <p:sldId id="336" r:id="rId8"/>
    <p:sldId id="263" r:id="rId9"/>
    <p:sldId id="334" r:id="rId10"/>
    <p:sldId id="280" r:id="rId11"/>
    <p:sldId id="294" r:id="rId12"/>
    <p:sldId id="295" r:id="rId13"/>
    <p:sldId id="276" r:id="rId14"/>
    <p:sldId id="337" r:id="rId15"/>
    <p:sldId id="296" r:id="rId16"/>
    <p:sldId id="278" r:id="rId17"/>
    <p:sldId id="277" r:id="rId18"/>
    <p:sldId id="297" r:id="rId19"/>
    <p:sldId id="298" r:id="rId20"/>
    <p:sldId id="299" r:id="rId21"/>
    <p:sldId id="301" r:id="rId22"/>
    <p:sldId id="302" r:id="rId23"/>
    <p:sldId id="338" r:id="rId24"/>
    <p:sldId id="304" r:id="rId25"/>
    <p:sldId id="305" r:id="rId26"/>
    <p:sldId id="308" r:id="rId27"/>
    <p:sldId id="335" r:id="rId28"/>
    <p:sldId id="340" r:id="rId29"/>
    <p:sldId id="258" r:id="rId30"/>
    <p:sldId id="259" r:id="rId31"/>
    <p:sldId id="309" r:id="rId32"/>
    <p:sldId id="310" r:id="rId33"/>
    <p:sldId id="311" r:id="rId34"/>
    <p:sldId id="312" r:id="rId35"/>
    <p:sldId id="313" r:id="rId36"/>
    <p:sldId id="314" r:id="rId37"/>
    <p:sldId id="315" r:id="rId38"/>
    <p:sldId id="316" r:id="rId39"/>
    <p:sldId id="317" r:id="rId40"/>
    <p:sldId id="318" r:id="rId41"/>
    <p:sldId id="339" r:id="rId42"/>
    <p:sldId id="319" r:id="rId43"/>
    <p:sldId id="320" r:id="rId44"/>
    <p:sldId id="300" r:id="rId45"/>
    <p:sldId id="321" r:id="rId46"/>
    <p:sldId id="322" r:id="rId47"/>
    <p:sldId id="307" r:id="rId48"/>
    <p:sldId id="323" r:id="rId49"/>
    <p:sldId id="324" r:id="rId50"/>
    <p:sldId id="325" r:id="rId51"/>
    <p:sldId id="326" r:id="rId52"/>
    <p:sldId id="327" r:id="rId53"/>
    <p:sldId id="328" r:id="rId54"/>
    <p:sldId id="329" r:id="rId55"/>
    <p:sldId id="330" r:id="rId56"/>
    <p:sldId id="271" r:id="rId57"/>
    <p:sldId id="273" r:id="rId58"/>
    <p:sldId id="332" r:id="rId59"/>
    <p:sldId id="331" r:id="rId60"/>
    <p:sldId id="262" r:id="rId6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13EB4E-260D-2BEF-3741-5FE299C88150}" name="Liew Pei Ling" initials="PL" userId="S::peiling.liew@nccedu.com::c3090c8e-0726-43ba-95b9-123e980a21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067DA-4AF9-4028-AFF1-836B6FD39D75}" v="4" dt="2024-04-05T06:03:30.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140" y="84"/>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7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C11067DA-4AF9-4028-AFF1-836B6FD39D75}"/>
    <pc:docChg chg="modSld">
      <pc:chgData name="Liew Pei Ling" userId="c3090c8e-0726-43ba-95b9-123e980a216d" providerId="ADAL" clId="{C11067DA-4AF9-4028-AFF1-836B6FD39D75}" dt="2024-04-05T06:05:50.328" v="121" actId="20577"/>
      <pc:docMkLst>
        <pc:docMk/>
      </pc:docMkLst>
      <pc:sldChg chg="modSp mod">
        <pc:chgData name="Liew Pei Ling" userId="c3090c8e-0726-43ba-95b9-123e980a216d" providerId="ADAL" clId="{C11067DA-4AF9-4028-AFF1-836B6FD39D75}" dt="2024-04-05T06:05:17.148" v="116" actId="20577"/>
        <pc:sldMkLst>
          <pc:docMk/>
          <pc:sldMk cId="0" sldId="271"/>
        </pc:sldMkLst>
        <pc:spChg chg="mod">
          <ac:chgData name="Liew Pei Ling" userId="c3090c8e-0726-43ba-95b9-123e980a216d" providerId="ADAL" clId="{C11067DA-4AF9-4028-AFF1-836B6FD39D75}" dt="2024-04-05T06:05:17.148" v="116" actId="20577"/>
          <ac:spMkLst>
            <pc:docMk/>
            <pc:sldMk cId="0" sldId="271"/>
            <ac:spMk id="24579" creationId="{8A369163-4666-8B55-2DE8-B7959915EABE}"/>
          </ac:spMkLst>
        </pc:spChg>
      </pc:sldChg>
      <pc:sldChg chg="modSp mod">
        <pc:chgData name="Liew Pei Ling" userId="c3090c8e-0726-43ba-95b9-123e980a216d" providerId="ADAL" clId="{C11067DA-4AF9-4028-AFF1-836B6FD39D75}" dt="2024-04-05T06:05:50.328" v="121" actId="20577"/>
        <pc:sldMkLst>
          <pc:docMk/>
          <pc:sldMk cId="0" sldId="273"/>
        </pc:sldMkLst>
        <pc:spChg chg="mod">
          <ac:chgData name="Liew Pei Ling" userId="c3090c8e-0726-43ba-95b9-123e980a216d" providerId="ADAL" clId="{C11067DA-4AF9-4028-AFF1-836B6FD39D75}" dt="2024-04-05T06:05:50.328" v="121" actId="20577"/>
          <ac:spMkLst>
            <pc:docMk/>
            <pc:sldMk cId="0" sldId="273"/>
            <ac:spMk id="56323" creationId="{0B151C2D-063A-1B16-0533-A395A4B25EE0}"/>
          </ac:spMkLst>
        </pc:spChg>
      </pc:sldChg>
      <pc:sldChg chg="modSp mod">
        <pc:chgData name="Liew Pei Ling" userId="c3090c8e-0726-43ba-95b9-123e980a216d" providerId="ADAL" clId="{C11067DA-4AF9-4028-AFF1-836B6FD39D75}" dt="2024-04-05T05:39:06.805" v="22" actId="207"/>
        <pc:sldMkLst>
          <pc:docMk/>
          <pc:sldMk cId="0" sldId="280"/>
        </pc:sldMkLst>
        <pc:spChg chg="mod">
          <ac:chgData name="Liew Pei Ling" userId="c3090c8e-0726-43ba-95b9-123e980a216d" providerId="ADAL" clId="{C11067DA-4AF9-4028-AFF1-836B6FD39D75}" dt="2024-04-05T05:39:06.805" v="22" actId="207"/>
          <ac:spMkLst>
            <pc:docMk/>
            <pc:sldMk cId="0" sldId="280"/>
            <ac:spMk id="11267" creationId="{76590F99-D544-263C-CEFC-5B1B578733C1}"/>
          </ac:spMkLst>
        </pc:spChg>
      </pc:sldChg>
      <pc:sldChg chg="modSp mod">
        <pc:chgData name="Liew Pei Ling" userId="c3090c8e-0726-43ba-95b9-123e980a216d" providerId="ADAL" clId="{C11067DA-4AF9-4028-AFF1-836B6FD39D75}" dt="2024-04-05T05:59:53.368" v="98" actId="20577"/>
        <pc:sldMkLst>
          <pc:docMk/>
          <pc:sldMk cId="0" sldId="318"/>
        </pc:sldMkLst>
        <pc:spChg chg="mod">
          <ac:chgData name="Liew Pei Ling" userId="c3090c8e-0726-43ba-95b9-123e980a216d" providerId="ADAL" clId="{C11067DA-4AF9-4028-AFF1-836B6FD39D75}" dt="2024-04-05T05:59:53.368" v="98" actId="20577"/>
          <ac:spMkLst>
            <pc:docMk/>
            <pc:sldMk cId="0" sldId="318"/>
            <ac:spMk id="4" creationId="{49FD6918-E684-4392-1EB5-EFDD9E0BF73F}"/>
          </ac:spMkLst>
        </pc:spChg>
      </pc:sldChg>
      <pc:sldChg chg="modSp mod">
        <pc:chgData name="Liew Pei Ling" userId="c3090c8e-0726-43ba-95b9-123e980a216d" providerId="ADAL" clId="{C11067DA-4AF9-4028-AFF1-836B6FD39D75}" dt="2024-04-05T06:03:46.828" v="108" actId="114"/>
        <pc:sldMkLst>
          <pc:docMk/>
          <pc:sldMk cId="0" sldId="319"/>
        </pc:sldMkLst>
        <pc:spChg chg="mod">
          <ac:chgData name="Liew Pei Ling" userId="c3090c8e-0726-43ba-95b9-123e980a216d" providerId="ADAL" clId="{C11067DA-4AF9-4028-AFF1-836B6FD39D75}" dt="2024-04-05T06:03:46.828" v="108" actId="114"/>
          <ac:spMkLst>
            <pc:docMk/>
            <pc:sldMk cId="0" sldId="319"/>
            <ac:spMk id="40962" creationId="{FBA98173-7825-495B-3753-ED94BE2621E5}"/>
          </ac:spMkLst>
        </pc:spChg>
      </pc:sldChg>
      <pc:sldChg chg="modSp mod">
        <pc:chgData name="Liew Pei Ling" userId="c3090c8e-0726-43ba-95b9-123e980a216d" providerId="ADAL" clId="{C11067DA-4AF9-4028-AFF1-836B6FD39D75}" dt="2024-04-05T06:04:37.054" v="115" actId="20577"/>
        <pc:sldMkLst>
          <pc:docMk/>
          <pc:sldMk cId="0" sldId="320"/>
        </pc:sldMkLst>
        <pc:spChg chg="mod">
          <ac:chgData name="Liew Pei Ling" userId="c3090c8e-0726-43ba-95b9-123e980a216d" providerId="ADAL" clId="{C11067DA-4AF9-4028-AFF1-836B6FD39D75}" dt="2024-04-05T06:04:37.054" v="115" actId="20577"/>
          <ac:spMkLst>
            <pc:docMk/>
            <pc:sldMk cId="0" sldId="320"/>
            <ac:spMk id="41990" creationId="{3D6961D5-C06F-A531-58B3-85C51AE7A6CF}"/>
          </ac:spMkLst>
        </pc:spChg>
      </pc:sldChg>
      <pc:sldChg chg="modSp mod">
        <pc:chgData name="Liew Pei Ling" userId="c3090c8e-0726-43ba-95b9-123e980a216d" providerId="ADAL" clId="{C11067DA-4AF9-4028-AFF1-836B6FD39D75}" dt="2024-04-05T05:37:09.499" v="19" actId="20577"/>
        <pc:sldMkLst>
          <pc:docMk/>
          <pc:sldMk cId="1012936079" sldId="336"/>
        </pc:sldMkLst>
        <pc:spChg chg="mod">
          <ac:chgData name="Liew Pei Ling" userId="c3090c8e-0726-43ba-95b9-123e980a216d" providerId="ADAL" clId="{C11067DA-4AF9-4028-AFF1-836B6FD39D75}" dt="2024-04-05T05:37:09.499" v="19" actId="20577"/>
          <ac:spMkLst>
            <pc:docMk/>
            <pc:sldMk cId="1012936079" sldId="336"/>
            <ac:spMk id="3" creationId="{B79B28A0-1982-2F2E-90FD-15EC7004C4B2}"/>
          </ac:spMkLst>
        </pc:spChg>
      </pc:sldChg>
      <pc:sldChg chg="modSp mod">
        <pc:chgData name="Liew Pei Ling" userId="c3090c8e-0726-43ba-95b9-123e980a216d" providerId="ADAL" clId="{C11067DA-4AF9-4028-AFF1-836B6FD39D75}" dt="2024-04-05T05:40:25.204" v="85" actId="20577"/>
        <pc:sldMkLst>
          <pc:docMk/>
          <pc:sldMk cId="342707937" sldId="337"/>
        </pc:sldMkLst>
        <pc:spChg chg="mod">
          <ac:chgData name="Liew Pei Ling" userId="c3090c8e-0726-43ba-95b9-123e980a216d" providerId="ADAL" clId="{C11067DA-4AF9-4028-AFF1-836B6FD39D75}" dt="2024-04-05T05:40:25.204" v="85" actId="20577"/>
          <ac:spMkLst>
            <pc:docMk/>
            <pc:sldMk cId="342707937" sldId="337"/>
            <ac:spMk id="3" creationId="{6658E987-D013-5780-3F78-8CDA9B62CE2E}"/>
          </ac:spMkLst>
        </pc:spChg>
      </pc:sldChg>
      <pc:sldChg chg="modSp mod">
        <pc:chgData name="Liew Pei Ling" userId="c3090c8e-0726-43ba-95b9-123e980a216d" providerId="ADAL" clId="{C11067DA-4AF9-4028-AFF1-836B6FD39D75}" dt="2024-04-05T06:01:32.459" v="102" actId="20577"/>
        <pc:sldMkLst>
          <pc:docMk/>
          <pc:sldMk cId="909337500" sldId="339"/>
        </pc:sldMkLst>
        <pc:spChg chg="mod">
          <ac:chgData name="Liew Pei Ling" userId="c3090c8e-0726-43ba-95b9-123e980a216d" providerId="ADAL" clId="{C11067DA-4AF9-4028-AFF1-836B6FD39D75}" dt="2024-04-05T06:01:32.459" v="102" actId="20577"/>
          <ac:spMkLst>
            <pc:docMk/>
            <pc:sldMk cId="909337500" sldId="339"/>
            <ac:spMk id="3" creationId="{F4A308BC-3431-16C1-E415-B8A343B9BAB4}"/>
          </ac:spMkLst>
        </pc:spChg>
      </pc:sldChg>
      <pc:sldChg chg="modSp mod">
        <pc:chgData name="Liew Pei Ling" userId="c3090c8e-0726-43ba-95b9-123e980a216d" providerId="ADAL" clId="{C11067DA-4AF9-4028-AFF1-836B6FD39D75}" dt="2024-04-05T05:43:20.780" v="97" actId="6549"/>
        <pc:sldMkLst>
          <pc:docMk/>
          <pc:sldMk cId="2390763564" sldId="340"/>
        </pc:sldMkLst>
        <pc:spChg chg="mod">
          <ac:chgData name="Liew Pei Ling" userId="c3090c8e-0726-43ba-95b9-123e980a216d" providerId="ADAL" clId="{C11067DA-4AF9-4028-AFF1-836B6FD39D75}" dt="2024-04-05T05:43:20.780" v="97" actId="6549"/>
          <ac:spMkLst>
            <pc:docMk/>
            <pc:sldMk cId="2390763564" sldId="340"/>
            <ac:spMk id="3" creationId="{4EE94A4D-AC1E-DE47-1C8A-9F1F3BF04BA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B4AD76F-9272-CCF8-A099-1A08172EAF51}"/>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96F92FEF-0755-12B1-BBEE-01CC75A4FB89}"/>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5BF999DF-FB5A-9D10-B197-A6697C5D2F44}"/>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3EFDCC84-2246-4BCE-9DB2-8E5465036627}"/>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17EE4D4E-7F4A-42F6-9D63-E7EFFE1ED583}"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20:42:17.207"/>
    </inkml:context>
    <inkml:brush xml:id="br0">
      <inkml:brushProperty name="width" value="0.05" units="cm"/>
      <inkml:brushProperty name="height" value="0.05" units="cm"/>
    </inkml:brush>
  </inkml:definitions>
  <inkml:trace contextRef="#ctx0" brushRef="#br0">24 34 2120 0 0,'-8'-14'249'0'0,"2"6"-97"0"0,0 0-48 0 0,2 4 40 0 0,6 6-144 0 0,2-2 8 0 0,0 2-64 0 0,4 0-152 0 0,-2 0-985 0 0,2 0 17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0T19:26:42.732"/>
    </inkml:context>
    <inkml:brush xml:id="br0">
      <inkml:brushProperty name="width" value="0.05" units="cm"/>
      <inkml:brushProperty name="height" value="0.05" units="cm"/>
    </inkml:brush>
  </inkml:definitions>
  <inkml:trace contextRef="#ctx0" brushRef="#br0">1 36 8 0 0,'375'-22'0'0'0,"-375"22"0"0"0,1 0 0 0 0,1 0 0 0 0,-1 0 0 0 0,0-1 0 0 0,1 1 0 0 0,-1 1 0 0 0,0-1 0 0 0,0 0 0 0 0,1 0 0 0 0,-1 0 0 0 0,0 1 0 0 0,0-1 0 0 0,1 0 0 0 0,-1 1 0 0 0,0-1 0 0 0,0 1 0 0 0,0 0 0 0 0,0-1 0 0 0,0 1 0 0 0,0 0 0 0 0,0 0 0 0 0,0 0 0 0 0,0-1 0 0 0,0 1 0 0 0,0 0 0 0 0,0 0 0 0 0,0 1 0 0 0,-1-1 0 0 0,1 0 0 0 0,0 0 0 0 0,0 1 0 0 0,30 77 0 0 0,-30-78 0 0 0,0 1 0 0 0,-1-1 0 0 0,1 0 0 0 0,0 0 0 0 0,0 1 0 0 0,0-1 0 0 0,0 0 0 0 0,0 0 0 0 0,1 0 0 0 0,-1 0 0 0 0,0 0 0 0 0,0 0 0 0 0,1 0 0 0 0,-1-1 0 0 0,0 1 0 0 0,1 0 0 0 0,-1-1 0 0 0,1 1 0 0 0,-1-1 0 0 0,1 0 0 0 0,-1 1 0 0 0,1-1 0 0 0,-1 0 0 0 0,1 0 0 0 0,-1 0 0 0 0,1 0 0 0 0,-1 0 0 0 0,1 0 0 0 0,-1 0 0 0 0,1-1 0 0 0,-1 1 0 0 0,3-1 0 0 0,7-1 0 0 0,54 0 0 0 0,-55 0 0 0 0,-9 0 0 0 0,0 1 0 0 0,0 0 0 0 0,0 0 0 0 0,0-1 0 0 0,0 1 0 0 0,0 0 0 0 0,0-1 0 0 0,-1 1 0 0 0,1-1 0 0 0,0-2 0 0 0,21-78 3 0 0,-22 80-2 0 0,0 1 0 0 0,1 0 0 0 0,-1 0 0 0 0,1 0 0 0 0,-1 0 0 0 0,1-1 0 0 0,0 1 0 0 0,0 0 0 0 0,-1 0 0 0 0,1 0 0 0 0,0 0 0 0 0,0 1 0 0 0,0-1 1 0 0,0 0-1 0 0,0 0 0 0 0,0 0 0 0 0,0 1 0 0 0,0-1 0 0 0,0 0 0 0 0,1 1 0 0 0,-1-1 0 0 0,0 1 0 0 0,0 0 0 0 0,2-1 0 0 0,0 1 9 0 0,1 0 0 0 0,-1 0 0 0 0,0 0 0 0 0,0 0-1 0 0,0 1 1 0 0,7 1 0 0 0,1 0 41 0 0,216 18 819 0 0,-169-16-342 0 0,96-6 0 0 0,49-10 54 0 0,-172 9-433 0 0,1 1 0 0 0,-1 1 0 0 0,57 7 0 0 0,-45-2-95 0 0,49-2 1 0 0,58-12-9 0 0,-1 0 117 0 0,-124 15-164 0 0,-24-5-7 0 0,0 0-1 0 0,0 0 0 0 0,0 0 0 0 0,0 1 1 0 0,0-1-1 0 0,-1 0 0 0 0,1 1 0 0 0,0-1 0 0 0,0 1 1 0 0,-1-1-1 0 0,1 1 0 0 0,0-1 0 0 0,-1 1 0 0 0,1 0 1 0 0,0-1-1 0 0,-1 1 0 0 0,1 0 0 0 0,-1-1 1 0 0,1 1-1 0 0,-1 0 0 0 0,1 0 0 0 0,-1-1 0 0 0,0 1 1 0 0,1 0-1 0 0,-1 1 0 0 0,-8 6-1433 0 0,0-6-162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0T19:26:45.780"/>
    </inkml:context>
    <inkml:brush xml:id="br0">
      <inkml:brushProperty name="width" value="0.05" units="cm"/>
      <inkml:brushProperty name="height" value="0.05" units="cm"/>
    </inkml:brush>
  </inkml:definitions>
  <inkml:trace contextRef="#ctx0" brushRef="#br0">1 420 40 0 0,'220'-16'1032'0'0,"-79"2"-469"0"0,262-20-104 0 0,-73 5-435 0 0,151-11 227 0 0,273-23 54 0 0,-529 43-154 0 0,419-23 43 0 0,-177 15-120 0 0,-16 3-25 0 0,-83 6-46 0 0,-149 0-54 0 0,103-5 80 0 0,113 6-6 0 0,-384 17-21 0 0,94-6-176 0 0,-74-8-881 0 0,-61 13 410 0 0,-2 0-485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285A7DD-7EA3-6575-BEBC-8E760455EBFB}"/>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FE2A273F-D3DF-0DD6-E6DC-279E2A329A2C}"/>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E524087B-AD81-D6EF-5ECB-1A46E912B4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29972464-09FC-6452-235C-DDE50B4CA056}"/>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31EA8B7E-86C3-9F4A-4861-62DA6975D340}"/>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56761202-F10B-94B4-3092-6A94A689A92D}"/>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8B7B0786-A9A8-410E-8624-D1DFBE4198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8D87657-E44A-8087-146C-2744AFACE6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4DAB10-DC61-4F69-B381-F1FABBB95723}"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CB413733-C5D9-498F-F043-9A2D2C929A0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BA6228F9-3362-67A1-049D-A2FEDDC4CF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39BD15A-610F-68A5-21D3-9D75FE9E80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1381D3-CBEC-4CEA-B845-EE115B5FCCFD}" type="slidenum">
              <a:rPr lang="en-US" altLang="en-US" sz="1200" smtClean="0"/>
              <a:pPr/>
              <a:t>4</a:t>
            </a:fld>
            <a:endParaRPr lang="en-US" altLang="en-US" sz="1200"/>
          </a:p>
        </p:txBody>
      </p:sp>
      <p:sp>
        <p:nvSpPr>
          <p:cNvPr id="10243" name="Rectangle 2">
            <a:extLst>
              <a:ext uri="{FF2B5EF4-FFF2-40B4-BE49-F238E27FC236}">
                <a16:creationId xmlns:a16="http://schemas.microsoft.com/office/drawing/2014/main" id="{F72536B4-5A7C-F1DF-4F97-C135210729E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8E03221-DBD7-9AE9-F9B7-B4FE4DE5FD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3EBB3C2-D0DC-E94E-A8B9-39C255D5964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439EB90-B799-4A4F-8FEB-61F53E76477D}" type="slidenum">
              <a:rPr lang="en-US" altLang="en-US" sz="1200" smtClean="0"/>
              <a:pPr/>
              <a:t>56</a:t>
            </a:fld>
            <a:endParaRPr lang="en-US" altLang="en-US" sz="1200"/>
          </a:p>
        </p:txBody>
      </p:sp>
      <p:sp>
        <p:nvSpPr>
          <p:cNvPr id="61443" name="Rectangle 2">
            <a:extLst>
              <a:ext uri="{FF2B5EF4-FFF2-40B4-BE49-F238E27FC236}">
                <a16:creationId xmlns:a16="http://schemas.microsoft.com/office/drawing/2014/main" id="{7688B8D1-9709-BAFF-5BFC-85F149050DE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9E438351-5DBF-8FC9-8640-8DACBC78BF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48333F3E-9E5B-81B0-3C8C-E8C9D6DE3C4B}"/>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9BD33EC6-4996-04E9-0939-732CCBEF3EDA}"/>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80C4F24B-34F1-9D11-EC78-D1A7C0FC5F89}"/>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E13285C0-4CC4-71B4-62A0-79EE5C1844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51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6075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5977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42563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0833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99969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917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6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2717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09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2205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836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30F1FCA7-AC32-CF5E-5181-F4D87A6FF513}"/>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A8F772C7-8588-6921-B5D3-261D800FF86F}"/>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DEAD2128-16F8-CB82-DFB8-B60666EAE1CD}"/>
              </a:ext>
            </a:extLst>
          </p:cNvPr>
          <p:cNvSpPr>
            <a:spLocks noChangeArrowheads="1"/>
          </p:cNvSpPr>
          <p:nvPr userDrawn="1"/>
        </p:nvSpPr>
        <p:spPr bwMode="auto">
          <a:xfrm>
            <a:off x="4499992" y="0"/>
            <a:ext cx="4644008" cy="243656"/>
          </a:xfrm>
          <a:prstGeom prst="rect">
            <a:avLst/>
          </a:prstGeom>
          <a:noFill/>
          <a:ln>
            <a:noFill/>
          </a:ln>
          <a:effectLst/>
        </p:spPr>
        <p:txBody>
          <a:bodyPr wrap="squar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dirty="0">
                <a:solidFill>
                  <a:schemeClr val="bg1"/>
                </a:solidFill>
                <a:latin typeface="Gill Sans" charset="0"/>
              </a:rPr>
              <a:t>Software Implementation</a:t>
            </a:r>
            <a:r>
              <a:rPr lang="en-GB" altLang="en-US" sz="1000" baseline="0" dirty="0">
                <a:solidFill>
                  <a:schemeClr val="bg1"/>
                </a:solidFill>
                <a:latin typeface="Gill Sans" charset="0"/>
              </a:rPr>
              <a:t> &amp; Testing </a:t>
            </a:r>
            <a:r>
              <a:rPr lang="en-GB" altLang="en-US" sz="1000" dirty="0">
                <a:solidFill>
                  <a:schemeClr val="bg1"/>
                </a:solidFill>
                <a:latin typeface="Gill Sans" charset="0"/>
              </a:rPr>
              <a:t>Topic 6 - 6.</a:t>
            </a:r>
            <a:fld id="{B390D465-6087-4B9E-BCAB-A400634B4D5C}"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1CA04FDF-7FE6-DD51-F208-EFF7F7EB0453}"/>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68"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383808DB-257D-8426-028F-F9D63C3CBB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A1607AC0-54FD-845F-13F9-E214FF36B80F}"/>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B980EF3E-A776-F289-3DBA-343E93594C6E}"/>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67"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odemotion.com/magazine/infographics/the-history-of-open-source/" TargetMode="External"/><Relationship Id="rId2" Type="http://schemas.openxmlformats.org/officeDocument/2006/relationships/hyperlink" Target="http://www.fsf.or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customXml" Target="../ink/ink4.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3085176-8039-1839-3C82-759FF6280EE1}"/>
              </a:ext>
            </a:extLst>
          </p:cNvPr>
          <p:cNvSpPr>
            <a:spLocks noGrp="1" noChangeArrowheads="1"/>
          </p:cNvSpPr>
          <p:nvPr>
            <p:ph type="subTitle" idx="4294967295"/>
          </p:nvPr>
        </p:nvSpPr>
        <p:spPr>
          <a:xfrm>
            <a:off x="3779838" y="4365625"/>
            <a:ext cx="5975350" cy="965200"/>
          </a:xfrm>
        </p:spPr>
        <p:txBody>
          <a:bodyPr/>
          <a:lstStyle/>
          <a:p>
            <a:pPr algn="ctr" eaLnBrk="1" hangingPunct="1"/>
            <a:r>
              <a:rPr lang="en-GB" altLang="en-US" sz="1700" i="0" dirty="0">
                <a:solidFill>
                  <a:schemeClr val="bg1"/>
                </a:solidFill>
                <a:latin typeface="Arial" panose="020B0604020202020204" pitchFamily="34" charset="0"/>
              </a:rPr>
              <a:t>Software Engineering</a:t>
            </a:r>
          </a:p>
          <a:p>
            <a:pPr algn="ctr" eaLnBrk="1" hangingPunct="1"/>
            <a:r>
              <a:rPr lang="en-GB" altLang="en-US" sz="1700" i="0" dirty="0">
                <a:solidFill>
                  <a:schemeClr val="bg1"/>
                </a:solidFill>
                <a:latin typeface="Arial" panose="020B0604020202020204" pitchFamily="34" charset="0"/>
              </a:rPr>
              <a:t>Topic 6:  Software Implementation &amp; Testing</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B8D5-707F-5F38-5CAC-465730D76CD3}"/>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6658E987-D013-5780-3F78-8CDA9B62CE2E}"/>
              </a:ext>
            </a:extLst>
          </p:cNvPr>
          <p:cNvSpPr>
            <a:spLocks noGrp="1"/>
          </p:cNvSpPr>
          <p:nvPr>
            <p:ph idx="1"/>
          </p:nvPr>
        </p:nvSpPr>
        <p:spPr/>
        <p:txBody>
          <a:bodyPr/>
          <a:lstStyle/>
          <a:p>
            <a:r>
              <a:rPr lang="en-GB" dirty="0"/>
              <a:t>Divide the class into two groups: </a:t>
            </a:r>
          </a:p>
          <a:p>
            <a:pPr marL="457200" indent="-457200">
              <a:buFont typeface="Arial" panose="020B0604020202020204" pitchFamily="34" charset="0"/>
              <a:buChar char="•"/>
            </a:pPr>
            <a:r>
              <a:rPr lang="en-GB" dirty="0"/>
              <a:t>First group identify the advantages of software reuse</a:t>
            </a:r>
          </a:p>
          <a:p>
            <a:pPr marL="457200" indent="-457200">
              <a:buFont typeface="Arial" panose="020B0604020202020204" pitchFamily="34" charset="0"/>
              <a:buChar char="•"/>
            </a:pPr>
            <a:r>
              <a:rPr lang="en-GB" dirty="0"/>
              <a:t>Second group to identify issues and challenges of software reuse</a:t>
            </a:r>
          </a:p>
          <a:p>
            <a:pPr marL="457200" indent="-457200">
              <a:buFont typeface="Arial" panose="020B0604020202020204" pitchFamily="34" charset="0"/>
              <a:buChar char="•"/>
            </a:pPr>
            <a:endParaRPr lang="en-GB" dirty="0"/>
          </a:p>
          <a:p>
            <a:pPr marL="0" indent="0"/>
            <a:r>
              <a:rPr lang="en-GB" dirty="0"/>
              <a:t>Both groups to discuss their findings at the end. </a:t>
            </a:r>
          </a:p>
        </p:txBody>
      </p:sp>
    </p:spTree>
    <p:extLst>
      <p:ext uri="{BB962C8B-B14F-4D97-AF65-F5344CB8AC3E}">
        <p14:creationId xmlns:p14="http://schemas.microsoft.com/office/powerpoint/2010/main" val="34270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4F9C806-DD59-9EE6-4F07-A122E171FC15}"/>
              </a:ext>
            </a:extLst>
          </p:cNvPr>
          <p:cNvSpPr txBox="1">
            <a:spLocks noGrp="1"/>
          </p:cNvSpPr>
          <p:nvPr>
            <p:ph type="title"/>
          </p:nvPr>
        </p:nvSpPr>
        <p:spPr>
          <a:xfrm>
            <a:off x="323528" y="275455"/>
            <a:ext cx="4467225" cy="690562"/>
          </a:xfrm>
        </p:spPr>
        <p:txBody>
          <a:bodyPr lIns="0" tIns="12700" rIns="0" bIns="0" rtlCol="0">
            <a:spAutoFit/>
          </a:bodyPr>
          <a:lstStyle/>
          <a:p>
            <a:pPr marL="12700">
              <a:spcBef>
                <a:spcPts val="100"/>
              </a:spcBef>
              <a:defRPr/>
            </a:pPr>
            <a:r>
              <a:rPr lang="en-GB" spc="-5" dirty="0"/>
              <a:t>Reuse Levels</a:t>
            </a:r>
          </a:p>
        </p:txBody>
      </p:sp>
      <p:sp>
        <p:nvSpPr>
          <p:cNvPr id="16389" name="object 3">
            <a:extLst>
              <a:ext uri="{FF2B5EF4-FFF2-40B4-BE49-F238E27FC236}">
                <a16:creationId xmlns:a16="http://schemas.microsoft.com/office/drawing/2014/main" id="{8BAD50B9-49D4-B734-43C9-20284841137F}"/>
              </a:ext>
            </a:extLst>
          </p:cNvPr>
          <p:cNvSpPr txBox="1">
            <a:spLocks noChangeArrowheads="1"/>
          </p:cNvSpPr>
          <p:nvPr/>
        </p:nvSpPr>
        <p:spPr bwMode="auto">
          <a:xfrm>
            <a:off x="395525" y="1340768"/>
            <a:ext cx="8640971" cy="459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4922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dirty="0">
                <a:solidFill>
                  <a:srgbClr val="002060"/>
                </a:solidFill>
                <a:cs typeface="Arial" panose="020B0604020202020204" pitchFamily="34" charset="0"/>
              </a:rPr>
              <a:t>The abstraction level</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At this level, you </a:t>
            </a:r>
            <a:r>
              <a:rPr lang="en-US" altLang="en-US" sz="2000" b="1" dirty="0">
                <a:solidFill>
                  <a:srgbClr val="46424D"/>
                </a:solidFill>
                <a:cs typeface="Arial" panose="020B0604020202020204" pitchFamily="34" charset="0"/>
              </a:rPr>
              <a:t>don’t reuse software </a:t>
            </a:r>
            <a:r>
              <a:rPr lang="en-US" altLang="en-US" sz="2000" dirty="0">
                <a:solidFill>
                  <a:srgbClr val="46424D"/>
                </a:solidFill>
                <a:cs typeface="Arial" panose="020B0604020202020204" pitchFamily="34" charset="0"/>
              </a:rPr>
              <a:t>directly but </a:t>
            </a:r>
            <a:r>
              <a:rPr lang="en-US" altLang="en-US" sz="2000" b="1" dirty="0">
                <a:solidFill>
                  <a:srgbClr val="46424D"/>
                </a:solidFill>
                <a:cs typeface="Arial" panose="020B0604020202020204" pitchFamily="34" charset="0"/>
              </a:rPr>
              <a:t>use knowledge of successful abstractions in the design </a:t>
            </a:r>
            <a:r>
              <a:rPr lang="en-US" altLang="en-US" sz="2000" dirty="0">
                <a:solidFill>
                  <a:srgbClr val="46424D"/>
                </a:solidFill>
                <a:cs typeface="Arial" panose="020B0604020202020204" pitchFamily="34" charset="0"/>
              </a:rPr>
              <a:t>of your software.</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002060"/>
                </a:solidFill>
                <a:cs typeface="Arial" panose="020B0604020202020204" pitchFamily="34" charset="0"/>
              </a:rPr>
              <a:t>The object level</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At this level, you </a:t>
            </a:r>
            <a:r>
              <a:rPr lang="en-US" altLang="en-US" sz="2000" b="1" dirty="0">
                <a:solidFill>
                  <a:srgbClr val="46424D"/>
                </a:solidFill>
                <a:cs typeface="Arial" panose="020B0604020202020204" pitchFamily="34" charset="0"/>
              </a:rPr>
              <a:t>directly reuse objects from a library </a:t>
            </a:r>
            <a:r>
              <a:rPr lang="en-US" altLang="en-US" sz="2000" dirty="0">
                <a:solidFill>
                  <a:srgbClr val="46424D"/>
                </a:solidFill>
                <a:cs typeface="Arial" panose="020B0604020202020204" pitchFamily="34" charset="0"/>
              </a:rPr>
              <a:t>rather than  writing the code yourself.</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002060"/>
                </a:solidFill>
                <a:cs typeface="Arial" panose="020B0604020202020204" pitchFamily="34" charset="0"/>
              </a:rPr>
              <a:t>The component level</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Components are </a:t>
            </a:r>
            <a:r>
              <a:rPr lang="en-US" altLang="en-US" sz="2000" b="1" dirty="0">
                <a:solidFill>
                  <a:srgbClr val="46424D"/>
                </a:solidFill>
                <a:cs typeface="Arial" panose="020B0604020202020204" pitchFamily="34" charset="0"/>
              </a:rPr>
              <a:t>collections of objects and object classes </a:t>
            </a:r>
            <a:r>
              <a:rPr lang="en-US" altLang="en-US" sz="2000" dirty="0">
                <a:solidFill>
                  <a:srgbClr val="46424D"/>
                </a:solidFill>
                <a:cs typeface="Arial" panose="020B0604020202020204" pitchFamily="34" charset="0"/>
              </a:rPr>
              <a:t>that  you reuse in application systems.</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002060"/>
                </a:solidFill>
                <a:cs typeface="Arial" panose="020B0604020202020204" pitchFamily="34" charset="0"/>
              </a:rPr>
              <a:t>The system level</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At this level, you reuse entire application systems.</a:t>
            </a:r>
            <a:endParaRPr lang="en-US" altLang="en-US" sz="2000" dirty="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AA750F3-72FC-2F6D-14A0-D1D6E7622B25}"/>
              </a:ext>
            </a:extLst>
          </p:cNvPr>
          <p:cNvSpPr>
            <a:spLocks noGrp="1" noChangeArrowheads="1"/>
          </p:cNvSpPr>
          <p:nvPr>
            <p:ph type="title"/>
          </p:nvPr>
        </p:nvSpPr>
        <p:spPr>
          <a:xfrm>
            <a:off x="179512" y="140494"/>
            <a:ext cx="8229600" cy="1143000"/>
          </a:xfrm>
        </p:spPr>
        <p:txBody>
          <a:bodyPr/>
          <a:lstStyle/>
          <a:p>
            <a:r>
              <a:rPr lang="en-GB" altLang="en-US" dirty="0"/>
              <a:t>Reuse Components</a:t>
            </a:r>
          </a:p>
        </p:txBody>
      </p:sp>
      <p:sp>
        <p:nvSpPr>
          <p:cNvPr id="17411" name="Text Placeholder 2">
            <a:extLst>
              <a:ext uri="{FF2B5EF4-FFF2-40B4-BE49-F238E27FC236}">
                <a16:creationId xmlns:a16="http://schemas.microsoft.com/office/drawing/2014/main" id="{26481AB0-AF6E-57D2-D2ED-66D7F94D99B0}"/>
              </a:ext>
            </a:extLst>
          </p:cNvPr>
          <p:cNvSpPr>
            <a:spLocks noGrp="1" noChangeArrowheads="1"/>
          </p:cNvSpPr>
          <p:nvPr>
            <p:ph type="body" idx="1"/>
          </p:nvPr>
        </p:nvSpPr>
        <p:spPr/>
        <p:txBody>
          <a:bodyPr/>
          <a:lstStyle/>
          <a:p>
            <a:r>
              <a:rPr lang="en-GB" altLang="en-US" dirty="0"/>
              <a:t>Component</a:t>
            </a:r>
          </a:p>
        </p:txBody>
      </p:sp>
      <p:sp>
        <p:nvSpPr>
          <p:cNvPr id="17412" name="Content Placeholder 3">
            <a:extLst>
              <a:ext uri="{FF2B5EF4-FFF2-40B4-BE49-F238E27FC236}">
                <a16:creationId xmlns:a16="http://schemas.microsoft.com/office/drawing/2014/main" id="{BF409B46-6BCD-4309-9DA9-FA128C31F9BC}"/>
              </a:ext>
            </a:extLst>
          </p:cNvPr>
          <p:cNvSpPr>
            <a:spLocks noGrp="1" noChangeArrowheads="1"/>
          </p:cNvSpPr>
          <p:nvPr>
            <p:ph sz="half" idx="2"/>
          </p:nvPr>
        </p:nvSpPr>
        <p:spPr>
          <a:xfrm>
            <a:off x="457200" y="2174875"/>
            <a:ext cx="3538736" cy="3951288"/>
          </a:xfrm>
        </p:spPr>
        <p:txBody>
          <a:bodyPr/>
          <a:lstStyle/>
          <a:p>
            <a:pPr marL="342900" indent="-342900">
              <a:buFont typeface="Arial" panose="020B0604020202020204" pitchFamily="34" charset="0"/>
              <a:buChar char="•"/>
            </a:pPr>
            <a:r>
              <a:rPr lang="en-GB" altLang="en-US" i="0" dirty="0">
                <a:latin typeface="Arial" panose="020B0604020202020204" pitchFamily="34" charset="0"/>
                <a:cs typeface="Arial" panose="020B0604020202020204" pitchFamily="34" charset="0"/>
              </a:rPr>
              <a:t> system reuse</a:t>
            </a:r>
          </a:p>
          <a:p>
            <a:pPr marL="342900" indent="-342900">
              <a:buFont typeface="Arial" panose="020B0604020202020204" pitchFamily="34" charset="0"/>
              <a:buChar char="•"/>
            </a:pPr>
            <a:r>
              <a:rPr lang="en-GB" altLang="en-US" i="0" dirty="0">
                <a:latin typeface="Arial" panose="020B0604020202020204" pitchFamily="34" charset="0"/>
                <a:cs typeface="Arial" panose="020B0604020202020204" pitchFamily="34" charset="0"/>
              </a:rPr>
              <a:t> application reuse</a:t>
            </a:r>
          </a:p>
          <a:p>
            <a:pPr marL="342900" indent="-342900">
              <a:buFont typeface="Arial" panose="020B0604020202020204" pitchFamily="34" charset="0"/>
              <a:buChar char="•"/>
            </a:pPr>
            <a:r>
              <a:rPr lang="en-GB" altLang="en-US" i="0" dirty="0">
                <a:latin typeface="Arial" panose="020B0604020202020204" pitchFamily="34" charset="0"/>
                <a:cs typeface="Arial" panose="020B0604020202020204" pitchFamily="34" charset="0"/>
              </a:rPr>
              <a:t> component reuse</a:t>
            </a:r>
          </a:p>
          <a:p>
            <a:pPr marL="342900" indent="-342900">
              <a:buFont typeface="Arial" panose="020B0604020202020204" pitchFamily="34" charset="0"/>
              <a:buChar char="•"/>
            </a:pPr>
            <a:r>
              <a:rPr lang="en-GB" altLang="en-US" i="0" dirty="0">
                <a:latin typeface="Arial" panose="020B0604020202020204" pitchFamily="34" charset="0"/>
                <a:cs typeface="Arial" panose="020B0604020202020204" pitchFamily="34" charset="0"/>
              </a:rPr>
              <a:t> object and function reuse</a:t>
            </a:r>
          </a:p>
        </p:txBody>
      </p:sp>
      <p:sp>
        <p:nvSpPr>
          <p:cNvPr id="17413" name="Text Placeholder 4">
            <a:extLst>
              <a:ext uri="{FF2B5EF4-FFF2-40B4-BE49-F238E27FC236}">
                <a16:creationId xmlns:a16="http://schemas.microsoft.com/office/drawing/2014/main" id="{C4C5F117-A4B2-EA65-C1F5-5BF1A9680DC0}"/>
              </a:ext>
            </a:extLst>
          </p:cNvPr>
          <p:cNvSpPr>
            <a:spLocks noGrp="1" noChangeArrowheads="1"/>
          </p:cNvSpPr>
          <p:nvPr>
            <p:ph type="body" sz="quarter" idx="3"/>
          </p:nvPr>
        </p:nvSpPr>
        <p:spPr/>
        <p:txBody>
          <a:bodyPr/>
          <a:lstStyle/>
          <a:p>
            <a:r>
              <a:rPr lang="en-GB" altLang="en-US" dirty="0"/>
              <a:t>Reuse Objective</a:t>
            </a:r>
          </a:p>
        </p:txBody>
      </p:sp>
      <p:sp>
        <p:nvSpPr>
          <p:cNvPr id="17414" name="Content Placeholder 5">
            <a:extLst>
              <a:ext uri="{FF2B5EF4-FFF2-40B4-BE49-F238E27FC236}">
                <a16:creationId xmlns:a16="http://schemas.microsoft.com/office/drawing/2014/main" id="{56DF461D-0734-185A-B8B9-04F10EA0FAC1}"/>
              </a:ext>
            </a:extLst>
          </p:cNvPr>
          <p:cNvSpPr>
            <a:spLocks noGrp="1" noChangeArrowheads="1"/>
          </p:cNvSpPr>
          <p:nvPr>
            <p:ph sz="quarter" idx="4"/>
          </p:nvPr>
        </p:nvSpPr>
        <p:spPr>
          <a:xfrm>
            <a:off x="4355977" y="2174875"/>
            <a:ext cx="4680520" cy="3951288"/>
          </a:xfrm>
        </p:spPr>
        <p:txBody>
          <a:bodyPr/>
          <a:lstStyle/>
          <a:p>
            <a:pPr marL="342900" indent="-342900">
              <a:buFontTx/>
              <a:buChar char="•"/>
            </a:pPr>
            <a:r>
              <a:rPr lang="en-GB" altLang="en-US" i="0" dirty="0">
                <a:latin typeface="Arial" panose="020B0604020202020204" pitchFamily="34" charset="0"/>
                <a:cs typeface="Arial" panose="020B0604020202020204" pitchFamily="34" charset="0"/>
              </a:rPr>
              <a:t>Multiple applications (quick development needed)</a:t>
            </a:r>
          </a:p>
          <a:p>
            <a:pPr marL="342900" indent="-342900">
              <a:buFontTx/>
              <a:buChar char="•"/>
            </a:pPr>
            <a:r>
              <a:rPr lang="en-GB" altLang="en-US" i="0" dirty="0">
                <a:latin typeface="Arial" panose="020B0604020202020204" pitchFamily="34" charset="0"/>
                <a:cs typeface="Arial" panose="020B0604020202020204" pitchFamily="34" charset="0"/>
              </a:rPr>
              <a:t>Configuring an application for different clients (ranging in size from sub-systems to single objects)</a:t>
            </a:r>
          </a:p>
          <a:p>
            <a:pPr marL="342900" indent="-342900">
              <a:buFontTx/>
              <a:buChar char="•"/>
            </a:pPr>
            <a:r>
              <a:rPr lang="en-GB" altLang="en-US" i="0" dirty="0">
                <a:latin typeface="Arial" panose="020B0604020202020204" pitchFamily="34" charset="0"/>
                <a:cs typeface="Arial" panose="020B0604020202020204" pitchFamily="34" charset="0"/>
              </a:rPr>
              <a:t>Implement a single function</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65B0389C-D7A7-5091-8DD5-6745DF7B4166}"/>
                  </a:ext>
                </a:extLst>
              </p14:cNvPr>
              <p14:cNvContentPartPr/>
              <p14:nvPr/>
            </p14:nvContentPartPr>
            <p14:xfrm>
              <a:off x="2050509" y="1865846"/>
              <a:ext cx="11880" cy="12600"/>
            </p14:xfrm>
          </p:contentPart>
        </mc:Choice>
        <mc:Fallback xmlns="">
          <p:pic>
            <p:nvPicPr>
              <p:cNvPr id="7" name="Ink 6">
                <a:extLst>
                  <a:ext uri="{FF2B5EF4-FFF2-40B4-BE49-F238E27FC236}">
                    <a16:creationId xmlns:a16="http://schemas.microsoft.com/office/drawing/2014/main" id="{65B0389C-D7A7-5091-8DD5-6745DF7B4166}"/>
                  </a:ext>
                </a:extLst>
              </p:cNvPr>
              <p:cNvPicPr/>
              <p:nvPr/>
            </p:nvPicPr>
            <p:blipFill>
              <a:blip r:embed="rId3"/>
              <a:stretch>
                <a:fillRect/>
              </a:stretch>
            </p:blipFill>
            <p:spPr>
              <a:xfrm>
                <a:off x="2041509" y="1856846"/>
                <a:ext cx="29520" cy="302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3DBD6D6-2E2D-C059-9609-584A746A4F94}"/>
              </a:ext>
            </a:extLst>
          </p:cNvPr>
          <p:cNvSpPr>
            <a:spLocks noGrp="1" noChangeArrowheads="1"/>
          </p:cNvSpPr>
          <p:nvPr>
            <p:ph type="title"/>
          </p:nvPr>
        </p:nvSpPr>
        <p:spPr/>
        <p:txBody>
          <a:bodyPr/>
          <a:lstStyle/>
          <a:p>
            <a:r>
              <a:rPr lang="en-GB" altLang="en-US" dirty="0"/>
              <a:t>Reuse Example</a:t>
            </a:r>
          </a:p>
        </p:txBody>
      </p:sp>
      <p:sp>
        <p:nvSpPr>
          <p:cNvPr id="18435" name="Content Placeholder 2">
            <a:extLst>
              <a:ext uri="{FF2B5EF4-FFF2-40B4-BE49-F238E27FC236}">
                <a16:creationId xmlns:a16="http://schemas.microsoft.com/office/drawing/2014/main" id="{E3859C4D-38D2-0C13-687D-070BB08A3D06}"/>
              </a:ext>
            </a:extLst>
          </p:cNvPr>
          <p:cNvSpPr>
            <a:spLocks noGrp="1" noChangeArrowheads="1"/>
          </p:cNvSpPr>
          <p:nvPr>
            <p:ph idx="1"/>
          </p:nvPr>
        </p:nvSpPr>
        <p:spPr>
          <a:xfrm>
            <a:off x="107950" y="1258888"/>
            <a:ext cx="8856663" cy="4906962"/>
          </a:xfrm>
        </p:spPr>
        <p:txBody>
          <a:bodyPr/>
          <a:lstStyle/>
          <a:p>
            <a:pPr marL="342900" indent="-342900">
              <a:buFont typeface="Arial" panose="020B0604020202020204" pitchFamily="34" charset="0"/>
              <a:buChar char="•"/>
            </a:pPr>
            <a:r>
              <a:rPr lang="en-GB" altLang="en-US" sz="2400" i="0" dirty="0">
                <a:latin typeface="Arial" panose="020B0604020202020204" pitchFamily="34" charset="0"/>
                <a:cs typeface="Arial" panose="020B0604020202020204" pitchFamily="34" charset="0"/>
              </a:rPr>
              <a:t>Most widely reused application framework is W</a:t>
            </a:r>
            <a:r>
              <a:rPr lang="en-GB" altLang="en-US" sz="2400" b="1" i="0" dirty="0">
                <a:latin typeface="Arial" panose="020B0604020202020204" pitchFamily="34" charset="0"/>
                <a:cs typeface="Arial" panose="020B0604020202020204" pitchFamily="34" charset="0"/>
              </a:rPr>
              <a:t>eb Application Framework (WAF).</a:t>
            </a:r>
          </a:p>
          <a:p>
            <a:pPr marL="342900" indent="-342900">
              <a:buFont typeface="Arial" panose="020B0604020202020204" pitchFamily="34" charset="0"/>
              <a:buChar char="•"/>
            </a:pPr>
            <a:r>
              <a:rPr lang="en-GB" altLang="en-US" sz="2400" i="0" dirty="0">
                <a:latin typeface="Arial" panose="020B0604020202020204" pitchFamily="34" charset="0"/>
                <a:cs typeface="Arial" panose="020B0604020202020204" pitchFamily="34" charset="0"/>
              </a:rPr>
              <a:t>The architecture of WAF are based on Model-View-Controller (MVC) pattern.</a:t>
            </a:r>
          </a:p>
          <a:p>
            <a:pPr marL="342900" indent="-342900">
              <a:buFont typeface="Arial" panose="020B0604020202020204" pitchFamily="34" charset="0"/>
              <a:buChar char="•"/>
            </a:pPr>
            <a:r>
              <a:rPr lang="en-GB" altLang="en-US" sz="2400" i="0" dirty="0">
                <a:latin typeface="Arial" panose="020B0604020202020204" pitchFamily="34" charset="0"/>
                <a:cs typeface="Arial" panose="020B0604020202020204" pitchFamily="34" charset="0"/>
              </a:rPr>
              <a:t>WAF reusable functions and components:</a:t>
            </a:r>
          </a:p>
          <a:p>
            <a:pPr marL="787400" lvl="1" indent="-342900"/>
            <a:r>
              <a:rPr lang="en-GB" altLang="en-US" sz="2400" dirty="0">
                <a:latin typeface="Arial" panose="020B0604020202020204" pitchFamily="34" charset="0"/>
                <a:cs typeface="Arial" panose="020B0604020202020204" pitchFamily="34" charset="0"/>
              </a:rPr>
              <a:t>Security</a:t>
            </a:r>
          </a:p>
          <a:p>
            <a:pPr marL="787400" lvl="1" indent="-342900"/>
            <a:r>
              <a:rPr lang="en-GB" altLang="en-US" sz="2400" dirty="0">
                <a:latin typeface="Arial" panose="020B0604020202020204" pitchFamily="34" charset="0"/>
              </a:rPr>
              <a:t>Dynamic web pages</a:t>
            </a:r>
          </a:p>
          <a:p>
            <a:pPr marL="787400" lvl="1" indent="-342900"/>
            <a:r>
              <a:rPr lang="en-GB" altLang="en-US" sz="2400" dirty="0">
                <a:latin typeface="Arial" panose="020B0604020202020204" pitchFamily="34" charset="0"/>
              </a:rPr>
              <a:t>Database integrator</a:t>
            </a:r>
          </a:p>
          <a:p>
            <a:pPr marL="787400" lvl="1" indent="-342900"/>
            <a:r>
              <a:rPr lang="en-GB" altLang="en-US" sz="2400" dirty="0">
                <a:latin typeface="Arial" panose="020B0604020202020204" pitchFamily="34" charset="0"/>
              </a:rPr>
              <a:t>Session manager</a:t>
            </a:r>
          </a:p>
          <a:p>
            <a:pPr marL="787400" lvl="1" indent="-342900"/>
            <a:r>
              <a:rPr lang="en-GB" altLang="en-US" sz="2400" dirty="0">
                <a:latin typeface="Arial" panose="020B0604020202020204" pitchFamily="34" charset="0"/>
              </a:rPr>
              <a:t>User interaction</a:t>
            </a:r>
          </a:p>
          <a:p>
            <a:pPr marL="901700" lvl="1" indent="-457200"/>
            <a:endParaRPr lang="en-GB" altLang="en-US"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8DDFBD13-FCA2-9FF7-570F-A972698CDC18}"/>
              </a:ext>
            </a:extLst>
          </p:cNvPr>
          <p:cNvSpPr txBox="1">
            <a:spLocks noChangeArrowheads="1"/>
          </p:cNvSpPr>
          <p:nvPr/>
        </p:nvSpPr>
        <p:spPr bwMode="auto">
          <a:xfrm>
            <a:off x="237279" y="1484784"/>
            <a:ext cx="8429625" cy="506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002060"/>
                </a:solidFill>
                <a:cs typeface="Arial" panose="020B0604020202020204" pitchFamily="34" charset="0"/>
              </a:rPr>
              <a:t>Time spent looking for software </a:t>
            </a:r>
            <a:r>
              <a:rPr lang="en-US" altLang="en-US" dirty="0">
                <a:solidFill>
                  <a:srgbClr val="46424D"/>
                </a:solidFill>
                <a:cs typeface="Arial" panose="020B0604020202020204" pitchFamily="34" charset="0"/>
              </a:rPr>
              <a:t>to reuse and </a:t>
            </a:r>
            <a:r>
              <a:rPr lang="en-US" altLang="en-US" dirty="0">
                <a:solidFill>
                  <a:srgbClr val="002060"/>
                </a:solidFill>
                <a:cs typeface="Arial" panose="020B0604020202020204" pitchFamily="34" charset="0"/>
              </a:rPr>
              <a:t>assessing</a:t>
            </a:r>
            <a:r>
              <a:rPr lang="en-US" altLang="en-US" dirty="0">
                <a:solidFill>
                  <a:srgbClr val="46424D"/>
                </a:solidFill>
                <a:cs typeface="Arial" panose="020B0604020202020204" pitchFamily="34" charset="0"/>
              </a:rPr>
              <a:t> whether or not it meets your needs.</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002060"/>
                </a:solidFill>
                <a:cs typeface="Arial" panose="020B0604020202020204" pitchFamily="34" charset="0"/>
              </a:rPr>
              <a:t>Adapting and configuring</a:t>
            </a:r>
            <a:r>
              <a:rPr lang="en-US" altLang="en-US" dirty="0">
                <a:solidFill>
                  <a:srgbClr val="46424D"/>
                </a:solidFill>
                <a:cs typeface="Arial" panose="020B0604020202020204" pitchFamily="34" charset="0"/>
              </a:rPr>
              <a:t> the </a:t>
            </a:r>
            <a:r>
              <a:rPr lang="en-GB" altLang="en-US" dirty="0">
                <a:solidFill>
                  <a:srgbClr val="46424D"/>
                </a:solidFill>
                <a:cs typeface="Arial" panose="020B0604020202020204" pitchFamily="34" charset="0"/>
              </a:rPr>
              <a:t>reusable</a:t>
            </a:r>
            <a:r>
              <a:rPr lang="en-US" altLang="en-US" dirty="0">
                <a:solidFill>
                  <a:srgbClr val="46424D"/>
                </a:solidFill>
                <a:cs typeface="Arial" panose="020B0604020202020204" pitchFamily="34" charset="0"/>
              </a:rPr>
              <a:t>  software components or systems to reflect the requirements of the system that you are developing.</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002060"/>
                </a:solidFill>
                <a:cs typeface="Arial" panose="020B0604020202020204" pitchFamily="34" charset="0"/>
              </a:rPr>
              <a:t>Integrating reusable software elements </a:t>
            </a:r>
            <a:r>
              <a:rPr lang="en-GB" altLang="en-US" dirty="0">
                <a:solidFill>
                  <a:srgbClr val="46424D"/>
                </a:solidFill>
                <a:cs typeface="Arial" panose="020B0604020202020204" pitchFamily="34" charset="0"/>
              </a:rPr>
              <a:t>with </a:t>
            </a:r>
            <a:r>
              <a:rPr lang="en-US" altLang="en-US" dirty="0">
                <a:solidFill>
                  <a:srgbClr val="46424D"/>
                </a:solidFill>
                <a:cs typeface="Arial" panose="020B0604020202020204" pitchFamily="34" charset="0"/>
              </a:rPr>
              <a:t>each other (if you are using software from different  sources) and with the new code that you have developed. </a:t>
            </a: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Where applicable</a:t>
            </a:r>
            <a:r>
              <a:rPr lang="en-US" altLang="en-US" dirty="0">
                <a:solidFill>
                  <a:srgbClr val="002060"/>
                </a:solidFill>
                <a:cs typeface="Arial" panose="020B0604020202020204" pitchFamily="34" charset="0"/>
              </a:rPr>
              <a:t>, the costs of buying the reusable  software</a:t>
            </a:r>
            <a:r>
              <a:rPr lang="en-US" altLang="en-US" dirty="0">
                <a:solidFill>
                  <a:srgbClr val="46424D"/>
                </a:solidFill>
                <a:cs typeface="Arial" panose="020B0604020202020204" pitchFamily="34" charset="0"/>
              </a:rPr>
              <a:t>. For large off-the-shelf systems, these costs can be very high.</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endParaRPr lang="en-US" altLang="en-US" dirty="0">
              <a:cs typeface="Arial" panose="020B0604020202020204" pitchFamily="34" charset="0"/>
            </a:endParaRPr>
          </a:p>
        </p:txBody>
      </p:sp>
      <p:sp>
        <p:nvSpPr>
          <p:cNvPr id="2" name="Title 1">
            <a:extLst>
              <a:ext uri="{FF2B5EF4-FFF2-40B4-BE49-F238E27FC236}">
                <a16:creationId xmlns:a16="http://schemas.microsoft.com/office/drawing/2014/main" id="{7DD0C222-26D2-2456-F233-3DC48957C742}"/>
              </a:ext>
            </a:extLst>
          </p:cNvPr>
          <p:cNvSpPr txBox="1">
            <a:spLocks noChangeArrowheads="1"/>
          </p:cNvSpPr>
          <p:nvPr/>
        </p:nvSpPr>
        <p:spPr>
          <a:xfrm>
            <a:off x="103188" y="215900"/>
            <a:ext cx="8785225" cy="826507"/>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r>
              <a:rPr lang="en-GB" altLang="en-US" kern="0" dirty="0"/>
              <a:t>Reuse Cost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B0D4CC5F-5A77-0363-8664-A71C74FFDA7B}"/>
              </a:ext>
            </a:extLst>
          </p:cNvPr>
          <p:cNvSpPr txBox="1">
            <a:spLocks noChangeArrowheads="1"/>
          </p:cNvSpPr>
          <p:nvPr/>
        </p:nvSpPr>
        <p:spPr bwMode="auto">
          <a:xfrm>
            <a:off x="287337" y="1791372"/>
            <a:ext cx="8569325" cy="3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GB" altLang="en-US" b="1" i="1" dirty="0">
                <a:solidFill>
                  <a:srgbClr val="002060"/>
                </a:solidFill>
                <a:cs typeface="Arial" panose="020B0604020202020204" pitchFamily="34" charset="0"/>
              </a:rPr>
              <a:t>The general </a:t>
            </a:r>
            <a:r>
              <a:rPr lang="en-US" altLang="en-US" b="1" i="1" dirty="0">
                <a:solidFill>
                  <a:srgbClr val="002060"/>
                </a:solidFill>
                <a:cs typeface="Arial" panose="020B0604020202020204" pitchFamily="34" charset="0"/>
              </a:rPr>
              <a:t>process of managing a changing software  system</a:t>
            </a:r>
            <a:r>
              <a:rPr lang="en-US" altLang="en-US" dirty="0">
                <a:solidFill>
                  <a:srgbClr val="46424D"/>
                </a:solidFill>
                <a:cs typeface="Arial" panose="020B0604020202020204" pitchFamily="34" charset="0"/>
              </a:rPr>
              <a: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b="1" dirty="0">
                <a:solidFill>
                  <a:srgbClr val="002060"/>
                </a:solidFill>
                <a:cs typeface="Arial" panose="020B0604020202020204" pitchFamily="34" charset="0"/>
              </a:rPr>
              <a:t>Aim</a:t>
            </a: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To support system integration process so that all developers can access the project code and documents in a controlled way, find out what changes have been made, and compile and link components to create a system.</a:t>
            </a:r>
            <a:endParaRPr lang="en-US" altLang="en-US" dirty="0">
              <a:cs typeface="Arial" panose="020B0604020202020204" pitchFamily="34" charset="0"/>
            </a:endParaRPr>
          </a:p>
          <a:p>
            <a:pPr>
              <a:spcBef>
                <a:spcPts val="1200"/>
              </a:spcBef>
            </a:pPr>
            <a:endParaRPr lang="en-US" altLang="en-US" dirty="0">
              <a:cs typeface="Arial" panose="020B0604020202020204" pitchFamily="34" charset="0"/>
            </a:endParaRPr>
          </a:p>
        </p:txBody>
      </p:sp>
      <p:sp>
        <p:nvSpPr>
          <p:cNvPr id="2" name="Title 1">
            <a:extLst>
              <a:ext uri="{FF2B5EF4-FFF2-40B4-BE49-F238E27FC236}">
                <a16:creationId xmlns:a16="http://schemas.microsoft.com/office/drawing/2014/main" id="{307A40EB-669C-F268-DDA1-504910247E9B}"/>
              </a:ext>
            </a:extLst>
          </p:cNvPr>
          <p:cNvSpPr txBox="1">
            <a:spLocks noChangeArrowheads="1"/>
          </p:cNvSpPr>
          <p:nvPr/>
        </p:nvSpPr>
        <p:spPr>
          <a:xfrm>
            <a:off x="103188" y="215900"/>
            <a:ext cx="8785225" cy="826507"/>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Configuration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69C8088-09D8-05DB-C1BA-D5589251544F}"/>
              </a:ext>
            </a:extLst>
          </p:cNvPr>
          <p:cNvSpPr txBox="1">
            <a:spLocks noGrp="1"/>
          </p:cNvSpPr>
          <p:nvPr>
            <p:ph type="title"/>
          </p:nvPr>
        </p:nvSpPr>
        <p:spPr>
          <a:xfrm>
            <a:off x="238578" y="460290"/>
            <a:ext cx="8097837" cy="566822"/>
          </a:xfrm>
        </p:spPr>
        <p:txBody>
          <a:bodyPr lIns="0" tIns="12700" rIns="0" bIns="0" rtlCol="0">
            <a:spAutoFit/>
          </a:bodyPr>
          <a:lstStyle/>
          <a:p>
            <a:pPr marL="12700">
              <a:spcBef>
                <a:spcPts val="100"/>
              </a:spcBef>
              <a:defRPr/>
            </a:pPr>
            <a:r>
              <a:rPr sz="3600" spc="-5" dirty="0"/>
              <a:t>Configuration </a:t>
            </a:r>
            <a:r>
              <a:rPr lang="en-GB" sz="3600" spc="-5" dirty="0"/>
              <a:t>Management Activities</a:t>
            </a:r>
            <a:endParaRPr sz="3600" dirty="0"/>
          </a:p>
        </p:txBody>
      </p:sp>
      <p:sp>
        <p:nvSpPr>
          <p:cNvPr id="21509" name="object 3">
            <a:extLst>
              <a:ext uri="{FF2B5EF4-FFF2-40B4-BE49-F238E27FC236}">
                <a16:creationId xmlns:a16="http://schemas.microsoft.com/office/drawing/2014/main" id="{2EBF3F1A-B374-37B6-D944-D5C6A9B3B2AD}"/>
              </a:ext>
            </a:extLst>
          </p:cNvPr>
          <p:cNvSpPr txBox="1">
            <a:spLocks noChangeArrowheads="1"/>
          </p:cNvSpPr>
          <p:nvPr/>
        </p:nvSpPr>
        <p:spPr bwMode="auto">
          <a:xfrm>
            <a:off x="268288" y="1447800"/>
            <a:ext cx="8607425" cy="46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0"/>
              </a:spcBef>
              <a:spcAft>
                <a:spcPts val="600"/>
              </a:spcAft>
              <a:buFont typeface="Arial" panose="020B0604020202020204" pitchFamily="34" charset="0"/>
              <a:buChar char="•"/>
            </a:pPr>
            <a:r>
              <a:rPr lang="en-US" altLang="en-US" sz="2000" b="1" dirty="0">
                <a:solidFill>
                  <a:srgbClr val="002060"/>
                </a:solidFill>
                <a:cs typeface="Arial" panose="020B0604020202020204" pitchFamily="34" charset="0"/>
              </a:rPr>
              <a:t>Version management, </a:t>
            </a:r>
          </a:p>
          <a:p>
            <a:pPr lvl="1">
              <a:spcBef>
                <a:spcPts val="0"/>
              </a:spcBef>
              <a:spcAft>
                <a:spcPts val="600"/>
              </a:spcAft>
              <a:buFont typeface="Arial" panose="020B0604020202020204" pitchFamily="34" charset="0"/>
              <a:buChar char="•"/>
            </a:pPr>
            <a:r>
              <a:rPr lang="en-US" altLang="en-US" sz="2000" dirty="0">
                <a:solidFill>
                  <a:srgbClr val="46424D"/>
                </a:solidFill>
                <a:cs typeface="Arial" panose="020B0604020202020204" pitchFamily="34" charset="0"/>
              </a:rPr>
              <a:t>support to keep </a:t>
            </a:r>
            <a:r>
              <a:rPr lang="en-GB" altLang="en-US" sz="2000" dirty="0">
                <a:solidFill>
                  <a:srgbClr val="46424D"/>
                </a:solidFill>
                <a:cs typeface="Arial" panose="020B0604020202020204" pitchFamily="34" charset="0"/>
              </a:rPr>
              <a:t>track of</a:t>
            </a:r>
            <a:r>
              <a:rPr lang="en-US" altLang="en-US" sz="2000" dirty="0">
                <a:solidFill>
                  <a:srgbClr val="46424D"/>
                </a:solidFill>
                <a:cs typeface="Arial" panose="020B0604020202020204" pitchFamily="34" charset="0"/>
              </a:rPr>
              <a:t>  the different versions of software components. </a:t>
            </a:r>
          </a:p>
          <a:p>
            <a:pPr lvl="1">
              <a:spcBef>
                <a:spcPts val="0"/>
              </a:spcBef>
              <a:spcAft>
                <a:spcPts val="600"/>
              </a:spcAft>
              <a:buFont typeface="Arial" panose="020B0604020202020204" pitchFamily="34" charset="0"/>
              <a:buChar char="•"/>
            </a:pPr>
            <a:r>
              <a:rPr lang="en-US" altLang="en-US" sz="2000" dirty="0">
                <a:solidFill>
                  <a:srgbClr val="46424D"/>
                </a:solidFill>
                <a:cs typeface="Arial" panose="020B0604020202020204" pitchFamily="34" charset="0"/>
              </a:rPr>
              <a:t>include facilities to coordinate development by several programmers.</a:t>
            </a:r>
            <a:endParaRPr lang="en-US" altLang="en-US" sz="2000" dirty="0">
              <a:cs typeface="Arial" panose="020B0604020202020204" pitchFamily="34" charset="0"/>
            </a:endParaRPr>
          </a:p>
          <a:p>
            <a:pPr>
              <a:spcBef>
                <a:spcPts val="0"/>
              </a:spcBef>
              <a:spcAft>
                <a:spcPts val="600"/>
              </a:spcAft>
              <a:buFont typeface="Arial" panose="020B0604020202020204" pitchFamily="34" charset="0"/>
              <a:buChar char="•"/>
            </a:pPr>
            <a:r>
              <a:rPr lang="en-US" altLang="en-US" sz="2000" b="1" dirty="0">
                <a:solidFill>
                  <a:srgbClr val="002060"/>
                </a:solidFill>
                <a:cs typeface="Arial" panose="020B0604020202020204" pitchFamily="34" charset="0"/>
              </a:rPr>
              <a:t>System integration</a:t>
            </a:r>
            <a:r>
              <a:rPr lang="en-US" altLang="en-US" sz="2000" dirty="0">
                <a:solidFill>
                  <a:srgbClr val="46424D"/>
                </a:solidFill>
                <a:cs typeface="Arial" panose="020B0604020202020204" pitchFamily="34" charset="0"/>
              </a:rPr>
              <a:t>, </a:t>
            </a:r>
          </a:p>
          <a:p>
            <a:pPr lvl="1">
              <a:spcBef>
                <a:spcPts val="0"/>
              </a:spcBef>
              <a:spcAft>
                <a:spcPts val="600"/>
              </a:spcAft>
              <a:buFont typeface="Arial" panose="020B0604020202020204" pitchFamily="34" charset="0"/>
              <a:buChar char="•"/>
            </a:pPr>
            <a:r>
              <a:rPr lang="en-US" altLang="en-US" sz="2000" dirty="0">
                <a:solidFill>
                  <a:srgbClr val="46424D"/>
                </a:solidFill>
                <a:cs typeface="Arial" panose="020B0604020202020204" pitchFamily="34" charset="0"/>
              </a:rPr>
              <a:t>support to help developers define what versions of components are used to create each version of a system. </a:t>
            </a:r>
          </a:p>
          <a:p>
            <a:pPr lvl="1">
              <a:spcBef>
                <a:spcPts val="0"/>
              </a:spcBef>
              <a:spcAft>
                <a:spcPts val="600"/>
              </a:spcAft>
              <a:buFont typeface="Arial" panose="020B0604020202020204" pitchFamily="34" charset="0"/>
              <a:buChar char="•"/>
            </a:pPr>
            <a:r>
              <a:rPr lang="en-US" altLang="en-US" sz="2000" dirty="0">
                <a:solidFill>
                  <a:srgbClr val="46424D"/>
                </a:solidFill>
                <a:cs typeface="Arial" panose="020B0604020202020204" pitchFamily="34" charset="0"/>
              </a:rPr>
              <a:t>Used to build a system automatically by compiling and linking the required components.</a:t>
            </a:r>
            <a:endParaRPr lang="en-US" altLang="en-US" sz="2000" dirty="0">
              <a:cs typeface="Arial" panose="020B0604020202020204" pitchFamily="34" charset="0"/>
            </a:endParaRPr>
          </a:p>
          <a:p>
            <a:pPr>
              <a:spcBef>
                <a:spcPts val="0"/>
              </a:spcBef>
              <a:spcAft>
                <a:spcPts val="600"/>
              </a:spcAft>
              <a:buFont typeface="Arial" panose="020B0604020202020204" pitchFamily="34" charset="0"/>
              <a:buChar char="•"/>
            </a:pPr>
            <a:r>
              <a:rPr lang="en-US" altLang="en-US" sz="2000" b="1" dirty="0">
                <a:solidFill>
                  <a:srgbClr val="002060"/>
                </a:solidFill>
                <a:cs typeface="Arial" panose="020B0604020202020204" pitchFamily="34" charset="0"/>
              </a:rPr>
              <a:t>Problem tracking, </a:t>
            </a:r>
          </a:p>
          <a:p>
            <a:pPr lvl="1">
              <a:spcBef>
                <a:spcPts val="0"/>
              </a:spcBef>
              <a:spcAft>
                <a:spcPts val="600"/>
              </a:spcAft>
              <a:buFont typeface="Arial" panose="020B0604020202020204" pitchFamily="34" charset="0"/>
              <a:buChar char="•"/>
            </a:pPr>
            <a:r>
              <a:rPr lang="en-US" altLang="en-US" sz="2000" dirty="0">
                <a:solidFill>
                  <a:srgbClr val="46424D"/>
                </a:solidFill>
                <a:cs typeface="Arial" panose="020B0604020202020204" pitchFamily="34" charset="0"/>
              </a:rPr>
              <a:t>support to allow users </a:t>
            </a:r>
            <a:r>
              <a:rPr lang="en-GB" altLang="en-US" sz="2000" dirty="0">
                <a:solidFill>
                  <a:srgbClr val="46424D"/>
                </a:solidFill>
                <a:cs typeface="Arial" panose="020B0604020202020204" pitchFamily="34" charset="0"/>
              </a:rPr>
              <a:t>to </a:t>
            </a:r>
            <a:r>
              <a:rPr lang="en-US" altLang="en-US" sz="2000" dirty="0">
                <a:solidFill>
                  <a:srgbClr val="46424D"/>
                </a:solidFill>
                <a:cs typeface="Arial" panose="020B0604020202020204" pitchFamily="34" charset="0"/>
              </a:rPr>
              <a:t> report bugs and other problems, </a:t>
            </a:r>
          </a:p>
          <a:p>
            <a:pPr lvl="1">
              <a:spcBef>
                <a:spcPts val="0"/>
              </a:spcBef>
              <a:spcAft>
                <a:spcPts val="600"/>
              </a:spcAft>
              <a:buFont typeface="Arial" panose="020B0604020202020204" pitchFamily="34" charset="0"/>
              <a:buChar char="•"/>
            </a:pPr>
            <a:r>
              <a:rPr lang="en-US" altLang="en-US" sz="2000" dirty="0">
                <a:solidFill>
                  <a:srgbClr val="46424D"/>
                </a:solidFill>
                <a:cs typeface="Arial" panose="020B0604020202020204" pitchFamily="34" charset="0"/>
              </a:rPr>
              <a:t>allow all developers to  see who is working on these problems and when they are fixed.</a:t>
            </a:r>
            <a:endParaRPr lang="en-US" altLang="en-US" sz="2000" dirty="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2">
            <a:extLst>
              <a:ext uri="{FF2B5EF4-FFF2-40B4-BE49-F238E27FC236}">
                <a16:creationId xmlns:a16="http://schemas.microsoft.com/office/drawing/2014/main" id="{498A51DB-6F1A-A464-C188-049E21F94873}"/>
              </a:ext>
            </a:extLst>
          </p:cNvPr>
          <p:cNvSpPr txBox="1">
            <a:spLocks noChangeArrowheads="1"/>
          </p:cNvSpPr>
          <p:nvPr/>
        </p:nvSpPr>
        <p:spPr bwMode="auto">
          <a:xfrm>
            <a:off x="238578" y="1628800"/>
            <a:ext cx="8905422" cy="358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b="1" dirty="0">
                <a:solidFill>
                  <a:srgbClr val="002060"/>
                </a:solidFill>
                <a:cs typeface="Arial" panose="020B0604020202020204" pitchFamily="34" charset="0"/>
              </a:rPr>
              <a:t>Integrated compiler and syntax-directed editing  </a:t>
            </a:r>
            <a:r>
              <a:rPr lang="en-US" altLang="en-US" dirty="0">
                <a:solidFill>
                  <a:srgbClr val="46424D"/>
                </a:solidFill>
                <a:cs typeface="Arial" panose="020B0604020202020204" pitchFamily="34" charset="0"/>
              </a:rPr>
              <a:t>system that allows you to create, edit and compile code.</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A language </a:t>
            </a:r>
            <a:r>
              <a:rPr lang="en-US" altLang="en-US" b="1" dirty="0">
                <a:solidFill>
                  <a:srgbClr val="002060"/>
                </a:solidFill>
                <a:cs typeface="Arial" panose="020B0604020202020204" pitchFamily="34" charset="0"/>
              </a:rPr>
              <a:t>debugging system</a:t>
            </a:r>
            <a:r>
              <a:rPr lang="en-US" altLang="en-US" dirty="0">
                <a:solidFill>
                  <a:srgbClr val="46424D"/>
                </a:solidFill>
                <a:cs typeface="Arial" panose="020B0604020202020204" pitchFamily="34" charset="0"/>
              </a:rPr>
              <a: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b="1" dirty="0">
                <a:solidFill>
                  <a:srgbClr val="002060"/>
                </a:solidFill>
                <a:cs typeface="Arial" panose="020B0604020202020204" pitchFamily="34" charset="0"/>
              </a:rPr>
              <a:t>Graphical editing tools</a:t>
            </a:r>
            <a:r>
              <a:rPr lang="en-US" altLang="en-US" dirty="0">
                <a:solidFill>
                  <a:srgbClr val="46424D"/>
                </a:solidFill>
                <a:cs typeface="Arial" panose="020B0604020202020204" pitchFamily="34" charset="0"/>
              </a:rPr>
              <a:t>, such as tools to edit</a:t>
            </a:r>
            <a:r>
              <a:rPr lang="en-GB" altLang="en-US" dirty="0">
                <a:solidFill>
                  <a:srgbClr val="46424D"/>
                </a:solidFill>
                <a:cs typeface="Arial" panose="020B0604020202020204" pitchFamily="34" charset="0"/>
              </a:rPr>
              <a:t> UML</a:t>
            </a:r>
            <a:r>
              <a:rPr lang="en-US" altLang="en-US" dirty="0">
                <a:solidFill>
                  <a:srgbClr val="46424D"/>
                </a:solidFill>
                <a:cs typeface="Arial" panose="020B0604020202020204" pitchFamily="34" charset="0"/>
              </a:rPr>
              <a:t>  models.</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b="1" dirty="0">
                <a:solidFill>
                  <a:srgbClr val="002060"/>
                </a:solidFill>
                <a:cs typeface="Arial" panose="020B0604020202020204" pitchFamily="34" charset="0"/>
              </a:rPr>
              <a:t>Testing tools, </a:t>
            </a:r>
            <a:r>
              <a:rPr lang="en-US" altLang="en-US" dirty="0">
                <a:solidFill>
                  <a:srgbClr val="46424D"/>
                </a:solidFill>
                <a:cs typeface="Arial" panose="020B0604020202020204" pitchFamily="34" charset="0"/>
              </a:rPr>
              <a:t>such as Junit that can automatically</a:t>
            </a:r>
            <a:r>
              <a:rPr lang="en-GB" altLang="en-US" dirty="0">
                <a:solidFill>
                  <a:srgbClr val="46424D"/>
                </a:solidFill>
                <a:cs typeface="Arial" panose="020B0604020202020204" pitchFamily="34" charset="0"/>
              </a:rPr>
              <a:t> run </a:t>
            </a:r>
            <a:r>
              <a:rPr lang="en-US" altLang="en-US" dirty="0">
                <a:solidFill>
                  <a:srgbClr val="46424D"/>
                </a:solidFill>
                <a:cs typeface="Arial" panose="020B0604020202020204" pitchFamily="34" charset="0"/>
              </a:rPr>
              <a:t>a  set of tests on a new version of a program.</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b="1" dirty="0">
                <a:solidFill>
                  <a:srgbClr val="002060"/>
                </a:solidFill>
                <a:cs typeface="Arial" panose="020B0604020202020204" pitchFamily="34" charset="0"/>
              </a:rPr>
              <a:t>Project support tools </a:t>
            </a:r>
            <a:r>
              <a:rPr lang="en-US" altLang="en-US" dirty="0">
                <a:solidFill>
                  <a:srgbClr val="46424D"/>
                </a:solidFill>
                <a:cs typeface="Arial" panose="020B0604020202020204" pitchFamily="34" charset="0"/>
              </a:rPr>
              <a:t>that help you </a:t>
            </a:r>
            <a:r>
              <a:rPr lang="en-US" altLang="en-US" dirty="0" err="1">
                <a:solidFill>
                  <a:srgbClr val="46424D"/>
                </a:solidFill>
                <a:cs typeface="Arial" panose="020B0604020202020204" pitchFamily="34" charset="0"/>
              </a:rPr>
              <a:t>organise</a:t>
            </a:r>
            <a:r>
              <a:rPr lang="en-US" altLang="en-US" dirty="0">
                <a:solidFill>
                  <a:srgbClr val="46424D"/>
                </a:solidFill>
                <a:cs typeface="Arial" panose="020B0604020202020204" pitchFamily="34" charset="0"/>
              </a:rPr>
              <a:t> the code for  different development projects.</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3E4C068E-7069-30D2-D410-BFEBF9DDD79B}"/>
              </a:ext>
            </a:extLst>
          </p:cNvPr>
          <p:cNvSpPr txBox="1">
            <a:spLocks/>
          </p:cNvSpPr>
          <p:nvPr/>
        </p:nvSpPr>
        <p:spPr>
          <a:xfrm>
            <a:off x="238578" y="460290"/>
            <a:ext cx="8097837" cy="566822"/>
          </a:xfrm>
          <a:prstGeom prst="rect">
            <a:avLst/>
          </a:prstGeom>
        </p:spPr>
        <p:txBody>
          <a:bodyPr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3600" dirty="0">
                <a:solidFill>
                  <a:schemeClr val="bg1"/>
                </a:solidFill>
                <a:cs typeface="Arial" panose="020B0604020202020204" pitchFamily="34" charset="0"/>
              </a:rPr>
              <a:t>Development Platform Tools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2">
            <a:extLst>
              <a:ext uri="{FF2B5EF4-FFF2-40B4-BE49-F238E27FC236}">
                <a16:creationId xmlns:a16="http://schemas.microsoft.com/office/drawing/2014/main" id="{4B442234-8F43-803A-3B5E-69CE980CE4DD}"/>
              </a:ext>
            </a:extLst>
          </p:cNvPr>
          <p:cNvSpPr txBox="1">
            <a:spLocks noChangeArrowheads="1"/>
          </p:cNvSpPr>
          <p:nvPr/>
        </p:nvSpPr>
        <p:spPr bwMode="auto">
          <a:xfrm>
            <a:off x="349391" y="1484784"/>
            <a:ext cx="8443630" cy="416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Software development tools are often grouped to </a:t>
            </a:r>
            <a:r>
              <a:rPr lang="en-GB" altLang="en-US" dirty="0">
                <a:solidFill>
                  <a:srgbClr val="46424D"/>
                </a:solidFill>
                <a:cs typeface="Arial" panose="020B0604020202020204" pitchFamily="34" charset="0"/>
              </a:rPr>
              <a:t>create</a:t>
            </a:r>
            <a:r>
              <a:rPr lang="en-US" altLang="en-US" dirty="0">
                <a:solidFill>
                  <a:srgbClr val="46424D"/>
                </a:solidFill>
                <a:cs typeface="Arial" panose="020B0604020202020204" pitchFamily="34" charset="0"/>
              </a:rPr>
              <a:t> an  integrated development environment (IDE).</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An IDE is a set of software tools that supports </a:t>
            </a:r>
            <a:r>
              <a:rPr lang="en-GB" altLang="en-US" dirty="0">
                <a:solidFill>
                  <a:srgbClr val="46424D"/>
                </a:solidFill>
                <a:cs typeface="Arial" panose="020B0604020202020204" pitchFamily="34" charset="0"/>
              </a:rPr>
              <a:t>different</a:t>
            </a:r>
            <a:r>
              <a:rPr lang="en-US" altLang="en-US" dirty="0">
                <a:solidFill>
                  <a:srgbClr val="46424D"/>
                </a:solidFill>
                <a:cs typeface="Arial" panose="020B0604020202020204" pitchFamily="34" charset="0"/>
              </a:rPr>
              <a:t>  aspects of software development, within some common  framework and user interface.</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IDEs are created to support development in a specific  programming language such as Java. </a:t>
            </a: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The language IDE  may be developed specially, or may be an instantiation of a general-purpose IDE, with specific language-support  tools.</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52B0B3CF-848C-B316-4A3D-98F2DAFBEC88}"/>
              </a:ext>
            </a:extLst>
          </p:cNvPr>
          <p:cNvSpPr txBox="1">
            <a:spLocks/>
          </p:cNvSpPr>
          <p:nvPr/>
        </p:nvSpPr>
        <p:spPr>
          <a:xfrm>
            <a:off x="107504" y="404664"/>
            <a:ext cx="9036496" cy="505267"/>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3200" dirty="0">
                <a:solidFill>
                  <a:schemeClr val="bg1"/>
                </a:solidFill>
                <a:cs typeface="Arial" panose="020B0604020202020204" pitchFamily="34" charset="0"/>
              </a:rPr>
              <a:t>Integrated Development Environments (IDEs)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26DB-4698-1308-687C-B27F57A2F87B}"/>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AE7E3719-0D36-0644-3C40-73E668CA43F4}"/>
              </a:ext>
            </a:extLst>
          </p:cNvPr>
          <p:cNvSpPr>
            <a:spLocks noGrp="1"/>
          </p:cNvSpPr>
          <p:nvPr>
            <p:ph idx="1"/>
          </p:nvPr>
        </p:nvSpPr>
        <p:spPr/>
        <p:txBody>
          <a:bodyPr/>
          <a:lstStyle/>
          <a:p>
            <a:pPr algn="just"/>
            <a:r>
              <a:rPr lang="en-GB" dirty="0"/>
              <a:t>Provide examples of Integrated Development Environments (IDEs) that you are familiar with or have experience using.</a:t>
            </a:r>
          </a:p>
        </p:txBody>
      </p:sp>
    </p:spTree>
    <p:extLst>
      <p:ext uri="{BB962C8B-B14F-4D97-AF65-F5344CB8AC3E}">
        <p14:creationId xmlns:p14="http://schemas.microsoft.com/office/powerpoint/2010/main" val="142870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E2B477A9-9195-6534-06BC-06FF4A5F8987}"/>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81E14556-628F-671C-9104-59CCAEC711D2}"/>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None/>
              <a:defRPr/>
            </a:pPr>
            <a:r>
              <a:rPr lang="en-GB" altLang="en-US" sz="2000" b="1" dirty="0">
                <a:solidFill>
                  <a:srgbClr val="C00000"/>
                </a:solidFill>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3F6C8AD-D0A8-0266-67AA-0207CCD57C86}"/>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C3F6C8AD-D0A8-0266-67AA-0207CCD57C86}"/>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2">
            <a:extLst>
              <a:ext uri="{FF2B5EF4-FFF2-40B4-BE49-F238E27FC236}">
                <a16:creationId xmlns:a16="http://schemas.microsoft.com/office/drawing/2014/main" id="{E582C4BF-6F38-0BBD-C648-FCFE2F00F73C}"/>
              </a:ext>
            </a:extLst>
          </p:cNvPr>
          <p:cNvSpPr txBox="1">
            <a:spLocks noChangeArrowheads="1"/>
          </p:cNvSpPr>
          <p:nvPr/>
        </p:nvSpPr>
        <p:spPr bwMode="auto">
          <a:xfrm>
            <a:off x="251519" y="1385510"/>
            <a:ext cx="8443629" cy="462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i="1" dirty="0">
                <a:solidFill>
                  <a:srgbClr val="002060"/>
                </a:solidFill>
                <a:cs typeface="Arial" panose="020B0604020202020204" pitchFamily="34" charset="0"/>
              </a:rPr>
              <a:t>An approach to </a:t>
            </a:r>
            <a:r>
              <a:rPr lang="en-GB" altLang="en-US" i="1" dirty="0">
                <a:solidFill>
                  <a:srgbClr val="002060"/>
                </a:solidFill>
                <a:cs typeface="Arial" panose="020B0604020202020204" pitchFamily="34" charset="0"/>
              </a:rPr>
              <a:t>software</a:t>
            </a:r>
            <a:r>
              <a:rPr lang="en-US" altLang="en-US" i="1" dirty="0">
                <a:solidFill>
                  <a:srgbClr val="002060"/>
                </a:solidFill>
                <a:cs typeface="Arial" panose="020B0604020202020204" pitchFamily="34" charset="0"/>
              </a:rPr>
              <a:t>  development in which the source code of a software  system is published and volunteers are invited to  participate in the development process</a:t>
            </a:r>
            <a:r>
              <a:rPr lang="en-US" altLang="en-US" dirty="0">
                <a:solidFill>
                  <a:srgbClr val="46424D"/>
                </a:solidFill>
                <a:cs typeface="Arial" panose="020B0604020202020204" pitchFamily="34" charset="0"/>
              </a:rPr>
              <a: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Roots in the Free Software Foundation (</a:t>
            </a:r>
            <a:r>
              <a:rPr lang="en-US" altLang="en-US" sz="2000" dirty="0">
                <a:solidFill>
                  <a:srgbClr val="46424D"/>
                </a:solidFill>
                <a:cs typeface="Arial" panose="020B0604020202020204" pitchFamily="34" charset="0"/>
                <a:hlinkClick r:id="rId2"/>
              </a:rPr>
              <a:t>www.fsf.org</a:t>
            </a:r>
            <a:r>
              <a:rPr lang="en-US" altLang="en-US" sz="2000" dirty="0">
                <a:solidFill>
                  <a:srgbClr val="46424D"/>
                </a:solidFill>
                <a:cs typeface="Arial" panose="020B0604020202020204" pitchFamily="34" charset="0"/>
              </a:rPr>
              <a:t>).</a:t>
            </a:r>
          </a:p>
          <a:p>
            <a:pPr marL="1085850" lvl="1" indent="-342900">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Advocates source code should not be proprietary but should always be available  for users to examine and modify as they wish.</a:t>
            </a:r>
            <a:endParaRPr lang="en-US" altLang="en-US" sz="2000" dirty="0">
              <a:cs typeface="Arial" panose="020B0604020202020204" pitchFamily="34" charset="0"/>
            </a:endParaRPr>
          </a:p>
          <a:p>
            <a:pPr marL="355600" indent="-342900">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Open-source software extended this idea by using</a:t>
            </a:r>
            <a:r>
              <a:rPr lang="en-GB" altLang="en-US" sz="2000" dirty="0">
                <a:solidFill>
                  <a:srgbClr val="46424D"/>
                </a:solidFill>
                <a:cs typeface="Arial" panose="020B0604020202020204" pitchFamily="34" charset="0"/>
              </a:rPr>
              <a:t> the</a:t>
            </a:r>
            <a:r>
              <a:rPr lang="en-US" altLang="en-US" sz="2000" dirty="0">
                <a:solidFill>
                  <a:srgbClr val="46424D"/>
                </a:solidFill>
                <a:cs typeface="Arial" panose="020B0604020202020204" pitchFamily="34" charset="0"/>
              </a:rPr>
              <a:t>  Internet to recruit a much larger population of volunteer  developers. Many of them are also users of the code.</a:t>
            </a:r>
          </a:p>
          <a:p>
            <a:pPr marL="355600" indent="-342900">
              <a:spcBef>
                <a:spcPts val="1200"/>
              </a:spcBef>
              <a:buFont typeface="Arial" panose="020B0604020202020204" pitchFamily="34" charset="0"/>
              <a:buChar char="•"/>
            </a:pPr>
            <a:r>
              <a:rPr lang="en-GB" sz="2000" dirty="0"/>
              <a:t>See: </a:t>
            </a:r>
            <a:r>
              <a:rPr lang="en-GB" sz="2000" dirty="0">
                <a:hlinkClick r:id="rId3"/>
              </a:rPr>
              <a:t>https://www.codemotion.com/magazine/infographics/the-history-of-open-source/</a:t>
            </a:r>
            <a:r>
              <a:rPr lang="en-GB" sz="2000" dirty="0"/>
              <a:t> </a:t>
            </a:r>
            <a:endParaRPr lang="en-US" altLang="en-US" sz="2000" dirty="0">
              <a:cs typeface="Arial" panose="020B0604020202020204" pitchFamily="34" charset="0"/>
            </a:endParaRPr>
          </a:p>
        </p:txBody>
      </p:sp>
      <p:sp>
        <p:nvSpPr>
          <p:cNvPr id="2" name="object 2">
            <a:extLst>
              <a:ext uri="{FF2B5EF4-FFF2-40B4-BE49-F238E27FC236}">
                <a16:creationId xmlns:a16="http://schemas.microsoft.com/office/drawing/2014/main" id="{6C7B4F8B-7E96-DBCE-2FE8-37EA097C7C3C}"/>
              </a:ext>
            </a:extLst>
          </p:cNvPr>
          <p:cNvSpPr txBox="1">
            <a:spLocks/>
          </p:cNvSpPr>
          <p:nvPr/>
        </p:nvSpPr>
        <p:spPr>
          <a:xfrm>
            <a:off x="179512" y="404664"/>
            <a:ext cx="8443630" cy="56682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3600" dirty="0">
                <a:solidFill>
                  <a:schemeClr val="bg1"/>
                </a:solidFill>
                <a:cs typeface="Arial" panose="020B0604020202020204" pitchFamily="34" charset="0"/>
              </a:rPr>
              <a:t>Open-Source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2">
            <a:extLst>
              <a:ext uri="{FF2B5EF4-FFF2-40B4-BE49-F238E27FC236}">
                <a16:creationId xmlns:a16="http://schemas.microsoft.com/office/drawing/2014/main" id="{8265E111-ADEF-A574-AD31-6DC1DF4FA035}"/>
              </a:ext>
            </a:extLst>
          </p:cNvPr>
          <p:cNvSpPr txBox="1">
            <a:spLocks noChangeArrowheads="1"/>
          </p:cNvSpPr>
          <p:nvPr/>
        </p:nvSpPr>
        <p:spPr bwMode="auto">
          <a:xfrm>
            <a:off x="251520" y="1772816"/>
            <a:ext cx="8499475" cy="344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Best-known open-source product is </a:t>
            </a:r>
            <a:r>
              <a:rPr lang="en-GB" altLang="en-US" dirty="0">
                <a:solidFill>
                  <a:srgbClr val="46424D"/>
                </a:solidFill>
                <a:cs typeface="Arial" panose="020B0604020202020204" pitchFamily="34" charset="0"/>
              </a:rPr>
              <a:t>Linux </a:t>
            </a:r>
            <a:r>
              <a:rPr lang="en-US" altLang="en-US" dirty="0">
                <a:solidFill>
                  <a:srgbClr val="46424D"/>
                </a:solidFill>
                <a:cs typeface="Arial" panose="020B0604020202020204" pitchFamily="34" charset="0"/>
              </a:rPr>
              <a:t>operating system</a:t>
            </a:r>
          </a:p>
          <a:p>
            <a:pPr marL="1085850" lvl="1"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widely used as a server  system and increasingly, as a desktop environment.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Other important open-source products are:</a:t>
            </a: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Java, </a:t>
            </a: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Apache web server </a:t>
            </a: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MySQL database management system.</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2CD82779-94A7-E672-804A-E0EDB875C028}"/>
              </a:ext>
            </a:extLst>
          </p:cNvPr>
          <p:cNvSpPr txBox="1">
            <a:spLocks/>
          </p:cNvSpPr>
          <p:nvPr/>
        </p:nvSpPr>
        <p:spPr>
          <a:xfrm>
            <a:off x="179512" y="404664"/>
            <a:ext cx="8443630" cy="56682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3600" dirty="0">
                <a:solidFill>
                  <a:schemeClr val="bg1"/>
                </a:solidFill>
                <a:cs typeface="Arial" panose="020B0604020202020204" pitchFamily="34" charset="0"/>
              </a:rPr>
              <a:t>Open-Source 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7F0DF91-A3F1-3582-666D-D28F3F8E429B}"/>
              </a:ext>
            </a:extLst>
          </p:cNvPr>
          <p:cNvSpPr txBox="1">
            <a:spLocks noGrp="1"/>
          </p:cNvSpPr>
          <p:nvPr>
            <p:ph type="title"/>
          </p:nvPr>
        </p:nvSpPr>
        <p:spPr>
          <a:xfrm>
            <a:off x="508518" y="404814"/>
            <a:ext cx="6411913" cy="690562"/>
          </a:xfrm>
        </p:spPr>
        <p:txBody>
          <a:bodyPr lIns="0" tIns="12700" rIns="0" bIns="0" rtlCol="0">
            <a:spAutoFit/>
          </a:bodyPr>
          <a:lstStyle/>
          <a:p>
            <a:pPr marL="12700">
              <a:spcBef>
                <a:spcPts val="100"/>
              </a:spcBef>
              <a:defRPr/>
            </a:pPr>
            <a:r>
              <a:rPr lang="en-GB" spc="-5" dirty="0"/>
              <a:t>Open-Source </a:t>
            </a:r>
            <a:r>
              <a:rPr lang="en-GB" dirty="0"/>
              <a:t>Licensing</a:t>
            </a:r>
          </a:p>
        </p:txBody>
      </p:sp>
      <p:sp>
        <p:nvSpPr>
          <p:cNvPr id="26629" name="object 3">
            <a:extLst>
              <a:ext uri="{FF2B5EF4-FFF2-40B4-BE49-F238E27FC236}">
                <a16:creationId xmlns:a16="http://schemas.microsoft.com/office/drawing/2014/main" id="{E2FCC4EA-C332-CE16-320C-B4FBD25CAC35}"/>
              </a:ext>
            </a:extLst>
          </p:cNvPr>
          <p:cNvSpPr txBox="1">
            <a:spLocks noChangeArrowheads="1"/>
          </p:cNvSpPr>
          <p:nvPr/>
        </p:nvSpPr>
        <p:spPr bwMode="auto">
          <a:xfrm>
            <a:off x="348928" y="1545431"/>
            <a:ext cx="8543552" cy="416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Fundamental principle </a:t>
            </a:r>
            <a:r>
              <a:rPr lang="en-US" altLang="en-US" dirty="0" err="1">
                <a:solidFill>
                  <a:srgbClr val="46424D"/>
                </a:solidFill>
                <a:cs typeface="Arial" panose="020B0604020202020204" pitchFamily="34" charset="0"/>
              </a:rPr>
              <a:t>i</a:t>
            </a:r>
            <a:r>
              <a:rPr lang="en-GB" altLang="en-US" dirty="0">
                <a:solidFill>
                  <a:srgbClr val="46424D"/>
                </a:solidFill>
                <a:cs typeface="Arial" panose="020B0604020202020204" pitchFamily="34" charset="0"/>
              </a:rPr>
              <a:t>s </a:t>
            </a:r>
            <a:r>
              <a:rPr lang="en-US" altLang="en-US" b="1" i="1" dirty="0">
                <a:solidFill>
                  <a:srgbClr val="002060"/>
                </a:solidFill>
                <a:cs typeface="Arial" panose="020B0604020202020204" pitchFamily="34" charset="0"/>
              </a:rPr>
              <a:t>that source code should be freely available</a:t>
            </a:r>
            <a:r>
              <a:rPr lang="en-US" altLang="en-US" dirty="0">
                <a:solidFill>
                  <a:srgbClr val="46424D"/>
                </a:solidFill>
                <a:cs typeface="Arial" panose="020B0604020202020204" pitchFamily="34" charset="0"/>
              </a:rPr>
              <a:t>, BUT this does not mean that anyone can do as they wish with that code.</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Legally, the developer of the code (company or individual) still owns the code. They can place restrictions on how it is used by including legally binding conditions in an open-source software license.</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Some open-source developers believe that if an open-source  component is used to develop a new system, then that system  should also be open source.</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Others are willing to allow their code to be used without this  restriction. The developed systems may be proprietary and sold  as closed source systems.</a:t>
            </a:r>
            <a:endParaRPr lang="en-US" altLang="en-US" sz="2000" dirty="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B5EC276-F3A7-8CA8-E743-39CAFBB78D4A}"/>
              </a:ext>
            </a:extLst>
          </p:cNvPr>
          <p:cNvSpPr>
            <a:spLocks noGrp="1" noChangeArrowheads="1"/>
          </p:cNvSpPr>
          <p:nvPr>
            <p:ph type="title"/>
          </p:nvPr>
        </p:nvSpPr>
        <p:spPr/>
        <p:txBody>
          <a:bodyPr/>
          <a:lstStyle/>
          <a:p>
            <a:r>
              <a:rPr lang="en-GB" altLang="en-US"/>
              <a:t>Short Activity</a:t>
            </a:r>
          </a:p>
        </p:txBody>
      </p:sp>
      <p:sp>
        <p:nvSpPr>
          <p:cNvPr id="27651" name="Content Placeholder 2">
            <a:extLst>
              <a:ext uri="{FF2B5EF4-FFF2-40B4-BE49-F238E27FC236}">
                <a16:creationId xmlns:a16="http://schemas.microsoft.com/office/drawing/2014/main" id="{3D10D245-2AB1-0180-F79B-7EAFFDF822D9}"/>
              </a:ext>
            </a:extLst>
          </p:cNvPr>
          <p:cNvSpPr>
            <a:spLocks noGrp="1" noChangeArrowheads="1"/>
          </p:cNvSpPr>
          <p:nvPr>
            <p:ph idx="1"/>
          </p:nvPr>
        </p:nvSpPr>
        <p:spPr>
          <a:xfrm>
            <a:off x="611561" y="1846263"/>
            <a:ext cx="7704856" cy="4319587"/>
          </a:xfrm>
        </p:spPr>
        <p:txBody>
          <a:bodyPr/>
          <a:lstStyle/>
          <a:p>
            <a:pPr marL="457200" indent="-457200" algn="just">
              <a:buFont typeface="Arial" panose="020B0604020202020204" pitchFamily="34" charset="0"/>
              <a:buChar char="•"/>
            </a:pPr>
            <a:r>
              <a:rPr lang="en-GB" altLang="en-US" dirty="0">
                <a:latin typeface="Arial" panose="020B0604020202020204" pitchFamily="34" charset="0"/>
                <a:cs typeface="Arial" panose="020B0604020202020204" pitchFamily="34" charset="0"/>
              </a:rPr>
              <a:t>Provide examples of automated tool in software development.</a:t>
            </a:r>
          </a:p>
          <a:p>
            <a:pPr marL="457200" indent="-457200" algn="just">
              <a:buFont typeface="Arial" panose="020B0604020202020204" pitchFamily="34" charset="0"/>
              <a:buChar char="•"/>
            </a:pPr>
            <a:r>
              <a:rPr lang="en-GB" altLang="en-US" dirty="0">
                <a:latin typeface="Arial" panose="020B0604020202020204" pitchFamily="34" charset="0"/>
                <a:cs typeface="Arial" panose="020B0604020202020204" pitchFamily="34" charset="0"/>
              </a:rPr>
              <a:t> Prepare a list of tools and the correspondence SDLC process for each tool (except for the testing stage).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7C5-7996-B228-5691-62D2A437AEB1}"/>
              </a:ext>
            </a:extLst>
          </p:cNvPr>
          <p:cNvSpPr>
            <a:spLocks noGrp="1"/>
          </p:cNvSpPr>
          <p:nvPr>
            <p:ph type="title"/>
          </p:nvPr>
        </p:nvSpPr>
        <p:spPr/>
        <p:txBody>
          <a:bodyPr/>
          <a:lstStyle/>
          <a:p>
            <a:r>
              <a:rPr lang="en-GB" dirty="0"/>
              <a:t>Checkpoint Summary</a:t>
            </a:r>
          </a:p>
        </p:txBody>
      </p:sp>
      <p:sp>
        <p:nvSpPr>
          <p:cNvPr id="3" name="Content Placeholder 2">
            <a:extLst>
              <a:ext uri="{FF2B5EF4-FFF2-40B4-BE49-F238E27FC236}">
                <a16:creationId xmlns:a16="http://schemas.microsoft.com/office/drawing/2014/main" id="{4EE94A4D-AC1E-DE47-1C8A-9F1F3BF04BA6}"/>
              </a:ext>
            </a:extLst>
          </p:cNvPr>
          <p:cNvSpPr>
            <a:spLocks noGrp="1"/>
          </p:cNvSpPr>
          <p:nvPr>
            <p:ph idx="1"/>
          </p:nvPr>
        </p:nvSpPr>
        <p:spPr>
          <a:xfrm>
            <a:off x="107950" y="1412777"/>
            <a:ext cx="8856663" cy="4753074"/>
          </a:xfrm>
        </p:spPr>
        <p:txBody>
          <a:bodyPr/>
          <a:lstStyle/>
          <a:p>
            <a:pPr marL="342900" indent="-342900">
              <a:buFont typeface="Arial" panose="020B0604020202020204" pitchFamily="34" charset="0"/>
              <a:buChar char="•"/>
            </a:pPr>
            <a:r>
              <a:rPr lang="en-GB" sz="2000" i="0" dirty="0">
                <a:latin typeface="Arial" panose="020B0604020202020204" pitchFamily="34" charset="0"/>
                <a:cs typeface="Arial" panose="020B0604020202020204" pitchFamily="34" charset="0"/>
              </a:rPr>
              <a:t>Software implementation </a:t>
            </a:r>
            <a:r>
              <a:rPr lang="en-GB" altLang="en-US" sz="2000" i="0" dirty="0">
                <a:latin typeface="Arial" panose="020B0604020202020204" pitchFamily="34" charset="0"/>
                <a:cs typeface="Arial" panose="020B0604020202020204" pitchFamily="34" charset="0"/>
              </a:rPr>
              <a:t>Refers to the process of </a:t>
            </a:r>
            <a:r>
              <a:rPr lang="en-GB" altLang="en-US" sz="2000" b="1" i="0" dirty="0">
                <a:latin typeface="Arial" panose="020B0604020202020204" pitchFamily="34" charset="0"/>
                <a:cs typeface="Arial" panose="020B0604020202020204" pitchFamily="34" charset="0"/>
              </a:rPr>
              <a:t>designing, coding, testing, and deploying</a:t>
            </a:r>
            <a:r>
              <a:rPr lang="en-GB" altLang="en-US" sz="2000" i="0" dirty="0">
                <a:latin typeface="Arial" panose="020B0604020202020204" pitchFamily="34" charset="0"/>
                <a:cs typeface="Arial" panose="020B0604020202020204" pitchFamily="34" charset="0"/>
              </a:rPr>
              <a:t> software applications to a specific target environment.</a:t>
            </a:r>
          </a:p>
          <a:p>
            <a:pPr marL="342900" indent="-342900">
              <a:buFont typeface="Arial" panose="020B0604020202020204" pitchFamily="34" charset="0"/>
              <a:buChar char="•"/>
            </a:pPr>
            <a:r>
              <a:rPr lang="en-GB" sz="2000" i="0" dirty="0">
                <a:latin typeface="Arial" panose="020B0604020202020204" pitchFamily="34" charset="0"/>
                <a:cs typeface="Arial" panose="020B0604020202020204" pitchFamily="34" charset="0"/>
              </a:rPr>
              <a:t>Software reuse is a</a:t>
            </a:r>
            <a:r>
              <a:rPr lang="en-GB" altLang="en-US" sz="2000" i="0" dirty="0">
                <a:latin typeface="Arial" panose="020B0604020202020204" pitchFamily="34" charset="0"/>
                <a:cs typeface="Arial" panose="020B0604020202020204" pitchFamily="34" charset="0"/>
              </a:rPr>
              <a:t> strategy in which the development process is geared to reusing existing software.</a:t>
            </a:r>
          </a:p>
          <a:p>
            <a:pPr marL="342900" indent="-342900">
              <a:buFont typeface="Arial" panose="020B0604020202020204" pitchFamily="34" charset="0"/>
              <a:buChar char="•"/>
            </a:pPr>
            <a:r>
              <a:rPr lang="en-GB" altLang="en-US" sz="2000" i="0" dirty="0">
                <a:latin typeface="Arial" panose="020B0604020202020204" pitchFamily="34" charset="0"/>
                <a:cs typeface="Arial" panose="020B0604020202020204" pitchFamily="34" charset="0"/>
              </a:rPr>
              <a:t>Software reuse has 4 levels of:</a:t>
            </a:r>
          </a:p>
          <a:p>
            <a:pPr marL="787400" lvl="1" indent="-342900"/>
            <a:r>
              <a:rPr lang="en-GB" altLang="en-US" sz="2000" i="0" dirty="0">
                <a:latin typeface="Arial" panose="020B0604020202020204" pitchFamily="34" charset="0"/>
                <a:cs typeface="Arial" panose="020B0604020202020204" pitchFamily="34" charset="0"/>
              </a:rPr>
              <a:t> system reuse</a:t>
            </a:r>
          </a:p>
          <a:p>
            <a:pPr marL="787400" lvl="1" indent="-342900"/>
            <a:r>
              <a:rPr lang="en-GB" altLang="en-US" sz="2000" i="0" dirty="0">
                <a:latin typeface="Arial" panose="020B0604020202020204" pitchFamily="34" charset="0"/>
                <a:cs typeface="Arial" panose="020B0604020202020204" pitchFamily="34" charset="0"/>
              </a:rPr>
              <a:t> application reuse</a:t>
            </a:r>
          </a:p>
          <a:p>
            <a:pPr marL="787400" lvl="1" indent="-342900"/>
            <a:r>
              <a:rPr lang="en-GB" altLang="en-US" sz="2000" i="0" dirty="0">
                <a:latin typeface="Arial" panose="020B0604020202020204" pitchFamily="34" charset="0"/>
                <a:cs typeface="Arial" panose="020B0604020202020204" pitchFamily="34" charset="0"/>
              </a:rPr>
              <a:t> component reuse</a:t>
            </a:r>
          </a:p>
          <a:p>
            <a:pPr marL="787400" lvl="1" indent="-342900"/>
            <a:r>
              <a:rPr lang="en-GB" altLang="en-US" sz="2000" i="0" dirty="0">
                <a:latin typeface="Arial" panose="020B0604020202020204" pitchFamily="34" charset="0"/>
                <a:cs typeface="Arial" panose="020B0604020202020204" pitchFamily="34" charset="0"/>
              </a:rPr>
              <a:t> object and function reuse</a:t>
            </a:r>
          </a:p>
          <a:p>
            <a:pPr marL="342900" indent="-342900">
              <a:buFont typeface="Arial" panose="020B0604020202020204" pitchFamily="34" charset="0"/>
              <a:buChar char="•"/>
            </a:pPr>
            <a:r>
              <a:rPr lang="en-US" altLang="en-US" sz="2000" i="0" dirty="0">
                <a:latin typeface="Arial" panose="020B0604020202020204" pitchFamily="34" charset="0"/>
                <a:cs typeface="Arial" panose="020B0604020202020204" pitchFamily="34" charset="0"/>
              </a:rPr>
              <a:t>An IDE is a set of software tools that supports </a:t>
            </a:r>
            <a:r>
              <a:rPr lang="en-GB" altLang="en-US" sz="2000" i="0" dirty="0">
                <a:latin typeface="Arial" panose="020B0604020202020204" pitchFamily="34" charset="0"/>
                <a:cs typeface="Arial" panose="020B0604020202020204" pitchFamily="34" charset="0"/>
              </a:rPr>
              <a:t>different</a:t>
            </a:r>
            <a:r>
              <a:rPr lang="en-US" altLang="en-US" sz="2000" i="0" dirty="0">
                <a:latin typeface="Arial" panose="020B0604020202020204" pitchFamily="34" charset="0"/>
                <a:cs typeface="Arial" panose="020B0604020202020204" pitchFamily="34" charset="0"/>
              </a:rPr>
              <a:t>  aspects of software development, within some common  framework and user interface.</a:t>
            </a:r>
          </a:p>
          <a:p>
            <a:pPr marL="342900" indent="-342900">
              <a:buFont typeface="Arial" panose="020B0604020202020204" pitchFamily="34" charset="0"/>
              <a:buChar char="•"/>
            </a:pPr>
            <a:endParaRPr lang="en-GB" altLang="en-US" sz="2000" i="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altLang="en-US" sz="2000" i="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000" dirty="0"/>
          </a:p>
        </p:txBody>
      </p:sp>
    </p:spTree>
    <p:extLst>
      <p:ext uri="{BB962C8B-B14F-4D97-AF65-F5344CB8AC3E}">
        <p14:creationId xmlns:p14="http://schemas.microsoft.com/office/powerpoint/2010/main" val="239076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4ACB187-C7CC-A33D-0B80-A954B3AEC265}"/>
              </a:ext>
            </a:extLst>
          </p:cNvPr>
          <p:cNvSpPr txBox="1">
            <a:spLocks noGrp="1"/>
          </p:cNvSpPr>
          <p:nvPr>
            <p:ph type="title"/>
          </p:nvPr>
        </p:nvSpPr>
        <p:spPr>
          <a:xfrm>
            <a:off x="442913" y="341341"/>
            <a:ext cx="4972050" cy="690562"/>
          </a:xfrm>
        </p:spPr>
        <p:txBody>
          <a:bodyPr lIns="0" tIns="12700" rIns="0" bIns="0" rtlCol="0">
            <a:spAutoFit/>
          </a:bodyPr>
          <a:lstStyle/>
          <a:p>
            <a:pPr marL="12700">
              <a:spcBef>
                <a:spcPts val="100"/>
              </a:spcBef>
              <a:defRPr/>
            </a:pPr>
            <a:r>
              <a:rPr lang="en-GB" spc="-5" dirty="0"/>
              <a:t>Program </a:t>
            </a:r>
            <a:r>
              <a:rPr lang="en-GB" dirty="0"/>
              <a:t>Testing</a:t>
            </a:r>
          </a:p>
        </p:txBody>
      </p:sp>
      <p:sp>
        <p:nvSpPr>
          <p:cNvPr id="4" name="object 4">
            <a:extLst>
              <a:ext uri="{FF2B5EF4-FFF2-40B4-BE49-F238E27FC236}">
                <a16:creationId xmlns:a16="http://schemas.microsoft.com/office/drawing/2014/main" id="{F55902AF-B7AA-D680-71BF-3AB436A17B06}"/>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28678" name="object 3">
            <a:extLst>
              <a:ext uri="{FF2B5EF4-FFF2-40B4-BE49-F238E27FC236}">
                <a16:creationId xmlns:a16="http://schemas.microsoft.com/office/drawing/2014/main" id="{FAD6D63F-D043-AF14-E6AC-4CA7B98BBD05}"/>
              </a:ext>
            </a:extLst>
          </p:cNvPr>
          <p:cNvSpPr txBox="1">
            <a:spLocks noChangeArrowheads="1"/>
          </p:cNvSpPr>
          <p:nvPr/>
        </p:nvSpPr>
        <p:spPr bwMode="auto">
          <a:xfrm>
            <a:off x="442913" y="1625600"/>
            <a:ext cx="8450262" cy="367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sz="2200" b="1" dirty="0">
                <a:solidFill>
                  <a:srgbClr val="46424D"/>
                </a:solidFill>
                <a:cs typeface="Arial" panose="020B0604020202020204" pitchFamily="34" charset="0"/>
              </a:rPr>
              <a:t>Testing is intended to show that a program </a:t>
            </a:r>
            <a:r>
              <a:rPr lang="en-US" altLang="en-US" sz="2200" b="1" i="1" dirty="0">
                <a:solidFill>
                  <a:srgbClr val="002060"/>
                </a:solidFill>
                <a:cs typeface="Arial" panose="020B0604020202020204" pitchFamily="34" charset="0"/>
              </a:rPr>
              <a:t>does what it is  intended to do </a:t>
            </a:r>
            <a:r>
              <a:rPr lang="en-US" altLang="en-US" sz="2200" b="1" dirty="0">
                <a:solidFill>
                  <a:srgbClr val="46424D"/>
                </a:solidFill>
                <a:cs typeface="Arial" panose="020B0604020202020204" pitchFamily="34" charset="0"/>
              </a:rPr>
              <a:t>and to </a:t>
            </a:r>
            <a:r>
              <a:rPr lang="en-US" altLang="en-US" sz="2200" b="1" i="1" dirty="0">
                <a:solidFill>
                  <a:srgbClr val="002060"/>
                </a:solidFill>
                <a:cs typeface="Arial" panose="020B0604020202020204" pitchFamily="34" charset="0"/>
              </a:rPr>
              <a:t>discover program defects </a:t>
            </a:r>
            <a:r>
              <a:rPr lang="en-US" altLang="en-US" sz="2200" b="1" dirty="0">
                <a:solidFill>
                  <a:srgbClr val="46424D"/>
                </a:solidFill>
                <a:cs typeface="Arial" panose="020B0604020202020204" pitchFamily="34" charset="0"/>
              </a:rPr>
              <a:t>before it is put  into use.</a:t>
            </a:r>
            <a:endParaRPr lang="en-US" altLang="en-US" sz="2200" b="1" dirty="0">
              <a:cs typeface="Arial" panose="020B0604020202020204" pitchFamily="34" charset="0"/>
            </a:endParaRPr>
          </a:p>
          <a:p>
            <a:pPr lvl="1">
              <a:spcBef>
                <a:spcPts val="1200"/>
              </a:spcBef>
              <a:buFont typeface="Arial" panose="020B0604020202020204" pitchFamily="34" charset="0"/>
              <a:buChar char="•"/>
            </a:pPr>
            <a:r>
              <a:rPr lang="en-US" altLang="en-US" sz="2200" dirty="0">
                <a:solidFill>
                  <a:srgbClr val="46424D"/>
                </a:solidFill>
                <a:cs typeface="Arial" panose="020B0604020202020204" pitchFamily="34" charset="0"/>
              </a:rPr>
              <a:t>Execute a program using artificial data.</a:t>
            </a:r>
            <a:endParaRPr lang="en-US" altLang="en-US" sz="2200" dirty="0">
              <a:cs typeface="Arial" panose="020B0604020202020204" pitchFamily="34" charset="0"/>
            </a:endParaRPr>
          </a:p>
          <a:p>
            <a:pPr lvl="1">
              <a:spcBef>
                <a:spcPts val="1200"/>
              </a:spcBef>
              <a:buFont typeface="Arial" panose="020B0604020202020204" pitchFamily="34" charset="0"/>
              <a:buChar char="•"/>
            </a:pPr>
            <a:r>
              <a:rPr lang="en-US" altLang="en-US" sz="2200" dirty="0">
                <a:solidFill>
                  <a:srgbClr val="46424D"/>
                </a:solidFill>
                <a:cs typeface="Arial" panose="020B0604020202020204" pitchFamily="34" charset="0"/>
              </a:rPr>
              <a:t>Check the results of the test run for errors, anomalies or  information about the program’s non-functional attributes.</a:t>
            </a:r>
            <a:endParaRPr lang="en-US" altLang="en-US" sz="2200" dirty="0">
              <a:cs typeface="Arial" panose="020B0604020202020204" pitchFamily="34" charset="0"/>
            </a:endParaRPr>
          </a:p>
          <a:p>
            <a:pPr lvl="1">
              <a:spcBef>
                <a:spcPts val="1200"/>
              </a:spcBef>
              <a:buFont typeface="Arial" panose="020B0604020202020204" pitchFamily="34" charset="0"/>
              <a:buChar char="•"/>
            </a:pPr>
            <a:r>
              <a:rPr lang="en-US" altLang="en-US" sz="2200" dirty="0">
                <a:solidFill>
                  <a:srgbClr val="46424D"/>
                </a:solidFill>
                <a:cs typeface="Arial" panose="020B0604020202020204" pitchFamily="34" charset="0"/>
              </a:rPr>
              <a:t>Can reveal the presence of errors </a:t>
            </a:r>
            <a:r>
              <a:rPr lang="en-US" altLang="en-US" sz="2200" b="1" dirty="0">
                <a:solidFill>
                  <a:srgbClr val="46424D"/>
                </a:solidFill>
                <a:cs typeface="Arial" panose="020B0604020202020204" pitchFamily="34" charset="0"/>
              </a:rPr>
              <a:t>NOT </a:t>
            </a:r>
            <a:r>
              <a:rPr lang="en-GB" altLang="en-US" sz="2200" dirty="0">
                <a:solidFill>
                  <a:srgbClr val="46424D"/>
                </a:solidFill>
                <a:cs typeface="Arial" panose="020B0604020202020204" pitchFamily="34" charset="0"/>
              </a:rPr>
              <a:t>their </a:t>
            </a:r>
            <a:r>
              <a:rPr lang="en-US" altLang="en-US" sz="2200" dirty="0">
                <a:solidFill>
                  <a:srgbClr val="46424D"/>
                </a:solidFill>
                <a:cs typeface="Arial" panose="020B0604020202020204" pitchFamily="34" charset="0"/>
              </a:rPr>
              <a:t>absence.</a:t>
            </a:r>
            <a:endParaRPr lang="en-US" altLang="en-US" sz="2200" dirty="0">
              <a:cs typeface="Arial" panose="020B0604020202020204" pitchFamily="34" charset="0"/>
            </a:endParaRPr>
          </a:p>
          <a:p>
            <a:pPr lvl="1">
              <a:spcBef>
                <a:spcPts val="1200"/>
              </a:spcBef>
              <a:buFont typeface="Arial" panose="020B0604020202020204" pitchFamily="34" charset="0"/>
              <a:buChar char="•"/>
            </a:pPr>
            <a:r>
              <a:rPr lang="en-US" altLang="en-US" sz="2200" dirty="0">
                <a:solidFill>
                  <a:srgbClr val="46424D"/>
                </a:solidFill>
                <a:cs typeface="Arial" panose="020B0604020202020204" pitchFamily="34" charset="0"/>
              </a:rPr>
              <a:t>Part of a more general </a:t>
            </a:r>
            <a:r>
              <a:rPr lang="en-US" altLang="en-US" sz="2200" b="1" i="1" dirty="0">
                <a:solidFill>
                  <a:srgbClr val="002060"/>
                </a:solidFill>
                <a:cs typeface="Arial" panose="020B0604020202020204" pitchFamily="34" charset="0"/>
              </a:rPr>
              <a:t>verification and </a:t>
            </a:r>
            <a:r>
              <a:rPr lang="en-GB" altLang="en-US" sz="2200" b="1" i="1" dirty="0">
                <a:solidFill>
                  <a:srgbClr val="002060"/>
                </a:solidFill>
                <a:cs typeface="Arial" panose="020B0604020202020204" pitchFamily="34" charset="0"/>
              </a:rPr>
              <a:t>validation</a:t>
            </a:r>
            <a:r>
              <a:rPr lang="en-US" altLang="en-US" sz="2200" b="1" i="1" dirty="0">
                <a:solidFill>
                  <a:srgbClr val="002060"/>
                </a:solidFill>
                <a:cs typeface="Arial" panose="020B0604020202020204" pitchFamily="34" charset="0"/>
              </a:rPr>
              <a:t>  </a:t>
            </a:r>
            <a:r>
              <a:rPr lang="en-US" altLang="en-US" sz="2200" dirty="0">
                <a:solidFill>
                  <a:srgbClr val="46424D"/>
                </a:solidFill>
                <a:cs typeface="Arial" panose="020B0604020202020204" pitchFamily="34" charset="0"/>
              </a:rPr>
              <a:t>process, which also includes static validation techniques.</a:t>
            </a:r>
            <a:endParaRPr lang="en-US" altLang="en-US" sz="2200" dirty="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C7F9594-389A-DD97-0FE8-C60EA6F92D85}"/>
              </a:ext>
            </a:extLst>
          </p:cNvPr>
          <p:cNvSpPr txBox="1">
            <a:spLocks noGrp="1"/>
          </p:cNvSpPr>
          <p:nvPr>
            <p:ph type="title"/>
          </p:nvPr>
        </p:nvSpPr>
        <p:spPr>
          <a:xfrm>
            <a:off x="307181" y="332656"/>
            <a:ext cx="6843713" cy="690562"/>
          </a:xfrm>
        </p:spPr>
        <p:txBody>
          <a:bodyPr lIns="0" tIns="12700" rIns="0" bIns="0" rtlCol="0">
            <a:spAutoFit/>
          </a:bodyPr>
          <a:lstStyle/>
          <a:p>
            <a:pPr marL="12700">
              <a:spcBef>
                <a:spcPts val="100"/>
              </a:spcBef>
              <a:defRPr/>
            </a:pPr>
            <a:r>
              <a:rPr lang="en-GB" spc="-5" dirty="0"/>
              <a:t>Program Testing</a:t>
            </a:r>
            <a:r>
              <a:rPr lang="en-GB" spc="-50" dirty="0"/>
              <a:t> </a:t>
            </a:r>
            <a:r>
              <a:rPr lang="en-GB" spc="-5" dirty="0"/>
              <a:t>Goals</a:t>
            </a:r>
          </a:p>
        </p:txBody>
      </p:sp>
      <p:sp>
        <p:nvSpPr>
          <p:cNvPr id="4" name="object 4">
            <a:extLst>
              <a:ext uri="{FF2B5EF4-FFF2-40B4-BE49-F238E27FC236}">
                <a16:creationId xmlns:a16="http://schemas.microsoft.com/office/drawing/2014/main" id="{38C1D394-96DD-8C24-0B15-85E5A691B67F}"/>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29702" name="object 3">
            <a:extLst>
              <a:ext uri="{FF2B5EF4-FFF2-40B4-BE49-F238E27FC236}">
                <a16:creationId xmlns:a16="http://schemas.microsoft.com/office/drawing/2014/main" id="{0910FCD9-F316-E2A5-45DC-8030F5C0E41C}"/>
              </a:ext>
            </a:extLst>
          </p:cNvPr>
          <p:cNvSpPr txBox="1">
            <a:spLocks noChangeArrowheads="1"/>
          </p:cNvSpPr>
          <p:nvPr/>
        </p:nvSpPr>
        <p:spPr bwMode="auto">
          <a:xfrm>
            <a:off x="107504" y="1268760"/>
            <a:ext cx="8585299" cy="478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To</a:t>
            </a:r>
            <a:r>
              <a:rPr lang="en-US" altLang="en-US" b="1" dirty="0">
                <a:solidFill>
                  <a:srgbClr val="002060"/>
                </a:solidFill>
                <a:cs typeface="Arial" panose="020B0604020202020204" pitchFamily="34" charset="0"/>
              </a:rPr>
              <a:t> demonstrate </a:t>
            </a:r>
            <a:r>
              <a:rPr lang="en-US" altLang="en-US" dirty="0">
                <a:solidFill>
                  <a:srgbClr val="46424D"/>
                </a:solidFill>
                <a:cs typeface="Arial" panose="020B0604020202020204" pitchFamily="34" charset="0"/>
              </a:rPr>
              <a:t>to the developer and the customer that the </a:t>
            </a:r>
            <a:r>
              <a:rPr lang="en-US" altLang="en-US" b="1" dirty="0">
                <a:solidFill>
                  <a:srgbClr val="002060"/>
                </a:solidFill>
                <a:cs typeface="Arial" panose="020B0604020202020204" pitchFamily="34" charset="0"/>
              </a:rPr>
              <a:t>software meets its requirements</a:t>
            </a:r>
            <a:r>
              <a:rPr lang="en-US" altLang="en-US" dirty="0">
                <a:solidFill>
                  <a:srgbClr val="46424D"/>
                </a:solidFill>
                <a:cs typeface="Arial" panose="020B0604020202020204" pitchFamily="34" charset="0"/>
              </a:rPr>
              <a:t>.</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For custom software,  at least one test for every requirement in the requirements document. </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For generic software products, tests for all of the system features, plus combinations of these  features, that will be incorporated in the product release.</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dirty="0">
                <a:solidFill>
                  <a:srgbClr val="46424D"/>
                </a:solidFill>
                <a:cs typeface="Arial" panose="020B0604020202020204" pitchFamily="34" charset="0"/>
              </a:rPr>
              <a:t>To discover situations in which the behaviour of the  software is incorrect, undesirable or does not conform to its specification.</a:t>
            </a:r>
            <a:endParaRPr lang="en-US" altLang="en-US" dirty="0">
              <a:cs typeface="Arial" panose="020B0604020202020204" pitchFamily="34" charset="0"/>
            </a:endParaRPr>
          </a:p>
          <a:p>
            <a:pPr marL="812800" lvl="1" indent="-342900">
              <a:spcBef>
                <a:spcPts val="913"/>
              </a:spcBef>
              <a:buFont typeface="Arial" panose="020B0604020202020204" pitchFamily="34" charset="0"/>
              <a:buChar char="•"/>
            </a:pPr>
            <a:r>
              <a:rPr lang="en-US" altLang="en-US" sz="2000" b="1" dirty="0">
                <a:solidFill>
                  <a:srgbClr val="46424D"/>
                </a:solidFill>
                <a:cs typeface="Arial" panose="020B0604020202020204" pitchFamily="34" charset="0"/>
              </a:rPr>
              <a:t>Defect testing </a:t>
            </a:r>
            <a:r>
              <a:rPr lang="en-US" altLang="en-US" sz="2000" dirty="0">
                <a:solidFill>
                  <a:srgbClr val="46424D"/>
                </a:solidFill>
                <a:cs typeface="Arial" panose="020B0604020202020204" pitchFamily="34" charset="0"/>
              </a:rPr>
              <a:t>is concerned with rooting out undesirable system  behaviour such as system crashes, unwanted interactions with  other systems, incorrect computations and data corruption.</a:t>
            </a:r>
            <a:endParaRPr lang="en-US" altLang="en-US" sz="2000" dirty="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2D74928-1F53-F03F-3AC9-82A02C01B91E}"/>
              </a:ext>
            </a:extLst>
          </p:cNvPr>
          <p:cNvSpPr txBox="1">
            <a:spLocks noGrp="1"/>
          </p:cNvSpPr>
          <p:nvPr>
            <p:ph type="title"/>
          </p:nvPr>
        </p:nvSpPr>
        <p:spPr>
          <a:xfrm>
            <a:off x="323528" y="415926"/>
            <a:ext cx="6122988" cy="690562"/>
          </a:xfrm>
        </p:spPr>
        <p:txBody>
          <a:bodyPr lIns="0" tIns="12700" rIns="0" bIns="0" rtlCol="0">
            <a:spAutoFit/>
          </a:bodyPr>
          <a:lstStyle/>
          <a:p>
            <a:pPr marL="12700">
              <a:spcBef>
                <a:spcPts val="100"/>
              </a:spcBef>
              <a:defRPr/>
            </a:pPr>
            <a:r>
              <a:rPr lang="en-GB" spc="-30" dirty="0"/>
              <a:t>Testing </a:t>
            </a:r>
            <a:r>
              <a:rPr lang="en-GB" spc="-5" dirty="0"/>
              <a:t>Process</a:t>
            </a:r>
            <a:r>
              <a:rPr lang="en-GB" spc="5" dirty="0"/>
              <a:t> </a:t>
            </a:r>
            <a:r>
              <a:rPr lang="en-GB" spc="-5" dirty="0"/>
              <a:t>Goals</a:t>
            </a:r>
          </a:p>
        </p:txBody>
      </p:sp>
      <p:sp>
        <p:nvSpPr>
          <p:cNvPr id="4" name="object 4">
            <a:extLst>
              <a:ext uri="{FF2B5EF4-FFF2-40B4-BE49-F238E27FC236}">
                <a16:creationId xmlns:a16="http://schemas.microsoft.com/office/drawing/2014/main" id="{FDBF0AA6-8005-B45C-0B49-A0E100EF4D5D}"/>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0726" name="object 3">
            <a:extLst>
              <a:ext uri="{FF2B5EF4-FFF2-40B4-BE49-F238E27FC236}">
                <a16:creationId xmlns:a16="http://schemas.microsoft.com/office/drawing/2014/main" id="{8A744D21-5BE0-13D7-7DD8-F8E43EB8852A}"/>
              </a:ext>
            </a:extLst>
          </p:cNvPr>
          <p:cNvSpPr txBox="1">
            <a:spLocks noChangeArrowheads="1"/>
          </p:cNvSpPr>
          <p:nvPr/>
        </p:nvSpPr>
        <p:spPr bwMode="auto">
          <a:xfrm>
            <a:off x="536575" y="1487488"/>
            <a:ext cx="7905750" cy="3852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049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88"/>
              </a:spcBef>
              <a:buFont typeface="Arial" panose="020B0604020202020204" pitchFamily="34" charset="0"/>
              <a:buChar char="•"/>
            </a:pPr>
            <a:r>
              <a:rPr lang="en-US" altLang="en-US" dirty="0">
                <a:cs typeface="Arial" panose="020B0604020202020204" pitchFamily="34" charset="0"/>
              </a:rPr>
              <a:t>Validation testing</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To demonstrate to the developer and the system customer that  the software meets its requirements</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A successful test shows that the system operates as intended.</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dirty="0">
                <a:cs typeface="Arial" panose="020B0604020202020204" pitchFamily="34" charset="0"/>
              </a:rPr>
              <a:t>Defect testing</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To discover faults or defects in the software where its behaviour  is incorrect or not in conformance with its specification.</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A successful test is a test that makes the system perform incorrectly and so exposes a defect in the system.</a:t>
            </a:r>
            <a:endParaRPr lang="en-US" altLang="en-US" sz="2000" dirty="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495DF72-2E98-AE4C-086B-114980F33EB0}"/>
              </a:ext>
            </a:extLst>
          </p:cNvPr>
          <p:cNvSpPr txBox="1">
            <a:spLocks noGrp="1"/>
          </p:cNvSpPr>
          <p:nvPr>
            <p:ph type="title"/>
          </p:nvPr>
        </p:nvSpPr>
        <p:spPr>
          <a:xfrm>
            <a:off x="147666" y="400619"/>
            <a:ext cx="8848667" cy="566822"/>
          </a:xfrm>
        </p:spPr>
        <p:txBody>
          <a:bodyPr wrap="square" lIns="0" tIns="12700" rIns="0" bIns="0" rtlCol="0">
            <a:spAutoFit/>
          </a:bodyPr>
          <a:lstStyle/>
          <a:p>
            <a:pPr marL="12700">
              <a:spcBef>
                <a:spcPts val="100"/>
              </a:spcBef>
              <a:defRPr/>
            </a:pPr>
            <a:r>
              <a:rPr lang="en-GB" sz="3600" spc="-5" dirty="0"/>
              <a:t>An </a:t>
            </a:r>
            <a:r>
              <a:rPr lang="en-GB" sz="3600" dirty="0"/>
              <a:t>Input-output </a:t>
            </a:r>
            <a:r>
              <a:rPr lang="en-GB" sz="3600" spc="-5" dirty="0"/>
              <a:t>Model Of Program</a:t>
            </a:r>
            <a:r>
              <a:rPr lang="en-GB" sz="3600" spc="-75" dirty="0"/>
              <a:t> </a:t>
            </a:r>
            <a:r>
              <a:rPr lang="en-GB" sz="3600" dirty="0"/>
              <a:t>Testing</a:t>
            </a:r>
          </a:p>
        </p:txBody>
      </p:sp>
      <p:grpSp>
        <p:nvGrpSpPr>
          <p:cNvPr id="31747" name="object 3">
            <a:extLst>
              <a:ext uri="{FF2B5EF4-FFF2-40B4-BE49-F238E27FC236}">
                <a16:creationId xmlns:a16="http://schemas.microsoft.com/office/drawing/2014/main" id="{1E625394-9055-742E-08EE-8C302F9B95FF}"/>
              </a:ext>
            </a:extLst>
          </p:cNvPr>
          <p:cNvGrpSpPr>
            <a:grpSpLocks/>
          </p:cNvGrpSpPr>
          <p:nvPr/>
        </p:nvGrpSpPr>
        <p:grpSpPr bwMode="auto">
          <a:xfrm>
            <a:off x="1043608" y="1484784"/>
            <a:ext cx="6560517" cy="4285779"/>
            <a:chOff x="2094862" y="1894492"/>
            <a:chExt cx="5509260" cy="3876040"/>
          </a:xfrm>
        </p:grpSpPr>
        <p:sp>
          <p:nvSpPr>
            <p:cNvPr id="31753" name="object 4">
              <a:extLst>
                <a:ext uri="{FF2B5EF4-FFF2-40B4-BE49-F238E27FC236}">
                  <a16:creationId xmlns:a16="http://schemas.microsoft.com/office/drawing/2014/main" id="{9C512B10-8248-8851-78A5-A34B3784DB59}"/>
                </a:ext>
              </a:extLst>
            </p:cNvPr>
            <p:cNvSpPr>
              <a:spLocks noChangeArrowheads="1"/>
            </p:cNvSpPr>
            <p:nvPr/>
          </p:nvSpPr>
          <p:spPr bwMode="auto">
            <a:xfrm>
              <a:off x="2094862" y="1894492"/>
              <a:ext cx="4012996" cy="173902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3200"/>
            </a:p>
          </p:txBody>
        </p:sp>
        <p:sp>
          <p:nvSpPr>
            <p:cNvPr id="31754" name="object 5">
              <a:extLst>
                <a:ext uri="{FF2B5EF4-FFF2-40B4-BE49-F238E27FC236}">
                  <a16:creationId xmlns:a16="http://schemas.microsoft.com/office/drawing/2014/main" id="{D746927B-49F2-459C-5F5D-37CDE6939C2C}"/>
                </a:ext>
              </a:extLst>
            </p:cNvPr>
            <p:cNvSpPr>
              <a:spLocks noChangeArrowheads="1"/>
            </p:cNvSpPr>
            <p:nvPr/>
          </p:nvSpPr>
          <p:spPr bwMode="auto">
            <a:xfrm>
              <a:off x="2107140" y="3664303"/>
              <a:ext cx="3891679" cy="210588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2800"/>
            </a:p>
          </p:txBody>
        </p:sp>
        <p:sp>
          <p:nvSpPr>
            <p:cNvPr id="31755" name="object 6">
              <a:extLst>
                <a:ext uri="{FF2B5EF4-FFF2-40B4-BE49-F238E27FC236}">
                  <a16:creationId xmlns:a16="http://schemas.microsoft.com/office/drawing/2014/main" id="{85D5F8D9-570C-AF1D-C8C9-66A647A21825}"/>
                </a:ext>
              </a:extLst>
            </p:cNvPr>
            <p:cNvSpPr>
              <a:spLocks noChangeArrowheads="1"/>
            </p:cNvSpPr>
            <p:nvPr/>
          </p:nvSpPr>
          <p:spPr bwMode="auto">
            <a:xfrm>
              <a:off x="7198871" y="5120908"/>
              <a:ext cx="365170" cy="8903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756" name="object 7">
              <a:extLst>
                <a:ext uri="{FF2B5EF4-FFF2-40B4-BE49-F238E27FC236}">
                  <a16:creationId xmlns:a16="http://schemas.microsoft.com/office/drawing/2014/main" id="{CFA2FFA9-6391-5841-F8D1-8769035BD7FC}"/>
                </a:ext>
              </a:extLst>
            </p:cNvPr>
            <p:cNvSpPr>
              <a:spLocks/>
            </p:cNvSpPr>
            <p:nvPr/>
          </p:nvSpPr>
          <p:spPr bwMode="auto">
            <a:xfrm>
              <a:off x="7585522" y="5077926"/>
              <a:ext cx="18415" cy="130810"/>
            </a:xfrm>
            <a:custGeom>
              <a:avLst/>
              <a:gdLst>
                <a:gd name="T0" fmla="*/ 18411 w 18415"/>
                <a:gd name="T1" fmla="*/ 0 h 130810"/>
                <a:gd name="T2" fmla="*/ 9205 w 18415"/>
                <a:gd name="T3" fmla="*/ 1534 h 130810"/>
                <a:gd name="T4" fmla="*/ 7773 w 18415"/>
                <a:gd name="T5" fmla="*/ 1534 h 130810"/>
                <a:gd name="T6" fmla="*/ 0 w 18415"/>
                <a:gd name="T7" fmla="*/ 3068 h 130810"/>
                <a:gd name="T8" fmla="*/ 0 w 18415"/>
                <a:gd name="T9" fmla="*/ 4603 h 130810"/>
                <a:gd name="T10" fmla="*/ 946 w 18415"/>
                <a:gd name="T11" fmla="*/ 20318 h 130810"/>
                <a:gd name="T12" fmla="*/ 1432 w 18415"/>
                <a:gd name="T13" fmla="*/ 37036 h 130810"/>
                <a:gd name="T14" fmla="*/ 1611 w 18415"/>
                <a:gd name="T15" fmla="*/ 54042 h 130810"/>
                <a:gd name="T16" fmla="*/ 1636 w 18415"/>
                <a:gd name="T17" fmla="*/ 70620 h 130810"/>
                <a:gd name="T18" fmla="*/ 1380 w 18415"/>
                <a:gd name="T19" fmla="*/ 91601 h 130810"/>
                <a:gd name="T20" fmla="*/ 818 w 18415"/>
                <a:gd name="T21" fmla="*/ 107263 h 130810"/>
                <a:gd name="T22" fmla="*/ 255 w 18415"/>
                <a:gd name="T23" fmla="*/ 119185 h 130810"/>
                <a:gd name="T24" fmla="*/ 0 w 18415"/>
                <a:gd name="T25" fmla="*/ 128945 h 130810"/>
                <a:gd name="T26" fmla="*/ 1636 w 18415"/>
                <a:gd name="T27" fmla="*/ 130480 h 130810"/>
                <a:gd name="T28" fmla="*/ 9205 w 18415"/>
                <a:gd name="T29" fmla="*/ 128945 h 130810"/>
                <a:gd name="T30" fmla="*/ 18411 w 18415"/>
                <a:gd name="T31" fmla="*/ 128945 h 130810"/>
                <a:gd name="T32" fmla="*/ 18411 w 18415"/>
                <a:gd name="T33" fmla="*/ 0 h 1308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415" h="130810">
                  <a:moveTo>
                    <a:pt x="18411" y="0"/>
                  </a:moveTo>
                  <a:lnTo>
                    <a:pt x="9205" y="1534"/>
                  </a:lnTo>
                  <a:lnTo>
                    <a:pt x="7773" y="1534"/>
                  </a:lnTo>
                  <a:lnTo>
                    <a:pt x="0" y="3068"/>
                  </a:lnTo>
                  <a:lnTo>
                    <a:pt x="0" y="4603"/>
                  </a:lnTo>
                  <a:lnTo>
                    <a:pt x="946" y="20318"/>
                  </a:lnTo>
                  <a:lnTo>
                    <a:pt x="1432" y="37036"/>
                  </a:lnTo>
                  <a:lnTo>
                    <a:pt x="1611" y="54042"/>
                  </a:lnTo>
                  <a:lnTo>
                    <a:pt x="1636" y="70620"/>
                  </a:lnTo>
                  <a:lnTo>
                    <a:pt x="1380" y="91601"/>
                  </a:lnTo>
                  <a:lnTo>
                    <a:pt x="818" y="107263"/>
                  </a:lnTo>
                  <a:lnTo>
                    <a:pt x="255" y="119185"/>
                  </a:lnTo>
                  <a:lnTo>
                    <a:pt x="0" y="128945"/>
                  </a:lnTo>
                  <a:lnTo>
                    <a:pt x="1636" y="130480"/>
                  </a:lnTo>
                  <a:lnTo>
                    <a:pt x="9205" y="128945"/>
                  </a:lnTo>
                  <a:lnTo>
                    <a:pt x="18411" y="128945"/>
                  </a:lnTo>
                  <a:lnTo>
                    <a:pt x="184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1757" name="object 8">
              <a:extLst>
                <a:ext uri="{FF2B5EF4-FFF2-40B4-BE49-F238E27FC236}">
                  <a16:creationId xmlns:a16="http://schemas.microsoft.com/office/drawing/2014/main" id="{15983F09-30A8-3B44-9677-EB9CDA51F94E}"/>
                </a:ext>
              </a:extLst>
            </p:cNvPr>
            <p:cNvSpPr>
              <a:spLocks noChangeArrowheads="1"/>
            </p:cNvSpPr>
            <p:nvPr/>
          </p:nvSpPr>
          <p:spPr bwMode="auto">
            <a:xfrm>
              <a:off x="6078604" y="5077926"/>
              <a:ext cx="1129472" cy="540306"/>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31748" name="object 9">
            <a:extLst>
              <a:ext uri="{FF2B5EF4-FFF2-40B4-BE49-F238E27FC236}">
                <a16:creationId xmlns:a16="http://schemas.microsoft.com/office/drawing/2014/main" id="{7855A54E-3AFA-009C-3381-FA3462BDF369}"/>
              </a:ext>
            </a:extLst>
          </p:cNvPr>
          <p:cNvSpPr>
            <a:spLocks noChangeArrowheads="1"/>
          </p:cNvSpPr>
          <p:nvPr/>
        </p:nvSpPr>
        <p:spPr bwMode="auto">
          <a:xfrm>
            <a:off x="6012428" y="1772816"/>
            <a:ext cx="1295875" cy="44908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2800"/>
          </a:p>
        </p:txBody>
      </p:sp>
      <p:sp>
        <p:nvSpPr>
          <p:cNvPr id="31749" name="object 10">
            <a:extLst>
              <a:ext uri="{FF2B5EF4-FFF2-40B4-BE49-F238E27FC236}">
                <a16:creationId xmlns:a16="http://schemas.microsoft.com/office/drawing/2014/main" id="{FBCFE421-1F36-1356-1AC6-5349C4AD94BC}"/>
              </a:ext>
            </a:extLst>
          </p:cNvPr>
          <p:cNvSpPr>
            <a:spLocks/>
          </p:cNvSpPr>
          <p:nvPr/>
        </p:nvSpPr>
        <p:spPr bwMode="auto">
          <a:xfrm>
            <a:off x="6012430" y="2348880"/>
            <a:ext cx="935834" cy="215658"/>
          </a:xfrm>
          <a:custGeom>
            <a:avLst/>
            <a:gdLst>
              <a:gd name="T0" fmla="*/ 58305 w 701675"/>
              <a:gd name="T1" fmla="*/ 47764 h 132080"/>
              <a:gd name="T2" fmla="*/ 18415 w 701675"/>
              <a:gd name="T3" fmla="*/ 62663 h 132080"/>
              <a:gd name="T4" fmla="*/ 56883 w 701675"/>
              <a:gd name="T5" fmla="*/ 68783 h 132080"/>
              <a:gd name="T6" fmla="*/ 21488 w 701675"/>
              <a:gd name="T7" fmla="*/ 48980 h 132080"/>
              <a:gd name="T8" fmla="*/ 1435 w 701675"/>
              <a:gd name="T9" fmla="*/ 28887 h 132080"/>
              <a:gd name="T10" fmla="*/ 18415 w 701675"/>
              <a:gd name="T11" fmla="*/ 130217 h 132080"/>
              <a:gd name="T12" fmla="*/ 72237 w 701675"/>
              <a:gd name="T13" fmla="*/ 106385 h 132080"/>
              <a:gd name="T14" fmla="*/ 150368 w 701675"/>
              <a:gd name="T15" fmla="*/ 48334 h 132080"/>
              <a:gd name="T16" fmla="*/ 123482 w 701675"/>
              <a:gd name="T17" fmla="*/ 56328 h 132080"/>
              <a:gd name="T18" fmla="*/ 150368 w 701675"/>
              <a:gd name="T19" fmla="*/ 74902 h 132080"/>
              <a:gd name="T20" fmla="*/ 103962 w 701675"/>
              <a:gd name="T21" fmla="*/ 54339 h 132080"/>
              <a:gd name="T22" fmla="*/ 135026 w 701675"/>
              <a:gd name="T23" fmla="*/ 131636 h 132080"/>
              <a:gd name="T24" fmla="*/ 162648 w 701675"/>
              <a:gd name="T25" fmla="*/ 119397 h 132080"/>
              <a:gd name="T26" fmla="*/ 131953 w 701675"/>
              <a:gd name="T27" fmla="*/ 119397 h 132080"/>
              <a:gd name="T28" fmla="*/ 165709 w 701675"/>
              <a:gd name="T29" fmla="*/ 90207 h 132080"/>
              <a:gd name="T30" fmla="*/ 254088 w 701675"/>
              <a:gd name="T31" fmla="*/ 58165 h 132080"/>
              <a:gd name="T32" fmla="*/ 231787 w 701675"/>
              <a:gd name="T33" fmla="*/ 44292 h 132080"/>
              <a:gd name="T34" fmla="*/ 194970 w 701675"/>
              <a:gd name="T35" fmla="*/ 1432 h 132080"/>
              <a:gd name="T36" fmla="*/ 185674 w 701675"/>
              <a:gd name="T37" fmla="*/ 58165 h 132080"/>
              <a:gd name="T38" fmla="*/ 202742 w 701675"/>
              <a:gd name="T39" fmla="*/ 130217 h 132080"/>
              <a:gd name="T40" fmla="*/ 207238 w 701675"/>
              <a:gd name="T41" fmla="*/ 62663 h 132080"/>
              <a:gd name="T42" fmla="*/ 256336 w 701675"/>
              <a:gd name="T43" fmla="*/ 130217 h 132080"/>
              <a:gd name="T44" fmla="*/ 342468 w 701675"/>
              <a:gd name="T45" fmla="*/ 116002 h 132080"/>
              <a:gd name="T46" fmla="*/ 306908 w 701675"/>
              <a:gd name="T47" fmla="*/ 43393 h 132080"/>
              <a:gd name="T48" fmla="*/ 283959 w 701675"/>
              <a:gd name="T49" fmla="*/ 61232 h 132080"/>
              <a:gd name="T50" fmla="*/ 323850 w 701675"/>
              <a:gd name="T51" fmla="*/ 62663 h 132080"/>
              <a:gd name="T52" fmla="*/ 317715 w 701675"/>
              <a:gd name="T53" fmla="*/ 119397 h 132080"/>
              <a:gd name="T54" fmla="*/ 323850 w 701675"/>
              <a:gd name="T55" fmla="*/ 84087 h 132080"/>
              <a:gd name="T56" fmla="*/ 278091 w 701675"/>
              <a:gd name="T57" fmla="*/ 90701 h 132080"/>
              <a:gd name="T58" fmla="*/ 314642 w 701675"/>
              <a:gd name="T59" fmla="*/ 131636 h 132080"/>
              <a:gd name="T60" fmla="*/ 417550 w 701675"/>
              <a:gd name="T61" fmla="*/ 45927 h 132080"/>
              <a:gd name="T62" fmla="*/ 395185 w 701675"/>
              <a:gd name="T63" fmla="*/ 64868 h 132080"/>
              <a:gd name="T64" fmla="*/ 351472 w 701675"/>
              <a:gd name="T65" fmla="*/ 45927 h 132080"/>
              <a:gd name="T66" fmla="*/ 388289 w 701675"/>
              <a:gd name="T67" fmla="*/ 130217 h 132080"/>
              <a:gd name="T68" fmla="*/ 437388 w 701675"/>
              <a:gd name="T69" fmla="*/ 45927 h 132080"/>
              <a:gd name="T70" fmla="*/ 428091 w 701675"/>
              <a:gd name="T71" fmla="*/ 70150 h 132080"/>
              <a:gd name="T72" fmla="*/ 445389 w 701675"/>
              <a:gd name="T73" fmla="*/ 101863 h 132080"/>
              <a:gd name="T74" fmla="*/ 446595 w 701675"/>
              <a:gd name="T75" fmla="*/ 4497 h 132080"/>
              <a:gd name="T76" fmla="*/ 437388 w 701675"/>
              <a:gd name="T77" fmla="*/ 22868 h 132080"/>
              <a:gd name="T78" fmla="*/ 528015 w 701675"/>
              <a:gd name="T79" fmla="*/ 82655 h 132080"/>
              <a:gd name="T80" fmla="*/ 495693 w 701675"/>
              <a:gd name="T81" fmla="*/ 117965 h 132080"/>
              <a:gd name="T82" fmla="*/ 488124 w 701675"/>
              <a:gd name="T83" fmla="*/ 65716 h 132080"/>
              <a:gd name="T84" fmla="*/ 528015 w 701675"/>
              <a:gd name="T85" fmla="*/ 82655 h 132080"/>
              <a:gd name="T86" fmla="*/ 466369 w 701675"/>
              <a:gd name="T87" fmla="*/ 72811 h 132080"/>
              <a:gd name="T88" fmla="*/ 521017 w 701675"/>
              <a:gd name="T89" fmla="*/ 129343 h 132080"/>
              <a:gd name="T90" fmla="*/ 543369 w 701675"/>
              <a:gd name="T91" fmla="*/ 102661 h 132080"/>
              <a:gd name="T92" fmla="*/ 618439 w 701675"/>
              <a:gd name="T93" fmla="*/ 45927 h 132080"/>
              <a:gd name="T94" fmla="*/ 607809 w 701675"/>
              <a:gd name="T95" fmla="*/ 117965 h 132080"/>
              <a:gd name="T96" fmla="*/ 574052 w 701675"/>
              <a:gd name="T97" fmla="*/ 45927 h 132080"/>
              <a:gd name="T98" fmla="*/ 587756 w 701675"/>
              <a:gd name="T99" fmla="*/ 131636 h 132080"/>
              <a:gd name="T100" fmla="*/ 618439 w 701675"/>
              <a:gd name="T101" fmla="*/ 130217 h 132080"/>
              <a:gd name="T102" fmla="*/ 701294 w 701675"/>
              <a:gd name="T103" fmla="*/ 44292 h 132080"/>
              <a:gd name="T104" fmla="*/ 670610 w 701675"/>
              <a:gd name="T105" fmla="*/ 45927 h 132080"/>
              <a:gd name="T106" fmla="*/ 659828 w 701675"/>
              <a:gd name="T107" fmla="*/ 66818 h 132080"/>
              <a:gd name="T108" fmla="*/ 680974 w 701675"/>
              <a:gd name="T109" fmla="*/ 66818 h 132080"/>
              <a:gd name="T110" fmla="*/ 698233 w 701675"/>
              <a:gd name="T111" fmla="*/ 61232 h 1320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01675" h="132080">
                <a:moveTo>
                  <a:pt x="76720" y="84289"/>
                </a:moveTo>
                <a:lnTo>
                  <a:pt x="74015" y="66878"/>
                </a:lnTo>
                <a:lnTo>
                  <a:pt x="68173" y="56680"/>
                </a:lnTo>
                <a:lnTo>
                  <a:pt x="66573" y="53886"/>
                </a:lnTo>
                <a:lnTo>
                  <a:pt x="61963" y="50533"/>
                </a:lnTo>
                <a:lnTo>
                  <a:pt x="58305" y="47879"/>
                </a:lnTo>
                <a:lnTo>
                  <a:pt x="58305" y="73660"/>
                </a:lnTo>
                <a:lnTo>
                  <a:pt x="58191" y="85928"/>
                </a:lnTo>
                <a:lnTo>
                  <a:pt x="35166" y="117106"/>
                </a:lnTo>
                <a:lnTo>
                  <a:pt x="23126" y="118249"/>
                </a:lnTo>
                <a:lnTo>
                  <a:pt x="18415" y="118249"/>
                </a:lnTo>
                <a:lnTo>
                  <a:pt x="18415" y="62814"/>
                </a:lnTo>
                <a:lnTo>
                  <a:pt x="21488" y="61379"/>
                </a:lnTo>
                <a:lnTo>
                  <a:pt x="27622" y="56680"/>
                </a:lnTo>
                <a:lnTo>
                  <a:pt x="41541" y="56680"/>
                </a:lnTo>
                <a:lnTo>
                  <a:pt x="47675" y="59740"/>
                </a:lnTo>
                <a:lnTo>
                  <a:pt x="52171" y="62814"/>
                </a:lnTo>
                <a:lnTo>
                  <a:pt x="56883" y="68948"/>
                </a:lnTo>
                <a:lnTo>
                  <a:pt x="58305" y="73660"/>
                </a:lnTo>
                <a:lnTo>
                  <a:pt x="58305" y="47879"/>
                </a:lnTo>
                <a:lnTo>
                  <a:pt x="55410" y="45770"/>
                </a:lnTo>
                <a:lnTo>
                  <a:pt x="41541" y="42964"/>
                </a:lnTo>
                <a:lnTo>
                  <a:pt x="29260" y="42964"/>
                </a:lnTo>
                <a:lnTo>
                  <a:pt x="21488" y="49098"/>
                </a:lnTo>
                <a:lnTo>
                  <a:pt x="18415" y="50533"/>
                </a:lnTo>
                <a:lnTo>
                  <a:pt x="18415" y="1435"/>
                </a:lnTo>
                <a:lnTo>
                  <a:pt x="16979" y="0"/>
                </a:lnTo>
                <a:lnTo>
                  <a:pt x="0" y="4508"/>
                </a:lnTo>
                <a:lnTo>
                  <a:pt x="952" y="16675"/>
                </a:lnTo>
                <a:lnTo>
                  <a:pt x="1435" y="28956"/>
                </a:lnTo>
                <a:lnTo>
                  <a:pt x="1562" y="104724"/>
                </a:lnTo>
                <a:lnTo>
                  <a:pt x="1435" y="112623"/>
                </a:lnTo>
                <a:lnTo>
                  <a:pt x="952" y="121539"/>
                </a:lnTo>
                <a:lnTo>
                  <a:pt x="0" y="128892"/>
                </a:lnTo>
                <a:lnTo>
                  <a:pt x="1638" y="130530"/>
                </a:lnTo>
                <a:lnTo>
                  <a:pt x="18415" y="130530"/>
                </a:lnTo>
                <a:lnTo>
                  <a:pt x="30010" y="130492"/>
                </a:lnTo>
                <a:lnTo>
                  <a:pt x="42862" y="129146"/>
                </a:lnTo>
                <a:lnTo>
                  <a:pt x="55410" y="124663"/>
                </a:lnTo>
                <a:lnTo>
                  <a:pt x="62623" y="118249"/>
                </a:lnTo>
                <a:lnTo>
                  <a:pt x="66090" y="115189"/>
                </a:lnTo>
                <a:lnTo>
                  <a:pt x="72237" y="106641"/>
                </a:lnTo>
                <a:lnTo>
                  <a:pt x="75387" y="97967"/>
                </a:lnTo>
                <a:lnTo>
                  <a:pt x="76555" y="90182"/>
                </a:lnTo>
                <a:lnTo>
                  <a:pt x="76720" y="84289"/>
                </a:lnTo>
                <a:close/>
              </a:path>
              <a:path w="701675" h="132080">
                <a:moveTo>
                  <a:pt x="167347" y="89001"/>
                </a:moveTo>
                <a:lnTo>
                  <a:pt x="153797" y="50736"/>
                </a:lnTo>
                <a:lnTo>
                  <a:pt x="150368" y="48450"/>
                </a:lnTo>
                <a:lnTo>
                  <a:pt x="150368" y="75082"/>
                </a:lnTo>
                <a:lnTo>
                  <a:pt x="150368" y="78155"/>
                </a:lnTo>
                <a:lnTo>
                  <a:pt x="109042" y="78155"/>
                </a:lnTo>
                <a:lnTo>
                  <a:pt x="111709" y="67500"/>
                </a:lnTo>
                <a:lnTo>
                  <a:pt x="116865" y="60401"/>
                </a:lnTo>
                <a:lnTo>
                  <a:pt x="123482" y="56464"/>
                </a:lnTo>
                <a:lnTo>
                  <a:pt x="130530" y="55245"/>
                </a:lnTo>
                <a:lnTo>
                  <a:pt x="138099" y="55245"/>
                </a:lnTo>
                <a:lnTo>
                  <a:pt x="145872" y="59740"/>
                </a:lnTo>
                <a:lnTo>
                  <a:pt x="148932" y="67500"/>
                </a:lnTo>
                <a:lnTo>
                  <a:pt x="148932" y="72021"/>
                </a:lnTo>
                <a:lnTo>
                  <a:pt x="150368" y="75082"/>
                </a:lnTo>
                <a:lnTo>
                  <a:pt x="150368" y="48450"/>
                </a:lnTo>
                <a:lnTo>
                  <a:pt x="147891" y="46799"/>
                </a:lnTo>
                <a:lnTo>
                  <a:pt x="140563" y="44018"/>
                </a:lnTo>
                <a:lnTo>
                  <a:pt x="131953" y="42964"/>
                </a:lnTo>
                <a:lnTo>
                  <a:pt x="116662" y="45847"/>
                </a:lnTo>
                <a:lnTo>
                  <a:pt x="103962" y="54470"/>
                </a:lnTo>
                <a:lnTo>
                  <a:pt x="95275" y="68859"/>
                </a:lnTo>
                <a:lnTo>
                  <a:pt x="92062" y="89001"/>
                </a:lnTo>
                <a:lnTo>
                  <a:pt x="95123" y="107365"/>
                </a:lnTo>
                <a:lnTo>
                  <a:pt x="103809" y="120840"/>
                </a:lnTo>
                <a:lnTo>
                  <a:pt x="117348" y="129133"/>
                </a:lnTo>
                <a:lnTo>
                  <a:pt x="135026" y="131953"/>
                </a:lnTo>
                <a:lnTo>
                  <a:pt x="144551" y="131229"/>
                </a:lnTo>
                <a:lnTo>
                  <a:pt x="152184" y="129501"/>
                </a:lnTo>
                <a:lnTo>
                  <a:pt x="157784" y="127469"/>
                </a:lnTo>
                <a:lnTo>
                  <a:pt x="161213" y="125818"/>
                </a:lnTo>
                <a:lnTo>
                  <a:pt x="162648" y="124383"/>
                </a:lnTo>
                <a:lnTo>
                  <a:pt x="162648" y="119684"/>
                </a:lnTo>
                <a:lnTo>
                  <a:pt x="162648" y="109042"/>
                </a:lnTo>
                <a:lnTo>
                  <a:pt x="156502" y="115189"/>
                </a:lnTo>
                <a:lnTo>
                  <a:pt x="150368" y="116611"/>
                </a:lnTo>
                <a:lnTo>
                  <a:pt x="145872" y="118249"/>
                </a:lnTo>
                <a:lnTo>
                  <a:pt x="141160" y="119684"/>
                </a:lnTo>
                <a:lnTo>
                  <a:pt x="131953" y="119684"/>
                </a:lnTo>
                <a:lnTo>
                  <a:pt x="121323" y="118249"/>
                </a:lnTo>
                <a:lnTo>
                  <a:pt x="115189" y="110477"/>
                </a:lnTo>
                <a:lnTo>
                  <a:pt x="110477" y="104343"/>
                </a:lnTo>
                <a:lnTo>
                  <a:pt x="109042" y="95135"/>
                </a:lnTo>
                <a:lnTo>
                  <a:pt x="109042" y="90424"/>
                </a:lnTo>
                <a:lnTo>
                  <a:pt x="165709" y="90424"/>
                </a:lnTo>
                <a:lnTo>
                  <a:pt x="167347" y="89001"/>
                </a:lnTo>
                <a:close/>
              </a:path>
              <a:path w="701675" h="132080">
                <a:moveTo>
                  <a:pt x="257975" y="128892"/>
                </a:moveTo>
                <a:lnTo>
                  <a:pt x="256336" y="119684"/>
                </a:lnTo>
                <a:lnTo>
                  <a:pt x="256336" y="64452"/>
                </a:lnTo>
                <a:lnTo>
                  <a:pt x="254914" y="61379"/>
                </a:lnTo>
                <a:lnTo>
                  <a:pt x="254088" y="58305"/>
                </a:lnTo>
                <a:lnTo>
                  <a:pt x="253276" y="55245"/>
                </a:lnTo>
                <a:lnTo>
                  <a:pt x="252450" y="53606"/>
                </a:lnTo>
                <a:lnTo>
                  <a:pt x="250202" y="49098"/>
                </a:lnTo>
                <a:lnTo>
                  <a:pt x="242633" y="46037"/>
                </a:lnTo>
                <a:lnTo>
                  <a:pt x="239572" y="44399"/>
                </a:lnTo>
                <a:lnTo>
                  <a:pt x="231787" y="44399"/>
                </a:lnTo>
                <a:lnTo>
                  <a:pt x="222097" y="45402"/>
                </a:lnTo>
                <a:lnTo>
                  <a:pt x="213817" y="47853"/>
                </a:lnTo>
                <a:lnTo>
                  <a:pt x="207251" y="50876"/>
                </a:lnTo>
                <a:lnTo>
                  <a:pt x="202742" y="53606"/>
                </a:lnTo>
                <a:lnTo>
                  <a:pt x="202742" y="0"/>
                </a:lnTo>
                <a:lnTo>
                  <a:pt x="194970" y="1435"/>
                </a:lnTo>
                <a:lnTo>
                  <a:pt x="191897" y="3073"/>
                </a:lnTo>
                <a:lnTo>
                  <a:pt x="184124" y="4508"/>
                </a:lnTo>
                <a:lnTo>
                  <a:pt x="184124" y="30695"/>
                </a:lnTo>
                <a:lnTo>
                  <a:pt x="185077" y="41008"/>
                </a:lnTo>
                <a:lnTo>
                  <a:pt x="185559" y="51358"/>
                </a:lnTo>
                <a:lnTo>
                  <a:pt x="185674" y="58305"/>
                </a:lnTo>
                <a:lnTo>
                  <a:pt x="185762" y="72021"/>
                </a:lnTo>
                <a:lnTo>
                  <a:pt x="185508" y="92468"/>
                </a:lnTo>
                <a:lnTo>
                  <a:pt x="184950" y="108254"/>
                </a:lnTo>
                <a:lnTo>
                  <a:pt x="184378" y="120548"/>
                </a:lnTo>
                <a:lnTo>
                  <a:pt x="184124" y="130530"/>
                </a:lnTo>
                <a:lnTo>
                  <a:pt x="202742" y="130530"/>
                </a:lnTo>
                <a:lnTo>
                  <a:pt x="204177" y="128892"/>
                </a:lnTo>
                <a:lnTo>
                  <a:pt x="203352" y="115417"/>
                </a:lnTo>
                <a:lnTo>
                  <a:pt x="202920" y="101650"/>
                </a:lnTo>
                <a:lnTo>
                  <a:pt x="202831" y="92468"/>
                </a:lnTo>
                <a:lnTo>
                  <a:pt x="202742" y="67513"/>
                </a:lnTo>
                <a:lnTo>
                  <a:pt x="207238" y="62814"/>
                </a:lnTo>
                <a:lnTo>
                  <a:pt x="215011" y="58305"/>
                </a:lnTo>
                <a:lnTo>
                  <a:pt x="231787" y="58305"/>
                </a:lnTo>
                <a:lnTo>
                  <a:pt x="236499" y="62814"/>
                </a:lnTo>
                <a:lnTo>
                  <a:pt x="239572" y="70586"/>
                </a:lnTo>
                <a:lnTo>
                  <a:pt x="239572" y="130530"/>
                </a:lnTo>
                <a:lnTo>
                  <a:pt x="256336" y="130530"/>
                </a:lnTo>
                <a:lnTo>
                  <a:pt x="257975" y="128892"/>
                </a:lnTo>
                <a:close/>
              </a:path>
              <a:path w="701675" h="132080">
                <a:moveTo>
                  <a:pt x="343903" y="128892"/>
                </a:moveTo>
                <a:lnTo>
                  <a:pt x="343268" y="124383"/>
                </a:lnTo>
                <a:lnTo>
                  <a:pt x="342950" y="122174"/>
                </a:lnTo>
                <a:lnTo>
                  <a:pt x="342747" y="119684"/>
                </a:lnTo>
                <a:lnTo>
                  <a:pt x="342468" y="116281"/>
                </a:lnTo>
                <a:lnTo>
                  <a:pt x="342366" y="112115"/>
                </a:lnTo>
                <a:lnTo>
                  <a:pt x="342265" y="84289"/>
                </a:lnTo>
                <a:lnTo>
                  <a:pt x="342265" y="64452"/>
                </a:lnTo>
                <a:lnTo>
                  <a:pt x="340829" y="59740"/>
                </a:lnTo>
                <a:lnTo>
                  <a:pt x="314642" y="42964"/>
                </a:lnTo>
                <a:lnTo>
                  <a:pt x="306908" y="43497"/>
                </a:lnTo>
                <a:lnTo>
                  <a:pt x="299580" y="44881"/>
                </a:lnTo>
                <a:lnTo>
                  <a:pt x="292519" y="46850"/>
                </a:lnTo>
                <a:lnTo>
                  <a:pt x="285597" y="49098"/>
                </a:lnTo>
                <a:lnTo>
                  <a:pt x="285597" y="50533"/>
                </a:lnTo>
                <a:lnTo>
                  <a:pt x="283959" y="53606"/>
                </a:lnTo>
                <a:lnTo>
                  <a:pt x="283959" y="61379"/>
                </a:lnTo>
                <a:lnTo>
                  <a:pt x="285597" y="62814"/>
                </a:lnTo>
                <a:lnTo>
                  <a:pt x="293166" y="59740"/>
                </a:lnTo>
                <a:lnTo>
                  <a:pt x="299300" y="56680"/>
                </a:lnTo>
                <a:lnTo>
                  <a:pt x="319354" y="56680"/>
                </a:lnTo>
                <a:lnTo>
                  <a:pt x="322414" y="59740"/>
                </a:lnTo>
                <a:lnTo>
                  <a:pt x="323850" y="62814"/>
                </a:lnTo>
                <a:lnTo>
                  <a:pt x="325488" y="64452"/>
                </a:lnTo>
                <a:lnTo>
                  <a:pt x="325488" y="72021"/>
                </a:lnTo>
                <a:lnTo>
                  <a:pt x="325488" y="84289"/>
                </a:lnTo>
                <a:lnTo>
                  <a:pt x="325488" y="112115"/>
                </a:lnTo>
                <a:lnTo>
                  <a:pt x="323850" y="113550"/>
                </a:lnTo>
                <a:lnTo>
                  <a:pt x="317715" y="119684"/>
                </a:lnTo>
                <a:lnTo>
                  <a:pt x="291731" y="119684"/>
                </a:lnTo>
                <a:lnTo>
                  <a:pt x="291731" y="104343"/>
                </a:lnTo>
                <a:lnTo>
                  <a:pt x="294398" y="95161"/>
                </a:lnTo>
                <a:lnTo>
                  <a:pt x="301498" y="89712"/>
                </a:lnTo>
                <a:lnTo>
                  <a:pt x="311759" y="86563"/>
                </a:lnTo>
                <a:lnTo>
                  <a:pt x="323850" y="84289"/>
                </a:lnTo>
                <a:lnTo>
                  <a:pt x="325488" y="84289"/>
                </a:lnTo>
                <a:lnTo>
                  <a:pt x="325488" y="72021"/>
                </a:lnTo>
                <a:lnTo>
                  <a:pt x="322414" y="73660"/>
                </a:lnTo>
                <a:lnTo>
                  <a:pt x="302628" y="76720"/>
                </a:lnTo>
                <a:lnTo>
                  <a:pt x="287616" y="82092"/>
                </a:lnTo>
                <a:lnTo>
                  <a:pt x="278091" y="90919"/>
                </a:lnTo>
                <a:lnTo>
                  <a:pt x="274751" y="104343"/>
                </a:lnTo>
                <a:lnTo>
                  <a:pt x="276910" y="115824"/>
                </a:lnTo>
                <a:lnTo>
                  <a:pt x="282803" y="124523"/>
                </a:lnTo>
                <a:lnTo>
                  <a:pt x="291579" y="130035"/>
                </a:lnTo>
                <a:lnTo>
                  <a:pt x="302374" y="131953"/>
                </a:lnTo>
                <a:lnTo>
                  <a:pt x="314642" y="131953"/>
                </a:lnTo>
                <a:lnTo>
                  <a:pt x="322414" y="125818"/>
                </a:lnTo>
                <a:lnTo>
                  <a:pt x="325488" y="124383"/>
                </a:lnTo>
                <a:lnTo>
                  <a:pt x="325488" y="130530"/>
                </a:lnTo>
                <a:lnTo>
                  <a:pt x="342265" y="130530"/>
                </a:lnTo>
                <a:lnTo>
                  <a:pt x="343903" y="128892"/>
                </a:lnTo>
                <a:close/>
              </a:path>
              <a:path w="701675" h="132080">
                <a:moveTo>
                  <a:pt x="417550" y="46037"/>
                </a:moveTo>
                <a:lnTo>
                  <a:pt x="415912" y="44399"/>
                </a:lnTo>
                <a:lnTo>
                  <a:pt x="409778" y="46037"/>
                </a:lnTo>
                <a:lnTo>
                  <a:pt x="408343" y="46037"/>
                </a:lnTo>
                <a:lnTo>
                  <a:pt x="400570" y="44399"/>
                </a:lnTo>
                <a:lnTo>
                  <a:pt x="400570" y="46037"/>
                </a:lnTo>
                <a:lnTo>
                  <a:pt x="395185" y="65024"/>
                </a:lnTo>
                <a:lnTo>
                  <a:pt x="391363" y="76720"/>
                </a:lnTo>
                <a:lnTo>
                  <a:pt x="380720" y="118249"/>
                </a:lnTo>
                <a:lnTo>
                  <a:pt x="370090" y="81457"/>
                </a:lnTo>
                <a:lnTo>
                  <a:pt x="360680" y="46037"/>
                </a:lnTo>
                <a:lnTo>
                  <a:pt x="359244" y="44399"/>
                </a:lnTo>
                <a:lnTo>
                  <a:pt x="351472" y="46037"/>
                </a:lnTo>
                <a:lnTo>
                  <a:pt x="342265" y="46037"/>
                </a:lnTo>
                <a:lnTo>
                  <a:pt x="340829" y="47472"/>
                </a:lnTo>
                <a:lnTo>
                  <a:pt x="354431" y="88379"/>
                </a:lnTo>
                <a:lnTo>
                  <a:pt x="360857" y="109093"/>
                </a:lnTo>
                <a:lnTo>
                  <a:pt x="366814" y="130530"/>
                </a:lnTo>
                <a:lnTo>
                  <a:pt x="388289" y="130530"/>
                </a:lnTo>
                <a:lnTo>
                  <a:pt x="389928" y="128892"/>
                </a:lnTo>
                <a:lnTo>
                  <a:pt x="409956" y="66751"/>
                </a:lnTo>
                <a:lnTo>
                  <a:pt x="417550" y="46037"/>
                </a:lnTo>
                <a:close/>
              </a:path>
              <a:path w="701675" h="132080">
                <a:moveTo>
                  <a:pt x="446595" y="46037"/>
                </a:moveTo>
                <a:lnTo>
                  <a:pt x="445173" y="44399"/>
                </a:lnTo>
                <a:lnTo>
                  <a:pt x="437388" y="46037"/>
                </a:lnTo>
                <a:lnTo>
                  <a:pt x="434327" y="46037"/>
                </a:lnTo>
                <a:lnTo>
                  <a:pt x="428193" y="47472"/>
                </a:lnTo>
                <a:lnTo>
                  <a:pt x="426758" y="49098"/>
                </a:lnTo>
                <a:lnTo>
                  <a:pt x="427583" y="55867"/>
                </a:lnTo>
                <a:lnTo>
                  <a:pt x="428002" y="64058"/>
                </a:lnTo>
                <a:lnTo>
                  <a:pt x="428091" y="70319"/>
                </a:lnTo>
                <a:lnTo>
                  <a:pt x="428193" y="130530"/>
                </a:lnTo>
                <a:lnTo>
                  <a:pt x="446595" y="130530"/>
                </a:lnTo>
                <a:lnTo>
                  <a:pt x="446595" y="128892"/>
                </a:lnTo>
                <a:lnTo>
                  <a:pt x="446379" y="121551"/>
                </a:lnTo>
                <a:lnTo>
                  <a:pt x="445884" y="113576"/>
                </a:lnTo>
                <a:lnTo>
                  <a:pt x="445389" y="102108"/>
                </a:lnTo>
                <a:lnTo>
                  <a:pt x="445173" y="84289"/>
                </a:lnTo>
                <a:lnTo>
                  <a:pt x="445389" y="70319"/>
                </a:lnTo>
                <a:lnTo>
                  <a:pt x="445884" y="59944"/>
                </a:lnTo>
                <a:lnTo>
                  <a:pt x="446379" y="52184"/>
                </a:lnTo>
                <a:lnTo>
                  <a:pt x="446595" y="46037"/>
                </a:lnTo>
                <a:close/>
              </a:path>
              <a:path w="701675" h="132080">
                <a:moveTo>
                  <a:pt x="446595" y="4508"/>
                </a:moveTo>
                <a:lnTo>
                  <a:pt x="437388" y="4508"/>
                </a:lnTo>
                <a:lnTo>
                  <a:pt x="435965" y="6146"/>
                </a:lnTo>
                <a:lnTo>
                  <a:pt x="428193" y="6146"/>
                </a:lnTo>
                <a:lnTo>
                  <a:pt x="426758" y="7569"/>
                </a:lnTo>
                <a:lnTo>
                  <a:pt x="426758" y="22923"/>
                </a:lnTo>
                <a:lnTo>
                  <a:pt x="437388" y="22923"/>
                </a:lnTo>
                <a:lnTo>
                  <a:pt x="446595" y="21488"/>
                </a:lnTo>
                <a:lnTo>
                  <a:pt x="446595" y="4508"/>
                </a:lnTo>
                <a:close/>
              </a:path>
              <a:path w="701675" h="132080">
                <a:moveTo>
                  <a:pt x="544791" y="87363"/>
                </a:moveTo>
                <a:lnTo>
                  <a:pt x="529348" y="50038"/>
                </a:lnTo>
                <a:lnTo>
                  <a:pt x="528015" y="49326"/>
                </a:lnTo>
                <a:lnTo>
                  <a:pt x="528015" y="82854"/>
                </a:lnTo>
                <a:lnTo>
                  <a:pt x="528015" y="101269"/>
                </a:lnTo>
                <a:lnTo>
                  <a:pt x="523316" y="109042"/>
                </a:lnTo>
                <a:lnTo>
                  <a:pt x="518820" y="118249"/>
                </a:lnTo>
                <a:lnTo>
                  <a:pt x="511035" y="119684"/>
                </a:lnTo>
                <a:lnTo>
                  <a:pt x="498767" y="119684"/>
                </a:lnTo>
                <a:lnTo>
                  <a:pt x="495693" y="118249"/>
                </a:lnTo>
                <a:lnTo>
                  <a:pt x="488607" y="111950"/>
                </a:lnTo>
                <a:lnTo>
                  <a:pt x="484962" y="103619"/>
                </a:lnTo>
                <a:lnTo>
                  <a:pt x="483616" y="95300"/>
                </a:lnTo>
                <a:lnTo>
                  <a:pt x="483425" y="89001"/>
                </a:lnTo>
                <a:lnTo>
                  <a:pt x="483425" y="72021"/>
                </a:lnTo>
                <a:lnTo>
                  <a:pt x="488124" y="65874"/>
                </a:lnTo>
                <a:lnTo>
                  <a:pt x="492633" y="56680"/>
                </a:lnTo>
                <a:lnTo>
                  <a:pt x="501840" y="55245"/>
                </a:lnTo>
                <a:lnTo>
                  <a:pt x="514108" y="55245"/>
                </a:lnTo>
                <a:lnTo>
                  <a:pt x="520242" y="59740"/>
                </a:lnTo>
                <a:lnTo>
                  <a:pt x="526389" y="72021"/>
                </a:lnTo>
                <a:lnTo>
                  <a:pt x="528015" y="82854"/>
                </a:lnTo>
                <a:lnTo>
                  <a:pt x="528015" y="49326"/>
                </a:lnTo>
                <a:lnTo>
                  <a:pt x="522211" y="46189"/>
                </a:lnTo>
                <a:lnTo>
                  <a:pt x="514502" y="43789"/>
                </a:lnTo>
                <a:lnTo>
                  <a:pt x="506539" y="42964"/>
                </a:lnTo>
                <a:lnTo>
                  <a:pt x="495211" y="44221"/>
                </a:lnTo>
                <a:lnTo>
                  <a:pt x="466369" y="72986"/>
                </a:lnTo>
                <a:lnTo>
                  <a:pt x="465048" y="89001"/>
                </a:lnTo>
                <a:lnTo>
                  <a:pt x="465175" y="93726"/>
                </a:lnTo>
                <a:lnTo>
                  <a:pt x="487540" y="128333"/>
                </a:lnTo>
                <a:lnTo>
                  <a:pt x="504901" y="131953"/>
                </a:lnTo>
                <a:lnTo>
                  <a:pt x="513537" y="131381"/>
                </a:lnTo>
                <a:lnTo>
                  <a:pt x="521017" y="129654"/>
                </a:lnTo>
                <a:lnTo>
                  <a:pt x="527342" y="126784"/>
                </a:lnTo>
                <a:lnTo>
                  <a:pt x="532523" y="122758"/>
                </a:lnTo>
                <a:lnTo>
                  <a:pt x="535584" y="119684"/>
                </a:lnTo>
                <a:lnTo>
                  <a:pt x="538657" y="116611"/>
                </a:lnTo>
                <a:lnTo>
                  <a:pt x="541731" y="110477"/>
                </a:lnTo>
                <a:lnTo>
                  <a:pt x="543369" y="102908"/>
                </a:lnTo>
                <a:lnTo>
                  <a:pt x="544791" y="98209"/>
                </a:lnTo>
                <a:lnTo>
                  <a:pt x="544791" y="87363"/>
                </a:lnTo>
                <a:close/>
              </a:path>
              <a:path w="701675" h="132080">
                <a:moveTo>
                  <a:pt x="636854" y="46037"/>
                </a:moveTo>
                <a:lnTo>
                  <a:pt x="635419" y="44399"/>
                </a:lnTo>
                <a:lnTo>
                  <a:pt x="627646" y="46037"/>
                </a:lnTo>
                <a:lnTo>
                  <a:pt x="618439" y="46037"/>
                </a:lnTo>
                <a:lnTo>
                  <a:pt x="617016" y="47472"/>
                </a:lnTo>
                <a:lnTo>
                  <a:pt x="617842" y="53886"/>
                </a:lnTo>
                <a:lnTo>
                  <a:pt x="618426" y="70167"/>
                </a:lnTo>
                <a:lnTo>
                  <a:pt x="618439" y="110477"/>
                </a:lnTo>
                <a:lnTo>
                  <a:pt x="615378" y="113550"/>
                </a:lnTo>
                <a:lnTo>
                  <a:pt x="607809" y="118249"/>
                </a:lnTo>
                <a:lnTo>
                  <a:pt x="598601" y="118249"/>
                </a:lnTo>
                <a:lnTo>
                  <a:pt x="588784" y="115963"/>
                </a:lnTo>
                <a:lnTo>
                  <a:pt x="583742" y="110350"/>
                </a:lnTo>
                <a:lnTo>
                  <a:pt x="581888" y="103327"/>
                </a:lnTo>
                <a:lnTo>
                  <a:pt x="581621" y="44399"/>
                </a:lnTo>
                <a:lnTo>
                  <a:pt x="574052" y="46037"/>
                </a:lnTo>
                <a:lnTo>
                  <a:pt x="564845" y="46037"/>
                </a:lnTo>
                <a:lnTo>
                  <a:pt x="563206" y="47472"/>
                </a:lnTo>
                <a:lnTo>
                  <a:pt x="563892" y="67373"/>
                </a:lnTo>
                <a:lnTo>
                  <a:pt x="564845" y="81229"/>
                </a:lnTo>
                <a:lnTo>
                  <a:pt x="565010" y="101485"/>
                </a:lnTo>
                <a:lnTo>
                  <a:pt x="587756" y="131953"/>
                </a:lnTo>
                <a:lnTo>
                  <a:pt x="593890" y="131953"/>
                </a:lnTo>
                <a:lnTo>
                  <a:pt x="602475" y="130949"/>
                </a:lnTo>
                <a:lnTo>
                  <a:pt x="609625" y="128511"/>
                </a:lnTo>
                <a:lnTo>
                  <a:pt x="615035" y="125488"/>
                </a:lnTo>
                <a:lnTo>
                  <a:pt x="618439" y="122758"/>
                </a:lnTo>
                <a:lnTo>
                  <a:pt x="618439" y="130530"/>
                </a:lnTo>
                <a:lnTo>
                  <a:pt x="636854" y="130530"/>
                </a:lnTo>
                <a:lnTo>
                  <a:pt x="636638" y="116141"/>
                </a:lnTo>
                <a:lnTo>
                  <a:pt x="635647" y="96481"/>
                </a:lnTo>
                <a:lnTo>
                  <a:pt x="635609" y="64452"/>
                </a:lnTo>
                <a:lnTo>
                  <a:pt x="636854" y="46037"/>
                </a:lnTo>
                <a:close/>
              </a:path>
              <a:path w="701675" h="132080">
                <a:moveTo>
                  <a:pt x="701294" y="44399"/>
                </a:moveTo>
                <a:lnTo>
                  <a:pt x="682891" y="44399"/>
                </a:lnTo>
                <a:lnTo>
                  <a:pt x="678383" y="53606"/>
                </a:lnTo>
                <a:lnTo>
                  <a:pt x="676744" y="59740"/>
                </a:lnTo>
                <a:lnTo>
                  <a:pt x="678383" y="46037"/>
                </a:lnTo>
                <a:lnTo>
                  <a:pt x="676744" y="44399"/>
                </a:lnTo>
                <a:lnTo>
                  <a:pt x="670610" y="46037"/>
                </a:lnTo>
                <a:lnTo>
                  <a:pt x="666115" y="46037"/>
                </a:lnTo>
                <a:lnTo>
                  <a:pt x="659968" y="47472"/>
                </a:lnTo>
                <a:lnTo>
                  <a:pt x="658342" y="49098"/>
                </a:lnTo>
                <a:lnTo>
                  <a:pt x="659282" y="55791"/>
                </a:lnTo>
                <a:lnTo>
                  <a:pt x="659726" y="62814"/>
                </a:lnTo>
                <a:lnTo>
                  <a:pt x="659828" y="66979"/>
                </a:lnTo>
                <a:lnTo>
                  <a:pt x="659917" y="72834"/>
                </a:lnTo>
                <a:lnTo>
                  <a:pt x="659968" y="130530"/>
                </a:lnTo>
                <a:lnTo>
                  <a:pt x="678383" y="130530"/>
                </a:lnTo>
                <a:lnTo>
                  <a:pt x="678484" y="80987"/>
                </a:lnTo>
                <a:lnTo>
                  <a:pt x="679157" y="72834"/>
                </a:lnTo>
                <a:lnTo>
                  <a:pt x="680974" y="66979"/>
                </a:lnTo>
                <a:lnTo>
                  <a:pt x="684517" y="62814"/>
                </a:lnTo>
                <a:lnTo>
                  <a:pt x="685952" y="62814"/>
                </a:lnTo>
                <a:lnTo>
                  <a:pt x="687590" y="61379"/>
                </a:lnTo>
                <a:lnTo>
                  <a:pt x="696798" y="61379"/>
                </a:lnTo>
                <a:lnTo>
                  <a:pt x="698233" y="62814"/>
                </a:lnTo>
                <a:lnTo>
                  <a:pt x="698233" y="61379"/>
                </a:lnTo>
                <a:lnTo>
                  <a:pt x="698665" y="59740"/>
                </a:lnTo>
                <a:lnTo>
                  <a:pt x="699871" y="55245"/>
                </a:lnTo>
                <a:lnTo>
                  <a:pt x="699871" y="53606"/>
                </a:lnTo>
                <a:lnTo>
                  <a:pt x="701294" y="443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sz="3600"/>
          </a:p>
        </p:txBody>
      </p:sp>
      <p:sp>
        <p:nvSpPr>
          <p:cNvPr id="11" name="object 11">
            <a:extLst>
              <a:ext uri="{FF2B5EF4-FFF2-40B4-BE49-F238E27FC236}">
                <a16:creationId xmlns:a16="http://schemas.microsoft.com/office/drawing/2014/main" id="{BEA76369-78D0-1EDC-3CF3-456067E4DA50}"/>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 name="TextBox 2">
            <a:extLst>
              <a:ext uri="{FF2B5EF4-FFF2-40B4-BE49-F238E27FC236}">
                <a16:creationId xmlns:a16="http://schemas.microsoft.com/office/drawing/2014/main" id="{D238368E-A9E0-CE5B-6141-B1B5E8C99B7C}"/>
              </a:ext>
            </a:extLst>
          </p:cNvPr>
          <p:cNvSpPr txBox="1"/>
          <p:nvPr/>
        </p:nvSpPr>
        <p:spPr>
          <a:xfrm>
            <a:off x="3006883" y="5943600"/>
            <a:ext cx="1828800" cy="246221"/>
          </a:xfrm>
          <a:prstGeom prst="rect">
            <a:avLst/>
          </a:prstGeom>
          <a:noFill/>
        </p:spPr>
        <p:txBody>
          <a:bodyPr wrap="square" rtlCol="0">
            <a:spAutoFit/>
          </a:bodyPr>
          <a:lstStyle/>
          <a:p>
            <a:r>
              <a:rPr lang="en-GB" altLang="en-US" sz="1000" i="0" dirty="0">
                <a:latin typeface="Arial" panose="020B0604020202020204" pitchFamily="34" charset="0"/>
                <a:cs typeface="Arial" panose="020B0604020202020204" pitchFamily="34" charset="0"/>
              </a:rPr>
              <a:t>Sommerville, I. (2016)</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0667604-C9CF-87B5-816C-B528059E1092}"/>
              </a:ext>
            </a:extLst>
          </p:cNvPr>
          <p:cNvSpPr txBox="1">
            <a:spLocks noGrp="1"/>
          </p:cNvSpPr>
          <p:nvPr>
            <p:ph type="title"/>
          </p:nvPr>
        </p:nvSpPr>
        <p:spPr>
          <a:xfrm>
            <a:off x="251520" y="404664"/>
            <a:ext cx="7421562" cy="690562"/>
          </a:xfrm>
        </p:spPr>
        <p:txBody>
          <a:bodyPr lIns="0" tIns="12700" rIns="0" bIns="0" rtlCol="0">
            <a:spAutoFit/>
          </a:bodyPr>
          <a:lstStyle/>
          <a:p>
            <a:pPr marL="12700">
              <a:spcBef>
                <a:spcPts val="100"/>
              </a:spcBef>
              <a:defRPr/>
            </a:pPr>
            <a:r>
              <a:rPr lang="en-GB" spc="-15" dirty="0"/>
              <a:t>Verification </a:t>
            </a:r>
            <a:r>
              <a:rPr lang="en-GB" spc="-5" dirty="0"/>
              <a:t>Vs</a:t>
            </a:r>
            <a:r>
              <a:rPr lang="en-GB" spc="-30" dirty="0"/>
              <a:t> </a:t>
            </a:r>
            <a:r>
              <a:rPr lang="en-GB" dirty="0"/>
              <a:t>Validation</a:t>
            </a:r>
          </a:p>
        </p:txBody>
      </p:sp>
      <p:sp>
        <p:nvSpPr>
          <p:cNvPr id="4" name="object 4">
            <a:extLst>
              <a:ext uri="{FF2B5EF4-FFF2-40B4-BE49-F238E27FC236}">
                <a16:creationId xmlns:a16="http://schemas.microsoft.com/office/drawing/2014/main" id="{83962DAB-E8BD-4CD9-AE94-D9235FCAAABF}"/>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 name="object 3">
            <a:extLst>
              <a:ext uri="{FF2B5EF4-FFF2-40B4-BE49-F238E27FC236}">
                <a16:creationId xmlns:a16="http://schemas.microsoft.com/office/drawing/2014/main" id="{07197467-4254-A8C8-B27F-4B3FF7340E89}"/>
              </a:ext>
            </a:extLst>
          </p:cNvPr>
          <p:cNvSpPr txBox="1"/>
          <p:nvPr/>
        </p:nvSpPr>
        <p:spPr>
          <a:xfrm>
            <a:off x="534988" y="1625600"/>
            <a:ext cx="8285484" cy="2676525"/>
          </a:xfrm>
          <a:prstGeom prst="rect">
            <a:avLst/>
          </a:prstGeom>
        </p:spPr>
        <p:txBody>
          <a:bodyPr wrap="square" lIns="0" tIns="12700" rIns="0" bIns="0">
            <a:spAutoFit/>
          </a:bodyPr>
          <a:lstStyle/>
          <a:p>
            <a:pPr marL="354965" indent="-342900">
              <a:spcBef>
                <a:spcPts val="100"/>
              </a:spcBef>
              <a:buFont typeface="Arial" panose="020B0604020202020204" pitchFamily="34" charset="0"/>
              <a:buChar char="•"/>
              <a:tabLst>
                <a:tab pos="356235" algn="l"/>
              </a:tabLst>
              <a:defRPr/>
            </a:pPr>
            <a:r>
              <a:rPr b="1" spc="-15" dirty="0">
                <a:solidFill>
                  <a:srgbClr val="002060"/>
                </a:solidFill>
                <a:latin typeface="Arial"/>
                <a:cs typeface="Arial"/>
              </a:rPr>
              <a:t>Verification:</a:t>
            </a:r>
            <a:endParaRPr b="1" dirty="0">
              <a:solidFill>
                <a:srgbClr val="002060"/>
              </a:solidFill>
              <a:latin typeface="Arial"/>
              <a:cs typeface="Arial"/>
            </a:endParaRPr>
          </a:p>
          <a:p>
            <a:pPr marL="812800" indent="-342900">
              <a:buFont typeface="Arial" panose="020B0604020202020204" pitchFamily="34" charset="0"/>
              <a:buChar char="•"/>
              <a:defRPr/>
            </a:pPr>
            <a:r>
              <a:rPr dirty="0">
                <a:solidFill>
                  <a:srgbClr val="46424D"/>
                </a:solidFill>
                <a:latin typeface="Arial"/>
                <a:cs typeface="Arial"/>
              </a:rPr>
              <a:t>"</a:t>
            </a:r>
            <a:r>
              <a:rPr i="1" dirty="0">
                <a:solidFill>
                  <a:srgbClr val="C00000"/>
                </a:solidFill>
                <a:latin typeface="Arial"/>
                <a:cs typeface="Arial"/>
              </a:rPr>
              <a:t>Are </a:t>
            </a:r>
            <a:r>
              <a:rPr i="1" spc="-5" dirty="0">
                <a:solidFill>
                  <a:srgbClr val="C00000"/>
                </a:solidFill>
                <a:latin typeface="Arial"/>
                <a:cs typeface="Arial"/>
              </a:rPr>
              <a:t>we </a:t>
            </a:r>
            <a:r>
              <a:rPr i="1" spc="-10" dirty="0">
                <a:solidFill>
                  <a:srgbClr val="C00000"/>
                </a:solidFill>
                <a:latin typeface="Arial"/>
                <a:cs typeface="Arial"/>
              </a:rPr>
              <a:t>building </a:t>
            </a:r>
            <a:r>
              <a:rPr i="1" dirty="0">
                <a:solidFill>
                  <a:srgbClr val="C00000"/>
                </a:solidFill>
                <a:latin typeface="Arial"/>
                <a:cs typeface="Arial"/>
              </a:rPr>
              <a:t>the </a:t>
            </a:r>
            <a:r>
              <a:rPr i="1" spc="-5" dirty="0">
                <a:solidFill>
                  <a:srgbClr val="C00000"/>
                </a:solidFill>
                <a:latin typeface="Arial"/>
                <a:cs typeface="Arial"/>
              </a:rPr>
              <a:t>product</a:t>
            </a:r>
            <a:r>
              <a:rPr i="1" spc="50" dirty="0">
                <a:solidFill>
                  <a:srgbClr val="C00000"/>
                </a:solidFill>
                <a:latin typeface="Arial"/>
                <a:cs typeface="Arial"/>
              </a:rPr>
              <a:t> </a:t>
            </a:r>
            <a:r>
              <a:rPr i="1" dirty="0">
                <a:solidFill>
                  <a:srgbClr val="C00000"/>
                </a:solidFill>
                <a:latin typeface="Arial"/>
                <a:cs typeface="Arial"/>
              </a:rPr>
              <a:t>right</a:t>
            </a:r>
            <a:r>
              <a:rPr dirty="0">
                <a:solidFill>
                  <a:srgbClr val="46424D"/>
                </a:solidFill>
                <a:latin typeface="Arial"/>
                <a:cs typeface="Arial"/>
              </a:rPr>
              <a:t>”.</a:t>
            </a:r>
            <a:endParaRPr dirty="0">
              <a:latin typeface="Arial"/>
              <a:cs typeface="Arial"/>
            </a:endParaRPr>
          </a:p>
          <a:p>
            <a:pPr marL="812165" lvl="1" indent="-342900">
              <a:spcBef>
                <a:spcPts val="1200"/>
              </a:spcBef>
              <a:buFont typeface="Arial" panose="020B0604020202020204" pitchFamily="34" charset="0"/>
              <a:buChar char="•"/>
              <a:tabLst>
                <a:tab pos="356235" algn="l"/>
              </a:tabLst>
              <a:defRPr/>
            </a:pPr>
            <a:r>
              <a:rPr spc="-5" dirty="0">
                <a:solidFill>
                  <a:srgbClr val="46424D"/>
                </a:solidFill>
                <a:latin typeface="Arial"/>
                <a:cs typeface="Arial"/>
              </a:rPr>
              <a:t>The </a:t>
            </a:r>
            <a:r>
              <a:rPr dirty="0">
                <a:solidFill>
                  <a:srgbClr val="46424D"/>
                </a:solidFill>
                <a:latin typeface="Arial"/>
                <a:cs typeface="Arial"/>
              </a:rPr>
              <a:t>software </a:t>
            </a:r>
            <a:r>
              <a:rPr spc="-5" dirty="0">
                <a:solidFill>
                  <a:srgbClr val="46424D"/>
                </a:solidFill>
                <a:latin typeface="Arial"/>
                <a:cs typeface="Arial"/>
              </a:rPr>
              <a:t>should </a:t>
            </a:r>
            <a:r>
              <a:rPr b="1" spc="-5" dirty="0">
                <a:solidFill>
                  <a:srgbClr val="002060"/>
                </a:solidFill>
                <a:latin typeface="Arial"/>
                <a:cs typeface="Arial"/>
              </a:rPr>
              <a:t>conform </a:t>
            </a:r>
            <a:r>
              <a:rPr b="1" dirty="0">
                <a:solidFill>
                  <a:srgbClr val="002060"/>
                </a:solidFill>
                <a:latin typeface="Arial"/>
                <a:cs typeface="Arial"/>
              </a:rPr>
              <a:t>to its</a:t>
            </a:r>
            <a:r>
              <a:rPr b="1" spc="15" dirty="0">
                <a:solidFill>
                  <a:srgbClr val="002060"/>
                </a:solidFill>
                <a:latin typeface="Arial"/>
                <a:cs typeface="Arial"/>
              </a:rPr>
              <a:t> </a:t>
            </a:r>
            <a:r>
              <a:rPr b="1" spc="-5" dirty="0">
                <a:solidFill>
                  <a:srgbClr val="002060"/>
                </a:solidFill>
                <a:latin typeface="Arial"/>
                <a:cs typeface="Arial"/>
              </a:rPr>
              <a:t>specification</a:t>
            </a:r>
            <a:r>
              <a:rPr spc="-5" dirty="0">
                <a:solidFill>
                  <a:srgbClr val="46424D"/>
                </a:solidFill>
                <a:latin typeface="Arial"/>
                <a:cs typeface="Arial"/>
              </a:rPr>
              <a:t>.</a:t>
            </a:r>
            <a:endParaRPr dirty="0">
              <a:latin typeface="Arial"/>
              <a:cs typeface="Arial"/>
            </a:endParaRPr>
          </a:p>
          <a:p>
            <a:pPr marL="354965" indent="-342900">
              <a:spcBef>
                <a:spcPts val="1200"/>
              </a:spcBef>
              <a:buFont typeface="Arial" panose="020B0604020202020204" pitchFamily="34" charset="0"/>
              <a:buChar char="•"/>
              <a:tabLst>
                <a:tab pos="356235" algn="l"/>
              </a:tabLst>
              <a:defRPr/>
            </a:pPr>
            <a:r>
              <a:rPr b="1" spc="-20" dirty="0">
                <a:solidFill>
                  <a:srgbClr val="002060"/>
                </a:solidFill>
                <a:latin typeface="Arial"/>
                <a:cs typeface="Arial"/>
              </a:rPr>
              <a:t>Validation:</a:t>
            </a:r>
            <a:endParaRPr b="1" dirty="0">
              <a:solidFill>
                <a:srgbClr val="002060"/>
              </a:solidFill>
              <a:latin typeface="Arial"/>
              <a:cs typeface="Arial"/>
            </a:endParaRPr>
          </a:p>
          <a:p>
            <a:pPr marL="896620" indent="-342900">
              <a:buFont typeface="Arial" panose="020B0604020202020204" pitchFamily="34" charset="0"/>
              <a:buChar char="•"/>
              <a:defRPr/>
            </a:pPr>
            <a:r>
              <a:rPr i="1" dirty="0">
                <a:solidFill>
                  <a:srgbClr val="C00000"/>
                </a:solidFill>
                <a:latin typeface="Arial"/>
                <a:cs typeface="Arial"/>
              </a:rPr>
              <a:t>"Are </a:t>
            </a:r>
            <a:r>
              <a:rPr i="1" spc="-5" dirty="0">
                <a:solidFill>
                  <a:srgbClr val="C00000"/>
                </a:solidFill>
                <a:latin typeface="Arial"/>
                <a:cs typeface="Arial"/>
              </a:rPr>
              <a:t>we </a:t>
            </a:r>
            <a:r>
              <a:rPr i="1" spc="-10" dirty="0">
                <a:solidFill>
                  <a:srgbClr val="C00000"/>
                </a:solidFill>
                <a:latin typeface="Arial"/>
                <a:cs typeface="Arial"/>
              </a:rPr>
              <a:t>building </a:t>
            </a:r>
            <a:r>
              <a:rPr i="1" dirty="0">
                <a:solidFill>
                  <a:srgbClr val="C00000"/>
                </a:solidFill>
                <a:latin typeface="Arial"/>
                <a:cs typeface="Arial"/>
              </a:rPr>
              <a:t>the </a:t>
            </a:r>
            <a:r>
              <a:rPr i="1" spc="-5" dirty="0">
                <a:solidFill>
                  <a:srgbClr val="C00000"/>
                </a:solidFill>
                <a:latin typeface="Arial"/>
                <a:cs typeface="Arial"/>
              </a:rPr>
              <a:t>right</a:t>
            </a:r>
            <a:r>
              <a:rPr i="1" spc="40" dirty="0">
                <a:solidFill>
                  <a:srgbClr val="C00000"/>
                </a:solidFill>
                <a:latin typeface="Arial"/>
                <a:cs typeface="Arial"/>
              </a:rPr>
              <a:t> </a:t>
            </a:r>
            <a:r>
              <a:rPr i="1" spc="-5" dirty="0">
                <a:solidFill>
                  <a:srgbClr val="C00000"/>
                </a:solidFill>
                <a:latin typeface="Arial"/>
                <a:cs typeface="Arial"/>
              </a:rPr>
              <a:t>product”.</a:t>
            </a:r>
            <a:endParaRPr i="1" dirty="0">
              <a:solidFill>
                <a:srgbClr val="C00000"/>
              </a:solidFill>
              <a:latin typeface="Arial"/>
              <a:cs typeface="Arial"/>
            </a:endParaRPr>
          </a:p>
          <a:p>
            <a:pPr marL="812165" lvl="1" indent="-342900">
              <a:spcBef>
                <a:spcPts val="1200"/>
              </a:spcBef>
              <a:buFont typeface="Arial" panose="020B0604020202020204" pitchFamily="34" charset="0"/>
              <a:buChar char="•"/>
              <a:tabLst>
                <a:tab pos="356235" algn="l"/>
              </a:tabLst>
              <a:defRPr/>
            </a:pPr>
            <a:r>
              <a:rPr spc="-5" dirty="0">
                <a:solidFill>
                  <a:srgbClr val="46424D"/>
                </a:solidFill>
                <a:latin typeface="Arial"/>
                <a:cs typeface="Arial"/>
              </a:rPr>
              <a:t>The </a:t>
            </a:r>
            <a:r>
              <a:rPr dirty="0">
                <a:solidFill>
                  <a:srgbClr val="46424D"/>
                </a:solidFill>
                <a:latin typeface="Arial"/>
                <a:cs typeface="Arial"/>
              </a:rPr>
              <a:t>software </a:t>
            </a:r>
            <a:r>
              <a:rPr spc="-5" dirty="0">
                <a:solidFill>
                  <a:srgbClr val="46424D"/>
                </a:solidFill>
                <a:latin typeface="Arial"/>
                <a:cs typeface="Arial"/>
              </a:rPr>
              <a:t>should </a:t>
            </a:r>
            <a:r>
              <a:rPr dirty="0">
                <a:solidFill>
                  <a:srgbClr val="46424D"/>
                </a:solidFill>
                <a:latin typeface="Arial"/>
                <a:cs typeface="Arial"/>
              </a:rPr>
              <a:t>do </a:t>
            </a:r>
            <a:r>
              <a:rPr b="1" spc="-5" dirty="0">
                <a:solidFill>
                  <a:srgbClr val="002060"/>
                </a:solidFill>
                <a:latin typeface="Arial"/>
                <a:cs typeface="Arial"/>
              </a:rPr>
              <a:t>what the user really requires</a:t>
            </a:r>
            <a:r>
              <a:rPr dirty="0"/>
              <a:t>.</a:t>
            </a:r>
            <a:endParaRPr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8C5F-DE30-9A40-8020-02F35CB1EEFE}"/>
              </a:ext>
            </a:extLst>
          </p:cNvPr>
          <p:cNvSpPr>
            <a:spLocks noGrp="1"/>
          </p:cNvSpPr>
          <p:nvPr>
            <p:ph type="title"/>
          </p:nvPr>
        </p:nvSpPr>
        <p:spPr/>
        <p:txBody>
          <a:bodyPr/>
          <a:lstStyle/>
          <a:p>
            <a:r>
              <a:rPr lang="en-GB" dirty="0"/>
              <a:t>Recap on Topic 5</a:t>
            </a:r>
          </a:p>
        </p:txBody>
      </p:sp>
      <p:sp>
        <p:nvSpPr>
          <p:cNvPr id="3" name="Content Placeholder 2">
            <a:extLst>
              <a:ext uri="{FF2B5EF4-FFF2-40B4-BE49-F238E27FC236}">
                <a16:creationId xmlns:a16="http://schemas.microsoft.com/office/drawing/2014/main" id="{B79B28A0-1982-2F2E-90FD-15EC7004C4B2}"/>
              </a:ext>
            </a:extLst>
          </p:cNvPr>
          <p:cNvSpPr>
            <a:spLocks noGrp="1"/>
          </p:cNvSpPr>
          <p:nvPr>
            <p:ph idx="1"/>
          </p:nvPr>
        </p:nvSpPr>
        <p:spPr>
          <a:xfrm>
            <a:off x="107950" y="1412777"/>
            <a:ext cx="8856663" cy="4753074"/>
          </a:xfrm>
        </p:spPr>
        <p:txBody>
          <a:bodyPr/>
          <a:lstStyle/>
          <a:p>
            <a:pPr marL="457200" indent="-457200" algn="just">
              <a:buFont typeface="Arial" panose="020B0604020202020204" pitchFamily="34" charset="0"/>
              <a:buChar char="•"/>
            </a:pPr>
            <a:r>
              <a:rPr lang="en-GB" altLang="en-US" sz="2000" i="0" dirty="0">
                <a:latin typeface="Arial" panose="020B0604020202020204" pitchFamily="34" charset="0"/>
              </a:rPr>
              <a:t>System modelling is the process of developing abstract models of system, with each model presenting a different view or perspective of the system. In which cycles of SDLC system modeming is used?</a:t>
            </a:r>
          </a:p>
          <a:p>
            <a:pPr marL="457200" indent="-457200" algn="just">
              <a:buFont typeface="Arial" panose="020B0604020202020204" pitchFamily="34" charset="0"/>
              <a:buChar char="•"/>
            </a:pPr>
            <a:r>
              <a:rPr lang="en-GB" altLang="en-US" sz="2000" i="0" dirty="0">
                <a:latin typeface="Arial" panose="020B0604020202020204" pitchFamily="34" charset="0"/>
              </a:rPr>
              <a:t>UML Diagrams include use case, activity, state, sequential, class diagrams and are useful tools for system modelling. What are the objectives of each of these diagrams?</a:t>
            </a:r>
          </a:p>
          <a:p>
            <a:pPr marL="457200" indent="-457200" algn="just">
              <a:buFont typeface="Arial" panose="020B0604020202020204" pitchFamily="34" charset="0"/>
              <a:buChar char="•"/>
            </a:pPr>
            <a:r>
              <a:rPr lang="en-GB" altLang="en-US" sz="2000" i="0" dirty="0">
                <a:latin typeface="Arial" panose="020B0604020202020204" pitchFamily="34" charset="0"/>
              </a:rPr>
              <a:t>Object-oriented design includes design of object classes and their relationship. How to construct an object in a system?</a:t>
            </a:r>
          </a:p>
          <a:p>
            <a:pPr marL="457200" indent="-457200" algn="just">
              <a:buFont typeface="Arial" panose="020B0604020202020204" pitchFamily="34" charset="0"/>
              <a:buChar char="•"/>
            </a:pPr>
            <a:r>
              <a:rPr lang="en-GB" altLang="en-US" sz="2000" i="0" dirty="0">
                <a:latin typeface="Arial" panose="020B0604020202020204" pitchFamily="34" charset="0"/>
              </a:rPr>
              <a:t>Design patterns are reusable solutions for common problems in software development. What are main components of a design pattern?</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012936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35B2176-08FC-9475-71CF-A005EC1352F0}"/>
              </a:ext>
            </a:extLst>
          </p:cNvPr>
          <p:cNvSpPr txBox="1">
            <a:spLocks noGrp="1"/>
          </p:cNvSpPr>
          <p:nvPr>
            <p:ph type="title"/>
          </p:nvPr>
        </p:nvSpPr>
        <p:spPr>
          <a:xfrm>
            <a:off x="251520" y="377826"/>
            <a:ext cx="6269037" cy="690562"/>
          </a:xfrm>
        </p:spPr>
        <p:txBody>
          <a:bodyPr lIns="0" tIns="12700" rIns="0" bIns="0" rtlCol="0">
            <a:spAutoFit/>
          </a:bodyPr>
          <a:lstStyle/>
          <a:p>
            <a:pPr marL="12700">
              <a:spcBef>
                <a:spcPts val="100"/>
              </a:spcBef>
              <a:defRPr/>
            </a:pPr>
            <a:r>
              <a:rPr lang="en-GB" dirty="0"/>
              <a:t>Inspection And</a:t>
            </a:r>
            <a:r>
              <a:rPr lang="en-GB" spc="-100" dirty="0"/>
              <a:t> </a:t>
            </a:r>
            <a:r>
              <a:rPr lang="en-GB" dirty="0"/>
              <a:t>Testing</a:t>
            </a:r>
          </a:p>
        </p:txBody>
      </p:sp>
      <p:sp>
        <p:nvSpPr>
          <p:cNvPr id="4" name="object 4">
            <a:extLst>
              <a:ext uri="{FF2B5EF4-FFF2-40B4-BE49-F238E27FC236}">
                <a16:creationId xmlns:a16="http://schemas.microsoft.com/office/drawing/2014/main" id="{3846A651-C954-DC89-FE6B-D25CBE4D862E}"/>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3797" name="object 6">
            <a:extLst>
              <a:ext uri="{FF2B5EF4-FFF2-40B4-BE49-F238E27FC236}">
                <a16:creationId xmlns:a16="http://schemas.microsoft.com/office/drawing/2014/main" id="{B156F0D3-790D-E7AE-D061-0F2E499C8215}"/>
              </a:ext>
            </a:extLst>
          </p:cNvPr>
          <p:cNvSpPr>
            <a:spLocks noGrp="1" noChangeArrowheads="1"/>
          </p:cNvSpPr>
          <p:nvPr>
            <p:ph type="sldNum" sz="quarter" idx="4294967295"/>
          </p:nvPr>
        </p:nvSpPr>
        <p:spPr bwMode="auto">
          <a:xfrm>
            <a:off x="8401050" y="6465888"/>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111D0762-0369-42C7-8AE2-6AF995CF2227}" type="slidenum">
              <a:rPr lang="en-GB" altLang="en-US" sz="1200" i="0">
                <a:solidFill>
                  <a:srgbClr val="888888"/>
                </a:solidFill>
                <a:latin typeface="Carlito"/>
                <a:ea typeface="Carlito"/>
                <a:cs typeface="Carlito"/>
              </a:rPr>
              <a:pPr eaLnBrk="1" hangingPunct="1">
                <a:lnSpc>
                  <a:spcPts val="1238"/>
                </a:lnSpc>
                <a:spcBef>
                  <a:spcPct val="0"/>
                </a:spcBef>
              </a:pPr>
              <a:t>30</a:t>
            </a:fld>
            <a:endParaRPr lang="en-US" altLang="en-US" sz="1200" i="0">
              <a:solidFill>
                <a:srgbClr val="888888"/>
              </a:solidFill>
              <a:latin typeface="Carlito"/>
              <a:ea typeface="Carlito"/>
              <a:cs typeface="Carlito"/>
            </a:endParaRPr>
          </a:p>
        </p:txBody>
      </p:sp>
      <p:sp>
        <p:nvSpPr>
          <p:cNvPr id="33798" name="object 3">
            <a:extLst>
              <a:ext uri="{FF2B5EF4-FFF2-40B4-BE49-F238E27FC236}">
                <a16:creationId xmlns:a16="http://schemas.microsoft.com/office/drawing/2014/main" id="{91E921A1-E3E9-41DA-E0B1-DF30F5BE6282}"/>
              </a:ext>
            </a:extLst>
          </p:cNvPr>
          <p:cNvSpPr>
            <a:spLocks noGrp="1" noChangeArrowheads="1"/>
          </p:cNvSpPr>
          <p:nvPr>
            <p:ph type="body" idx="1"/>
          </p:nvPr>
        </p:nvSpPr>
        <p:spPr>
          <a:xfrm>
            <a:off x="0" y="1484784"/>
            <a:ext cx="8942263" cy="4673074"/>
          </a:xfrm>
        </p:spPr>
        <p:txBody>
          <a:bodyPr wrap="square" lIns="0" tIns="12700" rIns="0" bIns="0">
            <a:spAutoFit/>
          </a:bodyPr>
          <a:lstStyle/>
          <a:p>
            <a:pPr marL="874713" indent="-457200">
              <a:spcBef>
                <a:spcPts val="100"/>
              </a:spcBef>
              <a:buFont typeface="Arial" panose="020B0604020202020204" pitchFamily="34" charset="0"/>
              <a:buChar char="•"/>
              <a:tabLst>
                <a:tab pos="762000" algn="l"/>
              </a:tabLst>
            </a:pPr>
            <a:r>
              <a:rPr lang="en-US" altLang="en-US" sz="2800" b="1" i="0" dirty="0">
                <a:latin typeface="Arial" panose="020B0604020202020204" pitchFamily="34" charset="0"/>
                <a:cs typeface="Arial" panose="020B0604020202020204" pitchFamily="34" charset="0"/>
              </a:rPr>
              <a:t>Software inspections:  </a:t>
            </a:r>
          </a:p>
          <a:p>
            <a:pPr marL="1319213" lvl="1" indent="-457200">
              <a:spcBef>
                <a:spcPts val="100"/>
              </a:spcBef>
              <a:buFont typeface="Arial" panose="020B0604020202020204" pitchFamily="34" charset="0"/>
              <a:buChar char="•"/>
              <a:tabLst>
                <a:tab pos="762000" algn="l"/>
              </a:tabLst>
            </a:pPr>
            <a:r>
              <a:rPr lang="en-US" altLang="en-US" sz="2400" i="0" dirty="0">
                <a:latin typeface="Arial" panose="020B0604020202020204" pitchFamily="34" charset="0"/>
                <a:cs typeface="Arial" panose="020B0604020202020204" pitchFamily="34" charset="0"/>
              </a:rPr>
              <a:t>Concerned with analysis of the </a:t>
            </a:r>
            <a:r>
              <a:rPr lang="en-US" altLang="en-US" sz="2400" b="1" i="0" dirty="0">
                <a:latin typeface="Arial" panose="020B0604020202020204" pitchFamily="34" charset="0"/>
                <a:cs typeface="Arial" panose="020B0604020202020204" pitchFamily="34" charset="0"/>
              </a:rPr>
              <a:t>static system representation</a:t>
            </a:r>
            <a:r>
              <a:rPr lang="en-US" altLang="en-US" sz="2400" i="0" dirty="0">
                <a:latin typeface="Arial" panose="020B0604020202020204" pitchFamily="34" charset="0"/>
                <a:cs typeface="Arial" panose="020B0604020202020204" pitchFamily="34" charset="0"/>
              </a:rPr>
              <a:t> to discover problems (static verification).</a:t>
            </a:r>
          </a:p>
          <a:p>
            <a:pPr marL="1219200" lvl="1" indent="-342900">
              <a:spcBef>
                <a:spcPts val="900"/>
              </a:spcBef>
              <a:tabLst>
                <a:tab pos="762000" algn="l"/>
              </a:tabLst>
            </a:pPr>
            <a:r>
              <a:rPr lang="en-US" altLang="en-US" sz="2400" dirty="0">
                <a:solidFill>
                  <a:srgbClr val="46424D"/>
                </a:solidFill>
                <a:latin typeface="Arial" panose="020B0604020202020204" pitchFamily="34" charset="0"/>
                <a:cs typeface="Arial" panose="020B0604020202020204" pitchFamily="34" charset="0"/>
              </a:rPr>
              <a:t>May be supplement by tool-based document and code  analysis.</a:t>
            </a:r>
            <a:endParaRPr lang="en-US" altLang="en-US" sz="2400" dirty="0">
              <a:latin typeface="Arial" panose="020B0604020202020204" pitchFamily="34" charset="0"/>
              <a:cs typeface="Arial" panose="020B0604020202020204" pitchFamily="34" charset="0"/>
            </a:endParaRPr>
          </a:p>
          <a:p>
            <a:pPr marL="889000" indent="-457200">
              <a:spcBef>
                <a:spcPts val="900"/>
              </a:spcBef>
              <a:buFont typeface="Arial" panose="020B0604020202020204" pitchFamily="34" charset="0"/>
              <a:buChar char="•"/>
              <a:tabLst>
                <a:tab pos="762000" algn="l"/>
              </a:tabLst>
            </a:pPr>
            <a:r>
              <a:rPr lang="en-US" altLang="en-US" sz="2800" b="1" i="0" dirty="0">
                <a:latin typeface="Arial" panose="020B0604020202020204" pitchFamily="34" charset="0"/>
                <a:cs typeface="Arial" panose="020B0604020202020204" pitchFamily="34" charset="0"/>
              </a:rPr>
              <a:t>Software testing: </a:t>
            </a:r>
          </a:p>
          <a:p>
            <a:pPr marL="1333500" lvl="1" indent="-457200">
              <a:spcBef>
                <a:spcPts val="900"/>
              </a:spcBef>
              <a:buFont typeface="Arial" panose="020B0604020202020204" pitchFamily="34" charset="0"/>
              <a:buChar char="•"/>
              <a:tabLst>
                <a:tab pos="762000" algn="l"/>
              </a:tabLst>
            </a:pPr>
            <a:r>
              <a:rPr lang="en-US" altLang="en-US" sz="2400" i="0" dirty="0">
                <a:latin typeface="Arial" panose="020B0604020202020204" pitchFamily="34" charset="0"/>
                <a:cs typeface="Arial" panose="020B0604020202020204" pitchFamily="34" charset="0"/>
              </a:rPr>
              <a:t>Concerned with exercising and  observing product </a:t>
            </a:r>
            <a:r>
              <a:rPr lang="en-US" altLang="en-US" sz="2400" b="1" i="0" dirty="0">
                <a:latin typeface="Arial" panose="020B0604020202020204" pitchFamily="34" charset="0"/>
                <a:cs typeface="Arial" panose="020B0604020202020204" pitchFamily="34" charset="0"/>
              </a:rPr>
              <a:t>behaviour</a:t>
            </a:r>
            <a:r>
              <a:rPr lang="en-US" altLang="en-US" sz="2400" i="0" dirty="0">
                <a:latin typeface="Arial" panose="020B0604020202020204" pitchFamily="34" charset="0"/>
                <a:cs typeface="Arial" panose="020B0604020202020204" pitchFamily="34" charset="0"/>
              </a:rPr>
              <a:t> (dynamic verification).</a:t>
            </a:r>
          </a:p>
          <a:p>
            <a:pPr marL="1219200" lvl="1" indent="-342900">
              <a:spcBef>
                <a:spcPts val="900"/>
              </a:spcBef>
              <a:tabLst>
                <a:tab pos="762000" algn="l"/>
              </a:tabLst>
            </a:pPr>
            <a:r>
              <a:rPr lang="en-US" altLang="en-US" sz="2400" dirty="0">
                <a:solidFill>
                  <a:srgbClr val="46424D"/>
                </a:solidFill>
                <a:latin typeface="Arial" panose="020B0604020202020204" pitchFamily="34" charset="0"/>
                <a:cs typeface="Arial" panose="020B0604020202020204" pitchFamily="34" charset="0"/>
              </a:rPr>
              <a:t>The system is executed with test data and its operational </a:t>
            </a:r>
            <a:r>
              <a:rPr lang="en-US" altLang="en-US" sz="2400" i="0" dirty="0">
                <a:latin typeface="Arial" panose="020B0604020202020204" pitchFamily="34" charset="0"/>
                <a:cs typeface="Arial" panose="020B0604020202020204" pitchFamily="34" charset="0"/>
              </a:rPr>
              <a:t>behaviour is observed.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48B0AE6-356B-ADEB-405F-A8E47C25ED5C}"/>
              </a:ext>
            </a:extLst>
          </p:cNvPr>
          <p:cNvSpPr txBox="1">
            <a:spLocks noGrp="1"/>
          </p:cNvSpPr>
          <p:nvPr>
            <p:ph type="title"/>
          </p:nvPr>
        </p:nvSpPr>
        <p:spPr>
          <a:xfrm>
            <a:off x="258763" y="392484"/>
            <a:ext cx="7204075" cy="690562"/>
          </a:xfrm>
        </p:spPr>
        <p:txBody>
          <a:bodyPr lIns="0" tIns="12700" rIns="0" bIns="0" rtlCol="0">
            <a:spAutoFit/>
          </a:bodyPr>
          <a:lstStyle/>
          <a:p>
            <a:pPr marL="12700">
              <a:spcBef>
                <a:spcPts val="100"/>
              </a:spcBef>
              <a:defRPr/>
            </a:pPr>
            <a:r>
              <a:rPr spc="-5" dirty="0"/>
              <a:t>Inspections</a:t>
            </a:r>
            <a:r>
              <a:rPr lang="en-GB" spc="-5" dirty="0"/>
              <a:t> </a:t>
            </a:r>
            <a:r>
              <a:rPr dirty="0"/>
              <a:t>and</a:t>
            </a:r>
            <a:r>
              <a:rPr spc="-60" dirty="0"/>
              <a:t> </a:t>
            </a:r>
            <a:r>
              <a:rPr lang="en-GB" spc="-60" dirty="0"/>
              <a:t>T</a:t>
            </a:r>
            <a:r>
              <a:rPr lang="en-GB" dirty="0"/>
              <a:t>esting</a:t>
            </a:r>
            <a:endParaRPr dirty="0"/>
          </a:p>
        </p:txBody>
      </p:sp>
      <p:grpSp>
        <p:nvGrpSpPr>
          <p:cNvPr id="34819" name="object 3">
            <a:extLst>
              <a:ext uri="{FF2B5EF4-FFF2-40B4-BE49-F238E27FC236}">
                <a16:creationId xmlns:a16="http://schemas.microsoft.com/office/drawing/2014/main" id="{352B8017-7BEF-807C-26C6-BF1681B5DC68}"/>
              </a:ext>
            </a:extLst>
          </p:cNvPr>
          <p:cNvGrpSpPr>
            <a:grpSpLocks/>
          </p:cNvGrpSpPr>
          <p:nvPr/>
        </p:nvGrpSpPr>
        <p:grpSpPr bwMode="auto">
          <a:xfrm>
            <a:off x="258763" y="1412777"/>
            <a:ext cx="8705725" cy="4608512"/>
            <a:chOff x="258607" y="1864930"/>
            <a:chExt cx="8404860" cy="3507104"/>
          </a:xfrm>
        </p:grpSpPr>
        <p:sp>
          <p:nvSpPr>
            <p:cNvPr id="34823" name="object 4">
              <a:extLst>
                <a:ext uri="{FF2B5EF4-FFF2-40B4-BE49-F238E27FC236}">
                  <a16:creationId xmlns:a16="http://schemas.microsoft.com/office/drawing/2014/main" id="{F1195E49-F904-CE1B-7F43-DCC977B1FF9B}"/>
                </a:ext>
              </a:extLst>
            </p:cNvPr>
            <p:cNvSpPr>
              <a:spLocks/>
            </p:cNvSpPr>
            <p:nvPr/>
          </p:nvSpPr>
          <p:spPr bwMode="auto">
            <a:xfrm>
              <a:off x="3780536" y="3385438"/>
              <a:ext cx="1433195" cy="646430"/>
            </a:xfrm>
            <a:custGeom>
              <a:avLst/>
              <a:gdLst>
                <a:gd name="T0" fmla="*/ 1433017 w 1433195"/>
                <a:gd name="T1" fmla="*/ 0 h 646429"/>
                <a:gd name="T2" fmla="*/ 0 w 1433195"/>
                <a:gd name="T3" fmla="*/ 0 h 646429"/>
                <a:gd name="T4" fmla="*/ 0 w 1433195"/>
                <a:gd name="T5" fmla="*/ 573977 h 646429"/>
                <a:gd name="T6" fmla="*/ 0 w 1433195"/>
                <a:gd name="T7" fmla="*/ 646189 h 646429"/>
                <a:gd name="T8" fmla="*/ 1433017 w 1433195"/>
                <a:gd name="T9" fmla="*/ 646189 h 646429"/>
                <a:gd name="T10" fmla="*/ 1433017 w 1433195"/>
                <a:gd name="T11" fmla="*/ 573977 h 646429"/>
                <a:gd name="T12" fmla="*/ 1433017 w 1433195"/>
                <a:gd name="T13" fmla="*/ 0 h 6464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3195" h="646429">
                  <a:moveTo>
                    <a:pt x="1433017" y="0"/>
                  </a:moveTo>
                  <a:lnTo>
                    <a:pt x="0" y="0"/>
                  </a:lnTo>
                  <a:lnTo>
                    <a:pt x="0" y="573976"/>
                  </a:lnTo>
                  <a:lnTo>
                    <a:pt x="0" y="646188"/>
                  </a:lnTo>
                  <a:lnTo>
                    <a:pt x="1433017" y="646188"/>
                  </a:lnTo>
                  <a:lnTo>
                    <a:pt x="1433017" y="573976"/>
                  </a:lnTo>
                  <a:lnTo>
                    <a:pt x="1433017"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24" name="object 5">
              <a:extLst>
                <a:ext uri="{FF2B5EF4-FFF2-40B4-BE49-F238E27FC236}">
                  <a16:creationId xmlns:a16="http://schemas.microsoft.com/office/drawing/2014/main" id="{C420C49E-F3F3-1A50-2EE7-26735C9BE8B8}"/>
                </a:ext>
              </a:extLst>
            </p:cNvPr>
            <p:cNvSpPr>
              <a:spLocks/>
            </p:cNvSpPr>
            <p:nvPr/>
          </p:nvSpPr>
          <p:spPr bwMode="auto">
            <a:xfrm>
              <a:off x="3780538" y="3385432"/>
              <a:ext cx="1433195" cy="646430"/>
            </a:xfrm>
            <a:custGeom>
              <a:avLst/>
              <a:gdLst>
                <a:gd name="T0" fmla="*/ 0 w 1433195"/>
                <a:gd name="T1" fmla="*/ 0 h 646429"/>
                <a:gd name="T2" fmla="*/ 1433021 w 1433195"/>
                <a:gd name="T3" fmla="*/ 0 h 646429"/>
                <a:gd name="T4" fmla="*/ 1433021 w 1433195"/>
                <a:gd name="T5" fmla="*/ 646191 h 646429"/>
                <a:gd name="T6" fmla="*/ 0 w 1433195"/>
                <a:gd name="T7" fmla="*/ 646191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3021" y="0"/>
                  </a:lnTo>
                  <a:lnTo>
                    <a:pt x="1433021" y="646190"/>
                  </a:lnTo>
                  <a:lnTo>
                    <a:pt x="0" y="646190"/>
                  </a:lnTo>
                  <a:lnTo>
                    <a:pt x="0"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25" name="object 6">
              <a:extLst>
                <a:ext uri="{FF2B5EF4-FFF2-40B4-BE49-F238E27FC236}">
                  <a16:creationId xmlns:a16="http://schemas.microsoft.com/office/drawing/2014/main" id="{A3AFB1EF-2763-CE18-CF83-47968B6B9FEE}"/>
                </a:ext>
              </a:extLst>
            </p:cNvPr>
            <p:cNvSpPr>
              <a:spLocks/>
            </p:cNvSpPr>
            <p:nvPr/>
          </p:nvSpPr>
          <p:spPr bwMode="auto">
            <a:xfrm>
              <a:off x="3780537" y="1948536"/>
              <a:ext cx="1433195" cy="646430"/>
            </a:xfrm>
            <a:custGeom>
              <a:avLst/>
              <a:gdLst>
                <a:gd name="T0" fmla="*/ 1110838 w 1433195"/>
                <a:gd name="T1" fmla="*/ 0 h 646430"/>
                <a:gd name="T2" fmla="*/ 322183 w 1433195"/>
                <a:gd name="T3" fmla="*/ 0 h 646430"/>
                <a:gd name="T4" fmla="*/ 274525 w 1433195"/>
                <a:gd name="T5" fmla="*/ 3497 h 646430"/>
                <a:gd name="T6" fmla="*/ 229055 w 1433195"/>
                <a:gd name="T7" fmla="*/ 13659 h 646430"/>
                <a:gd name="T8" fmla="*/ 186267 w 1433195"/>
                <a:gd name="T9" fmla="*/ 29988 h 646430"/>
                <a:gd name="T10" fmla="*/ 146657 w 1433195"/>
                <a:gd name="T11" fmla="*/ 51988 h 646430"/>
                <a:gd name="T12" fmla="*/ 110721 w 1433195"/>
                <a:gd name="T13" fmla="*/ 79162 h 646430"/>
                <a:gd name="T14" fmla="*/ 78954 w 1433195"/>
                <a:gd name="T15" fmla="*/ 111013 h 646430"/>
                <a:gd name="T16" fmla="*/ 51852 w 1433195"/>
                <a:gd name="T17" fmla="*/ 147043 h 646430"/>
                <a:gd name="T18" fmla="*/ 29910 w 1433195"/>
                <a:gd name="T19" fmla="*/ 186757 h 646430"/>
                <a:gd name="T20" fmla="*/ 13623 w 1433195"/>
                <a:gd name="T21" fmla="*/ 229658 h 646430"/>
                <a:gd name="T22" fmla="*/ 3488 w 1433195"/>
                <a:gd name="T23" fmla="*/ 275248 h 646430"/>
                <a:gd name="T24" fmla="*/ 0 w 1433195"/>
                <a:gd name="T25" fmla="*/ 323031 h 646430"/>
                <a:gd name="T26" fmla="*/ 3488 w 1433195"/>
                <a:gd name="T27" fmla="*/ 370877 h 646430"/>
                <a:gd name="T28" fmla="*/ 13623 w 1433195"/>
                <a:gd name="T29" fmla="*/ 416519 h 646430"/>
                <a:gd name="T30" fmla="*/ 29910 w 1433195"/>
                <a:gd name="T31" fmla="*/ 459461 h 646430"/>
                <a:gd name="T32" fmla="*/ 51852 w 1433195"/>
                <a:gd name="T33" fmla="*/ 499207 h 646430"/>
                <a:gd name="T34" fmla="*/ 78954 w 1433195"/>
                <a:gd name="T35" fmla="*/ 535262 h 646430"/>
                <a:gd name="T36" fmla="*/ 110721 w 1433195"/>
                <a:gd name="T37" fmla="*/ 567130 h 646430"/>
                <a:gd name="T38" fmla="*/ 146657 w 1433195"/>
                <a:gd name="T39" fmla="*/ 594315 h 646430"/>
                <a:gd name="T40" fmla="*/ 186267 w 1433195"/>
                <a:gd name="T41" fmla="*/ 616322 h 646430"/>
                <a:gd name="T42" fmla="*/ 229055 w 1433195"/>
                <a:gd name="T43" fmla="*/ 632655 h 646430"/>
                <a:gd name="T44" fmla="*/ 274525 w 1433195"/>
                <a:gd name="T45" fmla="*/ 642818 h 646430"/>
                <a:gd name="T46" fmla="*/ 322183 w 1433195"/>
                <a:gd name="T47" fmla="*/ 646316 h 646430"/>
                <a:gd name="T48" fmla="*/ 1110838 w 1433195"/>
                <a:gd name="T49" fmla="*/ 646316 h 646430"/>
                <a:gd name="T50" fmla="*/ 1158495 w 1433195"/>
                <a:gd name="T51" fmla="*/ 642818 h 646430"/>
                <a:gd name="T52" fmla="*/ 1203966 w 1433195"/>
                <a:gd name="T53" fmla="*/ 632655 h 646430"/>
                <a:gd name="T54" fmla="*/ 1246754 w 1433195"/>
                <a:gd name="T55" fmla="*/ 616322 h 646430"/>
                <a:gd name="T56" fmla="*/ 1286363 w 1433195"/>
                <a:gd name="T57" fmla="*/ 594315 h 646430"/>
                <a:gd name="T58" fmla="*/ 1322299 w 1433195"/>
                <a:gd name="T59" fmla="*/ 567130 h 646430"/>
                <a:gd name="T60" fmla="*/ 1354066 w 1433195"/>
                <a:gd name="T61" fmla="*/ 535262 h 646430"/>
                <a:gd name="T62" fmla="*/ 1381169 w 1433195"/>
                <a:gd name="T63" fmla="*/ 499207 h 646430"/>
                <a:gd name="T64" fmla="*/ 1403111 w 1433195"/>
                <a:gd name="T65" fmla="*/ 459461 h 646430"/>
                <a:gd name="T66" fmla="*/ 1419397 w 1433195"/>
                <a:gd name="T67" fmla="*/ 416519 h 646430"/>
                <a:gd name="T68" fmla="*/ 1429533 w 1433195"/>
                <a:gd name="T69" fmla="*/ 370877 h 646430"/>
                <a:gd name="T70" fmla="*/ 1433021 w 1433195"/>
                <a:gd name="T71" fmla="*/ 323031 h 646430"/>
                <a:gd name="T72" fmla="*/ 1429533 w 1433195"/>
                <a:gd name="T73" fmla="*/ 275248 h 646430"/>
                <a:gd name="T74" fmla="*/ 1419397 w 1433195"/>
                <a:gd name="T75" fmla="*/ 229658 h 646430"/>
                <a:gd name="T76" fmla="*/ 1403111 w 1433195"/>
                <a:gd name="T77" fmla="*/ 186757 h 646430"/>
                <a:gd name="T78" fmla="*/ 1381169 w 1433195"/>
                <a:gd name="T79" fmla="*/ 147043 h 646430"/>
                <a:gd name="T80" fmla="*/ 1354066 w 1433195"/>
                <a:gd name="T81" fmla="*/ 111013 h 646430"/>
                <a:gd name="T82" fmla="*/ 1322299 w 1433195"/>
                <a:gd name="T83" fmla="*/ 79162 h 646430"/>
                <a:gd name="T84" fmla="*/ 1286363 w 1433195"/>
                <a:gd name="T85" fmla="*/ 51988 h 646430"/>
                <a:gd name="T86" fmla="*/ 1246754 w 1433195"/>
                <a:gd name="T87" fmla="*/ 29988 h 646430"/>
                <a:gd name="T88" fmla="*/ 1203966 w 1433195"/>
                <a:gd name="T89" fmla="*/ 13659 h 646430"/>
                <a:gd name="T90" fmla="*/ 1158495 w 1433195"/>
                <a:gd name="T91" fmla="*/ 3497 h 646430"/>
                <a:gd name="T92" fmla="*/ 1110838 w 1433195"/>
                <a:gd name="T93" fmla="*/ 0 h 6464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30">
                  <a:moveTo>
                    <a:pt x="1110838" y="0"/>
                  </a:moveTo>
                  <a:lnTo>
                    <a:pt x="322183" y="0"/>
                  </a:lnTo>
                  <a:lnTo>
                    <a:pt x="274525" y="3497"/>
                  </a:lnTo>
                  <a:lnTo>
                    <a:pt x="229055" y="13659"/>
                  </a:lnTo>
                  <a:lnTo>
                    <a:pt x="186267" y="29988"/>
                  </a:lnTo>
                  <a:lnTo>
                    <a:pt x="146657" y="51988"/>
                  </a:lnTo>
                  <a:lnTo>
                    <a:pt x="110721" y="79162"/>
                  </a:lnTo>
                  <a:lnTo>
                    <a:pt x="78954" y="111013"/>
                  </a:lnTo>
                  <a:lnTo>
                    <a:pt x="51852" y="147043"/>
                  </a:lnTo>
                  <a:lnTo>
                    <a:pt x="29910" y="186757"/>
                  </a:lnTo>
                  <a:lnTo>
                    <a:pt x="13623" y="229658"/>
                  </a:lnTo>
                  <a:lnTo>
                    <a:pt x="3488" y="275248"/>
                  </a:lnTo>
                  <a:lnTo>
                    <a:pt x="0" y="323031"/>
                  </a:lnTo>
                  <a:lnTo>
                    <a:pt x="3488" y="370877"/>
                  </a:lnTo>
                  <a:lnTo>
                    <a:pt x="13623" y="416519"/>
                  </a:lnTo>
                  <a:lnTo>
                    <a:pt x="29910" y="459461"/>
                  </a:lnTo>
                  <a:lnTo>
                    <a:pt x="51852" y="499207"/>
                  </a:lnTo>
                  <a:lnTo>
                    <a:pt x="78954" y="535262"/>
                  </a:lnTo>
                  <a:lnTo>
                    <a:pt x="110721" y="567130"/>
                  </a:lnTo>
                  <a:lnTo>
                    <a:pt x="146657" y="594315"/>
                  </a:lnTo>
                  <a:lnTo>
                    <a:pt x="186267" y="616322"/>
                  </a:lnTo>
                  <a:lnTo>
                    <a:pt x="229055" y="632655"/>
                  </a:lnTo>
                  <a:lnTo>
                    <a:pt x="274525" y="642818"/>
                  </a:lnTo>
                  <a:lnTo>
                    <a:pt x="322183" y="646316"/>
                  </a:lnTo>
                  <a:lnTo>
                    <a:pt x="1110838" y="646316"/>
                  </a:lnTo>
                  <a:lnTo>
                    <a:pt x="1158495" y="642818"/>
                  </a:lnTo>
                  <a:lnTo>
                    <a:pt x="1203966" y="632655"/>
                  </a:lnTo>
                  <a:lnTo>
                    <a:pt x="1246754" y="616322"/>
                  </a:lnTo>
                  <a:lnTo>
                    <a:pt x="1286363" y="594315"/>
                  </a:lnTo>
                  <a:lnTo>
                    <a:pt x="1322299" y="567130"/>
                  </a:lnTo>
                  <a:lnTo>
                    <a:pt x="1354066" y="535262"/>
                  </a:lnTo>
                  <a:lnTo>
                    <a:pt x="1381169" y="499207"/>
                  </a:lnTo>
                  <a:lnTo>
                    <a:pt x="1403111" y="459461"/>
                  </a:lnTo>
                  <a:lnTo>
                    <a:pt x="1419397" y="416519"/>
                  </a:lnTo>
                  <a:lnTo>
                    <a:pt x="1429533" y="370877"/>
                  </a:lnTo>
                  <a:lnTo>
                    <a:pt x="1433021" y="323031"/>
                  </a:lnTo>
                  <a:lnTo>
                    <a:pt x="1429533" y="275248"/>
                  </a:lnTo>
                  <a:lnTo>
                    <a:pt x="1419397" y="229658"/>
                  </a:lnTo>
                  <a:lnTo>
                    <a:pt x="1403111" y="186757"/>
                  </a:lnTo>
                  <a:lnTo>
                    <a:pt x="1381169" y="147043"/>
                  </a:lnTo>
                  <a:lnTo>
                    <a:pt x="1354066" y="111013"/>
                  </a:lnTo>
                  <a:lnTo>
                    <a:pt x="1322299" y="79162"/>
                  </a:lnTo>
                  <a:lnTo>
                    <a:pt x="1286363" y="51988"/>
                  </a:lnTo>
                  <a:lnTo>
                    <a:pt x="1246754" y="29988"/>
                  </a:lnTo>
                  <a:lnTo>
                    <a:pt x="1203966" y="13659"/>
                  </a:lnTo>
                  <a:lnTo>
                    <a:pt x="1158495" y="3497"/>
                  </a:lnTo>
                  <a:lnTo>
                    <a:pt x="1110838"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26" name="object 7">
              <a:extLst>
                <a:ext uri="{FF2B5EF4-FFF2-40B4-BE49-F238E27FC236}">
                  <a16:creationId xmlns:a16="http://schemas.microsoft.com/office/drawing/2014/main" id="{C775B2A8-6204-559D-ECC4-121A45C3846F}"/>
                </a:ext>
              </a:extLst>
            </p:cNvPr>
            <p:cNvSpPr>
              <a:spLocks/>
            </p:cNvSpPr>
            <p:nvPr/>
          </p:nvSpPr>
          <p:spPr bwMode="auto">
            <a:xfrm>
              <a:off x="3780538" y="1948536"/>
              <a:ext cx="1433195" cy="646430"/>
            </a:xfrm>
            <a:custGeom>
              <a:avLst/>
              <a:gdLst>
                <a:gd name="T0" fmla="*/ 322183 w 1433195"/>
                <a:gd name="T1" fmla="*/ 0 h 646430"/>
                <a:gd name="T2" fmla="*/ 1110838 w 1433195"/>
                <a:gd name="T3" fmla="*/ 0 h 646430"/>
                <a:gd name="T4" fmla="*/ 1158495 w 1433195"/>
                <a:gd name="T5" fmla="*/ 3497 h 646430"/>
                <a:gd name="T6" fmla="*/ 1203966 w 1433195"/>
                <a:gd name="T7" fmla="*/ 13659 h 646430"/>
                <a:gd name="T8" fmla="*/ 1246754 w 1433195"/>
                <a:gd name="T9" fmla="*/ 29988 h 646430"/>
                <a:gd name="T10" fmla="*/ 1286363 w 1433195"/>
                <a:gd name="T11" fmla="*/ 51988 h 646430"/>
                <a:gd name="T12" fmla="*/ 1322300 w 1433195"/>
                <a:gd name="T13" fmla="*/ 79162 h 646430"/>
                <a:gd name="T14" fmla="*/ 1354066 w 1433195"/>
                <a:gd name="T15" fmla="*/ 111013 h 646430"/>
                <a:gd name="T16" fmla="*/ 1381169 w 1433195"/>
                <a:gd name="T17" fmla="*/ 147043 h 646430"/>
                <a:gd name="T18" fmla="*/ 1403111 w 1433195"/>
                <a:gd name="T19" fmla="*/ 186757 h 646430"/>
                <a:gd name="T20" fmla="*/ 1419397 w 1433195"/>
                <a:gd name="T21" fmla="*/ 229658 h 646430"/>
                <a:gd name="T22" fmla="*/ 1429533 w 1433195"/>
                <a:gd name="T23" fmla="*/ 275248 h 646430"/>
                <a:gd name="T24" fmla="*/ 1433021 w 1433195"/>
                <a:gd name="T25" fmla="*/ 323031 h 646430"/>
                <a:gd name="T26" fmla="*/ 1429533 w 1433195"/>
                <a:gd name="T27" fmla="*/ 370877 h 646430"/>
                <a:gd name="T28" fmla="*/ 1419397 w 1433195"/>
                <a:gd name="T29" fmla="*/ 416519 h 646430"/>
                <a:gd name="T30" fmla="*/ 1403111 w 1433195"/>
                <a:gd name="T31" fmla="*/ 459461 h 646430"/>
                <a:gd name="T32" fmla="*/ 1381169 w 1433195"/>
                <a:gd name="T33" fmla="*/ 499207 h 646430"/>
                <a:gd name="T34" fmla="*/ 1354066 w 1433195"/>
                <a:gd name="T35" fmla="*/ 535262 h 646430"/>
                <a:gd name="T36" fmla="*/ 1322300 w 1433195"/>
                <a:gd name="T37" fmla="*/ 567130 h 646430"/>
                <a:gd name="T38" fmla="*/ 1286363 w 1433195"/>
                <a:gd name="T39" fmla="*/ 594315 h 646430"/>
                <a:gd name="T40" fmla="*/ 1246754 w 1433195"/>
                <a:gd name="T41" fmla="*/ 616322 h 646430"/>
                <a:gd name="T42" fmla="*/ 1203966 w 1433195"/>
                <a:gd name="T43" fmla="*/ 632655 h 646430"/>
                <a:gd name="T44" fmla="*/ 1158495 w 1433195"/>
                <a:gd name="T45" fmla="*/ 642818 h 646430"/>
                <a:gd name="T46" fmla="*/ 1110838 w 1433195"/>
                <a:gd name="T47" fmla="*/ 646316 h 646430"/>
                <a:gd name="T48" fmla="*/ 322183 w 1433195"/>
                <a:gd name="T49" fmla="*/ 646316 h 646430"/>
                <a:gd name="T50" fmla="*/ 274525 w 1433195"/>
                <a:gd name="T51" fmla="*/ 642818 h 646430"/>
                <a:gd name="T52" fmla="*/ 229055 w 1433195"/>
                <a:gd name="T53" fmla="*/ 632655 h 646430"/>
                <a:gd name="T54" fmla="*/ 186267 w 1433195"/>
                <a:gd name="T55" fmla="*/ 616322 h 646430"/>
                <a:gd name="T56" fmla="*/ 146657 w 1433195"/>
                <a:gd name="T57" fmla="*/ 594315 h 646430"/>
                <a:gd name="T58" fmla="*/ 110721 w 1433195"/>
                <a:gd name="T59" fmla="*/ 567130 h 646430"/>
                <a:gd name="T60" fmla="*/ 78954 w 1433195"/>
                <a:gd name="T61" fmla="*/ 535262 h 646430"/>
                <a:gd name="T62" fmla="*/ 51852 w 1433195"/>
                <a:gd name="T63" fmla="*/ 499207 h 646430"/>
                <a:gd name="T64" fmla="*/ 29910 w 1433195"/>
                <a:gd name="T65" fmla="*/ 459461 h 646430"/>
                <a:gd name="T66" fmla="*/ 13623 w 1433195"/>
                <a:gd name="T67" fmla="*/ 416519 h 646430"/>
                <a:gd name="T68" fmla="*/ 3488 w 1433195"/>
                <a:gd name="T69" fmla="*/ 370877 h 646430"/>
                <a:gd name="T70" fmla="*/ 0 w 1433195"/>
                <a:gd name="T71" fmla="*/ 323031 h 646430"/>
                <a:gd name="T72" fmla="*/ 3488 w 1433195"/>
                <a:gd name="T73" fmla="*/ 275248 h 646430"/>
                <a:gd name="T74" fmla="*/ 13623 w 1433195"/>
                <a:gd name="T75" fmla="*/ 229658 h 646430"/>
                <a:gd name="T76" fmla="*/ 29910 w 1433195"/>
                <a:gd name="T77" fmla="*/ 186757 h 646430"/>
                <a:gd name="T78" fmla="*/ 51852 w 1433195"/>
                <a:gd name="T79" fmla="*/ 147043 h 646430"/>
                <a:gd name="T80" fmla="*/ 78954 w 1433195"/>
                <a:gd name="T81" fmla="*/ 111013 h 646430"/>
                <a:gd name="T82" fmla="*/ 110721 w 1433195"/>
                <a:gd name="T83" fmla="*/ 79162 h 646430"/>
                <a:gd name="T84" fmla="*/ 146657 w 1433195"/>
                <a:gd name="T85" fmla="*/ 51988 h 646430"/>
                <a:gd name="T86" fmla="*/ 186267 w 1433195"/>
                <a:gd name="T87" fmla="*/ 29988 h 646430"/>
                <a:gd name="T88" fmla="*/ 229055 w 1433195"/>
                <a:gd name="T89" fmla="*/ 13659 h 646430"/>
                <a:gd name="T90" fmla="*/ 274525 w 1433195"/>
                <a:gd name="T91" fmla="*/ 3497 h 646430"/>
                <a:gd name="T92" fmla="*/ 322183 w 1433195"/>
                <a:gd name="T93" fmla="*/ 0 h 6464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30">
                  <a:moveTo>
                    <a:pt x="322183" y="0"/>
                  </a:moveTo>
                  <a:lnTo>
                    <a:pt x="1110838" y="0"/>
                  </a:lnTo>
                  <a:lnTo>
                    <a:pt x="1158495" y="3497"/>
                  </a:lnTo>
                  <a:lnTo>
                    <a:pt x="1203966" y="13659"/>
                  </a:lnTo>
                  <a:lnTo>
                    <a:pt x="1246754" y="29988"/>
                  </a:lnTo>
                  <a:lnTo>
                    <a:pt x="1286363" y="51988"/>
                  </a:lnTo>
                  <a:lnTo>
                    <a:pt x="1322300" y="79162"/>
                  </a:lnTo>
                  <a:lnTo>
                    <a:pt x="1354066" y="111013"/>
                  </a:lnTo>
                  <a:lnTo>
                    <a:pt x="1381169" y="147043"/>
                  </a:lnTo>
                  <a:lnTo>
                    <a:pt x="1403111" y="186757"/>
                  </a:lnTo>
                  <a:lnTo>
                    <a:pt x="1419397" y="229658"/>
                  </a:lnTo>
                  <a:lnTo>
                    <a:pt x="1429533" y="275248"/>
                  </a:lnTo>
                  <a:lnTo>
                    <a:pt x="1433021" y="323031"/>
                  </a:lnTo>
                  <a:lnTo>
                    <a:pt x="1429533" y="370877"/>
                  </a:lnTo>
                  <a:lnTo>
                    <a:pt x="1419397" y="416519"/>
                  </a:lnTo>
                  <a:lnTo>
                    <a:pt x="1403111" y="459461"/>
                  </a:lnTo>
                  <a:lnTo>
                    <a:pt x="1381169" y="499207"/>
                  </a:lnTo>
                  <a:lnTo>
                    <a:pt x="1354066" y="535262"/>
                  </a:lnTo>
                  <a:lnTo>
                    <a:pt x="1322300" y="567130"/>
                  </a:lnTo>
                  <a:lnTo>
                    <a:pt x="1286363" y="594315"/>
                  </a:lnTo>
                  <a:lnTo>
                    <a:pt x="1246754" y="616322"/>
                  </a:lnTo>
                  <a:lnTo>
                    <a:pt x="1203966" y="632655"/>
                  </a:lnTo>
                  <a:lnTo>
                    <a:pt x="1158495" y="642818"/>
                  </a:lnTo>
                  <a:lnTo>
                    <a:pt x="1110838" y="646316"/>
                  </a:lnTo>
                  <a:lnTo>
                    <a:pt x="322183" y="646316"/>
                  </a:lnTo>
                  <a:lnTo>
                    <a:pt x="274525" y="642818"/>
                  </a:lnTo>
                  <a:lnTo>
                    <a:pt x="229055" y="632655"/>
                  </a:lnTo>
                  <a:lnTo>
                    <a:pt x="186267" y="616322"/>
                  </a:lnTo>
                  <a:lnTo>
                    <a:pt x="146657" y="594315"/>
                  </a:lnTo>
                  <a:lnTo>
                    <a:pt x="110721" y="567130"/>
                  </a:lnTo>
                  <a:lnTo>
                    <a:pt x="78954" y="535262"/>
                  </a:lnTo>
                  <a:lnTo>
                    <a:pt x="51852" y="499207"/>
                  </a:lnTo>
                  <a:lnTo>
                    <a:pt x="29910" y="459461"/>
                  </a:lnTo>
                  <a:lnTo>
                    <a:pt x="13623" y="416519"/>
                  </a:lnTo>
                  <a:lnTo>
                    <a:pt x="3488" y="370877"/>
                  </a:lnTo>
                  <a:lnTo>
                    <a:pt x="0" y="323031"/>
                  </a:lnTo>
                  <a:lnTo>
                    <a:pt x="3488" y="275248"/>
                  </a:lnTo>
                  <a:lnTo>
                    <a:pt x="13623" y="229658"/>
                  </a:lnTo>
                  <a:lnTo>
                    <a:pt x="29910" y="186757"/>
                  </a:lnTo>
                  <a:lnTo>
                    <a:pt x="51852" y="147043"/>
                  </a:lnTo>
                  <a:lnTo>
                    <a:pt x="78954" y="111013"/>
                  </a:lnTo>
                  <a:lnTo>
                    <a:pt x="110721" y="79162"/>
                  </a:lnTo>
                  <a:lnTo>
                    <a:pt x="146657" y="51988"/>
                  </a:lnTo>
                  <a:lnTo>
                    <a:pt x="186267" y="29988"/>
                  </a:lnTo>
                  <a:lnTo>
                    <a:pt x="229055" y="13659"/>
                  </a:lnTo>
                  <a:lnTo>
                    <a:pt x="274525" y="3497"/>
                  </a:lnTo>
                  <a:lnTo>
                    <a:pt x="322183"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27" name="object 8">
              <a:extLst>
                <a:ext uri="{FF2B5EF4-FFF2-40B4-BE49-F238E27FC236}">
                  <a16:creationId xmlns:a16="http://schemas.microsoft.com/office/drawing/2014/main" id="{F1B0D3E6-6417-AABB-121C-170A2AC1708B}"/>
                </a:ext>
              </a:extLst>
            </p:cNvPr>
            <p:cNvSpPr>
              <a:spLocks/>
            </p:cNvSpPr>
            <p:nvPr/>
          </p:nvSpPr>
          <p:spPr bwMode="auto">
            <a:xfrm>
              <a:off x="4424905" y="2199361"/>
              <a:ext cx="2621915" cy="1076325"/>
            </a:xfrm>
            <a:custGeom>
              <a:avLst/>
              <a:gdLst>
                <a:gd name="T0" fmla="*/ 0 w 2621915"/>
                <a:gd name="T1" fmla="*/ 0 h 1076325"/>
                <a:gd name="T2" fmla="*/ 0 w 2621915"/>
                <a:gd name="T3" fmla="*/ 0 h 1076325"/>
                <a:gd name="T4" fmla="*/ 2621689 w 2621915"/>
                <a:gd name="T5" fmla="*/ 1075834 h 1076325"/>
                <a:gd name="T6" fmla="*/ 0 60000 65536"/>
                <a:gd name="T7" fmla="*/ 0 60000 65536"/>
                <a:gd name="T8" fmla="*/ 0 60000 65536"/>
              </a:gdLst>
              <a:ahLst/>
              <a:cxnLst>
                <a:cxn ang="T6">
                  <a:pos x="T0" y="T1"/>
                </a:cxn>
                <a:cxn ang="T7">
                  <a:pos x="T2" y="T3"/>
                </a:cxn>
                <a:cxn ang="T8">
                  <a:pos x="T4" y="T5"/>
                </a:cxn>
              </a:cxnLst>
              <a:rect l="0" t="0" r="r" b="b"/>
              <a:pathLst>
                <a:path w="2621915" h="1076325">
                  <a:moveTo>
                    <a:pt x="0" y="0"/>
                  </a:moveTo>
                  <a:lnTo>
                    <a:pt x="0" y="0"/>
                  </a:lnTo>
                  <a:lnTo>
                    <a:pt x="2621689" y="1075834"/>
                  </a:lnTo>
                </a:path>
              </a:pathLst>
            </a:custGeom>
            <a:noFill/>
            <a:ln w="11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28" name="object 9">
              <a:extLst>
                <a:ext uri="{FF2B5EF4-FFF2-40B4-BE49-F238E27FC236}">
                  <a16:creationId xmlns:a16="http://schemas.microsoft.com/office/drawing/2014/main" id="{72969701-CFAA-65E7-C26E-69380E8BFC56}"/>
                </a:ext>
              </a:extLst>
            </p:cNvPr>
            <p:cNvSpPr>
              <a:spLocks noChangeArrowheads="1"/>
            </p:cNvSpPr>
            <p:nvPr/>
          </p:nvSpPr>
          <p:spPr bwMode="auto">
            <a:xfrm>
              <a:off x="6947905" y="3197265"/>
              <a:ext cx="174382" cy="11213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29" name="object 10">
              <a:extLst>
                <a:ext uri="{FF2B5EF4-FFF2-40B4-BE49-F238E27FC236}">
                  <a16:creationId xmlns:a16="http://schemas.microsoft.com/office/drawing/2014/main" id="{5852EFFC-6E37-457B-160B-CEC8C345FF49}"/>
                </a:ext>
              </a:extLst>
            </p:cNvPr>
            <p:cNvSpPr>
              <a:spLocks/>
            </p:cNvSpPr>
            <p:nvPr/>
          </p:nvSpPr>
          <p:spPr bwMode="auto">
            <a:xfrm>
              <a:off x="4424905" y="2199361"/>
              <a:ext cx="1551305" cy="1040130"/>
            </a:xfrm>
            <a:custGeom>
              <a:avLst/>
              <a:gdLst>
                <a:gd name="T0" fmla="*/ 0 w 1551304"/>
                <a:gd name="T1" fmla="*/ 0 h 1040130"/>
                <a:gd name="T2" fmla="*/ 0 w 1551304"/>
                <a:gd name="T3" fmla="*/ 0 h 1040130"/>
                <a:gd name="T4" fmla="*/ 1550777 w 1551304"/>
                <a:gd name="T5" fmla="*/ 1039705 h 1040130"/>
                <a:gd name="T6" fmla="*/ 0 60000 65536"/>
                <a:gd name="T7" fmla="*/ 0 60000 65536"/>
                <a:gd name="T8" fmla="*/ 0 60000 65536"/>
              </a:gdLst>
              <a:ahLst/>
              <a:cxnLst>
                <a:cxn ang="T6">
                  <a:pos x="T0" y="T1"/>
                </a:cxn>
                <a:cxn ang="T7">
                  <a:pos x="T2" y="T3"/>
                </a:cxn>
                <a:cxn ang="T8">
                  <a:pos x="T4" y="T5"/>
                </a:cxn>
              </a:cxnLst>
              <a:rect l="0" t="0" r="r" b="b"/>
              <a:pathLst>
                <a:path w="1551304" h="1040130">
                  <a:moveTo>
                    <a:pt x="0" y="0"/>
                  </a:moveTo>
                  <a:lnTo>
                    <a:pt x="0" y="0"/>
                  </a:lnTo>
                  <a:lnTo>
                    <a:pt x="1550776" y="1039705"/>
                  </a:lnTo>
                </a:path>
              </a:pathLst>
            </a:custGeom>
            <a:noFill/>
            <a:ln w="1139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30" name="object 11">
              <a:extLst>
                <a:ext uri="{FF2B5EF4-FFF2-40B4-BE49-F238E27FC236}">
                  <a16:creationId xmlns:a16="http://schemas.microsoft.com/office/drawing/2014/main" id="{49CBAE3E-69CF-C084-0679-3F4718534CB2}"/>
                </a:ext>
              </a:extLst>
            </p:cNvPr>
            <p:cNvSpPr>
              <a:spLocks noChangeArrowheads="1"/>
            </p:cNvSpPr>
            <p:nvPr/>
          </p:nvSpPr>
          <p:spPr bwMode="auto">
            <a:xfrm>
              <a:off x="5875226" y="3149762"/>
              <a:ext cx="166798" cy="13682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31" name="object 12">
              <a:extLst>
                <a:ext uri="{FF2B5EF4-FFF2-40B4-BE49-F238E27FC236}">
                  <a16:creationId xmlns:a16="http://schemas.microsoft.com/office/drawing/2014/main" id="{2133D306-ABA4-8C39-200A-6DC58C6BED94}"/>
                </a:ext>
              </a:extLst>
            </p:cNvPr>
            <p:cNvSpPr>
              <a:spLocks/>
            </p:cNvSpPr>
            <p:nvPr/>
          </p:nvSpPr>
          <p:spPr bwMode="auto">
            <a:xfrm>
              <a:off x="4424905" y="2199361"/>
              <a:ext cx="0" cy="1005840"/>
            </a:xfrm>
            <a:custGeom>
              <a:avLst/>
              <a:gdLst>
                <a:gd name="T0" fmla="*/ 0 h 1005839"/>
                <a:gd name="T1" fmla="*/ 0 h 1005839"/>
                <a:gd name="T2" fmla="*/ 1005503 h 1005839"/>
                <a:gd name="T3" fmla="*/ 0 60000 65536"/>
                <a:gd name="T4" fmla="*/ 0 60000 65536"/>
                <a:gd name="T5" fmla="*/ 0 60000 65536"/>
              </a:gdLst>
              <a:ahLst/>
              <a:cxnLst>
                <a:cxn ang="T3">
                  <a:pos x="0" y="T0"/>
                </a:cxn>
                <a:cxn ang="T4">
                  <a:pos x="0" y="T1"/>
                </a:cxn>
                <a:cxn ang="T5">
                  <a:pos x="0" y="T2"/>
                </a:cxn>
              </a:cxnLst>
              <a:rect l="0" t="0" r="r" b="b"/>
              <a:pathLst>
                <a:path h="1005839">
                  <a:moveTo>
                    <a:pt x="0" y="0"/>
                  </a:moveTo>
                  <a:lnTo>
                    <a:pt x="0" y="0"/>
                  </a:lnTo>
                  <a:lnTo>
                    <a:pt x="0" y="1005502"/>
                  </a:lnTo>
                </a:path>
              </a:pathLst>
            </a:custGeom>
            <a:noFill/>
            <a:ln w="1137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32" name="object 13">
              <a:extLst>
                <a:ext uri="{FF2B5EF4-FFF2-40B4-BE49-F238E27FC236}">
                  <a16:creationId xmlns:a16="http://schemas.microsoft.com/office/drawing/2014/main" id="{89433EF5-C5BE-BD68-9DAC-E2DA1CF44861}"/>
                </a:ext>
              </a:extLst>
            </p:cNvPr>
            <p:cNvSpPr>
              <a:spLocks noChangeArrowheads="1"/>
            </p:cNvSpPr>
            <p:nvPr/>
          </p:nvSpPr>
          <p:spPr bwMode="auto">
            <a:xfrm>
              <a:off x="4373730" y="3115539"/>
              <a:ext cx="102603" cy="17104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33" name="object 14">
              <a:extLst>
                <a:ext uri="{FF2B5EF4-FFF2-40B4-BE49-F238E27FC236}">
                  <a16:creationId xmlns:a16="http://schemas.microsoft.com/office/drawing/2014/main" id="{75263644-0993-7694-14AF-955B084C91A3}"/>
                </a:ext>
              </a:extLst>
            </p:cNvPr>
            <p:cNvSpPr>
              <a:spLocks/>
            </p:cNvSpPr>
            <p:nvPr/>
          </p:nvSpPr>
          <p:spPr bwMode="auto">
            <a:xfrm>
              <a:off x="1807284" y="2199361"/>
              <a:ext cx="2618105" cy="1062990"/>
            </a:xfrm>
            <a:custGeom>
              <a:avLst/>
              <a:gdLst>
                <a:gd name="T0" fmla="*/ 2617621 w 2618104"/>
                <a:gd name="T1" fmla="*/ 0 h 1062989"/>
                <a:gd name="T2" fmla="*/ 2617621 w 2618104"/>
                <a:gd name="T3" fmla="*/ 0 h 1062989"/>
                <a:gd name="T4" fmla="*/ 0 w 2618104"/>
                <a:gd name="T5" fmla="*/ 1062534 h 1062989"/>
                <a:gd name="T6" fmla="*/ 0 60000 65536"/>
                <a:gd name="T7" fmla="*/ 0 60000 65536"/>
                <a:gd name="T8" fmla="*/ 0 60000 65536"/>
              </a:gdLst>
              <a:ahLst/>
              <a:cxnLst>
                <a:cxn ang="T6">
                  <a:pos x="T0" y="T1"/>
                </a:cxn>
                <a:cxn ang="T7">
                  <a:pos x="T2" y="T3"/>
                </a:cxn>
                <a:cxn ang="T8">
                  <a:pos x="T4" y="T5"/>
                </a:cxn>
              </a:cxnLst>
              <a:rect l="0" t="0" r="r" b="b"/>
              <a:pathLst>
                <a:path w="2618104" h="1062989">
                  <a:moveTo>
                    <a:pt x="2617620" y="0"/>
                  </a:moveTo>
                  <a:lnTo>
                    <a:pt x="2617620" y="0"/>
                  </a:lnTo>
                  <a:lnTo>
                    <a:pt x="0" y="1062533"/>
                  </a:lnTo>
                </a:path>
              </a:pathLst>
            </a:custGeom>
            <a:noFill/>
            <a:ln w="11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34" name="object 15">
              <a:extLst>
                <a:ext uri="{FF2B5EF4-FFF2-40B4-BE49-F238E27FC236}">
                  <a16:creationId xmlns:a16="http://schemas.microsoft.com/office/drawing/2014/main" id="{C57935A9-070E-2D34-1F55-D4FD32B3EEBB}"/>
                </a:ext>
              </a:extLst>
            </p:cNvPr>
            <p:cNvSpPr>
              <a:spLocks noChangeArrowheads="1"/>
            </p:cNvSpPr>
            <p:nvPr/>
          </p:nvSpPr>
          <p:spPr bwMode="auto">
            <a:xfrm>
              <a:off x="1731464" y="3182064"/>
              <a:ext cx="176302" cy="11403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35" name="object 16">
              <a:extLst>
                <a:ext uri="{FF2B5EF4-FFF2-40B4-BE49-F238E27FC236}">
                  <a16:creationId xmlns:a16="http://schemas.microsoft.com/office/drawing/2014/main" id="{4F6FCBA5-F215-6338-666A-4C6A4B4626D4}"/>
                </a:ext>
              </a:extLst>
            </p:cNvPr>
            <p:cNvSpPr>
              <a:spLocks/>
            </p:cNvSpPr>
            <p:nvPr/>
          </p:nvSpPr>
          <p:spPr bwMode="auto">
            <a:xfrm>
              <a:off x="2861241" y="2199361"/>
              <a:ext cx="1564005" cy="1013460"/>
            </a:xfrm>
            <a:custGeom>
              <a:avLst/>
              <a:gdLst>
                <a:gd name="T0" fmla="*/ 1563664 w 1564004"/>
                <a:gd name="T1" fmla="*/ 0 h 1013460"/>
                <a:gd name="T2" fmla="*/ 1563664 w 1564004"/>
                <a:gd name="T3" fmla="*/ 0 h 1013460"/>
                <a:gd name="T4" fmla="*/ 0 w 1564004"/>
                <a:gd name="T5" fmla="*/ 1013103 h 1013460"/>
                <a:gd name="T6" fmla="*/ 0 60000 65536"/>
                <a:gd name="T7" fmla="*/ 0 60000 65536"/>
                <a:gd name="T8" fmla="*/ 0 60000 65536"/>
              </a:gdLst>
              <a:ahLst/>
              <a:cxnLst>
                <a:cxn ang="T6">
                  <a:pos x="T0" y="T1"/>
                </a:cxn>
                <a:cxn ang="T7">
                  <a:pos x="T2" y="T3"/>
                </a:cxn>
                <a:cxn ang="T8">
                  <a:pos x="T4" y="T5"/>
                </a:cxn>
              </a:cxnLst>
              <a:rect l="0" t="0" r="r" b="b"/>
              <a:pathLst>
                <a:path w="1564004" h="1013460">
                  <a:moveTo>
                    <a:pt x="1563663" y="0"/>
                  </a:moveTo>
                  <a:lnTo>
                    <a:pt x="1563663" y="0"/>
                  </a:lnTo>
                  <a:lnTo>
                    <a:pt x="0" y="1013103"/>
                  </a:lnTo>
                </a:path>
              </a:pathLst>
            </a:custGeom>
            <a:noFill/>
            <a:ln w="1139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36" name="object 17">
              <a:extLst>
                <a:ext uri="{FF2B5EF4-FFF2-40B4-BE49-F238E27FC236}">
                  <a16:creationId xmlns:a16="http://schemas.microsoft.com/office/drawing/2014/main" id="{CA7CA7F9-C9C8-6E56-C58F-4ED9A1DBD96A}"/>
                </a:ext>
              </a:extLst>
            </p:cNvPr>
            <p:cNvSpPr>
              <a:spLocks noChangeArrowheads="1"/>
            </p:cNvSpPr>
            <p:nvPr/>
          </p:nvSpPr>
          <p:spPr bwMode="auto">
            <a:xfrm>
              <a:off x="2792877" y="3121259"/>
              <a:ext cx="168819" cy="136829"/>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37" name="object 18">
              <a:extLst>
                <a:ext uri="{FF2B5EF4-FFF2-40B4-BE49-F238E27FC236}">
                  <a16:creationId xmlns:a16="http://schemas.microsoft.com/office/drawing/2014/main" id="{65DCA3A5-535C-C1DD-6FE9-044A12C0D0D0}"/>
                </a:ext>
              </a:extLst>
            </p:cNvPr>
            <p:cNvSpPr>
              <a:spLocks noChangeArrowheads="1"/>
            </p:cNvSpPr>
            <p:nvPr/>
          </p:nvSpPr>
          <p:spPr bwMode="auto">
            <a:xfrm>
              <a:off x="3697122" y="3301801"/>
              <a:ext cx="1455818" cy="6690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38" name="object 19">
              <a:extLst>
                <a:ext uri="{FF2B5EF4-FFF2-40B4-BE49-F238E27FC236}">
                  <a16:creationId xmlns:a16="http://schemas.microsoft.com/office/drawing/2014/main" id="{27F1873A-0BAE-2E76-204F-FC7F74C98D8C}"/>
                </a:ext>
              </a:extLst>
            </p:cNvPr>
            <p:cNvSpPr>
              <a:spLocks/>
            </p:cNvSpPr>
            <p:nvPr/>
          </p:nvSpPr>
          <p:spPr bwMode="auto">
            <a:xfrm>
              <a:off x="2061286" y="3385438"/>
              <a:ext cx="1433195" cy="646430"/>
            </a:xfrm>
            <a:custGeom>
              <a:avLst/>
              <a:gdLst>
                <a:gd name="T0" fmla="*/ 1432941 w 1433195"/>
                <a:gd name="T1" fmla="*/ 0 h 646429"/>
                <a:gd name="T2" fmla="*/ 0 w 1433195"/>
                <a:gd name="T3" fmla="*/ 0 h 646429"/>
                <a:gd name="T4" fmla="*/ 0 w 1433195"/>
                <a:gd name="T5" fmla="*/ 573977 h 646429"/>
                <a:gd name="T6" fmla="*/ 0 w 1433195"/>
                <a:gd name="T7" fmla="*/ 646189 h 646429"/>
                <a:gd name="T8" fmla="*/ 1432941 w 1433195"/>
                <a:gd name="T9" fmla="*/ 646189 h 646429"/>
                <a:gd name="T10" fmla="*/ 1432941 w 1433195"/>
                <a:gd name="T11" fmla="*/ 573977 h 646429"/>
                <a:gd name="T12" fmla="*/ 1432941 w 1433195"/>
                <a:gd name="T13" fmla="*/ 0 h 6464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3195" h="646429">
                  <a:moveTo>
                    <a:pt x="1432941" y="0"/>
                  </a:moveTo>
                  <a:lnTo>
                    <a:pt x="0" y="0"/>
                  </a:lnTo>
                  <a:lnTo>
                    <a:pt x="0" y="573976"/>
                  </a:lnTo>
                  <a:lnTo>
                    <a:pt x="0" y="646188"/>
                  </a:lnTo>
                  <a:lnTo>
                    <a:pt x="1432941" y="646188"/>
                  </a:lnTo>
                  <a:lnTo>
                    <a:pt x="1432941" y="573976"/>
                  </a:lnTo>
                  <a:lnTo>
                    <a:pt x="1432941"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39" name="object 20">
              <a:extLst>
                <a:ext uri="{FF2B5EF4-FFF2-40B4-BE49-F238E27FC236}">
                  <a16:creationId xmlns:a16="http://schemas.microsoft.com/office/drawing/2014/main" id="{5FE7E23E-620F-B591-D8E8-4DFD9F1680A6}"/>
                </a:ext>
              </a:extLst>
            </p:cNvPr>
            <p:cNvSpPr>
              <a:spLocks/>
            </p:cNvSpPr>
            <p:nvPr/>
          </p:nvSpPr>
          <p:spPr bwMode="auto">
            <a:xfrm>
              <a:off x="2061291" y="3385432"/>
              <a:ext cx="1433195" cy="646430"/>
            </a:xfrm>
            <a:custGeom>
              <a:avLst/>
              <a:gdLst>
                <a:gd name="T0" fmla="*/ 0 w 1433195"/>
                <a:gd name="T1" fmla="*/ 0 h 646429"/>
                <a:gd name="T2" fmla="*/ 1432945 w 1433195"/>
                <a:gd name="T3" fmla="*/ 0 h 646429"/>
                <a:gd name="T4" fmla="*/ 1432945 w 1433195"/>
                <a:gd name="T5" fmla="*/ 646191 h 646429"/>
                <a:gd name="T6" fmla="*/ 0 w 1433195"/>
                <a:gd name="T7" fmla="*/ 646191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2945" y="0"/>
                  </a:lnTo>
                  <a:lnTo>
                    <a:pt x="1432945" y="646190"/>
                  </a:lnTo>
                  <a:lnTo>
                    <a:pt x="0" y="646190"/>
                  </a:lnTo>
                  <a:lnTo>
                    <a:pt x="0"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40" name="object 21">
              <a:extLst>
                <a:ext uri="{FF2B5EF4-FFF2-40B4-BE49-F238E27FC236}">
                  <a16:creationId xmlns:a16="http://schemas.microsoft.com/office/drawing/2014/main" id="{833E42E8-76C9-81AA-C59F-527C4D5D5D90}"/>
                </a:ext>
              </a:extLst>
            </p:cNvPr>
            <p:cNvSpPr>
              <a:spLocks noChangeArrowheads="1"/>
            </p:cNvSpPr>
            <p:nvPr/>
          </p:nvSpPr>
          <p:spPr bwMode="auto">
            <a:xfrm>
              <a:off x="1977849" y="3301801"/>
              <a:ext cx="1455768" cy="66901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41" name="object 22">
              <a:extLst>
                <a:ext uri="{FF2B5EF4-FFF2-40B4-BE49-F238E27FC236}">
                  <a16:creationId xmlns:a16="http://schemas.microsoft.com/office/drawing/2014/main" id="{F91AD3AA-ADAD-A303-3445-E81BB5427576}"/>
                </a:ext>
              </a:extLst>
            </p:cNvPr>
            <p:cNvSpPr>
              <a:spLocks/>
            </p:cNvSpPr>
            <p:nvPr/>
          </p:nvSpPr>
          <p:spPr bwMode="auto">
            <a:xfrm>
              <a:off x="342036" y="3385438"/>
              <a:ext cx="1433195" cy="646430"/>
            </a:xfrm>
            <a:custGeom>
              <a:avLst/>
              <a:gdLst>
                <a:gd name="T0" fmla="*/ 1433017 w 1433195"/>
                <a:gd name="T1" fmla="*/ 0 h 646429"/>
                <a:gd name="T2" fmla="*/ 0 w 1433195"/>
                <a:gd name="T3" fmla="*/ 0 h 646429"/>
                <a:gd name="T4" fmla="*/ 0 w 1433195"/>
                <a:gd name="T5" fmla="*/ 573977 h 646429"/>
                <a:gd name="T6" fmla="*/ 0 w 1433195"/>
                <a:gd name="T7" fmla="*/ 646189 h 646429"/>
                <a:gd name="T8" fmla="*/ 1433017 w 1433195"/>
                <a:gd name="T9" fmla="*/ 646189 h 646429"/>
                <a:gd name="T10" fmla="*/ 1433017 w 1433195"/>
                <a:gd name="T11" fmla="*/ 573977 h 646429"/>
                <a:gd name="T12" fmla="*/ 1433017 w 1433195"/>
                <a:gd name="T13" fmla="*/ 0 h 6464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3195" h="646429">
                  <a:moveTo>
                    <a:pt x="1433017" y="0"/>
                  </a:moveTo>
                  <a:lnTo>
                    <a:pt x="0" y="0"/>
                  </a:lnTo>
                  <a:lnTo>
                    <a:pt x="0" y="573976"/>
                  </a:lnTo>
                  <a:lnTo>
                    <a:pt x="0" y="646188"/>
                  </a:lnTo>
                  <a:lnTo>
                    <a:pt x="1433017" y="646188"/>
                  </a:lnTo>
                  <a:lnTo>
                    <a:pt x="1433017" y="573976"/>
                  </a:lnTo>
                  <a:lnTo>
                    <a:pt x="1433017"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42" name="object 23">
              <a:extLst>
                <a:ext uri="{FF2B5EF4-FFF2-40B4-BE49-F238E27FC236}">
                  <a16:creationId xmlns:a16="http://schemas.microsoft.com/office/drawing/2014/main" id="{FCF682AE-4E1E-6E8E-830E-CA490F633E5D}"/>
                </a:ext>
              </a:extLst>
            </p:cNvPr>
            <p:cNvSpPr>
              <a:spLocks/>
            </p:cNvSpPr>
            <p:nvPr/>
          </p:nvSpPr>
          <p:spPr bwMode="auto">
            <a:xfrm>
              <a:off x="342036" y="3385431"/>
              <a:ext cx="1433195" cy="646430"/>
            </a:xfrm>
            <a:custGeom>
              <a:avLst/>
              <a:gdLst>
                <a:gd name="T0" fmla="*/ 0 w 1433195"/>
                <a:gd name="T1" fmla="*/ 0 h 646429"/>
                <a:gd name="T2" fmla="*/ 1433029 w 1433195"/>
                <a:gd name="T3" fmla="*/ 0 h 646429"/>
                <a:gd name="T4" fmla="*/ 1433029 w 1433195"/>
                <a:gd name="T5" fmla="*/ 646191 h 646429"/>
                <a:gd name="T6" fmla="*/ 0 w 1433195"/>
                <a:gd name="T7" fmla="*/ 646191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3029" y="0"/>
                  </a:lnTo>
                  <a:lnTo>
                    <a:pt x="1433029" y="646190"/>
                  </a:lnTo>
                  <a:lnTo>
                    <a:pt x="0" y="646190"/>
                  </a:lnTo>
                  <a:lnTo>
                    <a:pt x="0"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43" name="object 24">
              <a:extLst>
                <a:ext uri="{FF2B5EF4-FFF2-40B4-BE49-F238E27FC236}">
                  <a16:creationId xmlns:a16="http://schemas.microsoft.com/office/drawing/2014/main" id="{B1120144-2A36-AB9C-BF76-A6FF0CEB7EC8}"/>
                </a:ext>
              </a:extLst>
            </p:cNvPr>
            <p:cNvSpPr>
              <a:spLocks/>
            </p:cNvSpPr>
            <p:nvPr/>
          </p:nvSpPr>
          <p:spPr bwMode="auto">
            <a:xfrm>
              <a:off x="986512" y="3959414"/>
              <a:ext cx="0" cy="539750"/>
            </a:xfrm>
            <a:custGeom>
              <a:avLst/>
              <a:gdLst>
                <a:gd name="T0" fmla="*/ 0 h 539750"/>
                <a:gd name="T1" fmla="*/ 0 h 539750"/>
                <a:gd name="T2" fmla="*/ 539754 h 539750"/>
                <a:gd name="T3" fmla="*/ 0 60000 65536"/>
                <a:gd name="T4" fmla="*/ 0 60000 65536"/>
                <a:gd name="T5" fmla="*/ 0 60000 65536"/>
              </a:gdLst>
              <a:ahLst/>
              <a:cxnLst>
                <a:cxn ang="T3">
                  <a:pos x="0" y="T0"/>
                </a:cxn>
                <a:cxn ang="T4">
                  <a:pos x="0" y="T1"/>
                </a:cxn>
                <a:cxn ang="T5">
                  <a:pos x="0" y="T2"/>
                </a:cxn>
              </a:cxnLst>
              <a:rect l="0" t="0" r="r" b="b"/>
              <a:pathLst>
                <a:path h="539750">
                  <a:moveTo>
                    <a:pt x="0" y="0"/>
                  </a:moveTo>
                  <a:lnTo>
                    <a:pt x="0" y="0"/>
                  </a:lnTo>
                  <a:lnTo>
                    <a:pt x="0" y="539754"/>
                  </a:lnTo>
                </a:path>
              </a:pathLst>
            </a:custGeom>
            <a:noFill/>
            <a:ln w="1137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44" name="object 25">
              <a:extLst>
                <a:ext uri="{FF2B5EF4-FFF2-40B4-BE49-F238E27FC236}">
                  <a16:creationId xmlns:a16="http://schemas.microsoft.com/office/drawing/2014/main" id="{DC65CA02-D3D0-E5BD-5B3E-9F5E30612EEB}"/>
                </a:ext>
              </a:extLst>
            </p:cNvPr>
            <p:cNvSpPr>
              <a:spLocks noChangeArrowheads="1"/>
            </p:cNvSpPr>
            <p:nvPr/>
          </p:nvSpPr>
          <p:spPr bwMode="auto">
            <a:xfrm>
              <a:off x="933441" y="4409844"/>
              <a:ext cx="104271" cy="169147"/>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45" name="object 26">
              <a:extLst>
                <a:ext uri="{FF2B5EF4-FFF2-40B4-BE49-F238E27FC236}">
                  <a16:creationId xmlns:a16="http://schemas.microsoft.com/office/drawing/2014/main" id="{B3D79D1C-C702-6717-75B9-2E011C6BFB8E}"/>
                </a:ext>
              </a:extLst>
            </p:cNvPr>
            <p:cNvSpPr>
              <a:spLocks noChangeArrowheads="1"/>
            </p:cNvSpPr>
            <p:nvPr/>
          </p:nvSpPr>
          <p:spPr bwMode="auto">
            <a:xfrm>
              <a:off x="258607" y="3301801"/>
              <a:ext cx="1455814" cy="66901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46" name="object 27">
              <a:extLst>
                <a:ext uri="{FF2B5EF4-FFF2-40B4-BE49-F238E27FC236}">
                  <a16:creationId xmlns:a16="http://schemas.microsoft.com/office/drawing/2014/main" id="{8F62A292-0C80-A3D8-9004-E6A9B9A2DB87}"/>
                </a:ext>
              </a:extLst>
            </p:cNvPr>
            <p:cNvSpPr>
              <a:spLocks/>
            </p:cNvSpPr>
            <p:nvPr/>
          </p:nvSpPr>
          <p:spPr bwMode="auto">
            <a:xfrm>
              <a:off x="5499849" y="3385438"/>
              <a:ext cx="1433195" cy="646430"/>
            </a:xfrm>
            <a:custGeom>
              <a:avLst/>
              <a:gdLst>
                <a:gd name="T0" fmla="*/ 1433029 w 1433195"/>
                <a:gd name="T1" fmla="*/ 0 h 646429"/>
                <a:gd name="T2" fmla="*/ 0 w 1433195"/>
                <a:gd name="T3" fmla="*/ 0 h 646429"/>
                <a:gd name="T4" fmla="*/ 0 w 1433195"/>
                <a:gd name="T5" fmla="*/ 573977 h 646429"/>
                <a:gd name="T6" fmla="*/ 0 w 1433195"/>
                <a:gd name="T7" fmla="*/ 646189 h 646429"/>
                <a:gd name="T8" fmla="*/ 1433029 w 1433195"/>
                <a:gd name="T9" fmla="*/ 646189 h 646429"/>
                <a:gd name="T10" fmla="*/ 1433029 w 1433195"/>
                <a:gd name="T11" fmla="*/ 573977 h 646429"/>
                <a:gd name="T12" fmla="*/ 1433029 w 1433195"/>
                <a:gd name="T13" fmla="*/ 0 h 6464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3195" h="646429">
                  <a:moveTo>
                    <a:pt x="1433029" y="0"/>
                  </a:moveTo>
                  <a:lnTo>
                    <a:pt x="0" y="0"/>
                  </a:lnTo>
                  <a:lnTo>
                    <a:pt x="0" y="573976"/>
                  </a:lnTo>
                  <a:lnTo>
                    <a:pt x="0" y="646188"/>
                  </a:lnTo>
                  <a:lnTo>
                    <a:pt x="1433029" y="646188"/>
                  </a:lnTo>
                  <a:lnTo>
                    <a:pt x="1433029" y="573976"/>
                  </a:lnTo>
                  <a:lnTo>
                    <a:pt x="1433029"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47" name="object 28">
              <a:extLst>
                <a:ext uri="{FF2B5EF4-FFF2-40B4-BE49-F238E27FC236}">
                  <a16:creationId xmlns:a16="http://schemas.microsoft.com/office/drawing/2014/main" id="{05F8D7E6-EC95-302E-724C-809644FEF1BF}"/>
                </a:ext>
              </a:extLst>
            </p:cNvPr>
            <p:cNvSpPr>
              <a:spLocks/>
            </p:cNvSpPr>
            <p:nvPr/>
          </p:nvSpPr>
          <p:spPr bwMode="auto">
            <a:xfrm>
              <a:off x="5499860" y="3385432"/>
              <a:ext cx="1433195" cy="646430"/>
            </a:xfrm>
            <a:custGeom>
              <a:avLst/>
              <a:gdLst>
                <a:gd name="T0" fmla="*/ 0 w 1433195"/>
                <a:gd name="T1" fmla="*/ 0 h 646429"/>
                <a:gd name="T2" fmla="*/ 1433021 w 1433195"/>
                <a:gd name="T3" fmla="*/ 0 h 646429"/>
                <a:gd name="T4" fmla="*/ 1433021 w 1433195"/>
                <a:gd name="T5" fmla="*/ 646191 h 646429"/>
                <a:gd name="T6" fmla="*/ 0 w 1433195"/>
                <a:gd name="T7" fmla="*/ 646191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3021" y="0"/>
                  </a:lnTo>
                  <a:lnTo>
                    <a:pt x="1433021" y="646190"/>
                  </a:lnTo>
                  <a:lnTo>
                    <a:pt x="0" y="646190"/>
                  </a:lnTo>
                  <a:lnTo>
                    <a:pt x="0"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48" name="object 29">
              <a:extLst>
                <a:ext uri="{FF2B5EF4-FFF2-40B4-BE49-F238E27FC236}">
                  <a16:creationId xmlns:a16="http://schemas.microsoft.com/office/drawing/2014/main" id="{BFA99FC9-D285-8D70-50AD-3634A3D1CCE7}"/>
                </a:ext>
              </a:extLst>
            </p:cNvPr>
            <p:cNvSpPr>
              <a:spLocks noChangeArrowheads="1"/>
            </p:cNvSpPr>
            <p:nvPr/>
          </p:nvSpPr>
          <p:spPr bwMode="auto">
            <a:xfrm>
              <a:off x="5416445" y="3301801"/>
              <a:ext cx="1455818" cy="669012"/>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49" name="object 30">
              <a:extLst>
                <a:ext uri="{FF2B5EF4-FFF2-40B4-BE49-F238E27FC236}">
                  <a16:creationId xmlns:a16="http://schemas.microsoft.com/office/drawing/2014/main" id="{74BF567E-B3EA-C6E9-1F9D-DC90EF207AA9}"/>
                </a:ext>
              </a:extLst>
            </p:cNvPr>
            <p:cNvSpPr>
              <a:spLocks/>
            </p:cNvSpPr>
            <p:nvPr/>
          </p:nvSpPr>
          <p:spPr bwMode="auto">
            <a:xfrm>
              <a:off x="7218921" y="3385438"/>
              <a:ext cx="1433195" cy="646430"/>
            </a:xfrm>
            <a:custGeom>
              <a:avLst/>
              <a:gdLst>
                <a:gd name="T0" fmla="*/ 1433029 w 1433195"/>
                <a:gd name="T1" fmla="*/ 0 h 646429"/>
                <a:gd name="T2" fmla="*/ 0 w 1433195"/>
                <a:gd name="T3" fmla="*/ 0 h 646429"/>
                <a:gd name="T4" fmla="*/ 0 w 1433195"/>
                <a:gd name="T5" fmla="*/ 573977 h 646429"/>
                <a:gd name="T6" fmla="*/ 0 w 1433195"/>
                <a:gd name="T7" fmla="*/ 646189 h 646429"/>
                <a:gd name="T8" fmla="*/ 1433029 w 1433195"/>
                <a:gd name="T9" fmla="*/ 646189 h 646429"/>
                <a:gd name="T10" fmla="*/ 1433029 w 1433195"/>
                <a:gd name="T11" fmla="*/ 573977 h 646429"/>
                <a:gd name="T12" fmla="*/ 1433029 w 1433195"/>
                <a:gd name="T13" fmla="*/ 0 h 6464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3195" h="646429">
                  <a:moveTo>
                    <a:pt x="1433029" y="0"/>
                  </a:moveTo>
                  <a:lnTo>
                    <a:pt x="0" y="0"/>
                  </a:lnTo>
                  <a:lnTo>
                    <a:pt x="0" y="573976"/>
                  </a:lnTo>
                  <a:lnTo>
                    <a:pt x="0" y="646188"/>
                  </a:lnTo>
                  <a:lnTo>
                    <a:pt x="1433029" y="646188"/>
                  </a:lnTo>
                  <a:lnTo>
                    <a:pt x="1433029" y="573976"/>
                  </a:lnTo>
                  <a:lnTo>
                    <a:pt x="1433029"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50" name="object 31">
              <a:extLst>
                <a:ext uri="{FF2B5EF4-FFF2-40B4-BE49-F238E27FC236}">
                  <a16:creationId xmlns:a16="http://schemas.microsoft.com/office/drawing/2014/main" id="{36331E83-FAE9-32E2-BEB9-D071D75B7CBD}"/>
                </a:ext>
              </a:extLst>
            </p:cNvPr>
            <p:cNvSpPr>
              <a:spLocks/>
            </p:cNvSpPr>
            <p:nvPr/>
          </p:nvSpPr>
          <p:spPr bwMode="auto">
            <a:xfrm>
              <a:off x="7218930" y="3385432"/>
              <a:ext cx="1433195" cy="646430"/>
            </a:xfrm>
            <a:custGeom>
              <a:avLst/>
              <a:gdLst>
                <a:gd name="T0" fmla="*/ 0 w 1433195"/>
                <a:gd name="T1" fmla="*/ 0 h 646429"/>
                <a:gd name="T2" fmla="*/ 1433021 w 1433195"/>
                <a:gd name="T3" fmla="*/ 0 h 646429"/>
                <a:gd name="T4" fmla="*/ 1433021 w 1433195"/>
                <a:gd name="T5" fmla="*/ 646191 h 646429"/>
                <a:gd name="T6" fmla="*/ 0 w 1433195"/>
                <a:gd name="T7" fmla="*/ 646191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3021" y="0"/>
                  </a:lnTo>
                  <a:lnTo>
                    <a:pt x="1433021" y="646190"/>
                  </a:lnTo>
                  <a:lnTo>
                    <a:pt x="0" y="646190"/>
                  </a:lnTo>
                  <a:lnTo>
                    <a:pt x="0"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51" name="object 32">
              <a:extLst>
                <a:ext uri="{FF2B5EF4-FFF2-40B4-BE49-F238E27FC236}">
                  <a16:creationId xmlns:a16="http://schemas.microsoft.com/office/drawing/2014/main" id="{AF584348-21BF-BFE9-3F1D-B2989DD92286}"/>
                </a:ext>
              </a:extLst>
            </p:cNvPr>
            <p:cNvSpPr>
              <a:spLocks/>
            </p:cNvSpPr>
            <p:nvPr/>
          </p:nvSpPr>
          <p:spPr bwMode="auto">
            <a:xfrm>
              <a:off x="7218930" y="4713940"/>
              <a:ext cx="1433195" cy="646430"/>
            </a:xfrm>
            <a:custGeom>
              <a:avLst/>
              <a:gdLst>
                <a:gd name="T0" fmla="*/ 1110838 w 1433195"/>
                <a:gd name="T1" fmla="*/ 0 h 646429"/>
                <a:gd name="T2" fmla="*/ 322436 w 1433195"/>
                <a:gd name="T3" fmla="*/ 0 h 646429"/>
                <a:gd name="T4" fmla="*/ 274772 w 1433195"/>
                <a:gd name="T5" fmla="*/ 3498 h 646429"/>
                <a:gd name="T6" fmla="*/ 229286 w 1433195"/>
                <a:gd name="T7" fmla="*/ 13662 h 646429"/>
                <a:gd name="T8" fmla="*/ 186474 w 1433195"/>
                <a:gd name="T9" fmla="*/ 29994 h 646429"/>
                <a:gd name="T10" fmla="*/ 146834 w 1433195"/>
                <a:gd name="T11" fmla="*/ 51998 h 646429"/>
                <a:gd name="T12" fmla="*/ 110865 w 1433195"/>
                <a:gd name="T13" fmla="*/ 79178 h 646429"/>
                <a:gd name="T14" fmla="*/ 79063 w 1433195"/>
                <a:gd name="T15" fmla="*/ 111035 h 646429"/>
                <a:gd name="T16" fmla="*/ 51928 w 1433195"/>
                <a:gd name="T17" fmla="*/ 147074 h 646429"/>
                <a:gd name="T18" fmla="*/ 29956 w 1433195"/>
                <a:gd name="T19" fmla="*/ 186798 h 646429"/>
                <a:gd name="T20" fmla="*/ 13645 w 1433195"/>
                <a:gd name="T21" fmla="*/ 229709 h 646429"/>
                <a:gd name="T22" fmla="*/ 3494 w 1433195"/>
                <a:gd name="T23" fmla="*/ 275311 h 646429"/>
                <a:gd name="T24" fmla="*/ 0 w 1433195"/>
                <a:gd name="T25" fmla="*/ 323107 h 646429"/>
                <a:gd name="T26" fmla="*/ 3494 w 1433195"/>
                <a:gd name="T27" fmla="*/ 370900 h 646429"/>
                <a:gd name="T28" fmla="*/ 13645 w 1433195"/>
                <a:gd name="T29" fmla="*/ 416498 h 646429"/>
                <a:gd name="T30" fmla="*/ 29956 w 1433195"/>
                <a:gd name="T31" fmla="*/ 459406 h 646429"/>
                <a:gd name="T32" fmla="*/ 51928 w 1433195"/>
                <a:gd name="T33" fmla="*/ 499128 h 646429"/>
                <a:gd name="T34" fmla="*/ 79063 w 1433195"/>
                <a:gd name="T35" fmla="*/ 535165 h 646429"/>
                <a:gd name="T36" fmla="*/ 110865 w 1433195"/>
                <a:gd name="T37" fmla="*/ 567022 h 646429"/>
                <a:gd name="T38" fmla="*/ 146834 w 1433195"/>
                <a:gd name="T39" fmla="*/ 594201 h 646429"/>
                <a:gd name="T40" fmla="*/ 186474 w 1433195"/>
                <a:gd name="T41" fmla="*/ 616206 h 646429"/>
                <a:gd name="T42" fmla="*/ 229286 w 1433195"/>
                <a:gd name="T43" fmla="*/ 632538 h 646429"/>
                <a:gd name="T44" fmla="*/ 274772 w 1433195"/>
                <a:gd name="T45" fmla="*/ 642702 h 646429"/>
                <a:gd name="T46" fmla="*/ 322436 w 1433195"/>
                <a:gd name="T47" fmla="*/ 646201 h 646429"/>
                <a:gd name="T48" fmla="*/ 1110838 w 1433195"/>
                <a:gd name="T49" fmla="*/ 646201 h 646429"/>
                <a:gd name="T50" fmla="*/ 1158495 w 1433195"/>
                <a:gd name="T51" fmla="*/ 642702 h 646429"/>
                <a:gd name="T52" fmla="*/ 1203966 w 1433195"/>
                <a:gd name="T53" fmla="*/ 632538 h 646429"/>
                <a:gd name="T54" fmla="*/ 1246754 w 1433195"/>
                <a:gd name="T55" fmla="*/ 616206 h 646429"/>
                <a:gd name="T56" fmla="*/ 1286363 w 1433195"/>
                <a:gd name="T57" fmla="*/ 594201 h 646429"/>
                <a:gd name="T58" fmla="*/ 1322299 w 1433195"/>
                <a:gd name="T59" fmla="*/ 567022 h 646429"/>
                <a:gd name="T60" fmla="*/ 1354066 w 1433195"/>
                <a:gd name="T61" fmla="*/ 535165 h 646429"/>
                <a:gd name="T62" fmla="*/ 1381169 w 1433195"/>
                <a:gd name="T63" fmla="*/ 499128 h 646429"/>
                <a:gd name="T64" fmla="*/ 1403111 w 1433195"/>
                <a:gd name="T65" fmla="*/ 459406 h 646429"/>
                <a:gd name="T66" fmla="*/ 1419397 w 1433195"/>
                <a:gd name="T67" fmla="*/ 416498 h 646429"/>
                <a:gd name="T68" fmla="*/ 1429533 w 1433195"/>
                <a:gd name="T69" fmla="*/ 370900 h 646429"/>
                <a:gd name="T70" fmla="*/ 1433021 w 1433195"/>
                <a:gd name="T71" fmla="*/ 323107 h 646429"/>
                <a:gd name="T72" fmla="*/ 1429533 w 1433195"/>
                <a:gd name="T73" fmla="*/ 275311 h 646429"/>
                <a:gd name="T74" fmla="*/ 1419397 w 1433195"/>
                <a:gd name="T75" fmla="*/ 229709 h 646429"/>
                <a:gd name="T76" fmla="*/ 1403111 w 1433195"/>
                <a:gd name="T77" fmla="*/ 186798 h 646429"/>
                <a:gd name="T78" fmla="*/ 1381169 w 1433195"/>
                <a:gd name="T79" fmla="*/ 147074 h 646429"/>
                <a:gd name="T80" fmla="*/ 1354066 w 1433195"/>
                <a:gd name="T81" fmla="*/ 111035 h 646429"/>
                <a:gd name="T82" fmla="*/ 1322299 w 1433195"/>
                <a:gd name="T83" fmla="*/ 79178 h 646429"/>
                <a:gd name="T84" fmla="*/ 1286363 w 1433195"/>
                <a:gd name="T85" fmla="*/ 51998 h 646429"/>
                <a:gd name="T86" fmla="*/ 1246754 w 1433195"/>
                <a:gd name="T87" fmla="*/ 29994 h 646429"/>
                <a:gd name="T88" fmla="*/ 1203966 w 1433195"/>
                <a:gd name="T89" fmla="*/ 13662 h 646429"/>
                <a:gd name="T90" fmla="*/ 1158495 w 1433195"/>
                <a:gd name="T91" fmla="*/ 3498 h 646429"/>
                <a:gd name="T92" fmla="*/ 1110838 w 1433195"/>
                <a:gd name="T93" fmla="*/ 0 h 6464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29">
                  <a:moveTo>
                    <a:pt x="1110838" y="0"/>
                  </a:moveTo>
                  <a:lnTo>
                    <a:pt x="322436" y="0"/>
                  </a:lnTo>
                  <a:lnTo>
                    <a:pt x="274772" y="3498"/>
                  </a:lnTo>
                  <a:lnTo>
                    <a:pt x="229286" y="13662"/>
                  </a:lnTo>
                  <a:lnTo>
                    <a:pt x="186474" y="29994"/>
                  </a:lnTo>
                  <a:lnTo>
                    <a:pt x="146834" y="51998"/>
                  </a:lnTo>
                  <a:lnTo>
                    <a:pt x="110865" y="79178"/>
                  </a:lnTo>
                  <a:lnTo>
                    <a:pt x="79063" y="111035"/>
                  </a:lnTo>
                  <a:lnTo>
                    <a:pt x="51928" y="147074"/>
                  </a:lnTo>
                  <a:lnTo>
                    <a:pt x="29956" y="186798"/>
                  </a:lnTo>
                  <a:lnTo>
                    <a:pt x="13645" y="229709"/>
                  </a:lnTo>
                  <a:lnTo>
                    <a:pt x="3494" y="275311"/>
                  </a:lnTo>
                  <a:lnTo>
                    <a:pt x="0" y="323107"/>
                  </a:lnTo>
                  <a:lnTo>
                    <a:pt x="3494" y="370899"/>
                  </a:lnTo>
                  <a:lnTo>
                    <a:pt x="13645" y="416497"/>
                  </a:lnTo>
                  <a:lnTo>
                    <a:pt x="29956" y="459405"/>
                  </a:lnTo>
                  <a:lnTo>
                    <a:pt x="51928" y="499127"/>
                  </a:lnTo>
                  <a:lnTo>
                    <a:pt x="79063" y="535164"/>
                  </a:lnTo>
                  <a:lnTo>
                    <a:pt x="110865" y="567021"/>
                  </a:lnTo>
                  <a:lnTo>
                    <a:pt x="146834" y="594200"/>
                  </a:lnTo>
                  <a:lnTo>
                    <a:pt x="186474" y="616205"/>
                  </a:lnTo>
                  <a:lnTo>
                    <a:pt x="229286" y="632537"/>
                  </a:lnTo>
                  <a:lnTo>
                    <a:pt x="274772" y="642701"/>
                  </a:lnTo>
                  <a:lnTo>
                    <a:pt x="322436" y="646200"/>
                  </a:lnTo>
                  <a:lnTo>
                    <a:pt x="1110838" y="646200"/>
                  </a:lnTo>
                  <a:lnTo>
                    <a:pt x="1158495" y="642701"/>
                  </a:lnTo>
                  <a:lnTo>
                    <a:pt x="1203966" y="632537"/>
                  </a:lnTo>
                  <a:lnTo>
                    <a:pt x="1246754" y="616205"/>
                  </a:lnTo>
                  <a:lnTo>
                    <a:pt x="1286363" y="594200"/>
                  </a:lnTo>
                  <a:lnTo>
                    <a:pt x="1322299" y="567021"/>
                  </a:lnTo>
                  <a:lnTo>
                    <a:pt x="1354066" y="535164"/>
                  </a:lnTo>
                  <a:lnTo>
                    <a:pt x="1381169" y="499127"/>
                  </a:lnTo>
                  <a:lnTo>
                    <a:pt x="1403111" y="459405"/>
                  </a:lnTo>
                  <a:lnTo>
                    <a:pt x="1419397" y="416497"/>
                  </a:lnTo>
                  <a:lnTo>
                    <a:pt x="1429533" y="370899"/>
                  </a:lnTo>
                  <a:lnTo>
                    <a:pt x="1433021" y="323107"/>
                  </a:lnTo>
                  <a:lnTo>
                    <a:pt x="1429533" y="275311"/>
                  </a:lnTo>
                  <a:lnTo>
                    <a:pt x="1419397" y="229709"/>
                  </a:lnTo>
                  <a:lnTo>
                    <a:pt x="1403111" y="186798"/>
                  </a:lnTo>
                  <a:lnTo>
                    <a:pt x="1381169" y="147074"/>
                  </a:lnTo>
                  <a:lnTo>
                    <a:pt x="1354066" y="111035"/>
                  </a:lnTo>
                  <a:lnTo>
                    <a:pt x="1322299" y="79178"/>
                  </a:lnTo>
                  <a:lnTo>
                    <a:pt x="1286363" y="51998"/>
                  </a:lnTo>
                  <a:lnTo>
                    <a:pt x="1246754" y="29994"/>
                  </a:lnTo>
                  <a:lnTo>
                    <a:pt x="1203966" y="13662"/>
                  </a:lnTo>
                  <a:lnTo>
                    <a:pt x="1158495" y="3498"/>
                  </a:lnTo>
                  <a:lnTo>
                    <a:pt x="1110838"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52" name="object 33">
              <a:extLst>
                <a:ext uri="{FF2B5EF4-FFF2-40B4-BE49-F238E27FC236}">
                  <a16:creationId xmlns:a16="http://schemas.microsoft.com/office/drawing/2014/main" id="{BD5E31FB-9477-D9C2-664E-4CB890A94D81}"/>
                </a:ext>
              </a:extLst>
            </p:cNvPr>
            <p:cNvSpPr>
              <a:spLocks/>
            </p:cNvSpPr>
            <p:nvPr/>
          </p:nvSpPr>
          <p:spPr bwMode="auto">
            <a:xfrm>
              <a:off x="7218930" y="4713940"/>
              <a:ext cx="1433195" cy="646430"/>
            </a:xfrm>
            <a:custGeom>
              <a:avLst/>
              <a:gdLst>
                <a:gd name="T0" fmla="*/ 322436 w 1433195"/>
                <a:gd name="T1" fmla="*/ 0 h 646429"/>
                <a:gd name="T2" fmla="*/ 1110838 w 1433195"/>
                <a:gd name="T3" fmla="*/ 0 h 646429"/>
                <a:gd name="T4" fmla="*/ 1158495 w 1433195"/>
                <a:gd name="T5" fmla="*/ 3498 h 646429"/>
                <a:gd name="T6" fmla="*/ 1203966 w 1433195"/>
                <a:gd name="T7" fmla="*/ 13662 h 646429"/>
                <a:gd name="T8" fmla="*/ 1246754 w 1433195"/>
                <a:gd name="T9" fmla="*/ 29994 h 646429"/>
                <a:gd name="T10" fmla="*/ 1286363 w 1433195"/>
                <a:gd name="T11" fmla="*/ 51998 h 646429"/>
                <a:gd name="T12" fmla="*/ 1322300 w 1433195"/>
                <a:gd name="T13" fmla="*/ 79178 h 646429"/>
                <a:gd name="T14" fmla="*/ 1354066 w 1433195"/>
                <a:gd name="T15" fmla="*/ 111035 h 646429"/>
                <a:gd name="T16" fmla="*/ 1381169 w 1433195"/>
                <a:gd name="T17" fmla="*/ 147074 h 646429"/>
                <a:gd name="T18" fmla="*/ 1403111 w 1433195"/>
                <a:gd name="T19" fmla="*/ 186798 h 646429"/>
                <a:gd name="T20" fmla="*/ 1419397 w 1433195"/>
                <a:gd name="T21" fmla="*/ 229709 h 646429"/>
                <a:gd name="T22" fmla="*/ 1429533 w 1433195"/>
                <a:gd name="T23" fmla="*/ 275311 h 646429"/>
                <a:gd name="T24" fmla="*/ 1433021 w 1433195"/>
                <a:gd name="T25" fmla="*/ 323107 h 646429"/>
                <a:gd name="T26" fmla="*/ 1429533 w 1433195"/>
                <a:gd name="T27" fmla="*/ 370900 h 646429"/>
                <a:gd name="T28" fmla="*/ 1419397 w 1433195"/>
                <a:gd name="T29" fmla="*/ 416498 h 646429"/>
                <a:gd name="T30" fmla="*/ 1403111 w 1433195"/>
                <a:gd name="T31" fmla="*/ 459406 h 646429"/>
                <a:gd name="T32" fmla="*/ 1381169 w 1433195"/>
                <a:gd name="T33" fmla="*/ 499128 h 646429"/>
                <a:gd name="T34" fmla="*/ 1354066 w 1433195"/>
                <a:gd name="T35" fmla="*/ 535165 h 646429"/>
                <a:gd name="T36" fmla="*/ 1322300 w 1433195"/>
                <a:gd name="T37" fmla="*/ 567022 h 646429"/>
                <a:gd name="T38" fmla="*/ 1286363 w 1433195"/>
                <a:gd name="T39" fmla="*/ 594201 h 646429"/>
                <a:gd name="T40" fmla="*/ 1246754 w 1433195"/>
                <a:gd name="T41" fmla="*/ 616206 h 646429"/>
                <a:gd name="T42" fmla="*/ 1203966 w 1433195"/>
                <a:gd name="T43" fmla="*/ 632538 h 646429"/>
                <a:gd name="T44" fmla="*/ 1158495 w 1433195"/>
                <a:gd name="T45" fmla="*/ 642702 h 646429"/>
                <a:gd name="T46" fmla="*/ 1110838 w 1433195"/>
                <a:gd name="T47" fmla="*/ 646201 h 646429"/>
                <a:gd name="T48" fmla="*/ 322436 w 1433195"/>
                <a:gd name="T49" fmla="*/ 646201 h 646429"/>
                <a:gd name="T50" fmla="*/ 274772 w 1433195"/>
                <a:gd name="T51" fmla="*/ 642702 h 646429"/>
                <a:gd name="T52" fmla="*/ 229286 w 1433195"/>
                <a:gd name="T53" fmla="*/ 632538 h 646429"/>
                <a:gd name="T54" fmla="*/ 186474 w 1433195"/>
                <a:gd name="T55" fmla="*/ 616206 h 646429"/>
                <a:gd name="T56" fmla="*/ 146834 w 1433195"/>
                <a:gd name="T57" fmla="*/ 594201 h 646429"/>
                <a:gd name="T58" fmla="*/ 110865 w 1433195"/>
                <a:gd name="T59" fmla="*/ 567022 h 646429"/>
                <a:gd name="T60" fmla="*/ 79063 w 1433195"/>
                <a:gd name="T61" fmla="*/ 535165 h 646429"/>
                <a:gd name="T62" fmla="*/ 51928 w 1433195"/>
                <a:gd name="T63" fmla="*/ 499128 h 646429"/>
                <a:gd name="T64" fmla="*/ 29956 w 1433195"/>
                <a:gd name="T65" fmla="*/ 459406 h 646429"/>
                <a:gd name="T66" fmla="*/ 13645 w 1433195"/>
                <a:gd name="T67" fmla="*/ 416498 h 646429"/>
                <a:gd name="T68" fmla="*/ 3494 w 1433195"/>
                <a:gd name="T69" fmla="*/ 370899 h 646429"/>
                <a:gd name="T70" fmla="*/ 0 w 1433195"/>
                <a:gd name="T71" fmla="*/ 323107 h 646429"/>
                <a:gd name="T72" fmla="*/ 3494 w 1433195"/>
                <a:gd name="T73" fmla="*/ 275311 h 646429"/>
                <a:gd name="T74" fmla="*/ 13645 w 1433195"/>
                <a:gd name="T75" fmla="*/ 229709 h 646429"/>
                <a:gd name="T76" fmla="*/ 29956 w 1433195"/>
                <a:gd name="T77" fmla="*/ 186798 h 646429"/>
                <a:gd name="T78" fmla="*/ 51928 w 1433195"/>
                <a:gd name="T79" fmla="*/ 147074 h 646429"/>
                <a:gd name="T80" fmla="*/ 79063 w 1433195"/>
                <a:gd name="T81" fmla="*/ 111035 h 646429"/>
                <a:gd name="T82" fmla="*/ 110865 w 1433195"/>
                <a:gd name="T83" fmla="*/ 79178 h 646429"/>
                <a:gd name="T84" fmla="*/ 146834 w 1433195"/>
                <a:gd name="T85" fmla="*/ 51998 h 646429"/>
                <a:gd name="T86" fmla="*/ 186474 w 1433195"/>
                <a:gd name="T87" fmla="*/ 29994 h 646429"/>
                <a:gd name="T88" fmla="*/ 229286 w 1433195"/>
                <a:gd name="T89" fmla="*/ 13662 h 646429"/>
                <a:gd name="T90" fmla="*/ 274772 w 1433195"/>
                <a:gd name="T91" fmla="*/ 3498 h 646429"/>
                <a:gd name="T92" fmla="*/ 322436 w 1433195"/>
                <a:gd name="T93" fmla="*/ 0 h 6464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29">
                  <a:moveTo>
                    <a:pt x="322436" y="0"/>
                  </a:moveTo>
                  <a:lnTo>
                    <a:pt x="1110838" y="0"/>
                  </a:lnTo>
                  <a:lnTo>
                    <a:pt x="1158495" y="3498"/>
                  </a:lnTo>
                  <a:lnTo>
                    <a:pt x="1203966" y="13662"/>
                  </a:lnTo>
                  <a:lnTo>
                    <a:pt x="1246754" y="29994"/>
                  </a:lnTo>
                  <a:lnTo>
                    <a:pt x="1286363" y="51998"/>
                  </a:lnTo>
                  <a:lnTo>
                    <a:pt x="1322300" y="79178"/>
                  </a:lnTo>
                  <a:lnTo>
                    <a:pt x="1354066" y="111035"/>
                  </a:lnTo>
                  <a:lnTo>
                    <a:pt x="1381169" y="147074"/>
                  </a:lnTo>
                  <a:lnTo>
                    <a:pt x="1403111" y="186798"/>
                  </a:lnTo>
                  <a:lnTo>
                    <a:pt x="1419397" y="229709"/>
                  </a:lnTo>
                  <a:lnTo>
                    <a:pt x="1429533" y="275311"/>
                  </a:lnTo>
                  <a:lnTo>
                    <a:pt x="1433021" y="323107"/>
                  </a:lnTo>
                  <a:lnTo>
                    <a:pt x="1429533" y="370899"/>
                  </a:lnTo>
                  <a:lnTo>
                    <a:pt x="1419397" y="416497"/>
                  </a:lnTo>
                  <a:lnTo>
                    <a:pt x="1403111" y="459405"/>
                  </a:lnTo>
                  <a:lnTo>
                    <a:pt x="1381169" y="499127"/>
                  </a:lnTo>
                  <a:lnTo>
                    <a:pt x="1354066" y="535164"/>
                  </a:lnTo>
                  <a:lnTo>
                    <a:pt x="1322300" y="567021"/>
                  </a:lnTo>
                  <a:lnTo>
                    <a:pt x="1286363" y="594200"/>
                  </a:lnTo>
                  <a:lnTo>
                    <a:pt x="1246754" y="616205"/>
                  </a:lnTo>
                  <a:lnTo>
                    <a:pt x="1203966" y="632537"/>
                  </a:lnTo>
                  <a:lnTo>
                    <a:pt x="1158495" y="642701"/>
                  </a:lnTo>
                  <a:lnTo>
                    <a:pt x="1110838" y="646200"/>
                  </a:lnTo>
                  <a:lnTo>
                    <a:pt x="322436" y="646200"/>
                  </a:lnTo>
                  <a:lnTo>
                    <a:pt x="274772" y="642701"/>
                  </a:lnTo>
                  <a:lnTo>
                    <a:pt x="229286" y="632537"/>
                  </a:lnTo>
                  <a:lnTo>
                    <a:pt x="186474" y="616205"/>
                  </a:lnTo>
                  <a:lnTo>
                    <a:pt x="146834" y="594200"/>
                  </a:lnTo>
                  <a:lnTo>
                    <a:pt x="110865" y="567021"/>
                  </a:lnTo>
                  <a:lnTo>
                    <a:pt x="79063" y="535164"/>
                  </a:lnTo>
                  <a:lnTo>
                    <a:pt x="51928" y="499127"/>
                  </a:lnTo>
                  <a:lnTo>
                    <a:pt x="29956" y="459405"/>
                  </a:lnTo>
                  <a:lnTo>
                    <a:pt x="13645" y="416497"/>
                  </a:lnTo>
                  <a:lnTo>
                    <a:pt x="3494" y="370898"/>
                  </a:lnTo>
                  <a:lnTo>
                    <a:pt x="0" y="323107"/>
                  </a:lnTo>
                  <a:lnTo>
                    <a:pt x="3494" y="275311"/>
                  </a:lnTo>
                  <a:lnTo>
                    <a:pt x="13645" y="229709"/>
                  </a:lnTo>
                  <a:lnTo>
                    <a:pt x="29956" y="186798"/>
                  </a:lnTo>
                  <a:lnTo>
                    <a:pt x="51928" y="147074"/>
                  </a:lnTo>
                  <a:lnTo>
                    <a:pt x="79063" y="111035"/>
                  </a:lnTo>
                  <a:lnTo>
                    <a:pt x="110865" y="79178"/>
                  </a:lnTo>
                  <a:lnTo>
                    <a:pt x="146834" y="51998"/>
                  </a:lnTo>
                  <a:lnTo>
                    <a:pt x="186474" y="29994"/>
                  </a:lnTo>
                  <a:lnTo>
                    <a:pt x="229286" y="13662"/>
                  </a:lnTo>
                  <a:lnTo>
                    <a:pt x="274772" y="3498"/>
                  </a:lnTo>
                  <a:lnTo>
                    <a:pt x="322436"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53" name="object 34">
              <a:extLst>
                <a:ext uri="{FF2B5EF4-FFF2-40B4-BE49-F238E27FC236}">
                  <a16:creationId xmlns:a16="http://schemas.microsoft.com/office/drawing/2014/main" id="{A4195CF7-CFC7-246B-005C-3860DCEEF1C5}"/>
                </a:ext>
              </a:extLst>
            </p:cNvPr>
            <p:cNvSpPr>
              <a:spLocks/>
            </p:cNvSpPr>
            <p:nvPr/>
          </p:nvSpPr>
          <p:spPr bwMode="auto">
            <a:xfrm>
              <a:off x="7863550" y="4067725"/>
              <a:ext cx="0" cy="610235"/>
            </a:xfrm>
            <a:custGeom>
              <a:avLst/>
              <a:gdLst>
                <a:gd name="T0" fmla="*/ 610111 h 610235"/>
                <a:gd name="T1" fmla="*/ 610111 h 610235"/>
                <a:gd name="T2" fmla="*/ 0 h 610235"/>
                <a:gd name="T3" fmla="*/ 0 60000 65536"/>
                <a:gd name="T4" fmla="*/ 0 60000 65536"/>
                <a:gd name="T5" fmla="*/ 0 60000 65536"/>
              </a:gdLst>
              <a:ahLst/>
              <a:cxnLst>
                <a:cxn ang="T3">
                  <a:pos x="0" y="T0"/>
                </a:cxn>
                <a:cxn ang="T4">
                  <a:pos x="0" y="T1"/>
                </a:cxn>
                <a:cxn ang="T5">
                  <a:pos x="0" y="T2"/>
                </a:cxn>
              </a:cxnLst>
              <a:rect l="0" t="0" r="r" b="b"/>
              <a:pathLst>
                <a:path h="610235">
                  <a:moveTo>
                    <a:pt x="0" y="610111"/>
                  </a:moveTo>
                  <a:lnTo>
                    <a:pt x="0" y="610111"/>
                  </a:lnTo>
                  <a:lnTo>
                    <a:pt x="0" y="0"/>
                  </a:lnTo>
                </a:path>
              </a:pathLst>
            </a:custGeom>
            <a:noFill/>
            <a:ln w="1137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54" name="object 35">
              <a:extLst>
                <a:ext uri="{FF2B5EF4-FFF2-40B4-BE49-F238E27FC236}">
                  <a16:creationId xmlns:a16="http://schemas.microsoft.com/office/drawing/2014/main" id="{B8B23C6F-2A84-2F6E-577E-397BC7868347}"/>
                </a:ext>
              </a:extLst>
            </p:cNvPr>
            <p:cNvSpPr>
              <a:spLocks noChangeArrowheads="1"/>
            </p:cNvSpPr>
            <p:nvPr/>
          </p:nvSpPr>
          <p:spPr bwMode="auto">
            <a:xfrm>
              <a:off x="7812375" y="3986027"/>
              <a:ext cx="104119" cy="171022"/>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55" name="object 36">
              <a:extLst>
                <a:ext uri="{FF2B5EF4-FFF2-40B4-BE49-F238E27FC236}">
                  <a16:creationId xmlns:a16="http://schemas.microsoft.com/office/drawing/2014/main" id="{AE2A699E-D478-DC8C-D85B-A49DD2C33FF1}"/>
                </a:ext>
              </a:extLst>
            </p:cNvPr>
            <p:cNvSpPr>
              <a:spLocks/>
            </p:cNvSpPr>
            <p:nvPr/>
          </p:nvSpPr>
          <p:spPr bwMode="auto">
            <a:xfrm>
              <a:off x="7146913" y="3313199"/>
              <a:ext cx="1433195" cy="646430"/>
            </a:xfrm>
            <a:custGeom>
              <a:avLst/>
              <a:gdLst>
                <a:gd name="T0" fmla="*/ 1433021 w 1433195"/>
                <a:gd name="T1" fmla="*/ 0 h 646429"/>
                <a:gd name="T2" fmla="*/ 0 w 1433195"/>
                <a:gd name="T3" fmla="*/ 0 h 646429"/>
                <a:gd name="T4" fmla="*/ 0 w 1433195"/>
                <a:gd name="T5" fmla="*/ 646216 h 646429"/>
                <a:gd name="T6" fmla="*/ 1433021 w 1433195"/>
                <a:gd name="T7" fmla="*/ 646216 h 646429"/>
                <a:gd name="T8" fmla="*/ 1433021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1433021" y="0"/>
                  </a:moveTo>
                  <a:lnTo>
                    <a:pt x="0" y="0"/>
                  </a:lnTo>
                  <a:lnTo>
                    <a:pt x="0" y="646215"/>
                  </a:lnTo>
                  <a:lnTo>
                    <a:pt x="1433021" y="646215"/>
                  </a:lnTo>
                  <a:lnTo>
                    <a:pt x="1433021"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56" name="object 37">
              <a:extLst>
                <a:ext uri="{FF2B5EF4-FFF2-40B4-BE49-F238E27FC236}">
                  <a16:creationId xmlns:a16="http://schemas.microsoft.com/office/drawing/2014/main" id="{781F6BA6-7AEC-9F9F-88A5-CD6530D001A9}"/>
                </a:ext>
              </a:extLst>
            </p:cNvPr>
            <p:cNvSpPr>
              <a:spLocks/>
            </p:cNvSpPr>
            <p:nvPr/>
          </p:nvSpPr>
          <p:spPr bwMode="auto">
            <a:xfrm>
              <a:off x="7146913" y="3313199"/>
              <a:ext cx="1433195" cy="646430"/>
            </a:xfrm>
            <a:custGeom>
              <a:avLst/>
              <a:gdLst>
                <a:gd name="T0" fmla="*/ 0 w 1433195"/>
                <a:gd name="T1" fmla="*/ 0 h 646429"/>
                <a:gd name="T2" fmla="*/ 1433021 w 1433195"/>
                <a:gd name="T3" fmla="*/ 0 h 646429"/>
                <a:gd name="T4" fmla="*/ 1433021 w 1433195"/>
                <a:gd name="T5" fmla="*/ 646216 h 646429"/>
                <a:gd name="T6" fmla="*/ 0 w 1433195"/>
                <a:gd name="T7" fmla="*/ 646216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3021" y="0"/>
                  </a:lnTo>
                  <a:lnTo>
                    <a:pt x="1433021" y="646215"/>
                  </a:lnTo>
                  <a:lnTo>
                    <a:pt x="0" y="646215"/>
                  </a:lnTo>
                  <a:lnTo>
                    <a:pt x="0" y="0"/>
                  </a:lnTo>
                  <a:close/>
                </a:path>
              </a:pathLst>
            </a:custGeom>
            <a:noFill/>
            <a:ln w="22796">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57" name="object 38">
              <a:extLst>
                <a:ext uri="{FF2B5EF4-FFF2-40B4-BE49-F238E27FC236}">
                  <a16:creationId xmlns:a16="http://schemas.microsoft.com/office/drawing/2014/main" id="{931DDD0B-A7D4-643F-093D-B649647B3858}"/>
                </a:ext>
              </a:extLst>
            </p:cNvPr>
            <p:cNvSpPr>
              <a:spLocks noChangeArrowheads="1"/>
            </p:cNvSpPr>
            <p:nvPr/>
          </p:nvSpPr>
          <p:spPr bwMode="auto">
            <a:xfrm>
              <a:off x="7501441" y="3548873"/>
              <a:ext cx="379039" cy="193869"/>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58" name="object 39">
              <a:extLst>
                <a:ext uri="{FF2B5EF4-FFF2-40B4-BE49-F238E27FC236}">
                  <a16:creationId xmlns:a16="http://schemas.microsoft.com/office/drawing/2014/main" id="{E1D8AE74-18CC-973D-9421-39BF7F1DCC3F}"/>
                </a:ext>
              </a:extLst>
            </p:cNvPr>
            <p:cNvSpPr>
              <a:spLocks noChangeArrowheads="1"/>
            </p:cNvSpPr>
            <p:nvPr/>
          </p:nvSpPr>
          <p:spPr bwMode="auto">
            <a:xfrm>
              <a:off x="7901454" y="3584976"/>
              <a:ext cx="146056" cy="108335"/>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59" name="object 40">
              <a:extLst>
                <a:ext uri="{FF2B5EF4-FFF2-40B4-BE49-F238E27FC236}">
                  <a16:creationId xmlns:a16="http://schemas.microsoft.com/office/drawing/2014/main" id="{6DD993D4-FEC5-CCE3-CC92-46D66173855E}"/>
                </a:ext>
              </a:extLst>
            </p:cNvPr>
            <p:cNvSpPr>
              <a:spLocks noChangeArrowheads="1"/>
            </p:cNvSpPr>
            <p:nvPr/>
          </p:nvSpPr>
          <p:spPr bwMode="auto">
            <a:xfrm>
              <a:off x="8072022" y="3584977"/>
              <a:ext cx="155406" cy="106435"/>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60" name="object 41">
              <a:extLst>
                <a:ext uri="{FF2B5EF4-FFF2-40B4-BE49-F238E27FC236}">
                  <a16:creationId xmlns:a16="http://schemas.microsoft.com/office/drawing/2014/main" id="{F7B71A3B-415E-CC9B-E5E5-1814C5CCEC0F}"/>
                </a:ext>
              </a:extLst>
            </p:cNvPr>
            <p:cNvSpPr>
              <a:spLocks/>
            </p:cNvSpPr>
            <p:nvPr/>
          </p:nvSpPr>
          <p:spPr bwMode="auto">
            <a:xfrm>
              <a:off x="342036" y="4677841"/>
              <a:ext cx="1433195" cy="646430"/>
            </a:xfrm>
            <a:custGeom>
              <a:avLst/>
              <a:gdLst>
                <a:gd name="T0" fmla="*/ 1433017 w 1433195"/>
                <a:gd name="T1" fmla="*/ 0 h 646429"/>
                <a:gd name="T2" fmla="*/ 0 w 1433195"/>
                <a:gd name="T3" fmla="*/ 0 h 646429"/>
                <a:gd name="T4" fmla="*/ 0 w 1433195"/>
                <a:gd name="T5" fmla="*/ 573977 h 646429"/>
                <a:gd name="T6" fmla="*/ 0 w 1433195"/>
                <a:gd name="T7" fmla="*/ 646189 h 646429"/>
                <a:gd name="T8" fmla="*/ 1433017 w 1433195"/>
                <a:gd name="T9" fmla="*/ 646189 h 646429"/>
                <a:gd name="T10" fmla="*/ 1433017 w 1433195"/>
                <a:gd name="T11" fmla="*/ 573977 h 646429"/>
                <a:gd name="T12" fmla="*/ 1433017 w 1433195"/>
                <a:gd name="T13" fmla="*/ 0 h 6464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3195" h="646429">
                  <a:moveTo>
                    <a:pt x="1433017" y="0"/>
                  </a:moveTo>
                  <a:lnTo>
                    <a:pt x="0" y="0"/>
                  </a:lnTo>
                  <a:lnTo>
                    <a:pt x="0" y="573976"/>
                  </a:lnTo>
                  <a:lnTo>
                    <a:pt x="0" y="646188"/>
                  </a:lnTo>
                  <a:lnTo>
                    <a:pt x="1433017" y="646188"/>
                  </a:lnTo>
                  <a:lnTo>
                    <a:pt x="1433017" y="573976"/>
                  </a:lnTo>
                  <a:lnTo>
                    <a:pt x="1433017"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61" name="object 42">
              <a:extLst>
                <a:ext uri="{FF2B5EF4-FFF2-40B4-BE49-F238E27FC236}">
                  <a16:creationId xmlns:a16="http://schemas.microsoft.com/office/drawing/2014/main" id="{0EA9EF92-A085-582A-3129-D854163CBF00}"/>
                </a:ext>
              </a:extLst>
            </p:cNvPr>
            <p:cNvSpPr>
              <a:spLocks/>
            </p:cNvSpPr>
            <p:nvPr/>
          </p:nvSpPr>
          <p:spPr bwMode="auto">
            <a:xfrm>
              <a:off x="342036" y="4677837"/>
              <a:ext cx="1433195" cy="646430"/>
            </a:xfrm>
            <a:custGeom>
              <a:avLst/>
              <a:gdLst>
                <a:gd name="T0" fmla="*/ 0 w 1433195"/>
                <a:gd name="T1" fmla="*/ 0 h 646429"/>
                <a:gd name="T2" fmla="*/ 1433029 w 1433195"/>
                <a:gd name="T3" fmla="*/ 0 h 646429"/>
                <a:gd name="T4" fmla="*/ 1433029 w 1433195"/>
                <a:gd name="T5" fmla="*/ 646193 h 646429"/>
                <a:gd name="T6" fmla="*/ 0 w 1433195"/>
                <a:gd name="T7" fmla="*/ 646193 h 646429"/>
                <a:gd name="T8" fmla="*/ 0 w 1433195"/>
                <a:gd name="T9" fmla="*/ 0 h 646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3195" h="646429">
                  <a:moveTo>
                    <a:pt x="0" y="0"/>
                  </a:moveTo>
                  <a:lnTo>
                    <a:pt x="1433029" y="0"/>
                  </a:lnTo>
                  <a:lnTo>
                    <a:pt x="1433029" y="646192"/>
                  </a:lnTo>
                  <a:lnTo>
                    <a:pt x="0" y="646192"/>
                  </a:lnTo>
                  <a:lnTo>
                    <a:pt x="0" y="0"/>
                  </a:lnTo>
                  <a:close/>
                </a:path>
              </a:pathLst>
            </a:custGeom>
            <a:noFill/>
            <a:ln w="22796">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62" name="object 43">
              <a:extLst>
                <a:ext uri="{FF2B5EF4-FFF2-40B4-BE49-F238E27FC236}">
                  <a16:creationId xmlns:a16="http://schemas.microsoft.com/office/drawing/2014/main" id="{0A1B5071-7B96-BA1B-A575-D5D9C3451CAC}"/>
                </a:ext>
              </a:extLst>
            </p:cNvPr>
            <p:cNvSpPr>
              <a:spLocks/>
            </p:cNvSpPr>
            <p:nvPr/>
          </p:nvSpPr>
          <p:spPr bwMode="auto">
            <a:xfrm>
              <a:off x="1811074" y="4928712"/>
              <a:ext cx="5335905" cy="0"/>
            </a:xfrm>
            <a:custGeom>
              <a:avLst/>
              <a:gdLst>
                <a:gd name="T0" fmla="*/ 5335838 w 5335905"/>
                <a:gd name="T1" fmla="*/ 5335838 w 5335905"/>
                <a:gd name="T2" fmla="*/ 0 w 5335905"/>
                <a:gd name="T3" fmla="*/ 0 60000 65536"/>
                <a:gd name="T4" fmla="*/ 0 60000 65536"/>
                <a:gd name="T5" fmla="*/ 0 60000 65536"/>
              </a:gdLst>
              <a:ahLst/>
              <a:cxnLst>
                <a:cxn ang="T3">
                  <a:pos x="T0" y="0"/>
                </a:cxn>
                <a:cxn ang="T4">
                  <a:pos x="T1" y="0"/>
                </a:cxn>
                <a:cxn ang="T5">
                  <a:pos x="T2" y="0"/>
                </a:cxn>
              </a:cxnLst>
              <a:rect l="0" t="0" r="r" b="b"/>
              <a:pathLst>
                <a:path w="5335905">
                  <a:moveTo>
                    <a:pt x="5335838" y="0"/>
                  </a:moveTo>
                  <a:lnTo>
                    <a:pt x="5335838" y="0"/>
                  </a:lnTo>
                  <a:lnTo>
                    <a:pt x="0" y="0"/>
                  </a:lnTo>
                </a:path>
              </a:pathLst>
            </a:custGeom>
            <a:noFill/>
            <a:ln w="1140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63" name="object 44">
              <a:extLst>
                <a:ext uri="{FF2B5EF4-FFF2-40B4-BE49-F238E27FC236}">
                  <a16:creationId xmlns:a16="http://schemas.microsoft.com/office/drawing/2014/main" id="{388FF529-093F-F4B4-6211-9FDA4A2C0B8D}"/>
                </a:ext>
              </a:extLst>
            </p:cNvPr>
            <p:cNvSpPr>
              <a:spLocks noChangeArrowheads="1"/>
            </p:cNvSpPr>
            <p:nvPr/>
          </p:nvSpPr>
          <p:spPr bwMode="auto">
            <a:xfrm>
              <a:off x="1729568" y="4877384"/>
              <a:ext cx="168722" cy="10263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64" name="object 45">
              <a:extLst>
                <a:ext uri="{FF2B5EF4-FFF2-40B4-BE49-F238E27FC236}">
                  <a16:creationId xmlns:a16="http://schemas.microsoft.com/office/drawing/2014/main" id="{48A450DB-D779-3559-B9C9-6B3E7A2DE5BF}"/>
                </a:ext>
              </a:extLst>
            </p:cNvPr>
            <p:cNvSpPr>
              <a:spLocks noChangeArrowheads="1"/>
            </p:cNvSpPr>
            <p:nvPr/>
          </p:nvSpPr>
          <p:spPr bwMode="auto">
            <a:xfrm>
              <a:off x="258607" y="4594206"/>
              <a:ext cx="1455814" cy="668999"/>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65" name="object 46">
              <a:extLst>
                <a:ext uri="{FF2B5EF4-FFF2-40B4-BE49-F238E27FC236}">
                  <a16:creationId xmlns:a16="http://schemas.microsoft.com/office/drawing/2014/main" id="{ADE5A9F1-C2A9-334B-F483-1A3E2D3FB1D1}"/>
                </a:ext>
              </a:extLst>
            </p:cNvPr>
            <p:cNvSpPr>
              <a:spLocks/>
            </p:cNvSpPr>
            <p:nvPr/>
          </p:nvSpPr>
          <p:spPr bwMode="auto">
            <a:xfrm>
              <a:off x="7146913" y="4641708"/>
              <a:ext cx="1433195" cy="646430"/>
            </a:xfrm>
            <a:custGeom>
              <a:avLst/>
              <a:gdLst>
                <a:gd name="T0" fmla="*/ 1110838 w 1433195"/>
                <a:gd name="T1" fmla="*/ 0 h 646429"/>
                <a:gd name="T2" fmla="*/ 322436 w 1433195"/>
                <a:gd name="T3" fmla="*/ 0 h 646429"/>
                <a:gd name="T4" fmla="*/ 274772 w 1433195"/>
                <a:gd name="T5" fmla="*/ 3498 h 646429"/>
                <a:gd name="T6" fmla="*/ 229286 w 1433195"/>
                <a:gd name="T7" fmla="*/ 13664 h 646429"/>
                <a:gd name="T8" fmla="*/ 186474 w 1433195"/>
                <a:gd name="T9" fmla="*/ 29998 h 646429"/>
                <a:gd name="T10" fmla="*/ 146834 w 1433195"/>
                <a:gd name="T11" fmla="*/ 52005 h 646429"/>
                <a:gd name="T12" fmla="*/ 110865 w 1433195"/>
                <a:gd name="T13" fmla="*/ 79186 h 646429"/>
                <a:gd name="T14" fmla="*/ 79063 w 1433195"/>
                <a:gd name="T15" fmla="*/ 111046 h 646429"/>
                <a:gd name="T16" fmla="*/ 51928 w 1433195"/>
                <a:gd name="T17" fmla="*/ 147085 h 646429"/>
                <a:gd name="T18" fmla="*/ 29956 w 1433195"/>
                <a:gd name="T19" fmla="*/ 186809 h 646429"/>
                <a:gd name="T20" fmla="*/ 13645 w 1433195"/>
                <a:gd name="T21" fmla="*/ 229718 h 646429"/>
                <a:gd name="T22" fmla="*/ 3494 w 1433195"/>
                <a:gd name="T23" fmla="*/ 275317 h 646429"/>
                <a:gd name="T24" fmla="*/ 0 w 1433195"/>
                <a:gd name="T25" fmla="*/ 323107 h 646429"/>
                <a:gd name="T26" fmla="*/ 3494 w 1433195"/>
                <a:gd name="T27" fmla="*/ 370904 h 646429"/>
                <a:gd name="T28" fmla="*/ 13645 w 1433195"/>
                <a:gd name="T29" fmla="*/ 416506 h 646429"/>
                <a:gd name="T30" fmla="*/ 29956 w 1433195"/>
                <a:gd name="T31" fmla="*/ 459417 h 646429"/>
                <a:gd name="T32" fmla="*/ 51928 w 1433195"/>
                <a:gd name="T33" fmla="*/ 499140 h 646429"/>
                <a:gd name="T34" fmla="*/ 79063 w 1433195"/>
                <a:gd name="T35" fmla="*/ 535178 h 646429"/>
                <a:gd name="T36" fmla="*/ 110865 w 1433195"/>
                <a:gd name="T37" fmla="*/ 567035 h 646429"/>
                <a:gd name="T38" fmla="*/ 146834 w 1433195"/>
                <a:gd name="T39" fmla="*/ 594213 h 646429"/>
                <a:gd name="T40" fmla="*/ 186474 w 1433195"/>
                <a:gd name="T41" fmla="*/ 616217 h 646429"/>
                <a:gd name="T42" fmla="*/ 229286 w 1433195"/>
                <a:gd name="T43" fmla="*/ 632549 h 646429"/>
                <a:gd name="T44" fmla="*/ 274772 w 1433195"/>
                <a:gd name="T45" fmla="*/ 642713 h 646429"/>
                <a:gd name="T46" fmla="*/ 322436 w 1433195"/>
                <a:gd name="T47" fmla="*/ 646211 h 646429"/>
                <a:gd name="T48" fmla="*/ 1110838 w 1433195"/>
                <a:gd name="T49" fmla="*/ 646211 h 646429"/>
                <a:gd name="T50" fmla="*/ 1158495 w 1433195"/>
                <a:gd name="T51" fmla="*/ 642713 h 646429"/>
                <a:gd name="T52" fmla="*/ 1203966 w 1433195"/>
                <a:gd name="T53" fmla="*/ 632549 h 646429"/>
                <a:gd name="T54" fmla="*/ 1246754 w 1433195"/>
                <a:gd name="T55" fmla="*/ 616217 h 646429"/>
                <a:gd name="T56" fmla="*/ 1286363 w 1433195"/>
                <a:gd name="T57" fmla="*/ 594213 h 646429"/>
                <a:gd name="T58" fmla="*/ 1322299 w 1433195"/>
                <a:gd name="T59" fmla="*/ 567035 h 646429"/>
                <a:gd name="T60" fmla="*/ 1354066 w 1433195"/>
                <a:gd name="T61" fmla="*/ 535178 h 646429"/>
                <a:gd name="T62" fmla="*/ 1381169 w 1433195"/>
                <a:gd name="T63" fmla="*/ 499140 h 646429"/>
                <a:gd name="T64" fmla="*/ 1403111 w 1433195"/>
                <a:gd name="T65" fmla="*/ 459417 h 646429"/>
                <a:gd name="T66" fmla="*/ 1419397 w 1433195"/>
                <a:gd name="T67" fmla="*/ 416506 h 646429"/>
                <a:gd name="T68" fmla="*/ 1429533 w 1433195"/>
                <a:gd name="T69" fmla="*/ 370904 h 646429"/>
                <a:gd name="T70" fmla="*/ 1433021 w 1433195"/>
                <a:gd name="T71" fmla="*/ 323107 h 646429"/>
                <a:gd name="T72" fmla="*/ 1429533 w 1433195"/>
                <a:gd name="T73" fmla="*/ 275317 h 646429"/>
                <a:gd name="T74" fmla="*/ 1419397 w 1433195"/>
                <a:gd name="T75" fmla="*/ 229718 h 646429"/>
                <a:gd name="T76" fmla="*/ 1403111 w 1433195"/>
                <a:gd name="T77" fmla="*/ 186809 h 646429"/>
                <a:gd name="T78" fmla="*/ 1381169 w 1433195"/>
                <a:gd name="T79" fmla="*/ 147085 h 646429"/>
                <a:gd name="T80" fmla="*/ 1354066 w 1433195"/>
                <a:gd name="T81" fmla="*/ 111046 h 646429"/>
                <a:gd name="T82" fmla="*/ 1322299 w 1433195"/>
                <a:gd name="T83" fmla="*/ 79186 h 646429"/>
                <a:gd name="T84" fmla="*/ 1286363 w 1433195"/>
                <a:gd name="T85" fmla="*/ 52005 h 646429"/>
                <a:gd name="T86" fmla="*/ 1246754 w 1433195"/>
                <a:gd name="T87" fmla="*/ 29998 h 646429"/>
                <a:gd name="T88" fmla="*/ 1203966 w 1433195"/>
                <a:gd name="T89" fmla="*/ 13664 h 646429"/>
                <a:gd name="T90" fmla="*/ 1158495 w 1433195"/>
                <a:gd name="T91" fmla="*/ 3498 h 646429"/>
                <a:gd name="T92" fmla="*/ 1110838 w 1433195"/>
                <a:gd name="T93" fmla="*/ 0 h 6464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29">
                  <a:moveTo>
                    <a:pt x="1110838" y="0"/>
                  </a:moveTo>
                  <a:lnTo>
                    <a:pt x="322436" y="0"/>
                  </a:lnTo>
                  <a:lnTo>
                    <a:pt x="274772" y="3498"/>
                  </a:lnTo>
                  <a:lnTo>
                    <a:pt x="229286" y="13664"/>
                  </a:lnTo>
                  <a:lnTo>
                    <a:pt x="186474" y="29998"/>
                  </a:lnTo>
                  <a:lnTo>
                    <a:pt x="146834" y="52005"/>
                  </a:lnTo>
                  <a:lnTo>
                    <a:pt x="110865" y="79186"/>
                  </a:lnTo>
                  <a:lnTo>
                    <a:pt x="79063" y="111046"/>
                  </a:lnTo>
                  <a:lnTo>
                    <a:pt x="51928" y="147085"/>
                  </a:lnTo>
                  <a:lnTo>
                    <a:pt x="29956" y="186809"/>
                  </a:lnTo>
                  <a:lnTo>
                    <a:pt x="13645" y="229718"/>
                  </a:lnTo>
                  <a:lnTo>
                    <a:pt x="3494" y="275317"/>
                  </a:lnTo>
                  <a:lnTo>
                    <a:pt x="0" y="323107"/>
                  </a:lnTo>
                  <a:lnTo>
                    <a:pt x="3494" y="370903"/>
                  </a:lnTo>
                  <a:lnTo>
                    <a:pt x="13645" y="416505"/>
                  </a:lnTo>
                  <a:lnTo>
                    <a:pt x="29956" y="459416"/>
                  </a:lnTo>
                  <a:lnTo>
                    <a:pt x="51928" y="499139"/>
                  </a:lnTo>
                  <a:lnTo>
                    <a:pt x="79063" y="535177"/>
                  </a:lnTo>
                  <a:lnTo>
                    <a:pt x="110865" y="567034"/>
                  </a:lnTo>
                  <a:lnTo>
                    <a:pt x="146834" y="594212"/>
                  </a:lnTo>
                  <a:lnTo>
                    <a:pt x="186474" y="616216"/>
                  </a:lnTo>
                  <a:lnTo>
                    <a:pt x="229286" y="632548"/>
                  </a:lnTo>
                  <a:lnTo>
                    <a:pt x="274772" y="642712"/>
                  </a:lnTo>
                  <a:lnTo>
                    <a:pt x="322436" y="646210"/>
                  </a:lnTo>
                  <a:lnTo>
                    <a:pt x="1110838" y="646210"/>
                  </a:lnTo>
                  <a:lnTo>
                    <a:pt x="1158495" y="642712"/>
                  </a:lnTo>
                  <a:lnTo>
                    <a:pt x="1203966" y="632548"/>
                  </a:lnTo>
                  <a:lnTo>
                    <a:pt x="1246754" y="616216"/>
                  </a:lnTo>
                  <a:lnTo>
                    <a:pt x="1286363" y="594212"/>
                  </a:lnTo>
                  <a:lnTo>
                    <a:pt x="1322299" y="567034"/>
                  </a:lnTo>
                  <a:lnTo>
                    <a:pt x="1354066" y="535177"/>
                  </a:lnTo>
                  <a:lnTo>
                    <a:pt x="1381169" y="499139"/>
                  </a:lnTo>
                  <a:lnTo>
                    <a:pt x="1403111" y="459416"/>
                  </a:lnTo>
                  <a:lnTo>
                    <a:pt x="1419397" y="416505"/>
                  </a:lnTo>
                  <a:lnTo>
                    <a:pt x="1429533" y="370903"/>
                  </a:lnTo>
                  <a:lnTo>
                    <a:pt x="1433021" y="323107"/>
                  </a:lnTo>
                  <a:lnTo>
                    <a:pt x="1429533" y="275317"/>
                  </a:lnTo>
                  <a:lnTo>
                    <a:pt x="1419397" y="229718"/>
                  </a:lnTo>
                  <a:lnTo>
                    <a:pt x="1403111" y="186809"/>
                  </a:lnTo>
                  <a:lnTo>
                    <a:pt x="1381169" y="147085"/>
                  </a:lnTo>
                  <a:lnTo>
                    <a:pt x="1354066" y="111046"/>
                  </a:lnTo>
                  <a:lnTo>
                    <a:pt x="1322299" y="79186"/>
                  </a:lnTo>
                  <a:lnTo>
                    <a:pt x="1286363" y="52005"/>
                  </a:lnTo>
                  <a:lnTo>
                    <a:pt x="1246754" y="29998"/>
                  </a:lnTo>
                  <a:lnTo>
                    <a:pt x="1203966" y="13664"/>
                  </a:lnTo>
                  <a:lnTo>
                    <a:pt x="1158495" y="3498"/>
                  </a:lnTo>
                  <a:lnTo>
                    <a:pt x="1110838"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66" name="object 47">
              <a:extLst>
                <a:ext uri="{FF2B5EF4-FFF2-40B4-BE49-F238E27FC236}">
                  <a16:creationId xmlns:a16="http://schemas.microsoft.com/office/drawing/2014/main" id="{8D4AAE08-E1BC-7309-54D8-1A356380F641}"/>
                </a:ext>
              </a:extLst>
            </p:cNvPr>
            <p:cNvSpPr>
              <a:spLocks/>
            </p:cNvSpPr>
            <p:nvPr/>
          </p:nvSpPr>
          <p:spPr bwMode="auto">
            <a:xfrm>
              <a:off x="7146913" y="4641708"/>
              <a:ext cx="1433195" cy="646430"/>
            </a:xfrm>
            <a:custGeom>
              <a:avLst/>
              <a:gdLst>
                <a:gd name="T0" fmla="*/ 322436 w 1433195"/>
                <a:gd name="T1" fmla="*/ 0 h 646429"/>
                <a:gd name="T2" fmla="*/ 1110838 w 1433195"/>
                <a:gd name="T3" fmla="*/ 0 h 646429"/>
                <a:gd name="T4" fmla="*/ 1158495 w 1433195"/>
                <a:gd name="T5" fmla="*/ 3498 h 646429"/>
                <a:gd name="T6" fmla="*/ 1203966 w 1433195"/>
                <a:gd name="T7" fmla="*/ 13664 h 646429"/>
                <a:gd name="T8" fmla="*/ 1246754 w 1433195"/>
                <a:gd name="T9" fmla="*/ 29998 h 646429"/>
                <a:gd name="T10" fmla="*/ 1286363 w 1433195"/>
                <a:gd name="T11" fmla="*/ 52005 h 646429"/>
                <a:gd name="T12" fmla="*/ 1322300 w 1433195"/>
                <a:gd name="T13" fmla="*/ 79186 h 646429"/>
                <a:gd name="T14" fmla="*/ 1354066 w 1433195"/>
                <a:gd name="T15" fmla="*/ 111046 h 646429"/>
                <a:gd name="T16" fmla="*/ 1381169 w 1433195"/>
                <a:gd name="T17" fmla="*/ 147085 h 646429"/>
                <a:gd name="T18" fmla="*/ 1403111 w 1433195"/>
                <a:gd name="T19" fmla="*/ 186809 h 646429"/>
                <a:gd name="T20" fmla="*/ 1419397 w 1433195"/>
                <a:gd name="T21" fmla="*/ 229718 h 646429"/>
                <a:gd name="T22" fmla="*/ 1429533 w 1433195"/>
                <a:gd name="T23" fmla="*/ 275317 h 646429"/>
                <a:gd name="T24" fmla="*/ 1433021 w 1433195"/>
                <a:gd name="T25" fmla="*/ 323107 h 646429"/>
                <a:gd name="T26" fmla="*/ 1429533 w 1433195"/>
                <a:gd name="T27" fmla="*/ 370904 h 646429"/>
                <a:gd name="T28" fmla="*/ 1419397 w 1433195"/>
                <a:gd name="T29" fmla="*/ 416506 h 646429"/>
                <a:gd name="T30" fmla="*/ 1403111 w 1433195"/>
                <a:gd name="T31" fmla="*/ 459417 h 646429"/>
                <a:gd name="T32" fmla="*/ 1381169 w 1433195"/>
                <a:gd name="T33" fmla="*/ 499140 h 646429"/>
                <a:gd name="T34" fmla="*/ 1354066 w 1433195"/>
                <a:gd name="T35" fmla="*/ 535178 h 646429"/>
                <a:gd name="T36" fmla="*/ 1322300 w 1433195"/>
                <a:gd name="T37" fmla="*/ 567035 h 646429"/>
                <a:gd name="T38" fmla="*/ 1286363 w 1433195"/>
                <a:gd name="T39" fmla="*/ 594213 h 646429"/>
                <a:gd name="T40" fmla="*/ 1246754 w 1433195"/>
                <a:gd name="T41" fmla="*/ 616217 h 646429"/>
                <a:gd name="T42" fmla="*/ 1203966 w 1433195"/>
                <a:gd name="T43" fmla="*/ 632549 h 646429"/>
                <a:gd name="T44" fmla="*/ 1158495 w 1433195"/>
                <a:gd name="T45" fmla="*/ 642713 h 646429"/>
                <a:gd name="T46" fmla="*/ 1110838 w 1433195"/>
                <a:gd name="T47" fmla="*/ 646211 h 646429"/>
                <a:gd name="T48" fmla="*/ 322436 w 1433195"/>
                <a:gd name="T49" fmla="*/ 646211 h 646429"/>
                <a:gd name="T50" fmla="*/ 274772 w 1433195"/>
                <a:gd name="T51" fmla="*/ 642713 h 646429"/>
                <a:gd name="T52" fmla="*/ 229286 w 1433195"/>
                <a:gd name="T53" fmla="*/ 632549 h 646429"/>
                <a:gd name="T54" fmla="*/ 186474 w 1433195"/>
                <a:gd name="T55" fmla="*/ 616217 h 646429"/>
                <a:gd name="T56" fmla="*/ 146834 w 1433195"/>
                <a:gd name="T57" fmla="*/ 594213 h 646429"/>
                <a:gd name="T58" fmla="*/ 110865 w 1433195"/>
                <a:gd name="T59" fmla="*/ 567035 h 646429"/>
                <a:gd name="T60" fmla="*/ 79063 w 1433195"/>
                <a:gd name="T61" fmla="*/ 535178 h 646429"/>
                <a:gd name="T62" fmla="*/ 51928 w 1433195"/>
                <a:gd name="T63" fmla="*/ 499140 h 646429"/>
                <a:gd name="T64" fmla="*/ 29956 w 1433195"/>
                <a:gd name="T65" fmla="*/ 459417 h 646429"/>
                <a:gd name="T66" fmla="*/ 13645 w 1433195"/>
                <a:gd name="T67" fmla="*/ 416506 h 646429"/>
                <a:gd name="T68" fmla="*/ 3494 w 1433195"/>
                <a:gd name="T69" fmla="*/ 370904 h 646429"/>
                <a:gd name="T70" fmla="*/ 0 w 1433195"/>
                <a:gd name="T71" fmla="*/ 323107 h 646429"/>
                <a:gd name="T72" fmla="*/ 3494 w 1433195"/>
                <a:gd name="T73" fmla="*/ 275317 h 646429"/>
                <a:gd name="T74" fmla="*/ 13645 w 1433195"/>
                <a:gd name="T75" fmla="*/ 229718 h 646429"/>
                <a:gd name="T76" fmla="*/ 29956 w 1433195"/>
                <a:gd name="T77" fmla="*/ 186809 h 646429"/>
                <a:gd name="T78" fmla="*/ 51928 w 1433195"/>
                <a:gd name="T79" fmla="*/ 147085 h 646429"/>
                <a:gd name="T80" fmla="*/ 79063 w 1433195"/>
                <a:gd name="T81" fmla="*/ 111046 h 646429"/>
                <a:gd name="T82" fmla="*/ 110865 w 1433195"/>
                <a:gd name="T83" fmla="*/ 79186 h 646429"/>
                <a:gd name="T84" fmla="*/ 146834 w 1433195"/>
                <a:gd name="T85" fmla="*/ 52005 h 646429"/>
                <a:gd name="T86" fmla="*/ 186474 w 1433195"/>
                <a:gd name="T87" fmla="*/ 29998 h 646429"/>
                <a:gd name="T88" fmla="*/ 229286 w 1433195"/>
                <a:gd name="T89" fmla="*/ 13664 h 646429"/>
                <a:gd name="T90" fmla="*/ 274772 w 1433195"/>
                <a:gd name="T91" fmla="*/ 3498 h 646429"/>
                <a:gd name="T92" fmla="*/ 322436 w 1433195"/>
                <a:gd name="T93" fmla="*/ 0 h 6464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29">
                  <a:moveTo>
                    <a:pt x="322436" y="0"/>
                  </a:moveTo>
                  <a:lnTo>
                    <a:pt x="1110838" y="0"/>
                  </a:lnTo>
                  <a:lnTo>
                    <a:pt x="1158495" y="3498"/>
                  </a:lnTo>
                  <a:lnTo>
                    <a:pt x="1203966" y="13664"/>
                  </a:lnTo>
                  <a:lnTo>
                    <a:pt x="1246754" y="29998"/>
                  </a:lnTo>
                  <a:lnTo>
                    <a:pt x="1286363" y="52005"/>
                  </a:lnTo>
                  <a:lnTo>
                    <a:pt x="1322300" y="79186"/>
                  </a:lnTo>
                  <a:lnTo>
                    <a:pt x="1354066" y="111046"/>
                  </a:lnTo>
                  <a:lnTo>
                    <a:pt x="1381169" y="147085"/>
                  </a:lnTo>
                  <a:lnTo>
                    <a:pt x="1403111" y="186809"/>
                  </a:lnTo>
                  <a:lnTo>
                    <a:pt x="1419397" y="229718"/>
                  </a:lnTo>
                  <a:lnTo>
                    <a:pt x="1429533" y="275317"/>
                  </a:lnTo>
                  <a:lnTo>
                    <a:pt x="1433021" y="323107"/>
                  </a:lnTo>
                  <a:lnTo>
                    <a:pt x="1429533" y="370903"/>
                  </a:lnTo>
                  <a:lnTo>
                    <a:pt x="1419397" y="416505"/>
                  </a:lnTo>
                  <a:lnTo>
                    <a:pt x="1403111" y="459416"/>
                  </a:lnTo>
                  <a:lnTo>
                    <a:pt x="1381169" y="499139"/>
                  </a:lnTo>
                  <a:lnTo>
                    <a:pt x="1354066" y="535177"/>
                  </a:lnTo>
                  <a:lnTo>
                    <a:pt x="1322300" y="567034"/>
                  </a:lnTo>
                  <a:lnTo>
                    <a:pt x="1286363" y="594212"/>
                  </a:lnTo>
                  <a:lnTo>
                    <a:pt x="1246754" y="616216"/>
                  </a:lnTo>
                  <a:lnTo>
                    <a:pt x="1203966" y="632548"/>
                  </a:lnTo>
                  <a:lnTo>
                    <a:pt x="1158495" y="642712"/>
                  </a:lnTo>
                  <a:lnTo>
                    <a:pt x="1110838" y="646210"/>
                  </a:lnTo>
                  <a:lnTo>
                    <a:pt x="322436" y="646210"/>
                  </a:lnTo>
                  <a:lnTo>
                    <a:pt x="274772" y="642712"/>
                  </a:lnTo>
                  <a:lnTo>
                    <a:pt x="229286" y="632548"/>
                  </a:lnTo>
                  <a:lnTo>
                    <a:pt x="186474" y="616216"/>
                  </a:lnTo>
                  <a:lnTo>
                    <a:pt x="146834" y="594212"/>
                  </a:lnTo>
                  <a:lnTo>
                    <a:pt x="110865" y="567034"/>
                  </a:lnTo>
                  <a:lnTo>
                    <a:pt x="79063" y="535177"/>
                  </a:lnTo>
                  <a:lnTo>
                    <a:pt x="51928" y="499139"/>
                  </a:lnTo>
                  <a:lnTo>
                    <a:pt x="29956" y="459416"/>
                  </a:lnTo>
                  <a:lnTo>
                    <a:pt x="13645" y="416505"/>
                  </a:lnTo>
                  <a:lnTo>
                    <a:pt x="3494" y="370903"/>
                  </a:lnTo>
                  <a:lnTo>
                    <a:pt x="0" y="323107"/>
                  </a:lnTo>
                  <a:lnTo>
                    <a:pt x="3494" y="275317"/>
                  </a:lnTo>
                  <a:lnTo>
                    <a:pt x="13645" y="229718"/>
                  </a:lnTo>
                  <a:lnTo>
                    <a:pt x="29956" y="186809"/>
                  </a:lnTo>
                  <a:lnTo>
                    <a:pt x="51928" y="147085"/>
                  </a:lnTo>
                  <a:lnTo>
                    <a:pt x="79063" y="111046"/>
                  </a:lnTo>
                  <a:lnTo>
                    <a:pt x="110865" y="79186"/>
                  </a:lnTo>
                  <a:lnTo>
                    <a:pt x="146834" y="52005"/>
                  </a:lnTo>
                  <a:lnTo>
                    <a:pt x="186474" y="29998"/>
                  </a:lnTo>
                  <a:lnTo>
                    <a:pt x="229286" y="13664"/>
                  </a:lnTo>
                  <a:lnTo>
                    <a:pt x="274772" y="3498"/>
                  </a:lnTo>
                  <a:lnTo>
                    <a:pt x="322436" y="0"/>
                  </a:lnTo>
                  <a:close/>
                </a:path>
              </a:pathLst>
            </a:custGeom>
            <a:noFill/>
            <a:ln w="22796">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67" name="object 48">
              <a:extLst>
                <a:ext uri="{FF2B5EF4-FFF2-40B4-BE49-F238E27FC236}">
                  <a16:creationId xmlns:a16="http://schemas.microsoft.com/office/drawing/2014/main" id="{13DAFE33-2891-7B91-ED98-77AA9F5E719F}"/>
                </a:ext>
              </a:extLst>
            </p:cNvPr>
            <p:cNvSpPr>
              <a:spLocks noChangeArrowheads="1"/>
            </p:cNvSpPr>
            <p:nvPr/>
          </p:nvSpPr>
          <p:spPr bwMode="auto">
            <a:xfrm>
              <a:off x="7571689" y="4877382"/>
              <a:ext cx="384598" cy="159666"/>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68" name="object 49">
              <a:extLst>
                <a:ext uri="{FF2B5EF4-FFF2-40B4-BE49-F238E27FC236}">
                  <a16:creationId xmlns:a16="http://schemas.microsoft.com/office/drawing/2014/main" id="{7C9EA816-ABCD-8924-9245-1341AAC69597}"/>
                </a:ext>
              </a:extLst>
            </p:cNvPr>
            <p:cNvSpPr>
              <a:spLocks noChangeArrowheads="1"/>
            </p:cNvSpPr>
            <p:nvPr/>
          </p:nvSpPr>
          <p:spPr bwMode="auto">
            <a:xfrm>
              <a:off x="7981052" y="4926812"/>
              <a:ext cx="90969" cy="108335"/>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69" name="object 50">
              <a:extLst>
                <a:ext uri="{FF2B5EF4-FFF2-40B4-BE49-F238E27FC236}">
                  <a16:creationId xmlns:a16="http://schemas.microsoft.com/office/drawing/2014/main" id="{D5F37E3B-F99F-3714-08FA-0305B5C6A9E6}"/>
                </a:ext>
              </a:extLst>
            </p:cNvPr>
            <p:cNvSpPr>
              <a:spLocks noChangeArrowheads="1"/>
            </p:cNvSpPr>
            <p:nvPr/>
          </p:nvSpPr>
          <p:spPr bwMode="auto">
            <a:xfrm>
              <a:off x="8092995" y="4928712"/>
              <a:ext cx="94759" cy="155840"/>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70" name="object 51">
              <a:extLst>
                <a:ext uri="{FF2B5EF4-FFF2-40B4-BE49-F238E27FC236}">
                  <a16:creationId xmlns:a16="http://schemas.microsoft.com/office/drawing/2014/main" id="{71E9FE6F-81F1-44CC-F820-77E65F36A1E5}"/>
                </a:ext>
              </a:extLst>
            </p:cNvPr>
            <p:cNvSpPr>
              <a:spLocks/>
            </p:cNvSpPr>
            <p:nvPr/>
          </p:nvSpPr>
          <p:spPr bwMode="auto">
            <a:xfrm>
              <a:off x="3708520" y="1876329"/>
              <a:ext cx="1433195" cy="646430"/>
            </a:xfrm>
            <a:custGeom>
              <a:avLst/>
              <a:gdLst>
                <a:gd name="T0" fmla="*/ 1110838 w 1433195"/>
                <a:gd name="T1" fmla="*/ 0 h 646430"/>
                <a:gd name="T2" fmla="*/ 322183 w 1433195"/>
                <a:gd name="T3" fmla="*/ 0 h 646430"/>
                <a:gd name="T4" fmla="*/ 274525 w 1433195"/>
                <a:gd name="T5" fmla="*/ 3497 h 646430"/>
                <a:gd name="T6" fmla="*/ 229055 w 1433195"/>
                <a:gd name="T7" fmla="*/ 13659 h 646430"/>
                <a:gd name="T8" fmla="*/ 186267 w 1433195"/>
                <a:gd name="T9" fmla="*/ 29988 h 646430"/>
                <a:gd name="T10" fmla="*/ 146657 w 1433195"/>
                <a:gd name="T11" fmla="*/ 51988 h 646430"/>
                <a:gd name="T12" fmla="*/ 110721 w 1433195"/>
                <a:gd name="T13" fmla="*/ 79162 h 646430"/>
                <a:gd name="T14" fmla="*/ 78954 w 1433195"/>
                <a:gd name="T15" fmla="*/ 111013 h 646430"/>
                <a:gd name="T16" fmla="*/ 51852 w 1433195"/>
                <a:gd name="T17" fmla="*/ 147043 h 646430"/>
                <a:gd name="T18" fmla="*/ 29910 w 1433195"/>
                <a:gd name="T19" fmla="*/ 186757 h 646430"/>
                <a:gd name="T20" fmla="*/ 13623 w 1433195"/>
                <a:gd name="T21" fmla="*/ 229658 h 646430"/>
                <a:gd name="T22" fmla="*/ 3488 w 1433195"/>
                <a:gd name="T23" fmla="*/ 275248 h 646430"/>
                <a:gd name="T24" fmla="*/ 0 w 1433195"/>
                <a:gd name="T25" fmla="*/ 323031 h 646430"/>
                <a:gd name="T26" fmla="*/ 3488 w 1433195"/>
                <a:gd name="T27" fmla="*/ 370877 h 646430"/>
                <a:gd name="T28" fmla="*/ 13623 w 1433195"/>
                <a:gd name="T29" fmla="*/ 416519 h 646430"/>
                <a:gd name="T30" fmla="*/ 29910 w 1433195"/>
                <a:gd name="T31" fmla="*/ 459461 h 646430"/>
                <a:gd name="T32" fmla="*/ 51852 w 1433195"/>
                <a:gd name="T33" fmla="*/ 499207 h 646430"/>
                <a:gd name="T34" fmla="*/ 78954 w 1433195"/>
                <a:gd name="T35" fmla="*/ 535262 h 646430"/>
                <a:gd name="T36" fmla="*/ 110721 w 1433195"/>
                <a:gd name="T37" fmla="*/ 567130 h 646430"/>
                <a:gd name="T38" fmla="*/ 146657 w 1433195"/>
                <a:gd name="T39" fmla="*/ 594315 h 646430"/>
                <a:gd name="T40" fmla="*/ 186267 w 1433195"/>
                <a:gd name="T41" fmla="*/ 616322 h 646430"/>
                <a:gd name="T42" fmla="*/ 229055 w 1433195"/>
                <a:gd name="T43" fmla="*/ 632655 h 646430"/>
                <a:gd name="T44" fmla="*/ 274525 w 1433195"/>
                <a:gd name="T45" fmla="*/ 642818 h 646430"/>
                <a:gd name="T46" fmla="*/ 322183 w 1433195"/>
                <a:gd name="T47" fmla="*/ 646316 h 646430"/>
                <a:gd name="T48" fmla="*/ 1110838 w 1433195"/>
                <a:gd name="T49" fmla="*/ 646316 h 646430"/>
                <a:gd name="T50" fmla="*/ 1158495 w 1433195"/>
                <a:gd name="T51" fmla="*/ 642818 h 646430"/>
                <a:gd name="T52" fmla="*/ 1203966 w 1433195"/>
                <a:gd name="T53" fmla="*/ 632655 h 646430"/>
                <a:gd name="T54" fmla="*/ 1246754 w 1433195"/>
                <a:gd name="T55" fmla="*/ 616322 h 646430"/>
                <a:gd name="T56" fmla="*/ 1286363 w 1433195"/>
                <a:gd name="T57" fmla="*/ 594315 h 646430"/>
                <a:gd name="T58" fmla="*/ 1322299 w 1433195"/>
                <a:gd name="T59" fmla="*/ 567130 h 646430"/>
                <a:gd name="T60" fmla="*/ 1354066 w 1433195"/>
                <a:gd name="T61" fmla="*/ 535262 h 646430"/>
                <a:gd name="T62" fmla="*/ 1381169 w 1433195"/>
                <a:gd name="T63" fmla="*/ 499207 h 646430"/>
                <a:gd name="T64" fmla="*/ 1403111 w 1433195"/>
                <a:gd name="T65" fmla="*/ 459461 h 646430"/>
                <a:gd name="T66" fmla="*/ 1419397 w 1433195"/>
                <a:gd name="T67" fmla="*/ 416519 h 646430"/>
                <a:gd name="T68" fmla="*/ 1429533 w 1433195"/>
                <a:gd name="T69" fmla="*/ 370877 h 646430"/>
                <a:gd name="T70" fmla="*/ 1433021 w 1433195"/>
                <a:gd name="T71" fmla="*/ 323031 h 646430"/>
                <a:gd name="T72" fmla="*/ 1429533 w 1433195"/>
                <a:gd name="T73" fmla="*/ 275248 h 646430"/>
                <a:gd name="T74" fmla="*/ 1419397 w 1433195"/>
                <a:gd name="T75" fmla="*/ 229658 h 646430"/>
                <a:gd name="T76" fmla="*/ 1403111 w 1433195"/>
                <a:gd name="T77" fmla="*/ 186757 h 646430"/>
                <a:gd name="T78" fmla="*/ 1381169 w 1433195"/>
                <a:gd name="T79" fmla="*/ 147043 h 646430"/>
                <a:gd name="T80" fmla="*/ 1354066 w 1433195"/>
                <a:gd name="T81" fmla="*/ 111013 h 646430"/>
                <a:gd name="T82" fmla="*/ 1322299 w 1433195"/>
                <a:gd name="T83" fmla="*/ 79162 h 646430"/>
                <a:gd name="T84" fmla="*/ 1286363 w 1433195"/>
                <a:gd name="T85" fmla="*/ 51988 h 646430"/>
                <a:gd name="T86" fmla="*/ 1246754 w 1433195"/>
                <a:gd name="T87" fmla="*/ 29988 h 646430"/>
                <a:gd name="T88" fmla="*/ 1203966 w 1433195"/>
                <a:gd name="T89" fmla="*/ 13659 h 646430"/>
                <a:gd name="T90" fmla="*/ 1158495 w 1433195"/>
                <a:gd name="T91" fmla="*/ 3497 h 646430"/>
                <a:gd name="T92" fmla="*/ 1110838 w 1433195"/>
                <a:gd name="T93" fmla="*/ 0 h 6464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30">
                  <a:moveTo>
                    <a:pt x="1110838" y="0"/>
                  </a:moveTo>
                  <a:lnTo>
                    <a:pt x="322183" y="0"/>
                  </a:lnTo>
                  <a:lnTo>
                    <a:pt x="274525" y="3497"/>
                  </a:lnTo>
                  <a:lnTo>
                    <a:pt x="229055" y="13659"/>
                  </a:lnTo>
                  <a:lnTo>
                    <a:pt x="186267" y="29988"/>
                  </a:lnTo>
                  <a:lnTo>
                    <a:pt x="146657" y="51988"/>
                  </a:lnTo>
                  <a:lnTo>
                    <a:pt x="110721" y="79162"/>
                  </a:lnTo>
                  <a:lnTo>
                    <a:pt x="78954" y="111013"/>
                  </a:lnTo>
                  <a:lnTo>
                    <a:pt x="51852" y="147043"/>
                  </a:lnTo>
                  <a:lnTo>
                    <a:pt x="29910" y="186757"/>
                  </a:lnTo>
                  <a:lnTo>
                    <a:pt x="13623" y="229658"/>
                  </a:lnTo>
                  <a:lnTo>
                    <a:pt x="3488" y="275248"/>
                  </a:lnTo>
                  <a:lnTo>
                    <a:pt x="0" y="323031"/>
                  </a:lnTo>
                  <a:lnTo>
                    <a:pt x="3488" y="370877"/>
                  </a:lnTo>
                  <a:lnTo>
                    <a:pt x="13623" y="416519"/>
                  </a:lnTo>
                  <a:lnTo>
                    <a:pt x="29910" y="459461"/>
                  </a:lnTo>
                  <a:lnTo>
                    <a:pt x="51852" y="499207"/>
                  </a:lnTo>
                  <a:lnTo>
                    <a:pt x="78954" y="535262"/>
                  </a:lnTo>
                  <a:lnTo>
                    <a:pt x="110721" y="567130"/>
                  </a:lnTo>
                  <a:lnTo>
                    <a:pt x="146657" y="594315"/>
                  </a:lnTo>
                  <a:lnTo>
                    <a:pt x="186267" y="616322"/>
                  </a:lnTo>
                  <a:lnTo>
                    <a:pt x="229055" y="632655"/>
                  </a:lnTo>
                  <a:lnTo>
                    <a:pt x="274525" y="642818"/>
                  </a:lnTo>
                  <a:lnTo>
                    <a:pt x="322183" y="646316"/>
                  </a:lnTo>
                  <a:lnTo>
                    <a:pt x="1110838" y="646316"/>
                  </a:lnTo>
                  <a:lnTo>
                    <a:pt x="1158495" y="642818"/>
                  </a:lnTo>
                  <a:lnTo>
                    <a:pt x="1203966" y="632655"/>
                  </a:lnTo>
                  <a:lnTo>
                    <a:pt x="1246754" y="616322"/>
                  </a:lnTo>
                  <a:lnTo>
                    <a:pt x="1286363" y="594315"/>
                  </a:lnTo>
                  <a:lnTo>
                    <a:pt x="1322299" y="567130"/>
                  </a:lnTo>
                  <a:lnTo>
                    <a:pt x="1354066" y="535262"/>
                  </a:lnTo>
                  <a:lnTo>
                    <a:pt x="1381169" y="499207"/>
                  </a:lnTo>
                  <a:lnTo>
                    <a:pt x="1403111" y="459461"/>
                  </a:lnTo>
                  <a:lnTo>
                    <a:pt x="1419397" y="416519"/>
                  </a:lnTo>
                  <a:lnTo>
                    <a:pt x="1429533" y="370877"/>
                  </a:lnTo>
                  <a:lnTo>
                    <a:pt x="1433021" y="323031"/>
                  </a:lnTo>
                  <a:lnTo>
                    <a:pt x="1429533" y="275248"/>
                  </a:lnTo>
                  <a:lnTo>
                    <a:pt x="1419397" y="229658"/>
                  </a:lnTo>
                  <a:lnTo>
                    <a:pt x="1403111" y="186757"/>
                  </a:lnTo>
                  <a:lnTo>
                    <a:pt x="1381169" y="147043"/>
                  </a:lnTo>
                  <a:lnTo>
                    <a:pt x="1354066" y="111013"/>
                  </a:lnTo>
                  <a:lnTo>
                    <a:pt x="1322299" y="79162"/>
                  </a:lnTo>
                  <a:lnTo>
                    <a:pt x="1286363" y="51988"/>
                  </a:lnTo>
                  <a:lnTo>
                    <a:pt x="1246754" y="29988"/>
                  </a:lnTo>
                  <a:lnTo>
                    <a:pt x="1203966" y="13659"/>
                  </a:lnTo>
                  <a:lnTo>
                    <a:pt x="1158495" y="3497"/>
                  </a:lnTo>
                  <a:lnTo>
                    <a:pt x="1110838"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71" name="object 52">
              <a:extLst>
                <a:ext uri="{FF2B5EF4-FFF2-40B4-BE49-F238E27FC236}">
                  <a16:creationId xmlns:a16="http://schemas.microsoft.com/office/drawing/2014/main" id="{2DA20F8A-6437-B69E-8411-58A37FEDBF0A}"/>
                </a:ext>
              </a:extLst>
            </p:cNvPr>
            <p:cNvSpPr>
              <a:spLocks/>
            </p:cNvSpPr>
            <p:nvPr/>
          </p:nvSpPr>
          <p:spPr bwMode="auto">
            <a:xfrm>
              <a:off x="3708520" y="1876329"/>
              <a:ext cx="1433195" cy="646430"/>
            </a:xfrm>
            <a:custGeom>
              <a:avLst/>
              <a:gdLst>
                <a:gd name="T0" fmla="*/ 322183 w 1433195"/>
                <a:gd name="T1" fmla="*/ 0 h 646430"/>
                <a:gd name="T2" fmla="*/ 1110838 w 1433195"/>
                <a:gd name="T3" fmla="*/ 0 h 646430"/>
                <a:gd name="T4" fmla="*/ 1158495 w 1433195"/>
                <a:gd name="T5" fmla="*/ 3497 h 646430"/>
                <a:gd name="T6" fmla="*/ 1203966 w 1433195"/>
                <a:gd name="T7" fmla="*/ 13659 h 646430"/>
                <a:gd name="T8" fmla="*/ 1246754 w 1433195"/>
                <a:gd name="T9" fmla="*/ 29988 h 646430"/>
                <a:gd name="T10" fmla="*/ 1286363 w 1433195"/>
                <a:gd name="T11" fmla="*/ 51988 h 646430"/>
                <a:gd name="T12" fmla="*/ 1322300 w 1433195"/>
                <a:gd name="T13" fmla="*/ 79162 h 646430"/>
                <a:gd name="T14" fmla="*/ 1354066 w 1433195"/>
                <a:gd name="T15" fmla="*/ 111013 h 646430"/>
                <a:gd name="T16" fmla="*/ 1381169 w 1433195"/>
                <a:gd name="T17" fmla="*/ 147043 h 646430"/>
                <a:gd name="T18" fmla="*/ 1403111 w 1433195"/>
                <a:gd name="T19" fmla="*/ 186757 h 646430"/>
                <a:gd name="T20" fmla="*/ 1419397 w 1433195"/>
                <a:gd name="T21" fmla="*/ 229658 h 646430"/>
                <a:gd name="T22" fmla="*/ 1429533 w 1433195"/>
                <a:gd name="T23" fmla="*/ 275248 h 646430"/>
                <a:gd name="T24" fmla="*/ 1433021 w 1433195"/>
                <a:gd name="T25" fmla="*/ 323031 h 646430"/>
                <a:gd name="T26" fmla="*/ 1429533 w 1433195"/>
                <a:gd name="T27" fmla="*/ 370877 h 646430"/>
                <a:gd name="T28" fmla="*/ 1419397 w 1433195"/>
                <a:gd name="T29" fmla="*/ 416519 h 646430"/>
                <a:gd name="T30" fmla="*/ 1403111 w 1433195"/>
                <a:gd name="T31" fmla="*/ 459461 h 646430"/>
                <a:gd name="T32" fmla="*/ 1381169 w 1433195"/>
                <a:gd name="T33" fmla="*/ 499207 h 646430"/>
                <a:gd name="T34" fmla="*/ 1354066 w 1433195"/>
                <a:gd name="T35" fmla="*/ 535262 h 646430"/>
                <a:gd name="T36" fmla="*/ 1322300 w 1433195"/>
                <a:gd name="T37" fmla="*/ 567130 h 646430"/>
                <a:gd name="T38" fmla="*/ 1286363 w 1433195"/>
                <a:gd name="T39" fmla="*/ 594315 h 646430"/>
                <a:gd name="T40" fmla="*/ 1246754 w 1433195"/>
                <a:gd name="T41" fmla="*/ 616322 h 646430"/>
                <a:gd name="T42" fmla="*/ 1203966 w 1433195"/>
                <a:gd name="T43" fmla="*/ 632655 h 646430"/>
                <a:gd name="T44" fmla="*/ 1158495 w 1433195"/>
                <a:gd name="T45" fmla="*/ 642818 h 646430"/>
                <a:gd name="T46" fmla="*/ 1110838 w 1433195"/>
                <a:gd name="T47" fmla="*/ 646316 h 646430"/>
                <a:gd name="T48" fmla="*/ 322183 w 1433195"/>
                <a:gd name="T49" fmla="*/ 646316 h 646430"/>
                <a:gd name="T50" fmla="*/ 274525 w 1433195"/>
                <a:gd name="T51" fmla="*/ 642818 h 646430"/>
                <a:gd name="T52" fmla="*/ 229055 w 1433195"/>
                <a:gd name="T53" fmla="*/ 632655 h 646430"/>
                <a:gd name="T54" fmla="*/ 186267 w 1433195"/>
                <a:gd name="T55" fmla="*/ 616322 h 646430"/>
                <a:gd name="T56" fmla="*/ 146657 w 1433195"/>
                <a:gd name="T57" fmla="*/ 594315 h 646430"/>
                <a:gd name="T58" fmla="*/ 110721 w 1433195"/>
                <a:gd name="T59" fmla="*/ 567130 h 646430"/>
                <a:gd name="T60" fmla="*/ 78954 w 1433195"/>
                <a:gd name="T61" fmla="*/ 535262 h 646430"/>
                <a:gd name="T62" fmla="*/ 51852 w 1433195"/>
                <a:gd name="T63" fmla="*/ 499207 h 646430"/>
                <a:gd name="T64" fmla="*/ 29910 w 1433195"/>
                <a:gd name="T65" fmla="*/ 459461 h 646430"/>
                <a:gd name="T66" fmla="*/ 13623 w 1433195"/>
                <a:gd name="T67" fmla="*/ 416519 h 646430"/>
                <a:gd name="T68" fmla="*/ 3488 w 1433195"/>
                <a:gd name="T69" fmla="*/ 370877 h 646430"/>
                <a:gd name="T70" fmla="*/ 0 w 1433195"/>
                <a:gd name="T71" fmla="*/ 323031 h 646430"/>
                <a:gd name="T72" fmla="*/ 3488 w 1433195"/>
                <a:gd name="T73" fmla="*/ 275248 h 646430"/>
                <a:gd name="T74" fmla="*/ 13623 w 1433195"/>
                <a:gd name="T75" fmla="*/ 229658 h 646430"/>
                <a:gd name="T76" fmla="*/ 29910 w 1433195"/>
                <a:gd name="T77" fmla="*/ 186757 h 646430"/>
                <a:gd name="T78" fmla="*/ 51852 w 1433195"/>
                <a:gd name="T79" fmla="*/ 147043 h 646430"/>
                <a:gd name="T80" fmla="*/ 78954 w 1433195"/>
                <a:gd name="T81" fmla="*/ 111013 h 646430"/>
                <a:gd name="T82" fmla="*/ 110721 w 1433195"/>
                <a:gd name="T83" fmla="*/ 79162 h 646430"/>
                <a:gd name="T84" fmla="*/ 146657 w 1433195"/>
                <a:gd name="T85" fmla="*/ 51988 h 646430"/>
                <a:gd name="T86" fmla="*/ 186267 w 1433195"/>
                <a:gd name="T87" fmla="*/ 29988 h 646430"/>
                <a:gd name="T88" fmla="*/ 229055 w 1433195"/>
                <a:gd name="T89" fmla="*/ 13659 h 646430"/>
                <a:gd name="T90" fmla="*/ 274525 w 1433195"/>
                <a:gd name="T91" fmla="*/ 3497 h 646430"/>
                <a:gd name="T92" fmla="*/ 322183 w 1433195"/>
                <a:gd name="T93" fmla="*/ 0 h 6464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33195" h="646430">
                  <a:moveTo>
                    <a:pt x="322183" y="0"/>
                  </a:moveTo>
                  <a:lnTo>
                    <a:pt x="1110838" y="0"/>
                  </a:lnTo>
                  <a:lnTo>
                    <a:pt x="1158495" y="3497"/>
                  </a:lnTo>
                  <a:lnTo>
                    <a:pt x="1203966" y="13659"/>
                  </a:lnTo>
                  <a:lnTo>
                    <a:pt x="1246754" y="29988"/>
                  </a:lnTo>
                  <a:lnTo>
                    <a:pt x="1286363" y="51988"/>
                  </a:lnTo>
                  <a:lnTo>
                    <a:pt x="1322300" y="79162"/>
                  </a:lnTo>
                  <a:lnTo>
                    <a:pt x="1354066" y="111013"/>
                  </a:lnTo>
                  <a:lnTo>
                    <a:pt x="1381169" y="147043"/>
                  </a:lnTo>
                  <a:lnTo>
                    <a:pt x="1403111" y="186757"/>
                  </a:lnTo>
                  <a:lnTo>
                    <a:pt x="1419397" y="229658"/>
                  </a:lnTo>
                  <a:lnTo>
                    <a:pt x="1429533" y="275248"/>
                  </a:lnTo>
                  <a:lnTo>
                    <a:pt x="1433021" y="323031"/>
                  </a:lnTo>
                  <a:lnTo>
                    <a:pt x="1429533" y="370877"/>
                  </a:lnTo>
                  <a:lnTo>
                    <a:pt x="1419397" y="416519"/>
                  </a:lnTo>
                  <a:lnTo>
                    <a:pt x="1403111" y="459461"/>
                  </a:lnTo>
                  <a:lnTo>
                    <a:pt x="1381169" y="499207"/>
                  </a:lnTo>
                  <a:lnTo>
                    <a:pt x="1354066" y="535262"/>
                  </a:lnTo>
                  <a:lnTo>
                    <a:pt x="1322300" y="567130"/>
                  </a:lnTo>
                  <a:lnTo>
                    <a:pt x="1286363" y="594315"/>
                  </a:lnTo>
                  <a:lnTo>
                    <a:pt x="1246754" y="616322"/>
                  </a:lnTo>
                  <a:lnTo>
                    <a:pt x="1203966" y="632655"/>
                  </a:lnTo>
                  <a:lnTo>
                    <a:pt x="1158495" y="642818"/>
                  </a:lnTo>
                  <a:lnTo>
                    <a:pt x="1110838" y="646316"/>
                  </a:lnTo>
                  <a:lnTo>
                    <a:pt x="322183" y="646316"/>
                  </a:lnTo>
                  <a:lnTo>
                    <a:pt x="274525" y="642818"/>
                  </a:lnTo>
                  <a:lnTo>
                    <a:pt x="229055" y="632655"/>
                  </a:lnTo>
                  <a:lnTo>
                    <a:pt x="186267" y="616322"/>
                  </a:lnTo>
                  <a:lnTo>
                    <a:pt x="146657" y="594315"/>
                  </a:lnTo>
                  <a:lnTo>
                    <a:pt x="110721" y="567130"/>
                  </a:lnTo>
                  <a:lnTo>
                    <a:pt x="78954" y="535262"/>
                  </a:lnTo>
                  <a:lnTo>
                    <a:pt x="51852" y="499207"/>
                  </a:lnTo>
                  <a:lnTo>
                    <a:pt x="29910" y="459461"/>
                  </a:lnTo>
                  <a:lnTo>
                    <a:pt x="13623" y="416519"/>
                  </a:lnTo>
                  <a:lnTo>
                    <a:pt x="3488" y="370877"/>
                  </a:lnTo>
                  <a:lnTo>
                    <a:pt x="0" y="323031"/>
                  </a:lnTo>
                  <a:lnTo>
                    <a:pt x="3488" y="275248"/>
                  </a:lnTo>
                  <a:lnTo>
                    <a:pt x="13623" y="229658"/>
                  </a:lnTo>
                  <a:lnTo>
                    <a:pt x="29910" y="186757"/>
                  </a:lnTo>
                  <a:lnTo>
                    <a:pt x="51852" y="147043"/>
                  </a:lnTo>
                  <a:lnTo>
                    <a:pt x="78954" y="111013"/>
                  </a:lnTo>
                  <a:lnTo>
                    <a:pt x="110721" y="79162"/>
                  </a:lnTo>
                  <a:lnTo>
                    <a:pt x="146657" y="51988"/>
                  </a:lnTo>
                  <a:lnTo>
                    <a:pt x="186267" y="29988"/>
                  </a:lnTo>
                  <a:lnTo>
                    <a:pt x="229055" y="13659"/>
                  </a:lnTo>
                  <a:lnTo>
                    <a:pt x="274525" y="3497"/>
                  </a:lnTo>
                  <a:lnTo>
                    <a:pt x="322183" y="0"/>
                  </a:lnTo>
                  <a:close/>
                </a:path>
              </a:pathLst>
            </a:custGeom>
            <a:noFill/>
            <a:ln w="22796">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4872" name="object 53">
              <a:extLst>
                <a:ext uri="{FF2B5EF4-FFF2-40B4-BE49-F238E27FC236}">
                  <a16:creationId xmlns:a16="http://schemas.microsoft.com/office/drawing/2014/main" id="{3055068B-A27B-3CF0-99D1-4FCE5291CE4C}"/>
                </a:ext>
              </a:extLst>
            </p:cNvPr>
            <p:cNvSpPr>
              <a:spLocks/>
            </p:cNvSpPr>
            <p:nvPr/>
          </p:nvSpPr>
          <p:spPr bwMode="auto">
            <a:xfrm>
              <a:off x="3913201" y="2089150"/>
              <a:ext cx="24765" cy="144780"/>
            </a:xfrm>
            <a:custGeom>
              <a:avLst/>
              <a:gdLst>
                <a:gd name="T0" fmla="*/ 22743 w 24764"/>
                <a:gd name="T1" fmla="*/ 0 h 144780"/>
                <a:gd name="T2" fmla="*/ 0 w 24764"/>
                <a:gd name="T3" fmla="*/ 0 h 144780"/>
                <a:gd name="T4" fmla="*/ 0 w 24764"/>
                <a:gd name="T5" fmla="*/ 142640 h 144780"/>
                <a:gd name="T6" fmla="*/ 2021 w 24764"/>
                <a:gd name="T7" fmla="*/ 144414 h 144780"/>
                <a:gd name="T8" fmla="*/ 11371 w 24764"/>
                <a:gd name="T9" fmla="*/ 142640 h 144780"/>
                <a:gd name="T10" fmla="*/ 24764 w 24764"/>
                <a:gd name="T11" fmla="*/ 142640 h 144780"/>
                <a:gd name="T12" fmla="*/ 23596 w 24764"/>
                <a:gd name="T13" fmla="*/ 127237 h 144780"/>
                <a:gd name="T14" fmla="*/ 22774 w 24764"/>
                <a:gd name="T15" fmla="*/ 91585 h 144780"/>
                <a:gd name="T16" fmla="*/ 22996 w 24764"/>
                <a:gd name="T17" fmla="*/ 25684 h 144780"/>
                <a:gd name="T18" fmla="*/ 23596 w 24764"/>
                <a:gd name="T19" fmla="*/ 12584 h 144780"/>
                <a:gd name="T20" fmla="*/ 24764 w 24764"/>
                <a:gd name="T21" fmla="*/ 2026 h 144780"/>
                <a:gd name="T22" fmla="*/ 22743 w 24764"/>
                <a:gd name="T23" fmla="*/ 0 h 1447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764" h="144780">
                  <a:moveTo>
                    <a:pt x="22742" y="0"/>
                  </a:moveTo>
                  <a:lnTo>
                    <a:pt x="0" y="0"/>
                  </a:lnTo>
                  <a:lnTo>
                    <a:pt x="0" y="142640"/>
                  </a:lnTo>
                  <a:lnTo>
                    <a:pt x="2021" y="144414"/>
                  </a:lnTo>
                  <a:lnTo>
                    <a:pt x="11371" y="142640"/>
                  </a:lnTo>
                  <a:lnTo>
                    <a:pt x="24763" y="142640"/>
                  </a:lnTo>
                  <a:lnTo>
                    <a:pt x="23595" y="127237"/>
                  </a:lnTo>
                  <a:lnTo>
                    <a:pt x="22773" y="91585"/>
                  </a:lnTo>
                  <a:lnTo>
                    <a:pt x="22995" y="25684"/>
                  </a:lnTo>
                  <a:lnTo>
                    <a:pt x="23595" y="12584"/>
                  </a:lnTo>
                  <a:lnTo>
                    <a:pt x="24763" y="2026"/>
                  </a:lnTo>
                  <a:lnTo>
                    <a:pt x="227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4873" name="object 54">
              <a:extLst>
                <a:ext uri="{FF2B5EF4-FFF2-40B4-BE49-F238E27FC236}">
                  <a16:creationId xmlns:a16="http://schemas.microsoft.com/office/drawing/2014/main" id="{141CB80C-CC88-8D8E-790C-2BE0F01DC067}"/>
                </a:ext>
              </a:extLst>
            </p:cNvPr>
            <p:cNvSpPr>
              <a:spLocks noChangeArrowheads="1"/>
            </p:cNvSpPr>
            <p:nvPr/>
          </p:nvSpPr>
          <p:spPr bwMode="auto">
            <a:xfrm>
              <a:off x="3964498" y="2125380"/>
              <a:ext cx="92738" cy="108183"/>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74" name="object 55">
              <a:extLst>
                <a:ext uri="{FF2B5EF4-FFF2-40B4-BE49-F238E27FC236}">
                  <a16:creationId xmlns:a16="http://schemas.microsoft.com/office/drawing/2014/main" id="{D41E71A9-F4F4-F408-FA79-695C400A2C3D}"/>
                </a:ext>
              </a:extLst>
            </p:cNvPr>
            <p:cNvSpPr>
              <a:spLocks noChangeArrowheads="1"/>
            </p:cNvSpPr>
            <p:nvPr/>
          </p:nvSpPr>
          <p:spPr bwMode="auto">
            <a:xfrm>
              <a:off x="4078210" y="2075975"/>
              <a:ext cx="502353" cy="205220"/>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75" name="object 56">
              <a:extLst>
                <a:ext uri="{FF2B5EF4-FFF2-40B4-BE49-F238E27FC236}">
                  <a16:creationId xmlns:a16="http://schemas.microsoft.com/office/drawing/2014/main" id="{9DE1176F-50EC-171A-ADFA-7D59A2864832}"/>
                </a:ext>
              </a:extLst>
            </p:cNvPr>
            <p:cNvSpPr>
              <a:spLocks noChangeArrowheads="1"/>
            </p:cNvSpPr>
            <p:nvPr/>
          </p:nvSpPr>
          <p:spPr bwMode="auto">
            <a:xfrm>
              <a:off x="4601374" y="2125380"/>
              <a:ext cx="100482" cy="108183"/>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76" name="object 57">
              <a:extLst>
                <a:ext uri="{FF2B5EF4-FFF2-40B4-BE49-F238E27FC236}">
                  <a16:creationId xmlns:a16="http://schemas.microsoft.com/office/drawing/2014/main" id="{CFD0CC86-935D-1AAC-CDCE-5F2282236518}"/>
                </a:ext>
              </a:extLst>
            </p:cNvPr>
            <p:cNvSpPr>
              <a:spLocks noChangeArrowheads="1"/>
            </p:cNvSpPr>
            <p:nvPr/>
          </p:nvSpPr>
          <p:spPr bwMode="auto">
            <a:xfrm>
              <a:off x="4722577" y="2125380"/>
              <a:ext cx="92990" cy="108183"/>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77" name="object 58">
              <a:extLst>
                <a:ext uri="{FF2B5EF4-FFF2-40B4-BE49-F238E27FC236}">
                  <a16:creationId xmlns:a16="http://schemas.microsoft.com/office/drawing/2014/main" id="{AF14869E-1DD4-89C0-C209-40550FFF64C6}"/>
                </a:ext>
              </a:extLst>
            </p:cNvPr>
            <p:cNvSpPr>
              <a:spLocks noChangeArrowheads="1"/>
            </p:cNvSpPr>
            <p:nvPr/>
          </p:nvSpPr>
          <p:spPr bwMode="auto">
            <a:xfrm>
              <a:off x="4836289" y="2125380"/>
              <a:ext cx="75807" cy="110210"/>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59" name="object 59">
            <a:extLst>
              <a:ext uri="{FF2B5EF4-FFF2-40B4-BE49-F238E27FC236}">
                <a16:creationId xmlns:a16="http://schemas.microsoft.com/office/drawing/2014/main" id="{42F78511-0CC4-66A4-7AAE-40C8699CD781}"/>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4" name="TextBox 3">
            <a:extLst>
              <a:ext uri="{FF2B5EF4-FFF2-40B4-BE49-F238E27FC236}">
                <a16:creationId xmlns:a16="http://schemas.microsoft.com/office/drawing/2014/main" id="{EB25D729-64F2-C2D9-7ACA-A692F6609154}"/>
              </a:ext>
            </a:extLst>
          </p:cNvPr>
          <p:cNvSpPr txBox="1"/>
          <p:nvPr/>
        </p:nvSpPr>
        <p:spPr>
          <a:xfrm>
            <a:off x="2883751" y="5747660"/>
            <a:ext cx="4610100"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918362F-E5BE-405A-22DA-A6454B914431}"/>
              </a:ext>
            </a:extLst>
          </p:cNvPr>
          <p:cNvSpPr txBox="1">
            <a:spLocks noGrp="1"/>
          </p:cNvSpPr>
          <p:nvPr>
            <p:ph type="title"/>
          </p:nvPr>
        </p:nvSpPr>
        <p:spPr>
          <a:xfrm>
            <a:off x="536575" y="493713"/>
            <a:ext cx="6556375" cy="690562"/>
          </a:xfrm>
        </p:spPr>
        <p:txBody>
          <a:bodyPr lIns="0" tIns="12700" rIns="0" bIns="0" rtlCol="0">
            <a:spAutoFit/>
          </a:bodyPr>
          <a:lstStyle/>
          <a:p>
            <a:pPr marL="12700">
              <a:spcBef>
                <a:spcPts val="100"/>
              </a:spcBef>
              <a:defRPr/>
            </a:pPr>
            <a:r>
              <a:rPr lang="en-GB" spc="-5" dirty="0"/>
              <a:t>Stages </a:t>
            </a:r>
            <a:r>
              <a:rPr lang="en-GB" dirty="0"/>
              <a:t>Of</a:t>
            </a:r>
            <a:r>
              <a:rPr lang="en-GB" spc="-40" dirty="0"/>
              <a:t> </a:t>
            </a:r>
            <a:r>
              <a:rPr lang="en-GB" spc="-5" dirty="0"/>
              <a:t>Testing </a:t>
            </a:r>
          </a:p>
        </p:txBody>
      </p:sp>
      <p:sp>
        <p:nvSpPr>
          <p:cNvPr id="4" name="object 4">
            <a:extLst>
              <a:ext uri="{FF2B5EF4-FFF2-40B4-BE49-F238E27FC236}">
                <a16:creationId xmlns:a16="http://schemas.microsoft.com/office/drawing/2014/main" id="{9FB9109A-D5C1-547D-CCE3-284F16ABFE39}"/>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5846" name="object 3">
            <a:extLst>
              <a:ext uri="{FF2B5EF4-FFF2-40B4-BE49-F238E27FC236}">
                <a16:creationId xmlns:a16="http://schemas.microsoft.com/office/drawing/2014/main" id="{ECEE809C-1308-0856-ACD0-E9353C86DEA0}"/>
              </a:ext>
            </a:extLst>
          </p:cNvPr>
          <p:cNvSpPr txBox="1">
            <a:spLocks noChangeArrowheads="1"/>
          </p:cNvSpPr>
          <p:nvPr/>
        </p:nvSpPr>
        <p:spPr bwMode="auto">
          <a:xfrm>
            <a:off x="454011" y="1628800"/>
            <a:ext cx="8096250" cy="368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b="1" dirty="0">
                <a:solidFill>
                  <a:srgbClr val="002060"/>
                </a:solidFill>
                <a:cs typeface="Arial" panose="020B0604020202020204" pitchFamily="34" charset="0"/>
              </a:rPr>
              <a:t>Development testing, </a:t>
            </a:r>
          </a:p>
          <a:p>
            <a:pPr lvl="1"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the system is tested during development to discover bugs and defects.</a:t>
            </a:r>
            <a:endParaRPr lang="en-US" altLang="en-US" dirty="0">
              <a:cs typeface="Arial" panose="020B0604020202020204" pitchFamily="34" charset="0"/>
            </a:endParaRPr>
          </a:p>
          <a:p>
            <a:pPr algn="just">
              <a:spcBef>
                <a:spcPts val="1200"/>
              </a:spcBef>
              <a:buFont typeface="Arial" panose="020B0604020202020204" pitchFamily="34" charset="0"/>
              <a:buChar char="•"/>
            </a:pPr>
            <a:r>
              <a:rPr lang="en-US" altLang="en-US" b="1" dirty="0">
                <a:solidFill>
                  <a:srgbClr val="002060"/>
                </a:solidFill>
                <a:cs typeface="Arial" panose="020B0604020202020204" pitchFamily="34" charset="0"/>
              </a:rPr>
              <a:t>Release testing</a:t>
            </a:r>
            <a:r>
              <a:rPr lang="en-US" altLang="en-US" dirty="0">
                <a:solidFill>
                  <a:srgbClr val="46424D"/>
                </a:solidFill>
                <a:cs typeface="Arial" panose="020B0604020202020204" pitchFamily="34" charset="0"/>
              </a:rPr>
              <a:t>, </a:t>
            </a:r>
          </a:p>
          <a:p>
            <a:pPr lvl="1"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a separate testing team test a  complete version of the system before it is released to  users.</a:t>
            </a:r>
          </a:p>
          <a:p>
            <a:pPr algn="just">
              <a:spcBef>
                <a:spcPts val="1200"/>
              </a:spcBef>
              <a:buFont typeface="Arial" panose="020B0604020202020204" pitchFamily="34" charset="0"/>
              <a:buChar char="•"/>
            </a:pPr>
            <a:r>
              <a:rPr lang="en-US" altLang="en-US" b="1" dirty="0">
                <a:solidFill>
                  <a:srgbClr val="002060"/>
                </a:solidFill>
                <a:cs typeface="Arial" panose="020B0604020202020204" pitchFamily="34" charset="0"/>
              </a:rPr>
              <a:t>User testing</a:t>
            </a:r>
            <a:r>
              <a:rPr lang="en-US" altLang="en-US" dirty="0">
                <a:solidFill>
                  <a:srgbClr val="46424D"/>
                </a:solidFill>
                <a:cs typeface="Arial" panose="020B0604020202020204" pitchFamily="34" charset="0"/>
              </a:rPr>
              <a:t>, </a:t>
            </a:r>
          </a:p>
          <a:p>
            <a:pPr lvl="1"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where users or potential users of a system  test the system in their own environment.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9BEAA28-13B7-D2D3-86A0-6A2F0935743E}"/>
              </a:ext>
            </a:extLst>
          </p:cNvPr>
          <p:cNvSpPr txBox="1">
            <a:spLocks noGrp="1"/>
          </p:cNvSpPr>
          <p:nvPr>
            <p:ph type="title"/>
          </p:nvPr>
        </p:nvSpPr>
        <p:spPr>
          <a:xfrm>
            <a:off x="415131" y="332656"/>
            <a:ext cx="6627813" cy="690562"/>
          </a:xfrm>
        </p:spPr>
        <p:txBody>
          <a:bodyPr lIns="0" tIns="12700" rIns="0" bIns="0" rtlCol="0">
            <a:spAutoFit/>
          </a:bodyPr>
          <a:lstStyle/>
          <a:p>
            <a:pPr marL="12700">
              <a:spcBef>
                <a:spcPts val="100"/>
              </a:spcBef>
              <a:defRPr/>
            </a:pPr>
            <a:r>
              <a:rPr lang="en-GB" spc="-5" dirty="0"/>
              <a:t>Development</a:t>
            </a:r>
            <a:r>
              <a:rPr lang="en-GB" spc="-50" dirty="0"/>
              <a:t> </a:t>
            </a:r>
            <a:r>
              <a:rPr lang="en-GB" dirty="0"/>
              <a:t>Testing</a:t>
            </a:r>
          </a:p>
        </p:txBody>
      </p:sp>
      <p:sp>
        <p:nvSpPr>
          <p:cNvPr id="4" name="object 4">
            <a:extLst>
              <a:ext uri="{FF2B5EF4-FFF2-40B4-BE49-F238E27FC236}">
                <a16:creationId xmlns:a16="http://schemas.microsoft.com/office/drawing/2014/main" id="{8233F7D5-D66E-38DF-C49D-23149D7D1319}"/>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6870" name="object 3">
            <a:extLst>
              <a:ext uri="{FF2B5EF4-FFF2-40B4-BE49-F238E27FC236}">
                <a16:creationId xmlns:a16="http://schemas.microsoft.com/office/drawing/2014/main" id="{7CACCCA0-9219-5830-D37F-F67DC043CE09}"/>
              </a:ext>
            </a:extLst>
          </p:cNvPr>
          <p:cNvSpPr txBox="1">
            <a:spLocks noChangeArrowheads="1"/>
          </p:cNvSpPr>
          <p:nvPr/>
        </p:nvSpPr>
        <p:spPr bwMode="auto">
          <a:xfrm>
            <a:off x="251520" y="1280304"/>
            <a:ext cx="8355905" cy="498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556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marL="342900" indent="-342900">
              <a:spcBef>
                <a:spcPts val="100"/>
              </a:spcBef>
              <a:buFont typeface="Arial" panose="020B0604020202020204" pitchFamily="34" charset="0"/>
              <a:buChar char="•"/>
            </a:pPr>
            <a:r>
              <a:rPr lang="en-US" altLang="en-US" dirty="0">
                <a:solidFill>
                  <a:srgbClr val="46424D"/>
                </a:solidFill>
                <a:cs typeface="Arial" panose="020B0604020202020204" pitchFamily="34" charset="0"/>
              </a:rPr>
              <a:t>Includes all testing activities</a:t>
            </a:r>
            <a:r>
              <a:rPr lang="en-GB" altLang="en-US" dirty="0">
                <a:solidFill>
                  <a:srgbClr val="46424D"/>
                </a:solidFill>
                <a:cs typeface="Arial" panose="020B0604020202020204" pitchFamily="34" charset="0"/>
              </a:rPr>
              <a:t> that are</a:t>
            </a:r>
            <a:r>
              <a:rPr lang="en-US" altLang="en-US" dirty="0">
                <a:solidFill>
                  <a:srgbClr val="46424D"/>
                </a:solidFill>
                <a:cs typeface="Arial" panose="020B0604020202020204" pitchFamily="34" charset="0"/>
              </a:rPr>
              <a:t> </a:t>
            </a:r>
            <a:r>
              <a:rPr lang="en-US" altLang="en-US" b="1" i="1" dirty="0">
                <a:solidFill>
                  <a:srgbClr val="002060"/>
                </a:solidFill>
                <a:cs typeface="Arial" panose="020B0604020202020204" pitchFamily="34" charset="0"/>
              </a:rPr>
              <a:t>carried out by the team developing</a:t>
            </a:r>
            <a:r>
              <a:rPr lang="en-US" altLang="en-US" dirty="0">
                <a:solidFill>
                  <a:srgbClr val="46424D"/>
                </a:solidFill>
                <a:cs typeface="Arial" panose="020B0604020202020204" pitchFamily="34" charset="0"/>
              </a:rPr>
              <a:t> the system.</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b="1" dirty="0">
                <a:solidFill>
                  <a:srgbClr val="46424D"/>
                </a:solidFill>
                <a:cs typeface="Arial" panose="020B0604020202020204" pitchFamily="34" charset="0"/>
              </a:rPr>
              <a:t>Unit testing</a:t>
            </a:r>
            <a:r>
              <a:rPr lang="en-US" altLang="en-US" sz="2000" dirty="0">
                <a:solidFill>
                  <a:srgbClr val="46424D"/>
                </a:solidFill>
                <a:cs typeface="Arial" panose="020B0604020202020204" pitchFamily="34" charset="0"/>
              </a:rPr>
              <a:t>, </a:t>
            </a:r>
          </a:p>
          <a:p>
            <a:pPr marL="1200150" lvl="2" indent="-342900">
              <a:spcBef>
                <a:spcPts val="900"/>
              </a:spcBef>
              <a:buFont typeface="Arial" panose="020B0604020202020204" pitchFamily="34" charset="0"/>
              <a:buChar char="•"/>
            </a:pPr>
            <a:r>
              <a:rPr lang="en-US" altLang="en-US" sz="2000" b="1" dirty="0">
                <a:solidFill>
                  <a:srgbClr val="46424D"/>
                </a:solidFill>
                <a:cs typeface="Arial" panose="020B0604020202020204" pitchFamily="34" charset="0"/>
              </a:rPr>
              <a:t>individual program units </a:t>
            </a:r>
            <a:r>
              <a:rPr lang="en-US" altLang="en-US" sz="2000" dirty="0">
                <a:solidFill>
                  <a:srgbClr val="46424D"/>
                </a:solidFill>
                <a:cs typeface="Arial" panose="020B0604020202020204" pitchFamily="34" charset="0"/>
              </a:rPr>
              <a:t>or object classes are  tested. Unit testing should focus on testing the functionality of  objects or methods.</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b="1" dirty="0">
                <a:solidFill>
                  <a:srgbClr val="002060"/>
                </a:solidFill>
                <a:cs typeface="Arial" panose="020B0604020202020204" pitchFamily="34" charset="0"/>
              </a:rPr>
              <a:t>Component testing</a:t>
            </a:r>
            <a:r>
              <a:rPr lang="en-US" altLang="en-US" sz="2000" dirty="0">
                <a:solidFill>
                  <a:srgbClr val="46424D"/>
                </a:solidFill>
                <a:cs typeface="Arial" panose="020B0604020202020204" pitchFamily="34" charset="0"/>
              </a:rPr>
              <a:t>, </a:t>
            </a:r>
          </a:p>
          <a:p>
            <a:pPr marL="1200150" lvl="2"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several individual units are </a:t>
            </a:r>
            <a:r>
              <a:rPr lang="en-US" altLang="en-US" sz="2000" b="1" dirty="0">
                <a:solidFill>
                  <a:srgbClr val="46424D"/>
                </a:solidFill>
                <a:cs typeface="Arial" panose="020B0604020202020204" pitchFamily="34" charset="0"/>
              </a:rPr>
              <a:t>integrated</a:t>
            </a:r>
            <a:r>
              <a:rPr lang="en-US" altLang="en-US" sz="2000" dirty="0">
                <a:solidFill>
                  <a:srgbClr val="46424D"/>
                </a:solidFill>
                <a:cs typeface="Arial" panose="020B0604020202020204" pitchFamily="34" charset="0"/>
              </a:rPr>
              <a:t>  to create composite components. Component testing should  focus on testing component interfaces.</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b="1" dirty="0">
                <a:solidFill>
                  <a:srgbClr val="002060"/>
                </a:solidFill>
                <a:cs typeface="Arial" panose="020B0604020202020204" pitchFamily="34" charset="0"/>
              </a:rPr>
              <a:t>System testing</a:t>
            </a:r>
            <a:r>
              <a:rPr lang="en-US" altLang="en-US" sz="2000" dirty="0">
                <a:solidFill>
                  <a:srgbClr val="46424D"/>
                </a:solidFill>
                <a:cs typeface="Arial" panose="020B0604020202020204" pitchFamily="34" charset="0"/>
              </a:rPr>
              <a:t>, </a:t>
            </a:r>
          </a:p>
          <a:p>
            <a:pPr marL="1200150" lvl="2" indent="-342900">
              <a:spcBef>
                <a:spcPts val="600"/>
              </a:spcBef>
              <a:buFont typeface="Arial" panose="020B0604020202020204" pitchFamily="34" charset="0"/>
              <a:buChar char="•"/>
            </a:pPr>
            <a:r>
              <a:rPr lang="en-US" altLang="en-US" sz="2000" b="1" dirty="0">
                <a:solidFill>
                  <a:srgbClr val="46424D"/>
                </a:solidFill>
                <a:cs typeface="Arial" panose="020B0604020202020204" pitchFamily="34" charset="0"/>
              </a:rPr>
              <a:t>all of the components </a:t>
            </a:r>
            <a:r>
              <a:rPr lang="en-US" altLang="en-US" sz="2000" dirty="0">
                <a:solidFill>
                  <a:srgbClr val="46424D"/>
                </a:solidFill>
                <a:cs typeface="Arial" panose="020B0604020202020204" pitchFamily="34" charset="0"/>
              </a:rPr>
              <a:t>in a  system are integrated and the system is tested as a whole.  System testing should focus on testing component interactions.</a:t>
            </a:r>
            <a:endParaRPr lang="en-US" altLang="en-US" sz="2000" dirty="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2F62BA-7210-2639-0115-A6C645717F9F}"/>
              </a:ext>
            </a:extLst>
          </p:cNvPr>
          <p:cNvSpPr txBox="1">
            <a:spLocks noGrp="1"/>
          </p:cNvSpPr>
          <p:nvPr>
            <p:ph type="title"/>
          </p:nvPr>
        </p:nvSpPr>
        <p:spPr>
          <a:xfrm>
            <a:off x="536575" y="493713"/>
            <a:ext cx="5691188" cy="690562"/>
          </a:xfrm>
        </p:spPr>
        <p:txBody>
          <a:bodyPr lIns="0" tIns="12700" rIns="0" bIns="0" rtlCol="0">
            <a:spAutoFit/>
          </a:bodyPr>
          <a:lstStyle/>
          <a:p>
            <a:pPr marL="12700">
              <a:spcBef>
                <a:spcPts val="100"/>
              </a:spcBef>
              <a:defRPr/>
            </a:pPr>
            <a:r>
              <a:rPr lang="en-GB" spc="-5" dirty="0"/>
              <a:t>Unit Testing</a:t>
            </a:r>
          </a:p>
        </p:txBody>
      </p:sp>
      <p:sp>
        <p:nvSpPr>
          <p:cNvPr id="4" name="object 4">
            <a:extLst>
              <a:ext uri="{FF2B5EF4-FFF2-40B4-BE49-F238E27FC236}">
                <a16:creationId xmlns:a16="http://schemas.microsoft.com/office/drawing/2014/main" id="{2819D1A7-E9AC-8403-BA8F-6C1AEFB69718}"/>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 name="object 3">
            <a:extLst>
              <a:ext uri="{FF2B5EF4-FFF2-40B4-BE49-F238E27FC236}">
                <a16:creationId xmlns:a16="http://schemas.microsoft.com/office/drawing/2014/main" id="{82F8A978-7A88-096D-CF47-57A85CD4C0B4}"/>
              </a:ext>
            </a:extLst>
          </p:cNvPr>
          <p:cNvSpPr txBox="1"/>
          <p:nvPr/>
        </p:nvSpPr>
        <p:spPr>
          <a:xfrm>
            <a:off x="536575" y="1625600"/>
            <a:ext cx="7794625" cy="3298339"/>
          </a:xfrm>
          <a:prstGeom prst="rect">
            <a:avLst/>
          </a:prstGeom>
        </p:spPr>
        <p:txBody>
          <a:bodyPr lIns="0" tIns="12700" rIns="0" bIns="0">
            <a:spAutoFit/>
          </a:bodyPr>
          <a:lstStyle/>
          <a:p>
            <a:pPr marL="354965" indent="-342900">
              <a:spcBef>
                <a:spcPts val="100"/>
              </a:spcBef>
              <a:buFont typeface="Arial" panose="020B0604020202020204" pitchFamily="34" charset="0"/>
              <a:buChar char="•"/>
              <a:tabLst>
                <a:tab pos="356235" algn="l"/>
              </a:tabLst>
              <a:defRPr/>
            </a:pPr>
            <a:r>
              <a:rPr lang="en-GB" dirty="0">
                <a:solidFill>
                  <a:srgbClr val="46424D"/>
                </a:solidFill>
                <a:latin typeface="Arial"/>
                <a:cs typeface="Arial"/>
              </a:rPr>
              <a:t>T</a:t>
            </a:r>
            <a:r>
              <a:rPr dirty="0">
                <a:solidFill>
                  <a:srgbClr val="46424D"/>
                </a:solidFill>
                <a:latin typeface="Arial"/>
                <a:cs typeface="Arial"/>
              </a:rPr>
              <a:t>he process of testing</a:t>
            </a:r>
            <a:r>
              <a:rPr spc="5" dirty="0">
                <a:solidFill>
                  <a:srgbClr val="46424D"/>
                </a:solidFill>
                <a:latin typeface="Arial"/>
                <a:cs typeface="Arial"/>
              </a:rPr>
              <a:t> </a:t>
            </a:r>
            <a:r>
              <a:rPr spc="-5" dirty="0">
                <a:solidFill>
                  <a:srgbClr val="46424D"/>
                </a:solidFill>
                <a:latin typeface="Arial"/>
                <a:cs typeface="Arial"/>
              </a:rPr>
              <a:t>individual</a:t>
            </a:r>
            <a:r>
              <a:rPr lang="en-GB" spc="-5" dirty="0">
                <a:solidFill>
                  <a:srgbClr val="46424D"/>
                </a:solidFill>
                <a:latin typeface="Arial"/>
                <a:cs typeface="Arial"/>
              </a:rPr>
              <a:t> </a:t>
            </a:r>
            <a:r>
              <a:rPr spc="-5" dirty="0">
                <a:solidFill>
                  <a:srgbClr val="46424D"/>
                </a:solidFill>
                <a:latin typeface="Arial"/>
                <a:cs typeface="Arial"/>
              </a:rPr>
              <a:t>components in</a:t>
            </a:r>
            <a:r>
              <a:rPr spc="5" dirty="0">
                <a:solidFill>
                  <a:srgbClr val="46424D"/>
                </a:solidFill>
                <a:latin typeface="Arial"/>
                <a:cs typeface="Arial"/>
              </a:rPr>
              <a:t> </a:t>
            </a:r>
            <a:r>
              <a:rPr spc="-5" dirty="0">
                <a:solidFill>
                  <a:srgbClr val="46424D"/>
                </a:solidFill>
                <a:latin typeface="Arial"/>
                <a:cs typeface="Arial"/>
              </a:rPr>
              <a:t>isolation.</a:t>
            </a:r>
            <a:endParaRPr dirty="0">
              <a:latin typeface="Arial"/>
              <a:cs typeface="Arial"/>
            </a:endParaRPr>
          </a:p>
          <a:p>
            <a:pPr marL="354965" indent="-342900">
              <a:spcBef>
                <a:spcPts val="1200"/>
              </a:spcBef>
              <a:buFont typeface="Arial" panose="020B0604020202020204" pitchFamily="34" charset="0"/>
              <a:buChar char="•"/>
              <a:tabLst>
                <a:tab pos="356235" algn="l"/>
              </a:tabLst>
              <a:defRPr/>
            </a:pPr>
            <a:r>
              <a:rPr dirty="0">
                <a:solidFill>
                  <a:srgbClr val="46424D"/>
                </a:solidFill>
                <a:latin typeface="Arial"/>
                <a:cs typeface="Arial"/>
              </a:rPr>
              <a:t>It </a:t>
            </a:r>
            <a:r>
              <a:rPr spc="-5" dirty="0">
                <a:solidFill>
                  <a:srgbClr val="46424D"/>
                </a:solidFill>
                <a:latin typeface="Arial"/>
                <a:cs typeface="Arial"/>
              </a:rPr>
              <a:t>is a </a:t>
            </a:r>
            <a:r>
              <a:rPr dirty="0">
                <a:solidFill>
                  <a:srgbClr val="46424D"/>
                </a:solidFill>
                <a:latin typeface="Arial"/>
                <a:cs typeface="Arial"/>
              </a:rPr>
              <a:t>defect testing</a:t>
            </a:r>
            <a:r>
              <a:rPr spc="-25" dirty="0">
                <a:solidFill>
                  <a:srgbClr val="46424D"/>
                </a:solidFill>
                <a:latin typeface="Arial"/>
                <a:cs typeface="Arial"/>
              </a:rPr>
              <a:t> </a:t>
            </a:r>
            <a:r>
              <a:rPr dirty="0">
                <a:solidFill>
                  <a:srgbClr val="46424D"/>
                </a:solidFill>
                <a:latin typeface="Arial"/>
                <a:cs typeface="Arial"/>
              </a:rPr>
              <a:t>process.</a:t>
            </a:r>
            <a:endParaRPr dirty="0">
              <a:latin typeface="Arial"/>
              <a:cs typeface="Arial"/>
            </a:endParaRPr>
          </a:p>
          <a:p>
            <a:pPr marL="354965" indent="-342900">
              <a:spcBef>
                <a:spcPts val="1200"/>
              </a:spcBef>
              <a:buFont typeface="Arial" panose="020B0604020202020204" pitchFamily="34" charset="0"/>
              <a:buChar char="•"/>
              <a:tabLst>
                <a:tab pos="356235" algn="l"/>
              </a:tabLst>
              <a:defRPr/>
            </a:pPr>
            <a:r>
              <a:rPr spc="-5" dirty="0">
                <a:solidFill>
                  <a:srgbClr val="46424D"/>
                </a:solidFill>
                <a:latin typeface="Arial"/>
                <a:cs typeface="Arial"/>
              </a:rPr>
              <a:t>Units </a:t>
            </a:r>
            <a:r>
              <a:rPr dirty="0">
                <a:solidFill>
                  <a:srgbClr val="46424D"/>
                </a:solidFill>
                <a:latin typeface="Arial"/>
                <a:cs typeface="Arial"/>
              </a:rPr>
              <a:t>may </a:t>
            </a:r>
            <a:r>
              <a:rPr spc="-5" dirty="0">
                <a:solidFill>
                  <a:srgbClr val="46424D"/>
                </a:solidFill>
                <a:latin typeface="Arial"/>
                <a:cs typeface="Arial"/>
              </a:rPr>
              <a:t>be:</a:t>
            </a:r>
            <a:endParaRPr dirty="0">
              <a:latin typeface="Arial"/>
              <a:cs typeface="Arial"/>
            </a:endParaRPr>
          </a:p>
          <a:p>
            <a:pPr marL="812165" lvl="1" indent="-342900">
              <a:spcBef>
                <a:spcPts val="905"/>
              </a:spcBef>
              <a:buFont typeface="Arial" panose="020B0604020202020204" pitchFamily="34" charset="0"/>
              <a:buChar char="•"/>
              <a:tabLst>
                <a:tab pos="756285" algn="l"/>
                <a:tab pos="756920" algn="l"/>
              </a:tabLst>
              <a:defRPr/>
            </a:pPr>
            <a:r>
              <a:rPr sz="2000" dirty="0">
                <a:solidFill>
                  <a:srgbClr val="46424D"/>
                </a:solidFill>
                <a:latin typeface="Arial"/>
                <a:cs typeface="Arial"/>
              </a:rPr>
              <a:t>Individual functions or methods within an</a:t>
            </a:r>
            <a:r>
              <a:rPr sz="2000" spc="-90" dirty="0">
                <a:solidFill>
                  <a:srgbClr val="46424D"/>
                </a:solidFill>
                <a:latin typeface="Arial"/>
                <a:cs typeface="Arial"/>
              </a:rPr>
              <a:t> </a:t>
            </a:r>
            <a:r>
              <a:rPr sz="2000" dirty="0">
                <a:solidFill>
                  <a:srgbClr val="46424D"/>
                </a:solidFill>
                <a:latin typeface="Arial"/>
                <a:cs typeface="Arial"/>
              </a:rPr>
              <a:t>object</a:t>
            </a:r>
            <a:r>
              <a:rPr lang="en-GB" sz="2000" dirty="0">
                <a:solidFill>
                  <a:srgbClr val="46424D"/>
                </a:solidFill>
                <a:latin typeface="Arial"/>
                <a:cs typeface="Arial"/>
              </a:rPr>
              <a:t>.</a:t>
            </a:r>
            <a:endParaRPr sz="2000" dirty="0">
              <a:latin typeface="Arial"/>
              <a:cs typeface="Arial"/>
            </a:endParaRPr>
          </a:p>
          <a:p>
            <a:pPr marL="812165" lvl="1" indent="-342900">
              <a:spcBef>
                <a:spcPts val="600"/>
              </a:spcBef>
              <a:buFont typeface="Arial" panose="020B0604020202020204" pitchFamily="34" charset="0"/>
              <a:buChar char="•"/>
              <a:tabLst>
                <a:tab pos="756285" algn="l"/>
                <a:tab pos="756920" algn="l"/>
              </a:tabLst>
              <a:defRPr/>
            </a:pPr>
            <a:r>
              <a:rPr sz="2000" dirty="0">
                <a:solidFill>
                  <a:srgbClr val="46424D"/>
                </a:solidFill>
                <a:latin typeface="Arial"/>
                <a:cs typeface="Arial"/>
              </a:rPr>
              <a:t>Object classes with several attributes and</a:t>
            </a:r>
            <a:r>
              <a:rPr sz="2000" spc="-135" dirty="0">
                <a:solidFill>
                  <a:srgbClr val="46424D"/>
                </a:solidFill>
                <a:latin typeface="Arial"/>
                <a:cs typeface="Arial"/>
              </a:rPr>
              <a:t> </a:t>
            </a:r>
            <a:r>
              <a:rPr sz="2000" dirty="0">
                <a:solidFill>
                  <a:srgbClr val="46424D"/>
                </a:solidFill>
                <a:latin typeface="Arial"/>
                <a:cs typeface="Arial"/>
              </a:rPr>
              <a:t>methods</a:t>
            </a:r>
            <a:r>
              <a:rPr lang="en-GB" sz="2000" dirty="0">
                <a:solidFill>
                  <a:srgbClr val="46424D"/>
                </a:solidFill>
                <a:latin typeface="Arial"/>
                <a:cs typeface="Arial"/>
              </a:rPr>
              <a:t>.</a:t>
            </a:r>
            <a:endParaRPr sz="2000" dirty="0">
              <a:latin typeface="Arial"/>
              <a:cs typeface="Arial"/>
            </a:endParaRPr>
          </a:p>
          <a:p>
            <a:pPr marL="812165" lvl="1" indent="-342900">
              <a:spcBef>
                <a:spcPts val="600"/>
              </a:spcBef>
              <a:buFont typeface="Arial" panose="020B0604020202020204" pitchFamily="34" charset="0"/>
              <a:buChar char="•"/>
              <a:tabLst>
                <a:tab pos="756285" algn="l"/>
                <a:tab pos="756920" algn="l"/>
              </a:tabLst>
              <a:defRPr/>
            </a:pPr>
            <a:r>
              <a:rPr sz="2000" dirty="0">
                <a:solidFill>
                  <a:srgbClr val="46424D"/>
                </a:solidFill>
                <a:latin typeface="Arial"/>
                <a:cs typeface="Arial"/>
              </a:rPr>
              <a:t>Composite components with defined interfaces used to</a:t>
            </a:r>
            <a:r>
              <a:rPr sz="2000" spc="-170" dirty="0">
                <a:solidFill>
                  <a:srgbClr val="46424D"/>
                </a:solidFill>
                <a:latin typeface="Arial"/>
                <a:cs typeface="Arial"/>
              </a:rPr>
              <a:t> </a:t>
            </a:r>
            <a:r>
              <a:rPr sz="2000" dirty="0">
                <a:solidFill>
                  <a:srgbClr val="46424D"/>
                </a:solidFill>
                <a:latin typeface="Arial"/>
                <a:cs typeface="Arial"/>
              </a:rPr>
              <a:t>access</a:t>
            </a:r>
            <a:r>
              <a:rPr lang="en-GB" sz="2000" dirty="0">
                <a:solidFill>
                  <a:srgbClr val="46424D"/>
                </a:solidFill>
                <a:latin typeface="Arial"/>
                <a:cs typeface="Arial"/>
              </a:rPr>
              <a:t> </a:t>
            </a:r>
            <a:r>
              <a:rPr sz="2000" dirty="0">
                <a:solidFill>
                  <a:srgbClr val="46424D"/>
                </a:solidFill>
                <a:latin typeface="Arial"/>
                <a:cs typeface="Arial"/>
              </a:rPr>
              <a:t>their</a:t>
            </a:r>
            <a:r>
              <a:rPr sz="2000" spc="-20" dirty="0">
                <a:solidFill>
                  <a:srgbClr val="46424D"/>
                </a:solidFill>
                <a:latin typeface="Arial"/>
                <a:cs typeface="Arial"/>
              </a:rPr>
              <a:t> </a:t>
            </a:r>
            <a:r>
              <a:rPr sz="2000" spc="-10" dirty="0">
                <a:solidFill>
                  <a:srgbClr val="46424D"/>
                </a:solidFill>
                <a:latin typeface="Arial"/>
                <a:cs typeface="Arial"/>
              </a:rPr>
              <a:t>functionality.</a:t>
            </a:r>
            <a:endParaRPr sz="20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A58191A-D1A2-A351-8A1A-66B3AC463B3E}"/>
              </a:ext>
            </a:extLst>
          </p:cNvPr>
          <p:cNvSpPr txBox="1">
            <a:spLocks noGrp="1"/>
          </p:cNvSpPr>
          <p:nvPr>
            <p:ph type="title"/>
          </p:nvPr>
        </p:nvSpPr>
        <p:spPr>
          <a:xfrm>
            <a:off x="536575" y="493713"/>
            <a:ext cx="6483350" cy="690562"/>
          </a:xfrm>
        </p:spPr>
        <p:txBody>
          <a:bodyPr lIns="0" tIns="12700" rIns="0" bIns="0" rtlCol="0">
            <a:spAutoFit/>
          </a:bodyPr>
          <a:lstStyle/>
          <a:p>
            <a:pPr marL="12700">
              <a:spcBef>
                <a:spcPts val="100"/>
              </a:spcBef>
              <a:defRPr/>
            </a:pPr>
            <a:r>
              <a:rPr lang="en-GB" dirty="0"/>
              <a:t>Object </a:t>
            </a:r>
            <a:r>
              <a:rPr lang="en-GB" spc="-5" dirty="0"/>
              <a:t>Class</a:t>
            </a:r>
            <a:r>
              <a:rPr lang="en-GB" spc="-85" dirty="0"/>
              <a:t> </a:t>
            </a:r>
            <a:r>
              <a:rPr lang="en-GB" dirty="0"/>
              <a:t>Testing</a:t>
            </a:r>
          </a:p>
        </p:txBody>
      </p:sp>
      <p:sp>
        <p:nvSpPr>
          <p:cNvPr id="4" name="object 4">
            <a:extLst>
              <a:ext uri="{FF2B5EF4-FFF2-40B4-BE49-F238E27FC236}">
                <a16:creationId xmlns:a16="http://schemas.microsoft.com/office/drawing/2014/main" id="{B1C66EAA-0499-0810-97CD-3FB01CD221F4}"/>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38918" name="object 3">
            <a:extLst>
              <a:ext uri="{FF2B5EF4-FFF2-40B4-BE49-F238E27FC236}">
                <a16:creationId xmlns:a16="http://schemas.microsoft.com/office/drawing/2014/main" id="{E0EE95F9-D7FB-BEA2-5E78-995CFDC0C98D}"/>
              </a:ext>
            </a:extLst>
          </p:cNvPr>
          <p:cNvSpPr txBox="1">
            <a:spLocks noChangeArrowheads="1"/>
          </p:cNvSpPr>
          <p:nvPr/>
        </p:nvSpPr>
        <p:spPr bwMode="auto">
          <a:xfrm>
            <a:off x="358043" y="1556792"/>
            <a:ext cx="8427913" cy="355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049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88"/>
              </a:spcBef>
              <a:buFont typeface="Arial" panose="020B0604020202020204" pitchFamily="34" charset="0"/>
              <a:buChar char="•"/>
            </a:pPr>
            <a:r>
              <a:rPr lang="en-US" altLang="en-US" sz="2800" dirty="0">
                <a:solidFill>
                  <a:srgbClr val="46424D"/>
                </a:solidFill>
                <a:cs typeface="Arial" panose="020B0604020202020204" pitchFamily="34" charset="0"/>
              </a:rPr>
              <a:t>Complete test coverage of a class involves:</a:t>
            </a:r>
            <a:endParaRPr lang="en-US" altLang="en-US" sz="2800"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800" dirty="0">
                <a:solidFill>
                  <a:srgbClr val="46424D"/>
                </a:solidFill>
                <a:cs typeface="Arial" panose="020B0604020202020204" pitchFamily="34" charset="0"/>
              </a:rPr>
              <a:t>Testing all operations associated with an object</a:t>
            </a:r>
            <a:endParaRPr lang="en-US" altLang="en-US" sz="28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800" dirty="0">
                <a:solidFill>
                  <a:srgbClr val="46424D"/>
                </a:solidFill>
                <a:cs typeface="Arial" panose="020B0604020202020204" pitchFamily="34" charset="0"/>
              </a:rPr>
              <a:t>Setting and interrogating all object attributes</a:t>
            </a:r>
            <a:endParaRPr lang="en-US" altLang="en-US" sz="28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800" dirty="0">
                <a:solidFill>
                  <a:srgbClr val="46424D"/>
                </a:solidFill>
                <a:cs typeface="Arial" panose="020B0604020202020204" pitchFamily="34" charset="0"/>
              </a:rPr>
              <a:t>Exercising the object in all possible states.</a:t>
            </a:r>
            <a:endParaRPr lang="en-US" altLang="en-US" sz="2800" dirty="0">
              <a:cs typeface="Arial" panose="020B0604020202020204" pitchFamily="34" charset="0"/>
            </a:endParaRPr>
          </a:p>
          <a:p>
            <a:pPr>
              <a:spcBef>
                <a:spcPts val="900"/>
              </a:spcBef>
              <a:buFont typeface="Arial" panose="020B0604020202020204" pitchFamily="34" charset="0"/>
              <a:buChar char="•"/>
            </a:pPr>
            <a:r>
              <a:rPr lang="en-US" altLang="en-US" sz="2800" dirty="0">
                <a:solidFill>
                  <a:srgbClr val="46424D"/>
                </a:solidFill>
                <a:cs typeface="Arial" panose="020B0604020202020204" pitchFamily="34" charset="0"/>
              </a:rPr>
              <a:t>Inheritance makes it more difficult to design object</a:t>
            </a:r>
            <a:r>
              <a:rPr lang="en-GB" altLang="en-US" sz="2800" dirty="0">
                <a:solidFill>
                  <a:srgbClr val="46424D"/>
                </a:solidFill>
                <a:cs typeface="Arial" panose="020B0604020202020204" pitchFamily="34" charset="0"/>
              </a:rPr>
              <a:t> class</a:t>
            </a:r>
            <a:r>
              <a:rPr lang="en-US" altLang="en-US" sz="2800" dirty="0">
                <a:solidFill>
                  <a:srgbClr val="46424D"/>
                </a:solidFill>
                <a:cs typeface="Arial" panose="020B0604020202020204" pitchFamily="34" charset="0"/>
              </a:rPr>
              <a:t> tests as the information to be tested is not </a:t>
            </a:r>
            <a:r>
              <a:rPr lang="en-US" altLang="en-US" sz="2800" dirty="0" err="1">
                <a:solidFill>
                  <a:srgbClr val="46424D"/>
                </a:solidFill>
                <a:cs typeface="Arial" panose="020B0604020202020204" pitchFamily="34" charset="0"/>
              </a:rPr>
              <a:t>localised</a:t>
            </a:r>
            <a:r>
              <a:rPr lang="en-US" altLang="en-US" sz="2800" dirty="0">
                <a:solidFill>
                  <a:srgbClr val="46424D"/>
                </a:solidFill>
                <a:cs typeface="Arial" panose="020B0604020202020204" pitchFamily="34" charset="0"/>
              </a:rPr>
              <a:t>.</a:t>
            </a:r>
            <a:endParaRPr lang="en-US" altLang="en-US" sz="2800" dirty="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DADD3B-5207-6649-FE0B-2B6623A03A4F}"/>
              </a:ext>
            </a:extLst>
          </p:cNvPr>
          <p:cNvSpPr txBox="1">
            <a:spLocks noGrp="1"/>
          </p:cNvSpPr>
          <p:nvPr>
            <p:ph type="title"/>
          </p:nvPr>
        </p:nvSpPr>
        <p:spPr>
          <a:xfrm>
            <a:off x="91821" y="382178"/>
            <a:ext cx="8960358" cy="566822"/>
          </a:xfrm>
        </p:spPr>
        <p:txBody>
          <a:bodyPr wrap="square" lIns="0" tIns="12700" rIns="0" bIns="0" rtlCol="0">
            <a:spAutoFit/>
          </a:bodyPr>
          <a:lstStyle/>
          <a:p>
            <a:pPr marL="12700">
              <a:spcBef>
                <a:spcPts val="100"/>
              </a:spcBef>
              <a:defRPr/>
            </a:pPr>
            <a:r>
              <a:rPr lang="en-GB" sz="3600" spc="-5" dirty="0"/>
              <a:t>The </a:t>
            </a:r>
            <a:r>
              <a:rPr lang="en-GB" sz="3600" dirty="0"/>
              <a:t>Weather Station Object</a:t>
            </a:r>
            <a:r>
              <a:rPr lang="en-GB" sz="3600" spc="-55" dirty="0"/>
              <a:t> </a:t>
            </a:r>
            <a:r>
              <a:rPr lang="en-GB" sz="3600" spc="-5" dirty="0"/>
              <a:t>Interface</a:t>
            </a:r>
          </a:p>
        </p:txBody>
      </p:sp>
      <p:sp>
        <p:nvSpPr>
          <p:cNvPr id="39939" name="object 3">
            <a:extLst>
              <a:ext uri="{FF2B5EF4-FFF2-40B4-BE49-F238E27FC236}">
                <a16:creationId xmlns:a16="http://schemas.microsoft.com/office/drawing/2014/main" id="{1DE54EDC-4F3E-6170-8526-9FF515B786E5}"/>
              </a:ext>
            </a:extLst>
          </p:cNvPr>
          <p:cNvSpPr>
            <a:spLocks/>
          </p:cNvSpPr>
          <p:nvPr/>
        </p:nvSpPr>
        <p:spPr bwMode="auto">
          <a:xfrm>
            <a:off x="3146425" y="2692400"/>
            <a:ext cx="31750" cy="201613"/>
          </a:xfrm>
          <a:custGeom>
            <a:avLst/>
            <a:gdLst>
              <a:gd name="T0" fmla="*/ 28849 w 32385"/>
              <a:gd name="T1" fmla="*/ 63780 h 201930"/>
              <a:gd name="T2" fmla="*/ 20999 w 32385"/>
              <a:gd name="T3" fmla="*/ 65581 h 201930"/>
              <a:gd name="T4" fmla="*/ 14726 w 32385"/>
              <a:gd name="T5" fmla="*/ 67151 h 201930"/>
              <a:gd name="T6" fmla="*/ 8904 w 32385"/>
              <a:gd name="T7" fmla="*/ 68263 h 201930"/>
              <a:gd name="T8" fmla="*/ 2405 w 32385"/>
              <a:gd name="T9" fmla="*/ 68684 h 201930"/>
              <a:gd name="T10" fmla="*/ 0 w 32385"/>
              <a:gd name="T11" fmla="*/ 71135 h 201930"/>
              <a:gd name="T12" fmla="*/ 1390 w 32385"/>
              <a:gd name="T13" fmla="*/ 81939 h 201930"/>
              <a:gd name="T14" fmla="*/ 2105 w 32385"/>
              <a:gd name="T15" fmla="*/ 95045 h 201930"/>
              <a:gd name="T16" fmla="*/ 2368 w 32385"/>
              <a:gd name="T17" fmla="*/ 114593 h 201930"/>
              <a:gd name="T18" fmla="*/ 2405 w 32385"/>
              <a:gd name="T19" fmla="*/ 201148 h 201930"/>
              <a:gd name="T20" fmla="*/ 31255 w 32385"/>
              <a:gd name="T21" fmla="*/ 201148 h 201930"/>
              <a:gd name="T22" fmla="*/ 31255 w 32385"/>
              <a:gd name="T23" fmla="*/ 66232 h 201930"/>
              <a:gd name="T24" fmla="*/ 28849 w 32385"/>
              <a:gd name="T25" fmla="*/ 63780 h 201930"/>
              <a:gd name="T26" fmla="*/ 31255 w 32385"/>
              <a:gd name="T27" fmla="*/ 0 h 201930"/>
              <a:gd name="T28" fmla="*/ 23704 w 32385"/>
              <a:gd name="T29" fmla="*/ 1417 h 201930"/>
              <a:gd name="T30" fmla="*/ 17731 w 32385"/>
              <a:gd name="T31" fmla="*/ 2145 h 201930"/>
              <a:gd name="T32" fmla="*/ 11308 w 32385"/>
              <a:gd name="T33" fmla="*/ 2413 h 201930"/>
              <a:gd name="T34" fmla="*/ 2405 w 32385"/>
              <a:gd name="T35" fmla="*/ 2451 h 201930"/>
              <a:gd name="T36" fmla="*/ 0 w 32385"/>
              <a:gd name="T37" fmla="*/ 4903 h 201930"/>
              <a:gd name="T38" fmla="*/ 0 w 32385"/>
              <a:gd name="T39" fmla="*/ 9807 h 201930"/>
              <a:gd name="T40" fmla="*/ 2405 w 32385"/>
              <a:gd name="T41" fmla="*/ 14711 h 201930"/>
              <a:gd name="T42" fmla="*/ 2405 w 32385"/>
              <a:gd name="T43" fmla="*/ 24517 h 201930"/>
              <a:gd name="T44" fmla="*/ 0 w 32385"/>
              <a:gd name="T45" fmla="*/ 29422 h 201930"/>
              <a:gd name="T46" fmla="*/ 31255 w 32385"/>
              <a:gd name="T47" fmla="*/ 29422 h 201930"/>
              <a:gd name="T48" fmla="*/ 31255 w 32385"/>
              <a:gd name="T49" fmla="*/ 0 h 2019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385" h="201930">
                <a:moveTo>
                  <a:pt x="29426" y="63880"/>
                </a:moveTo>
                <a:lnTo>
                  <a:pt x="21419" y="65684"/>
                </a:lnTo>
                <a:lnTo>
                  <a:pt x="15021" y="67257"/>
                </a:lnTo>
                <a:lnTo>
                  <a:pt x="9082" y="68370"/>
                </a:lnTo>
                <a:lnTo>
                  <a:pt x="2453" y="68792"/>
                </a:lnTo>
                <a:lnTo>
                  <a:pt x="0" y="71247"/>
                </a:lnTo>
                <a:lnTo>
                  <a:pt x="1418" y="82068"/>
                </a:lnTo>
                <a:lnTo>
                  <a:pt x="2147" y="95194"/>
                </a:lnTo>
                <a:lnTo>
                  <a:pt x="2415" y="114773"/>
                </a:lnTo>
                <a:lnTo>
                  <a:pt x="2453" y="201464"/>
                </a:lnTo>
                <a:lnTo>
                  <a:pt x="31880" y="201464"/>
                </a:lnTo>
                <a:lnTo>
                  <a:pt x="31880" y="66336"/>
                </a:lnTo>
                <a:lnTo>
                  <a:pt x="29426" y="63880"/>
                </a:lnTo>
                <a:close/>
              </a:path>
              <a:path w="32385" h="201930">
                <a:moveTo>
                  <a:pt x="31880" y="0"/>
                </a:moveTo>
                <a:lnTo>
                  <a:pt x="24178" y="1419"/>
                </a:lnTo>
                <a:lnTo>
                  <a:pt x="18086" y="2148"/>
                </a:lnTo>
                <a:lnTo>
                  <a:pt x="11534" y="2417"/>
                </a:lnTo>
                <a:lnTo>
                  <a:pt x="2453" y="2455"/>
                </a:lnTo>
                <a:lnTo>
                  <a:pt x="0" y="4911"/>
                </a:lnTo>
                <a:lnTo>
                  <a:pt x="0" y="9822"/>
                </a:lnTo>
                <a:lnTo>
                  <a:pt x="2453" y="14734"/>
                </a:lnTo>
                <a:lnTo>
                  <a:pt x="2453" y="24556"/>
                </a:lnTo>
                <a:lnTo>
                  <a:pt x="0" y="29468"/>
                </a:lnTo>
                <a:lnTo>
                  <a:pt x="31880" y="29468"/>
                </a:lnTo>
                <a:lnTo>
                  <a:pt x="318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9940" name="object 4">
            <a:extLst>
              <a:ext uri="{FF2B5EF4-FFF2-40B4-BE49-F238E27FC236}">
                <a16:creationId xmlns:a16="http://schemas.microsoft.com/office/drawing/2014/main" id="{CCDE3775-BAC2-E69B-32F5-35717877B79D}"/>
              </a:ext>
            </a:extLst>
          </p:cNvPr>
          <p:cNvSpPr>
            <a:spLocks noChangeArrowheads="1"/>
          </p:cNvSpPr>
          <p:nvPr/>
        </p:nvSpPr>
        <p:spPr bwMode="auto">
          <a:xfrm>
            <a:off x="3208338" y="2687638"/>
            <a:ext cx="122237" cy="2095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1" name="object 5">
            <a:extLst>
              <a:ext uri="{FF2B5EF4-FFF2-40B4-BE49-F238E27FC236}">
                <a16:creationId xmlns:a16="http://schemas.microsoft.com/office/drawing/2014/main" id="{C1344F5E-EC60-665F-7CE9-70B7AD2F7F11}"/>
              </a:ext>
            </a:extLst>
          </p:cNvPr>
          <p:cNvSpPr>
            <a:spLocks noChangeArrowheads="1"/>
          </p:cNvSpPr>
          <p:nvPr/>
        </p:nvSpPr>
        <p:spPr bwMode="auto">
          <a:xfrm>
            <a:off x="3359150" y="2755900"/>
            <a:ext cx="120650" cy="1412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2" name="object 6">
            <a:extLst>
              <a:ext uri="{FF2B5EF4-FFF2-40B4-BE49-F238E27FC236}">
                <a16:creationId xmlns:a16="http://schemas.microsoft.com/office/drawing/2014/main" id="{96B7EC62-C10F-E669-EDBC-5330D35D9BED}"/>
              </a:ext>
            </a:extLst>
          </p:cNvPr>
          <p:cNvSpPr>
            <a:spLocks noChangeArrowheads="1"/>
          </p:cNvSpPr>
          <p:nvPr/>
        </p:nvSpPr>
        <p:spPr bwMode="auto">
          <a:xfrm>
            <a:off x="3506788" y="2755900"/>
            <a:ext cx="117475" cy="1381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3" name="object 7">
            <a:extLst>
              <a:ext uri="{FF2B5EF4-FFF2-40B4-BE49-F238E27FC236}">
                <a16:creationId xmlns:a16="http://schemas.microsoft.com/office/drawing/2014/main" id="{D38E3AD3-0BC7-BFB8-FE00-6C59458B753C}"/>
              </a:ext>
            </a:extLst>
          </p:cNvPr>
          <p:cNvSpPr>
            <a:spLocks noChangeArrowheads="1"/>
          </p:cNvSpPr>
          <p:nvPr/>
        </p:nvSpPr>
        <p:spPr bwMode="auto">
          <a:xfrm>
            <a:off x="3644900" y="2690813"/>
            <a:ext cx="271463" cy="206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4" name="object 8">
            <a:extLst>
              <a:ext uri="{FF2B5EF4-FFF2-40B4-BE49-F238E27FC236}">
                <a16:creationId xmlns:a16="http://schemas.microsoft.com/office/drawing/2014/main" id="{71E9409A-5993-F050-49AD-936D9FD4D3DA}"/>
              </a:ext>
            </a:extLst>
          </p:cNvPr>
          <p:cNvSpPr>
            <a:spLocks noChangeArrowheads="1"/>
          </p:cNvSpPr>
          <p:nvPr/>
        </p:nvSpPr>
        <p:spPr bwMode="auto">
          <a:xfrm>
            <a:off x="3943350" y="2755900"/>
            <a:ext cx="120650" cy="14128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5" name="object 9">
            <a:extLst>
              <a:ext uri="{FF2B5EF4-FFF2-40B4-BE49-F238E27FC236}">
                <a16:creationId xmlns:a16="http://schemas.microsoft.com/office/drawing/2014/main" id="{1F777540-E48A-9B0A-EE61-750B47417AFC}"/>
              </a:ext>
            </a:extLst>
          </p:cNvPr>
          <p:cNvSpPr>
            <a:spLocks noChangeArrowheads="1"/>
          </p:cNvSpPr>
          <p:nvPr/>
        </p:nvSpPr>
        <p:spPr bwMode="auto">
          <a:xfrm>
            <a:off x="4090988" y="2755900"/>
            <a:ext cx="68262" cy="138113"/>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6" name="object 10">
            <a:extLst>
              <a:ext uri="{FF2B5EF4-FFF2-40B4-BE49-F238E27FC236}">
                <a16:creationId xmlns:a16="http://schemas.microsoft.com/office/drawing/2014/main" id="{5D40A03E-3987-D617-0DFC-99A5F8705B2B}"/>
              </a:ext>
            </a:extLst>
          </p:cNvPr>
          <p:cNvSpPr>
            <a:spLocks noChangeArrowheads="1"/>
          </p:cNvSpPr>
          <p:nvPr/>
        </p:nvSpPr>
        <p:spPr bwMode="auto">
          <a:xfrm>
            <a:off x="3084513" y="3198813"/>
            <a:ext cx="1655762" cy="2730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47" name="object 11">
            <a:extLst>
              <a:ext uri="{FF2B5EF4-FFF2-40B4-BE49-F238E27FC236}">
                <a16:creationId xmlns:a16="http://schemas.microsoft.com/office/drawing/2014/main" id="{374AB5A3-F7BC-32ED-2D54-01B5E9A16A93}"/>
              </a:ext>
            </a:extLst>
          </p:cNvPr>
          <p:cNvSpPr>
            <a:spLocks/>
          </p:cNvSpPr>
          <p:nvPr/>
        </p:nvSpPr>
        <p:spPr bwMode="auto">
          <a:xfrm>
            <a:off x="4838700" y="3206750"/>
            <a:ext cx="84138" cy="257175"/>
          </a:xfrm>
          <a:custGeom>
            <a:avLst/>
            <a:gdLst>
              <a:gd name="T0" fmla="*/ 83701 w 83820"/>
              <a:gd name="T1" fmla="*/ 0 h 258445"/>
              <a:gd name="T2" fmla="*/ 73861 w 83820"/>
              <a:gd name="T3" fmla="*/ 2443 h 258445"/>
              <a:gd name="T4" fmla="*/ 64022 w 83820"/>
              <a:gd name="T5" fmla="*/ 2443 h 258445"/>
              <a:gd name="T6" fmla="*/ 41552 w 83820"/>
              <a:gd name="T7" fmla="*/ 25410 h 258445"/>
              <a:gd name="T8" fmla="*/ 20929 w 83820"/>
              <a:gd name="T9" fmla="*/ 54097 h 258445"/>
              <a:gd name="T10" fmla="*/ 5847 w 83820"/>
              <a:gd name="T11" fmla="*/ 88741 h 258445"/>
              <a:gd name="T12" fmla="*/ 0 w 83820"/>
              <a:gd name="T13" fmla="*/ 129577 h 258445"/>
              <a:gd name="T14" fmla="*/ 2964 w 83820"/>
              <a:gd name="T15" fmla="*/ 158576 h 258445"/>
              <a:gd name="T16" fmla="*/ 21820 w 83820"/>
              <a:gd name="T17" fmla="*/ 205566 h 258445"/>
              <a:gd name="T18" fmla="*/ 49861 w 83820"/>
              <a:gd name="T19" fmla="*/ 243271 h 258445"/>
              <a:gd name="T20" fmla="*/ 61563 w 83820"/>
              <a:gd name="T21" fmla="*/ 254266 h 258445"/>
              <a:gd name="T22" fmla="*/ 64022 w 83820"/>
              <a:gd name="T23" fmla="*/ 256710 h 258445"/>
              <a:gd name="T24" fmla="*/ 66482 w 83820"/>
              <a:gd name="T25" fmla="*/ 256710 h 258445"/>
              <a:gd name="T26" fmla="*/ 68942 w 83820"/>
              <a:gd name="T27" fmla="*/ 254266 h 258445"/>
              <a:gd name="T28" fmla="*/ 83701 w 83820"/>
              <a:gd name="T29" fmla="*/ 254266 h 258445"/>
              <a:gd name="T30" fmla="*/ 57585 w 83820"/>
              <a:gd name="T31" fmla="*/ 223792 h 258445"/>
              <a:gd name="T32" fmla="*/ 40932 w 83820"/>
              <a:gd name="T33" fmla="*/ 191934 h 258445"/>
              <a:gd name="T34" fmla="*/ 32126 w 83820"/>
              <a:gd name="T35" fmla="*/ 160070 h 258445"/>
              <a:gd name="T36" fmla="*/ 29551 w 83820"/>
              <a:gd name="T37" fmla="*/ 129577 h 258445"/>
              <a:gd name="T38" fmla="*/ 34553 w 83820"/>
              <a:gd name="T39" fmla="*/ 89424 h 258445"/>
              <a:gd name="T40" fmla="*/ 47401 w 83820"/>
              <a:gd name="T41" fmla="*/ 54085 h 258445"/>
              <a:gd name="T42" fmla="*/ 64862 w 83820"/>
              <a:gd name="T43" fmla="*/ 24709 h 258445"/>
              <a:gd name="T44" fmla="*/ 83701 w 83820"/>
              <a:gd name="T45" fmla="*/ 2443 h 258445"/>
              <a:gd name="T46" fmla="*/ 83701 w 83820"/>
              <a:gd name="T47" fmla="*/ 0 h 2584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3820" h="258445">
                <a:moveTo>
                  <a:pt x="83385" y="0"/>
                </a:moveTo>
                <a:lnTo>
                  <a:pt x="73582" y="2455"/>
                </a:lnTo>
                <a:lnTo>
                  <a:pt x="63780" y="2455"/>
                </a:lnTo>
                <a:lnTo>
                  <a:pt x="41395" y="25535"/>
                </a:lnTo>
                <a:lnTo>
                  <a:pt x="20850" y="54364"/>
                </a:lnTo>
                <a:lnTo>
                  <a:pt x="5825" y="89179"/>
                </a:lnTo>
                <a:lnTo>
                  <a:pt x="0" y="130217"/>
                </a:lnTo>
                <a:lnTo>
                  <a:pt x="2953" y="159359"/>
                </a:lnTo>
                <a:lnTo>
                  <a:pt x="21738" y="206581"/>
                </a:lnTo>
                <a:lnTo>
                  <a:pt x="49673" y="244472"/>
                </a:lnTo>
                <a:lnTo>
                  <a:pt x="61330" y="255522"/>
                </a:lnTo>
                <a:lnTo>
                  <a:pt x="63780" y="257978"/>
                </a:lnTo>
                <a:lnTo>
                  <a:pt x="66231" y="257978"/>
                </a:lnTo>
                <a:lnTo>
                  <a:pt x="68681" y="255522"/>
                </a:lnTo>
                <a:lnTo>
                  <a:pt x="83385" y="255522"/>
                </a:lnTo>
                <a:lnTo>
                  <a:pt x="57367" y="224897"/>
                </a:lnTo>
                <a:lnTo>
                  <a:pt x="40777" y="192882"/>
                </a:lnTo>
                <a:lnTo>
                  <a:pt x="32005" y="160860"/>
                </a:lnTo>
                <a:lnTo>
                  <a:pt x="29439" y="130217"/>
                </a:lnTo>
                <a:lnTo>
                  <a:pt x="34422" y="89866"/>
                </a:lnTo>
                <a:lnTo>
                  <a:pt x="47222" y="54352"/>
                </a:lnTo>
                <a:lnTo>
                  <a:pt x="64617" y="24831"/>
                </a:lnTo>
                <a:lnTo>
                  <a:pt x="83385" y="2455"/>
                </a:lnTo>
                <a:lnTo>
                  <a:pt x="833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9948" name="object 12">
            <a:extLst>
              <a:ext uri="{FF2B5EF4-FFF2-40B4-BE49-F238E27FC236}">
                <a16:creationId xmlns:a16="http://schemas.microsoft.com/office/drawing/2014/main" id="{92BAF53A-1E91-25D4-2CED-9A48ACB66D3D}"/>
              </a:ext>
            </a:extLst>
          </p:cNvPr>
          <p:cNvSpPr>
            <a:spLocks/>
          </p:cNvSpPr>
          <p:nvPr/>
        </p:nvSpPr>
        <p:spPr bwMode="auto">
          <a:xfrm>
            <a:off x="4995863" y="3206750"/>
            <a:ext cx="84137" cy="257175"/>
          </a:xfrm>
          <a:custGeom>
            <a:avLst/>
            <a:gdLst>
              <a:gd name="T0" fmla="*/ 22138 w 83820"/>
              <a:gd name="T1" fmla="*/ 0 h 258445"/>
              <a:gd name="T2" fmla="*/ 17219 w 83820"/>
              <a:gd name="T3" fmla="*/ 2443 h 258445"/>
              <a:gd name="T4" fmla="*/ 2459 w 83820"/>
              <a:gd name="T5" fmla="*/ 2443 h 258445"/>
              <a:gd name="T6" fmla="*/ 2459 w 83820"/>
              <a:gd name="T7" fmla="*/ 4887 h 258445"/>
              <a:gd name="T8" fmla="*/ 27538 w 83820"/>
              <a:gd name="T9" fmla="*/ 34306 h 258445"/>
              <a:gd name="T10" fmla="*/ 44306 w 83820"/>
              <a:gd name="T11" fmla="*/ 66010 h 258445"/>
              <a:gd name="T12" fmla="*/ 53687 w 83820"/>
              <a:gd name="T13" fmla="*/ 97713 h 258445"/>
              <a:gd name="T14" fmla="*/ 56609 w 83820"/>
              <a:gd name="T15" fmla="*/ 127133 h 258445"/>
              <a:gd name="T16" fmla="*/ 51223 w 83820"/>
              <a:gd name="T17" fmla="*/ 168317 h 258445"/>
              <a:gd name="T18" fmla="*/ 37528 w 83820"/>
              <a:gd name="T19" fmla="*/ 203541 h 258445"/>
              <a:gd name="T20" fmla="*/ 19222 w 83820"/>
              <a:gd name="T21" fmla="*/ 232345 h 258445"/>
              <a:gd name="T22" fmla="*/ 0 w 83820"/>
              <a:gd name="T23" fmla="*/ 254266 h 258445"/>
              <a:gd name="T24" fmla="*/ 2459 w 83820"/>
              <a:gd name="T25" fmla="*/ 256710 h 258445"/>
              <a:gd name="T26" fmla="*/ 19678 w 83820"/>
              <a:gd name="T27" fmla="*/ 256710 h 258445"/>
              <a:gd name="T28" fmla="*/ 44219 w 83820"/>
              <a:gd name="T29" fmla="*/ 230283 h 258445"/>
              <a:gd name="T30" fmla="*/ 63984 w 83820"/>
              <a:gd name="T31" fmla="*/ 201709 h 258445"/>
              <a:gd name="T32" fmla="*/ 78209 w 83820"/>
              <a:gd name="T33" fmla="*/ 167629 h 258445"/>
              <a:gd name="T34" fmla="*/ 83667 w 83820"/>
              <a:gd name="T35" fmla="*/ 127133 h 258445"/>
              <a:gd name="T36" fmla="*/ 81093 w 83820"/>
              <a:gd name="T37" fmla="*/ 99203 h 258445"/>
              <a:gd name="T38" fmla="*/ 74135 w 83820"/>
              <a:gd name="T39" fmla="*/ 74261 h 258445"/>
              <a:gd name="T40" fmla="*/ 63950 w 83820"/>
              <a:gd name="T41" fmla="*/ 52533 h 258445"/>
              <a:gd name="T42" fmla="*/ 51689 w 83820"/>
              <a:gd name="T43" fmla="*/ 34243 h 258445"/>
              <a:gd name="T44" fmla="*/ 42959 w 83820"/>
              <a:gd name="T45" fmla="*/ 22732 h 258445"/>
              <a:gd name="T46" fmla="*/ 22138 w 83820"/>
              <a:gd name="T47" fmla="*/ 0 h 2584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3820" h="258445">
                <a:moveTo>
                  <a:pt x="22055" y="0"/>
                </a:moveTo>
                <a:lnTo>
                  <a:pt x="17154" y="2455"/>
                </a:lnTo>
                <a:lnTo>
                  <a:pt x="2450" y="2455"/>
                </a:lnTo>
                <a:lnTo>
                  <a:pt x="2450" y="4911"/>
                </a:lnTo>
                <a:lnTo>
                  <a:pt x="27434" y="34475"/>
                </a:lnTo>
                <a:lnTo>
                  <a:pt x="44139" y="66336"/>
                </a:lnTo>
                <a:lnTo>
                  <a:pt x="53485" y="98196"/>
                </a:lnTo>
                <a:lnTo>
                  <a:pt x="56396" y="127761"/>
                </a:lnTo>
                <a:lnTo>
                  <a:pt x="51030" y="169148"/>
                </a:lnTo>
                <a:lnTo>
                  <a:pt x="37387" y="204546"/>
                </a:lnTo>
                <a:lnTo>
                  <a:pt x="19150" y="233492"/>
                </a:lnTo>
                <a:lnTo>
                  <a:pt x="0" y="255522"/>
                </a:lnTo>
                <a:lnTo>
                  <a:pt x="2450" y="257978"/>
                </a:lnTo>
                <a:lnTo>
                  <a:pt x="19604" y="257978"/>
                </a:lnTo>
                <a:lnTo>
                  <a:pt x="44052" y="231420"/>
                </a:lnTo>
                <a:lnTo>
                  <a:pt x="63743" y="202705"/>
                </a:lnTo>
                <a:lnTo>
                  <a:pt x="77914" y="168457"/>
                </a:lnTo>
                <a:lnTo>
                  <a:pt x="83352" y="127761"/>
                </a:lnTo>
                <a:lnTo>
                  <a:pt x="80787" y="99693"/>
                </a:lnTo>
                <a:lnTo>
                  <a:pt x="73856" y="74628"/>
                </a:lnTo>
                <a:lnTo>
                  <a:pt x="63709" y="52792"/>
                </a:lnTo>
                <a:lnTo>
                  <a:pt x="51494" y="34412"/>
                </a:lnTo>
                <a:lnTo>
                  <a:pt x="42797" y="22844"/>
                </a:lnTo>
                <a:lnTo>
                  <a:pt x="220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9949" name="object 13">
            <a:extLst>
              <a:ext uri="{FF2B5EF4-FFF2-40B4-BE49-F238E27FC236}">
                <a16:creationId xmlns:a16="http://schemas.microsoft.com/office/drawing/2014/main" id="{2770C5B3-17B1-FDDE-60FF-A31086D52F67}"/>
              </a:ext>
            </a:extLst>
          </p:cNvPr>
          <p:cNvSpPr>
            <a:spLocks noChangeArrowheads="1"/>
          </p:cNvSpPr>
          <p:nvPr/>
        </p:nvSpPr>
        <p:spPr bwMode="auto">
          <a:xfrm>
            <a:off x="3084513" y="3544888"/>
            <a:ext cx="1393825" cy="2540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50" name="object 14">
            <a:extLst>
              <a:ext uri="{FF2B5EF4-FFF2-40B4-BE49-F238E27FC236}">
                <a16:creationId xmlns:a16="http://schemas.microsoft.com/office/drawing/2014/main" id="{4A27D960-A4CE-4B12-FDE1-3A0AD0E99FD7}"/>
              </a:ext>
            </a:extLst>
          </p:cNvPr>
          <p:cNvSpPr>
            <a:spLocks/>
          </p:cNvSpPr>
          <p:nvPr/>
        </p:nvSpPr>
        <p:spPr bwMode="auto">
          <a:xfrm>
            <a:off x="4583113" y="3535363"/>
            <a:ext cx="84137" cy="255587"/>
          </a:xfrm>
          <a:custGeom>
            <a:avLst/>
            <a:gdLst>
              <a:gd name="T0" fmla="*/ 81240 w 83820"/>
              <a:gd name="T1" fmla="*/ 0 h 255904"/>
              <a:gd name="T2" fmla="*/ 61529 w 83820"/>
              <a:gd name="T3" fmla="*/ 0 h 255904"/>
              <a:gd name="T4" fmla="*/ 39462 w 83820"/>
              <a:gd name="T5" fmla="*/ 24085 h 255904"/>
              <a:gd name="T6" fmla="*/ 19695 w 83820"/>
              <a:gd name="T7" fmla="*/ 52765 h 255904"/>
              <a:gd name="T8" fmla="*/ 5463 w 83820"/>
              <a:gd name="T9" fmla="*/ 86961 h 255904"/>
              <a:gd name="T10" fmla="*/ 0 w 83820"/>
              <a:gd name="T11" fmla="*/ 127603 h 255904"/>
              <a:gd name="T12" fmla="*/ 2575 w 83820"/>
              <a:gd name="T13" fmla="*/ 157058 h 255904"/>
              <a:gd name="T14" fmla="*/ 19730 w 83820"/>
              <a:gd name="T15" fmla="*/ 204921 h 255904"/>
              <a:gd name="T16" fmla="*/ 54495 w 83820"/>
              <a:gd name="T17" fmla="*/ 249535 h 255904"/>
              <a:gd name="T18" fmla="*/ 59069 w 83820"/>
              <a:gd name="T19" fmla="*/ 255205 h 255904"/>
              <a:gd name="T20" fmla="*/ 81240 w 83820"/>
              <a:gd name="T21" fmla="*/ 255205 h 255904"/>
              <a:gd name="T22" fmla="*/ 81240 w 83820"/>
              <a:gd name="T23" fmla="*/ 252754 h 255904"/>
              <a:gd name="T24" fmla="*/ 56162 w 83820"/>
              <a:gd name="T25" fmla="*/ 222204 h 255904"/>
              <a:gd name="T26" fmla="*/ 39394 w 83820"/>
              <a:gd name="T27" fmla="*/ 190497 h 255904"/>
              <a:gd name="T28" fmla="*/ 30012 w 83820"/>
              <a:gd name="T29" fmla="*/ 159242 h 255904"/>
              <a:gd name="T30" fmla="*/ 27091 w 83820"/>
              <a:gd name="T31" fmla="*/ 130056 h 255904"/>
              <a:gd name="T32" fmla="*/ 32472 w 83820"/>
              <a:gd name="T33" fmla="*/ 88724 h 255904"/>
              <a:gd name="T34" fmla="*/ 46159 w 83820"/>
              <a:gd name="T35" fmla="*/ 53378 h 255904"/>
              <a:gd name="T36" fmla="*/ 64464 w 83820"/>
              <a:gd name="T37" fmla="*/ 24469 h 255904"/>
              <a:gd name="T38" fmla="*/ 83700 w 83820"/>
              <a:gd name="T39" fmla="*/ 2452 h 255904"/>
              <a:gd name="T40" fmla="*/ 81240 w 83820"/>
              <a:gd name="T41" fmla="*/ 0 h 2559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3820" h="255904">
                <a:moveTo>
                  <a:pt x="80934" y="0"/>
                </a:moveTo>
                <a:lnTo>
                  <a:pt x="61297" y="0"/>
                </a:lnTo>
                <a:lnTo>
                  <a:pt x="39313" y="24115"/>
                </a:lnTo>
                <a:lnTo>
                  <a:pt x="19621" y="52830"/>
                </a:lnTo>
                <a:lnTo>
                  <a:pt x="5442" y="87069"/>
                </a:lnTo>
                <a:lnTo>
                  <a:pt x="0" y="127761"/>
                </a:lnTo>
                <a:lnTo>
                  <a:pt x="2565" y="157253"/>
                </a:lnTo>
                <a:lnTo>
                  <a:pt x="19656" y="205175"/>
                </a:lnTo>
                <a:lnTo>
                  <a:pt x="54290" y="249844"/>
                </a:lnTo>
                <a:lnTo>
                  <a:pt x="58846" y="255522"/>
                </a:lnTo>
                <a:lnTo>
                  <a:pt x="80934" y="255522"/>
                </a:lnTo>
                <a:lnTo>
                  <a:pt x="80934" y="253067"/>
                </a:lnTo>
                <a:lnTo>
                  <a:pt x="55950" y="222480"/>
                </a:lnTo>
                <a:lnTo>
                  <a:pt x="39246" y="190733"/>
                </a:lnTo>
                <a:lnTo>
                  <a:pt x="29899" y="159440"/>
                </a:lnTo>
                <a:lnTo>
                  <a:pt x="26989" y="130217"/>
                </a:lnTo>
                <a:lnTo>
                  <a:pt x="32350" y="88834"/>
                </a:lnTo>
                <a:lnTo>
                  <a:pt x="45985" y="53444"/>
                </a:lnTo>
                <a:lnTo>
                  <a:pt x="64221" y="24499"/>
                </a:lnTo>
                <a:lnTo>
                  <a:pt x="83385" y="2455"/>
                </a:lnTo>
                <a:lnTo>
                  <a:pt x="809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9951" name="object 15">
            <a:extLst>
              <a:ext uri="{FF2B5EF4-FFF2-40B4-BE49-F238E27FC236}">
                <a16:creationId xmlns:a16="http://schemas.microsoft.com/office/drawing/2014/main" id="{1DA07625-A237-E8C9-9E87-ADC1619613B2}"/>
              </a:ext>
            </a:extLst>
          </p:cNvPr>
          <p:cNvSpPr>
            <a:spLocks/>
          </p:cNvSpPr>
          <p:nvPr/>
        </p:nvSpPr>
        <p:spPr bwMode="auto">
          <a:xfrm>
            <a:off x="4740275" y="3535363"/>
            <a:ext cx="84138" cy="255587"/>
          </a:xfrm>
          <a:custGeom>
            <a:avLst/>
            <a:gdLst>
              <a:gd name="T0" fmla="*/ 22171 w 83820"/>
              <a:gd name="T1" fmla="*/ 0 h 255904"/>
              <a:gd name="T2" fmla="*/ 2459 w 83820"/>
              <a:gd name="T3" fmla="*/ 0 h 255904"/>
              <a:gd name="T4" fmla="*/ 0 w 83820"/>
              <a:gd name="T5" fmla="*/ 2452 h 255904"/>
              <a:gd name="T6" fmla="*/ 26117 w 83820"/>
              <a:gd name="T7" fmla="*/ 33019 h 255904"/>
              <a:gd name="T8" fmla="*/ 42769 w 83820"/>
              <a:gd name="T9" fmla="*/ 64733 h 255904"/>
              <a:gd name="T10" fmla="*/ 51574 w 83820"/>
              <a:gd name="T11" fmla="*/ 95981 h 255904"/>
              <a:gd name="T12" fmla="*/ 54150 w 83820"/>
              <a:gd name="T13" fmla="*/ 125150 h 255904"/>
              <a:gd name="T14" fmla="*/ 48806 w 83820"/>
              <a:gd name="T15" fmla="*/ 167866 h 255904"/>
              <a:gd name="T16" fmla="*/ 35389 w 83820"/>
              <a:gd name="T17" fmla="*/ 203679 h 255904"/>
              <a:gd name="T18" fmla="*/ 17814 w 83820"/>
              <a:gd name="T19" fmla="*/ 232130 h 255904"/>
              <a:gd name="T20" fmla="*/ 0 w 83820"/>
              <a:gd name="T21" fmla="*/ 252754 h 255904"/>
              <a:gd name="T22" fmla="*/ 0 w 83820"/>
              <a:gd name="T23" fmla="*/ 255205 h 255904"/>
              <a:gd name="T24" fmla="*/ 19711 w 83820"/>
              <a:gd name="T25" fmla="*/ 255205 h 255904"/>
              <a:gd name="T26" fmla="*/ 43200 w 83820"/>
              <a:gd name="T27" fmla="*/ 229754 h 255904"/>
              <a:gd name="T28" fmla="*/ 63083 w 83820"/>
              <a:gd name="T29" fmla="*/ 201227 h 255904"/>
              <a:gd name="T30" fmla="*/ 77892 w 83820"/>
              <a:gd name="T31" fmla="*/ 167176 h 255904"/>
              <a:gd name="T32" fmla="*/ 83701 w 83820"/>
              <a:gd name="T33" fmla="*/ 127603 h 255904"/>
              <a:gd name="T34" fmla="*/ 80741 w 83820"/>
              <a:gd name="T35" fmla="*/ 98166 h 255904"/>
              <a:gd name="T36" fmla="*/ 72935 w 83820"/>
              <a:gd name="T37" fmla="*/ 72402 h 255904"/>
              <a:gd name="T38" fmla="*/ 61894 w 83820"/>
              <a:gd name="T39" fmla="*/ 50317 h 255904"/>
              <a:gd name="T40" fmla="*/ 49230 w 83820"/>
              <a:gd name="T41" fmla="*/ 31916 h 255904"/>
              <a:gd name="T42" fmla="*/ 33856 w 83820"/>
              <a:gd name="T43" fmla="*/ 12279 h 255904"/>
              <a:gd name="T44" fmla="*/ 22171 w 83820"/>
              <a:gd name="T45" fmla="*/ 0 h 2559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3820" h="255904">
                <a:moveTo>
                  <a:pt x="22087" y="0"/>
                </a:moveTo>
                <a:lnTo>
                  <a:pt x="2450" y="0"/>
                </a:lnTo>
                <a:lnTo>
                  <a:pt x="0" y="2455"/>
                </a:lnTo>
                <a:lnTo>
                  <a:pt x="26018" y="33060"/>
                </a:lnTo>
                <a:lnTo>
                  <a:pt x="42607" y="64813"/>
                </a:lnTo>
                <a:lnTo>
                  <a:pt x="51379" y="96100"/>
                </a:lnTo>
                <a:lnTo>
                  <a:pt x="53945" y="125305"/>
                </a:lnTo>
                <a:lnTo>
                  <a:pt x="48622" y="168074"/>
                </a:lnTo>
                <a:lnTo>
                  <a:pt x="35255" y="203932"/>
                </a:lnTo>
                <a:lnTo>
                  <a:pt x="17747" y="232418"/>
                </a:lnTo>
                <a:lnTo>
                  <a:pt x="0" y="253067"/>
                </a:lnTo>
                <a:lnTo>
                  <a:pt x="0" y="255522"/>
                </a:lnTo>
                <a:lnTo>
                  <a:pt x="19637" y="255522"/>
                </a:lnTo>
                <a:lnTo>
                  <a:pt x="43037" y="230039"/>
                </a:lnTo>
                <a:lnTo>
                  <a:pt x="62845" y="201477"/>
                </a:lnTo>
                <a:lnTo>
                  <a:pt x="77598" y="167383"/>
                </a:lnTo>
                <a:lnTo>
                  <a:pt x="83385" y="127761"/>
                </a:lnTo>
                <a:lnTo>
                  <a:pt x="80436" y="98288"/>
                </a:lnTo>
                <a:lnTo>
                  <a:pt x="72659" y="72492"/>
                </a:lnTo>
                <a:lnTo>
                  <a:pt x="61660" y="50379"/>
                </a:lnTo>
                <a:lnTo>
                  <a:pt x="49044" y="31956"/>
                </a:lnTo>
                <a:lnTo>
                  <a:pt x="33728" y="12294"/>
                </a:lnTo>
                <a:lnTo>
                  <a:pt x="220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9952" name="object 16">
            <a:extLst>
              <a:ext uri="{FF2B5EF4-FFF2-40B4-BE49-F238E27FC236}">
                <a16:creationId xmlns:a16="http://schemas.microsoft.com/office/drawing/2014/main" id="{AC4FB221-F42D-89B4-D514-28845EFAB118}"/>
              </a:ext>
            </a:extLst>
          </p:cNvPr>
          <p:cNvSpPr>
            <a:spLocks noChangeArrowheads="1"/>
          </p:cNvSpPr>
          <p:nvPr/>
        </p:nvSpPr>
        <p:spPr bwMode="auto">
          <a:xfrm>
            <a:off x="3084513" y="3924300"/>
            <a:ext cx="123825" cy="20002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53" name="object 17">
            <a:extLst>
              <a:ext uri="{FF2B5EF4-FFF2-40B4-BE49-F238E27FC236}">
                <a16:creationId xmlns:a16="http://schemas.microsoft.com/office/drawing/2014/main" id="{93C96379-0039-48D6-F85C-64726FAC66F3}"/>
              </a:ext>
            </a:extLst>
          </p:cNvPr>
          <p:cNvSpPr>
            <a:spLocks noChangeArrowheads="1"/>
          </p:cNvSpPr>
          <p:nvPr/>
        </p:nvSpPr>
        <p:spPr bwMode="auto">
          <a:xfrm>
            <a:off x="3232150" y="3924300"/>
            <a:ext cx="479425" cy="13970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54" name="object 18">
            <a:extLst>
              <a:ext uri="{FF2B5EF4-FFF2-40B4-BE49-F238E27FC236}">
                <a16:creationId xmlns:a16="http://schemas.microsoft.com/office/drawing/2014/main" id="{3E69ECAD-88EC-FFF4-670B-B5FDD84D6E54}"/>
              </a:ext>
            </a:extLst>
          </p:cNvPr>
          <p:cNvSpPr>
            <a:spLocks noChangeArrowheads="1"/>
          </p:cNvSpPr>
          <p:nvPr/>
        </p:nvSpPr>
        <p:spPr bwMode="auto">
          <a:xfrm>
            <a:off x="3740150" y="3875088"/>
            <a:ext cx="198438" cy="190500"/>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55" name="object 19">
            <a:extLst>
              <a:ext uri="{FF2B5EF4-FFF2-40B4-BE49-F238E27FC236}">
                <a16:creationId xmlns:a16="http://schemas.microsoft.com/office/drawing/2014/main" id="{15CEBEDC-7B4E-8D2B-EE56-04D32DE21A95}"/>
              </a:ext>
            </a:extLst>
          </p:cNvPr>
          <p:cNvSpPr>
            <a:spLocks noChangeArrowheads="1"/>
          </p:cNvSpPr>
          <p:nvPr/>
        </p:nvSpPr>
        <p:spPr bwMode="auto">
          <a:xfrm>
            <a:off x="3960813" y="3924300"/>
            <a:ext cx="377825" cy="1397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56" name="object 20">
            <a:extLst>
              <a:ext uri="{FF2B5EF4-FFF2-40B4-BE49-F238E27FC236}">
                <a16:creationId xmlns:a16="http://schemas.microsoft.com/office/drawing/2014/main" id="{CF2DA507-CAAB-5191-CA80-09AE6AFB6680}"/>
              </a:ext>
            </a:extLst>
          </p:cNvPr>
          <p:cNvSpPr>
            <a:spLocks noChangeArrowheads="1"/>
          </p:cNvSpPr>
          <p:nvPr/>
        </p:nvSpPr>
        <p:spPr bwMode="auto">
          <a:xfrm>
            <a:off x="4446588" y="3859213"/>
            <a:ext cx="1541462" cy="25876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39957" name="object 21">
            <a:extLst>
              <a:ext uri="{FF2B5EF4-FFF2-40B4-BE49-F238E27FC236}">
                <a16:creationId xmlns:a16="http://schemas.microsoft.com/office/drawing/2014/main" id="{580FA401-D24F-CD1B-A6B1-949A15D9F18B}"/>
              </a:ext>
            </a:extLst>
          </p:cNvPr>
          <p:cNvGrpSpPr>
            <a:grpSpLocks/>
          </p:cNvGrpSpPr>
          <p:nvPr/>
        </p:nvGrpSpPr>
        <p:grpSpPr bwMode="auto">
          <a:xfrm>
            <a:off x="3084513" y="4181475"/>
            <a:ext cx="3238500" cy="919163"/>
            <a:chOff x="3085266" y="4181598"/>
            <a:chExt cx="3237230" cy="919480"/>
          </a:xfrm>
        </p:grpSpPr>
        <p:sp>
          <p:nvSpPr>
            <p:cNvPr id="39978" name="object 22">
              <a:extLst>
                <a:ext uri="{FF2B5EF4-FFF2-40B4-BE49-F238E27FC236}">
                  <a16:creationId xmlns:a16="http://schemas.microsoft.com/office/drawing/2014/main" id="{7E5FD360-86CB-DB4B-AD48-8060334AC086}"/>
                </a:ext>
              </a:extLst>
            </p:cNvPr>
            <p:cNvSpPr>
              <a:spLocks noChangeArrowheads="1"/>
            </p:cNvSpPr>
            <p:nvPr/>
          </p:nvSpPr>
          <p:spPr bwMode="auto">
            <a:xfrm>
              <a:off x="3085266" y="4181598"/>
              <a:ext cx="1660188" cy="211287"/>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79" name="object 23">
              <a:extLst>
                <a:ext uri="{FF2B5EF4-FFF2-40B4-BE49-F238E27FC236}">
                  <a16:creationId xmlns:a16="http://schemas.microsoft.com/office/drawing/2014/main" id="{1AB502B8-CCB8-33E1-6818-3060710DAD4B}"/>
                </a:ext>
              </a:extLst>
            </p:cNvPr>
            <p:cNvSpPr>
              <a:spLocks noChangeArrowheads="1"/>
            </p:cNvSpPr>
            <p:nvPr/>
          </p:nvSpPr>
          <p:spPr bwMode="auto">
            <a:xfrm>
              <a:off x="4478177" y="4181598"/>
              <a:ext cx="1844181" cy="592116"/>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80" name="object 24">
              <a:extLst>
                <a:ext uri="{FF2B5EF4-FFF2-40B4-BE49-F238E27FC236}">
                  <a16:creationId xmlns:a16="http://schemas.microsoft.com/office/drawing/2014/main" id="{066DEB87-EDD9-B8D4-2434-603459D2FB9B}"/>
                </a:ext>
              </a:extLst>
            </p:cNvPr>
            <p:cNvSpPr>
              <a:spLocks noChangeArrowheads="1"/>
            </p:cNvSpPr>
            <p:nvPr/>
          </p:nvSpPr>
          <p:spPr bwMode="auto">
            <a:xfrm>
              <a:off x="3085266" y="4906388"/>
              <a:ext cx="201075" cy="140072"/>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81" name="object 25">
              <a:extLst>
                <a:ext uri="{FF2B5EF4-FFF2-40B4-BE49-F238E27FC236}">
                  <a16:creationId xmlns:a16="http://schemas.microsoft.com/office/drawing/2014/main" id="{1768483D-048E-7F86-F11B-C7E00DA6A357}"/>
                </a:ext>
              </a:extLst>
            </p:cNvPr>
            <p:cNvSpPr>
              <a:spLocks noChangeArrowheads="1"/>
            </p:cNvSpPr>
            <p:nvPr/>
          </p:nvSpPr>
          <p:spPr bwMode="auto">
            <a:xfrm>
              <a:off x="3085266" y="4513280"/>
              <a:ext cx="2359095" cy="587237"/>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82" name="object 26">
              <a:extLst>
                <a:ext uri="{FF2B5EF4-FFF2-40B4-BE49-F238E27FC236}">
                  <a16:creationId xmlns:a16="http://schemas.microsoft.com/office/drawing/2014/main" id="{5E6C7B54-900B-139B-D7D4-39B1F7DD83A4}"/>
                </a:ext>
              </a:extLst>
            </p:cNvPr>
            <p:cNvSpPr>
              <a:spLocks noChangeArrowheads="1"/>
            </p:cNvSpPr>
            <p:nvPr/>
          </p:nvSpPr>
          <p:spPr bwMode="auto">
            <a:xfrm>
              <a:off x="3305979" y="4869552"/>
              <a:ext cx="306519" cy="176908"/>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83" name="object 27">
              <a:extLst>
                <a:ext uri="{FF2B5EF4-FFF2-40B4-BE49-F238E27FC236}">
                  <a16:creationId xmlns:a16="http://schemas.microsoft.com/office/drawing/2014/main" id="{58439D58-3383-AE78-2282-3594FD7F95FE}"/>
                </a:ext>
              </a:extLst>
            </p:cNvPr>
            <p:cNvSpPr>
              <a:spLocks noChangeArrowheads="1"/>
            </p:cNvSpPr>
            <p:nvPr/>
          </p:nvSpPr>
          <p:spPr bwMode="auto">
            <a:xfrm>
              <a:off x="3646839" y="4869552"/>
              <a:ext cx="154485" cy="176908"/>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39958" name="object 28">
            <a:extLst>
              <a:ext uri="{FF2B5EF4-FFF2-40B4-BE49-F238E27FC236}">
                <a16:creationId xmlns:a16="http://schemas.microsoft.com/office/drawing/2014/main" id="{E12B41B4-824F-DAFD-6BB0-089C8CA428C0}"/>
              </a:ext>
            </a:extLst>
          </p:cNvPr>
          <p:cNvSpPr>
            <a:spLocks noChangeArrowheads="1"/>
          </p:cNvSpPr>
          <p:nvPr/>
        </p:nvSpPr>
        <p:spPr bwMode="auto">
          <a:xfrm>
            <a:off x="3078163" y="5232400"/>
            <a:ext cx="98425" cy="142875"/>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59" name="object 29">
            <a:extLst>
              <a:ext uri="{FF2B5EF4-FFF2-40B4-BE49-F238E27FC236}">
                <a16:creationId xmlns:a16="http://schemas.microsoft.com/office/drawing/2014/main" id="{568E2FD8-58E2-9670-2207-76BB10D3CB0B}"/>
              </a:ext>
            </a:extLst>
          </p:cNvPr>
          <p:cNvSpPr>
            <a:spLocks noChangeArrowheads="1"/>
          </p:cNvSpPr>
          <p:nvPr/>
        </p:nvSpPr>
        <p:spPr bwMode="auto">
          <a:xfrm>
            <a:off x="3198813" y="5164138"/>
            <a:ext cx="119062" cy="209550"/>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60" name="object 30">
            <a:extLst>
              <a:ext uri="{FF2B5EF4-FFF2-40B4-BE49-F238E27FC236}">
                <a16:creationId xmlns:a16="http://schemas.microsoft.com/office/drawing/2014/main" id="{6CAD77B6-7698-F66E-4BBE-500AF4C60932}"/>
              </a:ext>
            </a:extLst>
          </p:cNvPr>
          <p:cNvSpPr>
            <a:spLocks noChangeArrowheads="1"/>
          </p:cNvSpPr>
          <p:nvPr/>
        </p:nvSpPr>
        <p:spPr bwMode="auto">
          <a:xfrm>
            <a:off x="3352800" y="5235575"/>
            <a:ext cx="117475" cy="139700"/>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61" name="object 31">
            <a:extLst>
              <a:ext uri="{FF2B5EF4-FFF2-40B4-BE49-F238E27FC236}">
                <a16:creationId xmlns:a16="http://schemas.microsoft.com/office/drawing/2014/main" id="{4FDE9848-DBC5-B892-C673-8299787A4B4F}"/>
              </a:ext>
            </a:extLst>
          </p:cNvPr>
          <p:cNvSpPr>
            <a:spLocks noChangeArrowheads="1"/>
          </p:cNvSpPr>
          <p:nvPr/>
        </p:nvSpPr>
        <p:spPr bwMode="auto">
          <a:xfrm>
            <a:off x="3489325" y="5164138"/>
            <a:ext cx="214313" cy="211137"/>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62" name="object 32">
            <a:extLst>
              <a:ext uri="{FF2B5EF4-FFF2-40B4-BE49-F238E27FC236}">
                <a16:creationId xmlns:a16="http://schemas.microsoft.com/office/drawing/2014/main" id="{741AA5A7-F2B5-57A1-61A7-0AE8EB9B4E22}"/>
              </a:ext>
            </a:extLst>
          </p:cNvPr>
          <p:cNvSpPr>
            <a:spLocks noChangeArrowheads="1"/>
          </p:cNvSpPr>
          <p:nvPr/>
        </p:nvSpPr>
        <p:spPr bwMode="auto">
          <a:xfrm>
            <a:off x="3732213" y="5232400"/>
            <a:ext cx="484187" cy="142875"/>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63" name="object 33">
            <a:extLst>
              <a:ext uri="{FF2B5EF4-FFF2-40B4-BE49-F238E27FC236}">
                <a16:creationId xmlns:a16="http://schemas.microsoft.com/office/drawing/2014/main" id="{8B7684FA-3BC3-8D03-56A6-97556839BD38}"/>
              </a:ext>
            </a:extLst>
          </p:cNvPr>
          <p:cNvSpPr>
            <a:spLocks noChangeArrowheads="1"/>
          </p:cNvSpPr>
          <p:nvPr/>
        </p:nvSpPr>
        <p:spPr bwMode="auto">
          <a:xfrm>
            <a:off x="4330700" y="5172075"/>
            <a:ext cx="1543050" cy="257175"/>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64" name="object 34">
            <a:extLst>
              <a:ext uri="{FF2B5EF4-FFF2-40B4-BE49-F238E27FC236}">
                <a16:creationId xmlns:a16="http://schemas.microsoft.com/office/drawing/2014/main" id="{C2BE89C8-1F00-C643-7650-C8319C538BEF}"/>
              </a:ext>
            </a:extLst>
          </p:cNvPr>
          <p:cNvSpPr>
            <a:spLocks noChangeArrowheads="1"/>
          </p:cNvSpPr>
          <p:nvPr/>
        </p:nvSpPr>
        <p:spPr bwMode="auto">
          <a:xfrm>
            <a:off x="3727450" y="2087563"/>
            <a:ext cx="1885950" cy="211137"/>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aphicFrame>
        <p:nvGraphicFramePr>
          <p:cNvPr id="35" name="object 35">
            <a:extLst>
              <a:ext uri="{FF2B5EF4-FFF2-40B4-BE49-F238E27FC236}">
                <a16:creationId xmlns:a16="http://schemas.microsoft.com/office/drawing/2014/main" id="{779BBD93-AF8F-24B7-08AD-6482C3D9D60F}"/>
              </a:ext>
            </a:extLst>
          </p:cNvPr>
          <p:cNvGraphicFramePr>
            <a:graphicFrameLocks noGrp="1"/>
          </p:cNvGraphicFramePr>
          <p:nvPr>
            <p:extLst>
              <p:ext uri="{D42A27DB-BD31-4B8C-83A1-F6EECF244321}">
                <p14:modId xmlns:p14="http://schemas.microsoft.com/office/powerpoint/2010/main" val="269643741"/>
              </p:ext>
            </p:extLst>
          </p:nvPr>
        </p:nvGraphicFramePr>
        <p:xfrm>
          <a:off x="2566889" y="1702718"/>
          <a:ext cx="4032448" cy="4176463"/>
        </p:xfrm>
        <a:graphic>
          <a:graphicData uri="http://schemas.openxmlformats.org/drawingml/2006/table">
            <a:tbl>
              <a:tblPr firstRow="1" bandRow="1">
                <a:tableStyleId>{2D5ABB26-0587-4C30-8999-92F81FD0307C}</a:tableStyleId>
              </a:tblPr>
              <a:tblGrid>
                <a:gridCol w="4032448">
                  <a:extLst>
                    <a:ext uri="{9D8B030D-6E8A-4147-A177-3AD203B41FA5}">
                      <a16:colId xmlns:a16="http://schemas.microsoft.com/office/drawing/2014/main" val="20000"/>
                    </a:ext>
                  </a:extLst>
                </a:gridCol>
              </a:tblGrid>
              <a:tr h="780173">
                <a:tc>
                  <a:txBody>
                    <a:bodyPr/>
                    <a:lstStyle/>
                    <a:p>
                      <a:pPr>
                        <a:lnSpc>
                          <a:spcPct val="100000"/>
                        </a:lnSpc>
                      </a:pPr>
                      <a:endParaRPr sz="1700">
                        <a:latin typeface="Times New Roman"/>
                        <a:cs typeface="Times New Roman"/>
                      </a:endParaRPr>
                    </a:p>
                  </a:txBody>
                  <a:tcPr marL="0" marR="0" marT="0" marB="0">
                    <a:lnL w="38100">
                      <a:solidFill>
                        <a:srgbClr val="00ACED"/>
                      </a:solidFill>
                      <a:prstDash val="solid"/>
                    </a:lnL>
                    <a:lnR w="38100">
                      <a:solidFill>
                        <a:srgbClr val="00ACED"/>
                      </a:solidFill>
                      <a:prstDash val="solid"/>
                    </a:lnR>
                    <a:lnT w="38100">
                      <a:solidFill>
                        <a:srgbClr val="00ACED"/>
                      </a:solidFill>
                      <a:prstDash val="solid"/>
                    </a:lnT>
                    <a:lnB w="19050">
                      <a:solidFill>
                        <a:srgbClr val="00ACED"/>
                      </a:solidFill>
                      <a:prstDash val="solid"/>
                    </a:lnB>
                  </a:tcPr>
                </a:tc>
                <a:extLst>
                  <a:ext uri="{0D108BD9-81ED-4DB2-BD59-A6C34878D82A}">
                    <a16:rowId xmlns:a16="http://schemas.microsoft.com/office/drawing/2014/main" val="10000"/>
                  </a:ext>
                </a:extLst>
              </a:tr>
              <a:tr h="575116">
                <a:tc>
                  <a:txBody>
                    <a:bodyPr/>
                    <a:lstStyle/>
                    <a:p>
                      <a:pPr>
                        <a:lnSpc>
                          <a:spcPct val="100000"/>
                        </a:lnSpc>
                      </a:pPr>
                      <a:endParaRPr sz="1700" dirty="0">
                        <a:latin typeface="Times New Roman"/>
                        <a:cs typeface="Times New Roman"/>
                      </a:endParaRPr>
                    </a:p>
                  </a:txBody>
                  <a:tcPr marL="0" marR="0" marT="0" marB="0">
                    <a:lnL w="38100">
                      <a:solidFill>
                        <a:srgbClr val="00ACED"/>
                      </a:solidFill>
                      <a:prstDash val="solid"/>
                    </a:lnL>
                    <a:lnR w="38100">
                      <a:solidFill>
                        <a:srgbClr val="00ACED"/>
                      </a:solidFill>
                      <a:prstDash val="solid"/>
                    </a:lnR>
                    <a:lnT w="19050">
                      <a:solidFill>
                        <a:srgbClr val="00ACED"/>
                      </a:solidFill>
                      <a:prstDash val="solid"/>
                    </a:lnT>
                    <a:lnB w="28575">
                      <a:solidFill>
                        <a:srgbClr val="00ACED"/>
                      </a:solidFill>
                      <a:prstDash val="solid"/>
                    </a:lnB>
                  </a:tcPr>
                </a:tc>
                <a:extLst>
                  <a:ext uri="{0D108BD9-81ED-4DB2-BD59-A6C34878D82A}">
                    <a16:rowId xmlns:a16="http://schemas.microsoft.com/office/drawing/2014/main" val="10001"/>
                  </a:ext>
                </a:extLst>
              </a:tr>
              <a:tr h="2821174">
                <a:tc>
                  <a:txBody>
                    <a:bodyPr/>
                    <a:lstStyle/>
                    <a:p>
                      <a:pPr>
                        <a:lnSpc>
                          <a:spcPct val="100000"/>
                        </a:lnSpc>
                      </a:pPr>
                      <a:endParaRPr sz="1700" dirty="0">
                        <a:latin typeface="Times New Roman"/>
                        <a:cs typeface="Times New Roman"/>
                      </a:endParaRPr>
                    </a:p>
                  </a:txBody>
                  <a:tcPr marL="0" marR="0" marT="0" marB="0">
                    <a:lnL w="38100">
                      <a:solidFill>
                        <a:srgbClr val="00ACED"/>
                      </a:solidFill>
                      <a:prstDash val="solid"/>
                    </a:lnL>
                    <a:lnR w="38100">
                      <a:solidFill>
                        <a:srgbClr val="00ACED"/>
                      </a:solidFill>
                      <a:prstDash val="solid"/>
                    </a:lnR>
                    <a:lnT w="28575">
                      <a:solidFill>
                        <a:srgbClr val="00ACED"/>
                      </a:solidFill>
                      <a:prstDash val="solid"/>
                    </a:lnT>
                    <a:lnB w="38100">
                      <a:solidFill>
                        <a:srgbClr val="00ACED"/>
                      </a:solidFill>
                      <a:prstDash val="solid"/>
                    </a:lnB>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49FD6918-E684-4392-1EB5-EFDD9E0BF73F}"/>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9C35-5C4C-4696-6910-3DB2242EDE9D}"/>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F4A308BC-3431-16C1-E415-B8A343B9BAB4}"/>
              </a:ext>
            </a:extLst>
          </p:cNvPr>
          <p:cNvSpPr>
            <a:spLocks noGrp="1"/>
          </p:cNvSpPr>
          <p:nvPr>
            <p:ph idx="1"/>
          </p:nvPr>
        </p:nvSpPr>
        <p:spPr>
          <a:xfrm>
            <a:off x="107950" y="1412777"/>
            <a:ext cx="8856663" cy="4753074"/>
          </a:xfrm>
        </p:spPr>
        <p:txBody>
          <a:bodyPr/>
          <a:lstStyle/>
          <a:p>
            <a:pPr marL="457200" indent="-457200">
              <a:buFont typeface="Arial" panose="020B0604020202020204" pitchFamily="34" charset="0"/>
              <a:buChar char="•"/>
            </a:pPr>
            <a:r>
              <a:rPr lang="en-GB" b="0" i="0" dirty="0">
                <a:solidFill>
                  <a:srgbClr val="0D0D0D"/>
                </a:solidFill>
                <a:effectLst/>
                <a:latin typeface="Arial" panose="020B0604020202020204" pitchFamily="34" charset="0"/>
                <a:cs typeface="Arial" panose="020B0604020202020204" pitchFamily="34" charset="0"/>
              </a:rPr>
              <a:t>You are tasked with testing the interface of a </a:t>
            </a:r>
            <a:r>
              <a:rPr lang="en-GB" b="0" i="0" dirty="0" err="1">
                <a:solidFill>
                  <a:srgbClr val="0D0D0D"/>
                </a:solidFill>
                <a:effectLst/>
                <a:latin typeface="Arial" panose="020B0604020202020204" pitchFamily="34" charset="0"/>
                <a:cs typeface="Arial" panose="020B0604020202020204" pitchFamily="34" charset="0"/>
              </a:rPr>
              <a:t>WeatherStation</a:t>
            </a:r>
            <a:r>
              <a:rPr lang="en-GB" b="0" i="0" dirty="0">
                <a:solidFill>
                  <a:srgbClr val="0D0D0D"/>
                </a:solidFill>
                <a:effectLst/>
                <a:latin typeface="Arial" panose="020B0604020202020204" pitchFamily="34" charset="0"/>
                <a:cs typeface="Arial" panose="020B0604020202020204" pitchFamily="34" charset="0"/>
              </a:rPr>
              <a:t> class in a weather monitoring application. </a:t>
            </a:r>
          </a:p>
          <a:p>
            <a:pPr marL="457200" indent="-457200">
              <a:buFont typeface="Arial" panose="020B0604020202020204" pitchFamily="34" charset="0"/>
              <a:buChar char="•"/>
            </a:pPr>
            <a:r>
              <a:rPr lang="en-GB" i="0" dirty="0">
                <a:solidFill>
                  <a:srgbClr val="0D0D0D"/>
                </a:solidFill>
                <a:latin typeface="Arial" panose="020B0604020202020204" pitchFamily="34" charset="0"/>
                <a:cs typeface="Arial" panose="020B0604020202020204" pitchFamily="34" charset="0"/>
              </a:rPr>
              <a:t>Explain at least tests on 2 methods of this class.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9337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bject 2">
            <a:extLst>
              <a:ext uri="{FF2B5EF4-FFF2-40B4-BE49-F238E27FC236}">
                <a16:creationId xmlns:a16="http://schemas.microsoft.com/office/drawing/2014/main" id="{FBA98173-7825-495B-3753-ED94BE2621E5}"/>
              </a:ext>
            </a:extLst>
          </p:cNvPr>
          <p:cNvSpPr txBox="1">
            <a:spLocks noChangeArrowheads="1"/>
          </p:cNvSpPr>
          <p:nvPr/>
        </p:nvSpPr>
        <p:spPr bwMode="auto">
          <a:xfrm>
            <a:off x="323528" y="1700808"/>
            <a:ext cx="8496944" cy="416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1750"/>
              </a:spcBef>
            </a:pPr>
            <a:r>
              <a:rPr lang="en-US" altLang="en-US" b="1" i="1" dirty="0">
                <a:solidFill>
                  <a:srgbClr val="002060"/>
                </a:solidFill>
                <a:cs typeface="Arial" panose="020B0604020202020204" pitchFamily="34" charset="0"/>
              </a:rPr>
              <a:t>Whenever possible, unit testing should be automated so  that tests are run and checked without manual  intervention.</a:t>
            </a: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Use a test  automation framework (such as JUnit) to write and run  your program tests.</a:t>
            </a:r>
            <a:endParaRPr lang="en-US" altLang="en-US" dirty="0">
              <a:cs typeface="Arial" panose="020B0604020202020204" pitchFamily="34" charset="0"/>
            </a:endParaRP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Unit testing frameworks provide generic test classes</a:t>
            </a:r>
            <a:r>
              <a:rPr lang="en-GB" altLang="en-US" dirty="0">
                <a:solidFill>
                  <a:srgbClr val="46424D"/>
                </a:solidFill>
                <a:cs typeface="Arial" panose="020B0604020202020204" pitchFamily="34" charset="0"/>
              </a:rPr>
              <a:t> that</a:t>
            </a:r>
            <a:r>
              <a:rPr lang="en-US" altLang="en-US" dirty="0">
                <a:solidFill>
                  <a:srgbClr val="46424D"/>
                </a:solidFill>
                <a:cs typeface="Arial" panose="020B0604020202020204" pitchFamily="34" charset="0"/>
              </a:rPr>
              <a:t>  you extend to create specific test cases. </a:t>
            </a:r>
          </a:p>
          <a:p>
            <a:pPr marL="1085850" lvl="1"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Run all of the tests that you have implemented and  report, often through some GUI, on the success of  otherwise of the tests.</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9B12DDE2-3ACF-8089-2DEF-B73F6C39BB53}"/>
              </a:ext>
            </a:extLst>
          </p:cNvPr>
          <p:cNvSpPr txBox="1">
            <a:spLocks/>
          </p:cNvSpPr>
          <p:nvPr/>
        </p:nvSpPr>
        <p:spPr>
          <a:xfrm>
            <a:off x="551265" y="388703"/>
            <a:ext cx="6483350" cy="690562"/>
          </a:xfrm>
          <a:prstGeom prst="rect">
            <a:avLst/>
          </a:prstGeom>
        </p:spPr>
        <p:txBody>
          <a:bodyPr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Automated Testing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09FA1BC-84E8-AF9B-7D4F-8E51AC355C22}"/>
              </a:ext>
            </a:extLst>
          </p:cNvPr>
          <p:cNvSpPr txBox="1">
            <a:spLocks noGrp="1"/>
          </p:cNvSpPr>
          <p:nvPr>
            <p:ph type="title"/>
          </p:nvPr>
        </p:nvSpPr>
        <p:spPr>
          <a:xfrm>
            <a:off x="379412" y="380521"/>
            <a:ext cx="8657083" cy="689932"/>
          </a:xfrm>
        </p:spPr>
        <p:txBody>
          <a:bodyPr wrap="square" lIns="0" tIns="12700" rIns="0" bIns="0" rtlCol="0">
            <a:spAutoFit/>
          </a:bodyPr>
          <a:lstStyle/>
          <a:p>
            <a:pPr marL="12700">
              <a:spcBef>
                <a:spcPts val="100"/>
              </a:spcBef>
              <a:defRPr/>
            </a:pPr>
            <a:r>
              <a:rPr lang="en-GB" spc="-20" dirty="0"/>
              <a:t>Test-driven </a:t>
            </a:r>
            <a:r>
              <a:rPr lang="en-GB" spc="-5" dirty="0"/>
              <a:t>Development (TDD)</a:t>
            </a:r>
          </a:p>
        </p:txBody>
      </p:sp>
      <p:sp>
        <p:nvSpPr>
          <p:cNvPr id="41990" name="object 3">
            <a:extLst>
              <a:ext uri="{FF2B5EF4-FFF2-40B4-BE49-F238E27FC236}">
                <a16:creationId xmlns:a16="http://schemas.microsoft.com/office/drawing/2014/main" id="{3D6961D5-C06F-A531-58B3-85C51AE7A6CF}"/>
              </a:ext>
            </a:extLst>
          </p:cNvPr>
          <p:cNvSpPr txBox="1">
            <a:spLocks noChangeArrowheads="1"/>
          </p:cNvSpPr>
          <p:nvPr/>
        </p:nvSpPr>
        <p:spPr bwMode="auto">
          <a:xfrm>
            <a:off x="467544" y="1412776"/>
            <a:ext cx="8045450" cy="453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marL="12700" indent="0">
              <a:spcBef>
                <a:spcPts val="100"/>
              </a:spcBef>
            </a:pPr>
            <a:r>
              <a:rPr lang="en-US" altLang="en-US" b="1" i="1" dirty="0">
                <a:solidFill>
                  <a:srgbClr val="002060"/>
                </a:solidFill>
                <a:cs typeface="Arial" panose="020B0604020202020204" pitchFamily="34" charset="0"/>
              </a:rPr>
              <a:t>An approach to program development with inter-leave testing  and code development.</a:t>
            </a:r>
          </a:p>
          <a:p>
            <a:pPr lvl="1">
              <a:spcBef>
                <a:spcPts val="1200"/>
              </a:spcBef>
              <a:buFont typeface="Arial" panose="020B0604020202020204" pitchFamily="34" charset="0"/>
              <a:buChar char="•"/>
            </a:pPr>
            <a:r>
              <a:rPr lang="en-US" altLang="en-US" b="1" dirty="0">
                <a:solidFill>
                  <a:srgbClr val="46424D"/>
                </a:solidFill>
                <a:cs typeface="Arial" panose="020B0604020202020204" pitchFamily="34" charset="0"/>
              </a:rPr>
              <a:t>Tests are written before code </a:t>
            </a:r>
            <a:r>
              <a:rPr lang="en-US" altLang="en-US" dirty="0">
                <a:solidFill>
                  <a:srgbClr val="46424D"/>
                </a:solidFill>
                <a:cs typeface="Arial" panose="020B0604020202020204" pitchFamily="34" charset="0"/>
              </a:rPr>
              <a:t>and ‘passing’ the tests is  the critical driver of development.</a:t>
            </a:r>
            <a:endParaRPr lang="en-US" altLang="en-US" dirty="0">
              <a:cs typeface="Arial" panose="020B0604020202020204" pitchFamily="34" charset="0"/>
            </a:endParaRPr>
          </a:p>
          <a:p>
            <a:pPr lvl="1" algn="just">
              <a:spcBef>
                <a:spcPts val="1200"/>
              </a:spcBef>
              <a:buFont typeface="Arial" panose="020B0604020202020204" pitchFamily="34" charset="0"/>
              <a:buChar char="•"/>
            </a:pPr>
            <a:r>
              <a:rPr lang="en-US" altLang="en-US" b="1" dirty="0">
                <a:solidFill>
                  <a:srgbClr val="46424D"/>
                </a:solidFill>
                <a:cs typeface="Arial" panose="020B0604020202020204" pitchFamily="34" charset="0"/>
              </a:rPr>
              <a:t>Develop code incrementally, along with a test </a:t>
            </a:r>
            <a:r>
              <a:rPr lang="en-US" altLang="en-US" dirty="0">
                <a:solidFill>
                  <a:srgbClr val="46424D"/>
                </a:solidFill>
                <a:cs typeface="Arial" panose="020B0604020202020204" pitchFamily="34" charset="0"/>
              </a:rPr>
              <a:t>for that  increment. You don’t move on to the next increment until  the code that you have developed passes its test.</a:t>
            </a:r>
            <a:endParaRPr lang="en-US" altLang="en-US" dirty="0">
              <a:cs typeface="Arial" panose="020B0604020202020204" pitchFamily="34" charset="0"/>
            </a:endParaRPr>
          </a:p>
          <a:p>
            <a:pPr lvl="1">
              <a:spcBef>
                <a:spcPts val="1200"/>
              </a:spcBef>
              <a:buFont typeface="Arial" panose="020B0604020202020204" pitchFamily="34" charset="0"/>
              <a:buChar char="•"/>
            </a:pPr>
            <a:r>
              <a:rPr lang="en-US" altLang="en-US" dirty="0">
                <a:solidFill>
                  <a:srgbClr val="46424D"/>
                </a:solidFill>
                <a:cs typeface="Arial" panose="020B0604020202020204" pitchFamily="34" charset="0"/>
              </a:rPr>
              <a:t>Introduced as part of agile methods such as  Extreme Programming. However, it can also be used in  plan-driven development processes.</a:t>
            </a:r>
            <a:endParaRPr lang="en-US" altLang="en-US"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9354182F-CCCF-28CF-9068-905CAD7ACB7C}"/>
              </a:ext>
            </a:extLst>
          </p:cNvPr>
          <p:cNvSpPr>
            <a:spLocks noGrp="1" noChangeArrowheads="1"/>
          </p:cNvSpPr>
          <p:nvPr>
            <p:ph type="title"/>
          </p:nvPr>
        </p:nvSpPr>
        <p:spPr/>
        <p:txBody>
          <a:bodyPr/>
          <a:lstStyle/>
          <a:p>
            <a:pPr eaLnBrk="1" hangingPunct="1"/>
            <a:r>
              <a:rPr lang="en-GB" altLang="en-US"/>
              <a:t>Scope and Coverage</a:t>
            </a:r>
          </a:p>
        </p:txBody>
      </p:sp>
      <p:sp>
        <p:nvSpPr>
          <p:cNvPr id="8195" name="Rectangle 7">
            <a:extLst>
              <a:ext uri="{FF2B5EF4-FFF2-40B4-BE49-F238E27FC236}">
                <a16:creationId xmlns:a16="http://schemas.microsoft.com/office/drawing/2014/main" id="{4A272F86-1FA9-8129-DEC2-0F97F03BF3E5}"/>
              </a:ext>
            </a:extLst>
          </p:cNvPr>
          <p:cNvSpPr>
            <a:spLocks noGrp="1" noChangeArrowheads="1"/>
          </p:cNvSpPr>
          <p:nvPr>
            <p:ph idx="1"/>
          </p:nvPr>
        </p:nvSpPr>
        <p:spPr>
          <a:xfrm>
            <a:off x="467544" y="1340768"/>
            <a:ext cx="8856663" cy="4319587"/>
          </a:xfrm>
        </p:spPr>
        <p:txBody>
          <a:bodyPr/>
          <a:lstStyle/>
          <a:p>
            <a:pPr eaLnBrk="1" hangingPunct="1">
              <a:defRPr/>
            </a:pPr>
            <a:r>
              <a:rPr lang="en-GB" altLang="en-US" dirty="0"/>
              <a:t>This topic will cover:</a:t>
            </a:r>
          </a:p>
          <a:p>
            <a:pPr marL="285750" lvl="0" indent="-285750" algn="just">
              <a:spcBef>
                <a:spcPts val="0"/>
              </a:spcBef>
              <a:spcAft>
                <a:spcPts val="600"/>
              </a:spcAft>
              <a:buFont typeface="Arial" panose="020B0604020202020204" pitchFamily="34" charset="0"/>
              <a:buChar char="•"/>
              <a:tabLst>
                <a:tab pos="1266825" algn="l"/>
                <a:tab pos="270510" algn="l"/>
              </a:tabLst>
            </a:pPr>
            <a:r>
              <a:rPr lang="en-GB" sz="2400" i="0" dirty="0">
                <a:effectLst/>
                <a:latin typeface="Arial" panose="020B0604020202020204" pitchFamily="34" charset="0"/>
                <a:ea typeface="Times New Roman" panose="02020603050405020304" pitchFamily="18" charset="0"/>
                <a:cs typeface="Times New Roman" panose="02020603050405020304" pitchFamily="18" charset="0"/>
              </a:rPr>
              <a:t>Software Implementation Issues</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effectLst/>
                <a:latin typeface="Arial" panose="020B0604020202020204" pitchFamily="34" charset="0"/>
                <a:ea typeface="Times New Roman" panose="02020603050405020304" pitchFamily="18" charset="0"/>
                <a:cs typeface="Times New Roman" panose="02020603050405020304" pitchFamily="18" charset="0"/>
              </a:rPr>
              <a:t>Software Reuse</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effectLst/>
                <a:latin typeface="Arial" panose="020B0604020202020204" pitchFamily="34" charset="0"/>
                <a:ea typeface="Times New Roman" panose="02020603050405020304" pitchFamily="18" charset="0"/>
                <a:cs typeface="Times New Roman" panose="02020603050405020304" pitchFamily="18" charset="0"/>
              </a:rPr>
              <a:t>Configuration Management</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effectLst/>
                <a:latin typeface="Arial" panose="020B0604020202020204" pitchFamily="34" charset="0"/>
                <a:ea typeface="Times New Roman" panose="02020603050405020304" pitchFamily="18" charset="0"/>
                <a:cs typeface="Times New Roman" panose="02020603050405020304" pitchFamily="18" charset="0"/>
              </a:rPr>
              <a:t>Open-source Development</a:t>
            </a:r>
          </a:p>
          <a:p>
            <a:pPr marL="285750" indent="-285750" algn="just">
              <a:spcBef>
                <a:spcPts val="0"/>
              </a:spcBef>
              <a:spcAft>
                <a:spcPts val="600"/>
              </a:spcAft>
              <a:buFont typeface="Arial" panose="020B0604020202020204" pitchFamily="34" charset="0"/>
              <a:buChar char="•"/>
              <a:tabLst>
                <a:tab pos="1266825" algn="l"/>
                <a:tab pos="270510" algn="l"/>
              </a:tabLst>
            </a:pPr>
            <a:r>
              <a:rPr lang="en-GB" sz="2400" i="0" dirty="0">
                <a:latin typeface="Arial" panose="020B0604020202020204" pitchFamily="34" charset="0"/>
                <a:ea typeface="Times New Roman" panose="02020603050405020304" pitchFamily="18" charset="0"/>
                <a:cs typeface="Times New Roman" panose="02020603050405020304" pitchFamily="18" charset="0"/>
              </a:rPr>
              <a:t>Validation, Verification and Testing</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latin typeface="Arial" panose="020B0604020202020204" pitchFamily="34" charset="0"/>
                <a:ea typeface="Times New Roman" panose="02020603050405020304" pitchFamily="18" charset="0"/>
                <a:cs typeface="Times New Roman" panose="02020603050405020304" pitchFamily="18" charset="0"/>
              </a:rPr>
              <a:t>Development testing</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latin typeface="Arial" panose="020B0604020202020204" pitchFamily="34" charset="0"/>
                <a:ea typeface="Times New Roman" panose="02020603050405020304" pitchFamily="18" charset="0"/>
                <a:cs typeface="Times New Roman" panose="02020603050405020304" pitchFamily="18" charset="0"/>
              </a:rPr>
              <a:t>Test driven development</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latin typeface="Arial" panose="020B0604020202020204" pitchFamily="34" charset="0"/>
                <a:ea typeface="Times New Roman" panose="02020603050405020304" pitchFamily="18" charset="0"/>
                <a:cs typeface="Times New Roman" panose="02020603050405020304" pitchFamily="18" charset="0"/>
              </a:rPr>
              <a:t>Test Techniques</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latin typeface="Arial" panose="020B0604020202020204" pitchFamily="34" charset="0"/>
                <a:ea typeface="Times New Roman" panose="02020603050405020304" pitchFamily="18" charset="0"/>
                <a:cs typeface="Times New Roman" panose="02020603050405020304" pitchFamily="18" charset="0"/>
              </a:rPr>
              <a:t>Release testing</a:t>
            </a:r>
          </a:p>
          <a:p>
            <a:pPr marL="730250" lvl="1" indent="-285750" algn="just">
              <a:spcBef>
                <a:spcPts val="0"/>
              </a:spcBef>
              <a:spcAft>
                <a:spcPts val="600"/>
              </a:spcAft>
              <a:buFont typeface="Arial" panose="020B0604020202020204" pitchFamily="34" charset="0"/>
              <a:buChar char="•"/>
              <a:tabLst>
                <a:tab pos="1266825" algn="l"/>
                <a:tab pos="270510" algn="l"/>
              </a:tabLst>
            </a:pPr>
            <a:r>
              <a:rPr lang="en-GB" sz="2200" i="0" dirty="0">
                <a:latin typeface="Arial" panose="020B0604020202020204" pitchFamily="34" charset="0"/>
                <a:ea typeface="Times New Roman" panose="02020603050405020304" pitchFamily="18" charset="0"/>
                <a:cs typeface="Times New Roman" panose="02020603050405020304" pitchFamily="18" charset="0"/>
              </a:rPr>
              <a:t>User Testing</a:t>
            </a:r>
          </a:p>
          <a:p>
            <a:pPr marL="712788" lvl="2" indent="0" eaLnBrk="1" hangingPunct="1">
              <a:buFont typeface="Gill Sans" charset="0"/>
              <a:buNone/>
              <a:defRPr/>
            </a:pPr>
            <a:endParaRPr lang="en-GB" altLang="en-US"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AB5EDC9-4C8E-6ECB-8BEF-B35C6A51BF5A}"/>
              </a:ext>
            </a:extLst>
          </p:cNvPr>
          <p:cNvSpPr txBox="1">
            <a:spLocks noGrp="1"/>
          </p:cNvSpPr>
          <p:nvPr>
            <p:ph type="title"/>
          </p:nvPr>
        </p:nvSpPr>
        <p:spPr>
          <a:xfrm>
            <a:off x="536575" y="493713"/>
            <a:ext cx="6483350" cy="690562"/>
          </a:xfrm>
        </p:spPr>
        <p:txBody>
          <a:bodyPr lIns="0" tIns="12700" rIns="0" bIns="0" rtlCol="0">
            <a:spAutoFit/>
          </a:bodyPr>
          <a:lstStyle/>
          <a:p>
            <a:pPr marL="12700">
              <a:spcBef>
                <a:spcPts val="100"/>
              </a:spcBef>
              <a:defRPr/>
            </a:pPr>
            <a:r>
              <a:rPr lang="en-GB" spc="-20" dirty="0"/>
              <a:t>Test-driven</a:t>
            </a:r>
            <a:r>
              <a:rPr lang="en-GB" spc="-25" dirty="0"/>
              <a:t> </a:t>
            </a:r>
            <a:r>
              <a:rPr lang="en-GB" spc="-5" dirty="0"/>
              <a:t>Development</a:t>
            </a:r>
          </a:p>
        </p:txBody>
      </p:sp>
      <p:grpSp>
        <p:nvGrpSpPr>
          <p:cNvPr id="43011" name="object 3">
            <a:extLst>
              <a:ext uri="{FF2B5EF4-FFF2-40B4-BE49-F238E27FC236}">
                <a16:creationId xmlns:a16="http://schemas.microsoft.com/office/drawing/2014/main" id="{65064340-1D16-05D7-5DB8-6FD7F84EC92B}"/>
              </a:ext>
            </a:extLst>
          </p:cNvPr>
          <p:cNvGrpSpPr>
            <a:grpSpLocks/>
          </p:cNvGrpSpPr>
          <p:nvPr/>
        </p:nvGrpSpPr>
        <p:grpSpPr bwMode="auto">
          <a:xfrm>
            <a:off x="179512" y="1844824"/>
            <a:ext cx="8784975" cy="4032448"/>
            <a:chOff x="697401" y="2431293"/>
            <a:chExt cx="7879715" cy="2267585"/>
          </a:xfrm>
        </p:grpSpPr>
        <p:sp>
          <p:nvSpPr>
            <p:cNvPr id="43015" name="object 4">
              <a:extLst>
                <a:ext uri="{FF2B5EF4-FFF2-40B4-BE49-F238E27FC236}">
                  <a16:creationId xmlns:a16="http://schemas.microsoft.com/office/drawing/2014/main" id="{4675A552-9BDD-77C1-B125-A7C444AD90D7}"/>
                </a:ext>
              </a:extLst>
            </p:cNvPr>
            <p:cNvSpPr>
              <a:spLocks/>
            </p:cNvSpPr>
            <p:nvPr/>
          </p:nvSpPr>
          <p:spPr bwMode="auto">
            <a:xfrm>
              <a:off x="776110" y="2510182"/>
              <a:ext cx="1670685" cy="593090"/>
            </a:xfrm>
            <a:custGeom>
              <a:avLst/>
              <a:gdLst>
                <a:gd name="T0" fmla="*/ 1359565 w 1670685"/>
                <a:gd name="T1" fmla="*/ 0 h 593089"/>
                <a:gd name="T2" fmla="*/ 311066 w 1670685"/>
                <a:gd name="T3" fmla="*/ 0 h 593089"/>
                <a:gd name="T4" fmla="*/ 260561 w 1670685"/>
                <a:gd name="T5" fmla="*/ 3912 h 593089"/>
                <a:gd name="T6" fmla="*/ 212668 w 1670685"/>
                <a:gd name="T7" fmla="*/ 15232 h 593089"/>
                <a:gd name="T8" fmla="*/ 168025 w 1670685"/>
                <a:gd name="T9" fmla="*/ 33332 h 593089"/>
                <a:gd name="T10" fmla="*/ 127268 w 1670685"/>
                <a:gd name="T11" fmla="*/ 57585 h 593089"/>
                <a:gd name="T12" fmla="*/ 91034 w 1670685"/>
                <a:gd name="T13" fmla="*/ 87363 h 593089"/>
                <a:gd name="T14" fmla="*/ 59960 w 1670685"/>
                <a:gd name="T15" fmla="*/ 122040 h 593089"/>
                <a:gd name="T16" fmla="*/ 34682 w 1670685"/>
                <a:gd name="T17" fmla="*/ 160987 h 593089"/>
                <a:gd name="T18" fmla="*/ 15839 w 1670685"/>
                <a:gd name="T19" fmla="*/ 203577 h 593089"/>
                <a:gd name="T20" fmla="*/ 4065 w 1670685"/>
                <a:gd name="T21" fmla="*/ 249183 h 593089"/>
                <a:gd name="T22" fmla="*/ 0 w 1670685"/>
                <a:gd name="T23" fmla="*/ 297180 h 593089"/>
                <a:gd name="T24" fmla="*/ 4065 w 1670685"/>
                <a:gd name="T25" fmla="*/ 345131 h 593089"/>
                <a:gd name="T26" fmla="*/ 15839 w 1670685"/>
                <a:gd name="T27" fmla="*/ 390603 h 593089"/>
                <a:gd name="T28" fmla="*/ 34682 w 1670685"/>
                <a:gd name="T29" fmla="*/ 432992 h 593089"/>
                <a:gd name="T30" fmla="*/ 59960 w 1670685"/>
                <a:gd name="T31" fmla="*/ 471693 h 593089"/>
                <a:gd name="T32" fmla="*/ 91034 w 1670685"/>
                <a:gd name="T33" fmla="*/ 506100 h 593089"/>
                <a:gd name="T34" fmla="*/ 127268 w 1670685"/>
                <a:gd name="T35" fmla="*/ 535608 h 593089"/>
                <a:gd name="T36" fmla="*/ 168025 w 1670685"/>
                <a:gd name="T37" fmla="*/ 559613 h 593089"/>
                <a:gd name="T38" fmla="*/ 212668 w 1670685"/>
                <a:gd name="T39" fmla="*/ 577508 h 593089"/>
                <a:gd name="T40" fmla="*/ 260561 w 1670685"/>
                <a:gd name="T41" fmla="*/ 588689 h 593089"/>
                <a:gd name="T42" fmla="*/ 311066 w 1670685"/>
                <a:gd name="T43" fmla="*/ 592550 h 593089"/>
                <a:gd name="T44" fmla="*/ 1359565 w 1670685"/>
                <a:gd name="T45" fmla="*/ 592550 h 593089"/>
                <a:gd name="T46" fmla="*/ 1410071 w 1670685"/>
                <a:gd name="T47" fmla="*/ 588689 h 593089"/>
                <a:gd name="T48" fmla="*/ 1457963 w 1670685"/>
                <a:gd name="T49" fmla="*/ 577508 h 593089"/>
                <a:gd name="T50" fmla="*/ 1502607 w 1670685"/>
                <a:gd name="T51" fmla="*/ 559613 h 593089"/>
                <a:gd name="T52" fmla="*/ 1543365 w 1670685"/>
                <a:gd name="T53" fmla="*/ 535608 h 593089"/>
                <a:gd name="T54" fmla="*/ 1579599 w 1670685"/>
                <a:gd name="T55" fmla="*/ 506100 h 593089"/>
                <a:gd name="T56" fmla="*/ 1610673 w 1670685"/>
                <a:gd name="T57" fmla="*/ 471693 h 593089"/>
                <a:gd name="T58" fmla="*/ 1635951 w 1670685"/>
                <a:gd name="T59" fmla="*/ 432992 h 593089"/>
                <a:gd name="T60" fmla="*/ 1654795 w 1670685"/>
                <a:gd name="T61" fmla="*/ 390603 h 593089"/>
                <a:gd name="T62" fmla="*/ 1666568 w 1670685"/>
                <a:gd name="T63" fmla="*/ 345131 h 593089"/>
                <a:gd name="T64" fmla="*/ 1670634 w 1670685"/>
                <a:gd name="T65" fmla="*/ 297180 h 593089"/>
                <a:gd name="T66" fmla="*/ 1666568 w 1670685"/>
                <a:gd name="T67" fmla="*/ 249183 h 593089"/>
                <a:gd name="T68" fmla="*/ 1654795 w 1670685"/>
                <a:gd name="T69" fmla="*/ 203577 h 593089"/>
                <a:gd name="T70" fmla="*/ 1635951 w 1670685"/>
                <a:gd name="T71" fmla="*/ 160987 h 593089"/>
                <a:gd name="T72" fmla="*/ 1610673 w 1670685"/>
                <a:gd name="T73" fmla="*/ 122040 h 593089"/>
                <a:gd name="T74" fmla="*/ 1579599 w 1670685"/>
                <a:gd name="T75" fmla="*/ 87363 h 593089"/>
                <a:gd name="T76" fmla="*/ 1543365 w 1670685"/>
                <a:gd name="T77" fmla="*/ 57585 h 593089"/>
                <a:gd name="T78" fmla="*/ 1502607 w 1670685"/>
                <a:gd name="T79" fmla="*/ 33332 h 593089"/>
                <a:gd name="T80" fmla="*/ 1457963 w 1670685"/>
                <a:gd name="T81" fmla="*/ 15232 h 593089"/>
                <a:gd name="T82" fmla="*/ 1410070 w 1670685"/>
                <a:gd name="T83" fmla="*/ 3912 h 593089"/>
                <a:gd name="T84" fmla="*/ 1359565 w 1670685"/>
                <a:gd name="T85" fmla="*/ 0 h 59308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70685" h="593089">
                  <a:moveTo>
                    <a:pt x="1359565" y="0"/>
                  </a:moveTo>
                  <a:lnTo>
                    <a:pt x="311066" y="0"/>
                  </a:lnTo>
                  <a:lnTo>
                    <a:pt x="260561" y="3912"/>
                  </a:lnTo>
                  <a:lnTo>
                    <a:pt x="212668" y="15232"/>
                  </a:lnTo>
                  <a:lnTo>
                    <a:pt x="168025" y="33332"/>
                  </a:lnTo>
                  <a:lnTo>
                    <a:pt x="127268" y="57585"/>
                  </a:lnTo>
                  <a:lnTo>
                    <a:pt x="91034" y="87363"/>
                  </a:lnTo>
                  <a:lnTo>
                    <a:pt x="59960" y="122040"/>
                  </a:lnTo>
                  <a:lnTo>
                    <a:pt x="34682" y="160987"/>
                  </a:lnTo>
                  <a:lnTo>
                    <a:pt x="15839" y="203577"/>
                  </a:lnTo>
                  <a:lnTo>
                    <a:pt x="4065" y="249183"/>
                  </a:lnTo>
                  <a:lnTo>
                    <a:pt x="0" y="297179"/>
                  </a:lnTo>
                  <a:lnTo>
                    <a:pt x="4065" y="345130"/>
                  </a:lnTo>
                  <a:lnTo>
                    <a:pt x="15839" y="390602"/>
                  </a:lnTo>
                  <a:lnTo>
                    <a:pt x="34682" y="432991"/>
                  </a:lnTo>
                  <a:lnTo>
                    <a:pt x="59960" y="471692"/>
                  </a:lnTo>
                  <a:lnTo>
                    <a:pt x="91034" y="506099"/>
                  </a:lnTo>
                  <a:lnTo>
                    <a:pt x="127268" y="535607"/>
                  </a:lnTo>
                  <a:lnTo>
                    <a:pt x="168025" y="559612"/>
                  </a:lnTo>
                  <a:lnTo>
                    <a:pt x="212668" y="577507"/>
                  </a:lnTo>
                  <a:lnTo>
                    <a:pt x="260561" y="588688"/>
                  </a:lnTo>
                  <a:lnTo>
                    <a:pt x="311066" y="592549"/>
                  </a:lnTo>
                  <a:lnTo>
                    <a:pt x="1359565" y="592549"/>
                  </a:lnTo>
                  <a:lnTo>
                    <a:pt x="1410071" y="588688"/>
                  </a:lnTo>
                  <a:lnTo>
                    <a:pt x="1457963" y="577507"/>
                  </a:lnTo>
                  <a:lnTo>
                    <a:pt x="1502607" y="559612"/>
                  </a:lnTo>
                  <a:lnTo>
                    <a:pt x="1543365" y="535607"/>
                  </a:lnTo>
                  <a:lnTo>
                    <a:pt x="1579599" y="506099"/>
                  </a:lnTo>
                  <a:lnTo>
                    <a:pt x="1610673" y="471692"/>
                  </a:lnTo>
                  <a:lnTo>
                    <a:pt x="1635951" y="432991"/>
                  </a:lnTo>
                  <a:lnTo>
                    <a:pt x="1654795" y="390602"/>
                  </a:lnTo>
                  <a:lnTo>
                    <a:pt x="1666568" y="345130"/>
                  </a:lnTo>
                  <a:lnTo>
                    <a:pt x="1670634" y="297179"/>
                  </a:lnTo>
                  <a:lnTo>
                    <a:pt x="1666568" y="249183"/>
                  </a:lnTo>
                  <a:lnTo>
                    <a:pt x="1654795" y="203577"/>
                  </a:lnTo>
                  <a:lnTo>
                    <a:pt x="1635951" y="160987"/>
                  </a:lnTo>
                  <a:lnTo>
                    <a:pt x="1610673" y="122040"/>
                  </a:lnTo>
                  <a:lnTo>
                    <a:pt x="1579599" y="87363"/>
                  </a:lnTo>
                  <a:lnTo>
                    <a:pt x="1543365" y="57585"/>
                  </a:lnTo>
                  <a:lnTo>
                    <a:pt x="1502607" y="33332"/>
                  </a:lnTo>
                  <a:lnTo>
                    <a:pt x="1457963" y="15232"/>
                  </a:lnTo>
                  <a:lnTo>
                    <a:pt x="1410070" y="3912"/>
                  </a:lnTo>
                  <a:lnTo>
                    <a:pt x="1359565"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3016" name="object 5">
              <a:extLst>
                <a:ext uri="{FF2B5EF4-FFF2-40B4-BE49-F238E27FC236}">
                  <a16:creationId xmlns:a16="http://schemas.microsoft.com/office/drawing/2014/main" id="{2F4B5353-12AF-3CAB-AEB0-E85C84DAE2B7}"/>
                </a:ext>
              </a:extLst>
            </p:cNvPr>
            <p:cNvSpPr>
              <a:spLocks/>
            </p:cNvSpPr>
            <p:nvPr/>
          </p:nvSpPr>
          <p:spPr bwMode="auto">
            <a:xfrm>
              <a:off x="776110" y="2510182"/>
              <a:ext cx="1670685" cy="593090"/>
            </a:xfrm>
            <a:custGeom>
              <a:avLst/>
              <a:gdLst>
                <a:gd name="T0" fmla="*/ 311066 w 1670685"/>
                <a:gd name="T1" fmla="*/ 0 h 593089"/>
                <a:gd name="T2" fmla="*/ 1359565 w 1670685"/>
                <a:gd name="T3" fmla="*/ 0 h 593089"/>
                <a:gd name="T4" fmla="*/ 1410070 w 1670685"/>
                <a:gd name="T5" fmla="*/ 3912 h 593089"/>
                <a:gd name="T6" fmla="*/ 1457963 w 1670685"/>
                <a:gd name="T7" fmla="*/ 15232 h 593089"/>
                <a:gd name="T8" fmla="*/ 1502607 w 1670685"/>
                <a:gd name="T9" fmla="*/ 33332 h 593089"/>
                <a:gd name="T10" fmla="*/ 1543364 w 1670685"/>
                <a:gd name="T11" fmla="*/ 57585 h 593089"/>
                <a:gd name="T12" fmla="*/ 1579599 w 1670685"/>
                <a:gd name="T13" fmla="*/ 87363 h 593089"/>
                <a:gd name="T14" fmla="*/ 1610673 w 1670685"/>
                <a:gd name="T15" fmla="*/ 122040 h 593089"/>
                <a:gd name="T16" fmla="*/ 1635951 w 1670685"/>
                <a:gd name="T17" fmla="*/ 160986 h 593089"/>
                <a:gd name="T18" fmla="*/ 1654795 w 1670685"/>
                <a:gd name="T19" fmla="*/ 203577 h 593089"/>
                <a:gd name="T20" fmla="*/ 1666568 w 1670685"/>
                <a:gd name="T21" fmla="*/ 249183 h 593089"/>
                <a:gd name="T22" fmla="*/ 1670634 w 1670685"/>
                <a:gd name="T23" fmla="*/ 297180 h 593089"/>
                <a:gd name="T24" fmla="*/ 1666568 w 1670685"/>
                <a:gd name="T25" fmla="*/ 345131 h 593089"/>
                <a:gd name="T26" fmla="*/ 1654795 w 1670685"/>
                <a:gd name="T27" fmla="*/ 390603 h 593089"/>
                <a:gd name="T28" fmla="*/ 1635951 w 1670685"/>
                <a:gd name="T29" fmla="*/ 432992 h 593089"/>
                <a:gd name="T30" fmla="*/ 1610673 w 1670685"/>
                <a:gd name="T31" fmla="*/ 471693 h 593089"/>
                <a:gd name="T32" fmla="*/ 1579599 w 1670685"/>
                <a:gd name="T33" fmla="*/ 506100 h 593089"/>
                <a:gd name="T34" fmla="*/ 1543364 w 1670685"/>
                <a:gd name="T35" fmla="*/ 535608 h 593089"/>
                <a:gd name="T36" fmla="*/ 1502607 w 1670685"/>
                <a:gd name="T37" fmla="*/ 559613 h 593089"/>
                <a:gd name="T38" fmla="*/ 1457963 w 1670685"/>
                <a:gd name="T39" fmla="*/ 577508 h 593089"/>
                <a:gd name="T40" fmla="*/ 1410070 w 1670685"/>
                <a:gd name="T41" fmla="*/ 588689 h 593089"/>
                <a:gd name="T42" fmla="*/ 1359565 w 1670685"/>
                <a:gd name="T43" fmla="*/ 592550 h 593089"/>
                <a:gd name="T44" fmla="*/ 311066 w 1670685"/>
                <a:gd name="T45" fmla="*/ 592550 h 593089"/>
                <a:gd name="T46" fmla="*/ 260561 w 1670685"/>
                <a:gd name="T47" fmla="*/ 588689 h 593089"/>
                <a:gd name="T48" fmla="*/ 212668 w 1670685"/>
                <a:gd name="T49" fmla="*/ 577508 h 593089"/>
                <a:gd name="T50" fmla="*/ 168025 w 1670685"/>
                <a:gd name="T51" fmla="*/ 559613 h 593089"/>
                <a:gd name="T52" fmla="*/ 127268 w 1670685"/>
                <a:gd name="T53" fmla="*/ 535608 h 593089"/>
                <a:gd name="T54" fmla="*/ 91034 w 1670685"/>
                <a:gd name="T55" fmla="*/ 506100 h 593089"/>
                <a:gd name="T56" fmla="*/ 59960 w 1670685"/>
                <a:gd name="T57" fmla="*/ 471693 h 593089"/>
                <a:gd name="T58" fmla="*/ 34682 w 1670685"/>
                <a:gd name="T59" fmla="*/ 432992 h 593089"/>
                <a:gd name="T60" fmla="*/ 15839 w 1670685"/>
                <a:gd name="T61" fmla="*/ 390603 h 593089"/>
                <a:gd name="T62" fmla="*/ 4065 w 1670685"/>
                <a:gd name="T63" fmla="*/ 345131 h 593089"/>
                <a:gd name="T64" fmla="*/ 0 w 1670685"/>
                <a:gd name="T65" fmla="*/ 297180 h 593089"/>
                <a:gd name="T66" fmla="*/ 4065 w 1670685"/>
                <a:gd name="T67" fmla="*/ 249183 h 593089"/>
                <a:gd name="T68" fmla="*/ 15839 w 1670685"/>
                <a:gd name="T69" fmla="*/ 203577 h 593089"/>
                <a:gd name="T70" fmla="*/ 34682 w 1670685"/>
                <a:gd name="T71" fmla="*/ 160986 h 593089"/>
                <a:gd name="T72" fmla="*/ 59960 w 1670685"/>
                <a:gd name="T73" fmla="*/ 122040 h 593089"/>
                <a:gd name="T74" fmla="*/ 91034 w 1670685"/>
                <a:gd name="T75" fmla="*/ 87363 h 593089"/>
                <a:gd name="T76" fmla="*/ 127268 w 1670685"/>
                <a:gd name="T77" fmla="*/ 57585 h 593089"/>
                <a:gd name="T78" fmla="*/ 168025 w 1670685"/>
                <a:gd name="T79" fmla="*/ 33332 h 593089"/>
                <a:gd name="T80" fmla="*/ 212668 w 1670685"/>
                <a:gd name="T81" fmla="*/ 15232 h 593089"/>
                <a:gd name="T82" fmla="*/ 260561 w 1670685"/>
                <a:gd name="T83" fmla="*/ 3912 h 593089"/>
                <a:gd name="T84" fmla="*/ 311066 w 1670685"/>
                <a:gd name="T85" fmla="*/ 0 h 59308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70685" h="593089">
                  <a:moveTo>
                    <a:pt x="311066" y="0"/>
                  </a:moveTo>
                  <a:lnTo>
                    <a:pt x="1359565" y="0"/>
                  </a:lnTo>
                  <a:lnTo>
                    <a:pt x="1410070" y="3912"/>
                  </a:lnTo>
                  <a:lnTo>
                    <a:pt x="1457963" y="15232"/>
                  </a:lnTo>
                  <a:lnTo>
                    <a:pt x="1502607" y="33332"/>
                  </a:lnTo>
                  <a:lnTo>
                    <a:pt x="1543364" y="57585"/>
                  </a:lnTo>
                  <a:lnTo>
                    <a:pt x="1579599" y="87363"/>
                  </a:lnTo>
                  <a:lnTo>
                    <a:pt x="1610673" y="122040"/>
                  </a:lnTo>
                  <a:lnTo>
                    <a:pt x="1635951" y="160986"/>
                  </a:lnTo>
                  <a:lnTo>
                    <a:pt x="1654795" y="203577"/>
                  </a:lnTo>
                  <a:lnTo>
                    <a:pt x="1666568" y="249183"/>
                  </a:lnTo>
                  <a:lnTo>
                    <a:pt x="1670634" y="297179"/>
                  </a:lnTo>
                  <a:lnTo>
                    <a:pt x="1666568" y="345130"/>
                  </a:lnTo>
                  <a:lnTo>
                    <a:pt x="1654795" y="390602"/>
                  </a:lnTo>
                  <a:lnTo>
                    <a:pt x="1635951" y="432991"/>
                  </a:lnTo>
                  <a:lnTo>
                    <a:pt x="1610673" y="471692"/>
                  </a:lnTo>
                  <a:lnTo>
                    <a:pt x="1579599" y="506099"/>
                  </a:lnTo>
                  <a:lnTo>
                    <a:pt x="1543364" y="535607"/>
                  </a:lnTo>
                  <a:lnTo>
                    <a:pt x="1502607" y="559612"/>
                  </a:lnTo>
                  <a:lnTo>
                    <a:pt x="1457963" y="577507"/>
                  </a:lnTo>
                  <a:lnTo>
                    <a:pt x="1410070" y="588688"/>
                  </a:lnTo>
                  <a:lnTo>
                    <a:pt x="1359565" y="592549"/>
                  </a:lnTo>
                  <a:lnTo>
                    <a:pt x="311066" y="592549"/>
                  </a:lnTo>
                  <a:lnTo>
                    <a:pt x="260561" y="588688"/>
                  </a:lnTo>
                  <a:lnTo>
                    <a:pt x="212668" y="577507"/>
                  </a:lnTo>
                  <a:lnTo>
                    <a:pt x="168025" y="559612"/>
                  </a:lnTo>
                  <a:lnTo>
                    <a:pt x="127268" y="535607"/>
                  </a:lnTo>
                  <a:lnTo>
                    <a:pt x="91034" y="506099"/>
                  </a:lnTo>
                  <a:lnTo>
                    <a:pt x="59960" y="471692"/>
                  </a:lnTo>
                  <a:lnTo>
                    <a:pt x="34682" y="432991"/>
                  </a:lnTo>
                  <a:lnTo>
                    <a:pt x="15839" y="390602"/>
                  </a:lnTo>
                  <a:lnTo>
                    <a:pt x="4065" y="345130"/>
                  </a:lnTo>
                  <a:lnTo>
                    <a:pt x="0" y="297179"/>
                  </a:lnTo>
                  <a:lnTo>
                    <a:pt x="4065" y="249183"/>
                  </a:lnTo>
                  <a:lnTo>
                    <a:pt x="15839" y="203577"/>
                  </a:lnTo>
                  <a:lnTo>
                    <a:pt x="34682" y="160986"/>
                  </a:lnTo>
                  <a:lnTo>
                    <a:pt x="59960" y="122040"/>
                  </a:lnTo>
                  <a:lnTo>
                    <a:pt x="91034" y="87363"/>
                  </a:lnTo>
                  <a:lnTo>
                    <a:pt x="127268" y="57585"/>
                  </a:lnTo>
                  <a:lnTo>
                    <a:pt x="168025" y="33332"/>
                  </a:lnTo>
                  <a:lnTo>
                    <a:pt x="212668" y="15232"/>
                  </a:lnTo>
                  <a:lnTo>
                    <a:pt x="260561" y="3912"/>
                  </a:lnTo>
                  <a:lnTo>
                    <a:pt x="311066" y="0"/>
                  </a:lnTo>
                  <a:close/>
                </a:path>
              </a:pathLst>
            </a:custGeom>
            <a:noFill/>
            <a:ln w="22008">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017" name="object 6">
              <a:extLst>
                <a:ext uri="{FF2B5EF4-FFF2-40B4-BE49-F238E27FC236}">
                  <a16:creationId xmlns:a16="http://schemas.microsoft.com/office/drawing/2014/main" id="{988A37CE-AEEF-3A70-E748-25E17828B683}"/>
                </a:ext>
              </a:extLst>
            </p:cNvPr>
            <p:cNvSpPr>
              <a:spLocks/>
            </p:cNvSpPr>
            <p:nvPr/>
          </p:nvSpPr>
          <p:spPr bwMode="auto">
            <a:xfrm>
              <a:off x="1460464" y="3587038"/>
              <a:ext cx="1487805" cy="554355"/>
            </a:xfrm>
            <a:custGeom>
              <a:avLst/>
              <a:gdLst>
                <a:gd name="T0" fmla="*/ 1176594 w 1487805"/>
                <a:gd name="T1" fmla="*/ 0 h 554354"/>
                <a:gd name="T2" fmla="*/ 311069 w 1487805"/>
                <a:gd name="T3" fmla="*/ 0 h 554354"/>
                <a:gd name="T4" fmla="*/ 260563 w 1487805"/>
                <a:gd name="T5" fmla="*/ 3645 h 554354"/>
                <a:gd name="T6" fmla="*/ 212670 w 1487805"/>
                <a:gd name="T7" fmla="*/ 14193 h 554354"/>
                <a:gd name="T8" fmla="*/ 168027 w 1487805"/>
                <a:gd name="T9" fmla="*/ 31060 h 554354"/>
                <a:gd name="T10" fmla="*/ 127269 w 1487805"/>
                <a:gd name="T11" fmla="*/ 53661 h 554354"/>
                <a:gd name="T12" fmla="*/ 91035 w 1487805"/>
                <a:gd name="T13" fmla="*/ 81414 h 554354"/>
                <a:gd name="T14" fmla="*/ 59960 w 1487805"/>
                <a:gd name="T15" fmla="*/ 113734 h 554354"/>
                <a:gd name="T16" fmla="*/ 34683 w 1487805"/>
                <a:gd name="T17" fmla="*/ 150037 h 554354"/>
                <a:gd name="T18" fmla="*/ 15839 w 1487805"/>
                <a:gd name="T19" fmla="*/ 189741 h 554354"/>
                <a:gd name="T20" fmla="*/ 4065 w 1487805"/>
                <a:gd name="T21" fmla="*/ 232260 h 554354"/>
                <a:gd name="T22" fmla="*/ 0 w 1487805"/>
                <a:gd name="T23" fmla="*/ 277012 h 554354"/>
                <a:gd name="T24" fmla="*/ 4065 w 1487805"/>
                <a:gd name="T25" fmla="*/ 322216 h 554354"/>
                <a:gd name="T26" fmla="*/ 15839 w 1487805"/>
                <a:gd name="T27" fmla="*/ 365000 h 554354"/>
                <a:gd name="T28" fmla="*/ 34683 w 1487805"/>
                <a:gd name="T29" fmla="*/ 404812 h 554354"/>
                <a:gd name="T30" fmla="*/ 59960 w 1487805"/>
                <a:gd name="T31" fmla="*/ 441102 h 554354"/>
                <a:gd name="T32" fmla="*/ 91035 w 1487805"/>
                <a:gd name="T33" fmla="*/ 473319 h 554354"/>
                <a:gd name="T34" fmla="*/ 127269 w 1487805"/>
                <a:gd name="T35" fmla="*/ 500914 h 554354"/>
                <a:gd name="T36" fmla="*/ 168027 w 1487805"/>
                <a:gd name="T37" fmla="*/ 523335 h 554354"/>
                <a:gd name="T38" fmla="*/ 212670 w 1487805"/>
                <a:gd name="T39" fmla="*/ 540031 h 554354"/>
                <a:gd name="T40" fmla="*/ 260563 w 1487805"/>
                <a:gd name="T41" fmla="*/ 550453 h 554354"/>
                <a:gd name="T42" fmla="*/ 311069 w 1487805"/>
                <a:gd name="T43" fmla="*/ 554049 h 554354"/>
                <a:gd name="T44" fmla="*/ 1176594 w 1487805"/>
                <a:gd name="T45" fmla="*/ 554049 h 554354"/>
                <a:gd name="T46" fmla="*/ 1227100 w 1487805"/>
                <a:gd name="T47" fmla="*/ 550453 h 554354"/>
                <a:gd name="T48" fmla="*/ 1274993 w 1487805"/>
                <a:gd name="T49" fmla="*/ 540031 h 554354"/>
                <a:gd name="T50" fmla="*/ 1319636 w 1487805"/>
                <a:gd name="T51" fmla="*/ 523335 h 554354"/>
                <a:gd name="T52" fmla="*/ 1360394 w 1487805"/>
                <a:gd name="T53" fmla="*/ 500914 h 554354"/>
                <a:gd name="T54" fmla="*/ 1396628 w 1487805"/>
                <a:gd name="T55" fmla="*/ 473319 h 554354"/>
                <a:gd name="T56" fmla="*/ 1427702 w 1487805"/>
                <a:gd name="T57" fmla="*/ 441102 h 554354"/>
                <a:gd name="T58" fmla="*/ 1452980 w 1487805"/>
                <a:gd name="T59" fmla="*/ 404812 h 554354"/>
                <a:gd name="T60" fmla="*/ 1471824 w 1487805"/>
                <a:gd name="T61" fmla="*/ 365000 h 554354"/>
                <a:gd name="T62" fmla="*/ 1483597 w 1487805"/>
                <a:gd name="T63" fmla="*/ 322216 h 554354"/>
                <a:gd name="T64" fmla="*/ 1487663 w 1487805"/>
                <a:gd name="T65" fmla="*/ 277012 h 554354"/>
                <a:gd name="T66" fmla="*/ 1483597 w 1487805"/>
                <a:gd name="T67" fmla="*/ 232260 h 554354"/>
                <a:gd name="T68" fmla="*/ 1471824 w 1487805"/>
                <a:gd name="T69" fmla="*/ 189741 h 554354"/>
                <a:gd name="T70" fmla="*/ 1452980 w 1487805"/>
                <a:gd name="T71" fmla="*/ 150037 h 554354"/>
                <a:gd name="T72" fmla="*/ 1427702 w 1487805"/>
                <a:gd name="T73" fmla="*/ 113734 h 554354"/>
                <a:gd name="T74" fmla="*/ 1396628 w 1487805"/>
                <a:gd name="T75" fmla="*/ 81414 h 554354"/>
                <a:gd name="T76" fmla="*/ 1360394 w 1487805"/>
                <a:gd name="T77" fmla="*/ 53661 h 554354"/>
                <a:gd name="T78" fmla="*/ 1319636 w 1487805"/>
                <a:gd name="T79" fmla="*/ 31060 h 554354"/>
                <a:gd name="T80" fmla="*/ 1274993 w 1487805"/>
                <a:gd name="T81" fmla="*/ 14193 h 554354"/>
                <a:gd name="T82" fmla="*/ 1227100 w 1487805"/>
                <a:gd name="T83" fmla="*/ 3645 h 554354"/>
                <a:gd name="T84" fmla="*/ 1176594 w 1487805"/>
                <a:gd name="T85" fmla="*/ 0 h 5543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87805" h="554354">
                  <a:moveTo>
                    <a:pt x="1176594" y="0"/>
                  </a:moveTo>
                  <a:lnTo>
                    <a:pt x="311069" y="0"/>
                  </a:lnTo>
                  <a:lnTo>
                    <a:pt x="260563" y="3645"/>
                  </a:lnTo>
                  <a:lnTo>
                    <a:pt x="212670" y="14193"/>
                  </a:lnTo>
                  <a:lnTo>
                    <a:pt x="168027" y="31060"/>
                  </a:lnTo>
                  <a:lnTo>
                    <a:pt x="127269" y="53661"/>
                  </a:lnTo>
                  <a:lnTo>
                    <a:pt x="91035" y="81414"/>
                  </a:lnTo>
                  <a:lnTo>
                    <a:pt x="59960" y="113734"/>
                  </a:lnTo>
                  <a:lnTo>
                    <a:pt x="34683" y="150037"/>
                  </a:lnTo>
                  <a:lnTo>
                    <a:pt x="15839" y="189741"/>
                  </a:lnTo>
                  <a:lnTo>
                    <a:pt x="4065" y="232260"/>
                  </a:lnTo>
                  <a:lnTo>
                    <a:pt x="0" y="277012"/>
                  </a:lnTo>
                  <a:lnTo>
                    <a:pt x="4065" y="322215"/>
                  </a:lnTo>
                  <a:lnTo>
                    <a:pt x="15839" y="364999"/>
                  </a:lnTo>
                  <a:lnTo>
                    <a:pt x="34683" y="404811"/>
                  </a:lnTo>
                  <a:lnTo>
                    <a:pt x="59960" y="441101"/>
                  </a:lnTo>
                  <a:lnTo>
                    <a:pt x="91035" y="473318"/>
                  </a:lnTo>
                  <a:lnTo>
                    <a:pt x="127269" y="500913"/>
                  </a:lnTo>
                  <a:lnTo>
                    <a:pt x="168027" y="523334"/>
                  </a:lnTo>
                  <a:lnTo>
                    <a:pt x="212670" y="540030"/>
                  </a:lnTo>
                  <a:lnTo>
                    <a:pt x="260563" y="550452"/>
                  </a:lnTo>
                  <a:lnTo>
                    <a:pt x="311069" y="554048"/>
                  </a:lnTo>
                  <a:lnTo>
                    <a:pt x="1176594" y="554048"/>
                  </a:lnTo>
                  <a:lnTo>
                    <a:pt x="1227100" y="550452"/>
                  </a:lnTo>
                  <a:lnTo>
                    <a:pt x="1274993" y="540030"/>
                  </a:lnTo>
                  <a:lnTo>
                    <a:pt x="1319636" y="523334"/>
                  </a:lnTo>
                  <a:lnTo>
                    <a:pt x="1360394" y="500913"/>
                  </a:lnTo>
                  <a:lnTo>
                    <a:pt x="1396628" y="473318"/>
                  </a:lnTo>
                  <a:lnTo>
                    <a:pt x="1427702" y="441101"/>
                  </a:lnTo>
                  <a:lnTo>
                    <a:pt x="1452980" y="404811"/>
                  </a:lnTo>
                  <a:lnTo>
                    <a:pt x="1471824" y="364999"/>
                  </a:lnTo>
                  <a:lnTo>
                    <a:pt x="1483597" y="322215"/>
                  </a:lnTo>
                  <a:lnTo>
                    <a:pt x="1487663" y="277012"/>
                  </a:lnTo>
                  <a:lnTo>
                    <a:pt x="1483597" y="232260"/>
                  </a:lnTo>
                  <a:lnTo>
                    <a:pt x="1471824" y="189741"/>
                  </a:lnTo>
                  <a:lnTo>
                    <a:pt x="1452980" y="150037"/>
                  </a:lnTo>
                  <a:lnTo>
                    <a:pt x="1427702" y="113734"/>
                  </a:lnTo>
                  <a:lnTo>
                    <a:pt x="1396628" y="81414"/>
                  </a:lnTo>
                  <a:lnTo>
                    <a:pt x="1360394" y="53661"/>
                  </a:lnTo>
                  <a:lnTo>
                    <a:pt x="1319636" y="31060"/>
                  </a:lnTo>
                  <a:lnTo>
                    <a:pt x="1274993" y="14193"/>
                  </a:lnTo>
                  <a:lnTo>
                    <a:pt x="1227100" y="3645"/>
                  </a:lnTo>
                  <a:lnTo>
                    <a:pt x="1176594"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3018" name="object 7">
              <a:extLst>
                <a:ext uri="{FF2B5EF4-FFF2-40B4-BE49-F238E27FC236}">
                  <a16:creationId xmlns:a16="http://schemas.microsoft.com/office/drawing/2014/main" id="{57ADBB88-8BBE-9714-38C2-345610F9F7A4}"/>
                </a:ext>
              </a:extLst>
            </p:cNvPr>
            <p:cNvSpPr>
              <a:spLocks/>
            </p:cNvSpPr>
            <p:nvPr/>
          </p:nvSpPr>
          <p:spPr bwMode="auto">
            <a:xfrm>
              <a:off x="1460464" y="3587038"/>
              <a:ext cx="1487805" cy="554355"/>
            </a:xfrm>
            <a:custGeom>
              <a:avLst/>
              <a:gdLst>
                <a:gd name="T0" fmla="*/ 311069 w 1487805"/>
                <a:gd name="T1" fmla="*/ 0 h 554354"/>
                <a:gd name="T2" fmla="*/ 1176594 w 1487805"/>
                <a:gd name="T3" fmla="*/ 0 h 554354"/>
                <a:gd name="T4" fmla="*/ 1227100 w 1487805"/>
                <a:gd name="T5" fmla="*/ 3645 h 554354"/>
                <a:gd name="T6" fmla="*/ 1274993 w 1487805"/>
                <a:gd name="T7" fmla="*/ 14193 h 554354"/>
                <a:gd name="T8" fmla="*/ 1319636 w 1487805"/>
                <a:gd name="T9" fmla="*/ 31060 h 554354"/>
                <a:gd name="T10" fmla="*/ 1360394 w 1487805"/>
                <a:gd name="T11" fmla="*/ 53661 h 554354"/>
                <a:gd name="T12" fmla="*/ 1396628 w 1487805"/>
                <a:gd name="T13" fmla="*/ 81414 h 554354"/>
                <a:gd name="T14" fmla="*/ 1427702 w 1487805"/>
                <a:gd name="T15" fmla="*/ 113734 h 554354"/>
                <a:gd name="T16" fmla="*/ 1452980 w 1487805"/>
                <a:gd name="T17" fmla="*/ 150037 h 554354"/>
                <a:gd name="T18" fmla="*/ 1471824 w 1487805"/>
                <a:gd name="T19" fmla="*/ 189741 h 554354"/>
                <a:gd name="T20" fmla="*/ 1483597 w 1487805"/>
                <a:gd name="T21" fmla="*/ 232260 h 554354"/>
                <a:gd name="T22" fmla="*/ 1487663 w 1487805"/>
                <a:gd name="T23" fmla="*/ 277012 h 554354"/>
                <a:gd name="T24" fmla="*/ 1483597 w 1487805"/>
                <a:gd name="T25" fmla="*/ 322216 h 554354"/>
                <a:gd name="T26" fmla="*/ 1471824 w 1487805"/>
                <a:gd name="T27" fmla="*/ 365000 h 554354"/>
                <a:gd name="T28" fmla="*/ 1452980 w 1487805"/>
                <a:gd name="T29" fmla="*/ 404812 h 554354"/>
                <a:gd name="T30" fmla="*/ 1427702 w 1487805"/>
                <a:gd name="T31" fmla="*/ 441102 h 554354"/>
                <a:gd name="T32" fmla="*/ 1396628 w 1487805"/>
                <a:gd name="T33" fmla="*/ 473319 h 554354"/>
                <a:gd name="T34" fmla="*/ 1360394 w 1487805"/>
                <a:gd name="T35" fmla="*/ 500914 h 554354"/>
                <a:gd name="T36" fmla="*/ 1319636 w 1487805"/>
                <a:gd name="T37" fmla="*/ 523335 h 554354"/>
                <a:gd name="T38" fmla="*/ 1274993 w 1487805"/>
                <a:gd name="T39" fmla="*/ 540031 h 554354"/>
                <a:gd name="T40" fmla="*/ 1227100 w 1487805"/>
                <a:gd name="T41" fmla="*/ 550453 h 554354"/>
                <a:gd name="T42" fmla="*/ 1176594 w 1487805"/>
                <a:gd name="T43" fmla="*/ 554049 h 554354"/>
                <a:gd name="T44" fmla="*/ 311069 w 1487805"/>
                <a:gd name="T45" fmla="*/ 554049 h 554354"/>
                <a:gd name="T46" fmla="*/ 260563 w 1487805"/>
                <a:gd name="T47" fmla="*/ 550453 h 554354"/>
                <a:gd name="T48" fmla="*/ 212670 w 1487805"/>
                <a:gd name="T49" fmla="*/ 540031 h 554354"/>
                <a:gd name="T50" fmla="*/ 168027 w 1487805"/>
                <a:gd name="T51" fmla="*/ 523335 h 554354"/>
                <a:gd name="T52" fmla="*/ 127269 w 1487805"/>
                <a:gd name="T53" fmla="*/ 500914 h 554354"/>
                <a:gd name="T54" fmla="*/ 91035 w 1487805"/>
                <a:gd name="T55" fmla="*/ 473319 h 554354"/>
                <a:gd name="T56" fmla="*/ 59960 w 1487805"/>
                <a:gd name="T57" fmla="*/ 441102 h 554354"/>
                <a:gd name="T58" fmla="*/ 34683 w 1487805"/>
                <a:gd name="T59" fmla="*/ 404812 h 554354"/>
                <a:gd name="T60" fmla="*/ 15839 w 1487805"/>
                <a:gd name="T61" fmla="*/ 365000 h 554354"/>
                <a:gd name="T62" fmla="*/ 4065 w 1487805"/>
                <a:gd name="T63" fmla="*/ 322216 h 554354"/>
                <a:gd name="T64" fmla="*/ 0 w 1487805"/>
                <a:gd name="T65" fmla="*/ 277012 h 554354"/>
                <a:gd name="T66" fmla="*/ 4065 w 1487805"/>
                <a:gd name="T67" fmla="*/ 232260 h 554354"/>
                <a:gd name="T68" fmla="*/ 15839 w 1487805"/>
                <a:gd name="T69" fmla="*/ 189741 h 554354"/>
                <a:gd name="T70" fmla="*/ 34683 w 1487805"/>
                <a:gd name="T71" fmla="*/ 150037 h 554354"/>
                <a:gd name="T72" fmla="*/ 59960 w 1487805"/>
                <a:gd name="T73" fmla="*/ 113734 h 554354"/>
                <a:gd name="T74" fmla="*/ 91035 w 1487805"/>
                <a:gd name="T75" fmla="*/ 81414 h 554354"/>
                <a:gd name="T76" fmla="*/ 127269 w 1487805"/>
                <a:gd name="T77" fmla="*/ 53661 h 554354"/>
                <a:gd name="T78" fmla="*/ 168027 w 1487805"/>
                <a:gd name="T79" fmla="*/ 31060 h 554354"/>
                <a:gd name="T80" fmla="*/ 212670 w 1487805"/>
                <a:gd name="T81" fmla="*/ 14193 h 554354"/>
                <a:gd name="T82" fmla="*/ 260563 w 1487805"/>
                <a:gd name="T83" fmla="*/ 3645 h 554354"/>
                <a:gd name="T84" fmla="*/ 311069 w 1487805"/>
                <a:gd name="T85" fmla="*/ 0 h 5543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87805" h="554354">
                  <a:moveTo>
                    <a:pt x="311069" y="0"/>
                  </a:moveTo>
                  <a:lnTo>
                    <a:pt x="1176594" y="0"/>
                  </a:lnTo>
                  <a:lnTo>
                    <a:pt x="1227100" y="3645"/>
                  </a:lnTo>
                  <a:lnTo>
                    <a:pt x="1274993" y="14193"/>
                  </a:lnTo>
                  <a:lnTo>
                    <a:pt x="1319636" y="31060"/>
                  </a:lnTo>
                  <a:lnTo>
                    <a:pt x="1360394" y="53661"/>
                  </a:lnTo>
                  <a:lnTo>
                    <a:pt x="1396628" y="81414"/>
                  </a:lnTo>
                  <a:lnTo>
                    <a:pt x="1427702" y="113734"/>
                  </a:lnTo>
                  <a:lnTo>
                    <a:pt x="1452980" y="150037"/>
                  </a:lnTo>
                  <a:lnTo>
                    <a:pt x="1471824" y="189741"/>
                  </a:lnTo>
                  <a:lnTo>
                    <a:pt x="1483597" y="232260"/>
                  </a:lnTo>
                  <a:lnTo>
                    <a:pt x="1487663" y="277012"/>
                  </a:lnTo>
                  <a:lnTo>
                    <a:pt x="1483597" y="322215"/>
                  </a:lnTo>
                  <a:lnTo>
                    <a:pt x="1471824" y="364999"/>
                  </a:lnTo>
                  <a:lnTo>
                    <a:pt x="1452980" y="404811"/>
                  </a:lnTo>
                  <a:lnTo>
                    <a:pt x="1427702" y="441101"/>
                  </a:lnTo>
                  <a:lnTo>
                    <a:pt x="1396628" y="473318"/>
                  </a:lnTo>
                  <a:lnTo>
                    <a:pt x="1360394" y="500913"/>
                  </a:lnTo>
                  <a:lnTo>
                    <a:pt x="1319636" y="523334"/>
                  </a:lnTo>
                  <a:lnTo>
                    <a:pt x="1274993" y="540030"/>
                  </a:lnTo>
                  <a:lnTo>
                    <a:pt x="1227100" y="550452"/>
                  </a:lnTo>
                  <a:lnTo>
                    <a:pt x="1176594" y="554048"/>
                  </a:lnTo>
                  <a:lnTo>
                    <a:pt x="311069" y="554048"/>
                  </a:lnTo>
                  <a:lnTo>
                    <a:pt x="260563" y="550452"/>
                  </a:lnTo>
                  <a:lnTo>
                    <a:pt x="212670" y="540030"/>
                  </a:lnTo>
                  <a:lnTo>
                    <a:pt x="168027" y="523334"/>
                  </a:lnTo>
                  <a:lnTo>
                    <a:pt x="127269" y="500913"/>
                  </a:lnTo>
                  <a:lnTo>
                    <a:pt x="91035" y="473318"/>
                  </a:lnTo>
                  <a:lnTo>
                    <a:pt x="59960" y="441101"/>
                  </a:lnTo>
                  <a:lnTo>
                    <a:pt x="34683" y="404811"/>
                  </a:lnTo>
                  <a:lnTo>
                    <a:pt x="15839" y="364999"/>
                  </a:lnTo>
                  <a:lnTo>
                    <a:pt x="4065" y="322215"/>
                  </a:lnTo>
                  <a:lnTo>
                    <a:pt x="0" y="277012"/>
                  </a:lnTo>
                  <a:lnTo>
                    <a:pt x="4065" y="232260"/>
                  </a:lnTo>
                  <a:lnTo>
                    <a:pt x="15839" y="189741"/>
                  </a:lnTo>
                  <a:lnTo>
                    <a:pt x="34683" y="150037"/>
                  </a:lnTo>
                  <a:lnTo>
                    <a:pt x="59960" y="113734"/>
                  </a:lnTo>
                  <a:lnTo>
                    <a:pt x="91035" y="81414"/>
                  </a:lnTo>
                  <a:lnTo>
                    <a:pt x="127269" y="53661"/>
                  </a:lnTo>
                  <a:lnTo>
                    <a:pt x="168027" y="31060"/>
                  </a:lnTo>
                  <a:lnTo>
                    <a:pt x="212670" y="14193"/>
                  </a:lnTo>
                  <a:lnTo>
                    <a:pt x="260563" y="3645"/>
                  </a:lnTo>
                  <a:lnTo>
                    <a:pt x="311069" y="0"/>
                  </a:lnTo>
                  <a:close/>
                </a:path>
              </a:pathLst>
            </a:custGeom>
            <a:noFill/>
            <a:ln w="22008">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019" name="object 8">
              <a:extLst>
                <a:ext uri="{FF2B5EF4-FFF2-40B4-BE49-F238E27FC236}">
                  <a16:creationId xmlns:a16="http://schemas.microsoft.com/office/drawing/2014/main" id="{C9E30A0B-1394-12B9-2B0C-C384DFECA68F}"/>
                </a:ext>
              </a:extLst>
            </p:cNvPr>
            <p:cNvSpPr>
              <a:spLocks/>
            </p:cNvSpPr>
            <p:nvPr/>
          </p:nvSpPr>
          <p:spPr bwMode="auto">
            <a:xfrm>
              <a:off x="3498951" y="3610897"/>
              <a:ext cx="1279525" cy="521334"/>
            </a:xfrm>
            <a:custGeom>
              <a:avLst/>
              <a:gdLst>
                <a:gd name="T0" fmla="*/ 968036 w 1279525"/>
                <a:gd name="T1" fmla="*/ 0 h 521335"/>
                <a:gd name="T2" fmla="*/ 310971 w 1279525"/>
                <a:gd name="T3" fmla="*/ 0 h 521335"/>
                <a:gd name="T4" fmla="*/ 260480 w 1279525"/>
                <a:gd name="T5" fmla="*/ 3430 h 521335"/>
                <a:gd name="T6" fmla="*/ 212602 w 1279525"/>
                <a:gd name="T7" fmla="*/ 13355 h 521335"/>
                <a:gd name="T8" fmla="*/ 167972 w 1279525"/>
                <a:gd name="T9" fmla="*/ 29224 h 521335"/>
                <a:gd name="T10" fmla="*/ 127227 w 1279525"/>
                <a:gd name="T11" fmla="*/ 50486 h 521335"/>
                <a:gd name="T12" fmla="*/ 91004 w 1279525"/>
                <a:gd name="T13" fmla="*/ 76592 h 521335"/>
                <a:gd name="T14" fmla="*/ 59940 w 1279525"/>
                <a:gd name="T15" fmla="*/ 106991 h 521335"/>
                <a:gd name="T16" fmla="*/ 34671 w 1279525"/>
                <a:gd name="T17" fmla="*/ 141133 h 521335"/>
                <a:gd name="T18" fmla="*/ 15833 w 1279525"/>
                <a:gd name="T19" fmla="*/ 178467 h 521335"/>
                <a:gd name="T20" fmla="*/ 4064 w 1279525"/>
                <a:gd name="T21" fmla="*/ 218443 h 521335"/>
                <a:gd name="T22" fmla="*/ 0 w 1279525"/>
                <a:gd name="T23" fmla="*/ 260511 h 521335"/>
                <a:gd name="T24" fmla="*/ 4064 w 1279525"/>
                <a:gd name="T25" fmla="*/ 302572 h 521335"/>
                <a:gd name="T26" fmla="*/ 15833 w 1279525"/>
                <a:gd name="T27" fmla="*/ 342543 h 521335"/>
                <a:gd name="T28" fmla="*/ 34671 w 1279525"/>
                <a:gd name="T29" fmla="*/ 379873 h 521335"/>
                <a:gd name="T30" fmla="*/ 59940 w 1279525"/>
                <a:gd name="T31" fmla="*/ 414011 h 521335"/>
                <a:gd name="T32" fmla="*/ 91004 w 1279525"/>
                <a:gd name="T33" fmla="*/ 444408 h 521335"/>
                <a:gd name="T34" fmla="*/ 127227 w 1279525"/>
                <a:gd name="T35" fmla="*/ 470512 h 521335"/>
                <a:gd name="T36" fmla="*/ 167972 w 1279525"/>
                <a:gd name="T37" fmla="*/ 491774 h 521335"/>
                <a:gd name="T38" fmla="*/ 212602 w 1279525"/>
                <a:gd name="T39" fmla="*/ 507642 h 521335"/>
                <a:gd name="T40" fmla="*/ 260480 w 1279525"/>
                <a:gd name="T41" fmla="*/ 517567 h 521335"/>
                <a:gd name="T42" fmla="*/ 310971 w 1279525"/>
                <a:gd name="T43" fmla="*/ 520997 h 521335"/>
                <a:gd name="T44" fmla="*/ 968036 w 1279525"/>
                <a:gd name="T45" fmla="*/ 520997 h 521335"/>
                <a:gd name="T46" fmla="*/ 1018527 w 1279525"/>
                <a:gd name="T47" fmla="*/ 517567 h 521335"/>
                <a:gd name="T48" fmla="*/ 1066405 w 1279525"/>
                <a:gd name="T49" fmla="*/ 507642 h 521335"/>
                <a:gd name="T50" fmla="*/ 1111035 w 1279525"/>
                <a:gd name="T51" fmla="*/ 491774 h 521335"/>
                <a:gd name="T52" fmla="*/ 1151780 w 1279525"/>
                <a:gd name="T53" fmla="*/ 470512 h 521335"/>
                <a:gd name="T54" fmla="*/ 1188003 w 1279525"/>
                <a:gd name="T55" fmla="*/ 444408 h 521335"/>
                <a:gd name="T56" fmla="*/ 1219067 w 1279525"/>
                <a:gd name="T57" fmla="*/ 414011 h 521335"/>
                <a:gd name="T58" fmla="*/ 1244336 w 1279525"/>
                <a:gd name="T59" fmla="*/ 379873 h 521335"/>
                <a:gd name="T60" fmla="*/ 1263174 w 1279525"/>
                <a:gd name="T61" fmla="*/ 342543 h 521335"/>
                <a:gd name="T62" fmla="*/ 1274943 w 1279525"/>
                <a:gd name="T63" fmla="*/ 302572 h 521335"/>
                <a:gd name="T64" fmla="*/ 1279008 w 1279525"/>
                <a:gd name="T65" fmla="*/ 260511 h 521335"/>
                <a:gd name="T66" fmla="*/ 1274943 w 1279525"/>
                <a:gd name="T67" fmla="*/ 218443 h 521335"/>
                <a:gd name="T68" fmla="*/ 1263174 w 1279525"/>
                <a:gd name="T69" fmla="*/ 178467 h 521335"/>
                <a:gd name="T70" fmla="*/ 1244336 w 1279525"/>
                <a:gd name="T71" fmla="*/ 141133 h 521335"/>
                <a:gd name="T72" fmla="*/ 1219067 w 1279525"/>
                <a:gd name="T73" fmla="*/ 106991 h 521335"/>
                <a:gd name="T74" fmla="*/ 1188003 w 1279525"/>
                <a:gd name="T75" fmla="*/ 76592 h 521335"/>
                <a:gd name="T76" fmla="*/ 1151780 w 1279525"/>
                <a:gd name="T77" fmla="*/ 50486 h 521335"/>
                <a:gd name="T78" fmla="*/ 1111035 w 1279525"/>
                <a:gd name="T79" fmla="*/ 29224 h 521335"/>
                <a:gd name="T80" fmla="*/ 1066405 w 1279525"/>
                <a:gd name="T81" fmla="*/ 13355 h 521335"/>
                <a:gd name="T82" fmla="*/ 1018527 w 1279525"/>
                <a:gd name="T83" fmla="*/ 3430 h 521335"/>
                <a:gd name="T84" fmla="*/ 968036 w 1279525"/>
                <a:gd name="T85" fmla="*/ 0 h 521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79525" h="521335">
                  <a:moveTo>
                    <a:pt x="968036" y="0"/>
                  </a:moveTo>
                  <a:lnTo>
                    <a:pt x="310971" y="0"/>
                  </a:lnTo>
                  <a:lnTo>
                    <a:pt x="260480" y="3430"/>
                  </a:lnTo>
                  <a:lnTo>
                    <a:pt x="212602" y="13355"/>
                  </a:lnTo>
                  <a:lnTo>
                    <a:pt x="167972" y="29224"/>
                  </a:lnTo>
                  <a:lnTo>
                    <a:pt x="127227" y="50486"/>
                  </a:lnTo>
                  <a:lnTo>
                    <a:pt x="91004" y="76592"/>
                  </a:lnTo>
                  <a:lnTo>
                    <a:pt x="59940" y="106991"/>
                  </a:lnTo>
                  <a:lnTo>
                    <a:pt x="34671" y="141133"/>
                  </a:lnTo>
                  <a:lnTo>
                    <a:pt x="15833" y="178467"/>
                  </a:lnTo>
                  <a:lnTo>
                    <a:pt x="4064" y="218443"/>
                  </a:lnTo>
                  <a:lnTo>
                    <a:pt x="0" y="260511"/>
                  </a:lnTo>
                  <a:lnTo>
                    <a:pt x="4064" y="302573"/>
                  </a:lnTo>
                  <a:lnTo>
                    <a:pt x="15833" y="342544"/>
                  </a:lnTo>
                  <a:lnTo>
                    <a:pt x="34671" y="379874"/>
                  </a:lnTo>
                  <a:lnTo>
                    <a:pt x="59940" y="414012"/>
                  </a:lnTo>
                  <a:lnTo>
                    <a:pt x="91004" y="444409"/>
                  </a:lnTo>
                  <a:lnTo>
                    <a:pt x="127227" y="470513"/>
                  </a:lnTo>
                  <a:lnTo>
                    <a:pt x="167972" y="491775"/>
                  </a:lnTo>
                  <a:lnTo>
                    <a:pt x="212602" y="507643"/>
                  </a:lnTo>
                  <a:lnTo>
                    <a:pt x="260480" y="517568"/>
                  </a:lnTo>
                  <a:lnTo>
                    <a:pt x="310971" y="520998"/>
                  </a:lnTo>
                  <a:lnTo>
                    <a:pt x="968036" y="520998"/>
                  </a:lnTo>
                  <a:lnTo>
                    <a:pt x="1018527" y="517568"/>
                  </a:lnTo>
                  <a:lnTo>
                    <a:pt x="1066405" y="507643"/>
                  </a:lnTo>
                  <a:lnTo>
                    <a:pt x="1111035" y="491775"/>
                  </a:lnTo>
                  <a:lnTo>
                    <a:pt x="1151780" y="470513"/>
                  </a:lnTo>
                  <a:lnTo>
                    <a:pt x="1188003" y="444409"/>
                  </a:lnTo>
                  <a:lnTo>
                    <a:pt x="1219067" y="414012"/>
                  </a:lnTo>
                  <a:lnTo>
                    <a:pt x="1244336" y="379874"/>
                  </a:lnTo>
                  <a:lnTo>
                    <a:pt x="1263174" y="342544"/>
                  </a:lnTo>
                  <a:lnTo>
                    <a:pt x="1274943" y="302573"/>
                  </a:lnTo>
                  <a:lnTo>
                    <a:pt x="1279008" y="260511"/>
                  </a:lnTo>
                  <a:lnTo>
                    <a:pt x="1274943" y="218443"/>
                  </a:lnTo>
                  <a:lnTo>
                    <a:pt x="1263174" y="178467"/>
                  </a:lnTo>
                  <a:lnTo>
                    <a:pt x="1244336" y="141133"/>
                  </a:lnTo>
                  <a:lnTo>
                    <a:pt x="1219067" y="106991"/>
                  </a:lnTo>
                  <a:lnTo>
                    <a:pt x="1188003" y="76592"/>
                  </a:lnTo>
                  <a:lnTo>
                    <a:pt x="1151780" y="50486"/>
                  </a:lnTo>
                  <a:lnTo>
                    <a:pt x="1111035" y="29224"/>
                  </a:lnTo>
                  <a:lnTo>
                    <a:pt x="1066405" y="13355"/>
                  </a:lnTo>
                  <a:lnTo>
                    <a:pt x="1018527" y="3430"/>
                  </a:lnTo>
                  <a:lnTo>
                    <a:pt x="968036"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3020" name="object 9">
              <a:extLst>
                <a:ext uri="{FF2B5EF4-FFF2-40B4-BE49-F238E27FC236}">
                  <a16:creationId xmlns:a16="http://schemas.microsoft.com/office/drawing/2014/main" id="{5EAC562D-D5A6-DBB8-2438-142599752E8C}"/>
                </a:ext>
              </a:extLst>
            </p:cNvPr>
            <p:cNvSpPr>
              <a:spLocks/>
            </p:cNvSpPr>
            <p:nvPr/>
          </p:nvSpPr>
          <p:spPr bwMode="auto">
            <a:xfrm>
              <a:off x="3498951" y="3610897"/>
              <a:ext cx="1279525" cy="521334"/>
            </a:xfrm>
            <a:custGeom>
              <a:avLst/>
              <a:gdLst>
                <a:gd name="T0" fmla="*/ 310971 w 1279525"/>
                <a:gd name="T1" fmla="*/ 0 h 521335"/>
                <a:gd name="T2" fmla="*/ 968036 w 1279525"/>
                <a:gd name="T3" fmla="*/ 0 h 521335"/>
                <a:gd name="T4" fmla="*/ 1018527 w 1279525"/>
                <a:gd name="T5" fmla="*/ 3430 h 521335"/>
                <a:gd name="T6" fmla="*/ 1066405 w 1279525"/>
                <a:gd name="T7" fmla="*/ 13355 h 521335"/>
                <a:gd name="T8" fmla="*/ 1111035 w 1279525"/>
                <a:gd name="T9" fmla="*/ 29224 h 521335"/>
                <a:gd name="T10" fmla="*/ 1151780 w 1279525"/>
                <a:gd name="T11" fmla="*/ 50486 h 521335"/>
                <a:gd name="T12" fmla="*/ 1188003 w 1279525"/>
                <a:gd name="T13" fmla="*/ 76592 h 521335"/>
                <a:gd name="T14" fmla="*/ 1219067 w 1279525"/>
                <a:gd name="T15" fmla="*/ 106991 h 521335"/>
                <a:gd name="T16" fmla="*/ 1244336 w 1279525"/>
                <a:gd name="T17" fmla="*/ 141133 h 521335"/>
                <a:gd name="T18" fmla="*/ 1263174 w 1279525"/>
                <a:gd name="T19" fmla="*/ 178467 h 521335"/>
                <a:gd name="T20" fmla="*/ 1274943 w 1279525"/>
                <a:gd name="T21" fmla="*/ 218443 h 521335"/>
                <a:gd name="T22" fmla="*/ 1279008 w 1279525"/>
                <a:gd name="T23" fmla="*/ 260511 h 521335"/>
                <a:gd name="T24" fmla="*/ 1274943 w 1279525"/>
                <a:gd name="T25" fmla="*/ 302572 h 521335"/>
                <a:gd name="T26" fmla="*/ 1263174 w 1279525"/>
                <a:gd name="T27" fmla="*/ 342543 h 521335"/>
                <a:gd name="T28" fmla="*/ 1244336 w 1279525"/>
                <a:gd name="T29" fmla="*/ 379873 h 521335"/>
                <a:gd name="T30" fmla="*/ 1219067 w 1279525"/>
                <a:gd name="T31" fmla="*/ 414011 h 521335"/>
                <a:gd name="T32" fmla="*/ 1188003 w 1279525"/>
                <a:gd name="T33" fmla="*/ 444408 h 521335"/>
                <a:gd name="T34" fmla="*/ 1151780 w 1279525"/>
                <a:gd name="T35" fmla="*/ 470512 h 521335"/>
                <a:gd name="T36" fmla="*/ 1111035 w 1279525"/>
                <a:gd name="T37" fmla="*/ 491774 h 521335"/>
                <a:gd name="T38" fmla="*/ 1066405 w 1279525"/>
                <a:gd name="T39" fmla="*/ 507642 h 521335"/>
                <a:gd name="T40" fmla="*/ 1018527 w 1279525"/>
                <a:gd name="T41" fmla="*/ 517567 h 521335"/>
                <a:gd name="T42" fmla="*/ 968036 w 1279525"/>
                <a:gd name="T43" fmla="*/ 520997 h 521335"/>
                <a:gd name="T44" fmla="*/ 310971 w 1279525"/>
                <a:gd name="T45" fmla="*/ 520997 h 521335"/>
                <a:gd name="T46" fmla="*/ 260480 w 1279525"/>
                <a:gd name="T47" fmla="*/ 517567 h 521335"/>
                <a:gd name="T48" fmla="*/ 212602 w 1279525"/>
                <a:gd name="T49" fmla="*/ 507642 h 521335"/>
                <a:gd name="T50" fmla="*/ 167972 w 1279525"/>
                <a:gd name="T51" fmla="*/ 491774 h 521335"/>
                <a:gd name="T52" fmla="*/ 127227 w 1279525"/>
                <a:gd name="T53" fmla="*/ 470512 h 521335"/>
                <a:gd name="T54" fmla="*/ 91004 w 1279525"/>
                <a:gd name="T55" fmla="*/ 444408 h 521335"/>
                <a:gd name="T56" fmla="*/ 59940 w 1279525"/>
                <a:gd name="T57" fmla="*/ 414011 h 521335"/>
                <a:gd name="T58" fmla="*/ 34671 w 1279525"/>
                <a:gd name="T59" fmla="*/ 379873 h 521335"/>
                <a:gd name="T60" fmla="*/ 15833 w 1279525"/>
                <a:gd name="T61" fmla="*/ 342543 h 521335"/>
                <a:gd name="T62" fmla="*/ 4064 w 1279525"/>
                <a:gd name="T63" fmla="*/ 302572 h 521335"/>
                <a:gd name="T64" fmla="*/ 0 w 1279525"/>
                <a:gd name="T65" fmla="*/ 260511 h 521335"/>
                <a:gd name="T66" fmla="*/ 4064 w 1279525"/>
                <a:gd name="T67" fmla="*/ 218443 h 521335"/>
                <a:gd name="T68" fmla="*/ 15833 w 1279525"/>
                <a:gd name="T69" fmla="*/ 178467 h 521335"/>
                <a:gd name="T70" fmla="*/ 34671 w 1279525"/>
                <a:gd name="T71" fmla="*/ 141133 h 521335"/>
                <a:gd name="T72" fmla="*/ 59940 w 1279525"/>
                <a:gd name="T73" fmla="*/ 106991 h 521335"/>
                <a:gd name="T74" fmla="*/ 91004 w 1279525"/>
                <a:gd name="T75" fmla="*/ 76592 h 521335"/>
                <a:gd name="T76" fmla="*/ 127227 w 1279525"/>
                <a:gd name="T77" fmla="*/ 50486 h 521335"/>
                <a:gd name="T78" fmla="*/ 167972 w 1279525"/>
                <a:gd name="T79" fmla="*/ 29224 h 521335"/>
                <a:gd name="T80" fmla="*/ 212602 w 1279525"/>
                <a:gd name="T81" fmla="*/ 13355 h 521335"/>
                <a:gd name="T82" fmla="*/ 260480 w 1279525"/>
                <a:gd name="T83" fmla="*/ 3430 h 521335"/>
                <a:gd name="T84" fmla="*/ 310971 w 1279525"/>
                <a:gd name="T85" fmla="*/ 0 h 521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79525" h="521335">
                  <a:moveTo>
                    <a:pt x="310971" y="0"/>
                  </a:moveTo>
                  <a:lnTo>
                    <a:pt x="968036" y="0"/>
                  </a:lnTo>
                  <a:lnTo>
                    <a:pt x="1018527" y="3430"/>
                  </a:lnTo>
                  <a:lnTo>
                    <a:pt x="1066405" y="13355"/>
                  </a:lnTo>
                  <a:lnTo>
                    <a:pt x="1111035" y="29224"/>
                  </a:lnTo>
                  <a:lnTo>
                    <a:pt x="1151780" y="50486"/>
                  </a:lnTo>
                  <a:lnTo>
                    <a:pt x="1188003" y="76592"/>
                  </a:lnTo>
                  <a:lnTo>
                    <a:pt x="1219067" y="106991"/>
                  </a:lnTo>
                  <a:lnTo>
                    <a:pt x="1244336" y="141133"/>
                  </a:lnTo>
                  <a:lnTo>
                    <a:pt x="1263174" y="178467"/>
                  </a:lnTo>
                  <a:lnTo>
                    <a:pt x="1274943" y="218443"/>
                  </a:lnTo>
                  <a:lnTo>
                    <a:pt x="1279008" y="260511"/>
                  </a:lnTo>
                  <a:lnTo>
                    <a:pt x="1274943" y="302573"/>
                  </a:lnTo>
                  <a:lnTo>
                    <a:pt x="1263174" y="342544"/>
                  </a:lnTo>
                  <a:lnTo>
                    <a:pt x="1244336" y="379874"/>
                  </a:lnTo>
                  <a:lnTo>
                    <a:pt x="1219067" y="414012"/>
                  </a:lnTo>
                  <a:lnTo>
                    <a:pt x="1188003" y="444409"/>
                  </a:lnTo>
                  <a:lnTo>
                    <a:pt x="1151780" y="470513"/>
                  </a:lnTo>
                  <a:lnTo>
                    <a:pt x="1111035" y="491775"/>
                  </a:lnTo>
                  <a:lnTo>
                    <a:pt x="1066405" y="507643"/>
                  </a:lnTo>
                  <a:lnTo>
                    <a:pt x="1018527" y="517568"/>
                  </a:lnTo>
                  <a:lnTo>
                    <a:pt x="968036" y="520998"/>
                  </a:lnTo>
                  <a:lnTo>
                    <a:pt x="310971" y="520998"/>
                  </a:lnTo>
                  <a:lnTo>
                    <a:pt x="260480" y="517568"/>
                  </a:lnTo>
                  <a:lnTo>
                    <a:pt x="212602" y="507643"/>
                  </a:lnTo>
                  <a:lnTo>
                    <a:pt x="167972" y="491775"/>
                  </a:lnTo>
                  <a:lnTo>
                    <a:pt x="127227" y="470513"/>
                  </a:lnTo>
                  <a:lnTo>
                    <a:pt x="91004" y="444409"/>
                  </a:lnTo>
                  <a:lnTo>
                    <a:pt x="59940" y="414012"/>
                  </a:lnTo>
                  <a:lnTo>
                    <a:pt x="34671" y="379874"/>
                  </a:lnTo>
                  <a:lnTo>
                    <a:pt x="15833" y="342544"/>
                  </a:lnTo>
                  <a:lnTo>
                    <a:pt x="4064" y="302573"/>
                  </a:lnTo>
                  <a:lnTo>
                    <a:pt x="0" y="260511"/>
                  </a:lnTo>
                  <a:lnTo>
                    <a:pt x="4064" y="218443"/>
                  </a:lnTo>
                  <a:lnTo>
                    <a:pt x="15833" y="178467"/>
                  </a:lnTo>
                  <a:lnTo>
                    <a:pt x="34671" y="141133"/>
                  </a:lnTo>
                  <a:lnTo>
                    <a:pt x="59940" y="106991"/>
                  </a:lnTo>
                  <a:lnTo>
                    <a:pt x="91004" y="76592"/>
                  </a:lnTo>
                  <a:lnTo>
                    <a:pt x="127227" y="50486"/>
                  </a:lnTo>
                  <a:lnTo>
                    <a:pt x="167972" y="29224"/>
                  </a:lnTo>
                  <a:lnTo>
                    <a:pt x="212602" y="13355"/>
                  </a:lnTo>
                  <a:lnTo>
                    <a:pt x="260480" y="3430"/>
                  </a:lnTo>
                  <a:lnTo>
                    <a:pt x="310971" y="0"/>
                  </a:lnTo>
                  <a:close/>
                </a:path>
              </a:pathLst>
            </a:custGeom>
            <a:noFill/>
            <a:ln w="22007">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021" name="object 10">
              <a:extLst>
                <a:ext uri="{FF2B5EF4-FFF2-40B4-BE49-F238E27FC236}">
                  <a16:creationId xmlns:a16="http://schemas.microsoft.com/office/drawing/2014/main" id="{524CE78C-DC8B-84AB-7911-D89D758BDF99}"/>
                </a:ext>
              </a:extLst>
            </p:cNvPr>
            <p:cNvSpPr>
              <a:spLocks/>
            </p:cNvSpPr>
            <p:nvPr/>
          </p:nvSpPr>
          <p:spPr bwMode="auto">
            <a:xfrm>
              <a:off x="2472354" y="2735835"/>
              <a:ext cx="3001010" cy="1082675"/>
            </a:xfrm>
            <a:custGeom>
              <a:avLst/>
              <a:gdLst>
                <a:gd name="T0" fmla="*/ 3000961 w 3001010"/>
                <a:gd name="T1" fmla="*/ 1082356 h 1082675"/>
                <a:gd name="T2" fmla="*/ 3000961 w 3001010"/>
                <a:gd name="T3" fmla="*/ 0 h 1082675"/>
                <a:gd name="T4" fmla="*/ 0 w 3001010"/>
                <a:gd name="T5" fmla="*/ 0 h 1082675"/>
                <a:gd name="T6" fmla="*/ 0 60000 65536"/>
                <a:gd name="T7" fmla="*/ 0 60000 65536"/>
                <a:gd name="T8" fmla="*/ 0 60000 65536"/>
              </a:gdLst>
              <a:ahLst/>
              <a:cxnLst>
                <a:cxn ang="T6">
                  <a:pos x="T0" y="T1"/>
                </a:cxn>
                <a:cxn ang="T7">
                  <a:pos x="T2" y="T3"/>
                </a:cxn>
                <a:cxn ang="T8">
                  <a:pos x="T4" y="T5"/>
                </a:cxn>
              </a:cxnLst>
              <a:rect l="0" t="0" r="r" b="b"/>
              <a:pathLst>
                <a:path w="3001010" h="1082675">
                  <a:moveTo>
                    <a:pt x="3000961" y="1082356"/>
                  </a:moveTo>
                  <a:lnTo>
                    <a:pt x="3000961" y="0"/>
                  </a:lnTo>
                  <a:lnTo>
                    <a:pt x="0" y="0"/>
                  </a:lnTo>
                </a:path>
              </a:pathLst>
            </a:custGeom>
            <a:noFill/>
            <a:ln w="1100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022" name="object 11">
              <a:extLst>
                <a:ext uri="{FF2B5EF4-FFF2-40B4-BE49-F238E27FC236}">
                  <a16:creationId xmlns:a16="http://schemas.microsoft.com/office/drawing/2014/main" id="{FDBB7C4D-18AA-BA00-E9D2-46AB66AE33BA}"/>
                </a:ext>
              </a:extLst>
            </p:cNvPr>
            <p:cNvSpPr>
              <a:spLocks noChangeArrowheads="1"/>
            </p:cNvSpPr>
            <p:nvPr/>
          </p:nvSpPr>
          <p:spPr bwMode="auto">
            <a:xfrm>
              <a:off x="697401" y="2431293"/>
              <a:ext cx="2693636" cy="16529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023" name="object 12">
              <a:extLst>
                <a:ext uri="{FF2B5EF4-FFF2-40B4-BE49-F238E27FC236}">
                  <a16:creationId xmlns:a16="http://schemas.microsoft.com/office/drawing/2014/main" id="{89246A37-45EF-07B9-996E-A02CE708FE81}"/>
                </a:ext>
              </a:extLst>
            </p:cNvPr>
            <p:cNvSpPr>
              <a:spLocks/>
            </p:cNvSpPr>
            <p:nvPr/>
          </p:nvSpPr>
          <p:spPr bwMode="auto">
            <a:xfrm>
              <a:off x="6525497" y="3440294"/>
              <a:ext cx="2040255" cy="833119"/>
            </a:xfrm>
            <a:custGeom>
              <a:avLst/>
              <a:gdLst>
                <a:gd name="T0" fmla="*/ 1729247 w 2040254"/>
                <a:gd name="T1" fmla="*/ 0 h 833120"/>
                <a:gd name="T2" fmla="*/ 310971 w 2040254"/>
                <a:gd name="T3" fmla="*/ 0 h 833120"/>
                <a:gd name="T4" fmla="*/ 264972 w 2040254"/>
                <a:gd name="T5" fmla="*/ 3376 h 833120"/>
                <a:gd name="T6" fmla="*/ 221084 w 2040254"/>
                <a:gd name="T7" fmla="*/ 13186 h 833120"/>
                <a:gd name="T8" fmla="*/ 179785 w 2040254"/>
                <a:gd name="T9" fmla="*/ 28950 h 833120"/>
                <a:gd name="T10" fmla="*/ 141554 w 2040254"/>
                <a:gd name="T11" fmla="*/ 50189 h 833120"/>
                <a:gd name="T12" fmla="*/ 106868 w 2040254"/>
                <a:gd name="T13" fmla="*/ 76422 h 833120"/>
                <a:gd name="T14" fmla="*/ 76207 w 2040254"/>
                <a:gd name="T15" fmla="*/ 107171 h 833120"/>
                <a:gd name="T16" fmla="*/ 50047 w 2040254"/>
                <a:gd name="T17" fmla="*/ 141957 h 833120"/>
                <a:gd name="T18" fmla="*/ 28869 w 2040254"/>
                <a:gd name="T19" fmla="*/ 180299 h 833120"/>
                <a:gd name="T20" fmla="*/ 13149 w 2040254"/>
                <a:gd name="T21" fmla="*/ 221718 h 833120"/>
                <a:gd name="T22" fmla="*/ 3367 w 2040254"/>
                <a:gd name="T23" fmla="*/ 265735 h 833120"/>
                <a:gd name="T24" fmla="*/ 0 w 2040254"/>
                <a:gd name="T25" fmla="*/ 311870 h 833120"/>
                <a:gd name="T26" fmla="*/ 0 w 2040254"/>
                <a:gd name="T27" fmla="*/ 519164 h 833120"/>
                <a:gd name="T28" fmla="*/ 3367 w 2040254"/>
                <a:gd name="T29" fmla="*/ 565337 h 833120"/>
                <a:gd name="T30" fmla="*/ 13149 w 2040254"/>
                <a:gd name="T31" fmla="*/ 609467 h 833120"/>
                <a:gd name="T32" fmla="*/ 28869 w 2040254"/>
                <a:gd name="T33" fmla="*/ 651060 h 833120"/>
                <a:gd name="T34" fmla="*/ 50047 w 2040254"/>
                <a:gd name="T35" fmla="*/ 689618 h 833120"/>
                <a:gd name="T36" fmla="*/ 76207 w 2040254"/>
                <a:gd name="T37" fmla="*/ 724645 h 833120"/>
                <a:gd name="T38" fmla="*/ 106868 w 2040254"/>
                <a:gd name="T39" fmla="*/ 755645 h 833120"/>
                <a:gd name="T40" fmla="*/ 141554 w 2040254"/>
                <a:gd name="T41" fmla="*/ 782122 h 833120"/>
                <a:gd name="T42" fmla="*/ 179785 w 2040254"/>
                <a:gd name="T43" fmla="*/ 803579 h 833120"/>
                <a:gd name="T44" fmla="*/ 221084 w 2040254"/>
                <a:gd name="T45" fmla="*/ 819520 h 833120"/>
                <a:gd name="T46" fmla="*/ 264972 w 2040254"/>
                <a:gd name="T47" fmla="*/ 829449 h 833120"/>
                <a:gd name="T48" fmla="*/ 310971 w 2040254"/>
                <a:gd name="T49" fmla="*/ 832868 h 833120"/>
                <a:gd name="T50" fmla="*/ 1729247 w 2040254"/>
                <a:gd name="T51" fmla="*/ 832868 h 833120"/>
                <a:gd name="T52" fmla="*/ 1775246 w 2040254"/>
                <a:gd name="T53" fmla="*/ 829449 h 833120"/>
                <a:gd name="T54" fmla="*/ 1819134 w 2040254"/>
                <a:gd name="T55" fmla="*/ 819520 h 833120"/>
                <a:gd name="T56" fmla="*/ 1860433 w 2040254"/>
                <a:gd name="T57" fmla="*/ 803579 h 833120"/>
                <a:gd name="T58" fmla="*/ 1898664 w 2040254"/>
                <a:gd name="T59" fmla="*/ 782122 h 833120"/>
                <a:gd name="T60" fmla="*/ 1933350 w 2040254"/>
                <a:gd name="T61" fmla="*/ 755645 h 833120"/>
                <a:gd name="T62" fmla="*/ 1964011 w 2040254"/>
                <a:gd name="T63" fmla="*/ 724645 h 833120"/>
                <a:gd name="T64" fmla="*/ 1990170 w 2040254"/>
                <a:gd name="T65" fmla="*/ 689618 h 833120"/>
                <a:gd name="T66" fmla="*/ 2011349 w 2040254"/>
                <a:gd name="T67" fmla="*/ 651060 h 833120"/>
                <a:gd name="T68" fmla="*/ 2027069 w 2040254"/>
                <a:gd name="T69" fmla="*/ 609467 h 833120"/>
                <a:gd name="T70" fmla="*/ 2036851 w 2040254"/>
                <a:gd name="T71" fmla="*/ 565337 h 833120"/>
                <a:gd name="T72" fmla="*/ 2040218 w 2040254"/>
                <a:gd name="T73" fmla="*/ 519164 h 833120"/>
                <a:gd name="T74" fmla="*/ 2040218 w 2040254"/>
                <a:gd name="T75" fmla="*/ 311870 h 833120"/>
                <a:gd name="T76" fmla="*/ 2036851 w 2040254"/>
                <a:gd name="T77" fmla="*/ 265735 h 833120"/>
                <a:gd name="T78" fmla="*/ 2027069 w 2040254"/>
                <a:gd name="T79" fmla="*/ 221718 h 833120"/>
                <a:gd name="T80" fmla="*/ 2011349 w 2040254"/>
                <a:gd name="T81" fmla="*/ 180299 h 833120"/>
                <a:gd name="T82" fmla="*/ 1990170 w 2040254"/>
                <a:gd name="T83" fmla="*/ 141957 h 833120"/>
                <a:gd name="T84" fmla="*/ 1964011 w 2040254"/>
                <a:gd name="T85" fmla="*/ 107171 h 833120"/>
                <a:gd name="T86" fmla="*/ 1933350 w 2040254"/>
                <a:gd name="T87" fmla="*/ 76422 h 833120"/>
                <a:gd name="T88" fmla="*/ 1898664 w 2040254"/>
                <a:gd name="T89" fmla="*/ 50189 h 833120"/>
                <a:gd name="T90" fmla="*/ 1860433 w 2040254"/>
                <a:gd name="T91" fmla="*/ 28950 h 833120"/>
                <a:gd name="T92" fmla="*/ 1819134 w 2040254"/>
                <a:gd name="T93" fmla="*/ 13186 h 833120"/>
                <a:gd name="T94" fmla="*/ 1775246 w 2040254"/>
                <a:gd name="T95" fmla="*/ 3376 h 833120"/>
                <a:gd name="T96" fmla="*/ 1729247 w 2040254"/>
                <a:gd name="T97" fmla="*/ 0 h 8331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040254" h="833120">
                  <a:moveTo>
                    <a:pt x="1729246" y="0"/>
                  </a:moveTo>
                  <a:lnTo>
                    <a:pt x="310971" y="0"/>
                  </a:lnTo>
                  <a:lnTo>
                    <a:pt x="264972" y="3376"/>
                  </a:lnTo>
                  <a:lnTo>
                    <a:pt x="221084" y="13186"/>
                  </a:lnTo>
                  <a:lnTo>
                    <a:pt x="179785" y="28950"/>
                  </a:lnTo>
                  <a:lnTo>
                    <a:pt x="141554" y="50189"/>
                  </a:lnTo>
                  <a:lnTo>
                    <a:pt x="106868" y="76422"/>
                  </a:lnTo>
                  <a:lnTo>
                    <a:pt x="76207" y="107171"/>
                  </a:lnTo>
                  <a:lnTo>
                    <a:pt x="50047" y="141957"/>
                  </a:lnTo>
                  <a:lnTo>
                    <a:pt x="28869" y="180299"/>
                  </a:lnTo>
                  <a:lnTo>
                    <a:pt x="13149" y="221718"/>
                  </a:lnTo>
                  <a:lnTo>
                    <a:pt x="3367" y="265735"/>
                  </a:lnTo>
                  <a:lnTo>
                    <a:pt x="0" y="311870"/>
                  </a:lnTo>
                  <a:lnTo>
                    <a:pt x="0" y="519165"/>
                  </a:lnTo>
                  <a:lnTo>
                    <a:pt x="3367" y="565338"/>
                  </a:lnTo>
                  <a:lnTo>
                    <a:pt x="13149" y="609468"/>
                  </a:lnTo>
                  <a:lnTo>
                    <a:pt x="28869" y="651061"/>
                  </a:lnTo>
                  <a:lnTo>
                    <a:pt x="50047" y="689619"/>
                  </a:lnTo>
                  <a:lnTo>
                    <a:pt x="76207" y="724646"/>
                  </a:lnTo>
                  <a:lnTo>
                    <a:pt x="106868" y="755646"/>
                  </a:lnTo>
                  <a:lnTo>
                    <a:pt x="141554" y="782123"/>
                  </a:lnTo>
                  <a:lnTo>
                    <a:pt x="179785" y="803580"/>
                  </a:lnTo>
                  <a:lnTo>
                    <a:pt x="221084" y="819521"/>
                  </a:lnTo>
                  <a:lnTo>
                    <a:pt x="264972" y="829450"/>
                  </a:lnTo>
                  <a:lnTo>
                    <a:pt x="310971" y="832869"/>
                  </a:lnTo>
                  <a:lnTo>
                    <a:pt x="1729246" y="832869"/>
                  </a:lnTo>
                  <a:lnTo>
                    <a:pt x="1775245" y="829450"/>
                  </a:lnTo>
                  <a:lnTo>
                    <a:pt x="1819133" y="819521"/>
                  </a:lnTo>
                  <a:lnTo>
                    <a:pt x="1860432" y="803580"/>
                  </a:lnTo>
                  <a:lnTo>
                    <a:pt x="1898663" y="782123"/>
                  </a:lnTo>
                  <a:lnTo>
                    <a:pt x="1933349" y="755646"/>
                  </a:lnTo>
                  <a:lnTo>
                    <a:pt x="1964010" y="724646"/>
                  </a:lnTo>
                  <a:lnTo>
                    <a:pt x="1990169" y="689619"/>
                  </a:lnTo>
                  <a:lnTo>
                    <a:pt x="2011348" y="651061"/>
                  </a:lnTo>
                  <a:lnTo>
                    <a:pt x="2027068" y="609468"/>
                  </a:lnTo>
                  <a:lnTo>
                    <a:pt x="2036850" y="565338"/>
                  </a:lnTo>
                  <a:lnTo>
                    <a:pt x="2040217" y="519165"/>
                  </a:lnTo>
                  <a:lnTo>
                    <a:pt x="2040217" y="311870"/>
                  </a:lnTo>
                  <a:lnTo>
                    <a:pt x="2036850" y="265735"/>
                  </a:lnTo>
                  <a:lnTo>
                    <a:pt x="2027068" y="221718"/>
                  </a:lnTo>
                  <a:lnTo>
                    <a:pt x="2011348" y="180299"/>
                  </a:lnTo>
                  <a:lnTo>
                    <a:pt x="1990169" y="141957"/>
                  </a:lnTo>
                  <a:lnTo>
                    <a:pt x="1964010" y="107171"/>
                  </a:lnTo>
                  <a:lnTo>
                    <a:pt x="1933349" y="76422"/>
                  </a:lnTo>
                  <a:lnTo>
                    <a:pt x="1898663" y="50189"/>
                  </a:lnTo>
                  <a:lnTo>
                    <a:pt x="1860432" y="28950"/>
                  </a:lnTo>
                  <a:lnTo>
                    <a:pt x="1819133" y="13186"/>
                  </a:lnTo>
                  <a:lnTo>
                    <a:pt x="1775245" y="3376"/>
                  </a:lnTo>
                  <a:lnTo>
                    <a:pt x="1729246"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3024" name="object 13">
              <a:extLst>
                <a:ext uri="{FF2B5EF4-FFF2-40B4-BE49-F238E27FC236}">
                  <a16:creationId xmlns:a16="http://schemas.microsoft.com/office/drawing/2014/main" id="{5DC7F8D9-CE06-791A-8736-BCB211A5E3BF}"/>
                </a:ext>
              </a:extLst>
            </p:cNvPr>
            <p:cNvSpPr>
              <a:spLocks/>
            </p:cNvSpPr>
            <p:nvPr/>
          </p:nvSpPr>
          <p:spPr bwMode="auto">
            <a:xfrm>
              <a:off x="6525497" y="3440294"/>
              <a:ext cx="2040255" cy="833119"/>
            </a:xfrm>
            <a:custGeom>
              <a:avLst/>
              <a:gdLst>
                <a:gd name="T0" fmla="*/ 310971 w 2040254"/>
                <a:gd name="T1" fmla="*/ 0 h 833120"/>
                <a:gd name="T2" fmla="*/ 1729247 w 2040254"/>
                <a:gd name="T3" fmla="*/ 0 h 833120"/>
                <a:gd name="T4" fmla="*/ 1775246 w 2040254"/>
                <a:gd name="T5" fmla="*/ 3376 h 833120"/>
                <a:gd name="T6" fmla="*/ 1819134 w 2040254"/>
                <a:gd name="T7" fmla="*/ 13186 h 833120"/>
                <a:gd name="T8" fmla="*/ 1860433 w 2040254"/>
                <a:gd name="T9" fmla="*/ 28950 h 833120"/>
                <a:gd name="T10" fmla="*/ 1898664 w 2040254"/>
                <a:gd name="T11" fmla="*/ 50189 h 833120"/>
                <a:gd name="T12" fmla="*/ 1933350 w 2040254"/>
                <a:gd name="T13" fmla="*/ 76422 h 833120"/>
                <a:gd name="T14" fmla="*/ 1964011 w 2040254"/>
                <a:gd name="T15" fmla="*/ 107171 h 833120"/>
                <a:gd name="T16" fmla="*/ 1990170 w 2040254"/>
                <a:gd name="T17" fmla="*/ 141957 h 833120"/>
                <a:gd name="T18" fmla="*/ 2011349 w 2040254"/>
                <a:gd name="T19" fmla="*/ 180299 h 833120"/>
                <a:gd name="T20" fmla="*/ 2027069 w 2040254"/>
                <a:gd name="T21" fmla="*/ 221718 h 833120"/>
                <a:gd name="T22" fmla="*/ 2036851 w 2040254"/>
                <a:gd name="T23" fmla="*/ 265735 h 833120"/>
                <a:gd name="T24" fmla="*/ 2040218 w 2040254"/>
                <a:gd name="T25" fmla="*/ 311870 h 833120"/>
                <a:gd name="T26" fmla="*/ 2040218 w 2040254"/>
                <a:gd name="T27" fmla="*/ 519164 h 833120"/>
                <a:gd name="T28" fmla="*/ 2036851 w 2040254"/>
                <a:gd name="T29" fmla="*/ 565337 h 833120"/>
                <a:gd name="T30" fmla="*/ 2027069 w 2040254"/>
                <a:gd name="T31" fmla="*/ 609467 h 833120"/>
                <a:gd name="T32" fmla="*/ 2011349 w 2040254"/>
                <a:gd name="T33" fmla="*/ 651060 h 833120"/>
                <a:gd name="T34" fmla="*/ 1990170 w 2040254"/>
                <a:gd name="T35" fmla="*/ 689618 h 833120"/>
                <a:gd name="T36" fmla="*/ 1964011 w 2040254"/>
                <a:gd name="T37" fmla="*/ 724645 h 833120"/>
                <a:gd name="T38" fmla="*/ 1933350 w 2040254"/>
                <a:gd name="T39" fmla="*/ 755645 h 833120"/>
                <a:gd name="T40" fmla="*/ 1898664 w 2040254"/>
                <a:gd name="T41" fmla="*/ 782122 h 833120"/>
                <a:gd name="T42" fmla="*/ 1860433 w 2040254"/>
                <a:gd name="T43" fmla="*/ 803579 h 833120"/>
                <a:gd name="T44" fmla="*/ 1819134 w 2040254"/>
                <a:gd name="T45" fmla="*/ 819520 h 833120"/>
                <a:gd name="T46" fmla="*/ 1775246 w 2040254"/>
                <a:gd name="T47" fmla="*/ 829448 h 833120"/>
                <a:gd name="T48" fmla="*/ 1729247 w 2040254"/>
                <a:gd name="T49" fmla="*/ 832868 h 833120"/>
                <a:gd name="T50" fmla="*/ 310971 w 2040254"/>
                <a:gd name="T51" fmla="*/ 832868 h 833120"/>
                <a:gd name="T52" fmla="*/ 264972 w 2040254"/>
                <a:gd name="T53" fmla="*/ 829448 h 833120"/>
                <a:gd name="T54" fmla="*/ 221084 w 2040254"/>
                <a:gd name="T55" fmla="*/ 819520 h 833120"/>
                <a:gd name="T56" fmla="*/ 179785 w 2040254"/>
                <a:gd name="T57" fmla="*/ 803579 h 833120"/>
                <a:gd name="T58" fmla="*/ 141554 w 2040254"/>
                <a:gd name="T59" fmla="*/ 782122 h 833120"/>
                <a:gd name="T60" fmla="*/ 106868 w 2040254"/>
                <a:gd name="T61" fmla="*/ 755645 h 833120"/>
                <a:gd name="T62" fmla="*/ 76207 w 2040254"/>
                <a:gd name="T63" fmla="*/ 724645 h 833120"/>
                <a:gd name="T64" fmla="*/ 50047 w 2040254"/>
                <a:gd name="T65" fmla="*/ 689618 h 833120"/>
                <a:gd name="T66" fmla="*/ 28869 w 2040254"/>
                <a:gd name="T67" fmla="*/ 651060 h 833120"/>
                <a:gd name="T68" fmla="*/ 13149 w 2040254"/>
                <a:gd name="T69" fmla="*/ 609467 h 833120"/>
                <a:gd name="T70" fmla="*/ 3367 w 2040254"/>
                <a:gd name="T71" fmla="*/ 565337 h 833120"/>
                <a:gd name="T72" fmla="*/ 0 w 2040254"/>
                <a:gd name="T73" fmla="*/ 519164 h 833120"/>
                <a:gd name="T74" fmla="*/ 0 w 2040254"/>
                <a:gd name="T75" fmla="*/ 311870 h 833120"/>
                <a:gd name="T76" fmla="*/ 3367 w 2040254"/>
                <a:gd name="T77" fmla="*/ 265735 h 833120"/>
                <a:gd name="T78" fmla="*/ 13149 w 2040254"/>
                <a:gd name="T79" fmla="*/ 221718 h 833120"/>
                <a:gd name="T80" fmla="*/ 28869 w 2040254"/>
                <a:gd name="T81" fmla="*/ 180299 h 833120"/>
                <a:gd name="T82" fmla="*/ 50047 w 2040254"/>
                <a:gd name="T83" fmla="*/ 141957 h 833120"/>
                <a:gd name="T84" fmla="*/ 76207 w 2040254"/>
                <a:gd name="T85" fmla="*/ 107171 h 833120"/>
                <a:gd name="T86" fmla="*/ 106868 w 2040254"/>
                <a:gd name="T87" fmla="*/ 76422 h 833120"/>
                <a:gd name="T88" fmla="*/ 141554 w 2040254"/>
                <a:gd name="T89" fmla="*/ 50189 h 833120"/>
                <a:gd name="T90" fmla="*/ 179785 w 2040254"/>
                <a:gd name="T91" fmla="*/ 28950 h 833120"/>
                <a:gd name="T92" fmla="*/ 221084 w 2040254"/>
                <a:gd name="T93" fmla="*/ 13186 h 833120"/>
                <a:gd name="T94" fmla="*/ 264972 w 2040254"/>
                <a:gd name="T95" fmla="*/ 3376 h 833120"/>
                <a:gd name="T96" fmla="*/ 310971 w 2040254"/>
                <a:gd name="T97" fmla="*/ 0 h 8331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040254" h="833120">
                  <a:moveTo>
                    <a:pt x="310971" y="0"/>
                  </a:moveTo>
                  <a:lnTo>
                    <a:pt x="1729246" y="0"/>
                  </a:lnTo>
                  <a:lnTo>
                    <a:pt x="1775245" y="3376"/>
                  </a:lnTo>
                  <a:lnTo>
                    <a:pt x="1819133" y="13186"/>
                  </a:lnTo>
                  <a:lnTo>
                    <a:pt x="1860432" y="28950"/>
                  </a:lnTo>
                  <a:lnTo>
                    <a:pt x="1898663" y="50189"/>
                  </a:lnTo>
                  <a:lnTo>
                    <a:pt x="1933349" y="76422"/>
                  </a:lnTo>
                  <a:lnTo>
                    <a:pt x="1964010" y="107171"/>
                  </a:lnTo>
                  <a:lnTo>
                    <a:pt x="1990169" y="141957"/>
                  </a:lnTo>
                  <a:lnTo>
                    <a:pt x="2011348" y="180299"/>
                  </a:lnTo>
                  <a:lnTo>
                    <a:pt x="2027068" y="221718"/>
                  </a:lnTo>
                  <a:lnTo>
                    <a:pt x="2036850" y="265735"/>
                  </a:lnTo>
                  <a:lnTo>
                    <a:pt x="2040217" y="311870"/>
                  </a:lnTo>
                  <a:lnTo>
                    <a:pt x="2040217" y="519165"/>
                  </a:lnTo>
                  <a:lnTo>
                    <a:pt x="2036850" y="565338"/>
                  </a:lnTo>
                  <a:lnTo>
                    <a:pt x="2027068" y="609468"/>
                  </a:lnTo>
                  <a:lnTo>
                    <a:pt x="2011348" y="651061"/>
                  </a:lnTo>
                  <a:lnTo>
                    <a:pt x="1990169" y="689619"/>
                  </a:lnTo>
                  <a:lnTo>
                    <a:pt x="1964010" y="724646"/>
                  </a:lnTo>
                  <a:lnTo>
                    <a:pt x="1933349" y="755646"/>
                  </a:lnTo>
                  <a:lnTo>
                    <a:pt x="1898663" y="782123"/>
                  </a:lnTo>
                  <a:lnTo>
                    <a:pt x="1860432" y="803580"/>
                  </a:lnTo>
                  <a:lnTo>
                    <a:pt x="1819133" y="819521"/>
                  </a:lnTo>
                  <a:lnTo>
                    <a:pt x="1775245" y="829449"/>
                  </a:lnTo>
                  <a:lnTo>
                    <a:pt x="1729246" y="832869"/>
                  </a:lnTo>
                  <a:lnTo>
                    <a:pt x="310971" y="832869"/>
                  </a:lnTo>
                  <a:lnTo>
                    <a:pt x="264972" y="829449"/>
                  </a:lnTo>
                  <a:lnTo>
                    <a:pt x="221084" y="819521"/>
                  </a:lnTo>
                  <a:lnTo>
                    <a:pt x="179785" y="803580"/>
                  </a:lnTo>
                  <a:lnTo>
                    <a:pt x="141554" y="782123"/>
                  </a:lnTo>
                  <a:lnTo>
                    <a:pt x="106868" y="755646"/>
                  </a:lnTo>
                  <a:lnTo>
                    <a:pt x="76207" y="724646"/>
                  </a:lnTo>
                  <a:lnTo>
                    <a:pt x="50047" y="689619"/>
                  </a:lnTo>
                  <a:lnTo>
                    <a:pt x="28869" y="651061"/>
                  </a:lnTo>
                  <a:lnTo>
                    <a:pt x="13149" y="609468"/>
                  </a:lnTo>
                  <a:lnTo>
                    <a:pt x="3367" y="565338"/>
                  </a:lnTo>
                  <a:lnTo>
                    <a:pt x="0" y="519165"/>
                  </a:lnTo>
                  <a:lnTo>
                    <a:pt x="0" y="311870"/>
                  </a:lnTo>
                  <a:lnTo>
                    <a:pt x="3367" y="265735"/>
                  </a:lnTo>
                  <a:lnTo>
                    <a:pt x="13149" y="221718"/>
                  </a:lnTo>
                  <a:lnTo>
                    <a:pt x="28869" y="180299"/>
                  </a:lnTo>
                  <a:lnTo>
                    <a:pt x="50047" y="141957"/>
                  </a:lnTo>
                  <a:lnTo>
                    <a:pt x="76207" y="107171"/>
                  </a:lnTo>
                  <a:lnTo>
                    <a:pt x="106868" y="76422"/>
                  </a:lnTo>
                  <a:lnTo>
                    <a:pt x="141554" y="50189"/>
                  </a:lnTo>
                  <a:lnTo>
                    <a:pt x="179785" y="28950"/>
                  </a:lnTo>
                  <a:lnTo>
                    <a:pt x="221084" y="13186"/>
                  </a:lnTo>
                  <a:lnTo>
                    <a:pt x="264972" y="3376"/>
                  </a:lnTo>
                  <a:lnTo>
                    <a:pt x="310971" y="0"/>
                  </a:lnTo>
                  <a:close/>
                </a:path>
              </a:pathLst>
            </a:custGeom>
            <a:noFill/>
            <a:ln w="22007">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025" name="object 14">
              <a:extLst>
                <a:ext uri="{FF2B5EF4-FFF2-40B4-BE49-F238E27FC236}">
                  <a16:creationId xmlns:a16="http://schemas.microsoft.com/office/drawing/2014/main" id="{272EF13D-3313-C07D-CBB8-2364C90B2D75}"/>
                </a:ext>
              </a:extLst>
            </p:cNvPr>
            <p:cNvSpPr>
              <a:spLocks noChangeArrowheads="1"/>
            </p:cNvSpPr>
            <p:nvPr/>
          </p:nvSpPr>
          <p:spPr bwMode="auto">
            <a:xfrm>
              <a:off x="3418436" y="3359573"/>
              <a:ext cx="5088771" cy="85487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026" name="object 15">
              <a:extLst>
                <a:ext uri="{FF2B5EF4-FFF2-40B4-BE49-F238E27FC236}">
                  <a16:creationId xmlns:a16="http://schemas.microsoft.com/office/drawing/2014/main" id="{E75D127B-361B-6114-D7AE-48D7D531C234}"/>
                </a:ext>
              </a:extLst>
            </p:cNvPr>
            <p:cNvSpPr>
              <a:spLocks noChangeArrowheads="1"/>
            </p:cNvSpPr>
            <p:nvPr/>
          </p:nvSpPr>
          <p:spPr bwMode="auto">
            <a:xfrm>
              <a:off x="5901359" y="3550346"/>
              <a:ext cx="144632" cy="15410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027" name="object 16">
              <a:extLst>
                <a:ext uri="{FF2B5EF4-FFF2-40B4-BE49-F238E27FC236}">
                  <a16:creationId xmlns:a16="http://schemas.microsoft.com/office/drawing/2014/main" id="{31F27133-8C13-F342-4C3F-948FCE0172B7}"/>
                </a:ext>
              </a:extLst>
            </p:cNvPr>
            <p:cNvSpPr>
              <a:spLocks/>
            </p:cNvSpPr>
            <p:nvPr/>
          </p:nvSpPr>
          <p:spPr bwMode="auto">
            <a:xfrm>
              <a:off x="6069889" y="3546690"/>
              <a:ext cx="73660" cy="156210"/>
            </a:xfrm>
            <a:custGeom>
              <a:avLst/>
              <a:gdLst>
                <a:gd name="T0" fmla="*/ 23660 w 73660"/>
                <a:gd name="T1" fmla="*/ 55041 h 156210"/>
                <a:gd name="T2" fmla="*/ 21945 w 73660"/>
                <a:gd name="T3" fmla="*/ 53213 h 156210"/>
                <a:gd name="T4" fmla="*/ 12687 w 73660"/>
                <a:gd name="T5" fmla="*/ 55041 h 156210"/>
                <a:gd name="T6" fmla="*/ 10972 w 73660"/>
                <a:gd name="T7" fmla="*/ 55041 h 156210"/>
                <a:gd name="T8" fmla="*/ 1701 w 73660"/>
                <a:gd name="T9" fmla="*/ 56883 h 156210"/>
                <a:gd name="T10" fmla="*/ 0 w 73660"/>
                <a:gd name="T11" fmla="*/ 58712 h 156210"/>
                <a:gd name="T12" fmla="*/ 1295 w 73660"/>
                <a:gd name="T13" fmla="*/ 66789 h 156210"/>
                <a:gd name="T14" fmla="*/ 2463 w 73660"/>
                <a:gd name="T15" fmla="*/ 76593 h 156210"/>
                <a:gd name="T16" fmla="*/ 3327 w 73660"/>
                <a:gd name="T17" fmla="*/ 91211 h 156210"/>
                <a:gd name="T18" fmla="*/ 3657 w 73660"/>
                <a:gd name="T19" fmla="*/ 113741 h 156210"/>
                <a:gd name="T20" fmla="*/ 3352 w 73660"/>
                <a:gd name="T21" fmla="*/ 128041 h 156210"/>
                <a:gd name="T22" fmla="*/ 2679 w 73660"/>
                <a:gd name="T23" fmla="*/ 138734 h 156210"/>
                <a:gd name="T24" fmla="*/ 2006 w 73660"/>
                <a:gd name="T25" fmla="*/ 147015 h 156210"/>
                <a:gd name="T26" fmla="*/ 1701 w 73660"/>
                <a:gd name="T27" fmla="*/ 154101 h 156210"/>
                <a:gd name="T28" fmla="*/ 1701 w 73660"/>
                <a:gd name="T29" fmla="*/ 155930 h 156210"/>
                <a:gd name="T30" fmla="*/ 23660 w 73660"/>
                <a:gd name="T31" fmla="*/ 155930 h 156210"/>
                <a:gd name="T32" fmla="*/ 23660 w 73660"/>
                <a:gd name="T33" fmla="*/ 55041 h 156210"/>
                <a:gd name="T34" fmla="*/ 25603 w 73660"/>
                <a:gd name="T35" fmla="*/ 5499 h 156210"/>
                <a:gd name="T36" fmla="*/ 12687 w 73660"/>
                <a:gd name="T37" fmla="*/ 5499 h 156210"/>
                <a:gd name="T38" fmla="*/ 1701 w 73660"/>
                <a:gd name="T39" fmla="*/ 7327 h 156210"/>
                <a:gd name="T40" fmla="*/ 1701 w 73660"/>
                <a:gd name="T41" fmla="*/ 27520 h 156210"/>
                <a:gd name="T42" fmla="*/ 10972 w 73660"/>
                <a:gd name="T43" fmla="*/ 27520 h 156210"/>
                <a:gd name="T44" fmla="*/ 14630 w 73660"/>
                <a:gd name="T45" fmla="*/ 25692 h 156210"/>
                <a:gd name="T46" fmla="*/ 23660 w 73660"/>
                <a:gd name="T47" fmla="*/ 25692 h 156210"/>
                <a:gd name="T48" fmla="*/ 25603 w 73660"/>
                <a:gd name="T49" fmla="*/ 23850 h 156210"/>
                <a:gd name="T50" fmla="*/ 25603 w 73660"/>
                <a:gd name="T51" fmla="*/ 5499 h 156210"/>
                <a:gd name="T52" fmla="*/ 73164 w 73660"/>
                <a:gd name="T53" fmla="*/ 1828 h 156210"/>
                <a:gd name="T54" fmla="*/ 71221 w 73660"/>
                <a:gd name="T55" fmla="*/ 0 h 156210"/>
                <a:gd name="T56" fmla="*/ 62191 w 73660"/>
                <a:gd name="T57" fmla="*/ 1828 h 156210"/>
                <a:gd name="T58" fmla="*/ 60236 w 73660"/>
                <a:gd name="T59" fmla="*/ 3657 h 156210"/>
                <a:gd name="T60" fmla="*/ 51219 w 73660"/>
                <a:gd name="T61" fmla="*/ 3657 h 156210"/>
                <a:gd name="T62" fmla="*/ 49263 w 73660"/>
                <a:gd name="T63" fmla="*/ 5499 h 156210"/>
                <a:gd name="T64" fmla="*/ 50393 w 73660"/>
                <a:gd name="T65" fmla="*/ 25082 h 156210"/>
                <a:gd name="T66" fmla="*/ 51181 w 73660"/>
                <a:gd name="T67" fmla="*/ 65620 h 156210"/>
                <a:gd name="T68" fmla="*/ 51219 w 73660"/>
                <a:gd name="T69" fmla="*/ 155930 h 156210"/>
                <a:gd name="T70" fmla="*/ 71221 w 73660"/>
                <a:gd name="T71" fmla="*/ 155930 h 156210"/>
                <a:gd name="T72" fmla="*/ 73164 w 73660"/>
                <a:gd name="T73" fmla="*/ 154101 h 156210"/>
                <a:gd name="T74" fmla="*/ 71526 w 73660"/>
                <a:gd name="T75" fmla="*/ 105854 h 156210"/>
                <a:gd name="T76" fmla="*/ 71462 w 73660"/>
                <a:gd name="T77" fmla="*/ 40360 h 156210"/>
                <a:gd name="T78" fmla="*/ 72034 w 73660"/>
                <a:gd name="T79" fmla="*/ 21094 h 156210"/>
                <a:gd name="T80" fmla="*/ 73164 w 73660"/>
                <a:gd name="T81" fmla="*/ 1828 h 1562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660" h="156210">
                  <a:moveTo>
                    <a:pt x="23660" y="55041"/>
                  </a:moveTo>
                  <a:lnTo>
                    <a:pt x="21945" y="53213"/>
                  </a:lnTo>
                  <a:lnTo>
                    <a:pt x="12687" y="55041"/>
                  </a:lnTo>
                  <a:lnTo>
                    <a:pt x="10972" y="55041"/>
                  </a:lnTo>
                  <a:lnTo>
                    <a:pt x="1701" y="56883"/>
                  </a:lnTo>
                  <a:lnTo>
                    <a:pt x="0" y="58712"/>
                  </a:lnTo>
                  <a:lnTo>
                    <a:pt x="1295" y="66789"/>
                  </a:lnTo>
                  <a:lnTo>
                    <a:pt x="2463" y="76593"/>
                  </a:lnTo>
                  <a:lnTo>
                    <a:pt x="3327" y="91211"/>
                  </a:lnTo>
                  <a:lnTo>
                    <a:pt x="3657" y="113741"/>
                  </a:lnTo>
                  <a:lnTo>
                    <a:pt x="3352" y="128041"/>
                  </a:lnTo>
                  <a:lnTo>
                    <a:pt x="2679" y="138734"/>
                  </a:lnTo>
                  <a:lnTo>
                    <a:pt x="2006" y="147015"/>
                  </a:lnTo>
                  <a:lnTo>
                    <a:pt x="1701" y="154101"/>
                  </a:lnTo>
                  <a:lnTo>
                    <a:pt x="1701" y="155930"/>
                  </a:lnTo>
                  <a:lnTo>
                    <a:pt x="23660" y="155930"/>
                  </a:lnTo>
                  <a:lnTo>
                    <a:pt x="23660" y="55041"/>
                  </a:lnTo>
                  <a:close/>
                </a:path>
                <a:path w="73660" h="156210">
                  <a:moveTo>
                    <a:pt x="25603" y="5499"/>
                  </a:moveTo>
                  <a:lnTo>
                    <a:pt x="12687" y="5499"/>
                  </a:lnTo>
                  <a:lnTo>
                    <a:pt x="1701" y="7327"/>
                  </a:lnTo>
                  <a:lnTo>
                    <a:pt x="1701" y="27520"/>
                  </a:lnTo>
                  <a:lnTo>
                    <a:pt x="10972" y="27520"/>
                  </a:lnTo>
                  <a:lnTo>
                    <a:pt x="14630" y="25692"/>
                  </a:lnTo>
                  <a:lnTo>
                    <a:pt x="23660" y="25692"/>
                  </a:lnTo>
                  <a:lnTo>
                    <a:pt x="25603" y="23850"/>
                  </a:lnTo>
                  <a:lnTo>
                    <a:pt x="25603" y="5499"/>
                  </a:lnTo>
                  <a:close/>
                </a:path>
                <a:path w="73660" h="156210">
                  <a:moveTo>
                    <a:pt x="73164" y="1828"/>
                  </a:moveTo>
                  <a:lnTo>
                    <a:pt x="71221" y="0"/>
                  </a:lnTo>
                  <a:lnTo>
                    <a:pt x="62191" y="1828"/>
                  </a:lnTo>
                  <a:lnTo>
                    <a:pt x="60236" y="3657"/>
                  </a:lnTo>
                  <a:lnTo>
                    <a:pt x="51219" y="3657"/>
                  </a:lnTo>
                  <a:lnTo>
                    <a:pt x="49263" y="5499"/>
                  </a:lnTo>
                  <a:lnTo>
                    <a:pt x="50393" y="25082"/>
                  </a:lnTo>
                  <a:lnTo>
                    <a:pt x="51181" y="65620"/>
                  </a:lnTo>
                  <a:lnTo>
                    <a:pt x="51219" y="155930"/>
                  </a:lnTo>
                  <a:lnTo>
                    <a:pt x="71221" y="155930"/>
                  </a:lnTo>
                  <a:lnTo>
                    <a:pt x="73164" y="154101"/>
                  </a:lnTo>
                  <a:lnTo>
                    <a:pt x="71526" y="105854"/>
                  </a:lnTo>
                  <a:lnTo>
                    <a:pt x="71462" y="40360"/>
                  </a:lnTo>
                  <a:lnTo>
                    <a:pt x="72034" y="21094"/>
                  </a:lnTo>
                  <a:lnTo>
                    <a:pt x="73164" y="18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3028" name="object 17">
              <a:extLst>
                <a:ext uri="{FF2B5EF4-FFF2-40B4-BE49-F238E27FC236}">
                  <a16:creationId xmlns:a16="http://schemas.microsoft.com/office/drawing/2014/main" id="{D3644342-7F5E-A924-8B30-673FDCCAD440}"/>
                </a:ext>
              </a:extLst>
            </p:cNvPr>
            <p:cNvSpPr>
              <a:spLocks noChangeArrowheads="1"/>
            </p:cNvSpPr>
            <p:nvPr/>
          </p:nvSpPr>
          <p:spPr bwMode="auto">
            <a:xfrm>
              <a:off x="3837483" y="2460631"/>
              <a:ext cx="369507" cy="15226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029" name="object 18">
              <a:extLst>
                <a:ext uri="{FF2B5EF4-FFF2-40B4-BE49-F238E27FC236}">
                  <a16:creationId xmlns:a16="http://schemas.microsoft.com/office/drawing/2014/main" id="{5460C170-3B19-BACC-7F91-0E29EBCFAB04}"/>
                </a:ext>
              </a:extLst>
            </p:cNvPr>
            <p:cNvSpPr>
              <a:spLocks/>
            </p:cNvSpPr>
            <p:nvPr/>
          </p:nvSpPr>
          <p:spPr bwMode="auto">
            <a:xfrm>
              <a:off x="4056992" y="4130062"/>
              <a:ext cx="3416300" cy="563245"/>
            </a:xfrm>
            <a:custGeom>
              <a:avLst/>
              <a:gdLst>
                <a:gd name="T0" fmla="*/ 3416297 w 3416300"/>
                <a:gd name="T1" fmla="*/ 62383 h 563245"/>
                <a:gd name="T2" fmla="*/ 3416297 w 3416300"/>
                <a:gd name="T3" fmla="*/ 563207 h 563245"/>
                <a:gd name="T4" fmla="*/ 0 w 3416300"/>
                <a:gd name="T5" fmla="*/ 563207 h 563245"/>
                <a:gd name="T6" fmla="*/ 0 w 3416300"/>
                <a:gd name="T7" fmla="*/ 0 h 5632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16300" h="563245">
                  <a:moveTo>
                    <a:pt x="3416297" y="62383"/>
                  </a:moveTo>
                  <a:lnTo>
                    <a:pt x="3416297" y="563207"/>
                  </a:lnTo>
                  <a:lnTo>
                    <a:pt x="0" y="563207"/>
                  </a:lnTo>
                  <a:lnTo>
                    <a:pt x="0" y="0"/>
                  </a:lnTo>
                </a:path>
              </a:pathLst>
            </a:custGeom>
            <a:noFill/>
            <a:ln w="1100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030" name="object 19">
              <a:extLst>
                <a:ext uri="{FF2B5EF4-FFF2-40B4-BE49-F238E27FC236}">
                  <a16:creationId xmlns:a16="http://schemas.microsoft.com/office/drawing/2014/main" id="{B92BDE52-2E7E-5847-F93F-C510BAF6ED02}"/>
                </a:ext>
              </a:extLst>
            </p:cNvPr>
            <p:cNvSpPr>
              <a:spLocks noChangeArrowheads="1"/>
            </p:cNvSpPr>
            <p:nvPr/>
          </p:nvSpPr>
          <p:spPr bwMode="auto">
            <a:xfrm>
              <a:off x="4007596" y="4051184"/>
              <a:ext cx="102450" cy="166924"/>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 name="TextBox 3">
            <a:extLst>
              <a:ext uri="{FF2B5EF4-FFF2-40B4-BE49-F238E27FC236}">
                <a16:creationId xmlns:a16="http://schemas.microsoft.com/office/drawing/2014/main" id="{A321DBBD-6690-AB34-52D2-6D2339FFA971}"/>
              </a:ext>
            </a:extLst>
          </p:cNvPr>
          <p:cNvSpPr txBox="1"/>
          <p:nvPr/>
        </p:nvSpPr>
        <p:spPr>
          <a:xfrm>
            <a:off x="3680342" y="5973108"/>
            <a:ext cx="4572000"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bject 2">
            <a:extLst>
              <a:ext uri="{FF2B5EF4-FFF2-40B4-BE49-F238E27FC236}">
                <a16:creationId xmlns:a16="http://schemas.microsoft.com/office/drawing/2014/main" id="{6D779501-D912-D3D3-4726-BF02EA5C1A48}"/>
              </a:ext>
            </a:extLst>
          </p:cNvPr>
          <p:cNvSpPr txBox="1">
            <a:spLocks noChangeArrowheads="1"/>
          </p:cNvSpPr>
          <p:nvPr/>
        </p:nvSpPr>
        <p:spPr bwMode="auto">
          <a:xfrm>
            <a:off x="251520" y="1399039"/>
            <a:ext cx="8712968" cy="469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Start by identifying the increment of functionality</a:t>
            </a:r>
            <a:r>
              <a:rPr lang="en-GB" altLang="en-US" dirty="0">
                <a:solidFill>
                  <a:srgbClr val="46424D"/>
                </a:solidFill>
                <a:cs typeface="Arial" panose="020B0604020202020204" pitchFamily="34" charset="0"/>
              </a:rPr>
              <a:t> that</a:t>
            </a:r>
            <a:r>
              <a:rPr lang="en-US" altLang="en-US" dirty="0">
                <a:solidFill>
                  <a:srgbClr val="46424D"/>
                </a:solidFill>
                <a:cs typeface="Arial" panose="020B0604020202020204" pitchFamily="34" charset="0"/>
              </a:rPr>
              <a:t> is  required. This should normally be small and  implementable in a few lines of code.</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Write a test for this functionality and implement this as  an automated test.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Run the test, along with all other tests that have</a:t>
            </a:r>
            <a:r>
              <a:rPr lang="en-GB" altLang="en-US" dirty="0">
                <a:solidFill>
                  <a:srgbClr val="46424D"/>
                </a:solidFill>
                <a:cs typeface="Arial" panose="020B0604020202020204" pitchFamily="34" charset="0"/>
              </a:rPr>
              <a:t> been</a:t>
            </a:r>
            <a:r>
              <a:rPr lang="en-US" altLang="en-US" dirty="0">
                <a:solidFill>
                  <a:srgbClr val="46424D"/>
                </a:solidFill>
                <a:cs typeface="Arial" panose="020B0604020202020204" pitchFamily="34" charset="0"/>
              </a:rPr>
              <a:t>   implemented. Initially, you have not implemented the  functionality so the new test will fail.</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Implement the functionality and re-run the test.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Once all tests run successfully, you move</a:t>
            </a:r>
            <a:r>
              <a:rPr lang="en-GB" altLang="en-US" dirty="0">
                <a:solidFill>
                  <a:srgbClr val="46424D"/>
                </a:solidFill>
                <a:cs typeface="Arial" panose="020B0604020202020204" pitchFamily="34" charset="0"/>
              </a:rPr>
              <a:t> on to</a:t>
            </a:r>
            <a:r>
              <a:rPr lang="en-US" altLang="en-US" dirty="0">
                <a:solidFill>
                  <a:srgbClr val="46424D"/>
                </a:solidFill>
                <a:cs typeface="Arial" panose="020B0604020202020204" pitchFamily="34" charset="0"/>
              </a:rPr>
              <a:t> implementing the next chunk of functionality.</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91DF7D83-5E0B-80A8-D0C1-18235D6B592F}"/>
              </a:ext>
            </a:extLst>
          </p:cNvPr>
          <p:cNvSpPr txBox="1">
            <a:spLocks/>
          </p:cNvSpPr>
          <p:nvPr/>
        </p:nvSpPr>
        <p:spPr>
          <a:xfrm>
            <a:off x="395536" y="332656"/>
            <a:ext cx="6483350" cy="690562"/>
          </a:xfrm>
          <a:prstGeom prst="rect">
            <a:avLst/>
          </a:prstGeom>
        </p:spPr>
        <p:txBody>
          <a:bodyPr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TDD Process Activities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660F64-1710-BF89-356B-1A4DB9D02F1B}"/>
              </a:ext>
            </a:extLst>
          </p:cNvPr>
          <p:cNvSpPr txBox="1">
            <a:spLocks noGrp="1"/>
          </p:cNvSpPr>
          <p:nvPr>
            <p:ph type="title"/>
          </p:nvPr>
        </p:nvSpPr>
        <p:spPr>
          <a:xfrm>
            <a:off x="353131" y="342900"/>
            <a:ext cx="5114925" cy="690562"/>
          </a:xfrm>
        </p:spPr>
        <p:txBody>
          <a:bodyPr lIns="0" tIns="12700" rIns="0" bIns="0" rtlCol="0">
            <a:spAutoFit/>
          </a:bodyPr>
          <a:lstStyle/>
          <a:p>
            <a:pPr marL="12700">
              <a:spcBef>
                <a:spcPts val="100"/>
              </a:spcBef>
              <a:defRPr/>
            </a:pPr>
            <a:r>
              <a:rPr lang="en-GB" spc="-5" dirty="0"/>
              <a:t>Release</a:t>
            </a:r>
            <a:r>
              <a:rPr lang="en-GB" spc="-55" dirty="0"/>
              <a:t> </a:t>
            </a:r>
            <a:r>
              <a:rPr lang="en-GB" dirty="0"/>
              <a:t>Testing</a:t>
            </a:r>
          </a:p>
        </p:txBody>
      </p:sp>
      <p:sp>
        <p:nvSpPr>
          <p:cNvPr id="45062" name="object 3">
            <a:extLst>
              <a:ext uri="{FF2B5EF4-FFF2-40B4-BE49-F238E27FC236}">
                <a16:creationId xmlns:a16="http://schemas.microsoft.com/office/drawing/2014/main" id="{46BA2088-02D4-EC46-D151-231D5841EEB4}"/>
              </a:ext>
            </a:extLst>
          </p:cNvPr>
          <p:cNvSpPr txBox="1">
            <a:spLocks noChangeArrowheads="1"/>
          </p:cNvSpPr>
          <p:nvPr/>
        </p:nvSpPr>
        <p:spPr bwMode="auto">
          <a:xfrm>
            <a:off x="307975" y="1625600"/>
            <a:ext cx="8435975" cy="432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b="1" i="1" dirty="0">
                <a:solidFill>
                  <a:srgbClr val="002060"/>
                </a:solidFill>
                <a:cs typeface="Arial" panose="020B0604020202020204" pitchFamily="34" charset="0"/>
              </a:rPr>
              <a:t>The process of testing a particular</a:t>
            </a:r>
            <a:r>
              <a:rPr lang="en-GB" altLang="en-US" b="1" i="1" dirty="0">
                <a:solidFill>
                  <a:srgbClr val="002060"/>
                </a:solidFill>
                <a:cs typeface="Arial" panose="020B0604020202020204" pitchFamily="34" charset="0"/>
              </a:rPr>
              <a:t> release</a:t>
            </a:r>
            <a:r>
              <a:rPr lang="en-US" altLang="en-US" b="1" i="1" dirty="0">
                <a:solidFill>
                  <a:srgbClr val="002060"/>
                </a:solidFill>
                <a:cs typeface="Arial" panose="020B0604020202020204" pitchFamily="34" charset="0"/>
              </a:rPr>
              <a:t> of  a system that is intended for use outside of the  development team.</a:t>
            </a: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Goal of release testing process is to convince the supplier of the system that it is good enough for use.</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Must show that the </a:t>
            </a:r>
            <a:r>
              <a:rPr lang="en-US" altLang="en-US" sz="2000" b="1" dirty="0">
                <a:solidFill>
                  <a:srgbClr val="46424D"/>
                </a:solidFill>
                <a:cs typeface="Arial" panose="020B0604020202020204" pitchFamily="34" charset="0"/>
              </a:rPr>
              <a:t>system delivers its  specified functionality</a:t>
            </a:r>
            <a:r>
              <a:rPr lang="en-US" altLang="en-US" sz="2000" dirty="0">
                <a:solidFill>
                  <a:srgbClr val="46424D"/>
                </a:solidFill>
                <a:cs typeface="Arial" panose="020B0604020202020204" pitchFamily="34" charset="0"/>
              </a:rPr>
              <a:t>, </a:t>
            </a:r>
            <a:r>
              <a:rPr lang="en-US" altLang="en-US" sz="2000" b="1" dirty="0">
                <a:solidFill>
                  <a:srgbClr val="46424D"/>
                </a:solidFill>
                <a:cs typeface="Arial" panose="020B0604020202020204" pitchFamily="34" charset="0"/>
              </a:rPr>
              <a:t>performance and dependability</a:t>
            </a:r>
            <a:r>
              <a:rPr lang="en-US" altLang="en-US" sz="2000" dirty="0">
                <a:solidFill>
                  <a:srgbClr val="46424D"/>
                </a:solidFill>
                <a:cs typeface="Arial" panose="020B0604020202020204" pitchFamily="34" charset="0"/>
              </a:rPr>
              <a:t>, and that it  does not fail during normal use.</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Not carried out by development team</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dirty="0">
                <a:solidFill>
                  <a:srgbClr val="46424D"/>
                </a:solidFill>
                <a:cs typeface="Arial" panose="020B0604020202020204" pitchFamily="34" charset="0"/>
              </a:rPr>
              <a:t>Release testing is usually a black-box testing process  where tests are only derived from the system specification.</a:t>
            </a:r>
            <a:endParaRPr lang="en-US" altLang="en-US" dirty="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923CA4-5963-7B77-085B-2FB62EBB6CB9}"/>
              </a:ext>
            </a:extLst>
          </p:cNvPr>
          <p:cNvSpPr txBox="1">
            <a:spLocks noGrp="1"/>
          </p:cNvSpPr>
          <p:nvPr>
            <p:ph type="title"/>
          </p:nvPr>
        </p:nvSpPr>
        <p:spPr>
          <a:xfrm>
            <a:off x="206375" y="355600"/>
            <a:ext cx="8096250" cy="690562"/>
          </a:xfrm>
        </p:spPr>
        <p:txBody>
          <a:bodyPr lIns="0" tIns="12700" rIns="0" bIns="0" rtlCol="0">
            <a:spAutoFit/>
          </a:bodyPr>
          <a:lstStyle/>
          <a:p>
            <a:pPr marL="12700">
              <a:spcBef>
                <a:spcPts val="100"/>
              </a:spcBef>
              <a:defRPr/>
            </a:pPr>
            <a:r>
              <a:rPr lang="en-GB" spc="-5" dirty="0"/>
              <a:t>Requirements Based</a:t>
            </a:r>
            <a:r>
              <a:rPr lang="en-GB" spc="-15" dirty="0"/>
              <a:t> </a:t>
            </a:r>
            <a:r>
              <a:rPr lang="en-GB" dirty="0"/>
              <a:t>Testing</a:t>
            </a:r>
          </a:p>
        </p:txBody>
      </p:sp>
      <p:sp>
        <p:nvSpPr>
          <p:cNvPr id="4" name="object 4">
            <a:extLst>
              <a:ext uri="{FF2B5EF4-FFF2-40B4-BE49-F238E27FC236}">
                <a16:creationId xmlns:a16="http://schemas.microsoft.com/office/drawing/2014/main" id="{EDF5707E-F0AB-F0DA-1F2E-7CD58772CFA7}"/>
              </a:ext>
            </a:extLst>
          </p:cNvPr>
          <p:cNvSpPr>
            <a:spLocks noGrp="1"/>
          </p:cNvSpPr>
          <p:nvPr>
            <p:ph type="dt" sz="quarter" idx="4294967295"/>
          </p:nvPr>
        </p:nvSpPr>
        <p:spPr>
          <a:xfrm>
            <a:off x="536575" y="6465888"/>
            <a:ext cx="763588"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a:t>3</a:t>
            </a:r>
            <a:r>
              <a:rPr lang="en-GB" spc="5"/>
              <a:t>0</a:t>
            </a:r>
            <a:r>
              <a:rPr lang="en-GB"/>
              <a:t>/1</a:t>
            </a:r>
            <a:r>
              <a:rPr lang="en-GB" spc="5"/>
              <a:t>0</a:t>
            </a:r>
            <a:r>
              <a:rPr lang="en-GB"/>
              <a:t>/2</a:t>
            </a:r>
            <a:r>
              <a:rPr lang="en-GB" spc="5"/>
              <a:t>0</a:t>
            </a:r>
            <a:r>
              <a:rPr lang="en-GB"/>
              <a:t>14</a:t>
            </a:r>
            <a:endParaRPr dirty="0"/>
          </a:p>
        </p:txBody>
      </p:sp>
      <p:sp>
        <p:nvSpPr>
          <p:cNvPr id="46085" name="object 6">
            <a:extLst>
              <a:ext uri="{FF2B5EF4-FFF2-40B4-BE49-F238E27FC236}">
                <a16:creationId xmlns:a16="http://schemas.microsoft.com/office/drawing/2014/main" id="{1815A886-1B24-DAA8-7360-C65EBB9C3DAF}"/>
              </a:ext>
            </a:extLst>
          </p:cNvPr>
          <p:cNvSpPr>
            <a:spLocks noGrp="1" noChangeArrowheads="1"/>
          </p:cNvSpPr>
          <p:nvPr>
            <p:ph type="sldNum" sz="quarter" idx="4294967295"/>
          </p:nvPr>
        </p:nvSpPr>
        <p:spPr bwMode="auto">
          <a:xfrm>
            <a:off x="8401050" y="6465888"/>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33A241C2-D50B-40CF-A2D8-4DB262AE87EB}" type="slidenum">
              <a:rPr lang="en-GB" altLang="en-US" sz="1200" i="0">
                <a:solidFill>
                  <a:srgbClr val="888888"/>
                </a:solidFill>
                <a:latin typeface="Carlito"/>
                <a:ea typeface="Carlito"/>
                <a:cs typeface="Carlito"/>
              </a:rPr>
              <a:pPr eaLnBrk="1" hangingPunct="1">
                <a:lnSpc>
                  <a:spcPts val="1238"/>
                </a:lnSpc>
                <a:spcBef>
                  <a:spcPct val="0"/>
                </a:spcBef>
              </a:pPr>
              <a:t>43</a:t>
            </a:fld>
            <a:endParaRPr lang="en-US" altLang="en-US" sz="1200" i="0">
              <a:solidFill>
                <a:srgbClr val="888888"/>
              </a:solidFill>
              <a:latin typeface="Carlito"/>
              <a:ea typeface="Carlito"/>
              <a:cs typeface="Carlito"/>
            </a:endParaRPr>
          </a:p>
        </p:txBody>
      </p:sp>
      <p:sp>
        <p:nvSpPr>
          <p:cNvPr id="46086" name="object 3">
            <a:extLst>
              <a:ext uri="{FF2B5EF4-FFF2-40B4-BE49-F238E27FC236}">
                <a16:creationId xmlns:a16="http://schemas.microsoft.com/office/drawing/2014/main" id="{381E85D8-F916-527C-2BD9-A45208DE266C}"/>
              </a:ext>
            </a:extLst>
          </p:cNvPr>
          <p:cNvSpPr txBox="1">
            <a:spLocks noChangeArrowheads="1"/>
          </p:cNvSpPr>
          <p:nvPr/>
        </p:nvSpPr>
        <p:spPr bwMode="auto">
          <a:xfrm>
            <a:off x="536575" y="1625600"/>
            <a:ext cx="7766050" cy="402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b="1" i="1" dirty="0">
                <a:solidFill>
                  <a:srgbClr val="002060"/>
                </a:solidFill>
                <a:cs typeface="Arial" panose="020B0604020202020204" pitchFamily="34" charset="0"/>
              </a:rPr>
              <a:t>Involves examining </a:t>
            </a:r>
            <a:r>
              <a:rPr lang="en-GB" altLang="en-US" b="1" i="1" dirty="0">
                <a:solidFill>
                  <a:srgbClr val="002060"/>
                </a:solidFill>
                <a:cs typeface="Arial" panose="020B0604020202020204" pitchFamily="34" charset="0"/>
              </a:rPr>
              <a:t>each </a:t>
            </a:r>
            <a:r>
              <a:rPr lang="en-US" altLang="en-US" b="1" i="1" dirty="0">
                <a:solidFill>
                  <a:srgbClr val="002060"/>
                </a:solidFill>
                <a:cs typeface="Arial" panose="020B0604020202020204" pitchFamily="34" charset="0"/>
              </a:rPr>
              <a:t>requirement and developing a test or tests for it.</a:t>
            </a: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E.g.: Mental Health Support system requirements:</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If a patient is known to be allergic to any particular medication,  then prescription of that medication shall result in a warning  message being issued to the system user.</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If a prescriber chooses to ignore an allergy warning, they shall  provide a reason why this has been ignored.</a:t>
            </a:r>
          </a:p>
          <a:p>
            <a:pPr marL="412750">
              <a:spcBef>
                <a:spcPts val="600"/>
              </a:spcBef>
              <a:buFont typeface="Arial" panose="020B0604020202020204" pitchFamily="34" charset="0"/>
              <a:buChar char="•"/>
            </a:pPr>
            <a:endParaRPr lang="en-US" altLang="en-US" sz="2800" dirty="0">
              <a:solidFill>
                <a:srgbClr val="C00000"/>
              </a:solidFill>
              <a:cs typeface="Arial" panose="020B0604020202020204" pitchFamily="34" charset="0"/>
            </a:endParaRPr>
          </a:p>
          <a:p>
            <a:pPr marL="412750">
              <a:spcBef>
                <a:spcPts val="600"/>
              </a:spcBef>
              <a:buFont typeface="Arial" panose="020B0604020202020204" pitchFamily="34" charset="0"/>
              <a:buChar char="•"/>
            </a:pPr>
            <a:r>
              <a:rPr lang="en-US" altLang="en-US" sz="2800" b="1" dirty="0">
                <a:solidFill>
                  <a:srgbClr val="C00000"/>
                </a:solidFill>
                <a:cs typeface="Arial" panose="020B0604020202020204" pitchFamily="34" charset="0"/>
              </a:rPr>
              <a:t>Exercise: What tests should be developed?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2">
            <a:extLst>
              <a:ext uri="{FF2B5EF4-FFF2-40B4-BE49-F238E27FC236}">
                <a16:creationId xmlns:a16="http://schemas.microsoft.com/office/drawing/2014/main" id="{E5B55E03-EAE8-E091-3902-48334EF3CC82}"/>
              </a:ext>
            </a:extLst>
          </p:cNvPr>
          <p:cNvSpPr txBox="1">
            <a:spLocks noChangeArrowheads="1"/>
          </p:cNvSpPr>
          <p:nvPr/>
        </p:nvSpPr>
        <p:spPr bwMode="auto">
          <a:xfrm>
            <a:off x="353130" y="1484784"/>
            <a:ext cx="8467341" cy="416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Part of release testing may involve testing the emergent  properties of a system, such as </a:t>
            </a:r>
            <a:r>
              <a:rPr lang="en-US" altLang="en-US" b="1" dirty="0">
                <a:solidFill>
                  <a:srgbClr val="46424D"/>
                </a:solidFill>
                <a:cs typeface="Arial" panose="020B0604020202020204" pitchFamily="34" charset="0"/>
              </a:rPr>
              <a:t>performance and  reliability</a:t>
            </a:r>
            <a:r>
              <a:rPr lang="en-US" altLang="en-US" dirty="0">
                <a:solidFill>
                  <a:srgbClr val="46424D"/>
                </a:solidFill>
                <a:cs typeface="Arial" panose="020B0604020202020204" pitchFamily="34" charset="0"/>
              </a:rPr>
              <a: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Tests should reflect the profile of use of the system.</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Performance tests usually involve planning a series of  tests where the load is steadily increased until the  system performance becomes unacceptable.</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b="1" dirty="0">
                <a:solidFill>
                  <a:srgbClr val="C00000"/>
                </a:solidFill>
                <a:cs typeface="Arial" panose="020B0604020202020204" pitchFamily="34" charset="0"/>
              </a:rPr>
              <a:t>Stress testing </a:t>
            </a:r>
            <a:r>
              <a:rPr lang="en-US" altLang="en-US" dirty="0">
                <a:solidFill>
                  <a:srgbClr val="46424D"/>
                </a:solidFill>
                <a:cs typeface="Arial" panose="020B0604020202020204" pitchFamily="34" charset="0"/>
              </a:rPr>
              <a:t>is a form of performance testing where the  system is deliberately overloaded to test its failure  behaviour.</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B7226EA4-F57D-6932-19F3-A29826C9B908}"/>
              </a:ext>
            </a:extLst>
          </p:cNvPr>
          <p:cNvSpPr txBox="1">
            <a:spLocks/>
          </p:cNvSpPr>
          <p:nvPr/>
        </p:nvSpPr>
        <p:spPr>
          <a:xfrm>
            <a:off x="353131" y="342900"/>
            <a:ext cx="6955173" cy="68993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Performance Testing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7C53D2E-752E-D304-67FA-6D3141054280}"/>
              </a:ext>
            </a:extLst>
          </p:cNvPr>
          <p:cNvSpPr txBox="1">
            <a:spLocks noGrp="1"/>
          </p:cNvSpPr>
          <p:nvPr>
            <p:ph type="title"/>
          </p:nvPr>
        </p:nvSpPr>
        <p:spPr>
          <a:xfrm>
            <a:off x="467544" y="332656"/>
            <a:ext cx="5835650" cy="690562"/>
          </a:xfrm>
        </p:spPr>
        <p:txBody>
          <a:bodyPr lIns="0" tIns="12700" rIns="0" bIns="0" rtlCol="0">
            <a:spAutoFit/>
          </a:bodyPr>
          <a:lstStyle/>
          <a:p>
            <a:pPr marL="12700">
              <a:spcBef>
                <a:spcPts val="100"/>
              </a:spcBef>
              <a:defRPr/>
            </a:pPr>
            <a:r>
              <a:rPr lang="en-GB" spc="-5" dirty="0"/>
              <a:t>User </a:t>
            </a:r>
            <a:r>
              <a:rPr lang="en-GB" dirty="0"/>
              <a:t>Testing</a:t>
            </a:r>
          </a:p>
        </p:txBody>
      </p:sp>
      <p:sp>
        <p:nvSpPr>
          <p:cNvPr id="48134" name="object 3">
            <a:extLst>
              <a:ext uri="{FF2B5EF4-FFF2-40B4-BE49-F238E27FC236}">
                <a16:creationId xmlns:a16="http://schemas.microsoft.com/office/drawing/2014/main" id="{BCBAAB62-0391-CF8F-73D6-B1B1E20C9BA1}"/>
              </a:ext>
            </a:extLst>
          </p:cNvPr>
          <p:cNvSpPr txBox="1">
            <a:spLocks noChangeArrowheads="1"/>
          </p:cNvSpPr>
          <p:nvPr/>
        </p:nvSpPr>
        <p:spPr bwMode="auto">
          <a:xfrm>
            <a:off x="536575" y="1625600"/>
            <a:ext cx="8056563"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User or customer testing is a stage in the testing </a:t>
            </a:r>
            <a:r>
              <a:rPr lang="en-GB" altLang="en-US" dirty="0">
                <a:solidFill>
                  <a:srgbClr val="46424D"/>
                </a:solidFill>
                <a:cs typeface="Arial" panose="020B0604020202020204" pitchFamily="34" charset="0"/>
              </a:rPr>
              <a:t>process</a:t>
            </a:r>
            <a:r>
              <a:rPr lang="en-US" altLang="en-US" dirty="0">
                <a:solidFill>
                  <a:srgbClr val="46424D"/>
                </a:solidFill>
                <a:cs typeface="Arial" panose="020B0604020202020204" pitchFamily="34" charset="0"/>
              </a:rPr>
              <a:t> in  which users or customers provide input and advice on  system testing.</a:t>
            </a:r>
            <a:endParaRPr lang="en-US" altLang="en-US" dirty="0">
              <a:cs typeface="Arial" panose="020B0604020202020204" pitchFamily="34" charset="0"/>
            </a:endParaRPr>
          </a:p>
          <a:p>
            <a:pPr algn="just">
              <a:spcBef>
                <a:spcPts val="1200"/>
              </a:spcBef>
              <a:buFont typeface="Arial" panose="020B0604020202020204" pitchFamily="34" charset="0"/>
              <a:buChar char="•"/>
            </a:pPr>
            <a:r>
              <a:rPr lang="en-US" altLang="en-US" dirty="0">
                <a:solidFill>
                  <a:srgbClr val="46424D"/>
                </a:solidFill>
                <a:cs typeface="Arial" panose="020B0604020202020204" pitchFamily="34" charset="0"/>
              </a:rPr>
              <a:t>User testing is essential, even when </a:t>
            </a:r>
            <a:r>
              <a:rPr lang="en-GB" altLang="en-US" dirty="0">
                <a:solidFill>
                  <a:srgbClr val="46424D"/>
                </a:solidFill>
                <a:cs typeface="Arial" panose="020B0604020202020204" pitchFamily="34" charset="0"/>
              </a:rPr>
              <a:t>comprehensive</a:t>
            </a:r>
            <a:r>
              <a:rPr lang="en-US" altLang="en-US" dirty="0">
                <a:solidFill>
                  <a:srgbClr val="46424D"/>
                </a:solidFill>
                <a:cs typeface="Arial" panose="020B0604020202020204" pitchFamily="34" charset="0"/>
              </a:rPr>
              <a:t>  system and release testing have been carried out.</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The reason for this is that influences from the user’s working  environment have a major effect on the reliability, performance,  usability and robustness of a system. These cannot be replicated  in a testing environment.</a:t>
            </a:r>
            <a:endParaRPr lang="en-US" altLang="en-US" sz="2000" dirty="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3900FA2-96E1-6CE7-818F-6AE94832A8D2}"/>
              </a:ext>
            </a:extLst>
          </p:cNvPr>
          <p:cNvSpPr txBox="1">
            <a:spLocks noGrp="1"/>
          </p:cNvSpPr>
          <p:nvPr>
            <p:ph type="title"/>
          </p:nvPr>
        </p:nvSpPr>
        <p:spPr>
          <a:xfrm>
            <a:off x="323528" y="429446"/>
            <a:ext cx="7419975" cy="690562"/>
          </a:xfrm>
        </p:spPr>
        <p:txBody>
          <a:bodyPr lIns="0" tIns="12700" rIns="0" bIns="0" rtlCol="0">
            <a:spAutoFit/>
          </a:bodyPr>
          <a:lstStyle/>
          <a:p>
            <a:pPr marL="12700">
              <a:spcBef>
                <a:spcPts val="100"/>
              </a:spcBef>
              <a:defRPr/>
            </a:pPr>
            <a:r>
              <a:rPr lang="en-GB" spc="-45" dirty="0"/>
              <a:t>Types </a:t>
            </a:r>
            <a:r>
              <a:rPr lang="en-GB" dirty="0"/>
              <a:t>Of </a:t>
            </a:r>
            <a:r>
              <a:rPr lang="en-GB" spc="-5" dirty="0"/>
              <a:t>User</a:t>
            </a:r>
            <a:r>
              <a:rPr lang="en-GB" spc="-15" dirty="0"/>
              <a:t> </a:t>
            </a:r>
            <a:r>
              <a:rPr lang="en-GB" dirty="0"/>
              <a:t>Testing</a:t>
            </a:r>
          </a:p>
        </p:txBody>
      </p:sp>
      <p:sp>
        <p:nvSpPr>
          <p:cNvPr id="49158" name="object 3">
            <a:extLst>
              <a:ext uri="{FF2B5EF4-FFF2-40B4-BE49-F238E27FC236}">
                <a16:creationId xmlns:a16="http://schemas.microsoft.com/office/drawing/2014/main" id="{61417DB3-C241-FF71-249A-751AB4C52293}"/>
              </a:ext>
            </a:extLst>
          </p:cNvPr>
          <p:cNvSpPr txBox="1">
            <a:spLocks noChangeArrowheads="1"/>
          </p:cNvSpPr>
          <p:nvPr/>
        </p:nvSpPr>
        <p:spPr bwMode="auto">
          <a:xfrm>
            <a:off x="536575" y="1487488"/>
            <a:ext cx="8053388"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049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900"/>
              </a:spcBef>
              <a:buFont typeface="Arial" panose="020B0604020202020204" pitchFamily="34" charset="0"/>
              <a:buChar char="•"/>
            </a:pPr>
            <a:r>
              <a:rPr lang="en-US" altLang="en-US" b="1" dirty="0">
                <a:solidFill>
                  <a:srgbClr val="002060"/>
                </a:solidFill>
                <a:cs typeface="Arial" panose="020B0604020202020204" pitchFamily="34" charset="0"/>
              </a:rPr>
              <a:t>Alpha testing</a:t>
            </a:r>
          </a:p>
          <a:p>
            <a:pPr marL="812800" lvl="1" indent="-342900">
              <a:spcBef>
                <a:spcPts val="900"/>
              </a:spcBef>
              <a:buFont typeface="Arial" panose="020B0604020202020204" pitchFamily="34" charset="0"/>
              <a:buChar char="•"/>
            </a:pPr>
            <a:r>
              <a:rPr lang="en-US" altLang="en-US" sz="2000" b="1" dirty="0">
                <a:solidFill>
                  <a:srgbClr val="46424D"/>
                </a:solidFill>
                <a:cs typeface="Arial" panose="020B0604020202020204" pitchFamily="34" charset="0"/>
              </a:rPr>
              <a:t>Users</a:t>
            </a:r>
            <a:r>
              <a:rPr lang="en-US" altLang="en-US" sz="2000" dirty="0">
                <a:solidFill>
                  <a:srgbClr val="46424D"/>
                </a:solidFill>
                <a:cs typeface="Arial" panose="020B0604020202020204" pitchFamily="34" charset="0"/>
              </a:rPr>
              <a:t> of the software work with the development team to test the  software at the developer’s site.</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002060"/>
                </a:solidFill>
                <a:cs typeface="Arial" panose="020B0604020202020204" pitchFamily="34" charset="0"/>
              </a:rPr>
              <a:t>Beta testing</a:t>
            </a: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A release of the software is made available to </a:t>
            </a:r>
            <a:r>
              <a:rPr lang="en-US" altLang="en-US" sz="2000" b="1" dirty="0">
                <a:solidFill>
                  <a:srgbClr val="46424D"/>
                </a:solidFill>
                <a:cs typeface="Arial" panose="020B0604020202020204" pitchFamily="34" charset="0"/>
              </a:rPr>
              <a:t>users</a:t>
            </a:r>
            <a:r>
              <a:rPr lang="en-US" altLang="en-US" sz="2000" dirty="0">
                <a:solidFill>
                  <a:srgbClr val="46424D"/>
                </a:solidFill>
                <a:cs typeface="Arial" panose="020B0604020202020204" pitchFamily="34" charset="0"/>
              </a:rPr>
              <a:t> to allow  them to </a:t>
            </a:r>
            <a:r>
              <a:rPr lang="en-US" altLang="en-US" sz="2000" b="1" dirty="0">
                <a:solidFill>
                  <a:srgbClr val="46424D"/>
                </a:solidFill>
                <a:cs typeface="Arial" panose="020B0604020202020204" pitchFamily="34" charset="0"/>
              </a:rPr>
              <a:t>experiment</a:t>
            </a:r>
            <a:r>
              <a:rPr lang="en-US" altLang="en-US" sz="2000" dirty="0">
                <a:solidFill>
                  <a:srgbClr val="46424D"/>
                </a:solidFill>
                <a:cs typeface="Arial" panose="020B0604020202020204" pitchFamily="34" charset="0"/>
              </a:rPr>
              <a:t> and to raise problems that they discover with  the system developers.</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002060"/>
                </a:solidFill>
                <a:cs typeface="Arial" panose="020B0604020202020204" pitchFamily="34" charset="0"/>
              </a:rPr>
              <a:t>Acceptance testing</a:t>
            </a:r>
          </a:p>
          <a:p>
            <a:pPr marL="812800" lvl="1" indent="-342900">
              <a:spcBef>
                <a:spcPts val="900"/>
              </a:spcBef>
              <a:buFont typeface="Arial" panose="020B0604020202020204" pitchFamily="34" charset="0"/>
              <a:buChar char="•"/>
            </a:pPr>
            <a:r>
              <a:rPr lang="en-US" altLang="en-US" sz="2000" b="1" dirty="0">
                <a:solidFill>
                  <a:srgbClr val="46424D"/>
                </a:solidFill>
                <a:cs typeface="Arial" panose="020B0604020202020204" pitchFamily="34" charset="0"/>
              </a:rPr>
              <a:t>Customers test a system</a:t>
            </a:r>
            <a:r>
              <a:rPr lang="en-US" altLang="en-US" sz="2000" dirty="0">
                <a:solidFill>
                  <a:srgbClr val="46424D"/>
                </a:solidFill>
                <a:cs typeface="Arial" panose="020B0604020202020204" pitchFamily="34" charset="0"/>
              </a:rPr>
              <a:t> to decide whether or not it is ready to  be accepted from the system developers and deployed in the  customer environment. Primarily for custom systems.</a:t>
            </a:r>
            <a:endParaRPr lang="en-US" altLang="en-US" sz="2000" dirty="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3089A39-F114-9A94-3CEB-BE0ADA453C54}"/>
                  </a:ext>
                </a:extLst>
              </p14:cNvPr>
              <p14:cNvContentPartPr/>
              <p14:nvPr/>
            </p14:nvContentPartPr>
            <p14:xfrm>
              <a:off x="6171069" y="429446"/>
              <a:ext cx="708120" cy="47520"/>
            </p14:xfrm>
          </p:contentPart>
        </mc:Choice>
        <mc:Fallback xmlns="">
          <p:pic>
            <p:nvPicPr>
              <p:cNvPr id="7" name="Ink 6">
                <a:extLst>
                  <a:ext uri="{FF2B5EF4-FFF2-40B4-BE49-F238E27FC236}">
                    <a16:creationId xmlns:a16="http://schemas.microsoft.com/office/drawing/2014/main" id="{C3089A39-F114-9A94-3CEB-BE0ADA453C54}"/>
                  </a:ext>
                </a:extLst>
              </p:cNvPr>
              <p:cNvPicPr/>
              <p:nvPr/>
            </p:nvPicPr>
            <p:blipFill>
              <a:blip r:embed="rId3"/>
              <a:stretch>
                <a:fillRect/>
              </a:stretch>
            </p:blipFill>
            <p:spPr>
              <a:xfrm>
                <a:off x="6162069" y="420377"/>
                <a:ext cx="725760" cy="6529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7CC539A5-1C70-1DAB-8D0E-0870FA2E31F2}"/>
                  </a:ext>
                </a:extLst>
              </p14:cNvPr>
              <p14:cNvContentPartPr/>
              <p14:nvPr/>
            </p14:nvContentPartPr>
            <p14:xfrm>
              <a:off x="6028869" y="744446"/>
              <a:ext cx="2068560" cy="151200"/>
            </p14:xfrm>
          </p:contentPart>
        </mc:Choice>
        <mc:Fallback xmlns="">
          <p:pic>
            <p:nvPicPr>
              <p:cNvPr id="8" name="Ink 7">
                <a:extLst>
                  <a:ext uri="{FF2B5EF4-FFF2-40B4-BE49-F238E27FC236}">
                    <a16:creationId xmlns:a16="http://schemas.microsoft.com/office/drawing/2014/main" id="{7CC539A5-1C70-1DAB-8D0E-0870FA2E31F2}"/>
                  </a:ext>
                </a:extLst>
              </p:cNvPr>
              <p:cNvPicPr/>
              <p:nvPr/>
            </p:nvPicPr>
            <p:blipFill>
              <a:blip r:embed="rId5"/>
              <a:stretch>
                <a:fillRect/>
              </a:stretch>
            </p:blipFill>
            <p:spPr>
              <a:xfrm>
                <a:off x="6019869" y="735446"/>
                <a:ext cx="2086200" cy="16884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042B275-3AB1-D28B-E384-896C53D623E9}"/>
              </a:ext>
            </a:extLst>
          </p:cNvPr>
          <p:cNvSpPr txBox="1">
            <a:spLocks noGrp="1"/>
          </p:cNvSpPr>
          <p:nvPr>
            <p:ph type="title"/>
          </p:nvPr>
        </p:nvSpPr>
        <p:spPr>
          <a:xfrm>
            <a:off x="536575" y="493713"/>
            <a:ext cx="8440738" cy="690562"/>
          </a:xfrm>
        </p:spPr>
        <p:txBody>
          <a:bodyPr lIns="0" tIns="12700" rIns="0" bIns="0" rtlCol="0">
            <a:spAutoFit/>
          </a:bodyPr>
          <a:lstStyle/>
          <a:p>
            <a:pPr marL="12700">
              <a:spcBef>
                <a:spcPts val="100"/>
              </a:spcBef>
              <a:defRPr/>
            </a:pPr>
            <a:r>
              <a:rPr lang="en-GB" spc="-5" dirty="0"/>
              <a:t>The Acceptance </a:t>
            </a:r>
            <a:r>
              <a:rPr lang="en-GB" dirty="0"/>
              <a:t>Testing</a:t>
            </a:r>
            <a:r>
              <a:rPr lang="en-GB" spc="-35" dirty="0"/>
              <a:t> </a:t>
            </a:r>
            <a:r>
              <a:rPr lang="en-GB" spc="-5" dirty="0"/>
              <a:t>Process</a:t>
            </a:r>
          </a:p>
        </p:txBody>
      </p:sp>
      <p:sp>
        <p:nvSpPr>
          <p:cNvPr id="50179" name="object 3">
            <a:extLst>
              <a:ext uri="{FF2B5EF4-FFF2-40B4-BE49-F238E27FC236}">
                <a16:creationId xmlns:a16="http://schemas.microsoft.com/office/drawing/2014/main" id="{5788C868-2A6C-45D6-BF13-1DEAA048E748}"/>
              </a:ext>
            </a:extLst>
          </p:cNvPr>
          <p:cNvSpPr>
            <a:spLocks noChangeArrowheads="1"/>
          </p:cNvSpPr>
          <p:nvPr/>
        </p:nvSpPr>
        <p:spPr bwMode="auto">
          <a:xfrm>
            <a:off x="107504" y="2060848"/>
            <a:ext cx="8869809" cy="241590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 name="TextBox 3">
            <a:extLst>
              <a:ext uri="{FF2B5EF4-FFF2-40B4-BE49-F238E27FC236}">
                <a16:creationId xmlns:a16="http://schemas.microsoft.com/office/drawing/2014/main" id="{BD3AF14F-0C08-5443-34E9-65F9C1823B8B}"/>
              </a:ext>
            </a:extLst>
          </p:cNvPr>
          <p:cNvSpPr txBox="1"/>
          <p:nvPr/>
        </p:nvSpPr>
        <p:spPr>
          <a:xfrm>
            <a:off x="3851920" y="5107102"/>
            <a:ext cx="4572000"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53BC9FF-7000-3759-DA43-390C924A6C45}"/>
              </a:ext>
            </a:extLst>
          </p:cNvPr>
          <p:cNvSpPr txBox="1">
            <a:spLocks noGrp="1"/>
          </p:cNvSpPr>
          <p:nvPr>
            <p:ph type="title"/>
          </p:nvPr>
        </p:nvSpPr>
        <p:spPr>
          <a:xfrm>
            <a:off x="349250" y="385720"/>
            <a:ext cx="8283575" cy="566822"/>
          </a:xfrm>
        </p:spPr>
        <p:txBody>
          <a:bodyPr lIns="0" tIns="12700" rIns="0" bIns="0" rtlCol="0">
            <a:spAutoFit/>
          </a:bodyPr>
          <a:lstStyle/>
          <a:p>
            <a:pPr marL="12700">
              <a:spcBef>
                <a:spcPts val="100"/>
              </a:spcBef>
              <a:defRPr/>
            </a:pPr>
            <a:r>
              <a:rPr lang="en-GB" sz="3600" spc="-5" dirty="0"/>
              <a:t>Agile Methods And Acceptance</a:t>
            </a:r>
            <a:r>
              <a:rPr lang="en-GB" sz="3600" spc="10" dirty="0"/>
              <a:t> </a:t>
            </a:r>
            <a:r>
              <a:rPr lang="en-GB" sz="3600" dirty="0"/>
              <a:t>Testing</a:t>
            </a:r>
          </a:p>
        </p:txBody>
      </p:sp>
      <p:sp>
        <p:nvSpPr>
          <p:cNvPr id="51206" name="object 3">
            <a:extLst>
              <a:ext uri="{FF2B5EF4-FFF2-40B4-BE49-F238E27FC236}">
                <a16:creationId xmlns:a16="http://schemas.microsoft.com/office/drawing/2014/main" id="{E418AA1D-1422-D92A-6F77-2BEE196031D1}"/>
              </a:ext>
            </a:extLst>
          </p:cNvPr>
          <p:cNvSpPr txBox="1">
            <a:spLocks noChangeArrowheads="1"/>
          </p:cNvSpPr>
          <p:nvPr/>
        </p:nvSpPr>
        <p:spPr bwMode="auto">
          <a:xfrm>
            <a:off x="509587" y="1556792"/>
            <a:ext cx="79629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User/customer is part of </a:t>
            </a:r>
            <a:r>
              <a:rPr lang="en-GB" altLang="en-US" dirty="0">
                <a:solidFill>
                  <a:srgbClr val="46424D"/>
                </a:solidFill>
                <a:cs typeface="Arial" panose="020B0604020202020204" pitchFamily="34" charset="0"/>
              </a:rPr>
              <a:t>the</a:t>
            </a:r>
            <a:r>
              <a:rPr lang="en-US" altLang="en-US" dirty="0">
                <a:solidFill>
                  <a:srgbClr val="46424D"/>
                </a:solidFill>
                <a:cs typeface="Arial" panose="020B0604020202020204" pitchFamily="34" charset="0"/>
              </a:rPr>
              <a:t>  development team and responsible for making  decisions on the acceptability of the system.</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Tests are defined by the user/customer and </a:t>
            </a:r>
            <a:r>
              <a:rPr lang="en-GB" altLang="en-US" dirty="0">
                <a:solidFill>
                  <a:srgbClr val="46424D"/>
                </a:solidFill>
                <a:cs typeface="Arial" panose="020B0604020202020204" pitchFamily="34" charset="0"/>
              </a:rPr>
              <a:t>are</a:t>
            </a:r>
            <a:r>
              <a:rPr lang="en-US" altLang="en-US" dirty="0">
                <a:solidFill>
                  <a:srgbClr val="46424D"/>
                </a:solidFill>
                <a:cs typeface="Arial" panose="020B0604020202020204" pitchFamily="34" charset="0"/>
              </a:rPr>
              <a:t>  integrated with other tests in that they are run  automatically when changes are made.</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No separate acceptance testing process.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Main problem here is whether or not the embedded </a:t>
            </a:r>
            <a:r>
              <a:rPr lang="en-GB" altLang="en-US" dirty="0">
                <a:solidFill>
                  <a:srgbClr val="46424D"/>
                </a:solidFill>
                <a:cs typeface="Arial" panose="020B0604020202020204" pitchFamily="34" charset="0"/>
              </a:rPr>
              <a:t>user</a:t>
            </a:r>
            <a:r>
              <a:rPr lang="en-US" altLang="en-US" dirty="0">
                <a:solidFill>
                  <a:srgbClr val="46424D"/>
                </a:solidFill>
                <a:cs typeface="Arial" panose="020B0604020202020204" pitchFamily="34" charset="0"/>
              </a:rPr>
              <a:t> is  ‘typical’ and can represent the interests of all system  stakeholders.</a:t>
            </a:r>
            <a:endParaRPr lang="en-US" altLang="en-US" dirty="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bject 2">
            <a:extLst>
              <a:ext uri="{FF2B5EF4-FFF2-40B4-BE49-F238E27FC236}">
                <a16:creationId xmlns:a16="http://schemas.microsoft.com/office/drawing/2014/main" id="{0EF2AD2A-24CB-135D-C2B7-AA9C47C29AA0}"/>
              </a:ext>
            </a:extLst>
          </p:cNvPr>
          <p:cNvSpPr>
            <a:spLocks noGrp="1" noChangeArrowheads="1"/>
          </p:cNvSpPr>
          <p:nvPr>
            <p:ph type="title"/>
          </p:nvPr>
        </p:nvSpPr>
        <p:spPr>
          <a:xfrm>
            <a:off x="395536" y="400050"/>
            <a:ext cx="7204075" cy="690562"/>
          </a:xfrm>
        </p:spPr>
        <p:txBody>
          <a:bodyPr lIns="0" tIns="12700" rIns="0" bIns="0">
            <a:spAutoFit/>
          </a:bodyPr>
          <a:lstStyle/>
          <a:p>
            <a:pPr marL="12700">
              <a:spcBef>
                <a:spcPts val="100"/>
              </a:spcBef>
            </a:pPr>
            <a:r>
              <a:rPr lang="en-GB" altLang="en-US" dirty="0"/>
              <a:t>Topic Summary</a:t>
            </a:r>
            <a:endParaRPr lang="en-US" altLang="en-US" dirty="0"/>
          </a:p>
        </p:txBody>
      </p:sp>
      <p:sp>
        <p:nvSpPr>
          <p:cNvPr id="52229" name="object 3">
            <a:extLst>
              <a:ext uri="{FF2B5EF4-FFF2-40B4-BE49-F238E27FC236}">
                <a16:creationId xmlns:a16="http://schemas.microsoft.com/office/drawing/2014/main" id="{3460D25B-5C53-CE5F-93B0-1FF2B9B84C0A}"/>
              </a:ext>
            </a:extLst>
          </p:cNvPr>
          <p:cNvSpPr txBox="1">
            <a:spLocks noChangeArrowheads="1"/>
          </p:cNvSpPr>
          <p:nvPr/>
        </p:nvSpPr>
        <p:spPr bwMode="auto">
          <a:xfrm>
            <a:off x="408137" y="1556792"/>
            <a:ext cx="796925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sz="2000" dirty="0">
                <a:solidFill>
                  <a:srgbClr val="46424D"/>
                </a:solidFill>
                <a:cs typeface="Arial" panose="020B0604020202020204" pitchFamily="34" charset="0"/>
              </a:rPr>
              <a:t>When developing software, you should always consider</a:t>
            </a:r>
            <a:r>
              <a:rPr lang="en-GB" altLang="en-US" sz="2000" dirty="0">
                <a:solidFill>
                  <a:srgbClr val="46424D"/>
                </a:solidFill>
                <a:cs typeface="Arial" panose="020B0604020202020204" pitchFamily="34" charset="0"/>
              </a:rPr>
              <a:t> the </a:t>
            </a:r>
            <a:r>
              <a:rPr lang="en-US" altLang="en-US" sz="2000" dirty="0">
                <a:solidFill>
                  <a:srgbClr val="46424D"/>
                </a:solidFill>
                <a:cs typeface="Arial" panose="020B0604020202020204" pitchFamily="34" charset="0"/>
              </a:rPr>
              <a:t>possibility of reusing existing software, either as  components, services or complete systems.</a:t>
            </a:r>
            <a:endParaRPr lang="en-US" altLang="en-US" sz="2000" dirty="0">
              <a:cs typeface="Arial" panose="020B0604020202020204" pitchFamily="34" charset="0"/>
            </a:endParaRPr>
          </a:p>
          <a:p>
            <a:pPr algn="just">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Configuration management is the process of managing changes to  an evolving software system. It is essential when a team of people  are cooperating to develop software.</a:t>
            </a:r>
            <a:endParaRPr lang="en-US" altLang="en-US" sz="2000" dirty="0">
              <a:cs typeface="Arial" panose="020B0604020202020204" pitchFamily="34" charset="0"/>
            </a:endParaRPr>
          </a:p>
          <a:p>
            <a:pPr algn="just">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Most software development is host-target development. You use an  IDE on a host machine to develop the software, which is transferred  to a target machine for execution.</a:t>
            </a:r>
            <a:endParaRPr lang="en-US" altLang="en-US" sz="2000" dirty="0">
              <a:cs typeface="Arial" panose="020B0604020202020204" pitchFamily="34" charset="0"/>
            </a:endParaRPr>
          </a:p>
          <a:p>
            <a:pPr>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Open-source development involves making the source code</a:t>
            </a:r>
            <a:r>
              <a:rPr lang="en-GB" altLang="en-US" sz="2000" dirty="0">
                <a:solidFill>
                  <a:srgbClr val="46424D"/>
                </a:solidFill>
                <a:cs typeface="Arial" panose="020B0604020202020204" pitchFamily="34" charset="0"/>
              </a:rPr>
              <a:t> of </a:t>
            </a:r>
            <a:r>
              <a:rPr lang="en-US" altLang="en-US" sz="2000" dirty="0">
                <a:solidFill>
                  <a:srgbClr val="46424D"/>
                </a:solidFill>
                <a:cs typeface="Arial" panose="020B0604020202020204" pitchFamily="34" charset="0"/>
              </a:rPr>
              <a:t>a  system publicly available. This means that many people can  propose changes and improvements to the software.</a:t>
            </a:r>
            <a:endParaRPr lang="en-US" altLang="en-US" sz="20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83C2EEC-29D5-9E36-C0A6-D5AF0DD276C5}"/>
              </a:ext>
            </a:extLst>
          </p:cNvPr>
          <p:cNvSpPr>
            <a:spLocks noGrp="1" noChangeArrowheads="1"/>
          </p:cNvSpPr>
          <p:nvPr>
            <p:ph type="title"/>
          </p:nvPr>
        </p:nvSpPr>
        <p:spPr/>
        <p:txBody>
          <a:bodyPr/>
          <a:lstStyle/>
          <a:p>
            <a:r>
              <a:rPr lang="en-GB" altLang="en-US" dirty="0"/>
              <a:t>Learning Outcomes</a:t>
            </a:r>
          </a:p>
        </p:txBody>
      </p:sp>
      <p:sp>
        <p:nvSpPr>
          <p:cNvPr id="3" name="Content Placeholder 2">
            <a:extLst>
              <a:ext uri="{FF2B5EF4-FFF2-40B4-BE49-F238E27FC236}">
                <a16:creationId xmlns:a16="http://schemas.microsoft.com/office/drawing/2014/main" id="{FBA3C795-79C2-BC3F-DE72-FF93A5E94BAD}"/>
              </a:ext>
            </a:extLst>
          </p:cNvPr>
          <p:cNvSpPr>
            <a:spLocks noGrp="1"/>
          </p:cNvSpPr>
          <p:nvPr>
            <p:ph idx="1"/>
          </p:nvPr>
        </p:nvSpPr>
        <p:spPr>
          <a:xfrm>
            <a:off x="143668" y="1700808"/>
            <a:ext cx="8856663" cy="4249737"/>
          </a:xfrm>
        </p:spPr>
        <p:txBody>
          <a:bodyPr/>
          <a:lstStyle/>
          <a:p>
            <a:pPr marL="0" indent="0">
              <a:defRPr/>
            </a:pPr>
            <a:r>
              <a:rPr lang="en-GB" altLang="en-US" sz="3200" dirty="0"/>
              <a:t>By the end of this topic students will be able to:</a:t>
            </a:r>
          </a:p>
          <a:p>
            <a:pPr marL="342900" indent="-342900">
              <a:buFont typeface="+mj-lt"/>
              <a:buAutoNum type="arabicPeriod"/>
              <a:defRPr/>
            </a:pPr>
            <a:endParaRPr lang="en-GB" sz="3200" dirty="0">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Arial" panose="020B0604020202020204" pitchFamily="34" charset="0"/>
              <a:buChar char="•"/>
              <a:defRPr/>
            </a:pPr>
            <a:r>
              <a:rPr lang="en-GB" sz="2800" dirty="0">
                <a:latin typeface="Arial" panose="020B0604020202020204" pitchFamily="34" charset="0"/>
                <a:ea typeface="Times New Roman" panose="02020603050405020304" pitchFamily="18" charset="0"/>
                <a:cs typeface="Arial" panose="020B0604020202020204" pitchFamily="34" charset="0"/>
              </a:rPr>
              <a:t>Discuss the role of system implementation , testing and maintenance in software engineering.</a:t>
            </a:r>
          </a:p>
          <a:p>
            <a:pPr marL="457200" indent="-457200">
              <a:buFont typeface="Arial" panose="020B0604020202020204" pitchFamily="34" charset="0"/>
              <a:buChar char="•"/>
              <a:defRPr/>
            </a:pPr>
            <a:endParaRPr lang="en-GB" sz="2800" dirty="0">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Arial" panose="020B0604020202020204" pitchFamily="34" charset="0"/>
              <a:buChar char="•"/>
              <a:defRPr/>
            </a:pPr>
            <a:r>
              <a:rPr lang="en-GB" sz="2800" dirty="0">
                <a:latin typeface="Arial" panose="020B0604020202020204" pitchFamily="34" charset="0"/>
                <a:ea typeface="Times New Roman" panose="02020603050405020304" pitchFamily="18" charset="0"/>
                <a:cs typeface="Arial" panose="020B0604020202020204" pitchFamily="34" charset="0"/>
              </a:rPr>
              <a:t>Explain methods and techniques for software testing and change management.</a:t>
            </a:r>
            <a:endParaRPr lang="en-GB" sz="2800" dirty="0">
              <a:latin typeface="Arial" panose="020B0604020202020204" pitchFamily="34" charset="0"/>
              <a:ea typeface="Times New Roman" panose="02020603050405020304" pitchFamily="18" charset="0"/>
              <a:cs typeface="Times New Roman" panose="02020603050405020304" pitchFamily="18" charset="0"/>
            </a:endParaRPr>
          </a:p>
          <a:p>
            <a:pPr>
              <a:defRPr/>
            </a:pPr>
            <a:endParaRPr lang="en-GB" sz="3200" dirty="0">
              <a:latin typeface="Arial" panose="020B0604020202020204" pitchFamily="34" charset="0"/>
              <a:ea typeface="Times New Roman" panose="02020603050405020304" pitchFamily="18" charset="0"/>
              <a:cs typeface="Times New Roman" panose="02020603050405020304" pitchFamily="18" charset="0"/>
            </a:endParaRPr>
          </a:p>
          <a:p>
            <a:pPr>
              <a:defRPr/>
            </a:pP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bject 2">
            <a:extLst>
              <a:ext uri="{FF2B5EF4-FFF2-40B4-BE49-F238E27FC236}">
                <a16:creationId xmlns:a16="http://schemas.microsoft.com/office/drawing/2014/main" id="{C9576AAE-FA48-2F97-D14F-ABCFFAA0B530}"/>
              </a:ext>
            </a:extLst>
          </p:cNvPr>
          <p:cNvSpPr>
            <a:spLocks noGrp="1" noChangeArrowheads="1"/>
          </p:cNvSpPr>
          <p:nvPr>
            <p:ph type="title"/>
          </p:nvPr>
        </p:nvSpPr>
        <p:spPr>
          <a:xfrm>
            <a:off x="536575" y="493713"/>
            <a:ext cx="5907088" cy="690562"/>
          </a:xfrm>
        </p:spPr>
        <p:txBody>
          <a:bodyPr lIns="0" tIns="12700" rIns="0" bIns="0">
            <a:spAutoFit/>
          </a:bodyPr>
          <a:lstStyle/>
          <a:p>
            <a:pPr marL="12700">
              <a:spcBef>
                <a:spcPts val="100"/>
              </a:spcBef>
            </a:pPr>
            <a:r>
              <a:rPr lang="en-GB" altLang="en-US" dirty="0"/>
              <a:t>Topic Summary</a:t>
            </a:r>
            <a:endParaRPr lang="en-US" altLang="en-US" dirty="0"/>
          </a:p>
        </p:txBody>
      </p:sp>
      <p:sp>
        <p:nvSpPr>
          <p:cNvPr id="53254" name="object 3">
            <a:extLst>
              <a:ext uri="{FF2B5EF4-FFF2-40B4-BE49-F238E27FC236}">
                <a16:creationId xmlns:a16="http://schemas.microsoft.com/office/drawing/2014/main" id="{4AE3C940-D416-01C5-66E5-575E85BA2030}"/>
              </a:ext>
            </a:extLst>
          </p:cNvPr>
          <p:cNvSpPr txBox="1">
            <a:spLocks noChangeArrowheads="1"/>
          </p:cNvSpPr>
          <p:nvPr/>
        </p:nvSpPr>
        <p:spPr bwMode="auto">
          <a:xfrm>
            <a:off x="536575" y="1484784"/>
            <a:ext cx="809625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Testing can only show the presence of errors in a  program. It cannot demonstrate that there are no  remaining faults.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Development testing is the responsibility of the </a:t>
            </a:r>
            <a:r>
              <a:rPr lang="en-GB" altLang="en-US" dirty="0">
                <a:solidFill>
                  <a:srgbClr val="46424D"/>
                </a:solidFill>
                <a:cs typeface="Arial" panose="020B0604020202020204" pitchFamily="34" charset="0"/>
              </a:rPr>
              <a:t>software</a:t>
            </a:r>
            <a:r>
              <a:rPr lang="en-US" altLang="en-US" dirty="0">
                <a:solidFill>
                  <a:srgbClr val="46424D"/>
                </a:solidFill>
                <a:cs typeface="Arial" panose="020B0604020202020204" pitchFamily="34" charset="0"/>
              </a:rPr>
              <a:t>  development team. A separate team should be  responsible for testing a system before it is released to  customers.</a:t>
            </a:r>
            <a:endParaRPr lang="en-US" altLang="en-US" dirty="0">
              <a:cs typeface="Arial" panose="020B0604020202020204" pitchFamily="34" charset="0"/>
            </a:endParaRPr>
          </a:p>
          <a:p>
            <a:pPr algn="just">
              <a:spcBef>
                <a:spcPts val="1200"/>
              </a:spcBef>
              <a:buFont typeface="Arial" panose="020B0604020202020204" pitchFamily="34" charset="0"/>
              <a:buChar char="•"/>
            </a:pPr>
            <a:r>
              <a:rPr lang="en-US" altLang="en-US" dirty="0">
                <a:solidFill>
                  <a:srgbClr val="46424D"/>
                </a:solidFill>
                <a:cs typeface="Arial" panose="020B0604020202020204" pitchFamily="34" charset="0"/>
              </a:rPr>
              <a:t>Development testing includes unit testing, in which you  test individual objects and methods component testing  in which you test related groups of objects and system  testing, in which you test partial or complete systems.</a:t>
            </a:r>
            <a:endParaRPr lang="en-US" altLang="en-US" dirty="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bject 2">
            <a:extLst>
              <a:ext uri="{FF2B5EF4-FFF2-40B4-BE49-F238E27FC236}">
                <a16:creationId xmlns:a16="http://schemas.microsoft.com/office/drawing/2014/main" id="{2AFE0750-6AAD-4202-7284-2501D29BA26D}"/>
              </a:ext>
            </a:extLst>
          </p:cNvPr>
          <p:cNvSpPr>
            <a:spLocks noGrp="1" noChangeArrowheads="1"/>
          </p:cNvSpPr>
          <p:nvPr>
            <p:ph type="title"/>
          </p:nvPr>
        </p:nvSpPr>
        <p:spPr>
          <a:xfrm>
            <a:off x="536575" y="428625"/>
            <a:ext cx="6338888" cy="688975"/>
          </a:xfrm>
        </p:spPr>
        <p:txBody>
          <a:bodyPr lIns="0" tIns="12700" rIns="0" bIns="0">
            <a:spAutoFit/>
          </a:bodyPr>
          <a:lstStyle/>
          <a:p>
            <a:pPr marL="12700">
              <a:spcBef>
                <a:spcPts val="100"/>
              </a:spcBef>
            </a:pPr>
            <a:r>
              <a:rPr lang="en-GB" altLang="en-US" dirty="0"/>
              <a:t>Topic Summary</a:t>
            </a:r>
            <a:endParaRPr lang="en-US" altLang="en-US" dirty="0"/>
          </a:p>
        </p:txBody>
      </p:sp>
      <p:sp>
        <p:nvSpPr>
          <p:cNvPr id="54278" name="object 3">
            <a:extLst>
              <a:ext uri="{FF2B5EF4-FFF2-40B4-BE49-F238E27FC236}">
                <a16:creationId xmlns:a16="http://schemas.microsoft.com/office/drawing/2014/main" id="{057DCBA0-D5A3-630D-AC2E-CFF197F50167}"/>
              </a:ext>
            </a:extLst>
          </p:cNvPr>
          <p:cNvSpPr txBox="1">
            <a:spLocks noChangeArrowheads="1"/>
          </p:cNvSpPr>
          <p:nvPr/>
        </p:nvSpPr>
        <p:spPr bwMode="auto">
          <a:xfrm>
            <a:off x="536575" y="1484784"/>
            <a:ext cx="801052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sz="2000" dirty="0">
                <a:solidFill>
                  <a:srgbClr val="46424D"/>
                </a:solidFill>
                <a:cs typeface="Arial" panose="020B0604020202020204" pitchFamily="34" charset="0"/>
              </a:rPr>
              <a:t>When testing software, you should try to ‘break’ the software by  using experience and guidelines to choose types of test case that  have been effective in discovering defects in other systems.</a:t>
            </a:r>
            <a:endParaRPr lang="en-US" altLang="en-US" sz="2000" dirty="0">
              <a:cs typeface="Arial" panose="020B0604020202020204" pitchFamily="34" charset="0"/>
            </a:endParaRPr>
          </a:p>
          <a:p>
            <a:pPr>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Wherever possible, you should write automated tests. The tests</a:t>
            </a:r>
            <a:r>
              <a:rPr lang="en-GB" altLang="en-US" sz="2000" dirty="0">
                <a:solidFill>
                  <a:srgbClr val="46424D"/>
                </a:solidFill>
                <a:cs typeface="Arial" panose="020B0604020202020204" pitchFamily="34" charset="0"/>
              </a:rPr>
              <a:t> are</a:t>
            </a:r>
            <a:r>
              <a:rPr lang="en-US" altLang="en-US" sz="2000" dirty="0">
                <a:solidFill>
                  <a:srgbClr val="46424D"/>
                </a:solidFill>
                <a:cs typeface="Arial" panose="020B0604020202020204" pitchFamily="34" charset="0"/>
              </a:rPr>
              <a:t>  embedded in a program that can be run every time a change is  made to a system.</a:t>
            </a:r>
            <a:endParaRPr lang="en-US" altLang="en-US" sz="2000" dirty="0">
              <a:cs typeface="Arial" panose="020B0604020202020204" pitchFamily="34" charset="0"/>
            </a:endParaRPr>
          </a:p>
          <a:p>
            <a:pPr>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Test-first development is an approach to development where</a:t>
            </a:r>
            <a:r>
              <a:rPr lang="en-GB" altLang="en-US" sz="2000" dirty="0">
                <a:solidFill>
                  <a:srgbClr val="46424D"/>
                </a:solidFill>
                <a:cs typeface="Arial" panose="020B0604020202020204" pitchFamily="34" charset="0"/>
              </a:rPr>
              <a:t> tests</a:t>
            </a:r>
            <a:r>
              <a:rPr lang="en-US" altLang="en-US" sz="2000" dirty="0">
                <a:solidFill>
                  <a:srgbClr val="46424D"/>
                </a:solidFill>
                <a:cs typeface="Arial" panose="020B0604020202020204" pitchFamily="34" charset="0"/>
              </a:rPr>
              <a:t>  are written before the code to be tested.</a:t>
            </a:r>
            <a:endParaRPr lang="en-US" altLang="en-US" sz="2000" dirty="0">
              <a:cs typeface="Arial" panose="020B0604020202020204" pitchFamily="34" charset="0"/>
            </a:endParaRPr>
          </a:p>
          <a:p>
            <a:pPr>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Scenario testing involves inventing a typical usage scenario and using this to derive test cases.</a:t>
            </a:r>
            <a:endParaRPr lang="en-US" altLang="en-US" sz="2000" dirty="0">
              <a:cs typeface="Arial" panose="020B0604020202020204" pitchFamily="34" charset="0"/>
            </a:endParaRPr>
          </a:p>
          <a:p>
            <a:pPr>
              <a:spcBef>
                <a:spcPts val="1200"/>
              </a:spcBef>
              <a:buFont typeface="Arial" panose="020B0604020202020204" pitchFamily="34" charset="0"/>
              <a:buChar char="•"/>
            </a:pPr>
            <a:r>
              <a:rPr lang="en-US" altLang="en-US" sz="2000" dirty="0">
                <a:solidFill>
                  <a:srgbClr val="46424D"/>
                </a:solidFill>
                <a:cs typeface="Arial" panose="020B0604020202020204" pitchFamily="34" charset="0"/>
              </a:rPr>
              <a:t>Acceptance testing is a user testing process where the aim is to  decide if the software is good enough to be deployed and used in its  operational environment.</a:t>
            </a:r>
            <a:endParaRPr lang="en-US" altLang="en-US" sz="2000" dirty="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EC916F8A-53BC-6824-AE4E-664565140B1D}"/>
              </a:ext>
            </a:extLst>
          </p:cNvPr>
          <p:cNvSpPr>
            <a:spLocks noGrp="1" noChangeArrowheads="1"/>
          </p:cNvSpPr>
          <p:nvPr>
            <p:ph type="title"/>
          </p:nvPr>
        </p:nvSpPr>
        <p:spPr/>
        <p:txBody>
          <a:bodyPr/>
          <a:lstStyle/>
          <a:p>
            <a:pPr eaLnBrk="1" hangingPunct="1"/>
            <a:r>
              <a:rPr lang="en-US" altLang="en-US"/>
              <a:t>Quiz  </a:t>
            </a:r>
          </a:p>
        </p:txBody>
      </p:sp>
      <p:sp>
        <p:nvSpPr>
          <p:cNvPr id="24579" name="Rectangle 7">
            <a:extLst>
              <a:ext uri="{FF2B5EF4-FFF2-40B4-BE49-F238E27FC236}">
                <a16:creationId xmlns:a16="http://schemas.microsoft.com/office/drawing/2014/main" id="{8A369163-4666-8B55-2DE8-B7959915EABE}"/>
              </a:ext>
            </a:extLst>
          </p:cNvPr>
          <p:cNvSpPr>
            <a:spLocks noGrp="1" noChangeArrowheads="1"/>
          </p:cNvSpPr>
          <p:nvPr>
            <p:ph idx="1"/>
          </p:nvPr>
        </p:nvSpPr>
        <p:spPr>
          <a:xfrm>
            <a:off x="107950" y="1412875"/>
            <a:ext cx="8856663" cy="4752975"/>
          </a:xfrm>
        </p:spPr>
        <p:txBody>
          <a:bodyPr/>
          <a:lstStyle/>
          <a:p>
            <a:pPr marL="782637" lvl="1" indent="-514350" eaLnBrk="1" hangingPunct="1">
              <a:buFont typeface="+mj-lt"/>
              <a:buAutoNum type="arabicPeriod"/>
              <a:defRPr/>
            </a:pPr>
            <a:r>
              <a:rPr lang="en-US" altLang="en-US" dirty="0">
                <a:latin typeface="Arial" panose="020B0604020202020204" pitchFamily="34" charset="0"/>
              </a:rPr>
              <a:t> </a:t>
            </a:r>
            <a:r>
              <a:rPr lang="en-US" altLang="en-US" sz="2000" dirty="0">
                <a:latin typeface="Arial" panose="020B0604020202020204" pitchFamily="34" charset="0"/>
              </a:rPr>
              <a:t>False or True:</a:t>
            </a:r>
          </a:p>
          <a:p>
            <a:pPr marL="1169988" lvl="2" indent="-457200" eaLnBrk="1" hangingPunct="1">
              <a:buFont typeface="+mj-lt"/>
              <a:buAutoNum type="alphaLcParenR"/>
              <a:defRPr/>
            </a:pPr>
            <a:r>
              <a:rPr lang="en-US" altLang="en-US" sz="2000" dirty="0">
                <a:latin typeface="Arial" panose="020B0604020202020204" pitchFamily="34" charset="0"/>
              </a:rPr>
              <a:t> The main goal of software reuse is speedy delivery</a:t>
            </a:r>
          </a:p>
          <a:p>
            <a:pPr marL="1169988" lvl="2" indent="-457200" eaLnBrk="1" hangingPunct="1">
              <a:buFont typeface="+mj-lt"/>
              <a:buAutoNum type="alphaLcParenR"/>
              <a:defRPr/>
            </a:pPr>
            <a:r>
              <a:rPr lang="en-US" altLang="en-US" sz="2000" dirty="0">
                <a:latin typeface="Arial" panose="020B0604020202020204" pitchFamily="34" charset="0"/>
              </a:rPr>
              <a:t> IDE stands for </a:t>
            </a:r>
            <a:r>
              <a:rPr lang="en-GB" sz="2000" spc="-5" dirty="0">
                <a:solidFill>
                  <a:srgbClr val="46424D"/>
                </a:solidFill>
                <a:latin typeface="Arial"/>
                <a:cs typeface="Arial"/>
              </a:rPr>
              <a:t>integrated development environment</a:t>
            </a:r>
            <a:r>
              <a:rPr lang="en-GB" sz="2000" spc="55" dirty="0">
                <a:solidFill>
                  <a:srgbClr val="46424D"/>
                </a:solidFill>
                <a:latin typeface="Arial"/>
                <a:cs typeface="Arial"/>
              </a:rPr>
              <a:t> </a:t>
            </a:r>
            <a:endParaRPr lang="en-US" altLang="en-US" sz="2000" dirty="0">
              <a:latin typeface="Arial" panose="020B0604020202020204" pitchFamily="34" charset="0"/>
            </a:endParaRPr>
          </a:p>
          <a:p>
            <a:pPr marL="1169988" lvl="2" indent="-457200" eaLnBrk="1" hangingPunct="1">
              <a:buFont typeface="+mj-lt"/>
              <a:buAutoNum type="alphaLcParenR"/>
              <a:defRPr/>
            </a:pPr>
            <a:r>
              <a:rPr lang="en-US" altLang="en-US" sz="2000" dirty="0">
                <a:latin typeface="Arial" panose="020B0604020202020204" pitchFamily="34" charset="0"/>
              </a:rPr>
              <a:t> In accordance with open-source licensing, anyone can do whatever with the open-source codes. </a:t>
            </a:r>
          </a:p>
          <a:p>
            <a:pPr marL="1169988" lvl="2" indent="-457200" eaLnBrk="1" hangingPunct="1">
              <a:buFont typeface="+mj-lt"/>
              <a:buAutoNum type="alphaLcParenR"/>
              <a:defRPr/>
            </a:pPr>
            <a:r>
              <a:rPr lang="en-US" altLang="en-US" sz="2000" dirty="0">
                <a:latin typeface="Arial" panose="020B0604020202020204" pitchFamily="34" charset="0"/>
              </a:rPr>
              <a:t> Release testing is done inside the development team</a:t>
            </a:r>
          </a:p>
          <a:p>
            <a:pPr marL="725487" lvl="1" indent="-457200" eaLnBrk="1" hangingPunct="1">
              <a:buFont typeface="+mj-lt"/>
              <a:buAutoNum type="arabicPeriod"/>
              <a:defRPr/>
            </a:pPr>
            <a:r>
              <a:rPr lang="en-US" altLang="en-US" sz="2000" dirty="0">
                <a:latin typeface="Arial" panose="020B0604020202020204" pitchFamily="34" charset="0"/>
              </a:rPr>
              <a:t> Fill the gaps:</a:t>
            </a:r>
          </a:p>
          <a:p>
            <a:pPr marL="1169988" lvl="2" indent="-457200" eaLnBrk="1" hangingPunct="1">
              <a:buFont typeface="+mj-lt"/>
              <a:buAutoNum type="alphaLcParenR" startAt="5"/>
              <a:defRPr/>
            </a:pPr>
            <a:r>
              <a:rPr lang="en-US" altLang="en-US" sz="2000" dirty="0">
                <a:latin typeface="Arial" panose="020B0604020202020204" pitchFamily="34" charset="0"/>
              </a:rPr>
              <a:t> </a:t>
            </a:r>
            <a:r>
              <a:rPr lang="en-GB" altLang="en-US" sz="2000" dirty="0">
                <a:solidFill>
                  <a:srgbClr val="222222"/>
                </a:solidFill>
              </a:rPr>
              <a:t>Software Implementation refers to the process of -------, --------, --------, and ------------- software applications to a specific target environment.</a:t>
            </a:r>
          </a:p>
          <a:p>
            <a:pPr marL="1169988" lvl="2" indent="-457200" eaLnBrk="1" hangingPunct="1">
              <a:buFont typeface="+mj-lt"/>
              <a:buAutoNum type="alphaLcParenR" startAt="5"/>
              <a:defRPr/>
            </a:pPr>
            <a:r>
              <a:rPr lang="en-GB" altLang="en-US" sz="2000" dirty="0">
                <a:solidFill>
                  <a:srgbClr val="222222"/>
                </a:solidFill>
              </a:rPr>
              <a:t> in ------- level of reuse we do not reuse the software, but the knowledge. </a:t>
            </a:r>
          </a:p>
          <a:p>
            <a:pPr marL="1169988" lvl="2" indent="-457200" eaLnBrk="1" hangingPunct="1">
              <a:buFont typeface="+mj-lt"/>
              <a:buAutoNum type="alphaLcParenR" startAt="5"/>
              <a:defRPr/>
            </a:pPr>
            <a:r>
              <a:rPr lang="en-GB" sz="2000" spc="-5" dirty="0">
                <a:solidFill>
                  <a:srgbClr val="46424D"/>
                </a:solidFill>
                <a:latin typeface="Arial"/>
                <a:cs typeface="Arial"/>
              </a:rPr>
              <a:t>----------------- is about</a:t>
            </a:r>
            <a:r>
              <a:rPr lang="en-GB" sz="2000" dirty="0">
                <a:solidFill>
                  <a:srgbClr val="46424D"/>
                </a:solidFill>
                <a:latin typeface="Arial"/>
                <a:cs typeface="Arial"/>
              </a:rPr>
              <a:t> </a:t>
            </a:r>
            <a:r>
              <a:rPr lang="en-GB" sz="2000" spc="-5" dirty="0">
                <a:solidFill>
                  <a:srgbClr val="46424D"/>
                </a:solidFill>
                <a:latin typeface="Arial"/>
                <a:cs typeface="Arial"/>
              </a:rPr>
              <a:t>managing </a:t>
            </a:r>
            <a:r>
              <a:rPr lang="en-GB" sz="2000" dirty="0">
                <a:solidFill>
                  <a:srgbClr val="46424D"/>
                </a:solidFill>
                <a:latin typeface="Arial"/>
                <a:cs typeface="Arial"/>
              </a:rPr>
              <a:t>a </a:t>
            </a:r>
            <a:r>
              <a:rPr lang="en-GB" sz="2000" spc="-5" dirty="0">
                <a:solidFill>
                  <a:srgbClr val="46424D"/>
                </a:solidFill>
                <a:latin typeface="Arial"/>
                <a:cs typeface="Arial"/>
              </a:rPr>
              <a:t>changing </a:t>
            </a:r>
            <a:r>
              <a:rPr lang="en-GB" sz="2000" dirty="0">
                <a:solidFill>
                  <a:srgbClr val="46424D"/>
                </a:solidFill>
                <a:latin typeface="Arial"/>
                <a:cs typeface="Arial"/>
              </a:rPr>
              <a:t>software  system.</a:t>
            </a:r>
          </a:p>
          <a:p>
            <a:pPr lvl="2" eaLnBrk="1" hangingPunct="1">
              <a:defRPr/>
            </a:pPr>
            <a:endParaRPr lang="en-US"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5E7D364B-7125-BA97-08E7-8A13CD9F23E5}"/>
              </a:ext>
            </a:extLst>
          </p:cNvPr>
          <p:cNvSpPr>
            <a:spLocks noGrp="1" noChangeArrowheads="1"/>
          </p:cNvSpPr>
          <p:nvPr>
            <p:ph type="title"/>
          </p:nvPr>
        </p:nvSpPr>
        <p:spPr/>
        <p:txBody>
          <a:bodyPr/>
          <a:lstStyle/>
          <a:p>
            <a:pPr eaLnBrk="1" hangingPunct="1"/>
            <a:r>
              <a:rPr lang="en-US" altLang="en-US"/>
              <a:t>Private Study</a:t>
            </a:r>
          </a:p>
        </p:txBody>
      </p:sp>
      <p:sp>
        <p:nvSpPr>
          <p:cNvPr id="56323" name="Rectangle 7">
            <a:extLst>
              <a:ext uri="{FF2B5EF4-FFF2-40B4-BE49-F238E27FC236}">
                <a16:creationId xmlns:a16="http://schemas.microsoft.com/office/drawing/2014/main" id="{0B151C2D-063A-1B16-0533-A395A4B25EE0}"/>
              </a:ext>
            </a:extLst>
          </p:cNvPr>
          <p:cNvSpPr>
            <a:spLocks noGrp="1" noChangeArrowheads="1"/>
          </p:cNvSpPr>
          <p:nvPr>
            <p:ph idx="1"/>
          </p:nvPr>
        </p:nvSpPr>
        <p:spPr>
          <a:xfrm>
            <a:off x="683568" y="2060848"/>
            <a:ext cx="7560840" cy="3743052"/>
          </a:xfrm>
        </p:spPr>
        <p:txBody>
          <a:bodyPr/>
          <a:lstStyle/>
          <a:p>
            <a:pPr marL="268287" lvl="1" indent="0" eaLnBrk="1" hangingPunct="1">
              <a:buNone/>
            </a:pPr>
            <a:r>
              <a:rPr lang="en-US" altLang="en-US" dirty="0">
                <a:latin typeface="Arial" panose="020B0604020202020204" pitchFamily="34" charset="0"/>
              </a:rPr>
              <a:t>Research </a:t>
            </a:r>
            <a:r>
              <a:rPr lang="en-US" altLang="en-US" b="1" dirty="0">
                <a:latin typeface="Arial" panose="020B0604020202020204" pitchFamily="34" charset="0"/>
              </a:rPr>
              <a:t>software automated testing:</a:t>
            </a:r>
          </a:p>
          <a:p>
            <a:pPr lvl="2" eaLnBrk="1" hangingPunct="1"/>
            <a:r>
              <a:rPr lang="en-US" altLang="en-US" dirty="0">
                <a:latin typeface="Arial" panose="020B0604020202020204" pitchFamily="34" charset="0"/>
              </a:rPr>
              <a:t>List examples </a:t>
            </a:r>
          </a:p>
          <a:p>
            <a:pPr lvl="2" eaLnBrk="1" hangingPunct="1"/>
            <a:r>
              <a:rPr lang="en-US" altLang="en-US" dirty="0">
                <a:latin typeface="Arial" panose="020B0604020202020204" pitchFamily="34" charset="0"/>
              </a:rPr>
              <a:t>Explain which testing abstract level they are working in.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a:extLst>
              <a:ext uri="{FF2B5EF4-FFF2-40B4-BE49-F238E27FC236}">
                <a16:creationId xmlns:a16="http://schemas.microsoft.com/office/drawing/2014/main" id="{1179ABC4-1057-66E8-B133-2850F6FF8AD2}"/>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265CB6A5-06B1-1C7C-1C03-81B8B6B1D899}"/>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highlight>
                  <a:srgbClr val="FFFF00"/>
                </a:highlight>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8AD6EC8-9139-180E-7D22-1695655A94B9}"/>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A8AD6EC8-9139-180E-7D22-1695655A94B9}"/>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69066F6-C810-447F-6E25-095947035C60}"/>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5B2C147A-E027-1411-6037-1EB4E185FDD3}"/>
              </a:ext>
            </a:extLst>
          </p:cNvPr>
          <p:cNvSpPr>
            <a:spLocks noGrp="1" noChangeArrowheads="1"/>
          </p:cNvSpPr>
          <p:nvPr>
            <p:ph idx="1"/>
          </p:nvPr>
        </p:nvSpPr>
        <p:spPr>
          <a:xfrm>
            <a:off x="107950" y="2060575"/>
            <a:ext cx="8856663" cy="4105275"/>
          </a:xfrm>
        </p:spPr>
        <p:txBody>
          <a:bodyPr/>
          <a:lstStyle/>
          <a:p>
            <a:pPr marL="342900" indent="-342900">
              <a:buFont typeface="Arial" panose="020B0604020202020204" pitchFamily="34" charset="0"/>
              <a:buChar char="•"/>
              <a:defRPr/>
            </a:pPr>
            <a:r>
              <a:rPr lang="en-GB" altLang="en-US" sz="2000" i="0" dirty="0">
                <a:latin typeface="Arial" panose="020B0604020202020204" pitchFamily="34" charset="0"/>
                <a:cs typeface="Arial" panose="020B0604020202020204" pitchFamily="34" charset="0"/>
              </a:rPr>
              <a:t> Sommerville, I. (2016), </a:t>
            </a:r>
            <a:r>
              <a:rPr lang="en-GB" altLang="en-US" sz="2000" dirty="0">
                <a:latin typeface="Arial" panose="020B0604020202020204" pitchFamily="34" charset="0"/>
                <a:cs typeface="Arial" panose="020B0604020202020204" pitchFamily="34" charset="0"/>
              </a:rPr>
              <a:t>Software Engineering</a:t>
            </a:r>
            <a:r>
              <a:rPr lang="en-GB" altLang="en-US" sz="2000" i="0" dirty="0">
                <a:latin typeface="Arial" panose="020B0604020202020204" pitchFamily="34" charset="0"/>
                <a:cs typeface="Arial" panose="020B0604020202020204" pitchFamily="34" charset="0"/>
              </a:rPr>
              <a:t>, 10</a:t>
            </a:r>
            <a:r>
              <a:rPr lang="en-GB" altLang="en-US" sz="2000" i="0" baseline="30000" dirty="0">
                <a:latin typeface="Arial" panose="020B0604020202020204" pitchFamily="34" charset="0"/>
                <a:cs typeface="Arial" panose="020B0604020202020204" pitchFamily="34" charset="0"/>
              </a:rPr>
              <a:t>th</a:t>
            </a:r>
            <a:r>
              <a:rPr lang="en-GB" altLang="en-US" sz="2000" i="0" dirty="0">
                <a:latin typeface="Arial" panose="020B0604020202020204" pitchFamily="34" charset="0"/>
                <a:cs typeface="Arial" panose="020B0604020202020204" pitchFamily="34" charset="0"/>
              </a:rPr>
              <a:t> edition. Pearson</a:t>
            </a:r>
          </a:p>
          <a:p>
            <a:pPr marL="0" indent="0">
              <a:defRPr/>
            </a:pPr>
            <a:r>
              <a:rPr lang="en-GB" altLang="en-US" sz="2000" i="0" dirty="0">
                <a:latin typeface="Arial" panose="020B0604020202020204" pitchFamily="34" charset="0"/>
                <a:cs typeface="Arial" panose="020B0604020202020204" pitchFamily="34" charset="0"/>
              </a:rPr>
              <a:t> </a:t>
            </a: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9BACC40-8372-EC1A-12F7-56EBEEAE9212}"/>
              </a:ext>
            </a:extLst>
          </p:cNvPr>
          <p:cNvSpPr>
            <a:spLocks noGrp="1" noChangeArrowheads="1"/>
          </p:cNvSpPr>
          <p:nvPr>
            <p:ph type="ctrTitle"/>
          </p:nvPr>
        </p:nvSpPr>
        <p:spPr>
          <a:xfrm>
            <a:off x="685800" y="2286000"/>
            <a:ext cx="7772400" cy="1143000"/>
          </a:xfrm>
        </p:spPr>
        <p:txBody>
          <a:bodyPr/>
          <a:lstStyle/>
          <a:p>
            <a:pPr eaLnBrk="1" hangingPunct="1"/>
            <a:r>
              <a:rPr lang="en-GB" altLang="en-US" dirty="0"/>
              <a:t>Topic 6 – </a:t>
            </a:r>
            <a:r>
              <a:rPr lang="en-GB" sz="3200" kern="1600" dirty="0">
                <a:effectLst/>
                <a:latin typeface="Arial" panose="020B0604020202020204" pitchFamily="34" charset="0"/>
              </a:rPr>
              <a:t>Software Implementation &amp; Testing</a:t>
            </a:r>
            <a:endParaRPr lang="en-GB" altLang="en-US" dirty="0"/>
          </a:p>
        </p:txBody>
      </p:sp>
      <p:sp>
        <p:nvSpPr>
          <p:cNvPr id="60419" name="Rectangle 3">
            <a:extLst>
              <a:ext uri="{FF2B5EF4-FFF2-40B4-BE49-F238E27FC236}">
                <a16:creationId xmlns:a16="http://schemas.microsoft.com/office/drawing/2014/main" id="{5D76E174-4BDF-1CA0-D360-ACE98FFC8712}"/>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19098F7-09E6-B225-C78B-41C88C2A2A8B}"/>
              </a:ext>
            </a:extLst>
          </p:cNvPr>
          <p:cNvSpPr>
            <a:spLocks noGrp="1" noChangeArrowheads="1"/>
          </p:cNvSpPr>
          <p:nvPr>
            <p:ph type="title"/>
          </p:nvPr>
        </p:nvSpPr>
        <p:spPr>
          <a:xfrm>
            <a:off x="103188" y="115888"/>
            <a:ext cx="9040812" cy="1143000"/>
          </a:xfrm>
        </p:spPr>
        <p:txBody>
          <a:bodyPr/>
          <a:lstStyle/>
          <a:p>
            <a:r>
              <a:rPr lang="en-GB" altLang="en-US"/>
              <a:t>Software Design &amp; Implementation </a:t>
            </a:r>
          </a:p>
        </p:txBody>
      </p:sp>
      <p:sp>
        <p:nvSpPr>
          <p:cNvPr id="11267" name="Content Placeholder 2">
            <a:extLst>
              <a:ext uri="{FF2B5EF4-FFF2-40B4-BE49-F238E27FC236}">
                <a16:creationId xmlns:a16="http://schemas.microsoft.com/office/drawing/2014/main" id="{76590F99-D544-263C-CEFC-5B1B578733C1}"/>
              </a:ext>
            </a:extLst>
          </p:cNvPr>
          <p:cNvSpPr>
            <a:spLocks noGrp="1" noChangeArrowheads="1"/>
          </p:cNvSpPr>
          <p:nvPr>
            <p:ph idx="1"/>
          </p:nvPr>
        </p:nvSpPr>
        <p:spPr>
          <a:xfrm>
            <a:off x="195262" y="1628800"/>
            <a:ext cx="8856663" cy="4032448"/>
          </a:xfrm>
        </p:spPr>
        <p:txBody>
          <a:bodyPr/>
          <a:lstStyle/>
          <a:p>
            <a:pPr marL="342900" indent="-342900">
              <a:buFontTx/>
              <a:buChar char="•"/>
              <a:defRPr/>
            </a:pPr>
            <a:r>
              <a:rPr lang="en-GB" altLang="en-US" sz="2800" b="1" i="0" dirty="0">
                <a:solidFill>
                  <a:schemeClr val="tx1"/>
                </a:solidFill>
                <a:latin typeface="Arial" panose="020B0604020202020204" pitchFamily="34" charset="0"/>
                <a:cs typeface="Arial" panose="020B0604020202020204" pitchFamily="34" charset="0"/>
              </a:rPr>
              <a:t>Software Implementation </a:t>
            </a:r>
            <a:endParaRPr lang="en-GB" altLang="en-US" sz="2800" i="0" dirty="0">
              <a:solidFill>
                <a:schemeClr val="tx1"/>
              </a:solidFill>
              <a:latin typeface="Arial" panose="020B0604020202020204" pitchFamily="34" charset="0"/>
              <a:cs typeface="Arial" panose="020B0604020202020204" pitchFamily="34" charset="0"/>
            </a:endParaRPr>
          </a:p>
          <a:p>
            <a:pPr marL="787400" lvl="1" indent="-342900">
              <a:defRPr/>
            </a:pPr>
            <a:r>
              <a:rPr lang="en-GB" altLang="en-US" sz="2600" dirty="0">
                <a:solidFill>
                  <a:srgbClr val="222222"/>
                </a:solidFill>
                <a:latin typeface="Arial" panose="020B0604020202020204" pitchFamily="34" charset="0"/>
                <a:cs typeface="Arial" panose="020B0604020202020204" pitchFamily="34" charset="0"/>
              </a:rPr>
              <a:t>R</a:t>
            </a:r>
            <a:r>
              <a:rPr lang="en-GB" altLang="en-US" sz="2600" i="0" dirty="0">
                <a:solidFill>
                  <a:srgbClr val="222222"/>
                </a:solidFill>
                <a:latin typeface="Arial" panose="020B0604020202020204" pitchFamily="34" charset="0"/>
                <a:cs typeface="Arial" panose="020B0604020202020204" pitchFamily="34" charset="0"/>
              </a:rPr>
              <a:t>efers to the process of </a:t>
            </a:r>
            <a:r>
              <a:rPr lang="en-GB" altLang="en-US" sz="2600" b="1" i="1" dirty="0">
                <a:solidFill>
                  <a:srgbClr val="002060"/>
                </a:solidFill>
                <a:latin typeface="Arial" panose="020B0604020202020204" pitchFamily="34" charset="0"/>
                <a:cs typeface="Arial" panose="020B0604020202020204" pitchFamily="34" charset="0"/>
              </a:rPr>
              <a:t>designing, coding, testing, and deploying</a:t>
            </a:r>
            <a:r>
              <a:rPr lang="en-GB" altLang="en-US" sz="2600" i="0" dirty="0">
                <a:solidFill>
                  <a:srgbClr val="222222"/>
                </a:solidFill>
                <a:latin typeface="Arial" panose="020B0604020202020204" pitchFamily="34" charset="0"/>
                <a:cs typeface="Arial" panose="020B0604020202020204" pitchFamily="34" charset="0"/>
              </a:rPr>
              <a:t> software applications to a specific target environment.</a:t>
            </a:r>
          </a:p>
          <a:p>
            <a:pPr marL="787400" lvl="1" indent="-342900">
              <a:defRPr/>
            </a:pPr>
            <a:r>
              <a:rPr lang="en-GB" altLang="en-US" sz="2600" i="0" dirty="0">
                <a:solidFill>
                  <a:srgbClr val="222222"/>
                </a:solidFill>
                <a:latin typeface="Arial" panose="020B0604020202020204" pitchFamily="34" charset="0"/>
                <a:cs typeface="Arial" panose="020B0604020202020204" pitchFamily="34" charset="0"/>
              </a:rPr>
              <a:t>This process involves </a:t>
            </a:r>
            <a:r>
              <a:rPr lang="en-GB" altLang="en-US" sz="2600" b="1" i="0" dirty="0">
                <a:solidFill>
                  <a:srgbClr val="222222"/>
                </a:solidFill>
                <a:latin typeface="Arial" panose="020B0604020202020204" pitchFamily="34" charset="0"/>
                <a:cs typeface="Arial" panose="020B0604020202020204" pitchFamily="34" charset="0"/>
              </a:rPr>
              <a:t>transforming the design and architecture</a:t>
            </a:r>
            <a:r>
              <a:rPr lang="en-GB" altLang="en-US" sz="2600" i="0" dirty="0">
                <a:solidFill>
                  <a:srgbClr val="222222"/>
                </a:solidFill>
                <a:latin typeface="Arial" panose="020B0604020202020204" pitchFamily="34" charset="0"/>
                <a:cs typeface="Arial" panose="020B0604020202020204" pitchFamily="34" charset="0"/>
              </a:rPr>
              <a:t> of a software system into a </a:t>
            </a:r>
            <a:r>
              <a:rPr lang="en-GB" altLang="en-US" sz="2600" b="1" i="0" dirty="0">
                <a:solidFill>
                  <a:srgbClr val="222222"/>
                </a:solidFill>
                <a:latin typeface="Arial" panose="020B0604020202020204" pitchFamily="34" charset="0"/>
                <a:cs typeface="Arial" panose="020B0604020202020204" pitchFamily="34" charset="0"/>
              </a:rPr>
              <a:t>functioning and fully operational software system</a:t>
            </a:r>
            <a:r>
              <a:rPr lang="en-GB" altLang="en-US" sz="2600" i="0" dirty="0">
                <a:solidFill>
                  <a:srgbClr val="222222"/>
                </a:solidFill>
                <a:latin typeface="Arial" panose="020B0604020202020204" pitchFamily="34" charset="0"/>
                <a:cs typeface="Arial" panose="020B0604020202020204" pitchFamily="34" charset="0"/>
              </a:rPr>
              <a:t>.</a:t>
            </a:r>
          </a:p>
          <a:p>
            <a:pPr marL="787400" lvl="1" indent="-342900">
              <a:defRPr/>
            </a:pPr>
            <a:r>
              <a:rPr lang="en-GB" altLang="en-US" sz="2600" i="0" dirty="0">
                <a:solidFill>
                  <a:srgbClr val="222222"/>
                </a:solidFill>
                <a:latin typeface="Arial" panose="020B0604020202020204" pitchFamily="34" charset="0"/>
                <a:cs typeface="Arial" panose="020B0604020202020204" pitchFamily="34" charset="0"/>
              </a:rPr>
              <a:t>Implementation: </a:t>
            </a:r>
            <a:r>
              <a:rPr lang="en-GB" altLang="en-US" sz="2600" i="1" dirty="0">
                <a:solidFill>
                  <a:srgbClr val="222222"/>
                </a:solidFill>
                <a:latin typeface="Arial" panose="020B0604020202020204" pitchFamily="34" charset="0"/>
                <a:cs typeface="Arial" panose="020B0604020202020204" pitchFamily="34" charset="0"/>
              </a:rPr>
              <a:t>realising the design as a program</a:t>
            </a:r>
            <a:r>
              <a:rPr lang="en-GB" altLang="en-US" sz="2600" i="0" dirty="0">
                <a:solidFill>
                  <a:srgbClr val="222222"/>
                </a:solidFill>
                <a:latin typeface="Arial" panose="020B0604020202020204" pitchFamily="34" charset="0"/>
                <a:cs typeface="Arial" panose="020B0604020202020204" pitchFamily="34" charset="0"/>
              </a:rPr>
              <a:t>.</a:t>
            </a:r>
          </a:p>
          <a:p>
            <a:pPr marL="0" indent="0">
              <a:defRPr/>
            </a:pPr>
            <a:endParaRPr lang="en-GB" altLang="en-US" sz="3200" i="0" dirty="0">
              <a:solidFill>
                <a:srgbClr val="222222"/>
              </a:solidFill>
            </a:endParaRPr>
          </a:p>
          <a:p>
            <a:pPr marL="0" indent="0">
              <a:defRPr/>
            </a:pPr>
            <a:endParaRPr lang="en-GB"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E852D45-D441-8AAA-1C1A-DFECCA01F46E}"/>
              </a:ext>
            </a:extLst>
          </p:cNvPr>
          <p:cNvSpPr txBox="1">
            <a:spLocks noGrp="1"/>
          </p:cNvSpPr>
          <p:nvPr>
            <p:ph type="title"/>
          </p:nvPr>
        </p:nvSpPr>
        <p:spPr>
          <a:xfrm>
            <a:off x="251520" y="321744"/>
            <a:ext cx="7059613" cy="690562"/>
          </a:xfrm>
        </p:spPr>
        <p:txBody>
          <a:bodyPr lIns="0" tIns="12700" rIns="0" bIns="0" rtlCol="0">
            <a:spAutoFit/>
          </a:bodyPr>
          <a:lstStyle/>
          <a:p>
            <a:pPr marL="12700">
              <a:spcBef>
                <a:spcPts val="100"/>
              </a:spcBef>
              <a:defRPr/>
            </a:pPr>
            <a:r>
              <a:rPr dirty="0"/>
              <a:t>Implementation</a:t>
            </a:r>
            <a:r>
              <a:rPr spc="-105" dirty="0"/>
              <a:t> </a:t>
            </a:r>
            <a:r>
              <a:rPr lang="en-GB" spc="-5" dirty="0"/>
              <a:t>Issues </a:t>
            </a:r>
            <a:endParaRPr spc="-5" dirty="0"/>
          </a:p>
        </p:txBody>
      </p:sp>
      <p:sp>
        <p:nvSpPr>
          <p:cNvPr id="13316" name="object 5">
            <a:extLst>
              <a:ext uri="{FF2B5EF4-FFF2-40B4-BE49-F238E27FC236}">
                <a16:creationId xmlns:a16="http://schemas.microsoft.com/office/drawing/2014/main" id="{D8D40C53-13E5-2402-79EF-F90E7AFBE96B}"/>
              </a:ext>
            </a:extLst>
          </p:cNvPr>
          <p:cNvSpPr>
            <a:spLocks noGrp="1" noChangeArrowheads="1"/>
          </p:cNvSpPr>
          <p:nvPr>
            <p:ph type="sldNum" sz="quarter" idx="4294967295"/>
          </p:nvPr>
        </p:nvSpPr>
        <p:spPr bwMode="auto">
          <a:xfrm>
            <a:off x="8401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5529BD28-5355-45F9-AE13-945FA420FB3F}" type="slidenum">
              <a:rPr lang="en-GB" altLang="en-US" sz="1200" i="0">
                <a:solidFill>
                  <a:srgbClr val="888888"/>
                </a:solidFill>
                <a:latin typeface="Carlito"/>
                <a:ea typeface="Carlito"/>
                <a:cs typeface="Carlito"/>
              </a:rPr>
              <a:pPr eaLnBrk="1" hangingPunct="1">
                <a:lnSpc>
                  <a:spcPts val="1238"/>
                </a:lnSpc>
                <a:spcBef>
                  <a:spcPct val="0"/>
                </a:spcBef>
              </a:pPr>
              <a:t>7</a:t>
            </a:fld>
            <a:endParaRPr lang="en-US" altLang="en-US" sz="1200" i="0">
              <a:solidFill>
                <a:srgbClr val="888888"/>
              </a:solidFill>
              <a:latin typeface="Carlito"/>
              <a:ea typeface="Carlito"/>
              <a:cs typeface="Carlito"/>
            </a:endParaRPr>
          </a:p>
        </p:txBody>
      </p:sp>
      <p:sp>
        <p:nvSpPr>
          <p:cNvPr id="13317" name="object 3">
            <a:extLst>
              <a:ext uri="{FF2B5EF4-FFF2-40B4-BE49-F238E27FC236}">
                <a16:creationId xmlns:a16="http://schemas.microsoft.com/office/drawing/2014/main" id="{2369461D-7344-E768-0991-697A871DA56E}"/>
              </a:ext>
            </a:extLst>
          </p:cNvPr>
          <p:cNvSpPr txBox="1">
            <a:spLocks noChangeArrowheads="1"/>
          </p:cNvSpPr>
          <p:nvPr/>
        </p:nvSpPr>
        <p:spPr bwMode="auto">
          <a:xfrm>
            <a:off x="251520" y="1412776"/>
            <a:ext cx="8640960" cy="44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Focus here is not on programming, although this is  obviously important, but on other implementation issues that are often not covered in programming texts:</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FF0000"/>
                </a:solidFill>
                <a:cs typeface="Arial" panose="020B0604020202020204" pitchFamily="34" charset="0"/>
              </a:rPr>
              <a:t>Reuse:  </a:t>
            </a:r>
            <a:r>
              <a:rPr lang="en-US" altLang="en-US" sz="2000" dirty="0">
                <a:solidFill>
                  <a:srgbClr val="46424D"/>
                </a:solidFill>
                <a:cs typeface="Arial" panose="020B0604020202020204" pitchFamily="34" charset="0"/>
              </a:rPr>
              <a:t>Most modern software is constructed by reusing existing  components or systems. When you are developing software, you  should make as much use as possible of existing code.</a:t>
            </a:r>
            <a:endParaRPr lang="en-US" altLang="en-US" sz="2000" dirty="0">
              <a:cs typeface="Arial" panose="020B0604020202020204" pitchFamily="34" charset="0"/>
            </a:endParaRPr>
          </a:p>
          <a:p>
            <a:pPr marL="812800" lvl="1" indent="-342900" algn="just">
              <a:spcBef>
                <a:spcPts val="600"/>
              </a:spcBef>
              <a:buFont typeface="Arial" panose="020B0604020202020204" pitchFamily="34" charset="0"/>
              <a:buChar char="•"/>
            </a:pPr>
            <a:r>
              <a:rPr lang="en-US" altLang="en-US" sz="2000" dirty="0">
                <a:solidFill>
                  <a:srgbClr val="FF0000"/>
                </a:solidFill>
                <a:cs typeface="Arial" panose="020B0604020202020204" pitchFamily="34" charset="0"/>
              </a:rPr>
              <a:t>Configuration Management: </a:t>
            </a:r>
            <a:r>
              <a:rPr lang="en-US" altLang="en-US" sz="2000" dirty="0">
                <a:solidFill>
                  <a:srgbClr val="46424D"/>
                </a:solidFill>
                <a:cs typeface="Arial" panose="020B0604020202020204" pitchFamily="34" charset="0"/>
              </a:rPr>
              <a:t>During the development process,  you have to keep track of the many different versions of each  software component in a configuration management system.</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FF0000"/>
                </a:solidFill>
                <a:cs typeface="Arial" panose="020B0604020202020204" pitchFamily="34" charset="0"/>
              </a:rPr>
              <a:t>Host-target Development: </a:t>
            </a:r>
            <a:r>
              <a:rPr lang="en-US" altLang="en-US" sz="2000" dirty="0">
                <a:solidFill>
                  <a:srgbClr val="46424D"/>
                </a:solidFill>
                <a:cs typeface="Arial" panose="020B0604020202020204" pitchFamily="34" charset="0"/>
              </a:rPr>
              <a:t>Production software does not usually  execute on the same computer as the software development  environment. Rather, you develop it on one computer (the host  system) and execute it on a separate computer (the target  system).</a:t>
            </a:r>
            <a:endParaRPr lang="en-US" altLang="en-US" sz="2000" dirty="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6C0BDB7-7780-FD6B-BA70-A9DBAD7A545B}"/>
              </a:ext>
            </a:extLst>
          </p:cNvPr>
          <p:cNvSpPr txBox="1">
            <a:spLocks noGrp="1"/>
          </p:cNvSpPr>
          <p:nvPr>
            <p:ph type="title"/>
          </p:nvPr>
        </p:nvSpPr>
        <p:spPr>
          <a:xfrm>
            <a:off x="107504" y="325439"/>
            <a:ext cx="4251325" cy="690562"/>
          </a:xfrm>
        </p:spPr>
        <p:txBody>
          <a:bodyPr lIns="0" tIns="12700" rIns="0" bIns="0" rtlCol="0">
            <a:spAutoFit/>
          </a:bodyPr>
          <a:lstStyle/>
          <a:p>
            <a:pPr marL="12700">
              <a:spcBef>
                <a:spcPts val="100"/>
              </a:spcBef>
              <a:defRPr/>
            </a:pPr>
            <a:r>
              <a:rPr spc="-5" dirty="0"/>
              <a:t>R</a:t>
            </a:r>
            <a:r>
              <a:rPr lang="en-GB" spc="-5" dirty="0"/>
              <a:t>e</a:t>
            </a:r>
            <a:r>
              <a:rPr spc="-5" dirty="0"/>
              <a:t>use</a:t>
            </a:r>
          </a:p>
        </p:txBody>
      </p:sp>
      <p:sp>
        <p:nvSpPr>
          <p:cNvPr id="14341" name="object 3">
            <a:extLst>
              <a:ext uri="{FF2B5EF4-FFF2-40B4-BE49-F238E27FC236}">
                <a16:creationId xmlns:a16="http://schemas.microsoft.com/office/drawing/2014/main" id="{3EB8F74F-B624-DB13-F477-1947843653C1}"/>
              </a:ext>
            </a:extLst>
          </p:cNvPr>
          <p:cNvSpPr txBox="1">
            <a:spLocks noChangeArrowheads="1"/>
          </p:cNvSpPr>
          <p:nvPr/>
        </p:nvSpPr>
        <p:spPr bwMode="auto">
          <a:xfrm>
            <a:off x="365472" y="1484784"/>
            <a:ext cx="8382992"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From 1960s to 1990s, most new software was  developed from scratch, by writing all code in a high-level programming language.</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b="1" i="1" dirty="0">
                <a:solidFill>
                  <a:srgbClr val="002060"/>
                </a:solidFill>
                <a:cs typeface="Arial" panose="020B0604020202020204" pitchFamily="34" charset="0"/>
              </a:rPr>
              <a:t>The only significant reuse or software was the reuse of functions  and objects in programming language libraries.</a:t>
            </a:r>
          </a:p>
          <a:p>
            <a:pPr>
              <a:spcBef>
                <a:spcPts val="900"/>
              </a:spcBef>
              <a:buFont typeface="Arial" panose="020B0604020202020204" pitchFamily="34" charset="0"/>
              <a:buChar char="•"/>
            </a:pPr>
            <a:r>
              <a:rPr lang="en-US" altLang="en-US" dirty="0">
                <a:solidFill>
                  <a:srgbClr val="46424D"/>
                </a:solidFill>
                <a:cs typeface="Arial" panose="020B0604020202020204" pitchFamily="34" charset="0"/>
              </a:rPr>
              <a:t>Costs and schedule pressure mean that this approach  became increasingly unviable, especially for commercial  and Internet-based systems.</a:t>
            </a:r>
            <a:endParaRPr lang="en-US" altLang="en-US" dirty="0">
              <a:cs typeface="Arial" panose="020B0604020202020204" pitchFamily="34" charset="0"/>
            </a:endParaRPr>
          </a:p>
          <a:p>
            <a:pPr algn="just">
              <a:spcBef>
                <a:spcPts val="1200"/>
              </a:spcBef>
              <a:buFont typeface="Arial" panose="020B0604020202020204" pitchFamily="34" charset="0"/>
              <a:buChar char="•"/>
            </a:pPr>
            <a:r>
              <a:rPr lang="en-US" altLang="en-US" dirty="0">
                <a:solidFill>
                  <a:srgbClr val="46424D"/>
                </a:solidFill>
                <a:cs typeface="Arial" panose="020B0604020202020204" pitchFamily="34" charset="0"/>
              </a:rPr>
              <a:t>An approach to </a:t>
            </a:r>
            <a:r>
              <a:rPr lang="en-US" altLang="en-US" i="1" dirty="0">
                <a:solidFill>
                  <a:srgbClr val="002060"/>
                </a:solidFill>
                <a:cs typeface="Arial" panose="020B0604020202020204" pitchFamily="34" charset="0"/>
              </a:rPr>
              <a:t>development based around the reuse of  existing software emerged </a:t>
            </a:r>
            <a:r>
              <a:rPr lang="en-US" altLang="en-US" dirty="0">
                <a:solidFill>
                  <a:srgbClr val="46424D"/>
                </a:solidFill>
                <a:cs typeface="Arial" panose="020B0604020202020204" pitchFamily="34" charset="0"/>
              </a:rPr>
              <a:t>and is now generally used for  business and scientific software.</a:t>
            </a:r>
            <a:endParaRPr lang="en-US" altLang="en-US" dirty="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2CC9C5F-435F-0D34-30C9-6D8CE1CA3C5D}"/>
              </a:ext>
            </a:extLst>
          </p:cNvPr>
          <p:cNvSpPr>
            <a:spLocks noGrp="1" noChangeArrowheads="1"/>
          </p:cNvSpPr>
          <p:nvPr>
            <p:ph type="title"/>
          </p:nvPr>
        </p:nvSpPr>
        <p:spPr/>
        <p:txBody>
          <a:bodyPr/>
          <a:lstStyle/>
          <a:p>
            <a:r>
              <a:rPr lang="en-GB" altLang="en-US"/>
              <a:t>Software Reuse</a:t>
            </a:r>
          </a:p>
        </p:txBody>
      </p:sp>
      <p:sp>
        <p:nvSpPr>
          <p:cNvPr id="15363" name="Content Placeholder 2">
            <a:extLst>
              <a:ext uri="{FF2B5EF4-FFF2-40B4-BE49-F238E27FC236}">
                <a16:creationId xmlns:a16="http://schemas.microsoft.com/office/drawing/2014/main" id="{45526001-CCCC-8C80-891A-D06B21E9A17A}"/>
              </a:ext>
            </a:extLst>
          </p:cNvPr>
          <p:cNvSpPr>
            <a:spLocks noGrp="1" noChangeArrowheads="1"/>
          </p:cNvSpPr>
          <p:nvPr>
            <p:ph idx="1"/>
          </p:nvPr>
        </p:nvSpPr>
        <p:spPr>
          <a:xfrm>
            <a:off x="107950" y="1412875"/>
            <a:ext cx="8856663" cy="4752975"/>
          </a:xfrm>
        </p:spPr>
        <p:txBody>
          <a:bodyPr/>
          <a:lstStyle/>
          <a:p>
            <a:pPr marL="457200" indent="-457200">
              <a:buFont typeface="Arial" panose="020B0604020202020204" pitchFamily="34" charset="0"/>
              <a:buChar char="•"/>
            </a:pPr>
            <a:r>
              <a:rPr lang="en-GB" altLang="en-US" b="1" dirty="0">
                <a:latin typeface="Arial" panose="020B0604020202020204" pitchFamily="34" charset="0"/>
                <a:cs typeface="Arial" panose="020B0604020202020204" pitchFamily="34" charset="0"/>
              </a:rPr>
              <a:t>Re-use based software engineering </a:t>
            </a:r>
          </a:p>
          <a:p>
            <a:pPr marL="901700" lvl="1" indent="-457200">
              <a:buFont typeface="Arial" panose="020B0604020202020204" pitchFamily="34" charset="0"/>
              <a:buChar char="•"/>
            </a:pPr>
            <a:r>
              <a:rPr lang="en-GB" altLang="en-US" i="0" dirty="0">
                <a:solidFill>
                  <a:schemeClr val="bg2"/>
                </a:solidFill>
                <a:latin typeface="Arial" panose="020B0604020202020204" pitchFamily="34" charset="0"/>
                <a:cs typeface="Arial" panose="020B0604020202020204" pitchFamily="34" charset="0"/>
              </a:rPr>
              <a:t>A strategy in which the development process is geared to reusing existing software.</a:t>
            </a:r>
          </a:p>
          <a:p>
            <a:pPr marL="901700" lvl="1" indent="-457200"/>
            <a:r>
              <a:rPr lang="en-GB" altLang="en-US" i="0" dirty="0">
                <a:solidFill>
                  <a:schemeClr val="bg2"/>
                </a:solidFill>
                <a:latin typeface="Arial" panose="020B0604020202020204" pitchFamily="34" charset="0"/>
                <a:cs typeface="Arial" panose="020B0604020202020204" pitchFamily="34" charset="0"/>
              </a:rPr>
              <a:t>A response to the demand for fast software delivery and increased software quality.</a:t>
            </a:r>
          </a:p>
          <a:p>
            <a:pPr marL="901700" lvl="1" indent="-457200"/>
            <a:r>
              <a:rPr lang="en-GB" altLang="en-US" i="0" dirty="0">
                <a:solidFill>
                  <a:schemeClr val="bg2"/>
                </a:solidFill>
                <a:latin typeface="Arial" panose="020B0604020202020204" pitchFamily="34" charset="0"/>
                <a:cs typeface="Arial" panose="020B0604020202020204" pitchFamily="34" charset="0"/>
              </a:rPr>
              <a:t>The open-source movement means there are massive amount of code available.</a:t>
            </a:r>
          </a:p>
          <a:p>
            <a:pPr marL="1436688" lvl="2" indent="-457200"/>
            <a:r>
              <a:rPr lang="en-GB" altLang="en-US" i="0" dirty="0">
                <a:solidFill>
                  <a:schemeClr val="bg2"/>
                </a:solidFill>
                <a:latin typeface="Arial" panose="020B0604020202020204" pitchFamily="34" charset="0"/>
                <a:cs typeface="Arial" panose="020B0604020202020204" pitchFamily="34" charset="0"/>
              </a:rPr>
              <a:t>It can be in form of program libraries or the whole application.</a:t>
            </a:r>
          </a:p>
        </p:txBody>
      </p:sp>
    </p:spTree>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5D4819-2DB7-4939-95A8-1477EC38F8C1}">
  <ds:schemaRefs>
    <ds:schemaRef ds:uri="http://www.w3.org/XML/1998/namespace"/>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dbeaa6b5-7a21-43b8-ab59-31e7cbf2c187"/>
    <ds:schemaRef ds:uri="http://purl.org/dc/terms/"/>
    <ds:schemaRef ds:uri="http://purl.org/dc/elements/1.1/"/>
    <ds:schemaRef ds:uri="bdeceafc-5c0f-406d-b95f-35e6593d664b"/>
    <ds:schemaRef ds:uri="http://schemas.microsoft.com/office/2006/metadata/properties"/>
  </ds:schemaRefs>
</ds:datastoreItem>
</file>

<file path=customXml/itemProps2.xml><?xml version="1.0" encoding="utf-8"?>
<ds:datastoreItem xmlns:ds="http://schemas.openxmlformats.org/officeDocument/2006/customXml" ds:itemID="{2FC8B494-C585-4D4D-BE2F-492278060B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9F78CE-04EB-4B3F-87C5-7572B7641F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2432</TotalTime>
  <Words>3679</Words>
  <Application>Microsoft Office PowerPoint</Application>
  <PresentationFormat>On-screen Show (4:3)</PresentationFormat>
  <Paragraphs>348</Paragraphs>
  <Slides>56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Carlito</vt:lpstr>
      <vt:lpstr>Gill Sans</vt:lpstr>
      <vt:lpstr>Arial</vt:lpstr>
      <vt:lpstr>Times New Roman</vt:lpstr>
      <vt:lpstr>Blank Presentation</vt:lpstr>
      <vt:lpstr>test 2</vt:lpstr>
      <vt:lpstr>PowerPoint Presentation</vt:lpstr>
      <vt:lpstr>The Unit Roadmap  </vt:lpstr>
      <vt:lpstr>Recap on Topic 5</vt:lpstr>
      <vt:lpstr>Scope and Coverage</vt:lpstr>
      <vt:lpstr>Learning Outcomes</vt:lpstr>
      <vt:lpstr>Software Design &amp; Implementation </vt:lpstr>
      <vt:lpstr>Implementation Issues </vt:lpstr>
      <vt:lpstr>Reuse</vt:lpstr>
      <vt:lpstr>Software Reuse</vt:lpstr>
      <vt:lpstr>Short Activity</vt:lpstr>
      <vt:lpstr>Reuse Levels</vt:lpstr>
      <vt:lpstr>Reuse Components</vt:lpstr>
      <vt:lpstr>Reuse Example</vt:lpstr>
      <vt:lpstr>PowerPoint Presentation</vt:lpstr>
      <vt:lpstr>PowerPoint Presentation</vt:lpstr>
      <vt:lpstr>Configuration Management Activities</vt:lpstr>
      <vt:lpstr>PowerPoint Presentation</vt:lpstr>
      <vt:lpstr>PowerPoint Presentation</vt:lpstr>
      <vt:lpstr>Short Activity</vt:lpstr>
      <vt:lpstr>PowerPoint Presentation</vt:lpstr>
      <vt:lpstr>PowerPoint Presentation</vt:lpstr>
      <vt:lpstr>Open-Source Licensing</vt:lpstr>
      <vt:lpstr>Short Activity</vt:lpstr>
      <vt:lpstr>Checkpoint Summary</vt:lpstr>
      <vt:lpstr>Program Testing</vt:lpstr>
      <vt:lpstr>Program Testing Goals</vt:lpstr>
      <vt:lpstr>Testing Process Goals</vt:lpstr>
      <vt:lpstr>An Input-output Model Of Program Testing</vt:lpstr>
      <vt:lpstr>Verification Vs Validation</vt:lpstr>
      <vt:lpstr>Inspection And Testing</vt:lpstr>
      <vt:lpstr>Inspections and Testing</vt:lpstr>
      <vt:lpstr>Stages Of Testing </vt:lpstr>
      <vt:lpstr>Development Testing</vt:lpstr>
      <vt:lpstr>Unit Testing</vt:lpstr>
      <vt:lpstr>Object Class Testing</vt:lpstr>
      <vt:lpstr>The Weather Station Object Interface</vt:lpstr>
      <vt:lpstr>Short Activity</vt:lpstr>
      <vt:lpstr>PowerPoint Presentation</vt:lpstr>
      <vt:lpstr>Test-driven Development (TDD)</vt:lpstr>
      <vt:lpstr>Test-driven Development</vt:lpstr>
      <vt:lpstr>PowerPoint Presentation</vt:lpstr>
      <vt:lpstr>Release Testing</vt:lpstr>
      <vt:lpstr>Requirements Based Testing</vt:lpstr>
      <vt:lpstr>PowerPoint Presentation</vt:lpstr>
      <vt:lpstr>User Testing</vt:lpstr>
      <vt:lpstr>Types Of User Testing</vt:lpstr>
      <vt:lpstr>The Acceptance Testing Process</vt:lpstr>
      <vt:lpstr>Agile Methods And Acceptance Testing</vt:lpstr>
      <vt:lpstr>Topic Summary</vt:lpstr>
      <vt:lpstr>Topic Summary</vt:lpstr>
      <vt:lpstr>Topic Summary</vt:lpstr>
      <vt:lpstr>Quiz  </vt:lpstr>
      <vt:lpstr>Private Study</vt:lpstr>
      <vt:lpstr>The Unit Roadmap  </vt:lpstr>
      <vt:lpstr>References</vt:lpstr>
      <vt:lpstr>Topic 6 – Software Implementation &amp; Testing</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198</cp:revision>
  <dcterms:created xsi:type="dcterms:W3CDTF">2008-01-18T13:21:43Z</dcterms:created>
  <dcterms:modified xsi:type="dcterms:W3CDTF">2024-04-05T06:05:54Z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