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63"/>
  </p:notesMasterIdLst>
  <p:handoutMasterIdLst>
    <p:handoutMasterId r:id="rId64"/>
  </p:handoutMasterIdLst>
  <p:sldIdLst>
    <p:sldId id="261" r:id="rId6"/>
    <p:sldId id="275" r:id="rId7"/>
    <p:sldId id="349" r:id="rId8"/>
    <p:sldId id="264" r:id="rId9"/>
    <p:sldId id="263" r:id="rId10"/>
    <p:sldId id="336" r:id="rId11"/>
    <p:sldId id="337" r:id="rId12"/>
    <p:sldId id="258" r:id="rId13"/>
    <p:sldId id="259" r:id="rId14"/>
    <p:sldId id="260" r:id="rId15"/>
    <p:sldId id="276" r:id="rId16"/>
    <p:sldId id="277" r:id="rId17"/>
    <p:sldId id="278" r:id="rId18"/>
    <p:sldId id="257" r:id="rId19"/>
    <p:sldId id="338" r:id="rId20"/>
    <p:sldId id="339" r:id="rId21"/>
    <p:sldId id="340" r:id="rId22"/>
    <p:sldId id="341" r:id="rId23"/>
    <p:sldId id="342" r:id="rId24"/>
    <p:sldId id="279" r:id="rId25"/>
    <p:sldId id="280" r:id="rId26"/>
    <p:sldId id="281" r:id="rId27"/>
    <p:sldId id="282" r:id="rId28"/>
    <p:sldId id="283" r:id="rId29"/>
    <p:sldId id="353" r:id="rId30"/>
    <p:sldId id="335" r:id="rId31"/>
    <p:sldId id="269" r:id="rId32"/>
    <p:sldId id="343" r:id="rId33"/>
    <p:sldId id="344" r:id="rId34"/>
    <p:sldId id="346" r:id="rId35"/>
    <p:sldId id="345" r:id="rId36"/>
    <p:sldId id="347" r:id="rId37"/>
    <p:sldId id="348" r:id="rId38"/>
    <p:sldId id="265" r:id="rId39"/>
    <p:sldId id="351" r:id="rId40"/>
    <p:sldId id="352" r:id="rId41"/>
    <p:sldId id="285" r:id="rId42"/>
    <p:sldId id="286" r:id="rId43"/>
    <p:sldId id="287" r:id="rId44"/>
    <p:sldId id="288" r:id="rId45"/>
    <p:sldId id="294" r:id="rId46"/>
    <p:sldId id="297" r:id="rId47"/>
    <p:sldId id="298" r:id="rId48"/>
    <p:sldId id="299" r:id="rId49"/>
    <p:sldId id="300" r:id="rId50"/>
    <p:sldId id="302" r:id="rId51"/>
    <p:sldId id="303" r:id="rId52"/>
    <p:sldId id="304" r:id="rId53"/>
    <p:sldId id="266" r:id="rId54"/>
    <p:sldId id="271" r:id="rId55"/>
    <p:sldId id="306" r:id="rId56"/>
    <p:sldId id="307" r:id="rId57"/>
    <p:sldId id="308" r:id="rId58"/>
    <p:sldId id="305" r:id="rId59"/>
    <p:sldId id="309" r:id="rId60"/>
    <p:sldId id="331" r:id="rId61"/>
    <p:sldId id="262"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85D5F-724D-4A09-9E7D-470C2C246045}" v="36" dt="2024-04-05T12:39:13.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78"/>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26685D5F-724D-4A09-9E7D-470C2C246045}"/>
    <pc:docChg chg="undo custSel modSld">
      <pc:chgData name="Liew Pei Ling" userId="c3090c8e-0726-43ba-95b9-123e980a216d" providerId="ADAL" clId="{26685D5F-724D-4A09-9E7D-470C2C246045}" dt="2024-04-05T12:40:45.267" v="153" actId="20577"/>
      <pc:docMkLst>
        <pc:docMk/>
      </pc:docMkLst>
      <pc:sldChg chg="modSp mod">
        <pc:chgData name="Liew Pei Ling" userId="c3090c8e-0726-43ba-95b9-123e980a216d" providerId="ADAL" clId="{26685D5F-724D-4A09-9E7D-470C2C246045}" dt="2024-04-05T08:45:33.200" v="22" actId="6549"/>
        <pc:sldMkLst>
          <pc:docMk/>
          <pc:sldMk cId="0" sldId="259"/>
        </pc:sldMkLst>
        <pc:spChg chg="mod">
          <ac:chgData name="Liew Pei Ling" userId="c3090c8e-0726-43ba-95b9-123e980a216d" providerId="ADAL" clId="{26685D5F-724D-4A09-9E7D-470C2C246045}" dt="2024-04-05T08:45:33.200" v="22" actId="6549"/>
          <ac:spMkLst>
            <pc:docMk/>
            <pc:sldMk cId="0" sldId="259"/>
            <ac:spMk id="3" creationId="{45E05F0A-DF02-561A-222E-E35EE4BB421F}"/>
          </ac:spMkLst>
        </pc:spChg>
      </pc:sldChg>
      <pc:sldChg chg="modSp mod">
        <pc:chgData name="Liew Pei Ling" userId="c3090c8e-0726-43ba-95b9-123e980a216d" providerId="ADAL" clId="{26685D5F-724D-4A09-9E7D-470C2C246045}" dt="2024-04-05T12:16:48.088" v="96" actId="255"/>
        <pc:sldMkLst>
          <pc:docMk/>
          <pc:sldMk cId="0" sldId="264"/>
        </pc:sldMkLst>
        <pc:spChg chg="mod">
          <ac:chgData name="Liew Pei Ling" userId="c3090c8e-0726-43ba-95b9-123e980a216d" providerId="ADAL" clId="{26685D5F-724D-4A09-9E7D-470C2C246045}" dt="2024-04-05T12:16:48.088" v="96" actId="255"/>
          <ac:spMkLst>
            <pc:docMk/>
            <pc:sldMk cId="0" sldId="264"/>
            <ac:spMk id="9219" creationId="{8EF25F32-880A-D2EA-D44A-55D4A6DB71C8}"/>
          </ac:spMkLst>
        </pc:spChg>
      </pc:sldChg>
      <pc:sldChg chg="modSp mod">
        <pc:chgData name="Liew Pei Ling" userId="c3090c8e-0726-43ba-95b9-123e980a216d" providerId="ADAL" clId="{26685D5F-724D-4A09-9E7D-470C2C246045}" dt="2024-04-05T12:38:40.086" v="134" actId="6549"/>
        <pc:sldMkLst>
          <pc:docMk/>
          <pc:sldMk cId="0" sldId="265"/>
        </pc:sldMkLst>
        <pc:spChg chg="mod">
          <ac:chgData name="Liew Pei Ling" userId="c3090c8e-0726-43ba-95b9-123e980a216d" providerId="ADAL" clId="{26685D5F-724D-4A09-9E7D-470C2C246045}" dt="2024-04-05T12:38:40.086" v="134" actId="6549"/>
          <ac:spMkLst>
            <pc:docMk/>
            <pc:sldMk cId="0" sldId="265"/>
            <ac:spMk id="12291" creationId="{7CE9DF3F-0DD0-6A20-DFDF-DFBC0E3E5F3E}"/>
          </ac:spMkLst>
        </pc:spChg>
      </pc:sldChg>
      <pc:sldChg chg="modSp mod">
        <pc:chgData name="Liew Pei Ling" userId="c3090c8e-0726-43ba-95b9-123e980a216d" providerId="ADAL" clId="{26685D5F-724D-4A09-9E7D-470C2C246045}" dt="2024-04-05T12:39:53.052" v="140" actId="6549"/>
        <pc:sldMkLst>
          <pc:docMk/>
          <pc:sldMk cId="0" sldId="266"/>
        </pc:sldMkLst>
        <pc:spChg chg="mod">
          <ac:chgData name="Liew Pei Ling" userId="c3090c8e-0726-43ba-95b9-123e980a216d" providerId="ADAL" clId="{26685D5F-724D-4A09-9E7D-470C2C246045}" dt="2024-04-05T12:39:53.052" v="140" actId="6549"/>
          <ac:spMkLst>
            <pc:docMk/>
            <pc:sldMk cId="0" sldId="266"/>
            <ac:spMk id="43011" creationId="{A0CDA662-807A-15E8-0BEF-80BDCEB7EAE8}"/>
          </ac:spMkLst>
        </pc:spChg>
      </pc:sldChg>
      <pc:sldChg chg="modSp mod">
        <pc:chgData name="Liew Pei Ling" userId="c3090c8e-0726-43ba-95b9-123e980a216d" providerId="ADAL" clId="{26685D5F-724D-4A09-9E7D-470C2C246045}" dt="2024-04-05T08:49:02.778" v="57" actId="6549"/>
        <pc:sldMkLst>
          <pc:docMk/>
          <pc:sldMk cId="940521593" sldId="269"/>
        </pc:sldMkLst>
        <pc:spChg chg="mod">
          <ac:chgData name="Liew Pei Ling" userId="c3090c8e-0726-43ba-95b9-123e980a216d" providerId="ADAL" clId="{26685D5F-724D-4A09-9E7D-470C2C246045}" dt="2024-04-05T08:49:02.778" v="57" actId="6549"/>
          <ac:spMkLst>
            <pc:docMk/>
            <pc:sldMk cId="940521593" sldId="269"/>
            <ac:spMk id="41987" creationId="{B6DC8C95-45BE-E5FB-B361-074F23EE7DFC}"/>
          </ac:spMkLst>
        </pc:spChg>
      </pc:sldChg>
      <pc:sldChg chg="modSp mod">
        <pc:chgData name="Liew Pei Ling" userId="c3090c8e-0726-43ba-95b9-123e980a216d" providerId="ADAL" clId="{26685D5F-724D-4A09-9E7D-470C2C246045}" dt="2024-04-05T08:45:53.688" v="25" actId="20577"/>
        <pc:sldMkLst>
          <pc:docMk/>
          <pc:sldMk cId="0" sldId="278"/>
        </pc:sldMkLst>
        <pc:spChg chg="mod">
          <ac:chgData name="Liew Pei Ling" userId="c3090c8e-0726-43ba-95b9-123e980a216d" providerId="ADAL" clId="{26685D5F-724D-4A09-9E7D-470C2C246045}" dt="2024-04-05T08:45:53.688" v="25" actId="20577"/>
          <ac:spMkLst>
            <pc:docMk/>
            <pc:sldMk cId="0" sldId="278"/>
            <ac:spMk id="21510" creationId="{304E92F5-F9E5-CB94-9718-B3077A475B29}"/>
          </ac:spMkLst>
        </pc:spChg>
      </pc:sldChg>
      <pc:sldChg chg="modSp mod">
        <pc:chgData name="Liew Pei Ling" userId="c3090c8e-0726-43ba-95b9-123e980a216d" providerId="ADAL" clId="{26685D5F-724D-4A09-9E7D-470C2C246045}" dt="2024-04-05T12:36:35.098" v="117" actId="6549"/>
        <pc:sldMkLst>
          <pc:docMk/>
          <pc:sldMk cId="0" sldId="279"/>
        </pc:sldMkLst>
        <pc:spChg chg="mod">
          <ac:chgData name="Liew Pei Ling" userId="c3090c8e-0726-43ba-95b9-123e980a216d" providerId="ADAL" clId="{26685D5F-724D-4A09-9E7D-470C2C246045}" dt="2024-04-05T12:19:25.738" v="100" actId="1076"/>
          <ac:spMkLst>
            <pc:docMk/>
            <pc:sldMk cId="0" sldId="279"/>
            <ac:spMk id="2" creationId="{AB9395EF-9C1B-94EC-E69A-C2DE0ADC774C}"/>
          </ac:spMkLst>
        </pc:spChg>
        <pc:spChg chg="mod">
          <ac:chgData name="Liew Pei Ling" userId="c3090c8e-0726-43ba-95b9-123e980a216d" providerId="ADAL" clId="{26685D5F-724D-4A09-9E7D-470C2C246045}" dt="2024-04-05T12:36:35.098" v="117" actId="6549"/>
          <ac:spMkLst>
            <pc:docMk/>
            <pc:sldMk cId="0" sldId="279"/>
            <ac:spMk id="22534" creationId="{5D5BF72D-C61C-38C7-35E5-C13BA106D5B0}"/>
          </ac:spMkLst>
        </pc:spChg>
      </pc:sldChg>
      <pc:sldChg chg="modSp mod">
        <pc:chgData name="Liew Pei Ling" userId="c3090c8e-0726-43ba-95b9-123e980a216d" providerId="ADAL" clId="{26685D5F-724D-4A09-9E7D-470C2C246045}" dt="2024-04-05T12:36:53.835" v="119" actId="6549"/>
        <pc:sldMkLst>
          <pc:docMk/>
          <pc:sldMk cId="0" sldId="280"/>
        </pc:sldMkLst>
        <pc:spChg chg="mod">
          <ac:chgData name="Liew Pei Ling" userId="c3090c8e-0726-43ba-95b9-123e980a216d" providerId="ADAL" clId="{26685D5F-724D-4A09-9E7D-470C2C246045}" dt="2024-04-05T12:36:53.835" v="119" actId="6549"/>
          <ac:spMkLst>
            <pc:docMk/>
            <pc:sldMk cId="0" sldId="280"/>
            <ac:spMk id="23558" creationId="{43564442-1E9F-2D88-40EC-59C404A3A1D5}"/>
          </ac:spMkLst>
        </pc:spChg>
      </pc:sldChg>
      <pc:sldChg chg="modSp mod">
        <pc:chgData name="Liew Pei Ling" userId="c3090c8e-0726-43ba-95b9-123e980a216d" providerId="ADAL" clId="{26685D5F-724D-4A09-9E7D-470C2C246045}" dt="2024-04-05T12:39:07.526" v="135" actId="313"/>
        <pc:sldMkLst>
          <pc:docMk/>
          <pc:sldMk cId="873539019" sldId="286"/>
        </pc:sldMkLst>
        <pc:spChg chg="mod">
          <ac:chgData name="Liew Pei Ling" userId="c3090c8e-0726-43ba-95b9-123e980a216d" providerId="ADAL" clId="{26685D5F-724D-4A09-9E7D-470C2C246045}" dt="2024-04-05T12:39:07.526" v="135" actId="313"/>
          <ac:spMkLst>
            <pc:docMk/>
            <pc:sldMk cId="873539019" sldId="286"/>
            <ac:spMk id="29702" creationId="{307F13B0-86CD-39B5-1582-98064527C7AE}"/>
          </ac:spMkLst>
        </pc:spChg>
      </pc:sldChg>
      <pc:sldChg chg="delSp modSp mod">
        <pc:chgData name="Liew Pei Ling" userId="c3090c8e-0726-43ba-95b9-123e980a216d" providerId="ADAL" clId="{26685D5F-724D-4A09-9E7D-470C2C246045}" dt="2024-04-05T12:39:21.742" v="138" actId="478"/>
        <pc:sldMkLst>
          <pc:docMk/>
          <pc:sldMk cId="802287262" sldId="287"/>
        </pc:sldMkLst>
        <pc:spChg chg="mod">
          <ac:chgData name="Liew Pei Ling" userId="c3090c8e-0726-43ba-95b9-123e980a216d" providerId="ADAL" clId="{26685D5F-724D-4A09-9E7D-470C2C246045}" dt="2024-04-05T08:51:13.177" v="87" actId="1076"/>
          <ac:spMkLst>
            <pc:docMk/>
            <pc:sldMk cId="802287262" sldId="287"/>
            <ac:spMk id="2" creationId="{E2C1DDC3-EC48-255C-A43C-05B2563E0550}"/>
          </ac:spMkLst>
        </pc:spChg>
        <pc:spChg chg="del">
          <ac:chgData name="Liew Pei Ling" userId="c3090c8e-0726-43ba-95b9-123e980a216d" providerId="ADAL" clId="{26685D5F-724D-4A09-9E7D-470C2C246045}" dt="2024-04-05T12:39:21.742" v="138" actId="478"/>
          <ac:spMkLst>
            <pc:docMk/>
            <pc:sldMk cId="802287262" sldId="287"/>
            <ac:spMk id="4" creationId="{E8EFA527-F4D7-218C-7632-7FC1E53D9C0B}"/>
          </ac:spMkLst>
        </pc:spChg>
        <pc:spChg chg="del">
          <ac:chgData name="Liew Pei Ling" userId="c3090c8e-0726-43ba-95b9-123e980a216d" providerId="ADAL" clId="{26685D5F-724D-4A09-9E7D-470C2C246045}" dt="2024-04-05T12:39:16.850" v="137" actId="478"/>
          <ac:spMkLst>
            <pc:docMk/>
            <pc:sldMk cId="802287262" sldId="287"/>
            <ac:spMk id="5" creationId="{EFEC82AC-50C5-854A-38D6-EBBB9FC8C699}"/>
          </ac:spMkLst>
        </pc:spChg>
        <pc:spChg chg="del">
          <ac:chgData name="Liew Pei Ling" userId="c3090c8e-0726-43ba-95b9-123e980a216d" providerId="ADAL" clId="{26685D5F-724D-4A09-9E7D-470C2C246045}" dt="2024-04-05T12:39:13.572" v="136" actId="478"/>
          <ac:spMkLst>
            <pc:docMk/>
            <pc:sldMk cId="802287262" sldId="287"/>
            <ac:spMk id="30725" creationId="{C122E7AE-9F87-874E-A530-C89EAA6736A3}"/>
          </ac:spMkLst>
        </pc:spChg>
      </pc:sldChg>
      <pc:sldChg chg="modSp">
        <pc:chgData name="Liew Pei Ling" userId="c3090c8e-0726-43ba-95b9-123e980a216d" providerId="ADAL" clId="{26685D5F-724D-4A09-9E7D-470C2C246045}" dt="2024-04-05T08:51:18.640" v="88" actId="1076"/>
        <pc:sldMkLst>
          <pc:docMk/>
          <pc:sldMk cId="4134556864" sldId="288"/>
        </pc:sldMkLst>
        <pc:spChg chg="mod">
          <ac:chgData name="Liew Pei Ling" userId="c3090c8e-0726-43ba-95b9-123e980a216d" providerId="ADAL" clId="{26685D5F-724D-4A09-9E7D-470C2C246045}" dt="2024-04-05T08:51:18.640" v="88" actId="1076"/>
          <ac:spMkLst>
            <pc:docMk/>
            <pc:sldMk cId="4134556864" sldId="288"/>
            <ac:spMk id="2" creationId="{1787AA82-F6D4-5B15-2665-C63FC809736C}"/>
          </ac:spMkLst>
        </pc:spChg>
      </pc:sldChg>
      <pc:sldChg chg="modSp">
        <pc:chgData name="Liew Pei Ling" userId="c3090c8e-0726-43ba-95b9-123e980a216d" providerId="ADAL" clId="{26685D5F-724D-4A09-9E7D-470C2C246045}" dt="2024-04-05T08:51:22.753" v="89" actId="1076"/>
        <pc:sldMkLst>
          <pc:docMk/>
          <pc:sldMk cId="3419328837" sldId="294"/>
        </pc:sldMkLst>
        <pc:spChg chg="mod">
          <ac:chgData name="Liew Pei Ling" userId="c3090c8e-0726-43ba-95b9-123e980a216d" providerId="ADAL" clId="{26685D5F-724D-4A09-9E7D-470C2C246045}" dt="2024-04-05T08:51:22.753" v="89" actId="1076"/>
          <ac:spMkLst>
            <pc:docMk/>
            <pc:sldMk cId="3419328837" sldId="294"/>
            <ac:spMk id="2" creationId="{133B7BBA-194F-0299-AB87-2B2CD3271F58}"/>
          </ac:spMkLst>
        </pc:spChg>
      </pc:sldChg>
      <pc:sldChg chg="modSp mod">
        <pc:chgData name="Liew Pei Ling" userId="c3090c8e-0726-43ba-95b9-123e980a216d" providerId="ADAL" clId="{26685D5F-724D-4A09-9E7D-470C2C246045}" dt="2024-04-05T12:39:34.703" v="139" actId="1076"/>
        <pc:sldMkLst>
          <pc:docMk/>
          <pc:sldMk cId="1551813208" sldId="298"/>
        </pc:sldMkLst>
        <pc:spChg chg="mod">
          <ac:chgData name="Liew Pei Ling" userId="c3090c8e-0726-43ba-95b9-123e980a216d" providerId="ADAL" clId="{26685D5F-724D-4A09-9E7D-470C2C246045}" dt="2024-04-05T12:39:34.703" v="139" actId="1076"/>
          <ac:spMkLst>
            <pc:docMk/>
            <pc:sldMk cId="1551813208" sldId="298"/>
            <ac:spMk id="2" creationId="{233EECFD-FF60-2220-4B50-352DF30FDD77}"/>
          </ac:spMkLst>
        </pc:spChg>
      </pc:sldChg>
      <pc:sldChg chg="modSp">
        <pc:chgData name="Liew Pei Ling" userId="c3090c8e-0726-43ba-95b9-123e980a216d" providerId="ADAL" clId="{26685D5F-724D-4A09-9E7D-470C2C246045}" dt="2024-04-05T08:51:37.345" v="90" actId="1076"/>
        <pc:sldMkLst>
          <pc:docMk/>
          <pc:sldMk cId="3381178372" sldId="299"/>
        </pc:sldMkLst>
        <pc:spChg chg="mod">
          <ac:chgData name="Liew Pei Ling" userId="c3090c8e-0726-43ba-95b9-123e980a216d" providerId="ADAL" clId="{26685D5F-724D-4A09-9E7D-470C2C246045}" dt="2024-04-05T08:51:37.345" v="90" actId="1076"/>
          <ac:spMkLst>
            <pc:docMk/>
            <pc:sldMk cId="3381178372" sldId="299"/>
            <ac:spMk id="2" creationId="{7E5209A4-C259-2C91-68A3-593D3CF3CBDE}"/>
          </ac:spMkLst>
        </pc:spChg>
      </pc:sldChg>
      <pc:sldChg chg="modSp">
        <pc:chgData name="Liew Pei Ling" userId="c3090c8e-0726-43ba-95b9-123e980a216d" providerId="ADAL" clId="{26685D5F-724D-4A09-9E7D-470C2C246045}" dt="2024-04-05T08:51:42.521" v="91" actId="1076"/>
        <pc:sldMkLst>
          <pc:docMk/>
          <pc:sldMk cId="2607630600" sldId="300"/>
        </pc:sldMkLst>
        <pc:spChg chg="mod">
          <ac:chgData name="Liew Pei Ling" userId="c3090c8e-0726-43ba-95b9-123e980a216d" providerId="ADAL" clId="{26685D5F-724D-4A09-9E7D-470C2C246045}" dt="2024-04-05T08:51:42.521" v="91" actId="1076"/>
          <ac:spMkLst>
            <pc:docMk/>
            <pc:sldMk cId="2607630600" sldId="300"/>
            <ac:spMk id="2" creationId="{B1CB2614-9389-D1E4-9421-5F94AF787BC8}"/>
          </ac:spMkLst>
        </pc:spChg>
      </pc:sldChg>
      <pc:sldChg chg="modSp mod">
        <pc:chgData name="Liew Pei Ling" userId="c3090c8e-0726-43ba-95b9-123e980a216d" providerId="ADAL" clId="{26685D5F-724D-4A09-9E7D-470C2C246045}" dt="2024-04-05T12:40:45.267" v="153" actId="20577"/>
        <pc:sldMkLst>
          <pc:docMk/>
          <pc:sldMk cId="0" sldId="309"/>
        </pc:sldMkLst>
        <pc:spChg chg="mod">
          <ac:chgData name="Liew Pei Ling" userId="c3090c8e-0726-43ba-95b9-123e980a216d" providerId="ADAL" clId="{26685D5F-724D-4A09-9E7D-470C2C246045}" dt="2024-04-05T12:40:45.267" v="153" actId="20577"/>
          <ac:spMkLst>
            <pc:docMk/>
            <pc:sldMk cId="0" sldId="309"/>
            <ac:spMk id="3" creationId="{051644A7-4CD1-585D-81E2-23F989A904DF}"/>
          </ac:spMkLst>
        </pc:spChg>
      </pc:sldChg>
      <pc:sldChg chg="modSp">
        <pc:chgData name="Liew Pei Ling" userId="c3090c8e-0726-43ba-95b9-123e980a216d" providerId="ADAL" clId="{26685D5F-724D-4A09-9E7D-470C2C246045}" dt="2024-04-05T08:44:47.988" v="20" actId="2711"/>
        <pc:sldMkLst>
          <pc:docMk/>
          <pc:sldMk cId="3422502626" sldId="336"/>
        </pc:sldMkLst>
        <pc:spChg chg="mod">
          <ac:chgData name="Liew Pei Ling" userId="c3090c8e-0726-43ba-95b9-123e980a216d" providerId="ADAL" clId="{26685D5F-724D-4A09-9E7D-470C2C246045}" dt="2024-04-05T08:44:47.988" v="20" actId="2711"/>
          <ac:spMkLst>
            <pc:docMk/>
            <pc:sldMk cId="3422502626" sldId="336"/>
            <ac:spMk id="3" creationId="{4696B52D-0849-00E1-CD3F-8509A5790A52}"/>
          </ac:spMkLst>
        </pc:spChg>
      </pc:sldChg>
      <pc:sldChg chg="modSp mod">
        <pc:chgData name="Liew Pei Ling" userId="c3090c8e-0726-43ba-95b9-123e980a216d" providerId="ADAL" clId="{26685D5F-724D-4A09-9E7D-470C2C246045}" dt="2024-04-05T08:10:02.790" v="18" actId="20577"/>
        <pc:sldMkLst>
          <pc:docMk/>
          <pc:sldMk cId="1447918169" sldId="337"/>
        </pc:sldMkLst>
        <pc:spChg chg="mod">
          <ac:chgData name="Liew Pei Ling" userId="c3090c8e-0726-43ba-95b9-123e980a216d" providerId="ADAL" clId="{26685D5F-724D-4A09-9E7D-470C2C246045}" dt="2024-04-05T08:10:02.790" v="18" actId="20577"/>
          <ac:spMkLst>
            <pc:docMk/>
            <pc:sldMk cId="1447918169" sldId="337"/>
            <ac:spMk id="7" creationId="{2B96AD6B-304B-3850-D49F-1FE8AE735721}"/>
          </ac:spMkLst>
        </pc:spChg>
      </pc:sldChg>
      <pc:sldChg chg="modSp mod">
        <pc:chgData name="Liew Pei Ling" userId="c3090c8e-0726-43ba-95b9-123e980a216d" providerId="ADAL" clId="{26685D5F-724D-4A09-9E7D-470C2C246045}" dt="2024-04-05T12:18:17.959" v="97" actId="6549"/>
        <pc:sldMkLst>
          <pc:docMk/>
          <pc:sldMk cId="3677214627" sldId="338"/>
        </pc:sldMkLst>
        <pc:spChg chg="mod">
          <ac:chgData name="Liew Pei Ling" userId="c3090c8e-0726-43ba-95b9-123e980a216d" providerId="ADAL" clId="{26685D5F-724D-4A09-9E7D-470C2C246045}" dt="2024-04-05T12:18:17.959" v="97" actId="6549"/>
          <ac:spMkLst>
            <pc:docMk/>
            <pc:sldMk cId="3677214627" sldId="338"/>
            <ac:spMk id="3" creationId="{B66E6AE4-AA98-FFE0-459D-FB318CF146D9}"/>
          </ac:spMkLst>
        </pc:spChg>
      </pc:sldChg>
      <pc:sldChg chg="addSp delSp modSp mod">
        <pc:chgData name="Liew Pei Ling" userId="c3090c8e-0726-43ba-95b9-123e980a216d" providerId="ADAL" clId="{26685D5F-724D-4A09-9E7D-470C2C246045}" dt="2024-04-05T08:48:03.873" v="48" actId="6549"/>
        <pc:sldMkLst>
          <pc:docMk/>
          <pc:sldMk cId="2864392273" sldId="340"/>
        </pc:sldMkLst>
        <pc:spChg chg="del mod">
          <ac:chgData name="Liew Pei Ling" userId="c3090c8e-0726-43ba-95b9-123e980a216d" providerId="ADAL" clId="{26685D5F-724D-4A09-9E7D-470C2C246045}" dt="2024-04-05T08:47:45.677" v="45" actId="478"/>
          <ac:spMkLst>
            <pc:docMk/>
            <pc:sldMk cId="2864392273" sldId="340"/>
            <ac:spMk id="3" creationId="{6BFE4D7E-89B0-C30D-64BF-5511EA5DB670}"/>
          </ac:spMkLst>
        </pc:spChg>
        <pc:spChg chg="mod">
          <ac:chgData name="Liew Pei Ling" userId="c3090c8e-0726-43ba-95b9-123e980a216d" providerId="ADAL" clId="{26685D5F-724D-4A09-9E7D-470C2C246045}" dt="2024-04-05T08:48:03.873" v="48" actId="6549"/>
          <ac:spMkLst>
            <pc:docMk/>
            <pc:sldMk cId="2864392273" sldId="340"/>
            <ac:spMk id="6" creationId="{590FA304-A34D-6265-A624-8E7D351E4BB4}"/>
          </ac:spMkLst>
        </pc:spChg>
        <pc:picChg chg="del mod">
          <ac:chgData name="Liew Pei Ling" userId="c3090c8e-0726-43ba-95b9-123e980a216d" providerId="ADAL" clId="{26685D5F-724D-4A09-9E7D-470C2C246045}" dt="2024-04-05T08:47:25.779" v="39" actId="478"/>
          <ac:picMkLst>
            <pc:docMk/>
            <pc:sldMk cId="2864392273" sldId="340"/>
            <ac:picMk id="5" creationId="{A62368FF-1279-1EED-DF34-88DE0AF806FE}"/>
          </ac:picMkLst>
        </pc:picChg>
        <pc:picChg chg="add mod">
          <ac:chgData name="Liew Pei Ling" userId="c3090c8e-0726-43ba-95b9-123e980a216d" providerId="ADAL" clId="{26685D5F-724D-4A09-9E7D-470C2C246045}" dt="2024-04-05T08:47:33.681" v="43" actId="1076"/>
          <ac:picMkLst>
            <pc:docMk/>
            <pc:sldMk cId="2864392273" sldId="340"/>
            <ac:picMk id="8" creationId="{D3405D11-710C-1045-0F37-0EADB13CF8C2}"/>
          </ac:picMkLst>
        </pc:picChg>
      </pc:sldChg>
      <pc:sldChg chg="modSp mod">
        <pc:chgData name="Liew Pei Ling" userId="c3090c8e-0726-43ba-95b9-123e980a216d" providerId="ADAL" clId="{26685D5F-724D-4A09-9E7D-470C2C246045}" dt="2024-04-05T12:18:45.781" v="99" actId="255"/>
        <pc:sldMkLst>
          <pc:docMk/>
          <pc:sldMk cId="1857649223" sldId="341"/>
        </pc:sldMkLst>
        <pc:spChg chg="mod">
          <ac:chgData name="Liew Pei Ling" userId="c3090c8e-0726-43ba-95b9-123e980a216d" providerId="ADAL" clId="{26685D5F-724D-4A09-9E7D-470C2C246045}" dt="2024-04-05T12:18:45.781" v="99" actId="255"/>
          <ac:spMkLst>
            <pc:docMk/>
            <pc:sldMk cId="1857649223" sldId="341"/>
            <ac:spMk id="3" creationId="{5B90CB87-45B5-03E4-7ED7-C3C2E2E87C5A}"/>
          </ac:spMkLst>
        </pc:spChg>
      </pc:sldChg>
      <pc:sldChg chg="modSp mod">
        <pc:chgData name="Liew Pei Ling" userId="c3090c8e-0726-43ba-95b9-123e980a216d" providerId="ADAL" clId="{26685D5F-724D-4A09-9E7D-470C2C246045}" dt="2024-04-05T08:48:32.746" v="56" actId="1076"/>
        <pc:sldMkLst>
          <pc:docMk/>
          <pc:sldMk cId="824011946" sldId="342"/>
        </pc:sldMkLst>
        <pc:spChg chg="mod">
          <ac:chgData name="Liew Pei Ling" userId="c3090c8e-0726-43ba-95b9-123e980a216d" providerId="ADAL" clId="{26685D5F-724D-4A09-9E7D-470C2C246045}" dt="2024-04-05T08:48:32.746" v="56" actId="1076"/>
          <ac:spMkLst>
            <pc:docMk/>
            <pc:sldMk cId="824011946" sldId="342"/>
            <ac:spMk id="18" creationId="{0168F211-59A3-098E-21F3-951644E6FC87}"/>
          </ac:spMkLst>
        </pc:spChg>
      </pc:sldChg>
      <pc:sldChg chg="modSp">
        <pc:chgData name="Liew Pei Ling" userId="c3090c8e-0726-43ba-95b9-123e980a216d" providerId="ADAL" clId="{26685D5F-724D-4A09-9E7D-470C2C246045}" dt="2024-04-05T08:49:23.704" v="68" actId="20577"/>
        <pc:sldMkLst>
          <pc:docMk/>
          <pc:sldMk cId="3767091172" sldId="343"/>
        </pc:sldMkLst>
        <pc:spChg chg="mod">
          <ac:chgData name="Liew Pei Ling" userId="c3090c8e-0726-43ba-95b9-123e980a216d" providerId="ADAL" clId="{26685D5F-724D-4A09-9E7D-470C2C246045}" dt="2024-04-05T08:49:23.704" v="68" actId="20577"/>
          <ac:spMkLst>
            <pc:docMk/>
            <pc:sldMk cId="3767091172" sldId="343"/>
            <ac:spMk id="3" creationId="{FA022DE3-51DF-9E5E-0E53-C1112E8309DD}"/>
          </ac:spMkLst>
        </pc:spChg>
      </pc:sldChg>
      <pc:sldChg chg="modSp mod">
        <pc:chgData name="Liew Pei Ling" userId="c3090c8e-0726-43ba-95b9-123e980a216d" providerId="ADAL" clId="{26685D5F-724D-4A09-9E7D-470C2C246045}" dt="2024-04-05T08:49:35.028" v="70" actId="6549"/>
        <pc:sldMkLst>
          <pc:docMk/>
          <pc:sldMk cId="380492234" sldId="344"/>
        </pc:sldMkLst>
        <pc:spChg chg="mod">
          <ac:chgData name="Liew Pei Ling" userId="c3090c8e-0726-43ba-95b9-123e980a216d" providerId="ADAL" clId="{26685D5F-724D-4A09-9E7D-470C2C246045}" dt="2024-04-05T08:49:35.028" v="70" actId="6549"/>
          <ac:spMkLst>
            <pc:docMk/>
            <pc:sldMk cId="380492234" sldId="344"/>
            <ac:spMk id="3" creationId="{B55C5737-9285-D027-BDF7-E42CCBA63F79}"/>
          </ac:spMkLst>
        </pc:spChg>
      </pc:sldChg>
      <pc:sldChg chg="modSp mod">
        <pc:chgData name="Liew Pei Ling" userId="c3090c8e-0726-43ba-95b9-123e980a216d" providerId="ADAL" clId="{26685D5F-724D-4A09-9E7D-470C2C246045}" dt="2024-04-05T08:50:27.120" v="81" actId="14100"/>
        <pc:sldMkLst>
          <pc:docMk/>
          <pc:sldMk cId="2750908150" sldId="345"/>
        </pc:sldMkLst>
        <pc:spChg chg="mod">
          <ac:chgData name="Liew Pei Ling" userId="c3090c8e-0726-43ba-95b9-123e980a216d" providerId="ADAL" clId="{26685D5F-724D-4A09-9E7D-470C2C246045}" dt="2024-04-05T08:50:27.120" v="81" actId="14100"/>
          <ac:spMkLst>
            <pc:docMk/>
            <pc:sldMk cId="2750908150" sldId="345"/>
            <ac:spMk id="3" creationId="{321C0E78-42FE-6A8E-DFF5-7D54FF0BB2D2}"/>
          </ac:spMkLst>
        </pc:spChg>
      </pc:sldChg>
      <pc:sldChg chg="modSp">
        <pc:chgData name="Liew Pei Ling" userId="c3090c8e-0726-43ba-95b9-123e980a216d" providerId="ADAL" clId="{26685D5F-724D-4A09-9E7D-470C2C246045}" dt="2024-04-05T12:37:41.990" v="127" actId="6549"/>
        <pc:sldMkLst>
          <pc:docMk/>
          <pc:sldMk cId="4039097524" sldId="346"/>
        </pc:sldMkLst>
        <pc:spChg chg="mod">
          <ac:chgData name="Liew Pei Ling" userId="c3090c8e-0726-43ba-95b9-123e980a216d" providerId="ADAL" clId="{26685D5F-724D-4A09-9E7D-470C2C246045}" dt="2024-04-05T12:37:41.990" v="127" actId="6549"/>
          <ac:spMkLst>
            <pc:docMk/>
            <pc:sldMk cId="4039097524" sldId="346"/>
            <ac:spMk id="3" creationId="{E96AFC99-9021-B751-C895-99BCA79A4F5D}"/>
          </ac:spMkLst>
        </pc:spChg>
      </pc:sldChg>
      <pc:sldChg chg="modSp mod">
        <pc:chgData name="Liew Pei Ling" userId="c3090c8e-0726-43ba-95b9-123e980a216d" providerId="ADAL" clId="{26685D5F-724D-4A09-9E7D-470C2C246045}" dt="2024-04-05T12:38:31.713" v="133" actId="115"/>
        <pc:sldMkLst>
          <pc:docMk/>
          <pc:sldMk cId="0" sldId="347"/>
        </pc:sldMkLst>
        <pc:spChg chg="mod">
          <ac:chgData name="Liew Pei Ling" userId="c3090c8e-0726-43ba-95b9-123e980a216d" providerId="ADAL" clId="{26685D5F-724D-4A09-9E7D-470C2C246045}" dt="2024-04-05T12:38:31.713" v="133" actId="115"/>
          <ac:spMkLst>
            <pc:docMk/>
            <pc:sldMk cId="0" sldId="347"/>
            <ac:spMk id="28675" creationId="{FCA21263-CA32-95C2-C287-0AF10D1E473A}"/>
          </ac:spMkLst>
        </pc:spChg>
      </pc:sldChg>
      <pc:sldChg chg="modSp mod">
        <pc:chgData name="Liew Pei Ling" userId="c3090c8e-0726-43ba-95b9-123e980a216d" providerId="ADAL" clId="{26685D5F-724D-4A09-9E7D-470C2C246045}" dt="2024-04-05T07:28:24.103" v="1" actId="207"/>
        <pc:sldMkLst>
          <pc:docMk/>
          <pc:sldMk cId="1411793505" sldId="349"/>
        </pc:sldMkLst>
        <pc:spChg chg="mod">
          <ac:chgData name="Liew Pei Ling" userId="c3090c8e-0726-43ba-95b9-123e980a216d" providerId="ADAL" clId="{26685D5F-724D-4A09-9E7D-470C2C246045}" dt="2024-04-05T07:28:24.103" v="1" actId="207"/>
          <ac:spMkLst>
            <pc:docMk/>
            <pc:sldMk cId="1411793505" sldId="349"/>
            <ac:spMk id="3" creationId="{977DF511-85EC-C6C6-0A5B-277C80EE1C22}"/>
          </ac:spMkLst>
        </pc:spChg>
      </pc:sldChg>
      <pc:sldChg chg="modSp mod">
        <pc:chgData name="Liew Pei Ling" userId="c3090c8e-0726-43ba-95b9-123e980a216d" providerId="ADAL" clId="{26685D5F-724D-4A09-9E7D-470C2C246045}" dt="2024-04-05T08:50:58.394" v="86" actId="5793"/>
        <pc:sldMkLst>
          <pc:docMk/>
          <pc:sldMk cId="0" sldId="351"/>
        </pc:sldMkLst>
        <pc:spChg chg="mod">
          <ac:chgData name="Liew Pei Ling" userId="c3090c8e-0726-43ba-95b9-123e980a216d" providerId="ADAL" clId="{26685D5F-724D-4A09-9E7D-470C2C246045}" dt="2024-04-05T08:50:58.394" v="86" actId="5793"/>
          <ac:spMkLst>
            <pc:docMk/>
            <pc:sldMk cId="0" sldId="351"/>
            <ac:spMk id="15363" creationId="{228A8694-D503-F12B-02B3-0A4EEDFAE4F4}"/>
          </ac:spMkLst>
        </pc:spChg>
      </pc:sldChg>
      <pc:sldChg chg="modSp mod">
        <pc:chgData name="Liew Pei Ling" userId="c3090c8e-0726-43ba-95b9-123e980a216d" providerId="ADAL" clId="{26685D5F-724D-4A09-9E7D-470C2C246045}" dt="2024-04-05T12:37:15.887" v="126" actId="1076"/>
        <pc:sldMkLst>
          <pc:docMk/>
          <pc:sldMk cId="0" sldId="353"/>
        </pc:sldMkLst>
        <pc:spChg chg="mod">
          <ac:chgData name="Liew Pei Ling" userId="c3090c8e-0726-43ba-95b9-123e980a216d" providerId="ADAL" clId="{26685D5F-724D-4A09-9E7D-470C2C246045}" dt="2024-04-05T12:37:15.887" v="126" actId="1076"/>
          <ac:spMkLst>
            <pc:docMk/>
            <pc:sldMk cId="0" sldId="353"/>
            <ac:spMk id="45059" creationId="{AD397AF9-58F9-CEB7-1DC1-9EE9339780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0D195F5-1E10-1954-A877-65FA535EF879}"/>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88BFFBDE-CB9C-57A5-B991-AD48828C8987}"/>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0C3A7274-7CBC-7214-B5E9-9CDAAB860BFA}"/>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F76D3317-F105-A819-1BA2-4F2AFE1F9C5E}"/>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A5BC2C22-93ED-4908-BE01-AEA7AB875D3F}"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6E50C13-D039-2A17-57AB-A8FD9FBE78D8}"/>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C615436D-4B28-1EC2-0434-176961A1C4F3}"/>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0BAED9B6-3178-1253-6FB7-D75B7482EF3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FA4A42D-C65A-1BAE-13F7-1A308D0064A6}"/>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86E9720-9ED2-2FA3-E588-0CE49DC6E65B}"/>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03C0D416-1D3D-27DC-8DCB-B6946498BB4C}"/>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F6E8D050-87B6-4597-AEA5-0CE8706091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E210B5D-6F58-9556-3BE3-B2A3DCC615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1A54CB-1C2E-4966-9CC6-3314BAD737D6}"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59647F12-2B73-AE7D-994B-F2FB50B9026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E18DFE76-7A40-79B8-3BD4-3F6F8EE6B4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7F27BC4-C4C3-9960-20BF-970EAC804D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683A3C6-A62A-4C2F-8574-8C6E9934F503}" type="slidenum">
              <a:rPr lang="en-US" altLang="en-US" sz="1200" smtClean="0"/>
              <a:pPr/>
              <a:t>5</a:t>
            </a:fld>
            <a:endParaRPr lang="en-US" altLang="en-US" sz="1200"/>
          </a:p>
        </p:txBody>
      </p:sp>
      <p:sp>
        <p:nvSpPr>
          <p:cNvPr id="11267" name="Rectangle 2">
            <a:extLst>
              <a:ext uri="{FF2B5EF4-FFF2-40B4-BE49-F238E27FC236}">
                <a16:creationId xmlns:a16="http://schemas.microsoft.com/office/drawing/2014/main" id="{1367DB38-5557-422E-1F79-6F34F0361199}"/>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DC33CD6E-13B2-DA6E-6FBE-40691FBBB25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dirty="0"/>
              <a:t>Estimation closer to the </a:t>
            </a:r>
            <a:r>
              <a:rPr lang="en-IN" sz="1200" dirty="0" err="1"/>
              <a:t>center</a:t>
            </a:r>
            <a:r>
              <a:rPr lang="en-IN" sz="1200" dirty="0"/>
              <a:t> (Bigger star) is always a good estimation</a:t>
            </a:r>
          </a:p>
          <a:p>
            <a:endParaRPr lang="en-GB" dirty="0"/>
          </a:p>
        </p:txBody>
      </p:sp>
      <p:sp>
        <p:nvSpPr>
          <p:cNvPr id="4" name="Slide Number Placeholder 3"/>
          <p:cNvSpPr>
            <a:spLocks noGrp="1"/>
          </p:cNvSpPr>
          <p:nvPr>
            <p:ph type="sldNum" sz="quarter" idx="5"/>
          </p:nvPr>
        </p:nvSpPr>
        <p:spPr/>
        <p:txBody>
          <a:bodyPr/>
          <a:lstStyle/>
          <a:p>
            <a:pPr>
              <a:defRPr/>
            </a:pPr>
            <a:fld id="{F6E8D050-87B6-4597-AEA5-0CE8706091DE}" type="slidenum">
              <a:rPr lang="en-US" altLang="en-US" smtClean="0"/>
              <a:pPr>
                <a:defRPr/>
              </a:pPr>
              <a:t>19</a:t>
            </a:fld>
            <a:endParaRPr lang="en-US" altLang="en-US"/>
          </a:p>
        </p:txBody>
      </p:sp>
    </p:spTree>
    <p:extLst>
      <p:ext uri="{BB962C8B-B14F-4D97-AF65-F5344CB8AC3E}">
        <p14:creationId xmlns:p14="http://schemas.microsoft.com/office/powerpoint/2010/main" val="57396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EE8E405-E7CF-30BA-E3CD-A96C339BD07F}"/>
              </a:ext>
            </a:extLst>
          </p:cNvPr>
          <p:cNvSpPr>
            <a:spLocks noGrp="1" noRot="1" noChangeAspect="1" noChangeArrowheads="1" noTextEdit="1"/>
          </p:cNvSpPr>
          <p:nvPr>
            <p:ph type="sldImg" idx="2"/>
          </p:nvPr>
        </p:nvSpPr>
        <p:spPr>
          <a:ln/>
        </p:spPr>
      </p:sp>
      <p:sp>
        <p:nvSpPr>
          <p:cNvPr id="40963" name="Text Placeholder 2">
            <a:extLst>
              <a:ext uri="{FF2B5EF4-FFF2-40B4-BE49-F238E27FC236}">
                <a16:creationId xmlns:a16="http://schemas.microsoft.com/office/drawing/2014/main" id="{F3D18EAB-BF81-B011-9C75-76E46C8DB9B1}"/>
              </a:ext>
            </a:extLst>
          </p:cNvPr>
          <p:cNvSpPr>
            <a:spLocks noGrp="1" noChangeArrowheads="1"/>
          </p:cNvSpPr>
          <p:nvPr>
            <p:ph type="body" idx="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no arrows, why</a:t>
            </a:r>
          </a:p>
          <a:p>
            <a:r>
              <a:rPr lang="en-US" altLang="en-US" dirty="0">
                <a:latin typeface="Arial" panose="020B0604020202020204" pitchFamily="34" charset="0"/>
                <a:ea typeface="ＭＳ Ｐゴシック" panose="020B0600070205080204" pitchFamily="34" charset="-128"/>
              </a:rPr>
              <a:t>developers (designers, programmers, an d tester) sitting with stakeholders, why? easy communication; agile for leader</a:t>
            </a:r>
          </a:p>
        </p:txBody>
      </p:sp>
    </p:spTree>
    <p:extLst>
      <p:ext uri="{BB962C8B-B14F-4D97-AF65-F5344CB8AC3E}">
        <p14:creationId xmlns:p14="http://schemas.microsoft.com/office/powerpoint/2010/main" val="297922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88EA740-7A34-5E3A-C4EF-6ABDF29A12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02088A-2A18-4576-B9B0-8F3145D9F933}" type="slidenum">
              <a:rPr lang="en-US" altLang="en-US" sz="1200" smtClean="0"/>
              <a:pPr/>
              <a:t>57</a:t>
            </a:fld>
            <a:endParaRPr lang="en-US" altLang="en-US" sz="1200"/>
          </a:p>
        </p:txBody>
      </p:sp>
      <p:sp>
        <p:nvSpPr>
          <p:cNvPr id="52227" name="Rectangle 2">
            <a:extLst>
              <a:ext uri="{FF2B5EF4-FFF2-40B4-BE49-F238E27FC236}">
                <a16:creationId xmlns:a16="http://schemas.microsoft.com/office/drawing/2014/main" id="{E8D96A56-9ED9-97D0-78F0-AED4AB20C2E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9ABCCC87-45E1-B006-11AA-203770FE85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C89CBA19-F092-9898-7C7E-C9697F089EEF}"/>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48C4F6C4-E38F-1AEB-F11B-010B4B429D8F}"/>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1757CACF-7079-9BE3-A056-C6CC6FBF549B}"/>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35A1355D-88A9-69AB-AF1D-98F0E9942CD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68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3438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8125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5061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4349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96930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09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0223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892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540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678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D2C68D11-7568-F71D-4564-64DC5AF155FE}"/>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80" y="-53976"/>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8D771C0D-A64B-0865-1BB4-186395FB4413}"/>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A297636F-8204-18DA-A786-ECE3146247E9}"/>
              </a:ext>
            </a:extLst>
          </p:cNvPr>
          <p:cNvSpPr>
            <a:spLocks noChangeArrowheads="1"/>
          </p:cNvSpPr>
          <p:nvPr userDrawn="1"/>
        </p:nvSpPr>
        <p:spPr bwMode="auto">
          <a:xfrm>
            <a:off x="6235700" y="0"/>
            <a:ext cx="2908300" cy="243656"/>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i="0" dirty="0">
                <a:solidFill>
                  <a:schemeClr val="bg1"/>
                </a:solidFill>
                <a:latin typeface="Arial" panose="020B0604020202020204" pitchFamily="34" charset="0"/>
              </a:rPr>
              <a:t>Project Management </a:t>
            </a:r>
            <a:r>
              <a:rPr lang="en-GB" altLang="en-US" sz="1000" dirty="0">
                <a:solidFill>
                  <a:schemeClr val="bg1"/>
                </a:solidFill>
                <a:latin typeface="Gill Sans" charset="0"/>
              </a:rPr>
              <a:t>Topic 8 - 8.</a:t>
            </a:r>
            <a:fld id="{76B59F86-E992-405E-A612-3A6511613AB4}"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9E598D23-CC2E-FD73-2EE3-E0EBFAF8EC58}"/>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US" altLang="en-US" dirty="0"/>
              <a:t>Third level</a:t>
            </a:r>
          </a:p>
          <a:p>
            <a:pPr lvl="3"/>
            <a:r>
              <a:rPr lang="en-US" altLang="en-US" dirty="0"/>
              <a:t>Fourth level</a:t>
            </a:r>
          </a:p>
        </p:txBody>
      </p:sp>
    </p:spTree>
  </p:cSld>
  <p:clrMap bg1="lt1" tx1="dk1" bg2="lt2" tx2="dk2" accent1="accent1" accent2="accent2" accent3="accent3" accent4="accent4" accent5="accent5" accent6="accent6" hlink="hlink" folHlink="folHlink"/>
  <p:sldLayoutIdLst>
    <p:sldLayoutId id="2147484042"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873D82CC-94D2-3A12-DBAC-9596AE60C0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49FB09A4-6361-5E20-0499-868CB95AA61F}"/>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C5021ADB-6377-2E23-573A-70B47E028160}"/>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41"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Software_qualit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echtarget.com/searchsoftwarequality/definition/Software-Engineering-Institute-SE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Scrum_(development)" TargetMode="External"/><Relationship Id="rId2" Type="http://schemas.openxmlformats.org/officeDocument/2006/relationships/hyperlink" Target="https://en.wikipedia.org/wiki/Agile_software_developmen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9" Type="http://schemas.openxmlformats.org/officeDocument/2006/relationships/image" Target="../media/image77.png"/><Relationship Id="rId21" Type="http://schemas.openxmlformats.org/officeDocument/2006/relationships/image" Target="../media/image59.png"/><Relationship Id="rId34" Type="http://schemas.openxmlformats.org/officeDocument/2006/relationships/image" Target="../media/image72.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33" Type="http://schemas.openxmlformats.org/officeDocument/2006/relationships/image" Target="../media/image71.png"/><Relationship Id="rId38" Type="http://schemas.openxmlformats.org/officeDocument/2006/relationships/image" Target="../media/image76.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32" Type="http://schemas.openxmlformats.org/officeDocument/2006/relationships/image" Target="../media/image70.png"/><Relationship Id="rId37" Type="http://schemas.openxmlformats.org/officeDocument/2006/relationships/image" Target="../media/image7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36" Type="http://schemas.openxmlformats.org/officeDocument/2006/relationships/image" Target="../media/image74.png"/><Relationship Id="rId10" Type="http://schemas.openxmlformats.org/officeDocument/2006/relationships/image" Target="../media/image48.png"/><Relationship Id="rId19" Type="http://schemas.openxmlformats.org/officeDocument/2006/relationships/image" Target="../media/image57.png"/><Relationship Id="rId31" Type="http://schemas.openxmlformats.org/officeDocument/2006/relationships/image" Target="../media/image6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 Id="rId30" Type="http://schemas.openxmlformats.org/officeDocument/2006/relationships/image" Target="../media/image68.png"/><Relationship Id="rId35" Type="http://schemas.openxmlformats.org/officeDocument/2006/relationships/image" Target="../media/image73.png"/><Relationship Id="rId8" Type="http://schemas.openxmlformats.org/officeDocument/2006/relationships/image" Target="../media/image46.png"/><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hyperlink" Target="http://www.agilemodeling.com/essays/generalizingSpecialists.htm#sthash.kMuvAAty.dpu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8166790F-EE02-29A1-C300-74349249F5DC}"/>
              </a:ext>
            </a:extLst>
          </p:cNvPr>
          <p:cNvSpPr>
            <a:spLocks noGrp="1" noChangeArrowheads="1"/>
          </p:cNvSpPr>
          <p:nvPr>
            <p:ph type="subTitle" idx="4294967295"/>
          </p:nvPr>
        </p:nvSpPr>
        <p:spPr>
          <a:xfrm>
            <a:off x="3779838" y="4365625"/>
            <a:ext cx="4968626"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8: Project Management</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8632BD2-C4D9-C31E-CD21-CB6CC2DA427D}"/>
              </a:ext>
            </a:extLst>
          </p:cNvPr>
          <p:cNvSpPr txBox="1">
            <a:spLocks noGrp="1"/>
          </p:cNvSpPr>
          <p:nvPr>
            <p:ph type="title"/>
          </p:nvPr>
        </p:nvSpPr>
        <p:spPr>
          <a:xfrm>
            <a:off x="251520" y="349208"/>
            <a:ext cx="8568951" cy="566822"/>
          </a:xfrm>
        </p:spPr>
        <p:txBody>
          <a:bodyPr wrap="square" lIns="0" tIns="12700" rIns="0" bIns="0" rtlCol="0">
            <a:spAutoFit/>
          </a:bodyPr>
          <a:lstStyle/>
          <a:p>
            <a:pPr marL="12700">
              <a:spcBef>
                <a:spcPts val="100"/>
              </a:spcBef>
              <a:defRPr/>
            </a:pPr>
            <a:r>
              <a:rPr lang="en-GB" sz="3600" dirty="0"/>
              <a:t>Software </a:t>
            </a:r>
            <a:r>
              <a:rPr lang="en-GB" sz="3600" spc="-5" dirty="0"/>
              <a:t>Management</a:t>
            </a:r>
            <a:r>
              <a:rPr lang="en-GB" sz="3600" dirty="0"/>
              <a:t> Distinctions</a:t>
            </a:r>
          </a:p>
        </p:txBody>
      </p:sp>
      <p:sp>
        <p:nvSpPr>
          <p:cNvPr id="18438" name="object 3">
            <a:extLst>
              <a:ext uri="{FF2B5EF4-FFF2-40B4-BE49-F238E27FC236}">
                <a16:creationId xmlns:a16="http://schemas.microsoft.com/office/drawing/2014/main" id="{08999D6D-52C0-125F-5FD7-C312DE9741AC}"/>
              </a:ext>
            </a:extLst>
          </p:cNvPr>
          <p:cNvSpPr txBox="1">
            <a:spLocks noChangeArrowheads="1"/>
          </p:cNvSpPr>
          <p:nvPr/>
        </p:nvSpPr>
        <p:spPr bwMode="auto">
          <a:xfrm>
            <a:off x="382587" y="1357307"/>
            <a:ext cx="8437883" cy="474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4922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46424D"/>
                </a:solidFill>
                <a:latin typeface="Arial MT"/>
                <a:ea typeface="Arial MT"/>
                <a:cs typeface="Arial MT"/>
              </a:rPr>
              <a:t>The product is intangible.</a:t>
            </a:r>
            <a:endParaRPr lang="en-US" altLang="en-US" b="1" dirty="0">
              <a:latin typeface="Arial MT"/>
              <a:ea typeface="Arial MT"/>
              <a:cs typeface="Arial MT"/>
            </a:endParaRP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Software cannot be seen or touched. Software project managers cannot see progress by simply looking at the artefact that is  being constructed.</a:t>
            </a:r>
            <a:endParaRPr lang="en-US" altLang="en-US" sz="2000" dirty="0">
              <a:latin typeface="Arial MT"/>
              <a:ea typeface="Arial MT"/>
              <a:cs typeface="Arial MT"/>
            </a:endParaRPr>
          </a:p>
          <a:p>
            <a:pPr>
              <a:spcBef>
                <a:spcPts val="1175"/>
              </a:spcBef>
              <a:buFont typeface="Arial" panose="020B0604020202020204" pitchFamily="34" charset="0"/>
              <a:buChar char="•"/>
            </a:pPr>
            <a:r>
              <a:rPr lang="en-US" altLang="en-US" b="1" dirty="0">
                <a:solidFill>
                  <a:srgbClr val="46424D"/>
                </a:solidFill>
                <a:latin typeface="Arial MT"/>
                <a:ea typeface="Arial MT"/>
                <a:cs typeface="Arial MT"/>
              </a:rPr>
              <a:t>Many software projects are 'one-off' projects.</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Large software projects are usually different in some ways from  previous projects. Even managers who have lots of previous  experience may find it difficult to anticipate problems.</a:t>
            </a:r>
            <a:endParaRPr lang="en-US" altLang="en-US" sz="2000" dirty="0">
              <a:latin typeface="Arial MT"/>
              <a:ea typeface="Arial MT"/>
              <a:cs typeface="Arial MT"/>
            </a:endParaRPr>
          </a:p>
          <a:p>
            <a:pPr>
              <a:spcBef>
                <a:spcPts val="1175"/>
              </a:spcBef>
              <a:buFont typeface="Arial" panose="020B0604020202020204" pitchFamily="34" charset="0"/>
              <a:buChar char="•"/>
            </a:pPr>
            <a:r>
              <a:rPr lang="en-US" altLang="en-US" b="1" dirty="0">
                <a:solidFill>
                  <a:srgbClr val="46424D"/>
                </a:solidFill>
                <a:latin typeface="Arial MT"/>
                <a:ea typeface="Arial MT"/>
                <a:cs typeface="Arial MT"/>
              </a:rPr>
              <a:t>Software processes are variable and </a:t>
            </a:r>
            <a:r>
              <a:rPr lang="en-US" altLang="en-US" b="1" dirty="0" err="1">
                <a:solidFill>
                  <a:srgbClr val="46424D"/>
                </a:solidFill>
                <a:latin typeface="Arial MT"/>
                <a:ea typeface="Arial MT"/>
                <a:cs typeface="Arial MT"/>
              </a:rPr>
              <a:t>organisation</a:t>
            </a:r>
            <a:r>
              <a:rPr lang="en-US" altLang="en-US" b="1" dirty="0">
                <a:solidFill>
                  <a:srgbClr val="46424D"/>
                </a:solidFill>
                <a:latin typeface="Arial MT"/>
                <a:ea typeface="Arial MT"/>
                <a:cs typeface="Arial MT"/>
              </a:rPr>
              <a:t>  specific.</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We still cannot reliably predict when a particular software process is likely to lead to development problems.</a:t>
            </a:r>
            <a:endParaRPr lang="en-US" altLang="en-US" sz="2000" dirty="0">
              <a:latin typeface="Arial MT"/>
              <a:ea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 calcmode="lin" valueType="num">
                                      <p:cBhvr additive="base">
                                        <p:cTn id="7"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anim calcmode="lin" valueType="num">
                                      <p:cBhvr additive="base">
                                        <p:cTn id="11" dur="500" fill="hold"/>
                                        <p:tgtEl>
                                          <p:spTgt spid="184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 calcmode="lin" valueType="num">
                                      <p:cBhvr additive="base">
                                        <p:cTn id="17" dur="500" fill="hold"/>
                                        <p:tgtEl>
                                          <p:spTgt spid="184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8">
                                            <p:txEl>
                                              <p:pRg st="3" end="3"/>
                                            </p:txEl>
                                          </p:spTgt>
                                        </p:tgtEl>
                                        <p:attrNameLst>
                                          <p:attrName>style.visibility</p:attrName>
                                        </p:attrNameLst>
                                      </p:cBhvr>
                                      <p:to>
                                        <p:strVal val="visible"/>
                                      </p:to>
                                    </p:set>
                                    <p:anim calcmode="lin" valueType="num">
                                      <p:cBhvr additive="base">
                                        <p:cTn id="21" dur="500" fill="hold"/>
                                        <p:tgtEl>
                                          <p:spTgt spid="1843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B3B61CC7-9549-D911-B575-1F38052365D8}"/>
              </a:ext>
            </a:extLst>
          </p:cNvPr>
          <p:cNvSpPr txBox="1">
            <a:spLocks noChangeArrowheads="1"/>
          </p:cNvSpPr>
          <p:nvPr/>
        </p:nvSpPr>
        <p:spPr bwMode="auto">
          <a:xfrm>
            <a:off x="467543" y="1556792"/>
            <a:ext cx="8352927" cy="389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Company size</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Software customers</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Software size</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Software type</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err="1">
                <a:solidFill>
                  <a:srgbClr val="46424D"/>
                </a:solidFill>
                <a:latin typeface="Arial MT"/>
                <a:ea typeface="Arial MT"/>
                <a:cs typeface="Arial MT"/>
              </a:rPr>
              <a:t>Organisational</a:t>
            </a:r>
            <a:r>
              <a:rPr lang="en-US" altLang="en-US" dirty="0">
                <a:solidFill>
                  <a:srgbClr val="46424D"/>
                </a:solidFill>
                <a:latin typeface="Arial MT"/>
                <a:ea typeface="Arial MT"/>
                <a:cs typeface="Arial MT"/>
              </a:rPr>
              <a:t> culture</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Software development processes</a:t>
            </a:r>
            <a:endParaRPr lang="en-US" altLang="en-US" dirty="0">
              <a:latin typeface="Arial MT"/>
              <a:ea typeface="Arial MT"/>
              <a:cs typeface="Arial MT"/>
            </a:endParaRPr>
          </a:p>
          <a:p>
            <a:pPr>
              <a:spcBef>
                <a:spcPts val="1200"/>
              </a:spcBef>
            </a:pPr>
            <a:r>
              <a:rPr lang="en-US" altLang="en-US" dirty="0">
                <a:solidFill>
                  <a:srgbClr val="46424D"/>
                </a:solidFill>
                <a:latin typeface="Arial MT"/>
                <a:ea typeface="Arial MT"/>
                <a:cs typeface="Arial MT"/>
              </a:rPr>
              <a:t>These factors mean that project managers in different  </a:t>
            </a:r>
            <a:r>
              <a:rPr lang="en-US" altLang="en-US" dirty="0" err="1">
                <a:solidFill>
                  <a:srgbClr val="46424D"/>
                </a:solidFill>
                <a:latin typeface="Arial MT"/>
                <a:ea typeface="Arial MT"/>
                <a:cs typeface="Arial MT"/>
              </a:rPr>
              <a:t>organisations</a:t>
            </a:r>
            <a:r>
              <a:rPr lang="en-US" altLang="en-US" dirty="0">
                <a:solidFill>
                  <a:srgbClr val="46424D"/>
                </a:solidFill>
                <a:latin typeface="Arial MT"/>
                <a:ea typeface="Arial MT"/>
                <a:cs typeface="Arial MT"/>
              </a:rPr>
              <a:t> may work in quite different ways.</a:t>
            </a:r>
            <a:endParaRPr lang="en-US" altLang="en-US" dirty="0">
              <a:latin typeface="Arial MT"/>
              <a:ea typeface="Arial MT"/>
              <a:cs typeface="Arial MT"/>
            </a:endParaRPr>
          </a:p>
        </p:txBody>
      </p:sp>
      <p:sp>
        <p:nvSpPr>
          <p:cNvPr id="2" name="object 2">
            <a:extLst>
              <a:ext uri="{FF2B5EF4-FFF2-40B4-BE49-F238E27FC236}">
                <a16:creationId xmlns:a16="http://schemas.microsoft.com/office/drawing/2014/main" id="{EE507461-DBD8-2D01-EC3A-AABFFCA7C33C}"/>
              </a:ext>
            </a:extLst>
          </p:cNvPr>
          <p:cNvSpPr txBox="1">
            <a:spLocks/>
          </p:cNvSpPr>
          <p:nvPr/>
        </p:nvSpPr>
        <p:spPr>
          <a:xfrm>
            <a:off x="251520" y="349208"/>
            <a:ext cx="8568951" cy="56682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3600" dirty="0">
                <a:solidFill>
                  <a:srgbClr val="FFFFFF"/>
                </a:solidFill>
                <a:cs typeface="Arial" panose="020B0604020202020204" pitchFamily="34" charset="0"/>
              </a:rPr>
              <a:t>Factors Influencing Project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0228631-96B7-9890-10DF-EDBB57B2E316}"/>
              </a:ext>
            </a:extLst>
          </p:cNvPr>
          <p:cNvSpPr txBox="1">
            <a:spLocks noGrp="1"/>
          </p:cNvSpPr>
          <p:nvPr>
            <p:ph type="title"/>
          </p:nvPr>
        </p:nvSpPr>
        <p:spPr>
          <a:xfrm>
            <a:off x="323528" y="332971"/>
            <a:ext cx="8501062" cy="689932"/>
          </a:xfrm>
        </p:spPr>
        <p:txBody>
          <a:bodyPr lIns="0" tIns="12700" rIns="0" bIns="0" rtlCol="0">
            <a:spAutoFit/>
          </a:bodyPr>
          <a:lstStyle/>
          <a:p>
            <a:pPr marL="12700">
              <a:spcBef>
                <a:spcPts val="100"/>
              </a:spcBef>
              <a:defRPr/>
            </a:pPr>
            <a:r>
              <a:rPr lang="en-GB" spc="-5" dirty="0"/>
              <a:t>Project </a:t>
            </a:r>
            <a:r>
              <a:rPr lang="en-GB" dirty="0"/>
              <a:t>Management</a:t>
            </a:r>
            <a:r>
              <a:rPr lang="en-GB" spc="-25" dirty="0"/>
              <a:t> </a:t>
            </a:r>
            <a:r>
              <a:rPr lang="en-GB" dirty="0"/>
              <a:t>Activities</a:t>
            </a:r>
          </a:p>
        </p:txBody>
      </p:sp>
      <p:sp>
        <p:nvSpPr>
          <p:cNvPr id="20486" name="object 3">
            <a:extLst>
              <a:ext uri="{FF2B5EF4-FFF2-40B4-BE49-F238E27FC236}">
                <a16:creationId xmlns:a16="http://schemas.microsoft.com/office/drawing/2014/main" id="{A81E99E2-05CD-CC58-BC53-52CC6252DA46}"/>
              </a:ext>
            </a:extLst>
          </p:cNvPr>
          <p:cNvSpPr txBox="1">
            <a:spLocks noChangeArrowheads="1"/>
          </p:cNvSpPr>
          <p:nvPr/>
        </p:nvSpPr>
        <p:spPr bwMode="auto">
          <a:xfrm>
            <a:off x="534988" y="1487488"/>
            <a:ext cx="7827962" cy="4374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922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i="1" dirty="0">
                <a:solidFill>
                  <a:srgbClr val="002060"/>
                </a:solidFill>
                <a:cs typeface="Arial" panose="020B0604020202020204" pitchFamily="34" charset="0"/>
              </a:rPr>
              <a:t>Project planning</a:t>
            </a:r>
            <a:endParaRPr lang="en-US" altLang="en-US" b="1" dirty="0">
              <a:solidFill>
                <a:srgbClr val="002060"/>
              </a:solidFill>
              <a:cs typeface="Arial" panose="020B0604020202020204" pitchFamily="34" charset="0"/>
            </a:endParaRP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Project managers are responsible for planning, estimating and  scheduling project development and assigning people to tasks.</a:t>
            </a:r>
            <a:endParaRPr lang="en-US" altLang="en-US" sz="2000" dirty="0">
              <a:latin typeface="Arial MT"/>
              <a:ea typeface="Arial MT"/>
              <a:cs typeface="Arial MT"/>
            </a:endParaRPr>
          </a:p>
          <a:p>
            <a:pPr>
              <a:spcBef>
                <a:spcPts val="1175"/>
              </a:spcBef>
              <a:buFont typeface="Arial" panose="020B0604020202020204" pitchFamily="34" charset="0"/>
              <a:buChar char="•"/>
            </a:pPr>
            <a:r>
              <a:rPr lang="en-US" altLang="en-US" b="1" i="1" dirty="0">
                <a:solidFill>
                  <a:srgbClr val="002060"/>
                </a:solidFill>
                <a:cs typeface="Arial" panose="020B0604020202020204" pitchFamily="34" charset="0"/>
              </a:rPr>
              <a:t>Risk management</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Project managers assess the risks that may affect a project, monitor these risks and take action when problems arise.</a:t>
            </a:r>
            <a:endParaRPr lang="en-US" altLang="en-US" sz="2000" dirty="0">
              <a:latin typeface="Arial MT"/>
              <a:ea typeface="Arial MT"/>
              <a:cs typeface="Arial MT"/>
            </a:endParaRPr>
          </a:p>
          <a:p>
            <a:pPr>
              <a:spcBef>
                <a:spcPts val="1175"/>
              </a:spcBef>
              <a:buFont typeface="Arial" panose="020B0604020202020204" pitchFamily="34" charset="0"/>
              <a:buChar char="•"/>
            </a:pPr>
            <a:r>
              <a:rPr lang="en-US" altLang="en-US" b="1" i="1" dirty="0">
                <a:solidFill>
                  <a:srgbClr val="002060"/>
                </a:solidFill>
                <a:cs typeface="Arial" panose="020B0604020202020204" pitchFamily="34" charset="0"/>
              </a:rPr>
              <a:t>People management</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Project managers must choose people for their team and  establish ways of working that leads to effective team  performance.</a:t>
            </a:r>
            <a:endParaRPr lang="en-US" altLang="en-US" sz="2000" dirty="0">
              <a:latin typeface="Arial MT"/>
              <a:ea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7DA45A8-EEFC-293D-3914-9AF8FB2C09CD}"/>
              </a:ext>
            </a:extLst>
          </p:cNvPr>
          <p:cNvSpPr txBox="1">
            <a:spLocks noGrp="1"/>
          </p:cNvSpPr>
          <p:nvPr>
            <p:ph type="title"/>
          </p:nvPr>
        </p:nvSpPr>
        <p:spPr>
          <a:xfrm>
            <a:off x="346868" y="339726"/>
            <a:ext cx="6411913" cy="690562"/>
          </a:xfrm>
        </p:spPr>
        <p:txBody>
          <a:bodyPr lIns="0" tIns="12700" rIns="0" bIns="0" rtlCol="0">
            <a:spAutoFit/>
          </a:bodyPr>
          <a:lstStyle/>
          <a:p>
            <a:pPr marL="12700">
              <a:spcBef>
                <a:spcPts val="100"/>
              </a:spcBef>
              <a:defRPr/>
            </a:pPr>
            <a:r>
              <a:rPr lang="en-GB" spc="-5" dirty="0"/>
              <a:t>Management </a:t>
            </a:r>
            <a:r>
              <a:rPr lang="en-GB" dirty="0"/>
              <a:t>Activities</a:t>
            </a:r>
          </a:p>
        </p:txBody>
      </p:sp>
      <p:sp>
        <p:nvSpPr>
          <p:cNvPr id="21510" name="object 3">
            <a:extLst>
              <a:ext uri="{FF2B5EF4-FFF2-40B4-BE49-F238E27FC236}">
                <a16:creationId xmlns:a16="http://schemas.microsoft.com/office/drawing/2014/main" id="{304E92F5-F9E5-CB94-9718-B3077A475B29}"/>
              </a:ext>
            </a:extLst>
          </p:cNvPr>
          <p:cNvSpPr txBox="1">
            <a:spLocks noChangeArrowheads="1"/>
          </p:cNvSpPr>
          <p:nvPr/>
        </p:nvSpPr>
        <p:spPr bwMode="auto">
          <a:xfrm>
            <a:off x="346868" y="1196752"/>
            <a:ext cx="8061325" cy="51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049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i="1" dirty="0">
                <a:solidFill>
                  <a:srgbClr val="002060"/>
                </a:solidFill>
                <a:cs typeface="Arial" panose="020B0604020202020204" pitchFamily="34" charset="0"/>
              </a:rPr>
              <a:t>Reporting</a:t>
            </a:r>
          </a:p>
          <a:p>
            <a:pPr marL="812800" lvl="1" indent="-342900" algn="just">
              <a:spcBef>
                <a:spcPts val="900"/>
              </a:spcBef>
              <a:buFont typeface="Arial" panose="020B0604020202020204" pitchFamily="34" charset="0"/>
              <a:buChar char="•"/>
            </a:pPr>
            <a:r>
              <a:rPr lang="en-US" altLang="en-US" sz="2000" dirty="0">
                <a:solidFill>
                  <a:srgbClr val="46424D"/>
                </a:solidFill>
                <a:latin typeface="Arial MT"/>
                <a:ea typeface="Arial MT"/>
                <a:cs typeface="Arial MT"/>
              </a:rPr>
              <a:t>Project managers are usually responsible for reporting on the  progress of a project to customers and to the managers of the  company developing the software.</a:t>
            </a:r>
            <a:endParaRPr lang="en-US" altLang="en-US" sz="2000" dirty="0">
              <a:latin typeface="Arial MT"/>
              <a:ea typeface="Arial MT"/>
              <a:cs typeface="Arial MT"/>
            </a:endParaRPr>
          </a:p>
          <a:p>
            <a:pPr>
              <a:spcBef>
                <a:spcPts val="1175"/>
              </a:spcBef>
              <a:buFont typeface="Arial" panose="020B0604020202020204" pitchFamily="34" charset="0"/>
              <a:buChar char="•"/>
            </a:pPr>
            <a:r>
              <a:rPr lang="en-US" altLang="en-US" b="1" i="1" dirty="0">
                <a:solidFill>
                  <a:srgbClr val="002060"/>
                </a:solidFill>
                <a:cs typeface="Arial" panose="020B0604020202020204" pitchFamily="34" charset="0"/>
              </a:rPr>
              <a:t>Proposal writing</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The first stage in a software project may involve writing a  proposal to win a contract to carry out an item of work. The  proposal describes the objectives of the project and how it will be  carried out.</a:t>
            </a:r>
          </a:p>
          <a:p>
            <a:pPr marL="41275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 </a:t>
            </a:r>
            <a:r>
              <a:rPr lang="en-US" altLang="en-US" b="1" i="1" dirty="0">
                <a:solidFill>
                  <a:srgbClr val="002060"/>
                </a:solidFill>
                <a:latin typeface="Arial MT"/>
                <a:ea typeface="Arial MT"/>
                <a:cs typeface="Arial MT"/>
              </a:rPr>
              <a:t>Quality Management</a:t>
            </a:r>
          </a:p>
          <a:p>
            <a:pPr marL="812800" lvl="1">
              <a:spcBef>
                <a:spcPts val="900"/>
              </a:spcBef>
              <a:buFont typeface="Arial" panose="020B0604020202020204" pitchFamily="34" charset="0"/>
              <a:buChar char="•"/>
            </a:pPr>
            <a:r>
              <a:rPr lang="en-GB" altLang="en-US" sz="2000" dirty="0">
                <a:latin typeface="Arial MT"/>
                <a:ea typeface="Arial MT"/>
                <a:cs typeface="Arial MT"/>
              </a:rPr>
              <a:t>The systematic process of ensuring that products or services consistently meet or exceed customer expectations and organizational standards.</a:t>
            </a:r>
            <a:endParaRPr lang="en-US" altLang="en-US" sz="2000" dirty="0">
              <a:latin typeface="Arial MT"/>
              <a:ea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5194" y="2251967"/>
            <a:ext cx="6680771" cy="33596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sz="1800"/>
          </a:p>
        </p:txBody>
      </p:sp>
      <p:sp>
        <p:nvSpPr>
          <p:cNvPr id="2" name="Title 1">
            <a:extLst>
              <a:ext uri="{FF2B5EF4-FFF2-40B4-BE49-F238E27FC236}">
                <a16:creationId xmlns:a16="http://schemas.microsoft.com/office/drawing/2014/main" id="{4D78AF7F-E39A-770E-828E-9A53F24AB68B}"/>
              </a:ext>
            </a:extLst>
          </p:cNvPr>
          <p:cNvSpPr>
            <a:spLocks noGrp="1"/>
          </p:cNvSpPr>
          <p:nvPr>
            <p:ph type="title"/>
          </p:nvPr>
        </p:nvSpPr>
        <p:spPr>
          <a:xfrm>
            <a:off x="1673352" y="1143000"/>
            <a:ext cx="5797296" cy="900684"/>
          </a:xfrm>
        </p:spPr>
        <p:txBody>
          <a:bodyPr>
            <a:noAutofit/>
          </a:bodyPr>
          <a:lstStyle/>
          <a:p>
            <a:r>
              <a:rPr lang="en-PH" sz="3000" dirty="0"/>
              <a:t>The project management process</a:t>
            </a:r>
          </a:p>
        </p:txBody>
      </p:sp>
      <p:pic>
        <p:nvPicPr>
          <p:cNvPr id="6" name="Content Placeholder 5">
            <a:extLst>
              <a:ext uri="{FF2B5EF4-FFF2-40B4-BE49-F238E27FC236}">
                <a16:creationId xmlns:a16="http://schemas.microsoft.com/office/drawing/2014/main" id="{4B35B1C6-A90B-575A-DAF7-126479D7A790}"/>
              </a:ext>
            </a:extLst>
          </p:cNvPr>
          <p:cNvPicPr>
            <a:picLocks noGrp="1" noChangeAspect="1"/>
          </p:cNvPicPr>
          <p:nvPr>
            <p:ph idx="1"/>
          </p:nvPr>
        </p:nvPicPr>
        <p:blipFill>
          <a:blip r:embed="rId2"/>
          <a:stretch>
            <a:fillRect/>
          </a:stretch>
        </p:blipFill>
        <p:spPr>
          <a:xfrm>
            <a:off x="-129" y="1412776"/>
            <a:ext cx="8964617" cy="4608511"/>
          </a:xfrm>
        </p:spPr>
      </p:pic>
      <p:sp>
        <p:nvSpPr>
          <p:cNvPr id="4" name="object 2">
            <a:extLst>
              <a:ext uri="{FF2B5EF4-FFF2-40B4-BE49-F238E27FC236}">
                <a16:creationId xmlns:a16="http://schemas.microsoft.com/office/drawing/2014/main" id="{6804F757-694E-39CD-F5C0-F771FA17400E}"/>
              </a:ext>
            </a:extLst>
          </p:cNvPr>
          <p:cNvSpPr txBox="1">
            <a:spLocks/>
          </p:cNvSpPr>
          <p:nvPr/>
        </p:nvSpPr>
        <p:spPr bwMode="auto">
          <a:xfrm>
            <a:off x="346868" y="340041"/>
            <a:ext cx="8401596" cy="68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marL="12700">
              <a:spcBef>
                <a:spcPts val="100"/>
              </a:spcBef>
              <a:defRPr/>
            </a:pPr>
            <a:r>
              <a:rPr lang="en-GB" kern="0" dirty="0"/>
              <a:t>Project Management Process</a:t>
            </a:r>
          </a:p>
        </p:txBody>
      </p:sp>
    </p:spTree>
    <p:extLst>
      <p:ext uri="{BB962C8B-B14F-4D97-AF65-F5344CB8AC3E}">
        <p14:creationId xmlns:p14="http://schemas.microsoft.com/office/powerpoint/2010/main" val="301166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D84F-2E0C-B2D6-8E5D-1DB4B345FCC7}"/>
              </a:ext>
            </a:extLst>
          </p:cNvPr>
          <p:cNvSpPr>
            <a:spLocks noGrp="1"/>
          </p:cNvSpPr>
          <p:nvPr>
            <p:ph type="title"/>
          </p:nvPr>
        </p:nvSpPr>
        <p:spPr/>
        <p:txBody>
          <a:bodyPr/>
          <a:lstStyle/>
          <a:p>
            <a:r>
              <a:rPr lang="en-GB" dirty="0"/>
              <a:t>Project Planning</a:t>
            </a:r>
          </a:p>
        </p:txBody>
      </p:sp>
      <p:sp>
        <p:nvSpPr>
          <p:cNvPr id="3" name="Content Placeholder 2">
            <a:extLst>
              <a:ext uri="{FF2B5EF4-FFF2-40B4-BE49-F238E27FC236}">
                <a16:creationId xmlns:a16="http://schemas.microsoft.com/office/drawing/2014/main" id="{B66E6AE4-AA98-FFE0-459D-FB318CF146D9}"/>
              </a:ext>
            </a:extLst>
          </p:cNvPr>
          <p:cNvSpPr>
            <a:spLocks noGrp="1"/>
          </p:cNvSpPr>
          <p:nvPr>
            <p:ph idx="1"/>
          </p:nvPr>
        </p:nvSpPr>
        <p:spPr>
          <a:xfrm>
            <a:off x="36821" y="1258887"/>
            <a:ext cx="8856663" cy="4906963"/>
          </a:xfrm>
        </p:spPr>
        <p:txBody>
          <a:bodyPr/>
          <a:lstStyle/>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Project plans crucial to ensure unified understanding of objectives.</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Provide clarity regarding the roles and responsibilities of both team members and stakeholders involved in the project.</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Planning steps:</a:t>
            </a:r>
          </a:p>
          <a:p>
            <a:pPr marL="901700" lvl="1" indent="-457200">
              <a:buFont typeface="Wingdings" panose="05000000000000000000" pitchFamily="2" charset="2"/>
              <a:buChar char="Ø"/>
            </a:pPr>
            <a:r>
              <a:rPr lang="en-PH"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Determine the project goals and objectives</a:t>
            </a:r>
          </a:p>
          <a:p>
            <a:pPr marL="901700" lvl="1" indent="-457200">
              <a:buFont typeface="Wingdings" panose="05000000000000000000" pitchFamily="2" charset="2"/>
              <a:buChar char="Ø"/>
            </a:pPr>
            <a:r>
              <a:rPr lang="en-PH"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Determine the project scope</a:t>
            </a:r>
          </a:p>
          <a:p>
            <a:pPr marL="901700" lvl="1" indent="-457200">
              <a:buFont typeface="Wingdings" panose="05000000000000000000" pitchFamily="2" charset="2"/>
              <a:buChar char="Ø"/>
            </a:pPr>
            <a:r>
              <a:rPr lang="en-PH" sz="1800" b="1" i="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Determine the project activities and tasks</a:t>
            </a:r>
          </a:p>
          <a:p>
            <a:pPr marL="901700" lvl="1" indent="-457200">
              <a:buFont typeface="Wingdings" panose="05000000000000000000" pitchFamily="2" charset="2"/>
              <a:buChar char="Ø"/>
            </a:pPr>
            <a:r>
              <a:rPr lang="en-PH" sz="1800" b="1" dirty="0">
                <a:solidFill>
                  <a:srgbClr val="002060"/>
                </a:solidFill>
                <a:latin typeface="Calibri" panose="020F0502020204030204" pitchFamily="34" charset="0"/>
                <a:ea typeface="Calibri" panose="020F0502020204030204" pitchFamily="34" charset="0"/>
                <a:cs typeface="Calibri" panose="020F0502020204030204" pitchFamily="34" charset="0"/>
              </a:rPr>
              <a:t>Build your Work Breakdown Structure (WBS)</a:t>
            </a:r>
          </a:p>
          <a:p>
            <a:pPr marL="901700" lvl="1" indent="-457200">
              <a:buFont typeface="Wingdings" panose="05000000000000000000" pitchFamily="2" charset="2"/>
              <a:buChar char="Ø"/>
            </a:pPr>
            <a:r>
              <a:rPr lang="en-PH" sz="1800" b="1" dirty="0">
                <a:solidFill>
                  <a:srgbClr val="002060"/>
                </a:solidFill>
                <a:latin typeface="Calibri" panose="020F0502020204030204" pitchFamily="34" charset="0"/>
                <a:ea typeface="Calibri" panose="020F0502020204030204" pitchFamily="34" charset="0"/>
                <a:cs typeface="Calibri" panose="020F0502020204030204" pitchFamily="34" charset="0"/>
              </a:rPr>
              <a:t>Set timelines for tasks</a:t>
            </a:r>
          </a:p>
          <a:p>
            <a:pPr marL="901700" lvl="1" indent="-457200">
              <a:buFont typeface="Wingdings" panose="05000000000000000000" pitchFamily="2" charset="2"/>
              <a:buChar char="Ø"/>
            </a:pPr>
            <a:r>
              <a:rPr lang="en-PH" sz="1800" b="1" i="0" dirty="0">
                <a:solidFill>
                  <a:srgbClr val="002060"/>
                </a:solidFill>
                <a:latin typeface="Calibri" panose="020F0502020204030204" pitchFamily="34" charset="0"/>
                <a:ea typeface="Calibri" panose="020F0502020204030204" pitchFamily="34" charset="0"/>
                <a:cs typeface="Calibri" panose="020F0502020204030204" pitchFamily="34" charset="0"/>
              </a:rPr>
              <a:t>Allocate tasks to team members and resources</a:t>
            </a:r>
          </a:p>
          <a:p>
            <a:pPr marL="901700" lvl="1" indent="-457200">
              <a:buFont typeface="Wingdings" panose="05000000000000000000" pitchFamily="2" charset="2"/>
              <a:buChar char="Ø"/>
            </a:pPr>
            <a:r>
              <a:rPr lang="en-PH" sz="1800" b="1" dirty="0">
                <a:solidFill>
                  <a:srgbClr val="002060"/>
                </a:solidFill>
                <a:latin typeface="Calibri" panose="020F0502020204030204" pitchFamily="34" charset="0"/>
                <a:ea typeface="Calibri" panose="020F0502020204030204" pitchFamily="34" charset="0"/>
                <a:cs typeface="Calibri" panose="020F0502020204030204" pitchFamily="34" charset="0"/>
              </a:rPr>
              <a:t>Estimate efforts</a:t>
            </a:r>
          </a:p>
          <a:p>
            <a:pPr marL="901700" lvl="1" indent="-457200">
              <a:buFont typeface="Wingdings" panose="05000000000000000000" pitchFamily="2" charset="2"/>
              <a:buChar char="Ø"/>
            </a:pPr>
            <a:r>
              <a:rPr lang="en-PH" sz="1800" b="1" i="0" dirty="0">
                <a:solidFill>
                  <a:srgbClr val="002060"/>
                </a:solidFill>
                <a:latin typeface="Calibri" panose="020F0502020204030204" pitchFamily="34" charset="0"/>
                <a:ea typeface="Calibri" panose="020F0502020204030204" pitchFamily="34" charset="0"/>
                <a:cs typeface="Calibri" panose="020F0502020204030204" pitchFamily="34" charset="0"/>
              </a:rPr>
              <a:t>Risk assessment</a:t>
            </a:r>
          </a:p>
          <a:p>
            <a:pPr marL="901700" lvl="1" indent="-457200">
              <a:buFont typeface="Wingdings" panose="05000000000000000000" pitchFamily="2" charset="2"/>
              <a:buChar char="Ø"/>
            </a:pPr>
            <a:r>
              <a:rPr lang="en-PH" sz="1800" b="1" dirty="0">
                <a:solidFill>
                  <a:srgbClr val="002060"/>
                </a:solidFill>
                <a:latin typeface="Calibri" panose="020F0502020204030204" pitchFamily="34" charset="0"/>
                <a:ea typeface="Calibri" panose="020F0502020204030204" pitchFamily="34" charset="0"/>
                <a:cs typeface="Calibri" panose="020F0502020204030204" pitchFamily="34" charset="0"/>
              </a:rPr>
              <a:t>plan quality control management</a:t>
            </a:r>
          </a:p>
          <a:p>
            <a:pPr marL="901700" lvl="1" indent="-457200">
              <a:buFont typeface="Wingdings" panose="05000000000000000000" pitchFamily="2" charset="2"/>
              <a:buChar char="Ø"/>
            </a:pPr>
            <a:r>
              <a:rPr lang="en-PH" sz="1800" b="1" i="0" dirty="0">
                <a:solidFill>
                  <a:srgbClr val="002060"/>
                </a:solidFill>
                <a:latin typeface="Calibri" panose="020F0502020204030204" pitchFamily="34" charset="0"/>
                <a:ea typeface="Calibri" panose="020F0502020204030204" pitchFamily="34" charset="0"/>
                <a:cs typeface="Calibri" panose="020F0502020204030204" pitchFamily="34" charset="0"/>
              </a:rPr>
              <a:t>Plan communication</a:t>
            </a:r>
            <a:endParaRPr lang="en-GB" sz="1800" i="0"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A62CF0-B2BE-C3AF-9544-0BA14E22BE2D}"/>
              </a:ext>
            </a:extLst>
          </p:cNvPr>
          <p:cNvPicPr>
            <a:picLocks noChangeAspect="1"/>
          </p:cNvPicPr>
          <p:nvPr/>
        </p:nvPicPr>
        <p:blipFill>
          <a:blip r:embed="rId2">
            <a:alphaModFix amt="70000"/>
          </a:blip>
          <a:stretch>
            <a:fillRect/>
          </a:stretch>
        </p:blipFill>
        <p:spPr>
          <a:xfrm>
            <a:off x="5614217" y="2780762"/>
            <a:ext cx="3529783" cy="3385089"/>
          </a:xfrm>
          <a:prstGeom prst="rect">
            <a:avLst/>
          </a:prstGeom>
        </p:spPr>
      </p:pic>
    </p:spTree>
    <p:extLst>
      <p:ext uri="{BB962C8B-B14F-4D97-AF65-F5344CB8AC3E}">
        <p14:creationId xmlns:p14="http://schemas.microsoft.com/office/powerpoint/2010/main" val="367721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6D01-83E6-F250-BBE4-CCF910BE648C}"/>
              </a:ext>
            </a:extLst>
          </p:cNvPr>
          <p:cNvSpPr>
            <a:spLocks noGrp="1"/>
          </p:cNvSpPr>
          <p:nvPr>
            <p:ph type="title"/>
          </p:nvPr>
        </p:nvSpPr>
        <p:spPr/>
        <p:txBody>
          <a:bodyPr/>
          <a:lstStyle/>
          <a:p>
            <a:r>
              <a:rPr lang="en-GB" dirty="0"/>
              <a:t>Work Breakdown Structure (WBS)</a:t>
            </a:r>
          </a:p>
        </p:txBody>
      </p:sp>
      <p:pic>
        <p:nvPicPr>
          <p:cNvPr id="5" name="Content Placeholder 4">
            <a:extLst>
              <a:ext uri="{FF2B5EF4-FFF2-40B4-BE49-F238E27FC236}">
                <a16:creationId xmlns:a16="http://schemas.microsoft.com/office/drawing/2014/main" id="{FF513132-7051-E60E-274F-850DFEF42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50" y="1844825"/>
            <a:ext cx="8856663" cy="3574632"/>
          </a:xfrm>
        </p:spPr>
      </p:pic>
      <p:sp>
        <p:nvSpPr>
          <p:cNvPr id="6" name="TextBox 5">
            <a:extLst>
              <a:ext uri="{FF2B5EF4-FFF2-40B4-BE49-F238E27FC236}">
                <a16:creationId xmlns:a16="http://schemas.microsoft.com/office/drawing/2014/main" id="{EDC55630-A5C8-B446-F09D-3E8A4219A2B8}"/>
              </a:ext>
            </a:extLst>
          </p:cNvPr>
          <p:cNvSpPr txBox="1"/>
          <p:nvPr/>
        </p:nvSpPr>
        <p:spPr>
          <a:xfrm>
            <a:off x="3419872" y="5805264"/>
            <a:ext cx="3096344"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https://www.workbreakdownstructure.com/</a:t>
            </a:r>
          </a:p>
        </p:txBody>
      </p:sp>
    </p:spTree>
    <p:extLst>
      <p:ext uri="{BB962C8B-B14F-4D97-AF65-F5344CB8AC3E}">
        <p14:creationId xmlns:p14="http://schemas.microsoft.com/office/powerpoint/2010/main" val="120096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B855-2FC5-CC5C-3AE4-ADD590389FD0}"/>
              </a:ext>
            </a:extLst>
          </p:cNvPr>
          <p:cNvSpPr>
            <a:spLocks noGrp="1"/>
          </p:cNvSpPr>
          <p:nvPr>
            <p:ph type="title"/>
          </p:nvPr>
        </p:nvSpPr>
        <p:spPr/>
        <p:txBody>
          <a:bodyPr/>
          <a:lstStyle/>
          <a:p>
            <a:r>
              <a:rPr lang="en-GB" dirty="0"/>
              <a:t>Gantt Chart</a:t>
            </a:r>
          </a:p>
        </p:txBody>
      </p:sp>
      <p:sp>
        <p:nvSpPr>
          <p:cNvPr id="6" name="TextBox 5">
            <a:extLst>
              <a:ext uri="{FF2B5EF4-FFF2-40B4-BE49-F238E27FC236}">
                <a16:creationId xmlns:a16="http://schemas.microsoft.com/office/drawing/2014/main" id="{590FA304-A34D-6265-A624-8E7D351E4BB4}"/>
              </a:ext>
            </a:extLst>
          </p:cNvPr>
          <p:cNvSpPr txBox="1"/>
          <p:nvPr/>
        </p:nvSpPr>
        <p:spPr>
          <a:xfrm>
            <a:off x="189217" y="3932855"/>
            <a:ext cx="9036050" cy="2308324"/>
          </a:xfrm>
          <a:prstGeom prst="rect">
            <a:avLst/>
          </a:prstGeom>
          <a:noFill/>
        </p:spPr>
        <p:txBody>
          <a:bodyPr wrap="square" rtlCol="0">
            <a:spAutoFit/>
          </a:bodyPr>
          <a:lstStyle/>
          <a:p>
            <a:pPr marL="457200" indent="-457200">
              <a:buFont typeface="Arial" panose="020B0604020202020204" pitchFamily="34" charset="0"/>
              <a:buChar char="•"/>
            </a:pPr>
            <a:r>
              <a:rPr lang="en-GB" sz="2000" b="0" i="0" dirty="0">
                <a:solidFill>
                  <a:srgbClr val="445566"/>
                </a:solidFill>
                <a:effectLst/>
                <a:latin typeface="Arial" panose="020B0604020202020204" pitchFamily="34" charset="0"/>
                <a:cs typeface="Arial" panose="020B0604020202020204" pitchFamily="34" charset="0"/>
              </a:rPr>
              <a:t>A Gantt chart, is a bar chart that graphically illustrates a schedule for planning, coordinating, and tracking specific tasks related to a single project.</a:t>
            </a:r>
          </a:p>
          <a:p>
            <a:pPr marL="457200" indent="-457200">
              <a:buFont typeface="Arial" panose="020B0604020202020204" pitchFamily="34" charset="0"/>
              <a:buChar char="•"/>
            </a:pPr>
            <a:r>
              <a:rPr lang="en-GB" sz="2000" i="0" dirty="0">
                <a:solidFill>
                  <a:srgbClr val="445566"/>
                </a:solidFill>
                <a:latin typeface="Arial" panose="020B0604020202020204" pitchFamily="34" charset="0"/>
                <a:cs typeface="Arial" panose="020B0604020202020204" pitchFamily="34" charset="0"/>
              </a:rPr>
              <a:t>Designed by </a:t>
            </a:r>
            <a:r>
              <a:rPr lang="en-GB" sz="2000" b="0" i="0" dirty="0">
                <a:solidFill>
                  <a:srgbClr val="445566"/>
                </a:solidFill>
                <a:effectLst/>
                <a:latin typeface="Arial" panose="020B0604020202020204" pitchFamily="34" charset="0"/>
                <a:cs typeface="Arial" panose="020B0604020202020204" pitchFamily="34" charset="0"/>
              </a:rPr>
              <a:t>Henry Gantt, an American mechanical engineer</a:t>
            </a:r>
          </a:p>
          <a:p>
            <a:pPr marL="457200" indent="-457200">
              <a:buFont typeface="Arial" panose="020B0604020202020204" pitchFamily="34" charset="0"/>
              <a:buChar char="•"/>
            </a:pPr>
            <a:r>
              <a:rPr lang="en-GB" sz="2000" dirty="0">
                <a:solidFill>
                  <a:srgbClr val="445566"/>
                </a:solidFill>
                <a:cs typeface="Arial" panose="020B0604020202020204" pitchFamily="34" charset="0"/>
              </a:rPr>
              <a:t>An information radiator that acts as an important document in project reporting to show project plan and progress</a:t>
            </a:r>
            <a:endParaRPr lang="en-GB" sz="2000" b="0" i="0" dirty="0">
              <a:solidFill>
                <a:srgbClr val="445566"/>
              </a:solidFill>
              <a:effectLst/>
              <a:latin typeface="Arial" panose="020B0604020202020204" pitchFamily="34" charset="0"/>
              <a:cs typeface="Arial" panose="020B0604020202020204" pitchFamily="34" charset="0"/>
            </a:endParaRPr>
          </a:p>
          <a:p>
            <a:endParaRPr lang="en-US" sz="24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4" name="TextBox 3">
            <a:extLst>
              <a:ext uri="{FF2B5EF4-FFF2-40B4-BE49-F238E27FC236}">
                <a16:creationId xmlns:a16="http://schemas.microsoft.com/office/drawing/2014/main" id="{CF157CC0-117F-57E2-4852-20EF57C06BD9}"/>
              </a:ext>
            </a:extLst>
          </p:cNvPr>
          <p:cNvSpPr txBox="1"/>
          <p:nvPr/>
        </p:nvSpPr>
        <p:spPr>
          <a:xfrm>
            <a:off x="6660232" y="187885"/>
            <a:ext cx="1828800"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Productplan.com</a:t>
            </a:r>
          </a:p>
        </p:txBody>
      </p:sp>
      <p:pic>
        <p:nvPicPr>
          <p:cNvPr id="8" name="Picture 7">
            <a:extLst>
              <a:ext uri="{FF2B5EF4-FFF2-40B4-BE49-F238E27FC236}">
                <a16:creationId xmlns:a16="http://schemas.microsoft.com/office/drawing/2014/main" id="{D3405D11-710C-1045-0F37-0EADB13CF8C2}"/>
              </a:ext>
            </a:extLst>
          </p:cNvPr>
          <p:cNvPicPr>
            <a:picLocks noChangeAspect="1"/>
          </p:cNvPicPr>
          <p:nvPr/>
        </p:nvPicPr>
        <p:blipFill>
          <a:blip r:embed="rId2"/>
          <a:stretch>
            <a:fillRect/>
          </a:stretch>
        </p:blipFill>
        <p:spPr>
          <a:xfrm>
            <a:off x="179387" y="1333809"/>
            <a:ext cx="8343900" cy="2524125"/>
          </a:xfrm>
          <a:prstGeom prst="rect">
            <a:avLst/>
          </a:prstGeom>
        </p:spPr>
      </p:pic>
    </p:spTree>
    <p:extLst>
      <p:ext uri="{BB962C8B-B14F-4D97-AF65-F5344CB8AC3E}">
        <p14:creationId xmlns:p14="http://schemas.microsoft.com/office/powerpoint/2010/main" val="286439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8070-412A-7904-AB95-EC43254CEA15}"/>
              </a:ext>
            </a:extLst>
          </p:cNvPr>
          <p:cNvSpPr>
            <a:spLocks noGrp="1"/>
          </p:cNvSpPr>
          <p:nvPr>
            <p:ph type="title"/>
          </p:nvPr>
        </p:nvSpPr>
        <p:spPr/>
        <p:txBody>
          <a:bodyPr/>
          <a:lstStyle/>
          <a:p>
            <a:r>
              <a:rPr lang="en-GB" dirty="0"/>
              <a:t>Estimation</a:t>
            </a:r>
          </a:p>
        </p:txBody>
      </p:sp>
      <p:sp>
        <p:nvSpPr>
          <p:cNvPr id="3" name="Content Placeholder 2">
            <a:extLst>
              <a:ext uri="{FF2B5EF4-FFF2-40B4-BE49-F238E27FC236}">
                <a16:creationId xmlns:a16="http://schemas.microsoft.com/office/drawing/2014/main" id="{5B90CB87-45B5-03E4-7ED7-C3C2E2E87C5A}"/>
              </a:ext>
            </a:extLst>
          </p:cNvPr>
          <p:cNvSpPr>
            <a:spLocks noGrp="1"/>
          </p:cNvSpPr>
          <p:nvPr>
            <p:ph idx="1"/>
          </p:nvPr>
        </p:nvSpPr>
        <p:spPr>
          <a:xfrm>
            <a:off x="107950" y="1412777"/>
            <a:ext cx="8856663" cy="4753074"/>
          </a:xfrm>
        </p:spPr>
        <p:txBody>
          <a:bodyPr/>
          <a:lstStyle/>
          <a:p>
            <a:pPr marL="457200" indent="-457200">
              <a:buFont typeface="Arial" panose="020B0604020202020204" pitchFamily="34" charset="0"/>
              <a:buChar char="•"/>
            </a:pPr>
            <a:r>
              <a:rPr lang="en-GB" sz="2400" i="0" dirty="0">
                <a:latin typeface="Arial" panose="020B0604020202020204" pitchFamily="34" charset="0"/>
                <a:cs typeface="Arial" panose="020B0604020202020204" pitchFamily="34" charset="0"/>
              </a:rPr>
              <a:t>To forecast the efforts</a:t>
            </a:r>
          </a:p>
          <a:p>
            <a:pPr marL="457200" indent="-457200">
              <a:buFont typeface="Arial" panose="020B0604020202020204" pitchFamily="34" charset="0"/>
              <a:buChar char="•"/>
            </a:pPr>
            <a:r>
              <a:rPr lang="en-US" altLang="en-US" sz="2400" i="0" dirty="0">
                <a:latin typeface="Arial" panose="020B0604020202020204" pitchFamily="34" charset="0"/>
                <a:cs typeface="Arial" panose="020B0604020202020204" pitchFamily="34" charset="0"/>
              </a:rPr>
              <a:t>We cannot eliminate uncertainty from estimates, but they embrace the idea that small efforts are rewarded with big gains.</a:t>
            </a:r>
          </a:p>
          <a:p>
            <a:pPr marL="457200" indent="-457200">
              <a:buFont typeface="Arial" panose="020B0604020202020204" pitchFamily="34" charset="0"/>
              <a:buChar char="•"/>
            </a:pPr>
            <a:r>
              <a:rPr lang="en-US" altLang="en-US" sz="2400" i="0" dirty="0">
                <a:latin typeface="Arial" panose="020B0604020202020204" pitchFamily="34" charset="0"/>
                <a:cs typeface="Arial" panose="020B0604020202020204" pitchFamily="34" charset="0"/>
              </a:rPr>
              <a:t>Estimation methods:</a:t>
            </a:r>
          </a:p>
          <a:p>
            <a:pPr marL="901700" lvl="1" indent="-457200">
              <a:buFont typeface="Wingdings" panose="05000000000000000000" pitchFamily="2" charset="2"/>
              <a:buChar char="Ø"/>
            </a:pPr>
            <a:r>
              <a:rPr lang="en-US" altLang="en-US" sz="2000" b="1" dirty="0">
                <a:cs typeface="Arial" panose="020B0604020202020204" pitchFamily="34" charset="0"/>
              </a:rPr>
              <a:t>Expert Opinion: </a:t>
            </a:r>
            <a:r>
              <a:rPr lang="en-US" altLang="en-US" sz="2000" dirty="0">
                <a:cs typeface="Arial" panose="020B0604020202020204" pitchFamily="34" charset="0"/>
              </a:rPr>
              <a:t>If you want to know how long something is likely to take, ask an expert</a:t>
            </a:r>
            <a:endParaRPr lang="en-US" altLang="en-US" sz="2000" b="1" dirty="0">
              <a:cs typeface="Arial" panose="020B0604020202020204" pitchFamily="34" charset="0"/>
            </a:endParaRPr>
          </a:p>
          <a:p>
            <a:pPr marL="901700" lvl="1" indent="-457200">
              <a:buFont typeface="Wingdings" panose="05000000000000000000" pitchFamily="2" charset="2"/>
              <a:buChar char="Ø"/>
            </a:pPr>
            <a:r>
              <a:rPr lang="en-US" altLang="en-US" sz="2000" b="1" dirty="0">
                <a:cs typeface="Arial" panose="020B0604020202020204" pitchFamily="34" charset="0"/>
              </a:rPr>
              <a:t>Analogous Estimation: </a:t>
            </a:r>
            <a:r>
              <a:rPr lang="en-US" altLang="en-US" sz="2000" dirty="0">
                <a:cs typeface="Arial" panose="020B0604020202020204" pitchFamily="34" charset="0"/>
              </a:rPr>
              <a:t>by comparing with similar projects</a:t>
            </a:r>
          </a:p>
          <a:p>
            <a:pPr marL="901700" lvl="1" indent="-457200">
              <a:buFont typeface="Wingdings" panose="05000000000000000000" pitchFamily="2" charset="2"/>
              <a:buChar char="Ø"/>
            </a:pPr>
            <a:r>
              <a:rPr lang="en-US" altLang="en-US" sz="2000" b="1" dirty="0">
                <a:cs typeface="Arial" panose="020B0604020202020204" pitchFamily="34" charset="0"/>
              </a:rPr>
              <a:t>Parametric Estimation: </a:t>
            </a:r>
            <a:r>
              <a:rPr lang="en-US" altLang="en-US" sz="2000" dirty="0">
                <a:cs typeface="Arial" panose="020B0604020202020204" pitchFamily="34" charset="0"/>
              </a:rPr>
              <a:t>uses historical information along with statistical data.</a:t>
            </a:r>
          </a:p>
          <a:p>
            <a:pPr marL="901700" lvl="1" indent="-457200">
              <a:buFont typeface="Wingdings" panose="05000000000000000000" pitchFamily="2" charset="2"/>
              <a:buChar char="Ø"/>
            </a:pPr>
            <a:r>
              <a:rPr lang="en-US" altLang="en-US" sz="2000" b="1" dirty="0">
                <a:cs typeface="Arial" panose="020B0604020202020204" pitchFamily="34" charset="0"/>
              </a:rPr>
              <a:t>Bottom-Up</a:t>
            </a:r>
            <a:r>
              <a:rPr lang="en-US" altLang="en-US" sz="2000" dirty="0">
                <a:cs typeface="Arial" panose="020B0604020202020204" pitchFamily="34" charset="0"/>
              </a:rPr>
              <a:t> </a:t>
            </a:r>
            <a:r>
              <a:rPr lang="en-US" altLang="en-US" sz="2000" b="1" dirty="0">
                <a:cs typeface="Arial" panose="020B0604020202020204" pitchFamily="34" charset="0"/>
              </a:rPr>
              <a:t>Estimation: </a:t>
            </a:r>
            <a:r>
              <a:rPr lang="en-US" altLang="en-US" sz="2000" dirty="0">
                <a:cs typeface="Arial" panose="020B0604020202020204" pitchFamily="34" charset="0"/>
              </a:rPr>
              <a:t>the number of hours of each single activity is determined with the greatest level of detail at the bottom level </a:t>
            </a:r>
          </a:p>
          <a:p>
            <a:pPr marL="901700" lvl="1" indent="-457200">
              <a:buFont typeface="Wingdings" panose="05000000000000000000" pitchFamily="2" charset="2"/>
              <a:buChar char="Ø"/>
            </a:pPr>
            <a:endParaRPr lang="en-US" altLang="en-US" sz="2000" dirty="0">
              <a:cs typeface="Arial" panose="020B0604020202020204" pitchFamily="34" charset="0"/>
            </a:endParaRPr>
          </a:p>
          <a:p>
            <a:pPr marL="901700" lvl="1" indent="-457200">
              <a:buFont typeface="Wingdings" panose="05000000000000000000" pitchFamily="2" charset="2"/>
              <a:buChar char="Ø"/>
            </a:pPr>
            <a:endParaRPr lang="en-US" altLang="en-US" sz="2000" dirty="0">
              <a:cs typeface="Arial" panose="020B0604020202020204" pitchFamily="34" charset="0"/>
            </a:endParaRPr>
          </a:p>
          <a:p>
            <a:pPr marL="901700" lvl="1" indent="-457200">
              <a:buFont typeface="Wingdings" panose="05000000000000000000" pitchFamily="2" charset="2"/>
              <a:buChar char="Ø"/>
            </a:pPr>
            <a:endParaRPr lang="en-US" altLang="en-US" sz="1400" dirty="0">
              <a:cs typeface="Arial" panose="020B0604020202020204" pitchFamily="34" charset="0"/>
            </a:endParaRPr>
          </a:p>
          <a:p>
            <a:pPr marL="901700" lvl="1" indent="-457200">
              <a:buFont typeface="Wingdings" panose="05000000000000000000" pitchFamily="2" charset="2"/>
              <a:buChar char="Ø"/>
            </a:pPr>
            <a:endParaRPr lang="en-US" altLang="en-US" sz="1800" i="0" dirty="0">
              <a:latin typeface="Arial" panose="020B0604020202020204" pitchFamily="34" charset="0"/>
              <a:cs typeface="Arial" panose="020B0604020202020204" pitchFamily="34" charset="0"/>
            </a:endParaRPr>
          </a:p>
          <a:p>
            <a:pPr marL="901700" lvl="1" indent="-457200">
              <a:buFont typeface="Wingdings" panose="05000000000000000000" pitchFamily="2" charset="2"/>
              <a:buChar char="Ø"/>
            </a:pPr>
            <a:endParaRPr lang="en-US" altLang="en-US" sz="1800" i="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0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64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6583A7E-8C03-4325-A671-2022E58E6CC8}"/>
              </a:ext>
            </a:extLst>
          </p:cNvPr>
          <p:cNvSpPr txBox="1">
            <a:spLocks noChangeArrowheads="1"/>
          </p:cNvSpPr>
          <p:nvPr/>
        </p:nvSpPr>
        <p:spPr bwMode="auto">
          <a:xfrm>
            <a:off x="101895" y="372345"/>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dirty="0">
                <a:solidFill>
                  <a:schemeClr val="bg1"/>
                </a:solidFill>
                <a:cs typeface="Arial" panose="020B0604020202020204" pitchFamily="34" charset="0"/>
              </a:rPr>
              <a:t>Overestimate</a:t>
            </a:r>
          </a:p>
        </p:txBody>
      </p:sp>
      <p:cxnSp>
        <p:nvCxnSpPr>
          <p:cNvPr id="3" name="Straight Connector 2">
            <a:extLst>
              <a:ext uri="{FF2B5EF4-FFF2-40B4-BE49-F238E27FC236}">
                <a16:creationId xmlns:a16="http://schemas.microsoft.com/office/drawing/2014/main" id="{6FAA0668-064D-456B-95DE-4D14D5B4D542}"/>
              </a:ext>
            </a:extLst>
          </p:cNvPr>
          <p:cNvCxnSpPr/>
          <p:nvPr/>
        </p:nvCxnSpPr>
        <p:spPr>
          <a:xfrm>
            <a:off x="4521495" y="1518689"/>
            <a:ext cx="0" cy="426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5937175-CEBA-4C6C-9C41-13B614441ABC}"/>
              </a:ext>
            </a:extLst>
          </p:cNvPr>
          <p:cNvCxnSpPr/>
          <p:nvPr/>
        </p:nvCxnSpPr>
        <p:spPr>
          <a:xfrm>
            <a:off x="1135358" y="3652289"/>
            <a:ext cx="692943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5-Point Star 8">
            <a:extLst>
              <a:ext uri="{FF2B5EF4-FFF2-40B4-BE49-F238E27FC236}">
                <a16:creationId xmlns:a16="http://schemas.microsoft.com/office/drawing/2014/main" id="{CF79DFB9-78FD-4168-B8BE-82647F72C863}"/>
              </a:ext>
            </a:extLst>
          </p:cNvPr>
          <p:cNvSpPr/>
          <p:nvPr/>
        </p:nvSpPr>
        <p:spPr>
          <a:xfrm>
            <a:off x="5542258" y="2737889"/>
            <a:ext cx="122237"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978E634-91D6-45C4-A74C-68B13EF47211}"/>
              </a:ext>
            </a:extLst>
          </p:cNvPr>
          <p:cNvSpPr txBox="1">
            <a:spLocks noChangeArrowheads="1"/>
          </p:cNvSpPr>
          <p:nvPr/>
        </p:nvSpPr>
        <p:spPr bwMode="auto">
          <a:xfrm>
            <a:off x="7604989" y="3231708"/>
            <a:ext cx="1062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cs typeface="Arial" panose="020B0604020202020204" pitchFamily="34" charset="0"/>
              </a:rPr>
              <a:t>COST </a:t>
            </a:r>
            <a:r>
              <a:rPr lang="en-US" altLang="en-US" sz="2400" dirty="0">
                <a:cs typeface="Arial" panose="020B0604020202020204" pitchFamily="34" charset="0"/>
              </a:rPr>
              <a:t>+</a:t>
            </a:r>
          </a:p>
        </p:txBody>
      </p:sp>
      <p:sp>
        <p:nvSpPr>
          <p:cNvPr id="7" name="TextBox 6">
            <a:extLst>
              <a:ext uri="{FF2B5EF4-FFF2-40B4-BE49-F238E27FC236}">
                <a16:creationId xmlns:a16="http://schemas.microsoft.com/office/drawing/2014/main" id="{F8799137-DACA-4862-8D48-55191475EE81}"/>
              </a:ext>
            </a:extLst>
          </p:cNvPr>
          <p:cNvSpPr txBox="1">
            <a:spLocks noChangeArrowheads="1"/>
          </p:cNvSpPr>
          <p:nvPr/>
        </p:nvSpPr>
        <p:spPr bwMode="auto">
          <a:xfrm>
            <a:off x="457823" y="3115452"/>
            <a:ext cx="1062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cs typeface="Arial" panose="020B0604020202020204" pitchFamily="34" charset="0"/>
              </a:rPr>
              <a:t>COST </a:t>
            </a:r>
            <a:r>
              <a:rPr lang="en-US" altLang="en-US" sz="2400" dirty="0">
                <a:cs typeface="Arial" panose="020B0604020202020204" pitchFamily="34" charset="0"/>
              </a:rPr>
              <a:t>-</a:t>
            </a:r>
          </a:p>
        </p:txBody>
      </p:sp>
      <p:sp>
        <p:nvSpPr>
          <p:cNvPr id="8" name="TextBox 7">
            <a:extLst>
              <a:ext uri="{FF2B5EF4-FFF2-40B4-BE49-F238E27FC236}">
                <a16:creationId xmlns:a16="http://schemas.microsoft.com/office/drawing/2014/main" id="{C7B25EBA-33C7-429A-B859-8D7ED67A433A}"/>
              </a:ext>
            </a:extLst>
          </p:cNvPr>
          <p:cNvSpPr txBox="1">
            <a:spLocks noChangeArrowheads="1"/>
          </p:cNvSpPr>
          <p:nvPr/>
        </p:nvSpPr>
        <p:spPr bwMode="auto">
          <a:xfrm>
            <a:off x="3990475" y="1268760"/>
            <a:ext cx="167401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cs typeface="Arial" panose="020B0604020202020204" pitchFamily="34" charset="0"/>
              </a:rPr>
              <a:t>TIME </a:t>
            </a:r>
            <a:r>
              <a:rPr lang="en-US" altLang="en-US" sz="2400" dirty="0">
                <a:cs typeface="Arial" panose="020B0604020202020204" pitchFamily="34" charset="0"/>
              </a:rPr>
              <a:t>+</a:t>
            </a:r>
          </a:p>
        </p:txBody>
      </p:sp>
      <p:sp>
        <p:nvSpPr>
          <p:cNvPr id="9" name="TextBox 8">
            <a:extLst>
              <a:ext uri="{FF2B5EF4-FFF2-40B4-BE49-F238E27FC236}">
                <a16:creationId xmlns:a16="http://schemas.microsoft.com/office/drawing/2014/main" id="{4F11E638-5BBB-450E-B103-E0874B9DEB66}"/>
              </a:ext>
            </a:extLst>
          </p:cNvPr>
          <p:cNvSpPr txBox="1">
            <a:spLocks noChangeArrowheads="1"/>
          </p:cNvSpPr>
          <p:nvPr/>
        </p:nvSpPr>
        <p:spPr bwMode="auto">
          <a:xfrm>
            <a:off x="3966385" y="5795229"/>
            <a:ext cx="196719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cs typeface="Arial" panose="020B0604020202020204" pitchFamily="34" charset="0"/>
              </a:rPr>
              <a:t>TIME </a:t>
            </a:r>
            <a:r>
              <a:rPr lang="en-US" altLang="en-US" sz="2400" dirty="0">
                <a:cs typeface="Arial" panose="020B0604020202020204" pitchFamily="34" charset="0"/>
              </a:rPr>
              <a:t>-</a:t>
            </a:r>
          </a:p>
        </p:txBody>
      </p:sp>
      <p:sp>
        <p:nvSpPr>
          <p:cNvPr id="10" name="TextBox 9">
            <a:extLst>
              <a:ext uri="{FF2B5EF4-FFF2-40B4-BE49-F238E27FC236}">
                <a16:creationId xmlns:a16="http://schemas.microsoft.com/office/drawing/2014/main" id="{BF16A196-0397-4330-901C-07D7188A4FD6}"/>
              </a:ext>
            </a:extLst>
          </p:cNvPr>
          <p:cNvSpPr txBox="1">
            <a:spLocks noChangeArrowheads="1"/>
          </p:cNvSpPr>
          <p:nvPr/>
        </p:nvSpPr>
        <p:spPr bwMode="auto">
          <a:xfrm>
            <a:off x="4663921" y="4512690"/>
            <a:ext cx="39354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cs typeface="Arial" panose="020B0604020202020204" pitchFamily="34" charset="0"/>
              </a:rPr>
              <a:t>Less Time – Impact on delivery</a:t>
            </a:r>
          </a:p>
          <a:p>
            <a:pPr eaLnBrk="1" hangingPunct="1"/>
            <a:r>
              <a:rPr lang="en-US" altLang="en-US" sz="2000" dirty="0">
                <a:cs typeface="Arial" panose="020B0604020202020204" pitchFamily="34" charset="0"/>
              </a:rPr>
              <a:t>High cost – Wastage of money</a:t>
            </a:r>
          </a:p>
        </p:txBody>
      </p:sp>
      <p:sp>
        <p:nvSpPr>
          <p:cNvPr id="11" name="TextBox 10">
            <a:extLst>
              <a:ext uri="{FF2B5EF4-FFF2-40B4-BE49-F238E27FC236}">
                <a16:creationId xmlns:a16="http://schemas.microsoft.com/office/drawing/2014/main" id="{987996BA-3B71-4E39-A9AE-00710F706EB0}"/>
              </a:ext>
            </a:extLst>
          </p:cNvPr>
          <p:cNvSpPr txBox="1">
            <a:spLocks noChangeArrowheads="1"/>
          </p:cNvSpPr>
          <p:nvPr/>
        </p:nvSpPr>
        <p:spPr bwMode="auto">
          <a:xfrm>
            <a:off x="456462" y="4566689"/>
            <a:ext cx="39507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cs typeface="Arial" panose="020B0604020202020204" pitchFamily="34" charset="0"/>
              </a:rPr>
              <a:t>Less Time – Impact on delivery</a:t>
            </a:r>
          </a:p>
          <a:p>
            <a:pPr eaLnBrk="1" hangingPunct="1"/>
            <a:r>
              <a:rPr lang="en-US" altLang="en-US" sz="2000" dirty="0">
                <a:cs typeface="Arial" panose="020B0604020202020204" pitchFamily="34" charset="0"/>
              </a:rPr>
              <a:t>Less cost – Impact on Profit</a:t>
            </a:r>
          </a:p>
        </p:txBody>
      </p:sp>
      <p:sp>
        <p:nvSpPr>
          <p:cNvPr id="12" name="TextBox 11">
            <a:extLst>
              <a:ext uri="{FF2B5EF4-FFF2-40B4-BE49-F238E27FC236}">
                <a16:creationId xmlns:a16="http://schemas.microsoft.com/office/drawing/2014/main" id="{8E542BB0-2D6F-41AA-9616-D866D3BE3E5F}"/>
              </a:ext>
            </a:extLst>
          </p:cNvPr>
          <p:cNvSpPr txBox="1">
            <a:spLocks noChangeArrowheads="1"/>
          </p:cNvSpPr>
          <p:nvPr/>
        </p:nvSpPr>
        <p:spPr bwMode="auto">
          <a:xfrm>
            <a:off x="4898210" y="1655404"/>
            <a:ext cx="38142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cs typeface="Arial" panose="020B0604020202020204" pitchFamily="34" charset="0"/>
              </a:rPr>
              <a:t>High Time – Loss of resources</a:t>
            </a:r>
          </a:p>
          <a:p>
            <a:pPr eaLnBrk="1" hangingPunct="1"/>
            <a:r>
              <a:rPr lang="en-US" altLang="en-US" sz="2000" dirty="0">
                <a:cs typeface="Arial" panose="020B0604020202020204" pitchFamily="34" charset="0"/>
              </a:rPr>
              <a:t>High cost – Wastage of money</a:t>
            </a:r>
          </a:p>
          <a:p>
            <a:pPr algn="ctr" eaLnBrk="1" hangingPunct="1"/>
            <a:r>
              <a:rPr lang="en-US" altLang="en-US" sz="2000" dirty="0">
                <a:cs typeface="Arial" panose="020B0604020202020204" pitchFamily="34" charset="0"/>
              </a:rPr>
              <a:t>OVERESTIMATE</a:t>
            </a:r>
          </a:p>
        </p:txBody>
      </p:sp>
      <p:sp>
        <p:nvSpPr>
          <p:cNvPr id="13" name="TextBox 12">
            <a:extLst>
              <a:ext uri="{FF2B5EF4-FFF2-40B4-BE49-F238E27FC236}">
                <a16:creationId xmlns:a16="http://schemas.microsoft.com/office/drawing/2014/main" id="{31E5D4AA-A17C-4A74-944B-5C4F91A42877}"/>
              </a:ext>
            </a:extLst>
          </p:cNvPr>
          <p:cNvSpPr txBox="1">
            <a:spLocks noChangeArrowheads="1"/>
          </p:cNvSpPr>
          <p:nvPr/>
        </p:nvSpPr>
        <p:spPr bwMode="auto">
          <a:xfrm>
            <a:off x="456462" y="2081592"/>
            <a:ext cx="3690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cs typeface="Arial" panose="020B0604020202020204" pitchFamily="34" charset="0"/>
              </a:rPr>
              <a:t>High Time – Loss of resources</a:t>
            </a:r>
          </a:p>
          <a:p>
            <a:pPr eaLnBrk="1" hangingPunct="1"/>
            <a:r>
              <a:rPr lang="en-US" altLang="en-US" sz="2000" dirty="0">
                <a:cs typeface="Arial" panose="020B0604020202020204" pitchFamily="34" charset="0"/>
              </a:rPr>
              <a:t>Low cost – Impact on Profit</a:t>
            </a:r>
          </a:p>
        </p:txBody>
      </p:sp>
      <p:sp>
        <p:nvSpPr>
          <p:cNvPr id="14" name="5-Point Star 18">
            <a:extLst>
              <a:ext uri="{FF2B5EF4-FFF2-40B4-BE49-F238E27FC236}">
                <a16:creationId xmlns:a16="http://schemas.microsoft.com/office/drawing/2014/main" id="{A4CAEF1C-7F36-426F-836F-DD6A2FF83C78}"/>
              </a:ext>
            </a:extLst>
          </p:cNvPr>
          <p:cNvSpPr/>
          <p:nvPr/>
        </p:nvSpPr>
        <p:spPr>
          <a:xfrm>
            <a:off x="3561058" y="3128414"/>
            <a:ext cx="122237"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5" name="5-Point Star 19">
            <a:extLst>
              <a:ext uri="{FF2B5EF4-FFF2-40B4-BE49-F238E27FC236}">
                <a16:creationId xmlns:a16="http://schemas.microsoft.com/office/drawing/2014/main" id="{B30BCC96-2A66-40D7-98D2-539DE86EAFBD}"/>
              </a:ext>
            </a:extLst>
          </p:cNvPr>
          <p:cNvSpPr/>
          <p:nvPr/>
        </p:nvSpPr>
        <p:spPr>
          <a:xfrm>
            <a:off x="4951708" y="3337964"/>
            <a:ext cx="122237"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6" name="5-Point Star 20">
            <a:extLst>
              <a:ext uri="{FF2B5EF4-FFF2-40B4-BE49-F238E27FC236}">
                <a16:creationId xmlns:a16="http://schemas.microsoft.com/office/drawing/2014/main" id="{FD1101FF-E703-4043-98CE-807250A1F7FD}"/>
              </a:ext>
            </a:extLst>
          </p:cNvPr>
          <p:cNvSpPr/>
          <p:nvPr/>
        </p:nvSpPr>
        <p:spPr>
          <a:xfrm>
            <a:off x="4894558" y="4109489"/>
            <a:ext cx="122237"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7" name="5-Point Star 21">
            <a:extLst>
              <a:ext uri="{FF2B5EF4-FFF2-40B4-BE49-F238E27FC236}">
                <a16:creationId xmlns:a16="http://schemas.microsoft.com/office/drawing/2014/main" id="{AE1137C1-2C6B-43E9-B093-763B2A8855A3}"/>
              </a:ext>
            </a:extLst>
          </p:cNvPr>
          <p:cNvSpPr/>
          <p:nvPr/>
        </p:nvSpPr>
        <p:spPr>
          <a:xfrm>
            <a:off x="2799058" y="4033289"/>
            <a:ext cx="122237"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9" name="5-Point Star 23">
            <a:extLst>
              <a:ext uri="{FF2B5EF4-FFF2-40B4-BE49-F238E27FC236}">
                <a16:creationId xmlns:a16="http://schemas.microsoft.com/office/drawing/2014/main" id="{E50B859C-55E2-4179-99D0-8E07CD2BE16D}"/>
              </a:ext>
            </a:extLst>
          </p:cNvPr>
          <p:cNvSpPr/>
          <p:nvPr/>
        </p:nvSpPr>
        <p:spPr>
          <a:xfrm>
            <a:off x="4338933" y="3452264"/>
            <a:ext cx="381000" cy="342900"/>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168F211-59A3-098E-21F3-951644E6FC87}"/>
              </a:ext>
            </a:extLst>
          </p:cNvPr>
          <p:cNvSpPr txBox="1"/>
          <p:nvPr/>
        </p:nvSpPr>
        <p:spPr>
          <a:xfrm>
            <a:off x="6631626" y="5896629"/>
            <a:ext cx="2436019" cy="246221"/>
          </a:xfrm>
          <a:prstGeom prst="rect">
            <a:avLst/>
          </a:prstGeom>
          <a:noFill/>
        </p:spPr>
        <p:txBody>
          <a:bodyPr wrap="square" rtlCol="0">
            <a:spAutoFit/>
          </a:bodyPr>
          <a:lstStyle/>
          <a:p>
            <a:r>
              <a:rPr lang="en-GB" sz="1000" b="1" i="0" dirty="0">
                <a:solidFill>
                  <a:srgbClr val="212240"/>
                </a:solidFill>
                <a:effectLst/>
                <a:latin typeface="Source Sans Pro" panose="020B0503030403020204" pitchFamily="34" charset="0"/>
              </a:rPr>
              <a:t>Ghanashyam Hinge, Project Estimation</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82401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BBC57B4B-D753-467A-FA57-75E946463AF0}"/>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1C0178F0-2FA0-AF39-7580-22656D97F39A}"/>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and Security</a:t>
            </a:r>
          </a:p>
          <a:p>
            <a:pPr marL="268287" lvl="1" indent="0" eaLnBrk="1" hangingPunct="1">
              <a:buNone/>
              <a:defRPr/>
            </a:pPr>
            <a:r>
              <a:rPr lang="en-GB" altLang="en-US" sz="2000" b="1" dirty="0">
                <a:solidFill>
                  <a:srgbClr val="C00000"/>
                </a:solidFill>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DCDE9F1-F855-CE97-1B71-E46EF7A905EF}"/>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DDCDE9F1-F855-CE97-1B71-E46EF7A905EF}"/>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B9395EF-9C1B-94EC-E69A-C2DE0ADC774C}"/>
              </a:ext>
            </a:extLst>
          </p:cNvPr>
          <p:cNvSpPr txBox="1">
            <a:spLocks noGrp="1"/>
          </p:cNvSpPr>
          <p:nvPr>
            <p:ph type="title"/>
          </p:nvPr>
        </p:nvSpPr>
        <p:spPr>
          <a:xfrm>
            <a:off x="467544" y="260648"/>
            <a:ext cx="5980113" cy="690562"/>
          </a:xfrm>
        </p:spPr>
        <p:txBody>
          <a:bodyPr lIns="0" tIns="12700" rIns="0" bIns="0" rtlCol="0">
            <a:spAutoFit/>
          </a:bodyPr>
          <a:lstStyle/>
          <a:p>
            <a:pPr marL="12700">
              <a:spcBef>
                <a:spcPts val="100"/>
              </a:spcBef>
              <a:defRPr/>
            </a:pPr>
            <a:r>
              <a:rPr lang="en-GB" spc="-5" dirty="0"/>
              <a:t>Risk Management</a:t>
            </a:r>
          </a:p>
        </p:txBody>
      </p:sp>
      <p:sp>
        <p:nvSpPr>
          <p:cNvPr id="22534" name="object 3">
            <a:extLst>
              <a:ext uri="{FF2B5EF4-FFF2-40B4-BE49-F238E27FC236}">
                <a16:creationId xmlns:a16="http://schemas.microsoft.com/office/drawing/2014/main" id="{5D5BF72D-C61C-38C7-35E5-C13BA106D5B0}"/>
              </a:ext>
            </a:extLst>
          </p:cNvPr>
          <p:cNvSpPr txBox="1">
            <a:spLocks noChangeArrowheads="1"/>
          </p:cNvSpPr>
          <p:nvPr/>
        </p:nvSpPr>
        <p:spPr bwMode="auto">
          <a:xfrm>
            <a:off x="179512" y="1484784"/>
            <a:ext cx="8568951" cy="442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397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nSpc>
                <a:spcPts val="2588"/>
              </a:lnSpc>
              <a:spcBef>
                <a:spcPts val="425"/>
              </a:spcBef>
              <a:buFont typeface="Arial" panose="020B0604020202020204" pitchFamily="34" charset="0"/>
              <a:buChar char="•"/>
            </a:pPr>
            <a:r>
              <a:rPr lang="en-US" altLang="en-US" dirty="0">
                <a:ea typeface="Arial MT"/>
                <a:cs typeface="Arial" panose="020B0604020202020204" pitchFamily="34" charset="0"/>
              </a:rPr>
              <a:t>Identifying and estimating risks and drawing up plans to control their effect on a project.</a:t>
            </a:r>
          </a:p>
          <a:p>
            <a:pPr>
              <a:lnSpc>
                <a:spcPts val="2738"/>
              </a:lnSpc>
              <a:spcBef>
                <a:spcPts val="875"/>
              </a:spcBef>
              <a:buFont typeface="Arial" panose="020B0604020202020204" pitchFamily="34" charset="0"/>
              <a:buChar char="•"/>
            </a:pPr>
            <a:r>
              <a:rPr lang="en-US" altLang="en-US" dirty="0">
                <a:ea typeface="Arial MT"/>
                <a:cs typeface="Arial" panose="020B0604020202020204" pitchFamily="34" charset="0"/>
              </a:rPr>
              <a:t>Important because of the inherent uncertainties in software development.</a:t>
            </a:r>
          </a:p>
          <a:p>
            <a:pPr marL="812800" lvl="1" indent="-342900">
              <a:lnSpc>
                <a:spcPct val="90000"/>
              </a:lnSpc>
              <a:spcBef>
                <a:spcPts val="900"/>
              </a:spcBef>
              <a:buFont typeface="Arial" panose="020B0604020202020204" pitchFamily="34" charset="0"/>
              <a:buChar char="•"/>
            </a:pPr>
            <a:r>
              <a:rPr lang="en-US" altLang="en-US" dirty="0">
                <a:ea typeface="Arial MT"/>
                <a:cs typeface="Arial" panose="020B0604020202020204" pitchFamily="34" charset="0"/>
              </a:rPr>
              <a:t>These uncertainties stem from loosely defined requirements,  requirements changes due to changes in customer needs,  difficulties in estimating the time and resources required for  software development, and differences in individual skills.</a:t>
            </a:r>
          </a:p>
          <a:p>
            <a:pPr>
              <a:lnSpc>
                <a:spcPts val="2588"/>
              </a:lnSpc>
              <a:spcBef>
                <a:spcPts val="938"/>
              </a:spcBef>
              <a:buFont typeface="Arial" panose="020B0604020202020204" pitchFamily="34" charset="0"/>
              <a:buChar char="•"/>
            </a:pPr>
            <a:r>
              <a:rPr lang="en-US" altLang="en-US" dirty="0">
                <a:ea typeface="Arial MT"/>
                <a:cs typeface="Arial" panose="020B0604020202020204" pitchFamily="34" charset="0"/>
              </a:rPr>
              <a:t>You must anticipate risks, understand the impact of  these risks on the project, the product and the business,  and take steps to control these risks.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31B42CB-D556-1CDF-DEB5-2F90FC59391C}"/>
              </a:ext>
            </a:extLst>
          </p:cNvPr>
          <p:cNvSpPr txBox="1">
            <a:spLocks noGrp="1"/>
          </p:cNvSpPr>
          <p:nvPr>
            <p:ph type="title"/>
          </p:nvPr>
        </p:nvSpPr>
        <p:spPr>
          <a:xfrm>
            <a:off x="395536" y="332656"/>
            <a:ext cx="5187950" cy="690562"/>
          </a:xfrm>
        </p:spPr>
        <p:txBody>
          <a:bodyPr lIns="0" tIns="12700" rIns="0" bIns="0" rtlCol="0">
            <a:spAutoFit/>
          </a:bodyPr>
          <a:lstStyle/>
          <a:p>
            <a:pPr marL="12700">
              <a:spcBef>
                <a:spcPts val="100"/>
              </a:spcBef>
              <a:defRPr/>
            </a:pPr>
            <a:r>
              <a:rPr lang="en-GB" spc="-5" dirty="0"/>
              <a:t>Risk</a:t>
            </a:r>
            <a:r>
              <a:rPr lang="en-GB" spc="-70" dirty="0"/>
              <a:t> </a:t>
            </a:r>
            <a:r>
              <a:rPr lang="en-GB" dirty="0"/>
              <a:t>Classification</a:t>
            </a:r>
          </a:p>
        </p:txBody>
      </p:sp>
      <p:sp>
        <p:nvSpPr>
          <p:cNvPr id="23558" name="object 3">
            <a:extLst>
              <a:ext uri="{FF2B5EF4-FFF2-40B4-BE49-F238E27FC236}">
                <a16:creationId xmlns:a16="http://schemas.microsoft.com/office/drawing/2014/main" id="{43564442-1E9F-2D88-40EC-59C404A3A1D5}"/>
              </a:ext>
            </a:extLst>
          </p:cNvPr>
          <p:cNvSpPr txBox="1">
            <a:spLocks noChangeArrowheads="1"/>
          </p:cNvSpPr>
          <p:nvPr/>
        </p:nvSpPr>
        <p:spPr bwMode="auto">
          <a:xfrm>
            <a:off x="322039" y="1268760"/>
            <a:ext cx="8499921" cy="47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3664"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900"/>
              </a:spcBef>
              <a:buFont typeface="Arial" panose="020B0604020202020204" pitchFamily="34" charset="0"/>
              <a:buChar char="•"/>
            </a:pPr>
            <a:r>
              <a:rPr lang="en-US" altLang="en-US" sz="2000" dirty="0">
                <a:solidFill>
                  <a:srgbClr val="46424D"/>
                </a:solidFill>
                <a:ea typeface="Arial MT"/>
                <a:cs typeface="Arial" panose="020B0604020202020204" pitchFamily="34" charset="0"/>
              </a:rPr>
              <a:t>There are two dimensions of risk classification</a:t>
            </a:r>
            <a:endParaRPr lang="en-US" altLang="en-US" sz="2000" dirty="0">
              <a:ea typeface="Arial MT"/>
              <a:cs typeface="Arial" panose="020B0604020202020204" pitchFamily="34" charset="0"/>
            </a:endParaRPr>
          </a:p>
          <a:p>
            <a:pPr marL="812800" lvl="1" indent="-342900">
              <a:spcBef>
                <a:spcPts val="663"/>
              </a:spcBef>
              <a:buFont typeface="Arial" panose="020B0604020202020204" pitchFamily="34" charset="0"/>
              <a:buChar char="•"/>
            </a:pPr>
            <a:r>
              <a:rPr lang="en-US" altLang="en-US" sz="2000" i="1" dirty="0">
                <a:solidFill>
                  <a:srgbClr val="002060"/>
                </a:solidFill>
                <a:ea typeface="Arial MT"/>
                <a:cs typeface="Arial" panose="020B0604020202020204" pitchFamily="34" charset="0"/>
              </a:rPr>
              <a:t>The type of risk (technical, </a:t>
            </a:r>
            <a:r>
              <a:rPr lang="en-US" altLang="en-US" sz="2000" i="1" dirty="0" err="1">
                <a:solidFill>
                  <a:srgbClr val="002060"/>
                </a:solidFill>
                <a:ea typeface="Arial MT"/>
                <a:cs typeface="Arial" panose="020B0604020202020204" pitchFamily="34" charset="0"/>
              </a:rPr>
              <a:t>organisational</a:t>
            </a:r>
            <a:r>
              <a:rPr lang="en-US" altLang="en-US" sz="2000" i="1" dirty="0">
                <a:solidFill>
                  <a:srgbClr val="002060"/>
                </a:solidFill>
                <a:ea typeface="Arial MT"/>
                <a:cs typeface="Arial" panose="020B0604020202020204" pitchFamily="34" charset="0"/>
              </a:rPr>
              <a:t>, ..)</a:t>
            </a:r>
          </a:p>
          <a:p>
            <a:pPr marL="812800" lvl="1" indent="-342900">
              <a:spcBef>
                <a:spcPts val="363"/>
              </a:spcBef>
              <a:buFont typeface="Arial" panose="020B0604020202020204" pitchFamily="34" charset="0"/>
              <a:buChar char="•"/>
            </a:pPr>
            <a:r>
              <a:rPr lang="en-US" altLang="en-US" sz="2000" i="1" dirty="0">
                <a:solidFill>
                  <a:srgbClr val="002060"/>
                </a:solidFill>
                <a:ea typeface="Arial MT"/>
                <a:cs typeface="Arial" panose="020B0604020202020204" pitchFamily="34" charset="0"/>
              </a:rPr>
              <a:t>What is affected by the risk</a:t>
            </a:r>
          </a:p>
          <a:p>
            <a:pPr>
              <a:spcBef>
                <a:spcPts val="613"/>
              </a:spcBef>
              <a:buFont typeface="Arial" panose="020B0604020202020204" pitchFamily="34" charset="0"/>
              <a:buChar char="•"/>
            </a:pPr>
            <a:r>
              <a:rPr lang="en-US" altLang="en-US" sz="2000" b="1" dirty="0">
                <a:solidFill>
                  <a:srgbClr val="002060"/>
                </a:solidFill>
                <a:cs typeface="Arial" panose="020B0604020202020204" pitchFamily="34" charset="0"/>
              </a:rPr>
              <a:t>Project risks </a:t>
            </a:r>
            <a:r>
              <a:rPr lang="en-US" altLang="en-US" sz="2000" dirty="0">
                <a:solidFill>
                  <a:srgbClr val="46424D"/>
                </a:solidFill>
                <a:ea typeface="Arial MT"/>
                <a:cs typeface="Arial" panose="020B0604020202020204" pitchFamily="34" charset="0"/>
              </a:rPr>
              <a:t>affect schedule or resources and the quality or performance of the software being developed;</a:t>
            </a:r>
            <a:endParaRPr lang="en-US" altLang="en-US" sz="2000" dirty="0">
              <a:ea typeface="Arial MT"/>
              <a:cs typeface="Arial" panose="020B0604020202020204" pitchFamily="34" charset="0"/>
            </a:endParaRPr>
          </a:p>
          <a:p>
            <a:pPr>
              <a:lnSpc>
                <a:spcPts val="2588"/>
              </a:lnSpc>
              <a:spcBef>
                <a:spcPts val="1238"/>
              </a:spcBef>
              <a:buFont typeface="Arial" panose="020B0604020202020204" pitchFamily="34" charset="0"/>
              <a:buChar char="•"/>
            </a:pPr>
            <a:r>
              <a:rPr lang="en-US" altLang="en-US" sz="2000" b="1" dirty="0">
                <a:solidFill>
                  <a:srgbClr val="002060"/>
                </a:solidFill>
                <a:cs typeface="Arial" panose="020B0604020202020204" pitchFamily="34" charset="0"/>
              </a:rPr>
              <a:t>Business risks </a:t>
            </a:r>
            <a:r>
              <a:rPr lang="en-US" altLang="en-US" sz="2000" dirty="0">
                <a:solidFill>
                  <a:srgbClr val="46424D"/>
                </a:solidFill>
                <a:ea typeface="Arial MT"/>
                <a:cs typeface="Arial" panose="020B0604020202020204" pitchFamily="34" charset="0"/>
              </a:rPr>
              <a:t>affect the organisation developing or  procuring the software.</a:t>
            </a:r>
          </a:p>
          <a:p>
            <a:pPr>
              <a:lnSpc>
                <a:spcPts val="2588"/>
              </a:lnSpc>
              <a:spcBef>
                <a:spcPts val="1238"/>
              </a:spcBef>
              <a:buFont typeface="Arial" panose="020B0604020202020204" pitchFamily="34" charset="0"/>
              <a:buChar char="•"/>
            </a:pPr>
            <a:r>
              <a:rPr lang="en-US" altLang="en-US" sz="2000" dirty="0">
                <a:solidFill>
                  <a:srgbClr val="46424D"/>
                </a:solidFill>
                <a:ea typeface="Arial MT"/>
                <a:cs typeface="Arial" panose="020B0604020202020204" pitchFamily="34" charset="0"/>
              </a:rPr>
              <a:t> </a:t>
            </a:r>
            <a:r>
              <a:rPr lang="en-US" altLang="en-US" sz="2000" b="1" dirty="0">
                <a:solidFill>
                  <a:srgbClr val="002060"/>
                </a:solidFill>
                <a:ea typeface="Arial MT"/>
                <a:cs typeface="Arial" panose="020B0604020202020204" pitchFamily="34" charset="0"/>
              </a:rPr>
              <a:t>But what is risk?</a:t>
            </a:r>
          </a:p>
          <a:p>
            <a:pPr lvl="1">
              <a:lnSpc>
                <a:spcPts val="2588"/>
              </a:lnSpc>
              <a:spcBef>
                <a:spcPts val="1238"/>
              </a:spcBef>
              <a:buFont typeface="Arial" panose="020B0604020202020204" pitchFamily="34" charset="0"/>
              <a:buChar char="•"/>
            </a:pPr>
            <a:r>
              <a:rPr lang="en-GB" sz="2000" b="0" i="0" dirty="0">
                <a:solidFill>
                  <a:srgbClr val="0D0D0D"/>
                </a:solidFill>
                <a:effectLst/>
                <a:cs typeface="Arial" panose="020B0604020202020204" pitchFamily="34" charset="0"/>
              </a:rPr>
              <a:t>According to ISO 31000:2018, risk is defined as the effect (Impact) of uncertainty (likelihood) on objectives, where an "effect" is a deviation from the expected — positive or negative.</a:t>
            </a:r>
          </a:p>
          <a:p>
            <a:pPr lvl="1">
              <a:lnSpc>
                <a:spcPts val="2588"/>
              </a:lnSpc>
              <a:spcBef>
                <a:spcPts val="1238"/>
              </a:spcBef>
              <a:buFont typeface="Arial" panose="020B0604020202020204" pitchFamily="34" charset="0"/>
              <a:buChar char="•"/>
            </a:pPr>
            <a:r>
              <a:rPr lang="en-GB" altLang="en-US" sz="2000" dirty="0">
                <a:solidFill>
                  <a:srgbClr val="0D0D0D"/>
                </a:solidFill>
                <a:ea typeface="Arial MT"/>
                <a:cs typeface="Arial" panose="020B0604020202020204" pitchFamily="34" charset="0"/>
              </a:rPr>
              <a:t>Risk assessment: Risk = Likelihood x Impact</a:t>
            </a:r>
            <a:endParaRPr lang="en-US" altLang="en-US" sz="2000" dirty="0">
              <a:ea typeface="Arial MT"/>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4F2A9E0-6840-9E1A-6AD1-61758CE34DEB}"/>
              </a:ext>
            </a:extLst>
          </p:cNvPr>
          <p:cNvSpPr txBox="1">
            <a:spLocks noGrp="1"/>
          </p:cNvSpPr>
          <p:nvPr>
            <p:ph type="title"/>
          </p:nvPr>
        </p:nvSpPr>
        <p:spPr>
          <a:xfrm>
            <a:off x="120303" y="472953"/>
            <a:ext cx="8901806" cy="443711"/>
          </a:xfrm>
        </p:spPr>
        <p:txBody>
          <a:bodyPr wrap="square" lIns="0" tIns="12700" rIns="0" bIns="0" rtlCol="0">
            <a:spAutoFit/>
          </a:bodyPr>
          <a:lstStyle/>
          <a:p>
            <a:pPr marL="12700">
              <a:spcBef>
                <a:spcPts val="100"/>
              </a:spcBef>
              <a:defRPr/>
            </a:pPr>
            <a:r>
              <a:rPr lang="en-GB" sz="2800" spc="-5" dirty="0"/>
              <a:t>Examples</a:t>
            </a:r>
            <a:r>
              <a:rPr lang="en-GB" sz="2800" spc="15" dirty="0"/>
              <a:t> </a:t>
            </a:r>
            <a:r>
              <a:rPr lang="en-GB" sz="2800" dirty="0"/>
              <a:t>Of</a:t>
            </a:r>
            <a:r>
              <a:rPr lang="en-GB" sz="2800" spc="-20" dirty="0"/>
              <a:t> </a:t>
            </a:r>
            <a:r>
              <a:rPr lang="en-GB" sz="2800" dirty="0"/>
              <a:t>Project,</a:t>
            </a:r>
            <a:r>
              <a:rPr lang="en-GB" sz="2800" spc="-10" dirty="0"/>
              <a:t> </a:t>
            </a:r>
            <a:r>
              <a:rPr lang="en-GB" sz="2800" spc="-5" dirty="0"/>
              <a:t>Product,</a:t>
            </a:r>
            <a:r>
              <a:rPr lang="en-GB" sz="2800" dirty="0"/>
              <a:t> And</a:t>
            </a:r>
            <a:r>
              <a:rPr lang="en-GB" sz="2800" spc="-10" dirty="0"/>
              <a:t> </a:t>
            </a:r>
            <a:r>
              <a:rPr lang="en-GB" sz="2800" spc="-5" dirty="0"/>
              <a:t>Business</a:t>
            </a:r>
            <a:r>
              <a:rPr lang="en-GB" sz="2800" dirty="0"/>
              <a:t> </a:t>
            </a:r>
            <a:r>
              <a:rPr lang="en-GB" sz="2800" spc="-5" dirty="0"/>
              <a:t>Risks</a:t>
            </a:r>
          </a:p>
        </p:txBody>
      </p:sp>
      <p:graphicFrame>
        <p:nvGraphicFramePr>
          <p:cNvPr id="3" name="object 3">
            <a:extLst>
              <a:ext uri="{FF2B5EF4-FFF2-40B4-BE49-F238E27FC236}">
                <a16:creationId xmlns:a16="http://schemas.microsoft.com/office/drawing/2014/main" id="{E46B0139-2CFD-E4D2-D884-0184FE8EE62D}"/>
              </a:ext>
            </a:extLst>
          </p:cNvPr>
          <p:cNvGraphicFramePr>
            <a:graphicFrameLocks noGrp="1"/>
          </p:cNvGraphicFramePr>
          <p:nvPr>
            <p:extLst>
              <p:ext uri="{D42A27DB-BD31-4B8C-83A1-F6EECF244321}">
                <p14:modId xmlns:p14="http://schemas.microsoft.com/office/powerpoint/2010/main" val="3248998604"/>
              </p:ext>
            </p:extLst>
          </p:nvPr>
        </p:nvGraphicFramePr>
        <p:xfrm>
          <a:off x="0" y="1255220"/>
          <a:ext cx="9144000" cy="4982092"/>
        </p:xfrm>
        <a:graphic>
          <a:graphicData uri="http://schemas.openxmlformats.org/drawingml/2006/table">
            <a:tbl>
              <a:tblPr/>
              <a:tblGrid>
                <a:gridCol w="2389609">
                  <a:extLst>
                    <a:ext uri="{9D8B030D-6E8A-4147-A177-3AD203B41FA5}">
                      <a16:colId xmlns:a16="http://schemas.microsoft.com/office/drawing/2014/main" val="20000"/>
                    </a:ext>
                  </a:extLst>
                </a:gridCol>
                <a:gridCol w="1956906">
                  <a:extLst>
                    <a:ext uri="{9D8B030D-6E8A-4147-A177-3AD203B41FA5}">
                      <a16:colId xmlns:a16="http://schemas.microsoft.com/office/drawing/2014/main" val="20001"/>
                    </a:ext>
                  </a:extLst>
                </a:gridCol>
                <a:gridCol w="4797485">
                  <a:extLst>
                    <a:ext uri="{9D8B030D-6E8A-4147-A177-3AD203B41FA5}">
                      <a16:colId xmlns:a16="http://schemas.microsoft.com/office/drawing/2014/main" val="20002"/>
                    </a:ext>
                  </a:extLst>
                </a:gridCol>
              </a:tblGrid>
              <a:tr h="510461">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675"/>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Risk</a:t>
                      </a:r>
                      <a:endPar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8572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675"/>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Affects</a:t>
                      </a:r>
                      <a:endPar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8572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675"/>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Description</a:t>
                      </a:r>
                      <a:endParaRPr kumimoji="0" lang="en-US" altLang="en-US"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0" marT="8572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Staff turnover</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Project</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75"/>
                        </a:lnSpc>
                        <a:spcBef>
                          <a:spcPts val="13"/>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Experienced staff will leave the project before it is  finished.</a:t>
                      </a:r>
                    </a:p>
                  </a:txBody>
                  <a:tcPr marL="0" marR="0" marT="190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Management change</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Project</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tabLst>
                          <a:tab pos="714375" algn="l"/>
                          <a:tab pos="1139825" algn="l"/>
                          <a:tab pos="1514475" algn="l"/>
                          <a:tab pos="1790700" algn="l"/>
                          <a:tab pos="2549525" algn="l"/>
                          <a:tab pos="2876550" algn="l"/>
                        </a:tabLst>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tabLst>
                          <a:tab pos="714375" algn="l"/>
                          <a:tab pos="1139825" algn="l"/>
                          <a:tab pos="1514475" algn="l"/>
                          <a:tab pos="1790700" algn="l"/>
                          <a:tab pos="2549525" algn="l"/>
                          <a:tab pos="2876550" algn="l"/>
                        </a:tabLst>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tabLst>
                          <a:tab pos="714375" algn="l"/>
                          <a:tab pos="1139825" algn="l"/>
                          <a:tab pos="1514475" algn="l"/>
                          <a:tab pos="1790700" algn="l"/>
                          <a:tab pos="2549525" algn="l"/>
                          <a:tab pos="2876550" algn="l"/>
                        </a:tabLst>
                        <a:defRPr sz="2000">
                          <a:solidFill>
                            <a:schemeClr val="bg2"/>
                          </a:solidFill>
                          <a:latin typeface="Arial" panose="020B0604020202020204" pitchFamily="34" charset="0"/>
                          <a:ea typeface="ＭＳ Ｐゴシック" panose="020B0600070205080204" pitchFamily="34" charset="-128"/>
                        </a:defRPr>
                      </a:lvl3pPr>
                      <a:lvl4pPr marL="1600200" indent="-228600">
                        <a:tabLst>
                          <a:tab pos="714375" algn="l"/>
                          <a:tab pos="1139825" algn="l"/>
                          <a:tab pos="1514475" algn="l"/>
                          <a:tab pos="1790700" algn="l"/>
                          <a:tab pos="2549525" algn="l"/>
                          <a:tab pos="2876550" algn="l"/>
                        </a:tabLst>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tabLst>
                          <a:tab pos="714375" algn="l"/>
                          <a:tab pos="1139825" algn="l"/>
                          <a:tab pos="1514475" algn="l"/>
                          <a:tab pos="1790700" algn="l"/>
                          <a:tab pos="2549525" algn="l"/>
                          <a:tab pos="2876550" algn="l"/>
                        </a:tabLst>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tabLst>
                          <a:tab pos="714375" algn="l"/>
                          <a:tab pos="1139825" algn="l"/>
                          <a:tab pos="1514475" algn="l"/>
                          <a:tab pos="1790700" algn="l"/>
                          <a:tab pos="2549525" algn="l"/>
                          <a:tab pos="2876550" algn="l"/>
                        </a:tabLs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tabLst>
                          <a:tab pos="714375" algn="l"/>
                          <a:tab pos="1139825" algn="l"/>
                          <a:tab pos="1514475" algn="l"/>
                          <a:tab pos="1790700" algn="l"/>
                          <a:tab pos="2549525" algn="l"/>
                          <a:tab pos="2876550" algn="l"/>
                        </a:tabLs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tabLst>
                          <a:tab pos="714375" algn="l"/>
                          <a:tab pos="1139825" algn="l"/>
                          <a:tab pos="1514475" algn="l"/>
                          <a:tab pos="1790700" algn="l"/>
                          <a:tab pos="2549525" algn="l"/>
                          <a:tab pos="2876550" algn="l"/>
                        </a:tabLs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tabLst>
                          <a:tab pos="714375" algn="l"/>
                          <a:tab pos="1139825" algn="l"/>
                          <a:tab pos="1514475" algn="l"/>
                          <a:tab pos="1790700" algn="l"/>
                          <a:tab pos="2549525" algn="l"/>
                          <a:tab pos="2876550" algn="l"/>
                        </a:tabLs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75"/>
                        </a:lnSpc>
                        <a:spcBef>
                          <a:spcPts val="13"/>
                        </a:spcBef>
                        <a:spcAft>
                          <a:spcPct val="0"/>
                        </a:spcAft>
                        <a:buClrTx/>
                        <a:buSzTx/>
                        <a:buFontTx/>
                        <a:buNone/>
                        <a:tabLst>
                          <a:tab pos="714375" algn="l"/>
                          <a:tab pos="1139825" algn="l"/>
                          <a:tab pos="1514475" algn="l"/>
                          <a:tab pos="1790700" algn="l"/>
                          <a:tab pos="2549525" algn="l"/>
                          <a:tab pos="2876550" algn="l"/>
                        </a:tabLst>
                      </a:pPr>
                      <a:r>
                        <a:rPr kumimoji="0" lang="en-US" altLang="en-US" sz="1600" b="0" i="0" u="none" strike="noStrike" cap="none" normalizeH="0" baseline="0" dirty="0">
                          <a:ln>
                            <a:noFill/>
                          </a:ln>
                          <a:solidFill>
                            <a:schemeClr val="tx1"/>
                          </a:solidFill>
                          <a:effectLst/>
                          <a:latin typeface="Arial MT"/>
                          <a:ea typeface="Arial MT"/>
                          <a:cs typeface="Arial MT"/>
                        </a:rPr>
                        <a:t>There	will	be	a	change	of	organizational  management with different priorities.</a:t>
                      </a:r>
                    </a:p>
                  </a:txBody>
                  <a:tcPr marL="0" marR="0" marT="190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Hardware unavailability</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Project</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Hardware that is essential for the project will not</a:t>
                      </a:r>
                    </a:p>
                    <a:p>
                      <a:pPr marL="73025"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be delivered on schedule.</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Requirements change</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Project and product</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75"/>
                        </a:lnSpc>
                        <a:spcBef>
                          <a:spcPts val="13"/>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There will be a larger number of changes to the  requirements than anticipated.</a:t>
                      </a:r>
                    </a:p>
                  </a:txBody>
                  <a:tcPr marL="0" marR="0" marT="190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477791">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Size underestimate</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Project and product</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The size of the system has been underestimated.</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6"/>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Technology change</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Business</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75"/>
                        </a:lnSpc>
                        <a:spcBef>
                          <a:spcPts val="25"/>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The underlying technology on which the system  is built is superseded by new technology.</a:t>
                      </a:r>
                    </a:p>
                  </a:txBody>
                  <a:tcPr marL="0" marR="0" marT="254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8"/>
                  </a:ext>
                </a:extLst>
              </a:tr>
              <a:tr h="66564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Product competition</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Business</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75"/>
                        </a:lnSpc>
                        <a:spcBef>
                          <a:spcPts val="25"/>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MT"/>
                          <a:ea typeface="Arial MT"/>
                          <a:cs typeface="Arial MT"/>
                        </a:rPr>
                        <a:t>A competitive product is marketed before the  system is completed.</a:t>
                      </a:r>
                    </a:p>
                  </a:txBody>
                  <a:tcPr marL="0" marR="0" marT="254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9"/>
                  </a:ext>
                </a:extLst>
              </a:tr>
            </a:tbl>
          </a:graphicData>
        </a:graphic>
      </p:graphicFrame>
      <p:sp>
        <p:nvSpPr>
          <p:cNvPr id="4" name="TextBox 3">
            <a:extLst>
              <a:ext uri="{FF2B5EF4-FFF2-40B4-BE49-F238E27FC236}">
                <a16:creationId xmlns:a16="http://schemas.microsoft.com/office/drawing/2014/main" id="{97022BC0-A79D-CD93-3679-9239F5FA3A78}"/>
              </a:ext>
            </a:extLst>
          </p:cNvPr>
          <p:cNvSpPr txBox="1"/>
          <p:nvPr/>
        </p:nvSpPr>
        <p:spPr>
          <a:xfrm>
            <a:off x="3779912" y="6381328"/>
            <a:ext cx="1828800"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Sommerville, 2016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09ABE1-A639-F1C5-AB8B-C0F1C9484DCE}"/>
              </a:ext>
            </a:extLst>
          </p:cNvPr>
          <p:cNvSpPr txBox="1">
            <a:spLocks noGrp="1"/>
          </p:cNvSpPr>
          <p:nvPr>
            <p:ph type="title"/>
          </p:nvPr>
        </p:nvSpPr>
        <p:spPr>
          <a:xfrm>
            <a:off x="311483" y="344488"/>
            <a:ext cx="8212138" cy="690562"/>
          </a:xfrm>
        </p:spPr>
        <p:txBody>
          <a:bodyPr lIns="0" tIns="12700" rIns="0" bIns="0" rtlCol="0">
            <a:spAutoFit/>
          </a:bodyPr>
          <a:lstStyle/>
          <a:p>
            <a:pPr marL="12700">
              <a:spcBef>
                <a:spcPts val="100"/>
              </a:spcBef>
              <a:defRPr/>
            </a:pPr>
            <a:r>
              <a:rPr lang="en-GB" spc="-5" dirty="0"/>
              <a:t>The</a:t>
            </a:r>
            <a:r>
              <a:rPr lang="en-GB" spc="-15" dirty="0"/>
              <a:t> </a:t>
            </a:r>
            <a:r>
              <a:rPr lang="en-GB" spc="-5" dirty="0"/>
              <a:t>Risk</a:t>
            </a:r>
            <a:r>
              <a:rPr lang="en-GB" spc="5" dirty="0"/>
              <a:t> </a:t>
            </a:r>
            <a:r>
              <a:rPr lang="en-GB" spc="-5" dirty="0"/>
              <a:t>Management</a:t>
            </a:r>
            <a:r>
              <a:rPr lang="en-GB" dirty="0"/>
              <a:t> </a:t>
            </a:r>
            <a:r>
              <a:rPr lang="en-GB" spc="-5" dirty="0"/>
              <a:t>Process</a:t>
            </a:r>
          </a:p>
        </p:txBody>
      </p:sp>
      <p:sp>
        <p:nvSpPr>
          <p:cNvPr id="3" name="object 3">
            <a:extLst>
              <a:ext uri="{FF2B5EF4-FFF2-40B4-BE49-F238E27FC236}">
                <a16:creationId xmlns:a16="http://schemas.microsoft.com/office/drawing/2014/main" id="{F22B72B7-4CC5-C591-71F5-74036D75771A}"/>
              </a:ext>
            </a:extLst>
          </p:cNvPr>
          <p:cNvSpPr txBox="1"/>
          <p:nvPr/>
        </p:nvSpPr>
        <p:spPr>
          <a:xfrm>
            <a:off x="536575" y="1489075"/>
            <a:ext cx="8212138" cy="3527889"/>
          </a:xfrm>
          <a:prstGeom prst="rect">
            <a:avLst/>
          </a:prstGeom>
        </p:spPr>
        <p:txBody>
          <a:bodyPr wrap="square" lIns="0" tIns="113030" rIns="0" bIns="0">
            <a:spAutoFit/>
          </a:bodyPr>
          <a:lstStyle/>
          <a:p>
            <a:pPr marL="355600" indent="-342900">
              <a:spcBef>
                <a:spcPts val="890"/>
              </a:spcBef>
              <a:buFont typeface="Arial" panose="020B0604020202020204" pitchFamily="34" charset="0"/>
              <a:buChar char="•"/>
              <a:tabLst>
                <a:tab pos="355600" algn="l"/>
              </a:tabLst>
              <a:defRPr/>
            </a:pPr>
            <a:r>
              <a:rPr b="1" spc="-5" dirty="0">
                <a:solidFill>
                  <a:srgbClr val="002060"/>
                </a:solidFill>
                <a:latin typeface="Arial MT"/>
                <a:cs typeface="Arial MT"/>
              </a:rPr>
              <a:t>Risk</a:t>
            </a:r>
            <a:r>
              <a:rPr b="1" spc="-10" dirty="0">
                <a:solidFill>
                  <a:srgbClr val="002060"/>
                </a:solidFill>
                <a:latin typeface="Arial MT"/>
                <a:cs typeface="Arial MT"/>
              </a:rPr>
              <a:t> </a:t>
            </a:r>
            <a:r>
              <a:rPr b="1" spc="-5" dirty="0">
                <a:solidFill>
                  <a:srgbClr val="002060"/>
                </a:solidFill>
                <a:latin typeface="Arial MT"/>
                <a:cs typeface="Arial MT"/>
              </a:rPr>
              <a:t>identification</a:t>
            </a:r>
            <a:endParaRPr b="1" dirty="0">
              <a:solidFill>
                <a:srgbClr val="002060"/>
              </a:solidFill>
              <a:latin typeface="Arial MT"/>
              <a:cs typeface="Arial MT"/>
            </a:endParaRPr>
          </a:p>
          <a:p>
            <a:pPr marL="812165" lvl="1" indent="-342900">
              <a:spcBef>
                <a:spcPts val="665"/>
              </a:spcBef>
              <a:buFont typeface="Arial" panose="020B0604020202020204" pitchFamily="34" charset="0"/>
              <a:buChar char="•"/>
              <a:tabLst>
                <a:tab pos="756285" algn="l"/>
                <a:tab pos="756920" algn="l"/>
              </a:tabLst>
              <a:defRPr/>
            </a:pPr>
            <a:r>
              <a:rPr sz="2000" dirty="0">
                <a:solidFill>
                  <a:srgbClr val="46424D"/>
                </a:solidFill>
                <a:latin typeface="Arial MT"/>
                <a:cs typeface="Arial MT"/>
              </a:rPr>
              <a:t>Identify</a:t>
            </a:r>
            <a:r>
              <a:rPr sz="2000" spc="-30" dirty="0">
                <a:solidFill>
                  <a:srgbClr val="46424D"/>
                </a:solidFill>
                <a:latin typeface="Arial MT"/>
                <a:cs typeface="Arial MT"/>
              </a:rPr>
              <a:t> </a:t>
            </a:r>
            <a:r>
              <a:rPr sz="2000" dirty="0">
                <a:solidFill>
                  <a:srgbClr val="46424D"/>
                </a:solidFill>
                <a:latin typeface="Arial MT"/>
                <a:cs typeface="Arial MT"/>
              </a:rPr>
              <a:t>project,</a:t>
            </a:r>
            <a:r>
              <a:rPr sz="2000" spc="-40" dirty="0">
                <a:solidFill>
                  <a:srgbClr val="46424D"/>
                </a:solidFill>
                <a:latin typeface="Arial MT"/>
                <a:cs typeface="Arial MT"/>
              </a:rPr>
              <a:t> </a:t>
            </a:r>
            <a:r>
              <a:rPr sz="2000" dirty="0">
                <a:solidFill>
                  <a:srgbClr val="46424D"/>
                </a:solidFill>
                <a:latin typeface="Arial MT"/>
                <a:cs typeface="Arial MT"/>
              </a:rPr>
              <a:t>product</a:t>
            </a:r>
            <a:r>
              <a:rPr sz="2000" spc="-45" dirty="0">
                <a:solidFill>
                  <a:srgbClr val="46424D"/>
                </a:solidFill>
                <a:latin typeface="Arial MT"/>
                <a:cs typeface="Arial MT"/>
              </a:rPr>
              <a:t> </a:t>
            </a:r>
            <a:r>
              <a:rPr sz="2000" dirty="0">
                <a:solidFill>
                  <a:srgbClr val="46424D"/>
                </a:solidFill>
                <a:latin typeface="Arial MT"/>
                <a:cs typeface="Arial MT"/>
              </a:rPr>
              <a:t>and</a:t>
            </a:r>
            <a:r>
              <a:rPr sz="2000" spc="-15" dirty="0">
                <a:solidFill>
                  <a:srgbClr val="46424D"/>
                </a:solidFill>
                <a:latin typeface="Arial MT"/>
                <a:cs typeface="Arial MT"/>
              </a:rPr>
              <a:t> </a:t>
            </a:r>
            <a:r>
              <a:rPr sz="2000" dirty="0">
                <a:solidFill>
                  <a:srgbClr val="46424D"/>
                </a:solidFill>
                <a:latin typeface="Arial MT"/>
                <a:cs typeface="Arial MT"/>
              </a:rPr>
              <a:t>business</a:t>
            </a:r>
            <a:r>
              <a:rPr sz="2000" spc="-35" dirty="0">
                <a:solidFill>
                  <a:srgbClr val="46424D"/>
                </a:solidFill>
                <a:latin typeface="Arial MT"/>
                <a:cs typeface="Arial MT"/>
              </a:rPr>
              <a:t> </a:t>
            </a:r>
            <a:r>
              <a:rPr sz="2000" dirty="0">
                <a:solidFill>
                  <a:srgbClr val="46424D"/>
                </a:solidFill>
                <a:latin typeface="Arial MT"/>
                <a:cs typeface="Arial MT"/>
              </a:rPr>
              <a:t>risks;</a:t>
            </a:r>
            <a:endParaRPr sz="2000" dirty="0">
              <a:latin typeface="Arial MT"/>
              <a:cs typeface="Arial MT"/>
            </a:endParaRPr>
          </a:p>
          <a:p>
            <a:pPr marL="355600" indent="-342900">
              <a:spcBef>
                <a:spcPts val="890"/>
              </a:spcBef>
              <a:buFont typeface="Arial" panose="020B0604020202020204" pitchFamily="34" charset="0"/>
              <a:buChar char="•"/>
              <a:tabLst>
                <a:tab pos="355600" algn="l"/>
              </a:tabLst>
              <a:defRPr/>
            </a:pPr>
            <a:r>
              <a:rPr b="1" spc="-5" dirty="0">
                <a:solidFill>
                  <a:srgbClr val="002060"/>
                </a:solidFill>
                <a:latin typeface="Arial MT"/>
                <a:cs typeface="Arial MT"/>
              </a:rPr>
              <a:t>Risk analysis</a:t>
            </a:r>
          </a:p>
          <a:p>
            <a:pPr marL="812165" lvl="1" indent="-342900">
              <a:spcBef>
                <a:spcPts val="665"/>
              </a:spcBef>
              <a:buFont typeface="Arial" panose="020B0604020202020204" pitchFamily="34" charset="0"/>
              <a:buChar char="•"/>
              <a:tabLst>
                <a:tab pos="756285" algn="l"/>
                <a:tab pos="756920" algn="l"/>
              </a:tabLst>
              <a:defRPr/>
            </a:pPr>
            <a:r>
              <a:rPr sz="2000" dirty="0">
                <a:solidFill>
                  <a:srgbClr val="46424D"/>
                </a:solidFill>
                <a:latin typeface="Arial MT"/>
                <a:cs typeface="Arial MT"/>
              </a:rPr>
              <a:t>Assess</a:t>
            </a:r>
            <a:r>
              <a:rPr sz="2000" spc="-35" dirty="0">
                <a:solidFill>
                  <a:srgbClr val="46424D"/>
                </a:solidFill>
                <a:latin typeface="Arial MT"/>
                <a:cs typeface="Arial MT"/>
              </a:rPr>
              <a:t> </a:t>
            </a:r>
            <a:r>
              <a:rPr sz="2000" dirty="0">
                <a:solidFill>
                  <a:srgbClr val="46424D"/>
                </a:solidFill>
                <a:latin typeface="Arial MT"/>
                <a:cs typeface="Arial MT"/>
              </a:rPr>
              <a:t>the</a:t>
            </a:r>
            <a:r>
              <a:rPr sz="2000" spc="-15" dirty="0">
                <a:solidFill>
                  <a:srgbClr val="46424D"/>
                </a:solidFill>
                <a:latin typeface="Arial MT"/>
                <a:cs typeface="Arial MT"/>
              </a:rPr>
              <a:t> </a:t>
            </a:r>
            <a:r>
              <a:rPr sz="2000" dirty="0">
                <a:solidFill>
                  <a:srgbClr val="46424D"/>
                </a:solidFill>
                <a:latin typeface="Arial MT"/>
                <a:cs typeface="Arial MT"/>
              </a:rPr>
              <a:t>likelihood</a:t>
            </a:r>
            <a:r>
              <a:rPr sz="2000" spc="5" dirty="0">
                <a:solidFill>
                  <a:srgbClr val="46424D"/>
                </a:solidFill>
                <a:latin typeface="Arial MT"/>
                <a:cs typeface="Arial MT"/>
              </a:rPr>
              <a:t> </a:t>
            </a:r>
            <a:r>
              <a:rPr sz="2000" dirty="0">
                <a:solidFill>
                  <a:srgbClr val="46424D"/>
                </a:solidFill>
                <a:latin typeface="Arial MT"/>
                <a:cs typeface="Arial MT"/>
              </a:rPr>
              <a:t>and</a:t>
            </a:r>
            <a:r>
              <a:rPr sz="2000" spc="-15" dirty="0">
                <a:solidFill>
                  <a:srgbClr val="46424D"/>
                </a:solidFill>
                <a:latin typeface="Arial MT"/>
                <a:cs typeface="Arial MT"/>
              </a:rPr>
              <a:t> </a:t>
            </a:r>
            <a:r>
              <a:rPr sz="2000" dirty="0">
                <a:solidFill>
                  <a:srgbClr val="46424D"/>
                </a:solidFill>
                <a:latin typeface="Arial MT"/>
                <a:cs typeface="Arial MT"/>
              </a:rPr>
              <a:t>consequences</a:t>
            </a:r>
            <a:r>
              <a:rPr sz="2000" spc="-45" dirty="0">
                <a:solidFill>
                  <a:srgbClr val="46424D"/>
                </a:solidFill>
                <a:latin typeface="Arial MT"/>
                <a:cs typeface="Arial MT"/>
              </a:rPr>
              <a:t> </a:t>
            </a:r>
            <a:r>
              <a:rPr sz="2000" dirty="0">
                <a:solidFill>
                  <a:srgbClr val="46424D"/>
                </a:solidFill>
                <a:latin typeface="Arial MT"/>
                <a:cs typeface="Arial MT"/>
              </a:rPr>
              <a:t>of</a:t>
            </a:r>
            <a:r>
              <a:rPr sz="2000" spc="-15" dirty="0">
                <a:solidFill>
                  <a:srgbClr val="46424D"/>
                </a:solidFill>
                <a:latin typeface="Arial MT"/>
                <a:cs typeface="Arial MT"/>
              </a:rPr>
              <a:t> </a:t>
            </a:r>
            <a:r>
              <a:rPr sz="2000" dirty="0">
                <a:solidFill>
                  <a:srgbClr val="46424D"/>
                </a:solidFill>
                <a:latin typeface="Arial MT"/>
                <a:cs typeface="Arial MT"/>
              </a:rPr>
              <a:t>these</a:t>
            </a:r>
            <a:r>
              <a:rPr sz="2000" spc="-25" dirty="0">
                <a:solidFill>
                  <a:srgbClr val="46424D"/>
                </a:solidFill>
                <a:latin typeface="Arial MT"/>
                <a:cs typeface="Arial MT"/>
              </a:rPr>
              <a:t> </a:t>
            </a:r>
            <a:r>
              <a:rPr sz="2000" dirty="0">
                <a:solidFill>
                  <a:srgbClr val="46424D"/>
                </a:solidFill>
                <a:latin typeface="Arial MT"/>
                <a:cs typeface="Arial MT"/>
              </a:rPr>
              <a:t>risks;</a:t>
            </a:r>
            <a:endParaRPr sz="2000" dirty="0">
              <a:latin typeface="Arial MT"/>
              <a:cs typeface="Arial MT"/>
            </a:endParaRPr>
          </a:p>
          <a:p>
            <a:pPr marL="355600" indent="-342900">
              <a:spcBef>
                <a:spcPts val="890"/>
              </a:spcBef>
              <a:buFont typeface="Arial" panose="020B0604020202020204" pitchFamily="34" charset="0"/>
              <a:buChar char="•"/>
              <a:tabLst>
                <a:tab pos="355600" algn="l"/>
              </a:tabLst>
              <a:defRPr/>
            </a:pPr>
            <a:r>
              <a:rPr b="1" spc="-5" dirty="0">
                <a:solidFill>
                  <a:srgbClr val="002060"/>
                </a:solidFill>
                <a:latin typeface="Arial MT"/>
                <a:cs typeface="Arial MT"/>
              </a:rPr>
              <a:t>Risk planning</a:t>
            </a:r>
          </a:p>
          <a:p>
            <a:pPr marL="812165" lvl="1" indent="-342900">
              <a:spcBef>
                <a:spcPts val="665"/>
              </a:spcBef>
              <a:buFont typeface="Arial" panose="020B0604020202020204" pitchFamily="34" charset="0"/>
              <a:buChar char="•"/>
              <a:tabLst>
                <a:tab pos="756285" algn="l"/>
                <a:tab pos="756920" algn="l"/>
              </a:tabLst>
              <a:defRPr/>
            </a:pPr>
            <a:r>
              <a:rPr sz="2000" dirty="0">
                <a:solidFill>
                  <a:srgbClr val="46424D"/>
                </a:solidFill>
                <a:latin typeface="Arial MT"/>
                <a:cs typeface="Arial MT"/>
              </a:rPr>
              <a:t>Draw</a:t>
            </a:r>
            <a:r>
              <a:rPr sz="2000" spc="-25" dirty="0">
                <a:solidFill>
                  <a:srgbClr val="46424D"/>
                </a:solidFill>
                <a:latin typeface="Arial MT"/>
                <a:cs typeface="Arial MT"/>
              </a:rPr>
              <a:t> </a:t>
            </a:r>
            <a:r>
              <a:rPr sz="2000" dirty="0">
                <a:solidFill>
                  <a:srgbClr val="46424D"/>
                </a:solidFill>
                <a:latin typeface="Arial MT"/>
                <a:cs typeface="Arial MT"/>
              </a:rPr>
              <a:t>up</a:t>
            </a:r>
            <a:r>
              <a:rPr sz="2000" spc="5" dirty="0">
                <a:solidFill>
                  <a:srgbClr val="46424D"/>
                </a:solidFill>
                <a:latin typeface="Arial MT"/>
                <a:cs typeface="Arial MT"/>
              </a:rPr>
              <a:t> </a:t>
            </a:r>
            <a:r>
              <a:rPr sz="2000" dirty="0">
                <a:solidFill>
                  <a:srgbClr val="46424D"/>
                </a:solidFill>
                <a:latin typeface="Arial MT"/>
                <a:cs typeface="Arial MT"/>
              </a:rPr>
              <a:t>plans</a:t>
            </a:r>
            <a:r>
              <a:rPr sz="2000" spc="-25" dirty="0">
                <a:solidFill>
                  <a:srgbClr val="46424D"/>
                </a:solidFill>
                <a:latin typeface="Arial MT"/>
                <a:cs typeface="Arial MT"/>
              </a:rPr>
              <a:t> </a:t>
            </a:r>
            <a:r>
              <a:rPr sz="2000" dirty="0">
                <a:solidFill>
                  <a:srgbClr val="46424D"/>
                </a:solidFill>
                <a:latin typeface="Arial MT"/>
                <a:cs typeface="Arial MT"/>
              </a:rPr>
              <a:t>to</a:t>
            </a:r>
            <a:r>
              <a:rPr sz="2000" spc="-5" dirty="0">
                <a:solidFill>
                  <a:srgbClr val="46424D"/>
                </a:solidFill>
                <a:latin typeface="Arial MT"/>
                <a:cs typeface="Arial MT"/>
              </a:rPr>
              <a:t> </a:t>
            </a:r>
            <a:r>
              <a:rPr sz="2000" dirty="0">
                <a:solidFill>
                  <a:srgbClr val="46424D"/>
                </a:solidFill>
                <a:latin typeface="Arial MT"/>
                <a:cs typeface="Arial MT"/>
              </a:rPr>
              <a:t>avoid or</a:t>
            </a:r>
            <a:r>
              <a:rPr sz="2000" spc="-25" dirty="0">
                <a:solidFill>
                  <a:srgbClr val="46424D"/>
                </a:solidFill>
                <a:latin typeface="Arial MT"/>
                <a:cs typeface="Arial MT"/>
              </a:rPr>
              <a:t> </a:t>
            </a:r>
            <a:r>
              <a:rPr sz="2000" dirty="0">
                <a:solidFill>
                  <a:srgbClr val="46424D"/>
                </a:solidFill>
                <a:latin typeface="Arial MT"/>
                <a:cs typeface="Arial MT"/>
              </a:rPr>
              <a:t>minimise</a:t>
            </a:r>
            <a:r>
              <a:rPr sz="2000" spc="5" dirty="0">
                <a:solidFill>
                  <a:srgbClr val="46424D"/>
                </a:solidFill>
                <a:latin typeface="Arial MT"/>
                <a:cs typeface="Arial MT"/>
              </a:rPr>
              <a:t> </a:t>
            </a:r>
            <a:r>
              <a:rPr sz="2000" spc="-5" dirty="0">
                <a:solidFill>
                  <a:srgbClr val="46424D"/>
                </a:solidFill>
                <a:latin typeface="Arial MT"/>
                <a:cs typeface="Arial MT"/>
              </a:rPr>
              <a:t>the</a:t>
            </a:r>
            <a:r>
              <a:rPr sz="2000" spc="-10" dirty="0">
                <a:solidFill>
                  <a:srgbClr val="46424D"/>
                </a:solidFill>
                <a:latin typeface="Arial MT"/>
                <a:cs typeface="Arial MT"/>
              </a:rPr>
              <a:t> effects</a:t>
            </a:r>
            <a:r>
              <a:rPr sz="2000" spc="-30" dirty="0">
                <a:solidFill>
                  <a:srgbClr val="46424D"/>
                </a:solidFill>
                <a:latin typeface="Arial MT"/>
                <a:cs typeface="Arial MT"/>
              </a:rPr>
              <a:t> </a:t>
            </a:r>
            <a:r>
              <a:rPr sz="2000" dirty="0">
                <a:solidFill>
                  <a:srgbClr val="46424D"/>
                </a:solidFill>
                <a:latin typeface="Arial MT"/>
                <a:cs typeface="Arial MT"/>
              </a:rPr>
              <a:t>of</a:t>
            </a:r>
            <a:r>
              <a:rPr sz="2000" spc="-20" dirty="0">
                <a:solidFill>
                  <a:srgbClr val="46424D"/>
                </a:solidFill>
                <a:latin typeface="Arial MT"/>
                <a:cs typeface="Arial MT"/>
              </a:rPr>
              <a:t> </a:t>
            </a:r>
            <a:r>
              <a:rPr sz="2000" dirty="0">
                <a:solidFill>
                  <a:srgbClr val="46424D"/>
                </a:solidFill>
                <a:latin typeface="Arial MT"/>
                <a:cs typeface="Arial MT"/>
              </a:rPr>
              <a:t>the</a:t>
            </a:r>
            <a:r>
              <a:rPr sz="2000" spc="-5" dirty="0">
                <a:solidFill>
                  <a:srgbClr val="46424D"/>
                </a:solidFill>
                <a:latin typeface="Arial MT"/>
                <a:cs typeface="Arial MT"/>
              </a:rPr>
              <a:t> </a:t>
            </a:r>
            <a:r>
              <a:rPr sz="2000" dirty="0">
                <a:solidFill>
                  <a:srgbClr val="46424D"/>
                </a:solidFill>
                <a:latin typeface="Arial MT"/>
                <a:cs typeface="Arial MT"/>
              </a:rPr>
              <a:t>risk;</a:t>
            </a:r>
            <a:endParaRPr sz="2000" dirty="0">
              <a:latin typeface="Arial MT"/>
              <a:cs typeface="Arial MT"/>
            </a:endParaRPr>
          </a:p>
          <a:p>
            <a:pPr marL="355600" indent="-342900">
              <a:spcBef>
                <a:spcPts val="890"/>
              </a:spcBef>
              <a:buFont typeface="Arial" panose="020B0604020202020204" pitchFamily="34" charset="0"/>
              <a:buChar char="•"/>
              <a:tabLst>
                <a:tab pos="355600" algn="l"/>
              </a:tabLst>
              <a:defRPr/>
            </a:pPr>
            <a:r>
              <a:rPr b="1" spc="-5" dirty="0">
                <a:solidFill>
                  <a:srgbClr val="002060"/>
                </a:solidFill>
                <a:latin typeface="Arial MT"/>
                <a:cs typeface="Arial MT"/>
              </a:rPr>
              <a:t>Risk monitoring</a:t>
            </a:r>
          </a:p>
          <a:p>
            <a:pPr marL="812165" lvl="1" indent="-342900">
              <a:spcBef>
                <a:spcPts val="665"/>
              </a:spcBef>
              <a:buFont typeface="Arial" panose="020B0604020202020204" pitchFamily="34" charset="0"/>
              <a:buChar char="•"/>
              <a:tabLst>
                <a:tab pos="756285" algn="l"/>
                <a:tab pos="756920" algn="l"/>
              </a:tabLst>
              <a:defRPr/>
            </a:pPr>
            <a:r>
              <a:rPr sz="2000" dirty="0">
                <a:solidFill>
                  <a:srgbClr val="46424D"/>
                </a:solidFill>
                <a:latin typeface="Arial MT"/>
                <a:cs typeface="Arial MT"/>
              </a:rPr>
              <a:t>Monitor</a:t>
            </a:r>
            <a:r>
              <a:rPr sz="2000" spc="-30" dirty="0">
                <a:solidFill>
                  <a:srgbClr val="46424D"/>
                </a:solidFill>
                <a:latin typeface="Arial MT"/>
                <a:cs typeface="Arial MT"/>
              </a:rPr>
              <a:t> </a:t>
            </a:r>
            <a:r>
              <a:rPr sz="2000" dirty="0">
                <a:solidFill>
                  <a:srgbClr val="46424D"/>
                </a:solidFill>
                <a:latin typeface="Arial MT"/>
                <a:cs typeface="Arial MT"/>
              </a:rPr>
              <a:t>the</a:t>
            </a:r>
            <a:r>
              <a:rPr sz="2000" spc="-25" dirty="0">
                <a:solidFill>
                  <a:srgbClr val="46424D"/>
                </a:solidFill>
                <a:latin typeface="Arial MT"/>
                <a:cs typeface="Arial MT"/>
              </a:rPr>
              <a:t> </a:t>
            </a:r>
            <a:r>
              <a:rPr sz="2000" dirty="0">
                <a:solidFill>
                  <a:srgbClr val="46424D"/>
                </a:solidFill>
                <a:latin typeface="Arial MT"/>
                <a:cs typeface="Arial MT"/>
              </a:rPr>
              <a:t>risks</a:t>
            </a:r>
            <a:r>
              <a:rPr sz="2000" spc="-25" dirty="0">
                <a:solidFill>
                  <a:srgbClr val="46424D"/>
                </a:solidFill>
                <a:latin typeface="Arial MT"/>
                <a:cs typeface="Arial MT"/>
              </a:rPr>
              <a:t> </a:t>
            </a:r>
            <a:r>
              <a:rPr sz="2000" dirty="0">
                <a:solidFill>
                  <a:srgbClr val="46424D"/>
                </a:solidFill>
                <a:latin typeface="Arial MT"/>
                <a:cs typeface="Arial MT"/>
              </a:rPr>
              <a:t>throughout</a:t>
            </a:r>
            <a:r>
              <a:rPr sz="2000" spc="-60" dirty="0">
                <a:solidFill>
                  <a:srgbClr val="46424D"/>
                </a:solidFill>
                <a:latin typeface="Arial MT"/>
                <a:cs typeface="Arial MT"/>
              </a:rPr>
              <a:t> </a:t>
            </a:r>
            <a:r>
              <a:rPr sz="2000" dirty="0">
                <a:solidFill>
                  <a:srgbClr val="46424D"/>
                </a:solidFill>
                <a:latin typeface="Arial MT"/>
                <a:cs typeface="Arial MT"/>
              </a:rPr>
              <a:t>the</a:t>
            </a:r>
            <a:r>
              <a:rPr sz="2000" spc="-25" dirty="0">
                <a:solidFill>
                  <a:srgbClr val="46424D"/>
                </a:solidFill>
                <a:latin typeface="Arial MT"/>
                <a:cs typeface="Arial MT"/>
              </a:rPr>
              <a:t> </a:t>
            </a:r>
            <a:r>
              <a:rPr sz="2000" dirty="0">
                <a:solidFill>
                  <a:srgbClr val="46424D"/>
                </a:solidFill>
                <a:latin typeface="Arial MT"/>
                <a:cs typeface="Arial MT"/>
              </a:rPr>
              <a:t>project;</a:t>
            </a:r>
            <a:endParaRPr sz="2000" dirty="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63C5D74-1AF4-A3C4-2422-4883E067B087}"/>
              </a:ext>
            </a:extLst>
          </p:cNvPr>
          <p:cNvSpPr txBox="1">
            <a:spLocks noGrp="1"/>
          </p:cNvSpPr>
          <p:nvPr>
            <p:ph type="title"/>
          </p:nvPr>
        </p:nvSpPr>
        <p:spPr>
          <a:xfrm>
            <a:off x="536575" y="493713"/>
            <a:ext cx="7961313" cy="690562"/>
          </a:xfrm>
        </p:spPr>
        <p:txBody>
          <a:bodyPr lIns="0" tIns="12700" rIns="0" bIns="0" rtlCol="0">
            <a:spAutoFit/>
          </a:bodyPr>
          <a:lstStyle/>
          <a:p>
            <a:pPr marL="12700">
              <a:spcBef>
                <a:spcPts val="100"/>
              </a:spcBef>
              <a:defRPr/>
            </a:pPr>
            <a:r>
              <a:rPr lang="en-GB" spc="-5" dirty="0"/>
              <a:t>The</a:t>
            </a:r>
            <a:r>
              <a:rPr lang="en-GB" spc="-20" dirty="0"/>
              <a:t> </a:t>
            </a:r>
            <a:r>
              <a:rPr lang="en-GB" spc="-5" dirty="0"/>
              <a:t>Risk Management</a:t>
            </a:r>
            <a:r>
              <a:rPr lang="en-GB" dirty="0"/>
              <a:t> </a:t>
            </a:r>
            <a:r>
              <a:rPr lang="en-GB" spc="-5" dirty="0"/>
              <a:t>Process</a:t>
            </a:r>
          </a:p>
        </p:txBody>
      </p:sp>
      <p:grpSp>
        <p:nvGrpSpPr>
          <p:cNvPr id="26627" name="object 3">
            <a:extLst>
              <a:ext uri="{FF2B5EF4-FFF2-40B4-BE49-F238E27FC236}">
                <a16:creationId xmlns:a16="http://schemas.microsoft.com/office/drawing/2014/main" id="{82B56DE3-F5CF-B5A6-1452-248C16F83703}"/>
              </a:ext>
            </a:extLst>
          </p:cNvPr>
          <p:cNvGrpSpPr>
            <a:grpSpLocks/>
          </p:cNvGrpSpPr>
          <p:nvPr/>
        </p:nvGrpSpPr>
        <p:grpSpPr bwMode="auto">
          <a:xfrm>
            <a:off x="251520" y="1916833"/>
            <a:ext cx="8712968" cy="3888432"/>
            <a:chOff x="705666" y="2341564"/>
            <a:chExt cx="8084184" cy="2401570"/>
          </a:xfrm>
        </p:grpSpPr>
        <p:sp>
          <p:nvSpPr>
            <p:cNvPr id="26631" name="object 4">
              <a:extLst>
                <a:ext uri="{FF2B5EF4-FFF2-40B4-BE49-F238E27FC236}">
                  <a16:creationId xmlns:a16="http://schemas.microsoft.com/office/drawing/2014/main" id="{5D56ADCB-1891-31B0-D04D-E2F40139BEBC}"/>
                </a:ext>
              </a:extLst>
            </p:cNvPr>
            <p:cNvSpPr>
              <a:spLocks/>
            </p:cNvSpPr>
            <p:nvPr/>
          </p:nvSpPr>
          <p:spPr bwMode="auto">
            <a:xfrm>
              <a:off x="4892687" y="3991482"/>
              <a:ext cx="1597660" cy="751205"/>
            </a:xfrm>
            <a:custGeom>
              <a:avLst/>
              <a:gdLst>
                <a:gd name="T0" fmla="*/ 1597304 w 1597660"/>
                <a:gd name="T1" fmla="*/ 0 h 751204"/>
                <a:gd name="T2" fmla="*/ 0 w 1597660"/>
                <a:gd name="T3" fmla="*/ 0 h 751204"/>
                <a:gd name="T4" fmla="*/ 0 w 1597660"/>
                <a:gd name="T5" fmla="*/ 637148 h 751204"/>
                <a:gd name="T6" fmla="*/ 0 w 1597660"/>
                <a:gd name="T7" fmla="*/ 751156 h 751204"/>
                <a:gd name="T8" fmla="*/ 1597304 w 1597660"/>
                <a:gd name="T9" fmla="*/ 751156 h 751204"/>
                <a:gd name="T10" fmla="*/ 1597304 w 1597660"/>
                <a:gd name="T11" fmla="*/ 637148 h 751204"/>
                <a:gd name="T12" fmla="*/ 1597304 w 1597660"/>
                <a:gd name="T13" fmla="*/ 0 h 7512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7660" h="751204">
                  <a:moveTo>
                    <a:pt x="1597304" y="0"/>
                  </a:moveTo>
                  <a:lnTo>
                    <a:pt x="0" y="0"/>
                  </a:lnTo>
                  <a:lnTo>
                    <a:pt x="0" y="637146"/>
                  </a:lnTo>
                  <a:lnTo>
                    <a:pt x="0" y="751154"/>
                  </a:lnTo>
                  <a:lnTo>
                    <a:pt x="1597304" y="751154"/>
                  </a:lnTo>
                  <a:lnTo>
                    <a:pt x="1597304" y="637146"/>
                  </a:lnTo>
                  <a:lnTo>
                    <a:pt x="1597304"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32" name="object 5">
              <a:extLst>
                <a:ext uri="{FF2B5EF4-FFF2-40B4-BE49-F238E27FC236}">
                  <a16:creationId xmlns:a16="http://schemas.microsoft.com/office/drawing/2014/main" id="{E7476887-F145-7FB0-103F-AB9E031FFA57}"/>
                </a:ext>
              </a:extLst>
            </p:cNvPr>
            <p:cNvSpPr>
              <a:spLocks/>
            </p:cNvSpPr>
            <p:nvPr/>
          </p:nvSpPr>
          <p:spPr bwMode="auto">
            <a:xfrm>
              <a:off x="4795723" y="3892541"/>
              <a:ext cx="1548765" cy="736600"/>
            </a:xfrm>
            <a:custGeom>
              <a:avLst/>
              <a:gdLst>
                <a:gd name="T0" fmla="*/ 1548703 w 1548764"/>
                <a:gd name="T1" fmla="*/ 0 h 736600"/>
                <a:gd name="T2" fmla="*/ 0 w 1548764"/>
                <a:gd name="T3" fmla="*/ 0 h 736600"/>
                <a:gd name="T4" fmla="*/ 0 w 1548764"/>
                <a:gd name="T5" fmla="*/ 736079 h 736600"/>
                <a:gd name="T6" fmla="*/ 1548703 w 1548764"/>
                <a:gd name="T7" fmla="*/ 736079 h 736600"/>
                <a:gd name="T8" fmla="*/ 1548703 w 1548764"/>
                <a:gd name="T9" fmla="*/ 0 h 736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8764" h="736600">
                  <a:moveTo>
                    <a:pt x="1548701" y="0"/>
                  </a:moveTo>
                  <a:lnTo>
                    <a:pt x="0" y="0"/>
                  </a:lnTo>
                  <a:lnTo>
                    <a:pt x="0" y="736079"/>
                  </a:lnTo>
                  <a:lnTo>
                    <a:pt x="1548701" y="736079"/>
                  </a:lnTo>
                  <a:lnTo>
                    <a:pt x="1548701"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33" name="object 6">
              <a:extLst>
                <a:ext uri="{FF2B5EF4-FFF2-40B4-BE49-F238E27FC236}">
                  <a16:creationId xmlns:a16="http://schemas.microsoft.com/office/drawing/2014/main" id="{3D6BCF62-F988-47A1-743B-8164C5066E7E}"/>
                </a:ext>
              </a:extLst>
            </p:cNvPr>
            <p:cNvSpPr>
              <a:spLocks/>
            </p:cNvSpPr>
            <p:nvPr/>
          </p:nvSpPr>
          <p:spPr bwMode="auto">
            <a:xfrm>
              <a:off x="4783238" y="3879982"/>
              <a:ext cx="1574165" cy="761365"/>
            </a:xfrm>
            <a:custGeom>
              <a:avLst/>
              <a:gdLst>
                <a:gd name="T0" fmla="*/ 1561187 w 1574164"/>
                <a:gd name="T1" fmla="*/ 0 h 761364"/>
                <a:gd name="T2" fmla="*/ 12484 w 1574164"/>
                <a:gd name="T3" fmla="*/ 0 h 761364"/>
                <a:gd name="T4" fmla="*/ 0 w 1574164"/>
                <a:gd name="T5" fmla="*/ 12558 h 761364"/>
                <a:gd name="T6" fmla="*/ 0 w 1574164"/>
                <a:gd name="T7" fmla="*/ 748640 h 761364"/>
                <a:gd name="T8" fmla="*/ 12484 w 1574164"/>
                <a:gd name="T9" fmla="*/ 761214 h 761364"/>
                <a:gd name="T10" fmla="*/ 1561187 w 1574164"/>
                <a:gd name="T11" fmla="*/ 761214 h 761364"/>
                <a:gd name="T12" fmla="*/ 1573671 w 1574164"/>
                <a:gd name="T13" fmla="*/ 748640 h 761364"/>
                <a:gd name="T14" fmla="*/ 24968 w 1574164"/>
                <a:gd name="T15" fmla="*/ 748640 h 761364"/>
                <a:gd name="T16" fmla="*/ 12484 w 1574164"/>
                <a:gd name="T17" fmla="*/ 736065 h 761364"/>
                <a:gd name="T18" fmla="*/ 24968 w 1574164"/>
                <a:gd name="T19" fmla="*/ 736065 h 761364"/>
                <a:gd name="T20" fmla="*/ 24968 w 1574164"/>
                <a:gd name="T21" fmla="*/ 25140 h 761364"/>
                <a:gd name="T22" fmla="*/ 12484 w 1574164"/>
                <a:gd name="T23" fmla="*/ 25140 h 761364"/>
                <a:gd name="T24" fmla="*/ 24968 w 1574164"/>
                <a:gd name="T25" fmla="*/ 12558 h 761364"/>
                <a:gd name="T26" fmla="*/ 1573671 w 1574164"/>
                <a:gd name="T27" fmla="*/ 12558 h 761364"/>
                <a:gd name="T28" fmla="*/ 1561187 w 1574164"/>
                <a:gd name="T29" fmla="*/ 0 h 761364"/>
                <a:gd name="T30" fmla="*/ 24968 w 1574164"/>
                <a:gd name="T31" fmla="*/ 736065 h 761364"/>
                <a:gd name="T32" fmla="*/ 12484 w 1574164"/>
                <a:gd name="T33" fmla="*/ 736065 h 761364"/>
                <a:gd name="T34" fmla="*/ 24968 w 1574164"/>
                <a:gd name="T35" fmla="*/ 748640 h 761364"/>
                <a:gd name="T36" fmla="*/ 24968 w 1574164"/>
                <a:gd name="T37" fmla="*/ 736065 h 761364"/>
                <a:gd name="T38" fmla="*/ 1548703 w 1574164"/>
                <a:gd name="T39" fmla="*/ 736065 h 761364"/>
                <a:gd name="T40" fmla="*/ 24968 w 1574164"/>
                <a:gd name="T41" fmla="*/ 736065 h 761364"/>
                <a:gd name="T42" fmla="*/ 24968 w 1574164"/>
                <a:gd name="T43" fmla="*/ 748640 h 761364"/>
                <a:gd name="T44" fmla="*/ 1548703 w 1574164"/>
                <a:gd name="T45" fmla="*/ 748640 h 761364"/>
                <a:gd name="T46" fmla="*/ 1548703 w 1574164"/>
                <a:gd name="T47" fmla="*/ 736065 h 761364"/>
                <a:gd name="T48" fmla="*/ 1548703 w 1574164"/>
                <a:gd name="T49" fmla="*/ 12558 h 761364"/>
                <a:gd name="T50" fmla="*/ 1548703 w 1574164"/>
                <a:gd name="T51" fmla="*/ 748640 h 761364"/>
                <a:gd name="T52" fmla="*/ 1561187 w 1574164"/>
                <a:gd name="T53" fmla="*/ 736065 h 761364"/>
                <a:gd name="T54" fmla="*/ 1573671 w 1574164"/>
                <a:gd name="T55" fmla="*/ 736065 h 761364"/>
                <a:gd name="T56" fmla="*/ 1573671 w 1574164"/>
                <a:gd name="T57" fmla="*/ 25140 h 761364"/>
                <a:gd name="T58" fmla="*/ 1561187 w 1574164"/>
                <a:gd name="T59" fmla="*/ 25140 h 761364"/>
                <a:gd name="T60" fmla="*/ 1548703 w 1574164"/>
                <a:gd name="T61" fmla="*/ 12558 h 761364"/>
                <a:gd name="T62" fmla="*/ 1573671 w 1574164"/>
                <a:gd name="T63" fmla="*/ 736065 h 761364"/>
                <a:gd name="T64" fmla="*/ 1561187 w 1574164"/>
                <a:gd name="T65" fmla="*/ 736065 h 761364"/>
                <a:gd name="T66" fmla="*/ 1548703 w 1574164"/>
                <a:gd name="T67" fmla="*/ 748640 h 761364"/>
                <a:gd name="T68" fmla="*/ 1573671 w 1574164"/>
                <a:gd name="T69" fmla="*/ 748640 h 761364"/>
                <a:gd name="T70" fmla="*/ 1573671 w 1574164"/>
                <a:gd name="T71" fmla="*/ 736065 h 761364"/>
                <a:gd name="T72" fmla="*/ 24968 w 1574164"/>
                <a:gd name="T73" fmla="*/ 12558 h 761364"/>
                <a:gd name="T74" fmla="*/ 12484 w 1574164"/>
                <a:gd name="T75" fmla="*/ 25140 h 761364"/>
                <a:gd name="T76" fmla="*/ 24968 w 1574164"/>
                <a:gd name="T77" fmla="*/ 25140 h 761364"/>
                <a:gd name="T78" fmla="*/ 24968 w 1574164"/>
                <a:gd name="T79" fmla="*/ 12558 h 761364"/>
                <a:gd name="T80" fmla="*/ 1548703 w 1574164"/>
                <a:gd name="T81" fmla="*/ 12558 h 761364"/>
                <a:gd name="T82" fmla="*/ 24968 w 1574164"/>
                <a:gd name="T83" fmla="*/ 12558 h 761364"/>
                <a:gd name="T84" fmla="*/ 24968 w 1574164"/>
                <a:gd name="T85" fmla="*/ 25140 h 761364"/>
                <a:gd name="T86" fmla="*/ 1548703 w 1574164"/>
                <a:gd name="T87" fmla="*/ 25140 h 761364"/>
                <a:gd name="T88" fmla="*/ 1548703 w 1574164"/>
                <a:gd name="T89" fmla="*/ 12558 h 761364"/>
                <a:gd name="T90" fmla="*/ 1573671 w 1574164"/>
                <a:gd name="T91" fmla="*/ 12558 h 761364"/>
                <a:gd name="T92" fmla="*/ 1548703 w 1574164"/>
                <a:gd name="T93" fmla="*/ 12558 h 761364"/>
                <a:gd name="T94" fmla="*/ 1561187 w 1574164"/>
                <a:gd name="T95" fmla="*/ 25140 h 761364"/>
                <a:gd name="T96" fmla="*/ 1573671 w 1574164"/>
                <a:gd name="T97" fmla="*/ 25140 h 761364"/>
                <a:gd name="T98" fmla="*/ 1573671 w 1574164"/>
                <a:gd name="T99" fmla="*/ 12558 h 7613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74164" h="761364">
                  <a:moveTo>
                    <a:pt x="1561185" y="0"/>
                  </a:moveTo>
                  <a:lnTo>
                    <a:pt x="12484" y="0"/>
                  </a:lnTo>
                  <a:lnTo>
                    <a:pt x="0" y="12558"/>
                  </a:lnTo>
                  <a:lnTo>
                    <a:pt x="0" y="748638"/>
                  </a:lnTo>
                  <a:lnTo>
                    <a:pt x="12484" y="761212"/>
                  </a:lnTo>
                  <a:lnTo>
                    <a:pt x="1561185" y="761212"/>
                  </a:lnTo>
                  <a:lnTo>
                    <a:pt x="1573669" y="748638"/>
                  </a:lnTo>
                  <a:lnTo>
                    <a:pt x="24968" y="748638"/>
                  </a:lnTo>
                  <a:lnTo>
                    <a:pt x="12484" y="736063"/>
                  </a:lnTo>
                  <a:lnTo>
                    <a:pt x="24968" y="736063"/>
                  </a:lnTo>
                  <a:lnTo>
                    <a:pt x="24968" y="25140"/>
                  </a:lnTo>
                  <a:lnTo>
                    <a:pt x="12484" y="25140"/>
                  </a:lnTo>
                  <a:lnTo>
                    <a:pt x="24968" y="12558"/>
                  </a:lnTo>
                  <a:lnTo>
                    <a:pt x="1573669" y="12558"/>
                  </a:lnTo>
                  <a:lnTo>
                    <a:pt x="1561185" y="0"/>
                  </a:lnTo>
                  <a:close/>
                </a:path>
                <a:path w="1574164" h="761364">
                  <a:moveTo>
                    <a:pt x="24968" y="736063"/>
                  </a:moveTo>
                  <a:lnTo>
                    <a:pt x="12484" y="736063"/>
                  </a:lnTo>
                  <a:lnTo>
                    <a:pt x="24968" y="748638"/>
                  </a:lnTo>
                  <a:lnTo>
                    <a:pt x="24968" y="736063"/>
                  </a:lnTo>
                  <a:close/>
                </a:path>
                <a:path w="1574164" h="761364">
                  <a:moveTo>
                    <a:pt x="1548701" y="736063"/>
                  </a:moveTo>
                  <a:lnTo>
                    <a:pt x="24968" y="736063"/>
                  </a:lnTo>
                  <a:lnTo>
                    <a:pt x="24968" y="748638"/>
                  </a:lnTo>
                  <a:lnTo>
                    <a:pt x="1548701" y="748638"/>
                  </a:lnTo>
                  <a:lnTo>
                    <a:pt x="1548701" y="736063"/>
                  </a:lnTo>
                  <a:close/>
                </a:path>
                <a:path w="1574164" h="761364">
                  <a:moveTo>
                    <a:pt x="1548701" y="12558"/>
                  </a:moveTo>
                  <a:lnTo>
                    <a:pt x="1548701" y="748638"/>
                  </a:lnTo>
                  <a:lnTo>
                    <a:pt x="1561185" y="736063"/>
                  </a:lnTo>
                  <a:lnTo>
                    <a:pt x="1573669" y="736063"/>
                  </a:lnTo>
                  <a:lnTo>
                    <a:pt x="1573669" y="25140"/>
                  </a:lnTo>
                  <a:lnTo>
                    <a:pt x="1561185" y="25140"/>
                  </a:lnTo>
                  <a:lnTo>
                    <a:pt x="1548701" y="12558"/>
                  </a:lnTo>
                  <a:close/>
                </a:path>
                <a:path w="1574164" h="761364">
                  <a:moveTo>
                    <a:pt x="1573669" y="736063"/>
                  </a:moveTo>
                  <a:lnTo>
                    <a:pt x="1561185" y="736063"/>
                  </a:lnTo>
                  <a:lnTo>
                    <a:pt x="1548701" y="748638"/>
                  </a:lnTo>
                  <a:lnTo>
                    <a:pt x="1573669" y="748638"/>
                  </a:lnTo>
                  <a:lnTo>
                    <a:pt x="1573669" y="736063"/>
                  </a:lnTo>
                  <a:close/>
                </a:path>
                <a:path w="1574164" h="761364">
                  <a:moveTo>
                    <a:pt x="24968" y="12558"/>
                  </a:moveTo>
                  <a:lnTo>
                    <a:pt x="12484" y="25140"/>
                  </a:lnTo>
                  <a:lnTo>
                    <a:pt x="24968" y="25140"/>
                  </a:lnTo>
                  <a:lnTo>
                    <a:pt x="24968" y="12558"/>
                  </a:lnTo>
                  <a:close/>
                </a:path>
                <a:path w="1574164" h="761364">
                  <a:moveTo>
                    <a:pt x="1548701" y="12558"/>
                  </a:moveTo>
                  <a:lnTo>
                    <a:pt x="24968" y="12558"/>
                  </a:lnTo>
                  <a:lnTo>
                    <a:pt x="24968" y="25140"/>
                  </a:lnTo>
                  <a:lnTo>
                    <a:pt x="1548701" y="25140"/>
                  </a:lnTo>
                  <a:lnTo>
                    <a:pt x="1548701" y="12558"/>
                  </a:lnTo>
                  <a:close/>
                </a:path>
                <a:path w="1574164" h="761364">
                  <a:moveTo>
                    <a:pt x="1573669" y="12558"/>
                  </a:moveTo>
                  <a:lnTo>
                    <a:pt x="1548701" y="12558"/>
                  </a:lnTo>
                  <a:lnTo>
                    <a:pt x="1561185" y="25140"/>
                  </a:lnTo>
                  <a:lnTo>
                    <a:pt x="1573669" y="25140"/>
                  </a:lnTo>
                  <a:lnTo>
                    <a:pt x="1573669" y="12558"/>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34" name="object 7">
              <a:extLst>
                <a:ext uri="{FF2B5EF4-FFF2-40B4-BE49-F238E27FC236}">
                  <a16:creationId xmlns:a16="http://schemas.microsoft.com/office/drawing/2014/main" id="{4B10470E-AAF4-843D-377F-AEB28474D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832" y="3974710"/>
              <a:ext cx="1154012" cy="1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object 8">
              <a:extLst>
                <a:ext uri="{FF2B5EF4-FFF2-40B4-BE49-F238E27FC236}">
                  <a16:creationId xmlns:a16="http://schemas.microsoft.com/office/drawing/2014/main" id="{26C42228-F1B0-A879-CB23-64CB7726F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386" y="4232927"/>
              <a:ext cx="73790" cy="9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object 9">
              <a:extLst>
                <a:ext uri="{FF2B5EF4-FFF2-40B4-BE49-F238E27FC236}">
                  <a16:creationId xmlns:a16="http://schemas.microsoft.com/office/drawing/2014/main" id="{B82DF3A2-3EB6-2B57-2875-236E029B1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584" y="4234602"/>
              <a:ext cx="80255" cy="9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object 10">
              <a:extLst>
                <a:ext uri="{FF2B5EF4-FFF2-40B4-BE49-F238E27FC236}">
                  <a16:creationId xmlns:a16="http://schemas.microsoft.com/office/drawing/2014/main" id="{E4205378-C558-15E7-23C6-BC4CEB79AF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1903" y="4185976"/>
              <a:ext cx="83599"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object 11">
              <a:extLst>
                <a:ext uri="{FF2B5EF4-FFF2-40B4-BE49-F238E27FC236}">
                  <a16:creationId xmlns:a16="http://schemas.microsoft.com/office/drawing/2014/main" id="{3417829A-FADE-E162-87A5-C247F7F36B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7286" y="4191004"/>
              <a:ext cx="945004" cy="39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object 12">
              <a:extLst>
                <a:ext uri="{FF2B5EF4-FFF2-40B4-BE49-F238E27FC236}">
                  <a16:creationId xmlns:a16="http://schemas.microsoft.com/office/drawing/2014/main" id="{C493B14E-AD05-3BDA-964B-175DD27509B4}"/>
                </a:ext>
              </a:extLst>
            </p:cNvPr>
            <p:cNvSpPr>
              <a:spLocks/>
            </p:cNvSpPr>
            <p:nvPr/>
          </p:nvSpPr>
          <p:spPr bwMode="auto">
            <a:xfrm>
              <a:off x="4892698" y="2849641"/>
              <a:ext cx="1565910" cy="572135"/>
            </a:xfrm>
            <a:custGeom>
              <a:avLst/>
              <a:gdLst>
                <a:gd name="T0" fmla="*/ 1281184 w 1565910"/>
                <a:gd name="T1" fmla="*/ 0 h 572135"/>
                <a:gd name="T2" fmla="*/ 284237 w 1565910"/>
                <a:gd name="T3" fmla="*/ 0 h 572135"/>
                <a:gd name="T4" fmla="*/ 238086 w 1565910"/>
                <a:gd name="T5" fmla="*/ 3772 h 572135"/>
                <a:gd name="T6" fmla="*/ 194324 w 1565910"/>
                <a:gd name="T7" fmla="*/ 14686 h 572135"/>
                <a:gd name="T8" fmla="*/ 153531 w 1565910"/>
                <a:gd name="T9" fmla="*/ 32140 h 572135"/>
                <a:gd name="T10" fmla="*/ 116289 w 1565910"/>
                <a:gd name="T11" fmla="*/ 55529 h 572135"/>
                <a:gd name="T12" fmla="*/ 83181 w 1565910"/>
                <a:gd name="T13" fmla="*/ 84249 h 572135"/>
                <a:gd name="T14" fmla="*/ 54787 w 1565910"/>
                <a:gd name="T15" fmla="*/ 117699 h 572135"/>
                <a:gd name="T16" fmla="*/ 31690 w 1565910"/>
                <a:gd name="T17" fmla="*/ 155272 h 572135"/>
                <a:gd name="T18" fmla="*/ 14472 w 1565910"/>
                <a:gd name="T19" fmla="*/ 196368 h 572135"/>
                <a:gd name="T20" fmla="*/ 3715 w 1565910"/>
                <a:gd name="T21" fmla="*/ 240381 h 572135"/>
                <a:gd name="T22" fmla="*/ 0 w 1565910"/>
                <a:gd name="T23" fmla="*/ 286708 h 572135"/>
                <a:gd name="T24" fmla="*/ 3715 w 1565910"/>
                <a:gd name="T25" fmla="*/ 332582 h 572135"/>
                <a:gd name="T26" fmla="*/ 14472 w 1565910"/>
                <a:gd name="T27" fmla="*/ 376233 h 572135"/>
                <a:gd name="T28" fmla="*/ 31690 w 1565910"/>
                <a:gd name="T29" fmla="*/ 417048 h 572135"/>
                <a:gd name="T30" fmla="*/ 54787 w 1565910"/>
                <a:gd name="T31" fmla="*/ 454412 h 572135"/>
                <a:gd name="T32" fmla="*/ 83181 w 1565910"/>
                <a:gd name="T33" fmla="*/ 487711 h 572135"/>
                <a:gd name="T34" fmla="*/ 116289 w 1565910"/>
                <a:gd name="T35" fmla="*/ 516333 h 572135"/>
                <a:gd name="T36" fmla="*/ 153531 w 1565910"/>
                <a:gd name="T37" fmla="*/ 539663 h 572135"/>
                <a:gd name="T38" fmla="*/ 194324 w 1565910"/>
                <a:gd name="T39" fmla="*/ 557087 h 572135"/>
                <a:gd name="T40" fmla="*/ 238086 w 1565910"/>
                <a:gd name="T41" fmla="*/ 567992 h 572135"/>
                <a:gd name="T42" fmla="*/ 284237 w 1565910"/>
                <a:gd name="T43" fmla="*/ 571763 h 572135"/>
                <a:gd name="T44" fmla="*/ 1281184 w 1565910"/>
                <a:gd name="T45" fmla="*/ 571763 h 572135"/>
                <a:gd name="T46" fmla="*/ 1327334 w 1565910"/>
                <a:gd name="T47" fmla="*/ 567992 h 572135"/>
                <a:gd name="T48" fmla="*/ 1371097 w 1565910"/>
                <a:gd name="T49" fmla="*/ 557087 h 572135"/>
                <a:gd name="T50" fmla="*/ 1411890 w 1565910"/>
                <a:gd name="T51" fmla="*/ 539663 h 572135"/>
                <a:gd name="T52" fmla="*/ 1449131 w 1565910"/>
                <a:gd name="T53" fmla="*/ 516333 h 572135"/>
                <a:gd name="T54" fmla="*/ 1482240 w 1565910"/>
                <a:gd name="T55" fmla="*/ 487711 h 572135"/>
                <a:gd name="T56" fmla="*/ 1510634 w 1565910"/>
                <a:gd name="T57" fmla="*/ 454412 h 572135"/>
                <a:gd name="T58" fmla="*/ 1533730 w 1565910"/>
                <a:gd name="T59" fmla="*/ 417048 h 572135"/>
                <a:gd name="T60" fmla="*/ 1550948 w 1565910"/>
                <a:gd name="T61" fmla="*/ 376233 h 572135"/>
                <a:gd name="T62" fmla="*/ 1561706 w 1565910"/>
                <a:gd name="T63" fmla="*/ 332582 h 572135"/>
                <a:gd name="T64" fmla="*/ 1565421 w 1565910"/>
                <a:gd name="T65" fmla="*/ 286708 h 572135"/>
                <a:gd name="T66" fmla="*/ 1561706 w 1565910"/>
                <a:gd name="T67" fmla="*/ 240381 h 572135"/>
                <a:gd name="T68" fmla="*/ 1550948 w 1565910"/>
                <a:gd name="T69" fmla="*/ 196368 h 572135"/>
                <a:gd name="T70" fmla="*/ 1533730 w 1565910"/>
                <a:gd name="T71" fmla="*/ 155272 h 572135"/>
                <a:gd name="T72" fmla="*/ 1510634 w 1565910"/>
                <a:gd name="T73" fmla="*/ 117699 h 572135"/>
                <a:gd name="T74" fmla="*/ 1482240 w 1565910"/>
                <a:gd name="T75" fmla="*/ 84250 h 572135"/>
                <a:gd name="T76" fmla="*/ 1449131 w 1565910"/>
                <a:gd name="T77" fmla="*/ 55529 h 572135"/>
                <a:gd name="T78" fmla="*/ 1411890 w 1565910"/>
                <a:gd name="T79" fmla="*/ 32140 h 572135"/>
                <a:gd name="T80" fmla="*/ 1371097 w 1565910"/>
                <a:gd name="T81" fmla="*/ 14687 h 572135"/>
                <a:gd name="T82" fmla="*/ 1327334 w 1565910"/>
                <a:gd name="T83" fmla="*/ 3772 h 572135"/>
                <a:gd name="T84" fmla="*/ 1281184 w 1565910"/>
                <a:gd name="T85" fmla="*/ 0 h 572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5910" h="572135">
                  <a:moveTo>
                    <a:pt x="1281184" y="0"/>
                  </a:moveTo>
                  <a:lnTo>
                    <a:pt x="284237" y="0"/>
                  </a:lnTo>
                  <a:lnTo>
                    <a:pt x="238086" y="3772"/>
                  </a:lnTo>
                  <a:lnTo>
                    <a:pt x="194324" y="14686"/>
                  </a:lnTo>
                  <a:lnTo>
                    <a:pt x="153531" y="32140"/>
                  </a:lnTo>
                  <a:lnTo>
                    <a:pt x="116289" y="55529"/>
                  </a:lnTo>
                  <a:lnTo>
                    <a:pt x="83181" y="84249"/>
                  </a:lnTo>
                  <a:lnTo>
                    <a:pt x="54787" y="117699"/>
                  </a:lnTo>
                  <a:lnTo>
                    <a:pt x="31690" y="155272"/>
                  </a:lnTo>
                  <a:lnTo>
                    <a:pt x="14472" y="196368"/>
                  </a:lnTo>
                  <a:lnTo>
                    <a:pt x="3715" y="240381"/>
                  </a:lnTo>
                  <a:lnTo>
                    <a:pt x="0" y="286708"/>
                  </a:lnTo>
                  <a:lnTo>
                    <a:pt x="3715" y="332582"/>
                  </a:lnTo>
                  <a:lnTo>
                    <a:pt x="14472" y="376233"/>
                  </a:lnTo>
                  <a:lnTo>
                    <a:pt x="31690" y="417048"/>
                  </a:lnTo>
                  <a:lnTo>
                    <a:pt x="54787" y="454412"/>
                  </a:lnTo>
                  <a:lnTo>
                    <a:pt x="83181" y="487711"/>
                  </a:lnTo>
                  <a:lnTo>
                    <a:pt x="116289" y="516333"/>
                  </a:lnTo>
                  <a:lnTo>
                    <a:pt x="153531" y="539663"/>
                  </a:lnTo>
                  <a:lnTo>
                    <a:pt x="194324" y="557087"/>
                  </a:lnTo>
                  <a:lnTo>
                    <a:pt x="238086" y="567992"/>
                  </a:lnTo>
                  <a:lnTo>
                    <a:pt x="284237" y="571763"/>
                  </a:lnTo>
                  <a:lnTo>
                    <a:pt x="1281184" y="571763"/>
                  </a:lnTo>
                  <a:lnTo>
                    <a:pt x="1327334" y="567992"/>
                  </a:lnTo>
                  <a:lnTo>
                    <a:pt x="1371097" y="557087"/>
                  </a:lnTo>
                  <a:lnTo>
                    <a:pt x="1411890" y="539663"/>
                  </a:lnTo>
                  <a:lnTo>
                    <a:pt x="1449131" y="516333"/>
                  </a:lnTo>
                  <a:lnTo>
                    <a:pt x="1482240" y="487711"/>
                  </a:lnTo>
                  <a:lnTo>
                    <a:pt x="1510634" y="454412"/>
                  </a:lnTo>
                  <a:lnTo>
                    <a:pt x="1533730" y="417048"/>
                  </a:lnTo>
                  <a:lnTo>
                    <a:pt x="1550948" y="376233"/>
                  </a:lnTo>
                  <a:lnTo>
                    <a:pt x="1561706" y="332582"/>
                  </a:lnTo>
                  <a:lnTo>
                    <a:pt x="1565421" y="286708"/>
                  </a:lnTo>
                  <a:lnTo>
                    <a:pt x="1561706" y="240381"/>
                  </a:lnTo>
                  <a:lnTo>
                    <a:pt x="1550948" y="196368"/>
                  </a:lnTo>
                  <a:lnTo>
                    <a:pt x="1533730" y="155272"/>
                  </a:lnTo>
                  <a:lnTo>
                    <a:pt x="1510634" y="117699"/>
                  </a:lnTo>
                  <a:lnTo>
                    <a:pt x="1482240" y="84250"/>
                  </a:lnTo>
                  <a:lnTo>
                    <a:pt x="1449131" y="55529"/>
                  </a:lnTo>
                  <a:lnTo>
                    <a:pt x="1411890" y="32140"/>
                  </a:lnTo>
                  <a:lnTo>
                    <a:pt x="1371097" y="14687"/>
                  </a:lnTo>
                  <a:lnTo>
                    <a:pt x="1327334" y="3772"/>
                  </a:lnTo>
                  <a:lnTo>
                    <a:pt x="1281184"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0" name="object 13">
              <a:extLst>
                <a:ext uri="{FF2B5EF4-FFF2-40B4-BE49-F238E27FC236}">
                  <a16:creationId xmlns:a16="http://schemas.microsoft.com/office/drawing/2014/main" id="{1056E93D-B764-9115-91F0-4CAEF716E458}"/>
                </a:ext>
              </a:extLst>
            </p:cNvPr>
            <p:cNvSpPr>
              <a:spLocks/>
            </p:cNvSpPr>
            <p:nvPr/>
          </p:nvSpPr>
          <p:spPr bwMode="auto">
            <a:xfrm>
              <a:off x="4795723" y="2752388"/>
              <a:ext cx="1564005" cy="570230"/>
            </a:xfrm>
            <a:custGeom>
              <a:avLst/>
              <a:gdLst>
                <a:gd name="T0" fmla="*/ 1279403 w 1564004"/>
                <a:gd name="T1" fmla="*/ 0 h 570229"/>
                <a:gd name="T2" fmla="*/ 284237 w 1564004"/>
                <a:gd name="T3" fmla="*/ 0 h 570229"/>
                <a:gd name="T4" fmla="*/ 238086 w 1564004"/>
                <a:gd name="T5" fmla="*/ 3726 h 570229"/>
                <a:gd name="T6" fmla="*/ 194324 w 1564004"/>
                <a:gd name="T7" fmla="*/ 14515 h 570229"/>
                <a:gd name="T8" fmla="*/ 153531 w 1564004"/>
                <a:gd name="T9" fmla="*/ 31783 h 570229"/>
                <a:gd name="T10" fmla="*/ 116289 w 1564004"/>
                <a:gd name="T11" fmla="*/ 54947 h 570229"/>
                <a:gd name="T12" fmla="*/ 83181 w 1564004"/>
                <a:gd name="T13" fmla="*/ 83423 h 570229"/>
                <a:gd name="T14" fmla="*/ 54787 w 1564004"/>
                <a:gd name="T15" fmla="*/ 116627 h 570229"/>
                <a:gd name="T16" fmla="*/ 31690 w 1564004"/>
                <a:gd name="T17" fmla="*/ 153976 h 570229"/>
                <a:gd name="T18" fmla="*/ 14472 w 1564004"/>
                <a:gd name="T19" fmla="*/ 194886 h 570229"/>
                <a:gd name="T20" fmla="*/ 3715 w 1564004"/>
                <a:gd name="T21" fmla="*/ 238773 h 570229"/>
                <a:gd name="T22" fmla="*/ 0 w 1564004"/>
                <a:gd name="T23" fmla="*/ 285054 h 570229"/>
                <a:gd name="T24" fmla="*/ 3715 w 1564004"/>
                <a:gd name="T25" fmla="*/ 331332 h 570229"/>
                <a:gd name="T26" fmla="*/ 14472 w 1564004"/>
                <a:gd name="T27" fmla="*/ 375214 h 570229"/>
                <a:gd name="T28" fmla="*/ 31690 w 1564004"/>
                <a:gd name="T29" fmla="*/ 416120 h 570229"/>
                <a:gd name="T30" fmla="*/ 54787 w 1564004"/>
                <a:gd name="T31" fmla="*/ 453466 h 570229"/>
                <a:gd name="T32" fmla="*/ 83181 w 1564004"/>
                <a:gd name="T33" fmla="*/ 486669 h 570229"/>
                <a:gd name="T34" fmla="*/ 116289 w 1564004"/>
                <a:gd name="T35" fmla="*/ 515143 h 570229"/>
                <a:gd name="T36" fmla="*/ 153531 w 1564004"/>
                <a:gd name="T37" fmla="*/ 538306 h 570229"/>
                <a:gd name="T38" fmla="*/ 194324 w 1564004"/>
                <a:gd name="T39" fmla="*/ 555574 h 570229"/>
                <a:gd name="T40" fmla="*/ 238086 w 1564004"/>
                <a:gd name="T41" fmla="*/ 566363 h 570229"/>
                <a:gd name="T42" fmla="*/ 284237 w 1564004"/>
                <a:gd name="T43" fmla="*/ 570089 h 570229"/>
                <a:gd name="T44" fmla="*/ 1279403 w 1564004"/>
                <a:gd name="T45" fmla="*/ 570089 h 570229"/>
                <a:gd name="T46" fmla="*/ 1325553 w 1564004"/>
                <a:gd name="T47" fmla="*/ 566363 h 570229"/>
                <a:gd name="T48" fmla="*/ 1369315 w 1564004"/>
                <a:gd name="T49" fmla="*/ 555574 h 570229"/>
                <a:gd name="T50" fmla="*/ 1410108 w 1564004"/>
                <a:gd name="T51" fmla="*/ 538306 h 570229"/>
                <a:gd name="T52" fmla="*/ 1447350 w 1564004"/>
                <a:gd name="T53" fmla="*/ 515143 h 570229"/>
                <a:gd name="T54" fmla="*/ 1480458 w 1564004"/>
                <a:gd name="T55" fmla="*/ 486669 h 570229"/>
                <a:gd name="T56" fmla="*/ 1508852 w 1564004"/>
                <a:gd name="T57" fmla="*/ 453467 h 570229"/>
                <a:gd name="T58" fmla="*/ 1531949 w 1564004"/>
                <a:gd name="T59" fmla="*/ 416120 h 570229"/>
                <a:gd name="T60" fmla="*/ 1549167 w 1564004"/>
                <a:gd name="T61" fmla="*/ 375214 h 570229"/>
                <a:gd name="T62" fmla="*/ 1559924 w 1564004"/>
                <a:gd name="T63" fmla="*/ 331332 h 570229"/>
                <a:gd name="T64" fmla="*/ 1563640 w 1564004"/>
                <a:gd name="T65" fmla="*/ 285055 h 570229"/>
                <a:gd name="T66" fmla="*/ 1559924 w 1564004"/>
                <a:gd name="T67" fmla="*/ 238773 h 570229"/>
                <a:gd name="T68" fmla="*/ 1549167 w 1564004"/>
                <a:gd name="T69" fmla="*/ 194886 h 570229"/>
                <a:gd name="T70" fmla="*/ 1531949 w 1564004"/>
                <a:gd name="T71" fmla="*/ 153976 h 570229"/>
                <a:gd name="T72" fmla="*/ 1508852 w 1564004"/>
                <a:gd name="T73" fmla="*/ 116627 h 570229"/>
                <a:gd name="T74" fmla="*/ 1480458 w 1564004"/>
                <a:gd name="T75" fmla="*/ 83423 h 570229"/>
                <a:gd name="T76" fmla="*/ 1447350 w 1564004"/>
                <a:gd name="T77" fmla="*/ 54947 h 570229"/>
                <a:gd name="T78" fmla="*/ 1410108 w 1564004"/>
                <a:gd name="T79" fmla="*/ 31783 h 570229"/>
                <a:gd name="T80" fmla="*/ 1369315 w 1564004"/>
                <a:gd name="T81" fmla="*/ 14515 h 570229"/>
                <a:gd name="T82" fmla="*/ 1325553 w 1564004"/>
                <a:gd name="T83" fmla="*/ 3726 h 570229"/>
                <a:gd name="T84" fmla="*/ 1279403 w 1564004"/>
                <a:gd name="T85" fmla="*/ 0 h 570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4004" h="570229">
                  <a:moveTo>
                    <a:pt x="1279401" y="0"/>
                  </a:moveTo>
                  <a:lnTo>
                    <a:pt x="284237" y="0"/>
                  </a:lnTo>
                  <a:lnTo>
                    <a:pt x="238086" y="3726"/>
                  </a:lnTo>
                  <a:lnTo>
                    <a:pt x="194324" y="14515"/>
                  </a:lnTo>
                  <a:lnTo>
                    <a:pt x="153531" y="31783"/>
                  </a:lnTo>
                  <a:lnTo>
                    <a:pt x="116289" y="54947"/>
                  </a:lnTo>
                  <a:lnTo>
                    <a:pt x="83181" y="83423"/>
                  </a:lnTo>
                  <a:lnTo>
                    <a:pt x="54787" y="116627"/>
                  </a:lnTo>
                  <a:lnTo>
                    <a:pt x="31690" y="153976"/>
                  </a:lnTo>
                  <a:lnTo>
                    <a:pt x="14472" y="194886"/>
                  </a:lnTo>
                  <a:lnTo>
                    <a:pt x="3715" y="238773"/>
                  </a:lnTo>
                  <a:lnTo>
                    <a:pt x="0" y="285054"/>
                  </a:lnTo>
                  <a:lnTo>
                    <a:pt x="3715" y="331330"/>
                  </a:lnTo>
                  <a:lnTo>
                    <a:pt x="14472" y="375212"/>
                  </a:lnTo>
                  <a:lnTo>
                    <a:pt x="31690" y="416118"/>
                  </a:lnTo>
                  <a:lnTo>
                    <a:pt x="54787" y="453464"/>
                  </a:lnTo>
                  <a:lnTo>
                    <a:pt x="83181" y="486667"/>
                  </a:lnTo>
                  <a:lnTo>
                    <a:pt x="116289" y="515141"/>
                  </a:lnTo>
                  <a:lnTo>
                    <a:pt x="153531" y="538304"/>
                  </a:lnTo>
                  <a:lnTo>
                    <a:pt x="194324" y="555572"/>
                  </a:lnTo>
                  <a:lnTo>
                    <a:pt x="238086" y="566361"/>
                  </a:lnTo>
                  <a:lnTo>
                    <a:pt x="284237" y="570087"/>
                  </a:lnTo>
                  <a:lnTo>
                    <a:pt x="1279401" y="570087"/>
                  </a:lnTo>
                  <a:lnTo>
                    <a:pt x="1325551" y="566361"/>
                  </a:lnTo>
                  <a:lnTo>
                    <a:pt x="1369313" y="555572"/>
                  </a:lnTo>
                  <a:lnTo>
                    <a:pt x="1410106" y="538304"/>
                  </a:lnTo>
                  <a:lnTo>
                    <a:pt x="1447348" y="515141"/>
                  </a:lnTo>
                  <a:lnTo>
                    <a:pt x="1480456" y="486667"/>
                  </a:lnTo>
                  <a:lnTo>
                    <a:pt x="1508850" y="453465"/>
                  </a:lnTo>
                  <a:lnTo>
                    <a:pt x="1531947" y="416118"/>
                  </a:lnTo>
                  <a:lnTo>
                    <a:pt x="1549165" y="375212"/>
                  </a:lnTo>
                  <a:lnTo>
                    <a:pt x="1559922" y="331330"/>
                  </a:lnTo>
                  <a:lnTo>
                    <a:pt x="1563638" y="285055"/>
                  </a:lnTo>
                  <a:lnTo>
                    <a:pt x="1559922" y="238773"/>
                  </a:lnTo>
                  <a:lnTo>
                    <a:pt x="1549165" y="194886"/>
                  </a:lnTo>
                  <a:lnTo>
                    <a:pt x="1531947" y="153976"/>
                  </a:lnTo>
                  <a:lnTo>
                    <a:pt x="1508850" y="116627"/>
                  </a:lnTo>
                  <a:lnTo>
                    <a:pt x="1480456" y="83423"/>
                  </a:lnTo>
                  <a:lnTo>
                    <a:pt x="1447348" y="54947"/>
                  </a:lnTo>
                  <a:lnTo>
                    <a:pt x="1410106" y="31783"/>
                  </a:lnTo>
                  <a:lnTo>
                    <a:pt x="1369313" y="14515"/>
                  </a:lnTo>
                  <a:lnTo>
                    <a:pt x="1325551" y="3726"/>
                  </a:lnTo>
                  <a:lnTo>
                    <a:pt x="1279401"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1" name="object 14">
              <a:extLst>
                <a:ext uri="{FF2B5EF4-FFF2-40B4-BE49-F238E27FC236}">
                  <a16:creationId xmlns:a16="http://schemas.microsoft.com/office/drawing/2014/main" id="{BA4F91FB-4CB0-D3CC-D2F6-A8CA1BB69C9A}"/>
                </a:ext>
              </a:extLst>
            </p:cNvPr>
            <p:cNvSpPr>
              <a:spLocks/>
            </p:cNvSpPr>
            <p:nvPr/>
          </p:nvSpPr>
          <p:spPr bwMode="auto">
            <a:xfrm>
              <a:off x="4783238" y="2740786"/>
              <a:ext cx="1589405" cy="594360"/>
            </a:xfrm>
            <a:custGeom>
              <a:avLst/>
              <a:gdLst>
                <a:gd name="T0" fmla="*/ 265956 w 1589404"/>
                <a:gd name="T1" fmla="*/ 593090 h 594360"/>
                <a:gd name="T2" fmla="*/ 1406919 w 1589404"/>
                <a:gd name="T3" fmla="*/ 571500 h 594360"/>
                <a:gd name="T4" fmla="*/ 108344 w 1589404"/>
                <a:gd name="T5" fmla="*/ 527049 h 594360"/>
                <a:gd name="T6" fmla="*/ 268408 w 1589404"/>
                <a:gd name="T7" fmla="*/ 568960 h 594360"/>
                <a:gd name="T8" fmla="*/ 166752 w 1589404"/>
                <a:gd name="T9" fmla="*/ 537209 h 594360"/>
                <a:gd name="T10" fmla="*/ 1291441 w 1589404"/>
                <a:gd name="T11" fmla="*/ 570230 h 594360"/>
                <a:gd name="T12" fmla="*/ 241211 w 1589404"/>
                <a:gd name="T13" fmla="*/ 563879 h 594360"/>
                <a:gd name="T14" fmla="*/ 1372365 w 1589404"/>
                <a:gd name="T15" fmla="*/ 557530 h 594360"/>
                <a:gd name="T16" fmla="*/ 1481378 w 1589404"/>
                <a:gd name="T17" fmla="*/ 527050 h 594360"/>
                <a:gd name="T18" fmla="*/ 131306 w 1589404"/>
                <a:gd name="T19" fmla="*/ 50799 h 594360"/>
                <a:gd name="T20" fmla="*/ 36114 w 1589404"/>
                <a:gd name="T21" fmla="*/ 154939 h 594360"/>
                <a:gd name="T22" fmla="*/ 1560 w 1589404"/>
                <a:gd name="T23" fmla="*/ 267969 h 594360"/>
                <a:gd name="T24" fmla="*/ 22961 w 1589404"/>
                <a:gd name="T25" fmla="*/ 412749 h 594360"/>
                <a:gd name="T26" fmla="*/ 124395 w 1589404"/>
                <a:gd name="T27" fmla="*/ 507999 h 594360"/>
                <a:gd name="T28" fmla="*/ 57516 w 1589404"/>
                <a:gd name="T29" fmla="*/ 426719 h 594360"/>
                <a:gd name="T30" fmla="*/ 26528 w 1589404"/>
                <a:gd name="T31" fmla="*/ 326389 h 594360"/>
                <a:gd name="T32" fmla="*/ 46748 w 1589404"/>
                <a:gd name="T33" fmla="*/ 190499 h 594360"/>
                <a:gd name="T34" fmla="*/ 105669 w 1589404"/>
                <a:gd name="T35" fmla="*/ 104139 h 594360"/>
                <a:gd name="T36" fmla="*/ 193643 w 1589404"/>
                <a:gd name="T37" fmla="*/ 45719 h 594360"/>
                <a:gd name="T38" fmla="*/ 1413027 w 1589404"/>
                <a:gd name="T39" fmla="*/ 25400 h 594360"/>
                <a:gd name="T40" fmla="*/ 1521506 w 1589404"/>
                <a:gd name="T41" fmla="*/ 486410 h 594360"/>
                <a:gd name="T42" fmla="*/ 1517716 w 1589404"/>
                <a:gd name="T43" fmla="*/ 449580 h 594360"/>
                <a:gd name="T44" fmla="*/ 71114 w 1589404"/>
                <a:gd name="T45" fmla="*/ 449579 h 594360"/>
                <a:gd name="T46" fmla="*/ 1545958 w 1589404"/>
                <a:gd name="T47" fmla="*/ 450850 h 594360"/>
                <a:gd name="T48" fmla="*/ 57853 w 1589404"/>
                <a:gd name="T49" fmla="*/ 427289 h 594360"/>
                <a:gd name="T50" fmla="*/ 1530646 w 1589404"/>
                <a:gd name="T51" fmla="*/ 427990 h 594360"/>
                <a:gd name="T52" fmla="*/ 1558864 w 1589404"/>
                <a:gd name="T53" fmla="*/ 426720 h 594360"/>
                <a:gd name="T54" fmla="*/ 46748 w 1589404"/>
                <a:gd name="T55" fmla="*/ 403859 h 594360"/>
                <a:gd name="T56" fmla="*/ 1575678 w 1589404"/>
                <a:gd name="T57" fmla="*/ 384810 h 594360"/>
                <a:gd name="T58" fmla="*/ 1562302 w 1589404"/>
                <a:gd name="T59" fmla="*/ 325120 h 594360"/>
                <a:gd name="T60" fmla="*/ 1562302 w 1589404"/>
                <a:gd name="T61" fmla="*/ 325120 h 594360"/>
                <a:gd name="T62" fmla="*/ 1562302 w 1589404"/>
                <a:gd name="T63" fmla="*/ 326390 h 594360"/>
                <a:gd name="T64" fmla="*/ 1563581 w 1589404"/>
                <a:gd name="T65" fmla="*/ 298450 h 594360"/>
                <a:gd name="T66" fmla="*/ 1563640 w 1589404"/>
                <a:gd name="T67" fmla="*/ 297180 h 594360"/>
                <a:gd name="T68" fmla="*/ 1562302 w 1589404"/>
                <a:gd name="T69" fmla="*/ 270510 h 594360"/>
                <a:gd name="T70" fmla="*/ 30764 w 1589404"/>
                <a:gd name="T71" fmla="*/ 241299 h 594360"/>
                <a:gd name="T72" fmla="*/ 1583732 w 1589404"/>
                <a:gd name="T73" fmla="*/ 242570 h 594360"/>
                <a:gd name="T74" fmla="*/ 1551718 w 1589404"/>
                <a:gd name="T75" fmla="*/ 217170 h 594360"/>
                <a:gd name="T76" fmla="*/ 46748 w 1589404"/>
                <a:gd name="T77" fmla="*/ 190499 h 594360"/>
                <a:gd name="T78" fmla="*/ 1542238 w 1589404"/>
                <a:gd name="T79" fmla="*/ 190500 h 594360"/>
                <a:gd name="T80" fmla="*/ 58184 w 1589404"/>
                <a:gd name="T81" fmla="*/ 166369 h 594360"/>
                <a:gd name="T82" fmla="*/ 1531037 w 1589404"/>
                <a:gd name="T83" fmla="*/ 167194 h 594360"/>
                <a:gd name="T84" fmla="*/ 1531037 w 1589404"/>
                <a:gd name="T85" fmla="*/ 167194 h 594360"/>
                <a:gd name="T86" fmla="*/ 71114 w 1589404"/>
                <a:gd name="T87" fmla="*/ 146049 h 594360"/>
                <a:gd name="T88" fmla="*/ 1537780 w 1589404"/>
                <a:gd name="T89" fmla="*/ 130810 h 594360"/>
                <a:gd name="T90" fmla="*/ 1502111 w 1589404"/>
                <a:gd name="T91" fmla="*/ 124460 h 594360"/>
                <a:gd name="T92" fmla="*/ 104331 w 1589404"/>
                <a:gd name="T93" fmla="*/ 105409 h 594360"/>
                <a:gd name="T94" fmla="*/ 1501665 w 1589404"/>
                <a:gd name="T95" fmla="*/ 86360 h 594360"/>
                <a:gd name="T96" fmla="*/ 1464435 w 1589404"/>
                <a:gd name="T97" fmla="*/ 86360 h 594360"/>
                <a:gd name="T98" fmla="*/ 1421187 w 1589404"/>
                <a:gd name="T99" fmla="*/ 57150 h 594360"/>
                <a:gd name="T100" fmla="*/ 167644 w 1589404"/>
                <a:gd name="T101" fmla="*/ 57149 h 594360"/>
                <a:gd name="T102" fmla="*/ 1458416 w 1589404"/>
                <a:gd name="T103" fmla="*/ 50800 h 594360"/>
                <a:gd name="T104" fmla="*/ 1291441 w 1589404"/>
                <a:gd name="T105" fmla="*/ 25400 h 594360"/>
                <a:gd name="T106" fmla="*/ 1397333 w 1589404"/>
                <a:gd name="T107" fmla="*/ 45720 h 594360"/>
                <a:gd name="T108" fmla="*/ 1406919 w 1589404"/>
                <a:gd name="T109" fmla="*/ 22860 h 594360"/>
                <a:gd name="T110" fmla="*/ 1352524 w 1589404"/>
                <a:gd name="T111" fmla="*/ 6350 h 594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89404" h="594360">
                  <a:moveTo>
                    <a:pt x="1321757" y="593090"/>
                  </a:moveTo>
                  <a:lnTo>
                    <a:pt x="267071" y="593090"/>
                  </a:lnTo>
                  <a:lnTo>
                    <a:pt x="296721" y="594360"/>
                  </a:lnTo>
                  <a:lnTo>
                    <a:pt x="1291885" y="594360"/>
                  </a:lnTo>
                  <a:lnTo>
                    <a:pt x="1321757" y="593090"/>
                  </a:lnTo>
                  <a:close/>
                </a:path>
                <a:path w="1589404" h="594360">
                  <a:moveTo>
                    <a:pt x="1351184" y="589280"/>
                  </a:moveTo>
                  <a:lnTo>
                    <a:pt x="237644" y="589279"/>
                  </a:lnTo>
                  <a:lnTo>
                    <a:pt x="265956" y="593090"/>
                  </a:lnTo>
                  <a:lnTo>
                    <a:pt x="1322872" y="593090"/>
                  </a:lnTo>
                  <a:lnTo>
                    <a:pt x="1351184" y="589280"/>
                  </a:lnTo>
                  <a:close/>
                </a:path>
                <a:path w="1589404" h="594360">
                  <a:moveTo>
                    <a:pt x="1379719" y="581660"/>
                  </a:moveTo>
                  <a:lnTo>
                    <a:pt x="209109" y="581659"/>
                  </a:lnTo>
                  <a:lnTo>
                    <a:pt x="236306" y="589279"/>
                  </a:lnTo>
                  <a:lnTo>
                    <a:pt x="1352522" y="589280"/>
                  </a:lnTo>
                  <a:lnTo>
                    <a:pt x="1379719" y="581660"/>
                  </a:lnTo>
                  <a:close/>
                </a:path>
                <a:path w="1589404" h="594360">
                  <a:moveTo>
                    <a:pt x="1406917" y="571500"/>
                  </a:moveTo>
                  <a:lnTo>
                    <a:pt x="181911" y="571499"/>
                  </a:lnTo>
                  <a:lnTo>
                    <a:pt x="207994" y="581659"/>
                  </a:lnTo>
                  <a:lnTo>
                    <a:pt x="1380834" y="581660"/>
                  </a:lnTo>
                  <a:lnTo>
                    <a:pt x="1406917" y="571500"/>
                  </a:lnTo>
                  <a:close/>
                </a:path>
                <a:path w="1589404" h="594360">
                  <a:moveTo>
                    <a:pt x="123503" y="506729"/>
                  </a:moveTo>
                  <a:lnTo>
                    <a:pt x="124395" y="507999"/>
                  </a:lnTo>
                  <a:lnTo>
                    <a:pt x="87388" y="507999"/>
                  </a:lnTo>
                  <a:lnTo>
                    <a:pt x="108344" y="527049"/>
                  </a:lnTo>
                  <a:lnTo>
                    <a:pt x="131306" y="544829"/>
                  </a:lnTo>
                  <a:lnTo>
                    <a:pt x="154714" y="558799"/>
                  </a:lnTo>
                  <a:lnTo>
                    <a:pt x="155828" y="558799"/>
                  </a:lnTo>
                  <a:lnTo>
                    <a:pt x="180797" y="571499"/>
                  </a:lnTo>
                  <a:lnTo>
                    <a:pt x="1408032" y="571500"/>
                  </a:lnTo>
                  <a:lnTo>
                    <a:pt x="1410529" y="570230"/>
                  </a:lnTo>
                  <a:lnTo>
                    <a:pt x="297389" y="570230"/>
                  </a:lnTo>
                  <a:lnTo>
                    <a:pt x="268408" y="568960"/>
                  </a:lnTo>
                  <a:lnTo>
                    <a:pt x="269523" y="568960"/>
                  </a:lnTo>
                  <a:lnTo>
                    <a:pt x="248289" y="565149"/>
                  </a:lnTo>
                  <a:lnTo>
                    <a:pt x="242548" y="565149"/>
                  </a:lnTo>
                  <a:lnTo>
                    <a:pt x="215351" y="557529"/>
                  </a:lnTo>
                  <a:lnTo>
                    <a:pt x="216466" y="557529"/>
                  </a:lnTo>
                  <a:lnTo>
                    <a:pt x="190383" y="548639"/>
                  </a:lnTo>
                  <a:lnTo>
                    <a:pt x="191497" y="548639"/>
                  </a:lnTo>
                  <a:lnTo>
                    <a:pt x="166752" y="537209"/>
                  </a:lnTo>
                  <a:lnTo>
                    <a:pt x="167644" y="537209"/>
                  </a:lnTo>
                  <a:lnTo>
                    <a:pt x="144236" y="523239"/>
                  </a:lnTo>
                  <a:lnTo>
                    <a:pt x="145351" y="523239"/>
                  </a:lnTo>
                  <a:lnTo>
                    <a:pt x="123503" y="506729"/>
                  </a:lnTo>
                  <a:close/>
                </a:path>
                <a:path w="1589404" h="594360">
                  <a:moveTo>
                    <a:pt x="1347617" y="563880"/>
                  </a:moveTo>
                  <a:lnTo>
                    <a:pt x="1319305" y="568960"/>
                  </a:lnTo>
                  <a:lnTo>
                    <a:pt x="1320420" y="568960"/>
                  </a:lnTo>
                  <a:lnTo>
                    <a:pt x="1291439" y="570230"/>
                  </a:lnTo>
                  <a:lnTo>
                    <a:pt x="1410529" y="570230"/>
                  </a:lnTo>
                  <a:lnTo>
                    <a:pt x="1420516" y="565150"/>
                  </a:lnTo>
                  <a:lnTo>
                    <a:pt x="1346280" y="565150"/>
                  </a:lnTo>
                  <a:lnTo>
                    <a:pt x="1347617" y="563880"/>
                  </a:lnTo>
                  <a:close/>
                </a:path>
                <a:path w="1589404" h="594360">
                  <a:moveTo>
                    <a:pt x="241211" y="563879"/>
                  </a:moveTo>
                  <a:lnTo>
                    <a:pt x="242548" y="565149"/>
                  </a:lnTo>
                  <a:lnTo>
                    <a:pt x="248289" y="565149"/>
                  </a:lnTo>
                  <a:lnTo>
                    <a:pt x="241211" y="563879"/>
                  </a:lnTo>
                  <a:close/>
                </a:path>
                <a:path w="1589404" h="594360">
                  <a:moveTo>
                    <a:pt x="1465325" y="506730"/>
                  </a:moveTo>
                  <a:lnTo>
                    <a:pt x="1443478" y="523240"/>
                  </a:lnTo>
                  <a:lnTo>
                    <a:pt x="1444592" y="523240"/>
                  </a:lnTo>
                  <a:lnTo>
                    <a:pt x="1421185" y="537210"/>
                  </a:lnTo>
                  <a:lnTo>
                    <a:pt x="1422076" y="537210"/>
                  </a:lnTo>
                  <a:lnTo>
                    <a:pt x="1397331" y="548640"/>
                  </a:lnTo>
                  <a:lnTo>
                    <a:pt x="1398446" y="548640"/>
                  </a:lnTo>
                  <a:lnTo>
                    <a:pt x="1372363" y="557530"/>
                  </a:lnTo>
                  <a:lnTo>
                    <a:pt x="1373477" y="557530"/>
                  </a:lnTo>
                  <a:lnTo>
                    <a:pt x="1346280" y="565150"/>
                  </a:lnTo>
                  <a:lnTo>
                    <a:pt x="1420516" y="565150"/>
                  </a:lnTo>
                  <a:lnTo>
                    <a:pt x="1433000" y="558800"/>
                  </a:lnTo>
                  <a:lnTo>
                    <a:pt x="1434115" y="558800"/>
                  </a:lnTo>
                  <a:lnTo>
                    <a:pt x="1457522" y="544830"/>
                  </a:lnTo>
                  <a:lnTo>
                    <a:pt x="1480484" y="527050"/>
                  </a:lnTo>
                  <a:lnTo>
                    <a:pt x="1481376" y="527050"/>
                  </a:lnTo>
                  <a:lnTo>
                    <a:pt x="1501663" y="508000"/>
                  </a:lnTo>
                  <a:lnTo>
                    <a:pt x="1464433" y="508000"/>
                  </a:lnTo>
                  <a:lnTo>
                    <a:pt x="1465325" y="506730"/>
                  </a:lnTo>
                  <a:close/>
                </a:path>
                <a:path w="1589404" h="594360">
                  <a:moveTo>
                    <a:pt x="1408032" y="22860"/>
                  </a:moveTo>
                  <a:lnTo>
                    <a:pt x="180797" y="22859"/>
                  </a:lnTo>
                  <a:lnTo>
                    <a:pt x="155828" y="35559"/>
                  </a:lnTo>
                  <a:lnTo>
                    <a:pt x="154714" y="35559"/>
                  </a:lnTo>
                  <a:lnTo>
                    <a:pt x="131306" y="50799"/>
                  </a:lnTo>
                  <a:lnTo>
                    <a:pt x="130414" y="50799"/>
                  </a:lnTo>
                  <a:lnTo>
                    <a:pt x="108344" y="67309"/>
                  </a:lnTo>
                  <a:lnTo>
                    <a:pt x="87388" y="86359"/>
                  </a:lnTo>
                  <a:lnTo>
                    <a:pt x="86720" y="87629"/>
                  </a:lnTo>
                  <a:lnTo>
                    <a:pt x="67325" y="107949"/>
                  </a:lnTo>
                  <a:lnTo>
                    <a:pt x="51051" y="130809"/>
                  </a:lnTo>
                  <a:lnTo>
                    <a:pt x="50382" y="130809"/>
                  </a:lnTo>
                  <a:lnTo>
                    <a:pt x="36114" y="154939"/>
                  </a:lnTo>
                  <a:lnTo>
                    <a:pt x="35668" y="156209"/>
                  </a:lnTo>
                  <a:lnTo>
                    <a:pt x="23630" y="180339"/>
                  </a:lnTo>
                  <a:lnTo>
                    <a:pt x="22961" y="181609"/>
                  </a:lnTo>
                  <a:lnTo>
                    <a:pt x="13152" y="209549"/>
                  </a:lnTo>
                  <a:lnTo>
                    <a:pt x="6242" y="236219"/>
                  </a:lnTo>
                  <a:lnTo>
                    <a:pt x="5796" y="237489"/>
                  </a:lnTo>
                  <a:lnTo>
                    <a:pt x="1783" y="266699"/>
                  </a:lnTo>
                  <a:lnTo>
                    <a:pt x="1560" y="267969"/>
                  </a:lnTo>
                  <a:lnTo>
                    <a:pt x="0" y="297179"/>
                  </a:lnTo>
                  <a:lnTo>
                    <a:pt x="0" y="298449"/>
                  </a:lnTo>
                  <a:lnTo>
                    <a:pt x="1560" y="327659"/>
                  </a:lnTo>
                  <a:lnTo>
                    <a:pt x="1783" y="328929"/>
                  </a:lnTo>
                  <a:lnTo>
                    <a:pt x="5796" y="356869"/>
                  </a:lnTo>
                  <a:lnTo>
                    <a:pt x="6242" y="358139"/>
                  </a:lnTo>
                  <a:lnTo>
                    <a:pt x="13152" y="384809"/>
                  </a:lnTo>
                  <a:lnTo>
                    <a:pt x="22961" y="412749"/>
                  </a:lnTo>
                  <a:lnTo>
                    <a:pt x="23630" y="414019"/>
                  </a:lnTo>
                  <a:lnTo>
                    <a:pt x="35668" y="438149"/>
                  </a:lnTo>
                  <a:lnTo>
                    <a:pt x="36114" y="439419"/>
                  </a:lnTo>
                  <a:lnTo>
                    <a:pt x="50382" y="463549"/>
                  </a:lnTo>
                  <a:lnTo>
                    <a:pt x="51051" y="464819"/>
                  </a:lnTo>
                  <a:lnTo>
                    <a:pt x="67325" y="486409"/>
                  </a:lnTo>
                  <a:lnTo>
                    <a:pt x="86720" y="507999"/>
                  </a:lnTo>
                  <a:lnTo>
                    <a:pt x="124395" y="507999"/>
                  </a:lnTo>
                  <a:lnTo>
                    <a:pt x="104331" y="490219"/>
                  </a:lnTo>
                  <a:lnTo>
                    <a:pt x="105000" y="490219"/>
                  </a:lnTo>
                  <a:lnTo>
                    <a:pt x="87862" y="471169"/>
                  </a:lnTo>
                  <a:lnTo>
                    <a:pt x="87611" y="471169"/>
                  </a:lnTo>
                  <a:lnTo>
                    <a:pt x="72085" y="450849"/>
                  </a:lnTo>
                  <a:lnTo>
                    <a:pt x="71783" y="450849"/>
                  </a:lnTo>
                  <a:lnTo>
                    <a:pt x="58267" y="427989"/>
                  </a:lnTo>
                  <a:lnTo>
                    <a:pt x="57516" y="426719"/>
                  </a:lnTo>
                  <a:lnTo>
                    <a:pt x="46748" y="403859"/>
                  </a:lnTo>
                  <a:lnTo>
                    <a:pt x="46592" y="403859"/>
                  </a:lnTo>
                  <a:lnTo>
                    <a:pt x="37006" y="378459"/>
                  </a:lnTo>
                  <a:lnTo>
                    <a:pt x="37452" y="378459"/>
                  </a:lnTo>
                  <a:lnTo>
                    <a:pt x="30318" y="351789"/>
                  </a:lnTo>
                  <a:lnTo>
                    <a:pt x="30571" y="351789"/>
                  </a:lnTo>
                  <a:lnTo>
                    <a:pt x="26721" y="326389"/>
                  </a:lnTo>
                  <a:lnTo>
                    <a:pt x="26528" y="326389"/>
                  </a:lnTo>
                  <a:lnTo>
                    <a:pt x="25249" y="298449"/>
                  </a:lnTo>
                  <a:lnTo>
                    <a:pt x="26528" y="269239"/>
                  </a:lnTo>
                  <a:lnTo>
                    <a:pt x="26712" y="269239"/>
                  </a:lnTo>
                  <a:lnTo>
                    <a:pt x="30580" y="242569"/>
                  </a:lnTo>
                  <a:lnTo>
                    <a:pt x="30318" y="242569"/>
                  </a:lnTo>
                  <a:lnTo>
                    <a:pt x="37112" y="217169"/>
                  </a:lnTo>
                  <a:lnTo>
                    <a:pt x="46592" y="190499"/>
                  </a:lnTo>
                  <a:lnTo>
                    <a:pt x="46748" y="190499"/>
                  </a:lnTo>
                  <a:lnTo>
                    <a:pt x="57583" y="167639"/>
                  </a:lnTo>
                  <a:lnTo>
                    <a:pt x="58184" y="166369"/>
                  </a:lnTo>
                  <a:lnTo>
                    <a:pt x="71783" y="144779"/>
                  </a:lnTo>
                  <a:lnTo>
                    <a:pt x="72031" y="144779"/>
                  </a:lnTo>
                  <a:lnTo>
                    <a:pt x="87611" y="123189"/>
                  </a:lnTo>
                  <a:lnTo>
                    <a:pt x="87862" y="123189"/>
                  </a:lnTo>
                  <a:lnTo>
                    <a:pt x="105000" y="104139"/>
                  </a:lnTo>
                  <a:lnTo>
                    <a:pt x="105669" y="104139"/>
                  </a:lnTo>
                  <a:lnTo>
                    <a:pt x="124395" y="86359"/>
                  </a:lnTo>
                  <a:lnTo>
                    <a:pt x="125184" y="86359"/>
                  </a:lnTo>
                  <a:lnTo>
                    <a:pt x="145351" y="71119"/>
                  </a:lnTo>
                  <a:lnTo>
                    <a:pt x="146187" y="71119"/>
                  </a:lnTo>
                  <a:lnTo>
                    <a:pt x="167644" y="57149"/>
                  </a:lnTo>
                  <a:lnTo>
                    <a:pt x="169226" y="57149"/>
                  </a:lnTo>
                  <a:lnTo>
                    <a:pt x="191497" y="45719"/>
                  </a:lnTo>
                  <a:lnTo>
                    <a:pt x="193643" y="45719"/>
                  </a:lnTo>
                  <a:lnTo>
                    <a:pt x="216466" y="36829"/>
                  </a:lnTo>
                  <a:lnTo>
                    <a:pt x="215351" y="36829"/>
                  </a:lnTo>
                  <a:lnTo>
                    <a:pt x="242548" y="30479"/>
                  </a:lnTo>
                  <a:lnTo>
                    <a:pt x="241211" y="30479"/>
                  </a:lnTo>
                  <a:lnTo>
                    <a:pt x="269523" y="26669"/>
                  </a:lnTo>
                  <a:lnTo>
                    <a:pt x="268408" y="26669"/>
                  </a:lnTo>
                  <a:lnTo>
                    <a:pt x="297389" y="25400"/>
                  </a:lnTo>
                  <a:lnTo>
                    <a:pt x="1413025" y="25400"/>
                  </a:lnTo>
                  <a:lnTo>
                    <a:pt x="1408032" y="22860"/>
                  </a:lnTo>
                  <a:close/>
                </a:path>
                <a:path w="1589404" h="594360">
                  <a:moveTo>
                    <a:pt x="1502109" y="469900"/>
                  </a:moveTo>
                  <a:lnTo>
                    <a:pt x="1483828" y="490220"/>
                  </a:lnTo>
                  <a:lnTo>
                    <a:pt x="1484720" y="490220"/>
                  </a:lnTo>
                  <a:lnTo>
                    <a:pt x="1464433" y="508000"/>
                  </a:lnTo>
                  <a:lnTo>
                    <a:pt x="1502332" y="508000"/>
                  </a:lnTo>
                  <a:lnTo>
                    <a:pt x="1520612" y="487680"/>
                  </a:lnTo>
                  <a:lnTo>
                    <a:pt x="1521504" y="486410"/>
                  </a:lnTo>
                  <a:lnTo>
                    <a:pt x="1532991" y="471170"/>
                  </a:lnTo>
                  <a:lnTo>
                    <a:pt x="1501217" y="471170"/>
                  </a:lnTo>
                  <a:lnTo>
                    <a:pt x="1502109" y="469900"/>
                  </a:lnTo>
                  <a:close/>
                </a:path>
                <a:path w="1589404" h="594360">
                  <a:moveTo>
                    <a:pt x="86720" y="469899"/>
                  </a:moveTo>
                  <a:lnTo>
                    <a:pt x="87611" y="471169"/>
                  </a:lnTo>
                  <a:lnTo>
                    <a:pt x="87862" y="471169"/>
                  </a:lnTo>
                  <a:lnTo>
                    <a:pt x="86720" y="469899"/>
                  </a:lnTo>
                  <a:close/>
                </a:path>
                <a:path w="1589404" h="594360">
                  <a:moveTo>
                    <a:pt x="1517714" y="449580"/>
                  </a:moveTo>
                  <a:lnTo>
                    <a:pt x="1501217" y="471170"/>
                  </a:lnTo>
                  <a:lnTo>
                    <a:pt x="1532991" y="471170"/>
                  </a:lnTo>
                  <a:lnTo>
                    <a:pt x="1537778" y="464820"/>
                  </a:lnTo>
                  <a:lnTo>
                    <a:pt x="1538446" y="463550"/>
                  </a:lnTo>
                  <a:lnTo>
                    <a:pt x="1545956" y="450850"/>
                  </a:lnTo>
                  <a:lnTo>
                    <a:pt x="1517045" y="450850"/>
                  </a:lnTo>
                  <a:lnTo>
                    <a:pt x="1517714" y="449580"/>
                  </a:lnTo>
                  <a:close/>
                </a:path>
                <a:path w="1589404" h="594360">
                  <a:moveTo>
                    <a:pt x="71114" y="449579"/>
                  </a:moveTo>
                  <a:lnTo>
                    <a:pt x="71783" y="450849"/>
                  </a:lnTo>
                  <a:lnTo>
                    <a:pt x="72085" y="450849"/>
                  </a:lnTo>
                  <a:lnTo>
                    <a:pt x="71114" y="449579"/>
                  </a:lnTo>
                  <a:close/>
                </a:path>
                <a:path w="1589404" h="594360">
                  <a:moveTo>
                    <a:pt x="1558862" y="426720"/>
                  </a:moveTo>
                  <a:lnTo>
                    <a:pt x="1531313" y="426720"/>
                  </a:lnTo>
                  <a:lnTo>
                    <a:pt x="1530644" y="427990"/>
                  </a:lnTo>
                  <a:lnTo>
                    <a:pt x="1517045" y="450850"/>
                  </a:lnTo>
                  <a:lnTo>
                    <a:pt x="1545956" y="450850"/>
                  </a:lnTo>
                  <a:lnTo>
                    <a:pt x="1552714" y="439420"/>
                  </a:lnTo>
                  <a:lnTo>
                    <a:pt x="1553160" y="438150"/>
                  </a:lnTo>
                  <a:lnTo>
                    <a:pt x="1558862" y="426720"/>
                  </a:lnTo>
                  <a:close/>
                </a:path>
                <a:path w="1589404" h="594360">
                  <a:moveTo>
                    <a:pt x="57516" y="426719"/>
                  </a:moveTo>
                  <a:lnTo>
                    <a:pt x="58184" y="427989"/>
                  </a:lnTo>
                  <a:lnTo>
                    <a:pt x="57853" y="427289"/>
                  </a:lnTo>
                  <a:lnTo>
                    <a:pt x="57516" y="426719"/>
                  </a:lnTo>
                  <a:close/>
                </a:path>
                <a:path w="1589404" h="594360">
                  <a:moveTo>
                    <a:pt x="57853" y="427289"/>
                  </a:moveTo>
                  <a:lnTo>
                    <a:pt x="58184" y="427989"/>
                  </a:lnTo>
                  <a:lnTo>
                    <a:pt x="57853" y="427289"/>
                  </a:lnTo>
                  <a:close/>
                </a:path>
                <a:path w="1589404" h="594360">
                  <a:moveTo>
                    <a:pt x="1530976" y="427290"/>
                  </a:moveTo>
                  <a:lnTo>
                    <a:pt x="1530562" y="427990"/>
                  </a:lnTo>
                  <a:lnTo>
                    <a:pt x="1530976" y="427290"/>
                  </a:lnTo>
                  <a:close/>
                </a:path>
                <a:path w="1589404" h="594360">
                  <a:moveTo>
                    <a:pt x="1531313" y="426720"/>
                  </a:moveTo>
                  <a:lnTo>
                    <a:pt x="1530976" y="427290"/>
                  </a:lnTo>
                  <a:lnTo>
                    <a:pt x="1530644" y="427990"/>
                  </a:lnTo>
                  <a:lnTo>
                    <a:pt x="1531313" y="426720"/>
                  </a:lnTo>
                  <a:close/>
                </a:path>
                <a:path w="1589404" h="594360">
                  <a:moveTo>
                    <a:pt x="57583" y="426719"/>
                  </a:moveTo>
                  <a:lnTo>
                    <a:pt x="57853" y="427289"/>
                  </a:lnTo>
                  <a:lnTo>
                    <a:pt x="57583" y="426719"/>
                  </a:lnTo>
                  <a:close/>
                </a:path>
                <a:path w="1589404" h="594360">
                  <a:moveTo>
                    <a:pt x="1542682" y="402590"/>
                  </a:moveTo>
                  <a:lnTo>
                    <a:pt x="1530976" y="427290"/>
                  </a:lnTo>
                  <a:lnTo>
                    <a:pt x="1531313" y="426720"/>
                  </a:lnTo>
                  <a:lnTo>
                    <a:pt x="1558862" y="426720"/>
                  </a:lnTo>
                  <a:lnTo>
                    <a:pt x="1565198" y="414020"/>
                  </a:lnTo>
                  <a:lnTo>
                    <a:pt x="1565867" y="412750"/>
                  </a:lnTo>
                  <a:lnTo>
                    <a:pt x="1568988" y="403860"/>
                  </a:lnTo>
                  <a:lnTo>
                    <a:pt x="1542236" y="403860"/>
                  </a:lnTo>
                  <a:lnTo>
                    <a:pt x="1542682" y="402590"/>
                  </a:lnTo>
                  <a:close/>
                </a:path>
                <a:path w="1589404" h="594360">
                  <a:moveTo>
                    <a:pt x="46146" y="402589"/>
                  </a:moveTo>
                  <a:lnTo>
                    <a:pt x="46592" y="403859"/>
                  </a:lnTo>
                  <a:lnTo>
                    <a:pt x="46748" y="403859"/>
                  </a:lnTo>
                  <a:lnTo>
                    <a:pt x="46146" y="402589"/>
                  </a:lnTo>
                  <a:close/>
                </a:path>
                <a:path w="1589404" h="594360">
                  <a:moveTo>
                    <a:pt x="1583762" y="351790"/>
                  </a:moveTo>
                  <a:lnTo>
                    <a:pt x="1558510" y="351790"/>
                  </a:lnTo>
                  <a:lnTo>
                    <a:pt x="1551376" y="378460"/>
                  </a:lnTo>
                  <a:lnTo>
                    <a:pt x="1551822" y="378460"/>
                  </a:lnTo>
                  <a:lnTo>
                    <a:pt x="1542236" y="403860"/>
                  </a:lnTo>
                  <a:lnTo>
                    <a:pt x="1568988" y="403860"/>
                  </a:lnTo>
                  <a:lnTo>
                    <a:pt x="1575676" y="384810"/>
                  </a:lnTo>
                  <a:lnTo>
                    <a:pt x="1582587" y="358140"/>
                  </a:lnTo>
                  <a:lnTo>
                    <a:pt x="1583033" y="356870"/>
                  </a:lnTo>
                  <a:lnTo>
                    <a:pt x="1583762" y="351790"/>
                  </a:lnTo>
                  <a:close/>
                </a:path>
                <a:path w="1589404" h="594360">
                  <a:moveTo>
                    <a:pt x="30571" y="351789"/>
                  </a:moveTo>
                  <a:lnTo>
                    <a:pt x="30318" y="351789"/>
                  </a:lnTo>
                  <a:lnTo>
                    <a:pt x="30764" y="353059"/>
                  </a:lnTo>
                  <a:lnTo>
                    <a:pt x="30571" y="351789"/>
                  </a:lnTo>
                  <a:close/>
                </a:path>
                <a:path w="1589404" h="594360">
                  <a:moveTo>
                    <a:pt x="1562300" y="325120"/>
                  </a:moveTo>
                  <a:lnTo>
                    <a:pt x="1558064" y="353060"/>
                  </a:lnTo>
                  <a:lnTo>
                    <a:pt x="1558510" y="351790"/>
                  </a:lnTo>
                  <a:lnTo>
                    <a:pt x="1583762" y="351790"/>
                  </a:lnTo>
                  <a:lnTo>
                    <a:pt x="1587045" y="328930"/>
                  </a:lnTo>
                  <a:lnTo>
                    <a:pt x="1587268" y="327660"/>
                  </a:lnTo>
                  <a:lnTo>
                    <a:pt x="1587336" y="326390"/>
                  </a:lnTo>
                  <a:lnTo>
                    <a:pt x="1562300" y="326390"/>
                  </a:lnTo>
                  <a:lnTo>
                    <a:pt x="1562300" y="325120"/>
                  </a:lnTo>
                  <a:close/>
                </a:path>
                <a:path w="1589404" h="594360">
                  <a:moveTo>
                    <a:pt x="26528" y="325119"/>
                  </a:moveTo>
                  <a:lnTo>
                    <a:pt x="26528" y="326389"/>
                  </a:lnTo>
                  <a:lnTo>
                    <a:pt x="26721" y="326389"/>
                  </a:lnTo>
                  <a:lnTo>
                    <a:pt x="26528" y="325119"/>
                  </a:lnTo>
                  <a:close/>
                </a:path>
                <a:path w="1589404" h="594360">
                  <a:moveTo>
                    <a:pt x="1588829" y="297180"/>
                  </a:moveTo>
                  <a:lnTo>
                    <a:pt x="1563638" y="297180"/>
                  </a:lnTo>
                  <a:lnTo>
                    <a:pt x="1563638" y="298450"/>
                  </a:lnTo>
                  <a:lnTo>
                    <a:pt x="1562300" y="326390"/>
                  </a:lnTo>
                  <a:lnTo>
                    <a:pt x="1587336" y="326390"/>
                  </a:lnTo>
                  <a:lnTo>
                    <a:pt x="1588829" y="298450"/>
                  </a:lnTo>
                  <a:lnTo>
                    <a:pt x="1588829" y="297180"/>
                  </a:lnTo>
                  <a:close/>
                </a:path>
                <a:path w="1589404" h="594360">
                  <a:moveTo>
                    <a:pt x="25220" y="297814"/>
                  </a:moveTo>
                  <a:lnTo>
                    <a:pt x="25191" y="298449"/>
                  </a:lnTo>
                  <a:lnTo>
                    <a:pt x="25220" y="297814"/>
                  </a:lnTo>
                  <a:close/>
                </a:path>
                <a:path w="1589404" h="594360">
                  <a:moveTo>
                    <a:pt x="1563608" y="297815"/>
                  </a:moveTo>
                  <a:lnTo>
                    <a:pt x="1563579" y="298450"/>
                  </a:lnTo>
                  <a:lnTo>
                    <a:pt x="1563608" y="297815"/>
                  </a:lnTo>
                  <a:close/>
                </a:path>
                <a:path w="1589404" h="594360">
                  <a:moveTo>
                    <a:pt x="25249" y="297179"/>
                  </a:moveTo>
                  <a:lnTo>
                    <a:pt x="25220" y="297814"/>
                  </a:lnTo>
                  <a:lnTo>
                    <a:pt x="25249" y="297179"/>
                  </a:lnTo>
                  <a:close/>
                </a:path>
                <a:path w="1589404" h="594360">
                  <a:moveTo>
                    <a:pt x="1587336" y="269240"/>
                  </a:moveTo>
                  <a:lnTo>
                    <a:pt x="1562300" y="269240"/>
                  </a:lnTo>
                  <a:lnTo>
                    <a:pt x="1563608" y="297815"/>
                  </a:lnTo>
                  <a:lnTo>
                    <a:pt x="1563638" y="297180"/>
                  </a:lnTo>
                  <a:lnTo>
                    <a:pt x="1588829" y="297180"/>
                  </a:lnTo>
                  <a:lnTo>
                    <a:pt x="1587336" y="269240"/>
                  </a:lnTo>
                  <a:close/>
                </a:path>
                <a:path w="1589404" h="594360">
                  <a:moveTo>
                    <a:pt x="26712" y="269239"/>
                  </a:moveTo>
                  <a:lnTo>
                    <a:pt x="26528" y="269239"/>
                  </a:lnTo>
                  <a:lnTo>
                    <a:pt x="26528" y="270509"/>
                  </a:lnTo>
                  <a:lnTo>
                    <a:pt x="26712" y="269239"/>
                  </a:lnTo>
                  <a:close/>
                </a:path>
                <a:path w="1589404" h="594360">
                  <a:moveTo>
                    <a:pt x="1558064" y="241300"/>
                  </a:moveTo>
                  <a:lnTo>
                    <a:pt x="1562300" y="270510"/>
                  </a:lnTo>
                  <a:lnTo>
                    <a:pt x="1562300" y="269240"/>
                  </a:lnTo>
                  <a:lnTo>
                    <a:pt x="1587336" y="269240"/>
                  </a:lnTo>
                  <a:lnTo>
                    <a:pt x="1587268" y="267970"/>
                  </a:lnTo>
                  <a:lnTo>
                    <a:pt x="1587045" y="266700"/>
                  </a:lnTo>
                  <a:lnTo>
                    <a:pt x="1583730" y="242570"/>
                  </a:lnTo>
                  <a:lnTo>
                    <a:pt x="1558510" y="242570"/>
                  </a:lnTo>
                  <a:lnTo>
                    <a:pt x="1558064" y="241300"/>
                  </a:lnTo>
                  <a:close/>
                </a:path>
                <a:path w="1589404" h="594360">
                  <a:moveTo>
                    <a:pt x="30764" y="241299"/>
                  </a:moveTo>
                  <a:lnTo>
                    <a:pt x="30318" y="242569"/>
                  </a:lnTo>
                  <a:lnTo>
                    <a:pt x="30580" y="242569"/>
                  </a:lnTo>
                  <a:lnTo>
                    <a:pt x="30764" y="241299"/>
                  </a:lnTo>
                  <a:close/>
                </a:path>
                <a:path w="1589404" h="594360">
                  <a:moveTo>
                    <a:pt x="1577321" y="215900"/>
                  </a:moveTo>
                  <a:lnTo>
                    <a:pt x="1551376" y="215900"/>
                  </a:lnTo>
                  <a:lnTo>
                    <a:pt x="1551822" y="217170"/>
                  </a:lnTo>
                  <a:lnTo>
                    <a:pt x="1558510" y="242570"/>
                  </a:lnTo>
                  <a:lnTo>
                    <a:pt x="1583730" y="242570"/>
                  </a:lnTo>
                  <a:lnTo>
                    <a:pt x="1583033" y="237490"/>
                  </a:lnTo>
                  <a:lnTo>
                    <a:pt x="1582587" y="236220"/>
                  </a:lnTo>
                  <a:lnTo>
                    <a:pt x="1577321" y="215900"/>
                  </a:lnTo>
                  <a:close/>
                </a:path>
                <a:path w="1589404" h="594360">
                  <a:moveTo>
                    <a:pt x="37421" y="216015"/>
                  </a:moveTo>
                  <a:lnTo>
                    <a:pt x="37006" y="217169"/>
                  </a:lnTo>
                  <a:lnTo>
                    <a:pt x="37421" y="216015"/>
                  </a:lnTo>
                  <a:close/>
                </a:path>
                <a:path w="1589404" h="594360">
                  <a:moveTo>
                    <a:pt x="1551407" y="216015"/>
                  </a:moveTo>
                  <a:lnTo>
                    <a:pt x="1551716" y="217170"/>
                  </a:lnTo>
                  <a:lnTo>
                    <a:pt x="1551407" y="216015"/>
                  </a:lnTo>
                  <a:close/>
                </a:path>
                <a:path w="1589404" h="594360">
                  <a:moveTo>
                    <a:pt x="1568988" y="190500"/>
                  </a:moveTo>
                  <a:lnTo>
                    <a:pt x="1542236" y="190500"/>
                  </a:lnTo>
                  <a:lnTo>
                    <a:pt x="1551407" y="216015"/>
                  </a:lnTo>
                  <a:lnTo>
                    <a:pt x="1577321" y="215900"/>
                  </a:lnTo>
                  <a:lnTo>
                    <a:pt x="1575676" y="209550"/>
                  </a:lnTo>
                  <a:lnTo>
                    <a:pt x="1568988" y="190500"/>
                  </a:lnTo>
                  <a:close/>
                </a:path>
                <a:path w="1589404" h="594360">
                  <a:moveTo>
                    <a:pt x="46748" y="190499"/>
                  </a:moveTo>
                  <a:lnTo>
                    <a:pt x="46592" y="190499"/>
                  </a:lnTo>
                  <a:lnTo>
                    <a:pt x="46146" y="191769"/>
                  </a:lnTo>
                  <a:lnTo>
                    <a:pt x="46748" y="190499"/>
                  </a:lnTo>
                  <a:close/>
                </a:path>
                <a:path w="1589404" h="594360">
                  <a:moveTo>
                    <a:pt x="1558229" y="166370"/>
                  </a:moveTo>
                  <a:lnTo>
                    <a:pt x="1530644" y="166370"/>
                  </a:lnTo>
                  <a:lnTo>
                    <a:pt x="1531313" y="167640"/>
                  </a:lnTo>
                  <a:lnTo>
                    <a:pt x="1542682" y="191770"/>
                  </a:lnTo>
                  <a:lnTo>
                    <a:pt x="1542236" y="190500"/>
                  </a:lnTo>
                  <a:lnTo>
                    <a:pt x="1568988" y="190500"/>
                  </a:lnTo>
                  <a:lnTo>
                    <a:pt x="1565867" y="181610"/>
                  </a:lnTo>
                  <a:lnTo>
                    <a:pt x="1565198" y="180340"/>
                  </a:lnTo>
                  <a:lnTo>
                    <a:pt x="1558229" y="166370"/>
                  </a:lnTo>
                  <a:close/>
                </a:path>
                <a:path w="1589404" h="594360">
                  <a:moveTo>
                    <a:pt x="58184" y="166369"/>
                  </a:moveTo>
                  <a:lnTo>
                    <a:pt x="57516" y="167639"/>
                  </a:lnTo>
                  <a:lnTo>
                    <a:pt x="57794" y="167194"/>
                  </a:lnTo>
                  <a:lnTo>
                    <a:pt x="58184" y="166369"/>
                  </a:lnTo>
                  <a:close/>
                </a:path>
                <a:path w="1589404" h="594360">
                  <a:moveTo>
                    <a:pt x="57794" y="167194"/>
                  </a:moveTo>
                  <a:lnTo>
                    <a:pt x="57516" y="167639"/>
                  </a:lnTo>
                  <a:lnTo>
                    <a:pt x="57794" y="167194"/>
                  </a:lnTo>
                  <a:close/>
                </a:path>
                <a:path w="1589404" h="594360">
                  <a:moveTo>
                    <a:pt x="1531035" y="167194"/>
                  </a:moveTo>
                  <a:lnTo>
                    <a:pt x="1531246" y="167640"/>
                  </a:lnTo>
                  <a:lnTo>
                    <a:pt x="1531035" y="167194"/>
                  </a:lnTo>
                  <a:close/>
                </a:path>
                <a:path w="1589404" h="594360">
                  <a:moveTo>
                    <a:pt x="1530644" y="166370"/>
                  </a:moveTo>
                  <a:lnTo>
                    <a:pt x="1531035" y="167194"/>
                  </a:lnTo>
                  <a:lnTo>
                    <a:pt x="1531313" y="167640"/>
                  </a:lnTo>
                  <a:lnTo>
                    <a:pt x="1530644" y="166370"/>
                  </a:lnTo>
                  <a:close/>
                </a:path>
                <a:path w="1589404" h="594360">
                  <a:moveTo>
                    <a:pt x="58308" y="166369"/>
                  </a:moveTo>
                  <a:lnTo>
                    <a:pt x="57794" y="167194"/>
                  </a:lnTo>
                  <a:lnTo>
                    <a:pt x="58308" y="166369"/>
                  </a:lnTo>
                  <a:close/>
                </a:path>
                <a:path w="1589404" h="594360">
                  <a:moveTo>
                    <a:pt x="1546707" y="144780"/>
                  </a:moveTo>
                  <a:lnTo>
                    <a:pt x="1517045" y="144780"/>
                  </a:lnTo>
                  <a:lnTo>
                    <a:pt x="1531035" y="167194"/>
                  </a:lnTo>
                  <a:lnTo>
                    <a:pt x="1530644" y="166370"/>
                  </a:lnTo>
                  <a:lnTo>
                    <a:pt x="1558229" y="166370"/>
                  </a:lnTo>
                  <a:lnTo>
                    <a:pt x="1553160" y="156210"/>
                  </a:lnTo>
                  <a:lnTo>
                    <a:pt x="1552714" y="154940"/>
                  </a:lnTo>
                  <a:lnTo>
                    <a:pt x="1546707" y="144780"/>
                  </a:lnTo>
                  <a:close/>
                </a:path>
                <a:path w="1589404" h="594360">
                  <a:moveTo>
                    <a:pt x="72031" y="144779"/>
                  </a:moveTo>
                  <a:lnTo>
                    <a:pt x="71783" y="144779"/>
                  </a:lnTo>
                  <a:lnTo>
                    <a:pt x="71114" y="146049"/>
                  </a:lnTo>
                  <a:lnTo>
                    <a:pt x="72031" y="144779"/>
                  </a:lnTo>
                  <a:close/>
                </a:path>
                <a:path w="1589404" h="594360">
                  <a:moveTo>
                    <a:pt x="1532353" y="123190"/>
                  </a:moveTo>
                  <a:lnTo>
                    <a:pt x="1501217" y="123190"/>
                  </a:lnTo>
                  <a:lnTo>
                    <a:pt x="1517714" y="146050"/>
                  </a:lnTo>
                  <a:lnTo>
                    <a:pt x="1517045" y="144780"/>
                  </a:lnTo>
                  <a:lnTo>
                    <a:pt x="1546707" y="144780"/>
                  </a:lnTo>
                  <a:lnTo>
                    <a:pt x="1538446" y="130810"/>
                  </a:lnTo>
                  <a:lnTo>
                    <a:pt x="1537778" y="130810"/>
                  </a:lnTo>
                  <a:lnTo>
                    <a:pt x="1532353" y="123190"/>
                  </a:lnTo>
                  <a:close/>
                </a:path>
                <a:path w="1589404" h="594360">
                  <a:moveTo>
                    <a:pt x="87862" y="123189"/>
                  </a:moveTo>
                  <a:lnTo>
                    <a:pt x="87611" y="123189"/>
                  </a:lnTo>
                  <a:lnTo>
                    <a:pt x="86720" y="124459"/>
                  </a:lnTo>
                  <a:lnTo>
                    <a:pt x="87862" y="123189"/>
                  </a:lnTo>
                  <a:close/>
                </a:path>
                <a:path w="1589404" h="594360">
                  <a:moveTo>
                    <a:pt x="1517184" y="104140"/>
                  </a:moveTo>
                  <a:lnTo>
                    <a:pt x="1483828" y="104140"/>
                  </a:lnTo>
                  <a:lnTo>
                    <a:pt x="1502109" y="124460"/>
                  </a:lnTo>
                  <a:lnTo>
                    <a:pt x="1501217" y="123190"/>
                  </a:lnTo>
                  <a:lnTo>
                    <a:pt x="1532353" y="123190"/>
                  </a:lnTo>
                  <a:lnTo>
                    <a:pt x="1521504" y="107950"/>
                  </a:lnTo>
                  <a:lnTo>
                    <a:pt x="1520612" y="107950"/>
                  </a:lnTo>
                  <a:lnTo>
                    <a:pt x="1517184" y="104140"/>
                  </a:lnTo>
                  <a:close/>
                </a:path>
                <a:path w="1589404" h="594360">
                  <a:moveTo>
                    <a:pt x="105669" y="104139"/>
                  </a:moveTo>
                  <a:lnTo>
                    <a:pt x="105000" y="104139"/>
                  </a:lnTo>
                  <a:lnTo>
                    <a:pt x="104331" y="105409"/>
                  </a:lnTo>
                  <a:lnTo>
                    <a:pt x="105669" y="104139"/>
                  </a:lnTo>
                  <a:close/>
                </a:path>
                <a:path w="1589404" h="594360">
                  <a:moveTo>
                    <a:pt x="1501663" y="86360"/>
                  </a:moveTo>
                  <a:lnTo>
                    <a:pt x="1464433" y="86360"/>
                  </a:lnTo>
                  <a:lnTo>
                    <a:pt x="1484720" y="105410"/>
                  </a:lnTo>
                  <a:lnTo>
                    <a:pt x="1483828" y="104140"/>
                  </a:lnTo>
                  <a:lnTo>
                    <a:pt x="1517184" y="104140"/>
                  </a:lnTo>
                  <a:lnTo>
                    <a:pt x="1502332" y="87630"/>
                  </a:lnTo>
                  <a:lnTo>
                    <a:pt x="1501663" y="86360"/>
                  </a:lnTo>
                  <a:close/>
                </a:path>
                <a:path w="1589404" h="594360">
                  <a:moveTo>
                    <a:pt x="125184" y="86359"/>
                  </a:moveTo>
                  <a:lnTo>
                    <a:pt x="124395" y="86359"/>
                  </a:lnTo>
                  <a:lnTo>
                    <a:pt x="123503" y="87629"/>
                  </a:lnTo>
                  <a:lnTo>
                    <a:pt x="125184" y="86359"/>
                  </a:lnTo>
                  <a:close/>
                </a:path>
                <a:path w="1589404" h="594360">
                  <a:moveTo>
                    <a:pt x="1484274" y="71120"/>
                  </a:moveTo>
                  <a:lnTo>
                    <a:pt x="1443478" y="71120"/>
                  </a:lnTo>
                  <a:lnTo>
                    <a:pt x="1465325" y="87630"/>
                  </a:lnTo>
                  <a:lnTo>
                    <a:pt x="1464433" y="86360"/>
                  </a:lnTo>
                  <a:lnTo>
                    <a:pt x="1501663" y="86360"/>
                  </a:lnTo>
                  <a:lnTo>
                    <a:pt x="1484274" y="71120"/>
                  </a:lnTo>
                  <a:close/>
                </a:path>
                <a:path w="1589404" h="594360">
                  <a:moveTo>
                    <a:pt x="146187" y="71119"/>
                  </a:moveTo>
                  <a:lnTo>
                    <a:pt x="145351" y="71119"/>
                  </a:lnTo>
                  <a:lnTo>
                    <a:pt x="144236" y="72389"/>
                  </a:lnTo>
                  <a:lnTo>
                    <a:pt x="146187" y="71119"/>
                  </a:lnTo>
                  <a:close/>
                </a:path>
                <a:path w="1589404" h="594360">
                  <a:moveTo>
                    <a:pt x="1466903" y="57150"/>
                  </a:moveTo>
                  <a:lnTo>
                    <a:pt x="1421185" y="57150"/>
                  </a:lnTo>
                  <a:lnTo>
                    <a:pt x="1444592" y="72390"/>
                  </a:lnTo>
                  <a:lnTo>
                    <a:pt x="1443478" y="71120"/>
                  </a:lnTo>
                  <a:lnTo>
                    <a:pt x="1484274" y="71120"/>
                  </a:lnTo>
                  <a:lnTo>
                    <a:pt x="1481376" y="68580"/>
                  </a:lnTo>
                  <a:lnTo>
                    <a:pt x="1480484" y="67310"/>
                  </a:lnTo>
                  <a:lnTo>
                    <a:pt x="1466903" y="57150"/>
                  </a:lnTo>
                  <a:close/>
                </a:path>
                <a:path w="1589404" h="594360">
                  <a:moveTo>
                    <a:pt x="169226" y="57149"/>
                  </a:moveTo>
                  <a:lnTo>
                    <a:pt x="167644" y="57149"/>
                  </a:lnTo>
                  <a:lnTo>
                    <a:pt x="166752" y="58419"/>
                  </a:lnTo>
                  <a:lnTo>
                    <a:pt x="169226" y="57149"/>
                  </a:lnTo>
                  <a:close/>
                </a:path>
                <a:path w="1589404" h="594360">
                  <a:moveTo>
                    <a:pt x="1449720" y="45720"/>
                  </a:moveTo>
                  <a:lnTo>
                    <a:pt x="1397331" y="45720"/>
                  </a:lnTo>
                  <a:lnTo>
                    <a:pt x="1422076" y="58420"/>
                  </a:lnTo>
                  <a:lnTo>
                    <a:pt x="1421185" y="57150"/>
                  </a:lnTo>
                  <a:lnTo>
                    <a:pt x="1466903" y="57150"/>
                  </a:lnTo>
                  <a:lnTo>
                    <a:pt x="1458414" y="50800"/>
                  </a:lnTo>
                  <a:lnTo>
                    <a:pt x="1457522" y="50800"/>
                  </a:lnTo>
                  <a:lnTo>
                    <a:pt x="1449720" y="45720"/>
                  </a:lnTo>
                  <a:close/>
                </a:path>
                <a:path w="1589404" h="594360">
                  <a:moveTo>
                    <a:pt x="193643" y="45719"/>
                  </a:moveTo>
                  <a:lnTo>
                    <a:pt x="191497" y="45719"/>
                  </a:lnTo>
                  <a:lnTo>
                    <a:pt x="190383" y="46989"/>
                  </a:lnTo>
                  <a:lnTo>
                    <a:pt x="193643" y="45719"/>
                  </a:lnTo>
                  <a:close/>
                </a:path>
                <a:path w="1589404" h="594360">
                  <a:moveTo>
                    <a:pt x="1413025" y="25400"/>
                  </a:moveTo>
                  <a:lnTo>
                    <a:pt x="1291439" y="25400"/>
                  </a:lnTo>
                  <a:lnTo>
                    <a:pt x="1320420" y="26670"/>
                  </a:lnTo>
                  <a:lnTo>
                    <a:pt x="1319305" y="26670"/>
                  </a:lnTo>
                  <a:lnTo>
                    <a:pt x="1347617" y="30480"/>
                  </a:lnTo>
                  <a:lnTo>
                    <a:pt x="1346280" y="30480"/>
                  </a:lnTo>
                  <a:lnTo>
                    <a:pt x="1373477" y="36830"/>
                  </a:lnTo>
                  <a:lnTo>
                    <a:pt x="1372363" y="36830"/>
                  </a:lnTo>
                  <a:lnTo>
                    <a:pt x="1398446" y="46990"/>
                  </a:lnTo>
                  <a:lnTo>
                    <a:pt x="1397331" y="45720"/>
                  </a:lnTo>
                  <a:lnTo>
                    <a:pt x="1449720" y="45720"/>
                  </a:lnTo>
                  <a:lnTo>
                    <a:pt x="1434115" y="35560"/>
                  </a:lnTo>
                  <a:lnTo>
                    <a:pt x="1433000" y="35560"/>
                  </a:lnTo>
                  <a:lnTo>
                    <a:pt x="1413025" y="25400"/>
                  </a:lnTo>
                  <a:close/>
                </a:path>
                <a:path w="1589404" h="594360">
                  <a:moveTo>
                    <a:pt x="1380834" y="12700"/>
                  </a:moveTo>
                  <a:lnTo>
                    <a:pt x="207994" y="12699"/>
                  </a:lnTo>
                  <a:lnTo>
                    <a:pt x="181911" y="22859"/>
                  </a:lnTo>
                  <a:lnTo>
                    <a:pt x="1406917" y="22860"/>
                  </a:lnTo>
                  <a:lnTo>
                    <a:pt x="1380834" y="12700"/>
                  </a:lnTo>
                  <a:close/>
                </a:path>
                <a:path w="1589404" h="594360">
                  <a:moveTo>
                    <a:pt x="1322872" y="1270"/>
                  </a:moveTo>
                  <a:lnTo>
                    <a:pt x="265956" y="1269"/>
                  </a:lnTo>
                  <a:lnTo>
                    <a:pt x="237644" y="5079"/>
                  </a:lnTo>
                  <a:lnTo>
                    <a:pt x="236306" y="6349"/>
                  </a:lnTo>
                  <a:lnTo>
                    <a:pt x="209109" y="12699"/>
                  </a:lnTo>
                  <a:lnTo>
                    <a:pt x="1379719" y="12700"/>
                  </a:lnTo>
                  <a:lnTo>
                    <a:pt x="1352522" y="6350"/>
                  </a:lnTo>
                  <a:lnTo>
                    <a:pt x="1351184" y="5080"/>
                  </a:lnTo>
                  <a:lnTo>
                    <a:pt x="1322872" y="1270"/>
                  </a:lnTo>
                  <a:close/>
                </a:path>
                <a:path w="1589404" h="594360">
                  <a:moveTo>
                    <a:pt x="1291885" y="0"/>
                  </a:moveTo>
                  <a:lnTo>
                    <a:pt x="296275" y="0"/>
                  </a:lnTo>
                  <a:lnTo>
                    <a:pt x="267071" y="1269"/>
                  </a:lnTo>
                  <a:lnTo>
                    <a:pt x="1321757" y="1270"/>
                  </a:lnTo>
                  <a:lnTo>
                    <a:pt x="1291885"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2" name="object 15">
              <a:extLst>
                <a:ext uri="{FF2B5EF4-FFF2-40B4-BE49-F238E27FC236}">
                  <a16:creationId xmlns:a16="http://schemas.microsoft.com/office/drawing/2014/main" id="{9517E95E-993E-F2A7-EB11-4E29826FB447}"/>
                </a:ext>
              </a:extLst>
            </p:cNvPr>
            <p:cNvSpPr>
              <a:spLocks/>
            </p:cNvSpPr>
            <p:nvPr/>
          </p:nvSpPr>
          <p:spPr bwMode="auto">
            <a:xfrm>
              <a:off x="5578434" y="3037443"/>
              <a:ext cx="1149350" cy="749935"/>
            </a:xfrm>
            <a:custGeom>
              <a:avLst/>
              <a:gdLst>
                <a:gd name="T0" fmla="*/ 0 w 1149350"/>
                <a:gd name="T1" fmla="*/ 285032 h 749935"/>
                <a:gd name="T2" fmla="*/ 0 w 1149350"/>
                <a:gd name="T3" fmla="*/ 285032 h 749935"/>
                <a:gd name="T4" fmla="*/ 0 w 1149350"/>
                <a:gd name="T5" fmla="*/ 749464 h 749935"/>
                <a:gd name="T6" fmla="*/ 780927 w 1149350"/>
                <a:gd name="T7" fmla="*/ 0 h 749935"/>
                <a:gd name="T8" fmla="*/ 780927 w 1149350"/>
                <a:gd name="T9" fmla="*/ 0 h 749935"/>
                <a:gd name="T10" fmla="*/ 1148986 w 1149350"/>
                <a:gd name="T11" fmla="*/ 0 h 7499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9350" h="749935">
                  <a:moveTo>
                    <a:pt x="0" y="285032"/>
                  </a:moveTo>
                  <a:lnTo>
                    <a:pt x="0" y="285032"/>
                  </a:lnTo>
                  <a:lnTo>
                    <a:pt x="0" y="749464"/>
                  </a:lnTo>
                </a:path>
                <a:path w="1149350" h="749935">
                  <a:moveTo>
                    <a:pt x="780927" y="0"/>
                  </a:moveTo>
                  <a:lnTo>
                    <a:pt x="780927" y="0"/>
                  </a:lnTo>
                  <a:lnTo>
                    <a:pt x="1148986" y="0"/>
                  </a:lnTo>
                </a:path>
              </a:pathLst>
            </a:custGeom>
            <a:noFill/>
            <a:ln w="100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6643" name="object 16">
              <a:extLst>
                <a:ext uri="{FF2B5EF4-FFF2-40B4-BE49-F238E27FC236}">
                  <a16:creationId xmlns:a16="http://schemas.microsoft.com/office/drawing/2014/main" id="{3C805530-5133-DD46-8F4C-E5037749E4CC}"/>
                </a:ext>
              </a:extLst>
            </p:cNvPr>
            <p:cNvSpPr>
              <a:spLocks/>
            </p:cNvSpPr>
            <p:nvPr/>
          </p:nvSpPr>
          <p:spPr bwMode="auto">
            <a:xfrm>
              <a:off x="2853949" y="2849641"/>
              <a:ext cx="1565910" cy="572135"/>
            </a:xfrm>
            <a:custGeom>
              <a:avLst/>
              <a:gdLst>
                <a:gd name="T0" fmla="*/ 1281006 w 1565910"/>
                <a:gd name="T1" fmla="*/ 0 h 572135"/>
                <a:gd name="T2" fmla="*/ 284281 w 1565910"/>
                <a:gd name="T3" fmla="*/ 0 h 572135"/>
                <a:gd name="T4" fmla="*/ 238130 w 1565910"/>
                <a:gd name="T5" fmla="*/ 3772 h 572135"/>
                <a:gd name="T6" fmla="*/ 194364 w 1565910"/>
                <a:gd name="T7" fmla="*/ 14686 h 572135"/>
                <a:gd name="T8" fmla="*/ 153566 w 1565910"/>
                <a:gd name="T9" fmla="*/ 32140 h 572135"/>
                <a:gd name="T10" fmla="*/ 116318 w 1565910"/>
                <a:gd name="T11" fmla="*/ 55529 h 572135"/>
                <a:gd name="T12" fmla="*/ 83203 w 1565910"/>
                <a:gd name="T13" fmla="*/ 84249 h 572135"/>
                <a:gd name="T14" fmla="*/ 54803 w 1565910"/>
                <a:gd name="T15" fmla="*/ 117699 h 572135"/>
                <a:gd name="T16" fmla="*/ 31700 w 1565910"/>
                <a:gd name="T17" fmla="*/ 155272 h 572135"/>
                <a:gd name="T18" fmla="*/ 14477 w 1565910"/>
                <a:gd name="T19" fmla="*/ 196368 h 572135"/>
                <a:gd name="T20" fmla="*/ 3716 w 1565910"/>
                <a:gd name="T21" fmla="*/ 240381 h 572135"/>
                <a:gd name="T22" fmla="*/ 0 w 1565910"/>
                <a:gd name="T23" fmla="*/ 286708 h 572135"/>
                <a:gd name="T24" fmla="*/ 3716 w 1565910"/>
                <a:gd name="T25" fmla="*/ 332582 h 572135"/>
                <a:gd name="T26" fmla="*/ 14477 w 1565910"/>
                <a:gd name="T27" fmla="*/ 376233 h 572135"/>
                <a:gd name="T28" fmla="*/ 31700 w 1565910"/>
                <a:gd name="T29" fmla="*/ 417048 h 572135"/>
                <a:gd name="T30" fmla="*/ 54803 w 1565910"/>
                <a:gd name="T31" fmla="*/ 454412 h 572135"/>
                <a:gd name="T32" fmla="*/ 83203 w 1565910"/>
                <a:gd name="T33" fmla="*/ 487711 h 572135"/>
                <a:gd name="T34" fmla="*/ 116318 w 1565910"/>
                <a:gd name="T35" fmla="*/ 516333 h 572135"/>
                <a:gd name="T36" fmla="*/ 153566 w 1565910"/>
                <a:gd name="T37" fmla="*/ 539663 h 572135"/>
                <a:gd name="T38" fmla="*/ 194364 w 1565910"/>
                <a:gd name="T39" fmla="*/ 557087 h 572135"/>
                <a:gd name="T40" fmla="*/ 238130 w 1565910"/>
                <a:gd name="T41" fmla="*/ 567992 h 572135"/>
                <a:gd name="T42" fmla="*/ 284281 w 1565910"/>
                <a:gd name="T43" fmla="*/ 571763 h 572135"/>
                <a:gd name="T44" fmla="*/ 1281006 w 1565910"/>
                <a:gd name="T45" fmla="*/ 571763 h 572135"/>
                <a:gd name="T46" fmla="*/ 1327216 w 1565910"/>
                <a:gd name="T47" fmla="*/ 567992 h 572135"/>
                <a:gd name="T48" fmla="*/ 1371027 w 1565910"/>
                <a:gd name="T49" fmla="*/ 557087 h 572135"/>
                <a:gd name="T50" fmla="*/ 1411858 w 1565910"/>
                <a:gd name="T51" fmla="*/ 539663 h 572135"/>
                <a:gd name="T52" fmla="*/ 1449128 w 1565910"/>
                <a:gd name="T53" fmla="*/ 516333 h 572135"/>
                <a:gd name="T54" fmla="*/ 1482257 w 1565910"/>
                <a:gd name="T55" fmla="*/ 487711 h 572135"/>
                <a:gd name="T56" fmla="*/ 1510664 w 1565910"/>
                <a:gd name="T57" fmla="*/ 454412 h 572135"/>
                <a:gd name="T58" fmla="*/ 1533769 w 1565910"/>
                <a:gd name="T59" fmla="*/ 417048 h 572135"/>
                <a:gd name="T60" fmla="*/ 1550991 w 1565910"/>
                <a:gd name="T61" fmla="*/ 376233 h 572135"/>
                <a:gd name="T62" fmla="*/ 1561750 w 1565910"/>
                <a:gd name="T63" fmla="*/ 332582 h 572135"/>
                <a:gd name="T64" fmla="*/ 1565466 w 1565910"/>
                <a:gd name="T65" fmla="*/ 286708 h 572135"/>
                <a:gd name="T66" fmla="*/ 1561750 w 1565910"/>
                <a:gd name="T67" fmla="*/ 240381 h 572135"/>
                <a:gd name="T68" fmla="*/ 1550991 w 1565910"/>
                <a:gd name="T69" fmla="*/ 196368 h 572135"/>
                <a:gd name="T70" fmla="*/ 1533769 w 1565910"/>
                <a:gd name="T71" fmla="*/ 155272 h 572135"/>
                <a:gd name="T72" fmla="*/ 1510664 w 1565910"/>
                <a:gd name="T73" fmla="*/ 117699 h 572135"/>
                <a:gd name="T74" fmla="*/ 1482257 w 1565910"/>
                <a:gd name="T75" fmla="*/ 84250 h 572135"/>
                <a:gd name="T76" fmla="*/ 1449128 w 1565910"/>
                <a:gd name="T77" fmla="*/ 55529 h 572135"/>
                <a:gd name="T78" fmla="*/ 1411858 w 1565910"/>
                <a:gd name="T79" fmla="*/ 32140 h 572135"/>
                <a:gd name="T80" fmla="*/ 1371027 w 1565910"/>
                <a:gd name="T81" fmla="*/ 14687 h 572135"/>
                <a:gd name="T82" fmla="*/ 1327216 w 1565910"/>
                <a:gd name="T83" fmla="*/ 3772 h 572135"/>
                <a:gd name="T84" fmla="*/ 1281006 w 1565910"/>
                <a:gd name="T85" fmla="*/ 0 h 572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5910" h="572135">
                  <a:moveTo>
                    <a:pt x="1281006" y="0"/>
                  </a:moveTo>
                  <a:lnTo>
                    <a:pt x="284281" y="0"/>
                  </a:lnTo>
                  <a:lnTo>
                    <a:pt x="238130" y="3772"/>
                  </a:lnTo>
                  <a:lnTo>
                    <a:pt x="194364" y="14686"/>
                  </a:lnTo>
                  <a:lnTo>
                    <a:pt x="153566" y="32140"/>
                  </a:lnTo>
                  <a:lnTo>
                    <a:pt x="116318" y="55529"/>
                  </a:lnTo>
                  <a:lnTo>
                    <a:pt x="83203" y="84249"/>
                  </a:lnTo>
                  <a:lnTo>
                    <a:pt x="54803" y="117699"/>
                  </a:lnTo>
                  <a:lnTo>
                    <a:pt x="31700" y="155272"/>
                  </a:lnTo>
                  <a:lnTo>
                    <a:pt x="14477" y="196368"/>
                  </a:lnTo>
                  <a:lnTo>
                    <a:pt x="3716" y="240381"/>
                  </a:lnTo>
                  <a:lnTo>
                    <a:pt x="0" y="286708"/>
                  </a:lnTo>
                  <a:lnTo>
                    <a:pt x="3716" y="332582"/>
                  </a:lnTo>
                  <a:lnTo>
                    <a:pt x="14477" y="376233"/>
                  </a:lnTo>
                  <a:lnTo>
                    <a:pt x="31700" y="417048"/>
                  </a:lnTo>
                  <a:lnTo>
                    <a:pt x="54803" y="454412"/>
                  </a:lnTo>
                  <a:lnTo>
                    <a:pt x="83203" y="487711"/>
                  </a:lnTo>
                  <a:lnTo>
                    <a:pt x="116318" y="516333"/>
                  </a:lnTo>
                  <a:lnTo>
                    <a:pt x="153566" y="539663"/>
                  </a:lnTo>
                  <a:lnTo>
                    <a:pt x="194364" y="557087"/>
                  </a:lnTo>
                  <a:lnTo>
                    <a:pt x="238130" y="567992"/>
                  </a:lnTo>
                  <a:lnTo>
                    <a:pt x="284281" y="571763"/>
                  </a:lnTo>
                  <a:lnTo>
                    <a:pt x="1281006" y="571763"/>
                  </a:lnTo>
                  <a:lnTo>
                    <a:pt x="1327216" y="567992"/>
                  </a:lnTo>
                  <a:lnTo>
                    <a:pt x="1371027" y="557087"/>
                  </a:lnTo>
                  <a:lnTo>
                    <a:pt x="1411858" y="539663"/>
                  </a:lnTo>
                  <a:lnTo>
                    <a:pt x="1449128" y="516333"/>
                  </a:lnTo>
                  <a:lnTo>
                    <a:pt x="1482257" y="487711"/>
                  </a:lnTo>
                  <a:lnTo>
                    <a:pt x="1510664" y="454412"/>
                  </a:lnTo>
                  <a:lnTo>
                    <a:pt x="1533769" y="417048"/>
                  </a:lnTo>
                  <a:lnTo>
                    <a:pt x="1550991" y="376233"/>
                  </a:lnTo>
                  <a:lnTo>
                    <a:pt x="1561750" y="332582"/>
                  </a:lnTo>
                  <a:lnTo>
                    <a:pt x="1565466" y="286708"/>
                  </a:lnTo>
                  <a:lnTo>
                    <a:pt x="1561750" y="240381"/>
                  </a:lnTo>
                  <a:lnTo>
                    <a:pt x="1550991" y="196368"/>
                  </a:lnTo>
                  <a:lnTo>
                    <a:pt x="1533769" y="155272"/>
                  </a:lnTo>
                  <a:lnTo>
                    <a:pt x="1510664" y="117699"/>
                  </a:lnTo>
                  <a:lnTo>
                    <a:pt x="1482257" y="84250"/>
                  </a:lnTo>
                  <a:lnTo>
                    <a:pt x="1449128" y="55529"/>
                  </a:lnTo>
                  <a:lnTo>
                    <a:pt x="1411858" y="32140"/>
                  </a:lnTo>
                  <a:lnTo>
                    <a:pt x="1371027" y="14687"/>
                  </a:lnTo>
                  <a:lnTo>
                    <a:pt x="1327216" y="3772"/>
                  </a:lnTo>
                  <a:lnTo>
                    <a:pt x="1281006"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4" name="object 17">
              <a:extLst>
                <a:ext uri="{FF2B5EF4-FFF2-40B4-BE49-F238E27FC236}">
                  <a16:creationId xmlns:a16="http://schemas.microsoft.com/office/drawing/2014/main" id="{DF1D304E-46CF-D153-CA3B-8C947ED0A6C6}"/>
                </a:ext>
              </a:extLst>
            </p:cNvPr>
            <p:cNvSpPr>
              <a:spLocks/>
            </p:cNvSpPr>
            <p:nvPr/>
          </p:nvSpPr>
          <p:spPr bwMode="auto">
            <a:xfrm>
              <a:off x="2756952" y="2752388"/>
              <a:ext cx="1564005" cy="570230"/>
            </a:xfrm>
            <a:custGeom>
              <a:avLst/>
              <a:gdLst>
                <a:gd name="T0" fmla="*/ 1279469 w 1564004"/>
                <a:gd name="T1" fmla="*/ 0 h 570229"/>
                <a:gd name="T2" fmla="*/ 284303 w 1564004"/>
                <a:gd name="T3" fmla="*/ 0 h 570229"/>
                <a:gd name="T4" fmla="*/ 238141 w 1564004"/>
                <a:gd name="T5" fmla="*/ 3726 h 570229"/>
                <a:gd name="T6" fmla="*/ 194367 w 1564004"/>
                <a:gd name="T7" fmla="*/ 14515 h 570229"/>
                <a:gd name="T8" fmla="*/ 153564 w 1564004"/>
                <a:gd name="T9" fmla="*/ 31783 h 570229"/>
                <a:gd name="T10" fmla="*/ 116313 w 1564004"/>
                <a:gd name="T11" fmla="*/ 54947 h 570229"/>
                <a:gd name="T12" fmla="*/ 83197 w 1564004"/>
                <a:gd name="T13" fmla="*/ 83423 h 570229"/>
                <a:gd name="T14" fmla="*/ 54798 w 1564004"/>
                <a:gd name="T15" fmla="*/ 116627 h 570229"/>
                <a:gd name="T16" fmla="*/ 31696 w 1564004"/>
                <a:gd name="T17" fmla="*/ 153976 h 570229"/>
                <a:gd name="T18" fmla="*/ 14475 w 1564004"/>
                <a:gd name="T19" fmla="*/ 194886 h 570229"/>
                <a:gd name="T20" fmla="*/ 3715 w 1564004"/>
                <a:gd name="T21" fmla="*/ 238773 h 570229"/>
                <a:gd name="T22" fmla="*/ 0 w 1564004"/>
                <a:gd name="T23" fmla="*/ 285054 h 570229"/>
                <a:gd name="T24" fmla="*/ 3715 w 1564004"/>
                <a:gd name="T25" fmla="*/ 331332 h 570229"/>
                <a:gd name="T26" fmla="*/ 14475 w 1564004"/>
                <a:gd name="T27" fmla="*/ 375214 h 570229"/>
                <a:gd name="T28" fmla="*/ 31696 w 1564004"/>
                <a:gd name="T29" fmla="*/ 416120 h 570229"/>
                <a:gd name="T30" fmla="*/ 54798 w 1564004"/>
                <a:gd name="T31" fmla="*/ 453466 h 570229"/>
                <a:gd name="T32" fmla="*/ 83197 w 1564004"/>
                <a:gd name="T33" fmla="*/ 486669 h 570229"/>
                <a:gd name="T34" fmla="*/ 116313 w 1564004"/>
                <a:gd name="T35" fmla="*/ 515143 h 570229"/>
                <a:gd name="T36" fmla="*/ 153564 w 1564004"/>
                <a:gd name="T37" fmla="*/ 538306 h 570229"/>
                <a:gd name="T38" fmla="*/ 194367 w 1564004"/>
                <a:gd name="T39" fmla="*/ 555574 h 570229"/>
                <a:gd name="T40" fmla="*/ 238141 w 1564004"/>
                <a:gd name="T41" fmla="*/ 566363 h 570229"/>
                <a:gd name="T42" fmla="*/ 284303 w 1564004"/>
                <a:gd name="T43" fmla="*/ 570089 h 570229"/>
                <a:gd name="T44" fmla="*/ 1279469 w 1564004"/>
                <a:gd name="T45" fmla="*/ 570089 h 570229"/>
                <a:gd name="T46" fmla="*/ 1325619 w 1564004"/>
                <a:gd name="T47" fmla="*/ 566363 h 570229"/>
                <a:gd name="T48" fmla="*/ 1369382 w 1564004"/>
                <a:gd name="T49" fmla="*/ 555574 h 570229"/>
                <a:gd name="T50" fmla="*/ 1410175 w 1564004"/>
                <a:gd name="T51" fmla="*/ 538306 h 570229"/>
                <a:gd name="T52" fmla="*/ 1447417 w 1564004"/>
                <a:gd name="T53" fmla="*/ 515143 h 570229"/>
                <a:gd name="T54" fmla="*/ 1480525 w 1564004"/>
                <a:gd name="T55" fmla="*/ 486669 h 570229"/>
                <a:gd name="T56" fmla="*/ 1508919 w 1564004"/>
                <a:gd name="T57" fmla="*/ 453467 h 570229"/>
                <a:gd name="T58" fmla="*/ 1532016 w 1564004"/>
                <a:gd name="T59" fmla="*/ 416120 h 570229"/>
                <a:gd name="T60" fmla="*/ 1549234 w 1564004"/>
                <a:gd name="T61" fmla="*/ 375214 h 570229"/>
                <a:gd name="T62" fmla="*/ 1559991 w 1564004"/>
                <a:gd name="T63" fmla="*/ 331332 h 570229"/>
                <a:gd name="T64" fmla="*/ 1563706 w 1564004"/>
                <a:gd name="T65" fmla="*/ 285055 h 570229"/>
                <a:gd name="T66" fmla="*/ 1559991 w 1564004"/>
                <a:gd name="T67" fmla="*/ 238773 h 570229"/>
                <a:gd name="T68" fmla="*/ 1549234 w 1564004"/>
                <a:gd name="T69" fmla="*/ 194886 h 570229"/>
                <a:gd name="T70" fmla="*/ 1532016 w 1564004"/>
                <a:gd name="T71" fmla="*/ 153976 h 570229"/>
                <a:gd name="T72" fmla="*/ 1508919 w 1564004"/>
                <a:gd name="T73" fmla="*/ 116627 h 570229"/>
                <a:gd name="T74" fmla="*/ 1480525 w 1564004"/>
                <a:gd name="T75" fmla="*/ 83423 h 570229"/>
                <a:gd name="T76" fmla="*/ 1447417 w 1564004"/>
                <a:gd name="T77" fmla="*/ 54947 h 570229"/>
                <a:gd name="T78" fmla="*/ 1410175 w 1564004"/>
                <a:gd name="T79" fmla="*/ 31783 h 570229"/>
                <a:gd name="T80" fmla="*/ 1369382 w 1564004"/>
                <a:gd name="T81" fmla="*/ 14515 h 570229"/>
                <a:gd name="T82" fmla="*/ 1325619 w 1564004"/>
                <a:gd name="T83" fmla="*/ 3726 h 570229"/>
                <a:gd name="T84" fmla="*/ 1279469 w 1564004"/>
                <a:gd name="T85" fmla="*/ 0 h 570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4004" h="570229">
                  <a:moveTo>
                    <a:pt x="1279467" y="0"/>
                  </a:moveTo>
                  <a:lnTo>
                    <a:pt x="284303" y="0"/>
                  </a:lnTo>
                  <a:lnTo>
                    <a:pt x="238141" y="3726"/>
                  </a:lnTo>
                  <a:lnTo>
                    <a:pt x="194367" y="14515"/>
                  </a:lnTo>
                  <a:lnTo>
                    <a:pt x="153564" y="31783"/>
                  </a:lnTo>
                  <a:lnTo>
                    <a:pt x="116313" y="54947"/>
                  </a:lnTo>
                  <a:lnTo>
                    <a:pt x="83197" y="83423"/>
                  </a:lnTo>
                  <a:lnTo>
                    <a:pt x="54798" y="116627"/>
                  </a:lnTo>
                  <a:lnTo>
                    <a:pt x="31696" y="153976"/>
                  </a:lnTo>
                  <a:lnTo>
                    <a:pt x="14475" y="194886"/>
                  </a:lnTo>
                  <a:lnTo>
                    <a:pt x="3715" y="238773"/>
                  </a:lnTo>
                  <a:lnTo>
                    <a:pt x="0" y="285054"/>
                  </a:lnTo>
                  <a:lnTo>
                    <a:pt x="3715" y="331330"/>
                  </a:lnTo>
                  <a:lnTo>
                    <a:pt x="14475" y="375212"/>
                  </a:lnTo>
                  <a:lnTo>
                    <a:pt x="31696" y="416118"/>
                  </a:lnTo>
                  <a:lnTo>
                    <a:pt x="54798" y="453464"/>
                  </a:lnTo>
                  <a:lnTo>
                    <a:pt x="83197" y="486667"/>
                  </a:lnTo>
                  <a:lnTo>
                    <a:pt x="116313" y="515141"/>
                  </a:lnTo>
                  <a:lnTo>
                    <a:pt x="153564" y="538304"/>
                  </a:lnTo>
                  <a:lnTo>
                    <a:pt x="194367" y="555572"/>
                  </a:lnTo>
                  <a:lnTo>
                    <a:pt x="238141" y="566361"/>
                  </a:lnTo>
                  <a:lnTo>
                    <a:pt x="284303" y="570087"/>
                  </a:lnTo>
                  <a:lnTo>
                    <a:pt x="1279467" y="570087"/>
                  </a:lnTo>
                  <a:lnTo>
                    <a:pt x="1325617" y="566361"/>
                  </a:lnTo>
                  <a:lnTo>
                    <a:pt x="1369380" y="555572"/>
                  </a:lnTo>
                  <a:lnTo>
                    <a:pt x="1410173" y="538304"/>
                  </a:lnTo>
                  <a:lnTo>
                    <a:pt x="1447415" y="515141"/>
                  </a:lnTo>
                  <a:lnTo>
                    <a:pt x="1480523" y="486667"/>
                  </a:lnTo>
                  <a:lnTo>
                    <a:pt x="1508917" y="453465"/>
                  </a:lnTo>
                  <a:lnTo>
                    <a:pt x="1532014" y="416118"/>
                  </a:lnTo>
                  <a:lnTo>
                    <a:pt x="1549232" y="375212"/>
                  </a:lnTo>
                  <a:lnTo>
                    <a:pt x="1559989" y="331330"/>
                  </a:lnTo>
                  <a:lnTo>
                    <a:pt x="1563704" y="285055"/>
                  </a:lnTo>
                  <a:lnTo>
                    <a:pt x="1559989" y="238773"/>
                  </a:lnTo>
                  <a:lnTo>
                    <a:pt x="1549232" y="194886"/>
                  </a:lnTo>
                  <a:lnTo>
                    <a:pt x="1532014" y="153976"/>
                  </a:lnTo>
                  <a:lnTo>
                    <a:pt x="1508917" y="116627"/>
                  </a:lnTo>
                  <a:lnTo>
                    <a:pt x="1480523" y="83423"/>
                  </a:lnTo>
                  <a:lnTo>
                    <a:pt x="1447415" y="54947"/>
                  </a:lnTo>
                  <a:lnTo>
                    <a:pt x="1410173" y="31783"/>
                  </a:lnTo>
                  <a:lnTo>
                    <a:pt x="1369380" y="14515"/>
                  </a:lnTo>
                  <a:lnTo>
                    <a:pt x="1325617" y="3726"/>
                  </a:lnTo>
                  <a:lnTo>
                    <a:pt x="127946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5" name="object 18">
              <a:extLst>
                <a:ext uri="{FF2B5EF4-FFF2-40B4-BE49-F238E27FC236}">
                  <a16:creationId xmlns:a16="http://schemas.microsoft.com/office/drawing/2014/main" id="{6595BD7B-EA1A-14A6-F8DC-24D6938EC2CB}"/>
                </a:ext>
              </a:extLst>
            </p:cNvPr>
            <p:cNvSpPr>
              <a:spLocks/>
            </p:cNvSpPr>
            <p:nvPr/>
          </p:nvSpPr>
          <p:spPr bwMode="auto">
            <a:xfrm>
              <a:off x="2744490" y="2740786"/>
              <a:ext cx="1589405" cy="594360"/>
            </a:xfrm>
            <a:custGeom>
              <a:avLst/>
              <a:gdLst>
                <a:gd name="T0" fmla="*/ 266001 w 1589404"/>
                <a:gd name="T1" fmla="*/ 593090 h 594360"/>
                <a:gd name="T2" fmla="*/ 123370 w 1589404"/>
                <a:gd name="T3" fmla="*/ 506729 h 594360"/>
                <a:gd name="T4" fmla="*/ 155851 w 1589404"/>
                <a:gd name="T5" fmla="*/ 558799 h 594360"/>
                <a:gd name="T6" fmla="*/ 268453 w 1589404"/>
                <a:gd name="T7" fmla="*/ 568960 h 594360"/>
                <a:gd name="T8" fmla="*/ 166819 w 1589404"/>
                <a:gd name="T9" fmla="*/ 537209 h 594360"/>
                <a:gd name="T10" fmla="*/ 1291262 w 1589404"/>
                <a:gd name="T11" fmla="*/ 570230 h 594360"/>
                <a:gd name="T12" fmla="*/ 241478 w 1589404"/>
                <a:gd name="T13" fmla="*/ 563879 h 594360"/>
                <a:gd name="T14" fmla="*/ 1372186 w 1589404"/>
                <a:gd name="T15" fmla="*/ 557530 h 594360"/>
                <a:gd name="T16" fmla="*/ 1480531 w 1589404"/>
                <a:gd name="T17" fmla="*/ 527050 h 594360"/>
                <a:gd name="T18" fmla="*/ 131284 w 1589404"/>
                <a:gd name="T19" fmla="*/ 50799 h 594360"/>
                <a:gd name="T20" fmla="*/ 50962 w 1589404"/>
                <a:gd name="T21" fmla="*/ 130809 h 594360"/>
                <a:gd name="T22" fmla="*/ 5796 w 1589404"/>
                <a:gd name="T23" fmla="*/ 356869 h 594360"/>
                <a:gd name="T24" fmla="*/ 86541 w 1589404"/>
                <a:gd name="T25" fmla="*/ 507999 h 594360"/>
                <a:gd name="T26" fmla="*/ 58287 w 1589404"/>
                <a:gd name="T27" fmla="*/ 427989 h 594360"/>
                <a:gd name="T28" fmla="*/ 30440 w 1589404"/>
                <a:gd name="T29" fmla="*/ 351789 h 594360"/>
                <a:gd name="T30" fmla="*/ 37351 w 1589404"/>
                <a:gd name="T31" fmla="*/ 216015 h 594360"/>
                <a:gd name="T32" fmla="*/ 87802 w 1589404"/>
                <a:gd name="T33" fmla="*/ 123189 h 594360"/>
                <a:gd name="T34" fmla="*/ 169291 w 1589404"/>
                <a:gd name="T35" fmla="*/ 57149 h 594360"/>
                <a:gd name="T36" fmla="*/ 268453 w 1589404"/>
                <a:gd name="T37" fmla="*/ 26669 h 594360"/>
                <a:gd name="T38" fmla="*/ 1502378 w 1589404"/>
                <a:gd name="T39" fmla="*/ 508000 h 594360"/>
                <a:gd name="T40" fmla="*/ 87802 w 1589404"/>
                <a:gd name="T41" fmla="*/ 471169 h 594360"/>
                <a:gd name="T42" fmla="*/ 1517092 w 1589404"/>
                <a:gd name="T43" fmla="*/ 450850 h 594360"/>
                <a:gd name="T44" fmla="*/ 1530690 w 1589404"/>
                <a:gd name="T45" fmla="*/ 427990 h 594360"/>
                <a:gd name="T46" fmla="*/ 58287 w 1589404"/>
                <a:gd name="T47" fmla="*/ 427989 h 594360"/>
                <a:gd name="T48" fmla="*/ 1531359 w 1589404"/>
                <a:gd name="T49" fmla="*/ 426720 h 594360"/>
                <a:gd name="T50" fmla="*/ 1542729 w 1589404"/>
                <a:gd name="T51" fmla="*/ 402590 h 594360"/>
                <a:gd name="T52" fmla="*/ 1583849 w 1589404"/>
                <a:gd name="T53" fmla="*/ 351790 h 594360"/>
                <a:gd name="T54" fmla="*/ 1575722 w 1589404"/>
                <a:gd name="T55" fmla="*/ 384810 h 594360"/>
                <a:gd name="T56" fmla="*/ 30630 w 1589404"/>
                <a:gd name="T57" fmla="*/ 353059 h 594360"/>
                <a:gd name="T58" fmla="*/ 1558469 w 1589404"/>
                <a:gd name="T59" fmla="*/ 352117 h 594360"/>
                <a:gd name="T60" fmla="*/ 1562347 w 1589404"/>
                <a:gd name="T61" fmla="*/ 325120 h 594360"/>
                <a:gd name="T62" fmla="*/ 26510 w 1589404"/>
                <a:gd name="T63" fmla="*/ 325590 h 594360"/>
                <a:gd name="T64" fmla="*/ 1588875 w 1589404"/>
                <a:gd name="T65" fmla="*/ 298450 h 594360"/>
                <a:gd name="T66" fmla="*/ 1563873 w 1589404"/>
                <a:gd name="T67" fmla="*/ 297815 h 594360"/>
                <a:gd name="T68" fmla="*/ 1563873 w 1589404"/>
                <a:gd name="T69" fmla="*/ 297815 h 594360"/>
                <a:gd name="T70" fmla="*/ 1558334 w 1589404"/>
                <a:gd name="T71" fmla="*/ 241300 h 594360"/>
                <a:gd name="T72" fmla="*/ 26511 w 1589404"/>
                <a:gd name="T73" fmla="*/ 270006 h 594360"/>
                <a:gd name="T74" fmla="*/ 30550 w 1589404"/>
                <a:gd name="T75" fmla="*/ 241858 h 594360"/>
                <a:gd name="T76" fmla="*/ 1577421 w 1589404"/>
                <a:gd name="T77" fmla="*/ 215900 h 594360"/>
                <a:gd name="T78" fmla="*/ 1577421 w 1589404"/>
                <a:gd name="T79" fmla="*/ 215900 h 594360"/>
                <a:gd name="T80" fmla="*/ 37175 w 1589404"/>
                <a:gd name="T81" fmla="*/ 216697 h 594360"/>
                <a:gd name="T82" fmla="*/ 37460 w 1589404"/>
                <a:gd name="T83" fmla="*/ 215899 h 594360"/>
                <a:gd name="T84" fmla="*/ 46547 w 1589404"/>
                <a:gd name="T85" fmla="*/ 190499 h 594360"/>
                <a:gd name="T86" fmla="*/ 1530690 w 1589404"/>
                <a:gd name="T87" fmla="*/ 166370 h 594360"/>
                <a:gd name="T88" fmla="*/ 46204 w 1589404"/>
                <a:gd name="T89" fmla="*/ 191459 h 594360"/>
                <a:gd name="T90" fmla="*/ 1531081 w 1589404"/>
                <a:gd name="T91" fmla="*/ 167194 h 594360"/>
                <a:gd name="T92" fmla="*/ 1530690 w 1589404"/>
                <a:gd name="T93" fmla="*/ 166370 h 594360"/>
                <a:gd name="T94" fmla="*/ 71980 w 1589404"/>
                <a:gd name="T95" fmla="*/ 144779 h 594360"/>
                <a:gd name="T96" fmla="*/ 1532399 w 1589404"/>
                <a:gd name="T97" fmla="*/ 123190 h 594360"/>
                <a:gd name="T98" fmla="*/ 1501486 w 1589404"/>
                <a:gd name="T99" fmla="*/ 123190 h 594360"/>
                <a:gd name="T100" fmla="*/ 105602 w 1589404"/>
                <a:gd name="T101" fmla="*/ 104139 h 594360"/>
                <a:gd name="T102" fmla="*/ 125055 w 1589404"/>
                <a:gd name="T103" fmla="*/ 86359 h 594360"/>
                <a:gd name="T104" fmla="*/ 1501486 w 1589404"/>
                <a:gd name="T105" fmla="*/ 86360 h 594360"/>
                <a:gd name="T106" fmla="*/ 1444639 w 1589404"/>
                <a:gd name="T107" fmla="*/ 72390 h 594360"/>
                <a:gd name="T108" fmla="*/ 169291 w 1589404"/>
                <a:gd name="T109" fmla="*/ 57149 h 594360"/>
                <a:gd name="T110" fmla="*/ 1449395 w 1589404"/>
                <a:gd name="T111" fmla="*/ 45720 h 594360"/>
                <a:gd name="T112" fmla="*/ 1319129 w 1589404"/>
                <a:gd name="T113" fmla="*/ 26670 h 594360"/>
                <a:gd name="T114" fmla="*/ 1433047 w 1589404"/>
                <a:gd name="T115" fmla="*/ 35560 h 594360"/>
                <a:gd name="T116" fmla="*/ 266001 w 1589404"/>
                <a:gd name="T117" fmla="*/ 1269 h 594360"/>
                <a:gd name="T118" fmla="*/ 1291931 w 1589404"/>
                <a:gd name="T119" fmla="*/ 0 h 5943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9404" h="594360">
                  <a:moveTo>
                    <a:pt x="1321579" y="593090"/>
                  </a:moveTo>
                  <a:lnTo>
                    <a:pt x="267115" y="593090"/>
                  </a:lnTo>
                  <a:lnTo>
                    <a:pt x="296988" y="594360"/>
                  </a:lnTo>
                  <a:lnTo>
                    <a:pt x="1291929" y="594360"/>
                  </a:lnTo>
                  <a:lnTo>
                    <a:pt x="1321579" y="593090"/>
                  </a:lnTo>
                  <a:close/>
                </a:path>
                <a:path w="1589404" h="594360">
                  <a:moveTo>
                    <a:pt x="1351006" y="589280"/>
                  </a:moveTo>
                  <a:lnTo>
                    <a:pt x="237689" y="589279"/>
                  </a:lnTo>
                  <a:lnTo>
                    <a:pt x="266001" y="593090"/>
                  </a:lnTo>
                  <a:lnTo>
                    <a:pt x="1322917" y="593090"/>
                  </a:lnTo>
                  <a:lnTo>
                    <a:pt x="1351006" y="589280"/>
                  </a:lnTo>
                  <a:close/>
                </a:path>
                <a:path w="1589404" h="594360">
                  <a:moveTo>
                    <a:pt x="1379764" y="581660"/>
                  </a:moveTo>
                  <a:lnTo>
                    <a:pt x="209153" y="581659"/>
                  </a:lnTo>
                  <a:lnTo>
                    <a:pt x="236351" y="589279"/>
                  </a:lnTo>
                  <a:lnTo>
                    <a:pt x="1352344" y="589280"/>
                  </a:lnTo>
                  <a:lnTo>
                    <a:pt x="1379764" y="581660"/>
                  </a:lnTo>
                  <a:close/>
                </a:path>
                <a:path w="1589404" h="594360">
                  <a:moveTo>
                    <a:pt x="123370" y="506729"/>
                  </a:moveTo>
                  <a:lnTo>
                    <a:pt x="124328" y="507999"/>
                  </a:lnTo>
                  <a:lnTo>
                    <a:pt x="87322" y="507999"/>
                  </a:lnTo>
                  <a:lnTo>
                    <a:pt x="107385" y="527049"/>
                  </a:lnTo>
                  <a:lnTo>
                    <a:pt x="108344" y="527049"/>
                  </a:lnTo>
                  <a:lnTo>
                    <a:pt x="130236" y="543559"/>
                  </a:lnTo>
                  <a:lnTo>
                    <a:pt x="131284" y="544829"/>
                  </a:lnTo>
                  <a:lnTo>
                    <a:pt x="154870" y="558799"/>
                  </a:lnTo>
                  <a:lnTo>
                    <a:pt x="155851" y="558799"/>
                  </a:lnTo>
                  <a:lnTo>
                    <a:pt x="180596" y="571499"/>
                  </a:lnTo>
                  <a:lnTo>
                    <a:pt x="181733" y="571499"/>
                  </a:lnTo>
                  <a:lnTo>
                    <a:pt x="208039" y="581659"/>
                  </a:lnTo>
                  <a:lnTo>
                    <a:pt x="1380879" y="581660"/>
                  </a:lnTo>
                  <a:lnTo>
                    <a:pt x="1408299" y="571500"/>
                  </a:lnTo>
                  <a:lnTo>
                    <a:pt x="1410774" y="570230"/>
                  </a:lnTo>
                  <a:lnTo>
                    <a:pt x="297657" y="570230"/>
                  </a:lnTo>
                  <a:lnTo>
                    <a:pt x="268453" y="568960"/>
                  </a:lnTo>
                  <a:lnTo>
                    <a:pt x="269568" y="568960"/>
                  </a:lnTo>
                  <a:lnTo>
                    <a:pt x="248501" y="565149"/>
                  </a:lnTo>
                  <a:lnTo>
                    <a:pt x="242816" y="565149"/>
                  </a:lnTo>
                  <a:lnTo>
                    <a:pt x="215395" y="557529"/>
                  </a:lnTo>
                  <a:lnTo>
                    <a:pt x="216510" y="557529"/>
                  </a:lnTo>
                  <a:lnTo>
                    <a:pt x="190427" y="548639"/>
                  </a:lnTo>
                  <a:lnTo>
                    <a:pt x="191542" y="548639"/>
                  </a:lnTo>
                  <a:lnTo>
                    <a:pt x="166819" y="537209"/>
                  </a:lnTo>
                  <a:lnTo>
                    <a:pt x="167800" y="537209"/>
                  </a:lnTo>
                  <a:lnTo>
                    <a:pt x="144236" y="523239"/>
                  </a:lnTo>
                  <a:lnTo>
                    <a:pt x="145284" y="523239"/>
                  </a:lnTo>
                  <a:lnTo>
                    <a:pt x="123370" y="506729"/>
                  </a:lnTo>
                  <a:close/>
                </a:path>
                <a:path w="1589404" h="594360">
                  <a:moveTo>
                    <a:pt x="1347439" y="563880"/>
                  </a:moveTo>
                  <a:lnTo>
                    <a:pt x="1319127" y="568960"/>
                  </a:lnTo>
                  <a:lnTo>
                    <a:pt x="1320464" y="568960"/>
                  </a:lnTo>
                  <a:lnTo>
                    <a:pt x="1291260" y="570230"/>
                  </a:lnTo>
                  <a:lnTo>
                    <a:pt x="1410774" y="570230"/>
                  </a:lnTo>
                  <a:lnTo>
                    <a:pt x="1420672" y="565150"/>
                  </a:lnTo>
                  <a:lnTo>
                    <a:pt x="1346101" y="565150"/>
                  </a:lnTo>
                  <a:lnTo>
                    <a:pt x="1347439" y="563880"/>
                  </a:lnTo>
                  <a:close/>
                </a:path>
                <a:path w="1589404" h="594360">
                  <a:moveTo>
                    <a:pt x="241478" y="563879"/>
                  </a:moveTo>
                  <a:lnTo>
                    <a:pt x="242816" y="565149"/>
                  </a:lnTo>
                  <a:lnTo>
                    <a:pt x="248501" y="565149"/>
                  </a:lnTo>
                  <a:lnTo>
                    <a:pt x="241478" y="563879"/>
                  </a:lnTo>
                  <a:close/>
                </a:path>
                <a:path w="1589404" h="594360">
                  <a:moveTo>
                    <a:pt x="1465592" y="506730"/>
                  </a:moveTo>
                  <a:lnTo>
                    <a:pt x="1443522" y="523240"/>
                  </a:lnTo>
                  <a:lnTo>
                    <a:pt x="1444637" y="523240"/>
                  </a:lnTo>
                  <a:lnTo>
                    <a:pt x="1421006" y="537210"/>
                  </a:lnTo>
                  <a:lnTo>
                    <a:pt x="1422121" y="537210"/>
                  </a:lnTo>
                  <a:lnTo>
                    <a:pt x="1397376" y="548640"/>
                  </a:lnTo>
                  <a:lnTo>
                    <a:pt x="1398490" y="548640"/>
                  </a:lnTo>
                  <a:lnTo>
                    <a:pt x="1372184" y="557530"/>
                  </a:lnTo>
                  <a:lnTo>
                    <a:pt x="1373299" y="557530"/>
                  </a:lnTo>
                  <a:lnTo>
                    <a:pt x="1346101" y="565150"/>
                  </a:lnTo>
                  <a:lnTo>
                    <a:pt x="1420672" y="565150"/>
                  </a:lnTo>
                  <a:lnTo>
                    <a:pt x="1433045" y="558800"/>
                  </a:lnTo>
                  <a:lnTo>
                    <a:pt x="1433936" y="558800"/>
                  </a:lnTo>
                  <a:lnTo>
                    <a:pt x="1457567" y="544830"/>
                  </a:lnTo>
                  <a:lnTo>
                    <a:pt x="1458682" y="543560"/>
                  </a:lnTo>
                  <a:lnTo>
                    <a:pt x="1480529" y="527050"/>
                  </a:lnTo>
                  <a:lnTo>
                    <a:pt x="1501484" y="508000"/>
                  </a:lnTo>
                  <a:lnTo>
                    <a:pt x="1464478" y="508000"/>
                  </a:lnTo>
                  <a:lnTo>
                    <a:pt x="1465592" y="506730"/>
                  </a:lnTo>
                  <a:close/>
                </a:path>
                <a:path w="1589404" h="594360">
                  <a:moveTo>
                    <a:pt x="1408299" y="22860"/>
                  </a:moveTo>
                  <a:lnTo>
                    <a:pt x="180596" y="22859"/>
                  </a:lnTo>
                  <a:lnTo>
                    <a:pt x="155851" y="35559"/>
                  </a:lnTo>
                  <a:lnTo>
                    <a:pt x="154870" y="35559"/>
                  </a:lnTo>
                  <a:lnTo>
                    <a:pt x="131284" y="50799"/>
                  </a:lnTo>
                  <a:lnTo>
                    <a:pt x="130236" y="50799"/>
                  </a:lnTo>
                  <a:lnTo>
                    <a:pt x="108344" y="67309"/>
                  </a:lnTo>
                  <a:lnTo>
                    <a:pt x="107385" y="68579"/>
                  </a:lnTo>
                  <a:lnTo>
                    <a:pt x="87322" y="86359"/>
                  </a:lnTo>
                  <a:lnTo>
                    <a:pt x="86541" y="87629"/>
                  </a:lnTo>
                  <a:lnTo>
                    <a:pt x="68150" y="107949"/>
                  </a:lnTo>
                  <a:lnTo>
                    <a:pt x="67347" y="107949"/>
                  </a:lnTo>
                  <a:lnTo>
                    <a:pt x="50962" y="130809"/>
                  </a:lnTo>
                  <a:lnTo>
                    <a:pt x="50293" y="130809"/>
                  </a:lnTo>
                  <a:lnTo>
                    <a:pt x="36092" y="154939"/>
                  </a:lnTo>
                  <a:lnTo>
                    <a:pt x="35512" y="156209"/>
                  </a:lnTo>
                  <a:lnTo>
                    <a:pt x="23474" y="180339"/>
                  </a:lnTo>
                  <a:lnTo>
                    <a:pt x="6063" y="236219"/>
                  </a:lnTo>
                  <a:lnTo>
                    <a:pt x="0" y="297179"/>
                  </a:lnTo>
                  <a:lnTo>
                    <a:pt x="0" y="298449"/>
                  </a:lnTo>
                  <a:lnTo>
                    <a:pt x="5796" y="356869"/>
                  </a:lnTo>
                  <a:lnTo>
                    <a:pt x="22984" y="412749"/>
                  </a:lnTo>
                  <a:lnTo>
                    <a:pt x="35535" y="438149"/>
                  </a:lnTo>
                  <a:lnTo>
                    <a:pt x="36070" y="439419"/>
                  </a:lnTo>
                  <a:lnTo>
                    <a:pt x="50270" y="463549"/>
                  </a:lnTo>
                  <a:lnTo>
                    <a:pt x="50962" y="464819"/>
                  </a:lnTo>
                  <a:lnTo>
                    <a:pt x="67347" y="486409"/>
                  </a:lnTo>
                  <a:lnTo>
                    <a:pt x="68150" y="487679"/>
                  </a:lnTo>
                  <a:lnTo>
                    <a:pt x="86541" y="507999"/>
                  </a:lnTo>
                  <a:lnTo>
                    <a:pt x="124328" y="507999"/>
                  </a:lnTo>
                  <a:lnTo>
                    <a:pt x="104264" y="490219"/>
                  </a:lnTo>
                  <a:lnTo>
                    <a:pt x="105045" y="490219"/>
                  </a:lnTo>
                  <a:lnTo>
                    <a:pt x="87802" y="471169"/>
                  </a:lnTo>
                  <a:lnTo>
                    <a:pt x="87455" y="471169"/>
                  </a:lnTo>
                  <a:lnTo>
                    <a:pt x="72034" y="450849"/>
                  </a:lnTo>
                  <a:lnTo>
                    <a:pt x="71761" y="450849"/>
                  </a:lnTo>
                  <a:lnTo>
                    <a:pt x="58287" y="427989"/>
                  </a:lnTo>
                  <a:lnTo>
                    <a:pt x="58073" y="427989"/>
                  </a:lnTo>
                  <a:lnTo>
                    <a:pt x="46637" y="403859"/>
                  </a:lnTo>
                  <a:lnTo>
                    <a:pt x="46035" y="402589"/>
                  </a:lnTo>
                  <a:lnTo>
                    <a:pt x="37028" y="378459"/>
                  </a:lnTo>
                  <a:lnTo>
                    <a:pt x="37385" y="378459"/>
                  </a:lnTo>
                  <a:lnTo>
                    <a:pt x="30697" y="353059"/>
                  </a:lnTo>
                  <a:lnTo>
                    <a:pt x="30432" y="352117"/>
                  </a:lnTo>
                  <a:lnTo>
                    <a:pt x="30440" y="351789"/>
                  </a:lnTo>
                  <a:lnTo>
                    <a:pt x="26630" y="326389"/>
                  </a:lnTo>
                  <a:lnTo>
                    <a:pt x="25122" y="298449"/>
                  </a:lnTo>
                  <a:lnTo>
                    <a:pt x="26486" y="270509"/>
                  </a:lnTo>
                  <a:lnTo>
                    <a:pt x="26551" y="269239"/>
                  </a:lnTo>
                  <a:lnTo>
                    <a:pt x="30448" y="242569"/>
                  </a:lnTo>
                  <a:lnTo>
                    <a:pt x="30630" y="241299"/>
                  </a:lnTo>
                  <a:lnTo>
                    <a:pt x="37051" y="217169"/>
                  </a:lnTo>
                  <a:lnTo>
                    <a:pt x="37351" y="216015"/>
                  </a:lnTo>
                  <a:lnTo>
                    <a:pt x="46093" y="191769"/>
                  </a:lnTo>
                  <a:lnTo>
                    <a:pt x="46547" y="190499"/>
                  </a:lnTo>
                  <a:lnTo>
                    <a:pt x="58095" y="166369"/>
                  </a:lnTo>
                  <a:lnTo>
                    <a:pt x="58306" y="166369"/>
                  </a:lnTo>
                  <a:lnTo>
                    <a:pt x="71739" y="144779"/>
                  </a:lnTo>
                  <a:lnTo>
                    <a:pt x="71980" y="144779"/>
                  </a:lnTo>
                  <a:lnTo>
                    <a:pt x="87455" y="123189"/>
                  </a:lnTo>
                  <a:lnTo>
                    <a:pt x="87802" y="123189"/>
                  </a:lnTo>
                  <a:lnTo>
                    <a:pt x="105045" y="104139"/>
                  </a:lnTo>
                  <a:lnTo>
                    <a:pt x="105602" y="104139"/>
                  </a:lnTo>
                  <a:lnTo>
                    <a:pt x="124328" y="86359"/>
                  </a:lnTo>
                  <a:lnTo>
                    <a:pt x="125055" y="86359"/>
                  </a:lnTo>
                  <a:lnTo>
                    <a:pt x="145284" y="71119"/>
                  </a:lnTo>
                  <a:lnTo>
                    <a:pt x="146200" y="71119"/>
                  </a:lnTo>
                  <a:lnTo>
                    <a:pt x="167800" y="57149"/>
                  </a:lnTo>
                  <a:lnTo>
                    <a:pt x="169291" y="57149"/>
                  </a:lnTo>
                  <a:lnTo>
                    <a:pt x="191542" y="45719"/>
                  </a:lnTo>
                  <a:lnTo>
                    <a:pt x="193688" y="45719"/>
                  </a:lnTo>
                  <a:lnTo>
                    <a:pt x="216510" y="36829"/>
                  </a:lnTo>
                  <a:lnTo>
                    <a:pt x="215395" y="36829"/>
                  </a:lnTo>
                  <a:lnTo>
                    <a:pt x="242816" y="30479"/>
                  </a:lnTo>
                  <a:lnTo>
                    <a:pt x="241478" y="30479"/>
                  </a:lnTo>
                  <a:lnTo>
                    <a:pt x="269568" y="26669"/>
                  </a:lnTo>
                  <a:lnTo>
                    <a:pt x="268453" y="26669"/>
                  </a:lnTo>
                  <a:lnTo>
                    <a:pt x="297657" y="25400"/>
                  </a:lnTo>
                  <a:lnTo>
                    <a:pt x="1413248" y="25400"/>
                  </a:lnTo>
                  <a:lnTo>
                    <a:pt x="1408299" y="22860"/>
                  </a:lnTo>
                  <a:close/>
                </a:path>
                <a:path w="1589404" h="594360">
                  <a:moveTo>
                    <a:pt x="1502153" y="469900"/>
                  </a:moveTo>
                  <a:lnTo>
                    <a:pt x="1483873" y="490220"/>
                  </a:lnTo>
                  <a:lnTo>
                    <a:pt x="1484542" y="490220"/>
                  </a:lnTo>
                  <a:lnTo>
                    <a:pt x="1464478" y="508000"/>
                  </a:lnTo>
                  <a:lnTo>
                    <a:pt x="1502376" y="508000"/>
                  </a:lnTo>
                  <a:lnTo>
                    <a:pt x="1520656" y="487680"/>
                  </a:lnTo>
                  <a:lnTo>
                    <a:pt x="1521548" y="486410"/>
                  </a:lnTo>
                  <a:lnTo>
                    <a:pt x="1533036" y="471170"/>
                  </a:lnTo>
                  <a:lnTo>
                    <a:pt x="1501484" y="471170"/>
                  </a:lnTo>
                  <a:lnTo>
                    <a:pt x="1502153" y="469900"/>
                  </a:lnTo>
                  <a:close/>
                </a:path>
                <a:path w="1589404" h="594360">
                  <a:moveTo>
                    <a:pt x="86653" y="469899"/>
                  </a:moveTo>
                  <a:lnTo>
                    <a:pt x="87455" y="471169"/>
                  </a:lnTo>
                  <a:lnTo>
                    <a:pt x="87802" y="471169"/>
                  </a:lnTo>
                  <a:lnTo>
                    <a:pt x="86653" y="469899"/>
                  </a:lnTo>
                  <a:close/>
                </a:path>
                <a:path w="1589404" h="594360">
                  <a:moveTo>
                    <a:pt x="1517758" y="449580"/>
                  </a:moveTo>
                  <a:lnTo>
                    <a:pt x="1501484" y="471170"/>
                  </a:lnTo>
                  <a:lnTo>
                    <a:pt x="1533036" y="471170"/>
                  </a:lnTo>
                  <a:lnTo>
                    <a:pt x="1537822" y="464820"/>
                  </a:lnTo>
                  <a:lnTo>
                    <a:pt x="1538491" y="463550"/>
                  </a:lnTo>
                  <a:lnTo>
                    <a:pt x="1546000" y="450850"/>
                  </a:lnTo>
                  <a:lnTo>
                    <a:pt x="1517090" y="450850"/>
                  </a:lnTo>
                  <a:lnTo>
                    <a:pt x="1517758" y="449580"/>
                  </a:lnTo>
                  <a:close/>
                </a:path>
                <a:path w="1589404" h="594360">
                  <a:moveTo>
                    <a:pt x="71070" y="449579"/>
                  </a:moveTo>
                  <a:lnTo>
                    <a:pt x="71761" y="450849"/>
                  </a:lnTo>
                  <a:lnTo>
                    <a:pt x="72034" y="450849"/>
                  </a:lnTo>
                  <a:lnTo>
                    <a:pt x="71070" y="449579"/>
                  </a:lnTo>
                  <a:close/>
                </a:path>
                <a:path w="1589404" h="594360">
                  <a:moveTo>
                    <a:pt x="1559130" y="426720"/>
                  </a:moveTo>
                  <a:lnTo>
                    <a:pt x="1531357" y="426720"/>
                  </a:lnTo>
                  <a:lnTo>
                    <a:pt x="1530688" y="427990"/>
                  </a:lnTo>
                  <a:lnTo>
                    <a:pt x="1517090" y="450850"/>
                  </a:lnTo>
                  <a:lnTo>
                    <a:pt x="1546000" y="450850"/>
                  </a:lnTo>
                  <a:lnTo>
                    <a:pt x="1552759" y="439420"/>
                  </a:lnTo>
                  <a:lnTo>
                    <a:pt x="1553427" y="438150"/>
                  </a:lnTo>
                  <a:lnTo>
                    <a:pt x="1559130" y="426720"/>
                  </a:lnTo>
                  <a:close/>
                </a:path>
                <a:path w="1589404" h="594360">
                  <a:moveTo>
                    <a:pt x="57538" y="426719"/>
                  </a:moveTo>
                  <a:lnTo>
                    <a:pt x="58073" y="427989"/>
                  </a:lnTo>
                  <a:lnTo>
                    <a:pt x="58287" y="427989"/>
                  </a:lnTo>
                  <a:lnTo>
                    <a:pt x="57538" y="426719"/>
                  </a:lnTo>
                  <a:close/>
                </a:path>
                <a:path w="1589404" h="594360">
                  <a:moveTo>
                    <a:pt x="1531020" y="427290"/>
                  </a:moveTo>
                  <a:lnTo>
                    <a:pt x="1530606" y="427990"/>
                  </a:lnTo>
                  <a:lnTo>
                    <a:pt x="1531020" y="427290"/>
                  </a:lnTo>
                  <a:close/>
                </a:path>
                <a:path w="1589404" h="594360">
                  <a:moveTo>
                    <a:pt x="1531357" y="426720"/>
                  </a:moveTo>
                  <a:lnTo>
                    <a:pt x="1531020" y="427290"/>
                  </a:lnTo>
                  <a:lnTo>
                    <a:pt x="1530688" y="427990"/>
                  </a:lnTo>
                  <a:lnTo>
                    <a:pt x="1531357" y="426720"/>
                  </a:lnTo>
                  <a:close/>
                </a:path>
                <a:path w="1589404" h="594360">
                  <a:moveTo>
                    <a:pt x="1542727" y="402590"/>
                  </a:moveTo>
                  <a:lnTo>
                    <a:pt x="1531020" y="427290"/>
                  </a:lnTo>
                  <a:lnTo>
                    <a:pt x="1531357" y="426720"/>
                  </a:lnTo>
                  <a:lnTo>
                    <a:pt x="1559130" y="426720"/>
                  </a:lnTo>
                  <a:lnTo>
                    <a:pt x="1565466" y="414020"/>
                  </a:lnTo>
                  <a:lnTo>
                    <a:pt x="1569114" y="403860"/>
                  </a:lnTo>
                  <a:lnTo>
                    <a:pt x="1542281" y="403860"/>
                  </a:lnTo>
                  <a:lnTo>
                    <a:pt x="1542727" y="402590"/>
                  </a:lnTo>
                  <a:close/>
                </a:path>
                <a:path w="1589404" h="594360">
                  <a:moveTo>
                    <a:pt x="46035" y="402589"/>
                  </a:moveTo>
                  <a:lnTo>
                    <a:pt x="46547" y="403859"/>
                  </a:lnTo>
                  <a:lnTo>
                    <a:pt x="46211" y="402960"/>
                  </a:lnTo>
                  <a:lnTo>
                    <a:pt x="46035" y="402589"/>
                  </a:lnTo>
                  <a:close/>
                </a:path>
                <a:path w="1589404" h="594360">
                  <a:moveTo>
                    <a:pt x="46211" y="402960"/>
                  </a:moveTo>
                  <a:lnTo>
                    <a:pt x="46547" y="403859"/>
                  </a:lnTo>
                  <a:lnTo>
                    <a:pt x="46211" y="402960"/>
                  </a:lnTo>
                  <a:close/>
                </a:path>
                <a:path w="1589404" h="594360">
                  <a:moveTo>
                    <a:pt x="1583847" y="351790"/>
                  </a:moveTo>
                  <a:lnTo>
                    <a:pt x="1558555" y="351790"/>
                  </a:lnTo>
                  <a:lnTo>
                    <a:pt x="1558332" y="353060"/>
                  </a:lnTo>
                  <a:lnTo>
                    <a:pt x="1551421" y="378460"/>
                  </a:lnTo>
                  <a:lnTo>
                    <a:pt x="1551867" y="378460"/>
                  </a:lnTo>
                  <a:lnTo>
                    <a:pt x="1542281" y="403860"/>
                  </a:lnTo>
                  <a:lnTo>
                    <a:pt x="1569114" y="403860"/>
                  </a:lnTo>
                  <a:lnTo>
                    <a:pt x="1575497" y="386080"/>
                  </a:lnTo>
                  <a:lnTo>
                    <a:pt x="1575720" y="384810"/>
                  </a:lnTo>
                  <a:lnTo>
                    <a:pt x="1582854" y="358140"/>
                  </a:lnTo>
                  <a:lnTo>
                    <a:pt x="1583077" y="356870"/>
                  </a:lnTo>
                  <a:lnTo>
                    <a:pt x="1583847" y="351790"/>
                  </a:lnTo>
                  <a:close/>
                </a:path>
                <a:path w="1589404" h="594360">
                  <a:moveTo>
                    <a:pt x="46072" y="402589"/>
                  </a:moveTo>
                  <a:lnTo>
                    <a:pt x="46211" y="402960"/>
                  </a:lnTo>
                  <a:lnTo>
                    <a:pt x="46072" y="402589"/>
                  </a:lnTo>
                  <a:close/>
                </a:path>
                <a:path w="1589404" h="594360">
                  <a:moveTo>
                    <a:pt x="30363" y="351789"/>
                  </a:moveTo>
                  <a:lnTo>
                    <a:pt x="30630" y="353059"/>
                  </a:lnTo>
                  <a:lnTo>
                    <a:pt x="30542" y="352469"/>
                  </a:lnTo>
                  <a:lnTo>
                    <a:pt x="30363" y="351789"/>
                  </a:lnTo>
                  <a:close/>
                </a:path>
                <a:path w="1589404" h="594360">
                  <a:moveTo>
                    <a:pt x="30542" y="352469"/>
                  </a:moveTo>
                  <a:lnTo>
                    <a:pt x="30630" y="353059"/>
                  </a:lnTo>
                  <a:lnTo>
                    <a:pt x="30542" y="352469"/>
                  </a:lnTo>
                  <a:close/>
                </a:path>
                <a:path w="1589404" h="594360">
                  <a:moveTo>
                    <a:pt x="1558467" y="352117"/>
                  </a:moveTo>
                  <a:lnTo>
                    <a:pt x="1558215" y="353060"/>
                  </a:lnTo>
                  <a:lnTo>
                    <a:pt x="1558467" y="352117"/>
                  </a:lnTo>
                  <a:close/>
                </a:path>
                <a:path w="1589404" h="594360">
                  <a:moveTo>
                    <a:pt x="1558555" y="351790"/>
                  </a:moveTo>
                  <a:lnTo>
                    <a:pt x="1558467" y="352117"/>
                  </a:lnTo>
                  <a:lnTo>
                    <a:pt x="1558332" y="353060"/>
                  </a:lnTo>
                  <a:lnTo>
                    <a:pt x="1558555" y="351790"/>
                  </a:lnTo>
                  <a:close/>
                </a:path>
                <a:path w="1589404" h="594360">
                  <a:moveTo>
                    <a:pt x="30440" y="351789"/>
                  </a:moveTo>
                  <a:lnTo>
                    <a:pt x="30542" y="352469"/>
                  </a:lnTo>
                  <a:lnTo>
                    <a:pt x="30440" y="351789"/>
                  </a:lnTo>
                  <a:close/>
                </a:path>
                <a:path w="1589404" h="594360">
                  <a:moveTo>
                    <a:pt x="1562345" y="325120"/>
                  </a:moveTo>
                  <a:lnTo>
                    <a:pt x="1558467" y="352117"/>
                  </a:lnTo>
                  <a:lnTo>
                    <a:pt x="1558555" y="351790"/>
                  </a:lnTo>
                  <a:lnTo>
                    <a:pt x="1583847" y="351790"/>
                  </a:lnTo>
                  <a:lnTo>
                    <a:pt x="1587313" y="328930"/>
                  </a:lnTo>
                  <a:lnTo>
                    <a:pt x="1587381" y="326390"/>
                  </a:lnTo>
                  <a:lnTo>
                    <a:pt x="1562345" y="326390"/>
                  </a:lnTo>
                  <a:lnTo>
                    <a:pt x="1562345" y="325120"/>
                  </a:lnTo>
                  <a:close/>
                </a:path>
                <a:path w="1589404" h="594360">
                  <a:moveTo>
                    <a:pt x="26510" y="325590"/>
                  </a:moveTo>
                  <a:lnTo>
                    <a:pt x="26551" y="326389"/>
                  </a:lnTo>
                  <a:lnTo>
                    <a:pt x="26510" y="325590"/>
                  </a:lnTo>
                  <a:close/>
                </a:path>
                <a:path w="1589404" h="594360">
                  <a:moveTo>
                    <a:pt x="1588873" y="297180"/>
                  </a:moveTo>
                  <a:lnTo>
                    <a:pt x="1563905" y="297180"/>
                  </a:lnTo>
                  <a:lnTo>
                    <a:pt x="1563905" y="298450"/>
                  </a:lnTo>
                  <a:lnTo>
                    <a:pt x="1562345" y="326390"/>
                  </a:lnTo>
                  <a:lnTo>
                    <a:pt x="1587381" y="326390"/>
                  </a:lnTo>
                  <a:lnTo>
                    <a:pt x="1588873" y="298450"/>
                  </a:lnTo>
                  <a:lnTo>
                    <a:pt x="1588873" y="297180"/>
                  </a:lnTo>
                  <a:close/>
                </a:path>
                <a:path w="1589404" h="594360">
                  <a:moveTo>
                    <a:pt x="26486" y="325119"/>
                  </a:moveTo>
                  <a:lnTo>
                    <a:pt x="26510" y="325590"/>
                  </a:lnTo>
                  <a:lnTo>
                    <a:pt x="26486" y="325119"/>
                  </a:lnTo>
                  <a:close/>
                </a:path>
                <a:path w="1589404" h="594360">
                  <a:moveTo>
                    <a:pt x="25089" y="297814"/>
                  </a:moveTo>
                  <a:lnTo>
                    <a:pt x="25057" y="298449"/>
                  </a:lnTo>
                  <a:lnTo>
                    <a:pt x="25089" y="297814"/>
                  </a:lnTo>
                  <a:close/>
                </a:path>
                <a:path w="1589404" h="594360">
                  <a:moveTo>
                    <a:pt x="1563871" y="297815"/>
                  </a:moveTo>
                  <a:lnTo>
                    <a:pt x="1563837" y="298450"/>
                  </a:lnTo>
                  <a:lnTo>
                    <a:pt x="1563871" y="297815"/>
                  </a:lnTo>
                  <a:close/>
                </a:path>
                <a:path w="1589404" h="594360">
                  <a:moveTo>
                    <a:pt x="25122" y="297179"/>
                  </a:moveTo>
                  <a:lnTo>
                    <a:pt x="25089" y="297814"/>
                  </a:lnTo>
                  <a:lnTo>
                    <a:pt x="25122" y="297179"/>
                  </a:lnTo>
                  <a:close/>
                </a:path>
                <a:path w="1589404" h="594360">
                  <a:moveTo>
                    <a:pt x="1587381" y="269240"/>
                  </a:moveTo>
                  <a:lnTo>
                    <a:pt x="1562345" y="269240"/>
                  </a:lnTo>
                  <a:lnTo>
                    <a:pt x="1563871" y="297815"/>
                  </a:lnTo>
                  <a:lnTo>
                    <a:pt x="1563905" y="297180"/>
                  </a:lnTo>
                  <a:lnTo>
                    <a:pt x="1588873" y="297180"/>
                  </a:lnTo>
                  <a:lnTo>
                    <a:pt x="1587381" y="269240"/>
                  </a:lnTo>
                  <a:close/>
                </a:path>
                <a:path w="1589404" h="594360">
                  <a:moveTo>
                    <a:pt x="26511" y="270006"/>
                  </a:moveTo>
                  <a:lnTo>
                    <a:pt x="26439" y="270509"/>
                  </a:lnTo>
                  <a:lnTo>
                    <a:pt x="26511" y="270006"/>
                  </a:lnTo>
                  <a:close/>
                </a:path>
                <a:path w="1589404" h="594360">
                  <a:moveTo>
                    <a:pt x="1583630" y="241300"/>
                  </a:moveTo>
                  <a:lnTo>
                    <a:pt x="1558332" y="241300"/>
                  </a:lnTo>
                  <a:lnTo>
                    <a:pt x="1558555" y="242570"/>
                  </a:lnTo>
                  <a:lnTo>
                    <a:pt x="1562345" y="270510"/>
                  </a:lnTo>
                  <a:lnTo>
                    <a:pt x="1562345" y="269240"/>
                  </a:lnTo>
                  <a:lnTo>
                    <a:pt x="1587381" y="269240"/>
                  </a:lnTo>
                  <a:lnTo>
                    <a:pt x="1587313" y="266700"/>
                  </a:lnTo>
                  <a:lnTo>
                    <a:pt x="1583630" y="241300"/>
                  </a:lnTo>
                  <a:close/>
                </a:path>
                <a:path w="1589404" h="594360">
                  <a:moveTo>
                    <a:pt x="26621" y="269239"/>
                  </a:moveTo>
                  <a:lnTo>
                    <a:pt x="26511" y="270006"/>
                  </a:lnTo>
                  <a:lnTo>
                    <a:pt x="26621" y="269239"/>
                  </a:lnTo>
                  <a:close/>
                </a:path>
                <a:path w="1589404" h="594360">
                  <a:moveTo>
                    <a:pt x="30630" y="241299"/>
                  </a:moveTo>
                  <a:lnTo>
                    <a:pt x="30363" y="242569"/>
                  </a:lnTo>
                  <a:lnTo>
                    <a:pt x="30550" y="241858"/>
                  </a:lnTo>
                  <a:lnTo>
                    <a:pt x="30630" y="241299"/>
                  </a:lnTo>
                  <a:close/>
                </a:path>
                <a:path w="1589404" h="594360">
                  <a:moveTo>
                    <a:pt x="30550" y="241858"/>
                  </a:moveTo>
                  <a:lnTo>
                    <a:pt x="30363" y="242569"/>
                  </a:lnTo>
                  <a:lnTo>
                    <a:pt x="30550" y="241858"/>
                  </a:lnTo>
                  <a:close/>
                </a:path>
                <a:path w="1589404" h="594360">
                  <a:moveTo>
                    <a:pt x="1558455" y="242197"/>
                  </a:moveTo>
                  <a:lnTo>
                    <a:pt x="1558506" y="242570"/>
                  </a:lnTo>
                  <a:lnTo>
                    <a:pt x="1558455" y="242197"/>
                  </a:lnTo>
                  <a:close/>
                </a:path>
                <a:path w="1589404" h="594360">
                  <a:moveTo>
                    <a:pt x="1558332" y="241300"/>
                  </a:moveTo>
                  <a:lnTo>
                    <a:pt x="1558455" y="242197"/>
                  </a:lnTo>
                  <a:lnTo>
                    <a:pt x="1558555" y="242570"/>
                  </a:lnTo>
                  <a:lnTo>
                    <a:pt x="1558332" y="241300"/>
                  </a:lnTo>
                  <a:close/>
                </a:path>
                <a:path w="1589404" h="594360">
                  <a:moveTo>
                    <a:pt x="1577419" y="215900"/>
                  </a:moveTo>
                  <a:lnTo>
                    <a:pt x="1551421" y="215900"/>
                  </a:lnTo>
                  <a:lnTo>
                    <a:pt x="1551867" y="217170"/>
                  </a:lnTo>
                  <a:lnTo>
                    <a:pt x="1558455" y="242197"/>
                  </a:lnTo>
                  <a:lnTo>
                    <a:pt x="1558332" y="241300"/>
                  </a:lnTo>
                  <a:lnTo>
                    <a:pt x="1583630" y="241300"/>
                  </a:lnTo>
                  <a:lnTo>
                    <a:pt x="1583077" y="237490"/>
                  </a:lnTo>
                  <a:lnTo>
                    <a:pt x="1582854" y="236220"/>
                  </a:lnTo>
                  <a:lnTo>
                    <a:pt x="1577419" y="215900"/>
                  </a:lnTo>
                  <a:close/>
                </a:path>
                <a:path w="1589404" h="594360">
                  <a:moveTo>
                    <a:pt x="30697" y="241299"/>
                  </a:moveTo>
                  <a:lnTo>
                    <a:pt x="30550" y="241858"/>
                  </a:lnTo>
                  <a:lnTo>
                    <a:pt x="30697" y="241299"/>
                  </a:lnTo>
                  <a:close/>
                </a:path>
                <a:path w="1589404" h="594360">
                  <a:moveTo>
                    <a:pt x="37385" y="215899"/>
                  </a:moveTo>
                  <a:lnTo>
                    <a:pt x="37006" y="217169"/>
                  </a:lnTo>
                  <a:lnTo>
                    <a:pt x="37175" y="216697"/>
                  </a:lnTo>
                  <a:lnTo>
                    <a:pt x="37385" y="215899"/>
                  </a:lnTo>
                  <a:close/>
                </a:path>
                <a:path w="1589404" h="594360">
                  <a:moveTo>
                    <a:pt x="37175" y="216697"/>
                  </a:moveTo>
                  <a:lnTo>
                    <a:pt x="37006" y="217169"/>
                  </a:lnTo>
                  <a:lnTo>
                    <a:pt x="37175" y="216697"/>
                  </a:lnTo>
                  <a:close/>
                </a:path>
                <a:path w="1589404" h="594360">
                  <a:moveTo>
                    <a:pt x="1551452" y="216015"/>
                  </a:moveTo>
                  <a:lnTo>
                    <a:pt x="1551761" y="217170"/>
                  </a:lnTo>
                  <a:lnTo>
                    <a:pt x="1551452" y="216015"/>
                  </a:lnTo>
                  <a:close/>
                </a:path>
                <a:path w="1589404" h="594360">
                  <a:moveTo>
                    <a:pt x="37460" y="215899"/>
                  </a:moveTo>
                  <a:lnTo>
                    <a:pt x="37175" y="216697"/>
                  </a:lnTo>
                  <a:lnTo>
                    <a:pt x="37460" y="215899"/>
                  </a:lnTo>
                  <a:close/>
                </a:path>
                <a:path w="1589404" h="594360">
                  <a:moveTo>
                    <a:pt x="1569114" y="190500"/>
                  </a:moveTo>
                  <a:lnTo>
                    <a:pt x="1542281" y="190500"/>
                  </a:lnTo>
                  <a:lnTo>
                    <a:pt x="1551452" y="216015"/>
                  </a:lnTo>
                  <a:lnTo>
                    <a:pt x="1577419" y="215900"/>
                  </a:lnTo>
                  <a:lnTo>
                    <a:pt x="1575720" y="209550"/>
                  </a:lnTo>
                  <a:lnTo>
                    <a:pt x="1575497" y="208280"/>
                  </a:lnTo>
                  <a:lnTo>
                    <a:pt x="1569114" y="190500"/>
                  </a:lnTo>
                  <a:close/>
                </a:path>
                <a:path w="1589404" h="594360">
                  <a:moveTo>
                    <a:pt x="46547" y="190499"/>
                  </a:moveTo>
                  <a:lnTo>
                    <a:pt x="46057" y="191769"/>
                  </a:lnTo>
                  <a:lnTo>
                    <a:pt x="46204" y="191459"/>
                  </a:lnTo>
                  <a:lnTo>
                    <a:pt x="46547" y="190499"/>
                  </a:lnTo>
                  <a:close/>
                </a:path>
                <a:path w="1589404" h="594360">
                  <a:moveTo>
                    <a:pt x="46204" y="191459"/>
                  </a:moveTo>
                  <a:lnTo>
                    <a:pt x="46057" y="191769"/>
                  </a:lnTo>
                  <a:lnTo>
                    <a:pt x="46204" y="191459"/>
                  </a:lnTo>
                  <a:close/>
                </a:path>
                <a:path w="1589404" h="594360">
                  <a:moveTo>
                    <a:pt x="1558496" y="166370"/>
                  </a:moveTo>
                  <a:lnTo>
                    <a:pt x="1530688" y="166370"/>
                  </a:lnTo>
                  <a:lnTo>
                    <a:pt x="1531357" y="167640"/>
                  </a:lnTo>
                  <a:lnTo>
                    <a:pt x="1542727" y="191770"/>
                  </a:lnTo>
                  <a:lnTo>
                    <a:pt x="1542281" y="190500"/>
                  </a:lnTo>
                  <a:lnTo>
                    <a:pt x="1569114" y="190500"/>
                  </a:lnTo>
                  <a:lnTo>
                    <a:pt x="1565466" y="180340"/>
                  </a:lnTo>
                  <a:lnTo>
                    <a:pt x="1558496" y="166370"/>
                  </a:lnTo>
                  <a:close/>
                </a:path>
                <a:path w="1589404" h="594360">
                  <a:moveTo>
                    <a:pt x="46659" y="190499"/>
                  </a:moveTo>
                  <a:lnTo>
                    <a:pt x="46204" y="191459"/>
                  </a:lnTo>
                  <a:lnTo>
                    <a:pt x="46659" y="190499"/>
                  </a:lnTo>
                  <a:close/>
                </a:path>
                <a:path w="1589404" h="594360">
                  <a:moveTo>
                    <a:pt x="58306" y="166369"/>
                  </a:moveTo>
                  <a:lnTo>
                    <a:pt x="58095" y="166369"/>
                  </a:lnTo>
                  <a:lnTo>
                    <a:pt x="57516" y="167639"/>
                  </a:lnTo>
                  <a:lnTo>
                    <a:pt x="58306" y="166369"/>
                  </a:lnTo>
                  <a:close/>
                </a:path>
                <a:path w="1589404" h="594360">
                  <a:moveTo>
                    <a:pt x="1531079" y="167194"/>
                  </a:moveTo>
                  <a:lnTo>
                    <a:pt x="1531290" y="167640"/>
                  </a:lnTo>
                  <a:lnTo>
                    <a:pt x="1531079" y="167194"/>
                  </a:lnTo>
                  <a:close/>
                </a:path>
                <a:path w="1589404" h="594360">
                  <a:moveTo>
                    <a:pt x="1530688" y="166370"/>
                  </a:moveTo>
                  <a:lnTo>
                    <a:pt x="1531079" y="167194"/>
                  </a:lnTo>
                  <a:lnTo>
                    <a:pt x="1531357" y="167640"/>
                  </a:lnTo>
                  <a:lnTo>
                    <a:pt x="1530688" y="166370"/>
                  </a:lnTo>
                  <a:close/>
                </a:path>
                <a:path w="1589404" h="594360">
                  <a:moveTo>
                    <a:pt x="1546751" y="144780"/>
                  </a:moveTo>
                  <a:lnTo>
                    <a:pt x="1517090" y="144780"/>
                  </a:lnTo>
                  <a:lnTo>
                    <a:pt x="1531079" y="167194"/>
                  </a:lnTo>
                  <a:lnTo>
                    <a:pt x="1530688" y="166370"/>
                  </a:lnTo>
                  <a:lnTo>
                    <a:pt x="1558496" y="166370"/>
                  </a:lnTo>
                  <a:lnTo>
                    <a:pt x="1553427" y="156210"/>
                  </a:lnTo>
                  <a:lnTo>
                    <a:pt x="1552759" y="154940"/>
                  </a:lnTo>
                  <a:lnTo>
                    <a:pt x="1546751" y="144780"/>
                  </a:lnTo>
                  <a:close/>
                </a:path>
                <a:path w="1589404" h="594360">
                  <a:moveTo>
                    <a:pt x="71980" y="144779"/>
                  </a:moveTo>
                  <a:lnTo>
                    <a:pt x="71739" y="144779"/>
                  </a:lnTo>
                  <a:lnTo>
                    <a:pt x="71070" y="146049"/>
                  </a:lnTo>
                  <a:lnTo>
                    <a:pt x="71980" y="144779"/>
                  </a:lnTo>
                  <a:close/>
                </a:path>
                <a:path w="1589404" h="594360">
                  <a:moveTo>
                    <a:pt x="1532397" y="123190"/>
                  </a:moveTo>
                  <a:lnTo>
                    <a:pt x="1501484" y="123190"/>
                  </a:lnTo>
                  <a:lnTo>
                    <a:pt x="1517758" y="146050"/>
                  </a:lnTo>
                  <a:lnTo>
                    <a:pt x="1517090" y="144780"/>
                  </a:lnTo>
                  <a:lnTo>
                    <a:pt x="1546751" y="144780"/>
                  </a:lnTo>
                  <a:lnTo>
                    <a:pt x="1538491" y="130810"/>
                  </a:lnTo>
                  <a:lnTo>
                    <a:pt x="1537822" y="130810"/>
                  </a:lnTo>
                  <a:lnTo>
                    <a:pt x="1532397" y="123190"/>
                  </a:lnTo>
                  <a:close/>
                </a:path>
                <a:path w="1589404" h="594360">
                  <a:moveTo>
                    <a:pt x="87802" y="123189"/>
                  </a:moveTo>
                  <a:lnTo>
                    <a:pt x="87455" y="123189"/>
                  </a:lnTo>
                  <a:lnTo>
                    <a:pt x="86653" y="124459"/>
                  </a:lnTo>
                  <a:lnTo>
                    <a:pt x="87802" y="123189"/>
                  </a:lnTo>
                  <a:close/>
                </a:path>
                <a:path w="1589404" h="594360">
                  <a:moveTo>
                    <a:pt x="1517229" y="104140"/>
                  </a:moveTo>
                  <a:lnTo>
                    <a:pt x="1483873" y="104140"/>
                  </a:lnTo>
                  <a:lnTo>
                    <a:pt x="1502153" y="124460"/>
                  </a:lnTo>
                  <a:lnTo>
                    <a:pt x="1501484" y="123190"/>
                  </a:lnTo>
                  <a:lnTo>
                    <a:pt x="1532397" y="123190"/>
                  </a:lnTo>
                  <a:lnTo>
                    <a:pt x="1521548" y="107950"/>
                  </a:lnTo>
                  <a:lnTo>
                    <a:pt x="1520656" y="107950"/>
                  </a:lnTo>
                  <a:lnTo>
                    <a:pt x="1517229" y="104140"/>
                  </a:lnTo>
                  <a:close/>
                </a:path>
                <a:path w="1589404" h="594360">
                  <a:moveTo>
                    <a:pt x="105602" y="104139"/>
                  </a:moveTo>
                  <a:lnTo>
                    <a:pt x="105045" y="104139"/>
                  </a:lnTo>
                  <a:lnTo>
                    <a:pt x="104264" y="105409"/>
                  </a:lnTo>
                  <a:lnTo>
                    <a:pt x="105602" y="104139"/>
                  </a:lnTo>
                  <a:close/>
                </a:path>
                <a:path w="1589404" h="594360">
                  <a:moveTo>
                    <a:pt x="1501484" y="86360"/>
                  </a:moveTo>
                  <a:lnTo>
                    <a:pt x="1464478" y="86360"/>
                  </a:lnTo>
                  <a:lnTo>
                    <a:pt x="1484542" y="105410"/>
                  </a:lnTo>
                  <a:lnTo>
                    <a:pt x="1483873" y="104140"/>
                  </a:lnTo>
                  <a:lnTo>
                    <a:pt x="1517229" y="104140"/>
                  </a:lnTo>
                  <a:lnTo>
                    <a:pt x="1502376" y="87630"/>
                  </a:lnTo>
                  <a:lnTo>
                    <a:pt x="1501484" y="86360"/>
                  </a:lnTo>
                  <a:close/>
                </a:path>
                <a:path w="1589404" h="594360">
                  <a:moveTo>
                    <a:pt x="125055" y="86359"/>
                  </a:moveTo>
                  <a:lnTo>
                    <a:pt x="124328" y="86359"/>
                  </a:lnTo>
                  <a:lnTo>
                    <a:pt x="123370" y="87629"/>
                  </a:lnTo>
                  <a:lnTo>
                    <a:pt x="125055" y="86359"/>
                  </a:lnTo>
                  <a:close/>
                </a:path>
                <a:path w="1589404" h="594360">
                  <a:moveTo>
                    <a:pt x="1484720" y="71120"/>
                  </a:moveTo>
                  <a:lnTo>
                    <a:pt x="1443522" y="71120"/>
                  </a:lnTo>
                  <a:lnTo>
                    <a:pt x="1465592" y="87630"/>
                  </a:lnTo>
                  <a:lnTo>
                    <a:pt x="1464478" y="86360"/>
                  </a:lnTo>
                  <a:lnTo>
                    <a:pt x="1501484" y="86360"/>
                  </a:lnTo>
                  <a:lnTo>
                    <a:pt x="1484720" y="71120"/>
                  </a:lnTo>
                  <a:close/>
                </a:path>
                <a:path w="1589404" h="594360">
                  <a:moveTo>
                    <a:pt x="146200" y="71119"/>
                  </a:moveTo>
                  <a:lnTo>
                    <a:pt x="145284" y="71119"/>
                  </a:lnTo>
                  <a:lnTo>
                    <a:pt x="144236" y="72389"/>
                  </a:lnTo>
                  <a:lnTo>
                    <a:pt x="146200" y="71119"/>
                  </a:lnTo>
                  <a:close/>
                </a:path>
                <a:path w="1589404" h="594360">
                  <a:moveTo>
                    <a:pt x="1467084" y="57150"/>
                  </a:moveTo>
                  <a:lnTo>
                    <a:pt x="1421006" y="57150"/>
                  </a:lnTo>
                  <a:lnTo>
                    <a:pt x="1444637" y="72390"/>
                  </a:lnTo>
                  <a:lnTo>
                    <a:pt x="1443522" y="71120"/>
                  </a:lnTo>
                  <a:lnTo>
                    <a:pt x="1484720" y="71120"/>
                  </a:lnTo>
                  <a:lnTo>
                    <a:pt x="1480529" y="67310"/>
                  </a:lnTo>
                  <a:lnTo>
                    <a:pt x="1467084" y="57150"/>
                  </a:lnTo>
                  <a:close/>
                </a:path>
                <a:path w="1589404" h="594360">
                  <a:moveTo>
                    <a:pt x="169291" y="57149"/>
                  </a:moveTo>
                  <a:lnTo>
                    <a:pt x="167800" y="57149"/>
                  </a:lnTo>
                  <a:lnTo>
                    <a:pt x="166819" y="58419"/>
                  </a:lnTo>
                  <a:lnTo>
                    <a:pt x="169291" y="57149"/>
                  </a:lnTo>
                  <a:close/>
                </a:path>
                <a:path w="1589404" h="594360">
                  <a:moveTo>
                    <a:pt x="1449393" y="45720"/>
                  </a:moveTo>
                  <a:lnTo>
                    <a:pt x="1397376" y="45720"/>
                  </a:lnTo>
                  <a:lnTo>
                    <a:pt x="1422121" y="58420"/>
                  </a:lnTo>
                  <a:lnTo>
                    <a:pt x="1421006" y="57150"/>
                  </a:lnTo>
                  <a:lnTo>
                    <a:pt x="1467084" y="57150"/>
                  </a:lnTo>
                  <a:lnTo>
                    <a:pt x="1458682" y="50800"/>
                  </a:lnTo>
                  <a:lnTo>
                    <a:pt x="1457567" y="50800"/>
                  </a:lnTo>
                  <a:lnTo>
                    <a:pt x="1449393" y="45720"/>
                  </a:lnTo>
                  <a:close/>
                </a:path>
                <a:path w="1589404" h="594360">
                  <a:moveTo>
                    <a:pt x="193688" y="45719"/>
                  </a:moveTo>
                  <a:lnTo>
                    <a:pt x="191542" y="45719"/>
                  </a:lnTo>
                  <a:lnTo>
                    <a:pt x="190427" y="46989"/>
                  </a:lnTo>
                  <a:lnTo>
                    <a:pt x="193688" y="45719"/>
                  </a:lnTo>
                  <a:close/>
                </a:path>
                <a:path w="1589404" h="594360">
                  <a:moveTo>
                    <a:pt x="1413248" y="25400"/>
                  </a:moveTo>
                  <a:lnTo>
                    <a:pt x="1291260" y="25400"/>
                  </a:lnTo>
                  <a:lnTo>
                    <a:pt x="1320464" y="26670"/>
                  </a:lnTo>
                  <a:lnTo>
                    <a:pt x="1319127" y="26670"/>
                  </a:lnTo>
                  <a:lnTo>
                    <a:pt x="1347439" y="30480"/>
                  </a:lnTo>
                  <a:lnTo>
                    <a:pt x="1346101" y="30480"/>
                  </a:lnTo>
                  <a:lnTo>
                    <a:pt x="1373299" y="36830"/>
                  </a:lnTo>
                  <a:lnTo>
                    <a:pt x="1372184" y="36830"/>
                  </a:lnTo>
                  <a:lnTo>
                    <a:pt x="1398490" y="46990"/>
                  </a:lnTo>
                  <a:lnTo>
                    <a:pt x="1397376" y="45720"/>
                  </a:lnTo>
                  <a:lnTo>
                    <a:pt x="1449393" y="45720"/>
                  </a:lnTo>
                  <a:lnTo>
                    <a:pt x="1433045" y="35560"/>
                  </a:lnTo>
                  <a:lnTo>
                    <a:pt x="1413248" y="25400"/>
                  </a:lnTo>
                  <a:close/>
                </a:path>
                <a:path w="1589404" h="594360">
                  <a:moveTo>
                    <a:pt x="1380879" y="12700"/>
                  </a:moveTo>
                  <a:lnTo>
                    <a:pt x="208039" y="12699"/>
                  </a:lnTo>
                  <a:lnTo>
                    <a:pt x="181733" y="22859"/>
                  </a:lnTo>
                  <a:lnTo>
                    <a:pt x="1406962" y="22860"/>
                  </a:lnTo>
                  <a:lnTo>
                    <a:pt x="1380879" y="12700"/>
                  </a:lnTo>
                  <a:close/>
                </a:path>
                <a:path w="1589404" h="594360">
                  <a:moveTo>
                    <a:pt x="1322917" y="1270"/>
                  </a:moveTo>
                  <a:lnTo>
                    <a:pt x="266001" y="1269"/>
                  </a:lnTo>
                  <a:lnTo>
                    <a:pt x="237689" y="5079"/>
                  </a:lnTo>
                  <a:lnTo>
                    <a:pt x="236351" y="6349"/>
                  </a:lnTo>
                  <a:lnTo>
                    <a:pt x="209153" y="12699"/>
                  </a:lnTo>
                  <a:lnTo>
                    <a:pt x="1379764" y="12700"/>
                  </a:lnTo>
                  <a:lnTo>
                    <a:pt x="1352344" y="6350"/>
                  </a:lnTo>
                  <a:lnTo>
                    <a:pt x="1351006" y="5080"/>
                  </a:lnTo>
                  <a:lnTo>
                    <a:pt x="1322917" y="1270"/>
                  </a:lnTo>
                  <a:close/>
                </a:path>
                <a:path w="1589404" h="594360">
                  <a:moveTo>
                    <a:pt x="1291929" y="0"/>
                  </a:moveTo>
                  <a:lnTo>
                    <a:pt x="296319" y="0"/>
                  </a:lnTo>
                  <a:lnTo>
                    <a:pt x="267115" y="1269"/>
                  </a:lnTo>
                  <a:lnTo>
                    <a:pt x="1321579" y="1270"/>
                  </a:lnTo>
                  <a:lnTo>
                    <a:pt x="1291929"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6" name="object 19">
              <a:extLst>
                <a:ext uri="{FF2B5EF4-FFF2-40B4-BE49-F238E27FC236}">
                  <a16:creationId xmlns:a16="http://schemas.microsoft.com/office/drawing/2014/main" id="{ADE1C33D-417F-6E60-F0E8-AA58A4446773}"/>
                </a:ext>
              </a:extLst>
            </p:cNvPr>
            <p:cNvSpPr>
              <a:spLocks/>
            </p:cNvSpPr>
            <p:nvPr/>
          </p:nvSpPr>
          <p:spPr bwMode="auto">
            <a:xfrm>
              <a:off x="3541290" y="3039119"/>
              <a:ext cx="1147445" cy="748030"/>
            </a:xfrm>
            <a:custGeom>
              <a:avLst/>
              <a:gdLst>
                <a:gd name="T0" fmla="*/ 0 w 1147445"/>
                <a:gd name="T1" fmla="*/ 283356 h 748029"/>
                <a:gd name="T2" fmla="*/ 0 w 1147445"/>
                <a:gd name="T3" fmla="*/ 283356 h 748029"/>
                <a:gd name="T4" fmla="*/ 0 w 1147445"/>
                <a:gd name="T5" fmla="*/ 747790 h 748029"/>
                <a:gd name="T6" fmla="*/ 779366 w 1147445"/>
                <a:gd name="T7" fmla="*/ 0 h 748029"/>
                <a:gd name="T8" fmla="*/ 779366 w 1147445"/>
                <a:gd name="T9" fmla="*/ 0 h 748029"/>
                <a:gd name="T10" fmla="*/ 1147425 w 1147445"/>
                <a:gd name="T11" fmla="*/ 0 h 7480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7445" h="748029">
                  <a:moveTo>
                    <a:pt x="0" y="283356"/>
                  </a:moveTo>
                  <a:lnTo>
                    <a:pt x="0" y="283356"/>
                  </a:lnTo>
                  <a:lnTo>
                    <a:pt x="0" y="747788"/>
                  </a:lnTo>
                </a:path>
                <a:path w="1147445" h="748029">
                  <a:moveTo>
                    <a:pt x="779366" y="0"/>
                  </a:moveTo>
                  <a:lnTo>
                    <a:pt x="779366" y="0"/>
                  </a:lnTo>
                  <a:lnTo>
                    <a:pt x="1147425" y="0"/>
                  </a:lnTo>
                </a:path>
              </a:pathLst>
            </a:custGeom>
            <a:noFill/>
            <a:ln w="100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6647" name="object 20">
              <a:extLst>
                <a:ext uri="{FF2B5EF4-FFF2-40B4-BE49-F238E27FC236}">
                  <a16:creationId xmlns:a16="http://schemas.microsoft.com/office/drawing/2014/main" id="{EAF6A8E3-EBE9-568D-4887-241856201793}"/>
                </a:ext>
              </a:extLst>
            </p:cNvPr>
            <p:cNvSpPr>
              <a:spLocks/>
            </p:cNvSpPr>
            <p:nvPr/>
          </p:nvSpPr>
          <p:spPr bwMode="auto">
            <a:xfrm>
              <a:off x="6931402" y="2849641"/>
              <a:ext cx="1565910" cy="572135"/>
            </a:xfrm>
            <a:custGeom>
              <a:avLst/>
              <a:gdLst>
                <a:gd name="T0" fmla="*/ 1279403 w 1565909"/>
                <a:gd name="T1" fmla="*/ 0 h 572135"/>
                <a:gd name="T2" fmla="*/ 284237 w 1565909"/>
                <a:gd name="T3" fmla="*/ 0 h 572135"/>
                <a:gd name="T4" fmla="*/ 238086 w 1565909"/>
                <a:gd name="T5" fmla="*/ 3772 h 572135"/>
                <a:gd name="T6" fmla="*/ 194324 w 1565909"/>
                <a:gd name="T7" fmla="*/ 14686 h 572135"/>
                <a:gd name="T8" fmla="*/ 153531 w 1565909"/>
                <a:gd name="T9" fmla="*/ 32140 h 572135"/>
                <a:gd name="T10" fmla="*/ 116289 w 1565909"/>
                <a:gd name="T11" fmla="*/ 55529 h 572135"/>
                <a:gd name="T12" fmla="*/ 83181 w 1565909"/>
                <a:gd name="T13" fmla="*/ 84249 h 572135"/>
                <a:gd name="T14" fmla="*/ 54787 w 1565909"/>
                <a:gd name="T15" fmla="*/ 117699 h 572135"/>
                <a:gd name="T16" fmla="*/ 31690 w 1565909"/>
                <a:gd name="T17" fmla="*/ 155272 h 572135"/>
                <a:gd name="T18" fmla="*/ 14472 w 1565909"/>
                <a:gd name="T19" fmla="*/ 196368 h 572135"/>
                <a:gd name="T20" fmla="*/ 3715 w 1565909"/>
                <a:gd name="T21" fmla="*/ 240381 h 572135"/>
                <a:gd name="T22" fmla="*/ 0 w 1565909"/>
                <a:gd name="T23" fmla="*/ 286708 h 572135"/>
                <a:gd name="T24" fmla="*/ 3715 w 1565909"/>
                <a:gd name="T25" fmla="*/ 332582 h 572135"/>
                <a:gd name="T26" fmla="*/ 14472 w 1565909"/>
                <a:gd name="T27" fmla="*/ 376233 h 572135"/>
                <a:gd name="T28" fmla="*/ 31690 w 1565909"/>
                <a:gd name="T29" fmla="*/ 417048 h 572135"/>
                <a:gd name="T30" fmla="*/ 54787 w 1565909"/>
                <a:gd name="T31" fmla="*/ 454412 h 572135"/>
                <a:gd name="T32" fmla="*/ 83181 w 1565909"/>
                <a:gd name="T33" fmla="*/ 487711 h 572135"/>
                <a:gd name="T34" fmla="*/ 116289 w 1565909"/>
                <a:gd name="T35" fmla="*/ 516333 h 572135"/>
                <a:gd name="T36" fmla="*/ 153531 w 1565909"/>
                <a:gd name="T37" fmla="*/ 539663 h 572135"/>
                <a:gd name="T38" fmla="*/ 194324 w 1565909"/>
                <a:gd name="T39" fmla="*/ 557087 h 572135"/>
                <a:gd name="T40" fmla="*/ 238086 w 1565909"/>
                <a:gd name="T41" fmla="*/ 567992 h 572135"/>
                <a:gd name="T42" fmla="*/ 284237 w 1565909"/>
                <a:gd name="T43" fmla="*/ 571763 h 572135"/>
                <a:gd name="T44" fmla="*/ 1279403 w 1565909"/>
                <a:gd name="T45" fmla="*/ 571763 h 572135"/>
                <a:gd name="T46" fmla="*/ 1325603 w 1565909"/>
                <a:gd name="T47" fmla="*/ 567992 h 572135"/>
                <a:gd name="T48" fmla="*/ 1369501 w 1565909"/>
                <a:gd name="T49" fmla="*/ 557087 h 572135"/>
                <a:gd name="T50" fmla="*/ 1410493 w 1565909"/>
                <a:gd name="T51" fmla="*/ 539663 h 572135"/>
                <a:gd name="T52" fmla="*/ 1447978 w 1565909"/>
                <a:gd name="T53" fmla="*/ 516333 h 572135"/>
                <a:gd name="T54" fmla="*/ 1481350 w 1565909"/>
                <a:gd name="T55" fmla="*/ 487711 h 572135"/>
                <a:gd name="T56" fmla="*/ 1510008 w 1565909"/>
                <a:gd name="T57" fmla="*/ 454412 h 572135"/>
                <a:gd name="T58" fmla="*/ 1533347 w 1565909"/>
                <a:gd name="T59" fmla="*/ 417048 h 572135"/>
                <a:gd name="T60" fmla="*/ 1550765 w 1565909"/>
                <a:gd name="T61" fmla="*/ 376233 h 572135"/>
                <a:gd name="T62" fmla="*/ 1561658 w 1565909"/>
                <a:gd name="T63" fmla="*/ 332582 h 572135"/>
                <a:gd name="T64" fmla="*/ 1565423 w 1565909"/>
                <a:gd name="T65" fmla="*/ 286708 h 572135"/>
                <a:gd name="T66" fmla="*/ 1561658 w 1565909"/>
                <a:gd name="T67" fmla="*/ 240381 h 572135"/>
                <a:gd name="T68" fmla="*/ 1550765 w 1565909"/>
                <a:gd name="T69" fmla="*/ 196368 h 572135"/>
                <a:gd name="T70" fmla="*/ 1533347 w 1565909"/>
                <a:gd name="T71" fmla="*/ 155272 h 572135"/>
                <a:gd name="T72" fmla="*/ 1510008 w 1565909"/>
                <a:gd name="T73" fmla="*/ 117699 h 572135"/>
                <a:gd name="T74" fmla="*/ 1481350 w 1565909"/>
                <a:gd name="T75" fmla="*/ 84250 h 572135"/>
                <a:gd name="T76" fmla="*/ 1447978 w 1565909"/>
                <a:gd name="T77" fmla="*/ 55529 h 572135"/>
                <a:gd name="T78" fmla="*/ 1410493 w 1565909"/>
                <a:gd name="T79" fmla="*/ 32140 h 572135"/>
                <a:gd name="T80" fmla="*/ 1369501 w 1565909"/>
                <a:gd name="T81" fmla="*/ 14687 h 572135"/>
                <a:gd name="T82" fmla="*/ 1325603 w 1565909"/>
                <a:gd name="T83" fmla="*/ 3772 h 572135"/>
                <a:gd name="T84" fmla="*/ 1279403 w 1565909"/>
                <a:gd name="T85" fmla="*/ 0 h 572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5909" h="572135">
                  <a:moveTo>
                    <a:pt x="1279401" y="0"/>
                  </a:moveTo>
                  <a:lnTo>
                    <a:pt x="284237" y="0"/>
                  </a:lnTo>
                  <a:lnTo>
                    <a:pt x="238086" y="3772"/>
                  </a:lnTo>
                  <a:lnTo>
                    <a:pt x="194324" y="14686"/>
                  </a:lnTo>
                  <a:lnTo>
                    <a:pt x="153531" y="32140"/>
                  </a:lnTo>
                  <a:lnTo>
                    <a:pt x="116289" y="55529"/>
                  </a:lnTo>
                  <a:lnTo>
                    <a:pt x="83181" y="84249"/>
                  </a:lnTo>
                  <a:lnTo>
                    <a:pt x="54787" y="117699"/>
                  </a:lnTo>
                  <a:lnTo>
                    <a:pt x="31690" y="155272"/>
                  </a:lnTo>
                  <a:lnTo>
                    <a:pt x="14472" y="196368"/>
                  </a:lnTo>
                  <a:lnTo>
                    <a:pt x="3715" y="240381"/>
                  </a:lnTo>
                  <a:lnTo>
                    <a:pt x="0" y="286708"/>
                  </a:lnTo>
                  <a:lnTo>
                    <a:pt x="3715" y="332582"/>
                  </a:lnTo>
                  <a:lnTo>
                    <a:pt x="14472" y="376233"/>
                  </a:lnTo>
                  <a:lnTo>
                    <a:pt x="31690" y="417048"/>
                  </a:lnTo>
                  <a:lnTo>
                    <a:pt x="54787" y="454412"/>
                  </a:lnTo>
                  <a:lnTo>
                    <a:pt x="83181" y="487711"/>
                  </a:lnTo>
                  <a:lnTo>
                    <a:pt x="116289" y="516333"/>
                  </a:lnTo>
                  <a:lnTo>
                    <a:pt x="153531" y="539663"/>
                  </a:lnTo>
                  <a:lnTo>
                    <a:pt x="194324" y="557087"/>
                  </a:lnTo>
                  <a:lnTo>
                    <a:pt x="238086" y="567992"/>
                  </a:lnTo>
                  <a:lnTo>
                    <a:pt x="284237" y="571763"/>
                  </a:lnTo>
                  <a:lnTo>
                    <a:pt x="1279401" y="571763"/>
                  </a:lnTo>
                  <a:lnTo>
                    <a:pt x="1325601" y="567992"/>
                  </a:lnTo>
                  <a:lnTo>
                    <a:pt x="1369499" y="557087"/>
                  </a:lnTo>
                  <a:lnTo>
                    <a:pt x="1410491" y="539663"/>
                  </a:lnTo>
                  <a:lnTo>
                    <a:pt x="1447976" y="516333"/>
                  </a:lnTo>
                  <a:lnTo>
                    <a:pt x="1481348" y="487711"/>
                  </a:lnTo>
                  <a:lnTo>
                    <a:pt x="1510006" y="454412"/>
                  </a:lnTo>
                  <a:lnTo>
                    <a:pt x="1533345" y="417048"/>
                  </a:lnTo>
                  <a:lnTo>
                    <a:pt x="1550763" y="376233"/>
                  </a:lnTo>
                  <a:lnTo>
                    <a:pt x="1561656" y="332582"/>
                  </a:lnTo>
                  <a:lnTo>
                    <a:pt x="1565421" y="286708"/>
                  </a:lnTo>
                  <a:lnTo>
                    <a:pt x="1561656" y="240381"/>
                  </a:lnTo>
                  <a:lnTo>
                    <a:pt x="1550763" y="196368"/>
                  </a:lnTo>
                  <a:lnTo>
                    <a:pt x="1533345" y="155272"/>
                  </a:lnTo>
                  <a:lnTo>
                    <a:pt x="1510006" y="117699"/>
                  </a:lnTo>
                  <a:lnTo>
                    <a:pt x="1481348" y="84250"/>
                  </a:lnTo>
                  <a:lnTo>
                    <a:pt x="1447976" y="55529"/>
                  </a:lnTo>
                  <a:lnTo>
                    <a:pt x="1410491" y="32140"/>
                  </a:lnTo>
                  <a:lnTo>
                    <a:pt x="1369499" y="14687"/>
                  </a:lnTo>
                  <a:lnTo>
                    <a:pt x="1325601" y="3772"/>
                  </a:lnTo>
                  <a:lnTo>
                    <a:pt x="1279401"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8" name="object 21">
              <a:extLst>
                <a:ext uri="{FF2B5EF4-FFF2-40B4-BE49-F238E27FC236}">
                  <a16:creationId xmlns:a16="http://schemas.microsoft.com/office/drawing/2014/main" id="{A463B4EA-6088-E6E5-9C02-20D759BBAE4D}"/>
                </a:ext>
              </a:extLst>
            </p:cNvPr>
            <p:cNvSpPr>
              <a:spLocks/>
            </p:cNvSpPr>
            <p:nvPr/>
          </p:nvSpPr>
          <p:spPr bwMode="auto">
            <a:xfrm>
              <a:off x="6834427" y="2752388"/>
              <a:ext cx="1564005" cy="570230"/>
            </a:xfrm>
            <a:custGeom>
              <a:avLst/>
              <a:gdLst>
                <a:gd name="T0" fmla="*/ 1279403 w 1564004"/>
                <a:gd name="T1" fmla="*/ 0 h 570229"/>
                <a:gd name="T2" fmla="*/ 284237 w 1564004"/>
                <a:gd name="T3" fmla="*/ 0 h 570229"/>
                <a:gd name="T4" fmla="*/ 238086 w 1564004"/>
                <a:gd name="T5" fmla="*/ 3726 h 570229"/>
                <a:gd name="T6" fmla="*/ 194324 w 1564004"/>
                <a:gd name="T7" fmla="*/ 14515 h 570229"/>
                <a:gd name="T8" fmla="*/ 153531 w 1564004"/>
                <a:gd name="T9" fmla="*/ 31783 h 570229"/>
                <a:gd name="T10" fmla="*/ 116289 w 1564004"/>
                <a:gd name="T11" fmla="*/ 54947 h 570229"/>
                <a:gd name="T12" fmla="*/ 83181 w 1564004"/>
                <a:gd name="T13" fmla="*/ 83423 h 570229"/>
                <a:gd name="T14" fmla="*/ 54787 w 1564004"/>
                <a:gd name="T15" fmla="*/ 116627 h 570229"/>
                <a:gd name="T16" fmla="*/ 31690 w 1564004"/>
                <a:gd name="T17" fmla="*/ 153976 h 570229"/>
                <a:gd name="T18" fmla="*/ 14472 w 1564004"/>
                <a:gd name="T19" fmla="*/ 194886 h 570229"/>
                <a:gd name="T20" fmla="*/ 3715 w 1564004"/>
                <a:gd name="T21" fmla="*/ 238773 h 570229"/>
                <a:gd name="T22" fmla="*/ 0 w 1564004"/>
                <a:gd name="T23" fmla="*/ 285054 h 570229"/>
                <a:gd name="T24" fmla="*/ 3715 w 1564004"/>
                <a:gd name="T25" fmla="*/ 331332 h 570229"/>
                <a:gd name="T26" fmla="*/ 14472 w 1564004"/>
                <a:gd name="T27" fmla="*/ 375214 h 570229"/>
                <a:gd name="T28" fmla="*/ 31690 w 1564004"/>
                <a:gd name="T29" fmla="*/ 416120 h 570229"/>
                <a:gd name="T30" fmla="*/ 54787 w 1564004"/>
                <a:gd name="T31" fmla="*/ 453466 h 570229"/>
                <a:gd name="T32" fmla="*/ 83181 w 1564004"/>
                <a:gd name="T33" fmla="*/ 486669 h 570229"/>
                <a:gd name="T34" fmla="*/ 116289 w 1564004"/>
                <a:gd name="T35" fmla="*/ 515143 h 570229"/>
                <a:gd name="T36" fmla="*/ 153531 w 1564004"/>
                <a:gd name="T37" fmla="*/ 538306 h 570229"/>
                <a:gd name="T38" fmla="*/ 194324 w 1564004"/>
                <a:gd name="T39" fmla="*/ 555574 h 570229"/>
                <a:gd name="T40" fmla="*/ 238086 w 1564004"/>
                <a:gd name="T41" fmla="*/ 566363 h 570229"/>
                <a:gd name="T42" fmla="*/ 284237 w 1564004"/>
                <a:gd name="T43" fmla="*/ 570089 h 570229"/>
                <a:gd name="T44" fmla="*/ 1279403 w 1564004"/>
                <a:gd name="T45" fmla="*/ 570089 h 570229"/>
                <a:gd name="T46" fmla="*/ 1325553 w 1564004"/>
                <a:gd name="T47" fmla="*/ 566363 h 570229"/>
                <a:gd name="T48" fmla="*/ 1369315 w 1564004"/>
                <a:gd name="T49" fmla="*/ 555574 h 570229"/>
                <a:gd name="T50" fmla="*/ 1410108 w 1564004"/>
                <a:gd name="T51" fmla="*/ 538306 h 570229"/>
                <a:gd name="T52" fmla="*/ 1447350 w 1564004"/>
                <a:gd name="T53" fmla="*/ 515143 h 570229"/>
                <a:gd name="T54" fmla="*/ 1480458 w 1564004"/>
                <a:gd name="T55" fmla="*/ 486669 h 570229"/>
                <a:gd name="T56" fmla="*/ 1508852 w 1564004"/>
                <a:gd name="T57" fmla="*/ 453467 h 570229"/>
                <a:gd name="T58" fmla="*/ 1531949 w 1564004"/>
                <a:gd name="T59" fmla="*/ 416120 h 570229"/>
                <a:gd name="T60" fmla="*/ 1549167 w 1564004"/>
                <a:gd name="T61" fmla="*/ 375214 h 570229"/>
                <a:gd name="T62" fmla="*/ 1559924 w 1564004"/>
                <a:gd name="T63" fmla="*/ 331332 h 570229"/>
                <a:gd name="T64" fmla="*/ 1563640 w 1564004"/>
                <a:gd name="T65" fmla="*/ 285055 h 570229"/>
                <a:gd name="T66" fmla="*/ 1559924 w 1564004"/>
                <a:gd name="T67" fmla="*/ 238773 h 570229"/>
                <a:gd name="T68" fmla="*/ 1549167 w 1564004"/>
                <a:gd name="T69" fmla="*/ 194886 h 570229"/>
                <a:gd name="T70" fmla="*/ 1531949 w 1564004"/>
                <a:gd name="T71" fmla="*/ 153976 h 570229"/>
                <a:gd name="T72" fmla="*/ 1508852 w 1564004"/>
                <a:gd name="T73" fmla="*/ 116627 h 570229"/>
                <a:gd name="T74" fmla="*/ 1480458 w 1564004"/>
                <a:gd name="T75" fmla="*/ 83423 h 570229"/>
                <a:gd name="T76" fmla="*/ 1447350 w 1564004"/>
                <a:gd name="T77" fmla="*/ 54947 h 570229"/>
                <a:gd name="T78" fmla="*/ 1410108 w 1564004"/>
                <a:gd name="T79" fmla="*/ 31783 h 570229"/>
                <a:gd name="T80" fmla="*/ 1369315 w 1564004"/>
                <a:gd name="T81" fmla="*/ 14515 h 570229"/>
                <a:gd name="T82" fmla="*/ 1325553 w 1564004"/>
                <a:gd name="T83" fmla="*/ 3726 h 570229"/>
                <a:gd name="T84" fmla="*/ 1279403 w 1564004"/>
                <a:gd name="T85" fmla="*/ 0 h 570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4004" h="570229">
                  <a:moveTo>
                    <a:pt x="1279401" y="0"/>
                  </a:moveTo>
                  <a:lnTo>
                    <a:pt x="284237" y="0"/>
                  </a:lnTo>
                  <a:lnTo>
                    <a:pt x="238086" y="3726"/>
                  </a:lnTo>
                  <a:lnTo>
                    <a:pt x="194324" y="14515"/>
                  </a:lnTo>
                  <a:lnTo>
                    <a:pt x="153531" y="31783"/>
                  </a:lnTo>
                  <a:lnTo>
                    <a:pt x="116289" y="54947"/>
                  </a:lnTo>
                  <a:lnTo>
                    <a:pt x="83181" y="83423"/>
                  </a:lnTo>
                  <a:lnTo>
                    <a:pt x="54787" y="116627"/>
                  </a:lnTo>
                  <a:lnTo>
                    <a:pt x="31690" y="153976"/>
                  </a:lnTo>
                  <a:lnTo>
                    <a:pt x="14472" y="194886"/>
                  </a:lnTo>
                  <a:lnTo>
                    <a:pt x="3715" y="238773"/>
                  </a:lnTo>
                  <a:lnTo>
                    <a:pt x="0" y="285054"/>
                  </a:lnTo>
                  <a:lnTo>
                    <a:pt x="3715" y="331330"/>
                  </a:lnTo>
                  <a:lnTo>
                    <a:pt x="14472" y="375212"/>
                  </a:lnTo>
                  <a:lnTo>
                    <a:pt x="31690" y="416118"/>
                  </a:lnTo>
                  <a:lnTo>
                    <a:pt x="54787" y="453464"/>
                  </a:lnTo>
                  <a:lnTo>
                    <a:pt x="83181" y="486667"/>
                  </a:lnTo>
                  <a:lnTo>
                    <a:pt x="116289" y="515141"/>
                  </a:lnTo>
                  <a:lnTo>
                    <a:pt x="153531" y="538304"/>
                  </a:lnTo>
                  <a:lnTo>
                    <a:pt x="194324" y="555572"/>
                  </a:lnTo>
                  <a:lnTo>
                    <a:pt x="238086" y="566361"/>
                  </a:lnTo>
                  <a:lnTo>
                    <a:pt x="284237" y="570087"/>
                  </a:lnTo>
                  <a:lnTo>
                    <a:pt x="1279401" y="570087"/>
                  </a:lnTo>
                  <a:lnTo>
                    <a:pt x="1325551" y="566361"/>
                  </a:lnTo>
                  <a:lnTo>
                    <a:pt x="1369313" y="555572"/>
                  </a:lnTo>
                  <a:lnTo>
                    <a:pt x="1410106" y="538304"/>
                  </a:lnTo>
                  <a:lnTo>
                    <a:pt x="1447348" y="515141"/>
                  </a:lnTo>
                  <a:lnTo>
                    <a:pt x="1480456" y="486667"/>
                  </a:lnTo>
                  <a:lnTo>
                    <a:pt x="1508850" y="453465"/>
                  </a:lnTo>
                  <a:lnTo>
                    <a:pt x="1531947" y="416118"/>
                  </a:lnTo>
                  <a:lnTo>
                    <a:pt x="1549165" y="375212"/>
                  </a:lnTo>
                  <a:lnTo>
                    <a:pt x="1559922" y="331330"/>
                  </a:lnTo>
                  <a:lnTo>
                    <a:pt x="1563638" y="285055"/>
                  </a:lnTo>
                  <a:lnTo>
                    <a:pt x="1559922" y="238773"/>
                  </a:lnTo>
                  <a:lnTo>
                    <a:pt x="1549165" y="194886"/>
                  </a:lnTo>
                  <a:lnTo>
                    <a:pt x="1531947" y="153976"/>
                  </a:lnTo>
                  <a:lnTo>
                    <a:pt x="1508850" y="116627"/>
                  </a:lnTo>
                  <a:lnTo>
                    <a:pt x="1480456" y="83423"/>
                  </a:lnTo>
                  <a:lnTo>
                    <a:pt x="1447348" y="54947"/>
                  </a:lnTo>
                  <a:lnTo>
                    <a:pt x="1410106" y="31783"/>
                  </a:lnTo>
                  <a:lnTo>
                    <a:pt x="1369313" y="14515"/>
                  </a:lnTo>
                  <a:lnTo>
                    <a:pt x="1325551" y="3726"/>
                  </a:lnTo>
                  <a:lnTo>
                    <a:pt x="1279401"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49" name="object 22">
              <a:extLst>
                <a:ext uri="{FF2B5EF4-FFF2-40B4-BE49-F238E27FC236}">
                  <a16:creationId xmlns:a16="http://schemas.microsoft.com/office/drawing/2014/main" id="{8586F7D8-320D-A8FD-F541-49D40DC55E55}"/>
                </a:ext>
              </a:extLst>
            </p:cNvPr>
            <p:cNvSpPr>
              <a:spLocks/>
            </p:cNvSpPr>
            <p:nvPr/>
          </p:nvSpPr>
          <p:spPr bwMode="auto">
            <a:xfrm>
              <a:off x="6821943" y="2740786"/>
              <a:ext cx="1589405" cy="594360"/>
            </a:xfrm>
            <a:custGeom>
              <a:avLst/>
              <a:gdLst>
                <a:gd name="T0" fmla="*/ 265956 w 1589404"/>
                <a:gd name="T1" fmla="*/ 593090 h 594360"/>
                <a:gd name="T2" fmla="*/ 123280 w 1589404"/>
                <a:gd name="T3" fmla="*/ 506729 h 594360"/>
                <a:gd name="T4" fmla="*/ 180574 w 1589404"/>
                <a:gd name="T5" fmla="*/ 571499 h 594360"/>
                <a:gd name="T6" fmla="*/ 269746 w 1589404"/>
                <a:gd name="T7" fmla="*/ 568960 h 594360"/>
                <a:gd name="T8" fmla="*/ 167867 w 1589404"/>
                <a:gd name="T9" fmla="*/ 537209 h 594360"/>
                <a:gd name="T10" fmla="*/ 1410731 w 1589404"/>
                <a:gd name="T11" fmla="*/ 570230 h 594360"/>
                <a:gd name="T12" fmla="*/ 1465550 w 1589404"/>
                <a:gd name="T13" fmla="*/ 506730 h 594360"/>
                <a:gd name="T14" fmla="*/ 1373479 w 1589404"/>
                <a:gd name="T15" fmla="*/ 557530 h 594360"/>
                <a:gd name="T16" fmla="*/ 1501665 w 1589404"/>
                <a:gd name="T17" fmla="*/ 508000 h 594360"/>
                <a:gd name="T18" fmla="*/ 108344 w 1589404"/>
                <a:gd name="T19" fmla="*/ 67309 h 594360"/>
                <a:gd name="T20" fmla="*/ 13152 w 1589404"/>
                <a:gd name="T21" fmla="*/ 209549 h 594360"/>
                <a:gd name="T22" fmla="*/ 1560 w 1589404"/>
                <a:gd name="T23" fmla="*/ 328929 h 594360"/>
                <a:gd name="T24" fmla="*/ 50382 w 1589404"/>
                <a:gd name="T25" fmla="*/ 463549 h 594360"/>
                <a:gd name="T26" fmla="*/ 87862 w 1589404"/>
                <a:gd name="T27" fmla="*/ 471169 h 594360"/>
                <a:gd name="T28" fmla="*/ 37006 w 1589404"/>
                <a:gd name="T29" fmla="*/ 378459 h 594360"/>
                <a:gd name="T30" fmla="*/ 26528 w 1589404"/>
                <a:gd name="T31" fmla="*/ 269239 h 594360"/>
                <a:gd name="T32" fmla="*/ 58184 w 1589404"/>
                <a:gd name="T33" fmla="*/ 166369 h 594360"/>
                <a:gd name="T34" fmla="*/ 124978 w 1589404"/>
                <a:gd name="T35" fmla="*/ 86359 h 594360"/>
                <a:gd name="T36" fmla="*/ 215574 w 1589404"/>
                <a:gd name="T37" fmla="*/ 36829 h 594360"/>
                <a:gd name="T38" fmla="*/ 1502334 w 1589404"/>
                <a:gd name="T39" fmla="*/ 469900 h 594360"/>
                <a:gd name="T40" fmla="*/ 1501442 w 1589404"/>
                <a:gd name="T41" fmla="*/ 471170 h 594360"/>
                <a:gd name="T42" fmla="*/ 1533150 w 1589404"/>
                <a:gd name="T43" fmla="*/ 471170 h 594360"/>
                <a:gd name="T44" fmla="*/ 72072 w 1589404"/>
                <a:gd name="T45" fmla="*/ 450849 h 594360"/>
                <a:gd name="T46" fmla="*/ 1530869 w 1589404"/>
                <a:gd name="T47" fmla="*/ 427990 h 594360"/>
                <a:gd name="T48" fmla="*/ 57853 w 1589404"/>
                <a:gd name="T49" fmla="*/ 427289 h 594360"/>
                <a:gd name="T50" fmla="*/ 57853 w 1589404"/>
                <a:gd name="T51" fmla="*/ 427289 h 594360"/>
                <a:gd name="T52" fmla="*/ 1558289 w 1589404"/>
                <a:gd name="T53" fmla="*/ 353060 h 594360"/>
                <a:gd name="T54" fmla="*/ 1582812 w 1589404"/>
                <a:gd name="T55" fmla="*/ 358140 h 594360"/>
                <a:gd name="T56" fmla="*/ 30541 w 1589404"/>
                <a:gd name="T57" fmla="*/ 353059 h 594360"/>
                <a:gd name="T58" fmla="*/ 1558512 w 1589404"/>
                <a:gd name="T59" fmla="*/ 351790 h 594360"/>
                <a:gd name="T60" fmla="*/ 1583805 w 1589404"/>
                <a:gd name="T61" fmla="*/ 351790 h 594360"/>
                <a:gd name="T62" fmla="*/ 1588831 w 1589404"/>
                <a:gd name="T63" fmla="*/ 297180 h 594360"/>
                <a:gd name="T64" fmla="*/ 25002 w 1589404"/>
                <a:gd name="T65" fmla="*/ 297814 h 594360"/>
                <a:gd name="T66" fmla="*/ 25036 w 1589404"/>
                <a:gd name="T67" fmla="*/ 297179 h 594360"/>
                <a:gd name="T68" fmla="*/ 1588831 w 1589404"/>
                <a:gd name="T69" fmla="*/ 297180 h 594360"/>
                <a:gd name="T70" fmla="*/ 26528 w 1589404"/>
                <a:gd name="T71" fmla="*/ 269239 h 594360"/>
                <a:gd name="T72" fmla="*/ 30318 w 1589404"/>
                <a:gd name="T73" fmla="*/ 242569 h 594360"/>
                <a:gd name="T74" fmla="*/ 1558289 w 1589404"/>
                <a:gd name="T75" fmla="*/ 241300 h 594360"/>
                <a:gd name="T76" fmla="*/ 1577376 w 1589404"/>
                <a:gd name="T77" fmla="*/ 215900 h 594360"/>
                <a:gd name="T78" fmla="*/ 1551824 w 1589404"/>
                <a:gd name="T79" fmla="*/ 217170 h 594360"/>
                <a:gd name="T80" fmla="*/ 46748 w 1589404"/>
                <a:gd name="T81" fmla="*/ 190499 h 594360"/>
                <a:gd name="T82" fmla="*/ 1565423 w 1589404"/>
                <a:gd name="T83" fmla="*/ 180340 h 594360"/>
                <a:gd name="T84" fmla="*/ 57794 w 1589404"/>
                <a:gd name="T85" fmla="*/ 167194 h 594360"/>
                <a:gd name="T86" fmla="*/ 1546802 w 1589404"/>
                <a:gd name="T87" fmla="*/ 144780 h 594360"/>
                <a:gd name="T88" fmla="*/ 1532504 w 1589404"/>
                <a:gd name="T89" fmla="*/ 123190 h 594360"/>
                <a:gd name="T90" fmla="*/ 87862 w 1589404"/>
                <a:gd name="T91" fmla="*/ 123189 h 594360"/>
                <a:gd name="T92" fmla="*/ 1532504 w 1589404"/>
                <a:gd name="T93" fmla="*/ 123190 h 594360"/>
                <a:gd name="T94" fmla="*/ 1501665 w 1589404"/>
                <a:gd name="T95" fmla="*/ 86360 h 594360"/>
                <a:gd name="T96" fmla="*/ 124395 w 1589404"/>
                <a:gd name="T97" fmla="*/ 86359 h 594360"/>
                <a:gd name="T98" fmla="*/ 1484467 w 1589404"/>
                <a:gd name="T99" fmla="*/ 71120 h 594360"/>
                <a:gd name="T100" fmla="*/ 1443703 w 1589404"/>
                <a:gd name="T101" fmla="*/ 71120 h 594360"/>
                <a:gd name="T102" fmla="*/ 169226 w 1589404"/>
                <a:gd name="T103" fmla="*/ 57149 h 594360"/>
                <a:gd name="T104" fmla="*/ 193671 w 1589404"/>
                <a:gd name="T105" fmla="*/ 45719 h 594360"/>
                <a:gd name="T106" fmla="*/ 1347396 w 1589404"/>
                <a:gd name="T107" fmla="*/ 30480 h 594360"/>
                <a:gd name="T108" fmla="*/ 1413429 w 1589404"/>
                <a:gd name="T109" fmla="*/ 25400 h 594360"/>
                <a:gd name="T110" fmla="*/ 237867 w 1589404"/>
                <a:gd name="T111" fmla="*/ 5079 h 594360"/>
                <a:gd name="T112" fmla="*/ 296275 w 1589404"/>
                <a:gd name="T113" fmla="*/ 0 h 594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89404" h="594360">
                  <a:moveTo>
                    <a:pt x="1321757" y="593090"/>
                  </a:moveTo>
                  <a:lnTo>
                    <a:pt x="267294" y="593090"/>
                  </a:lnTo>
                  <a:lnTo>
                    <a:pt x="296944" y="594360"/>
                  </a:lnTo>
                  <a:lnTo>
                    <a:pt x="1291885" y="594360"/>
                  </a:lnTo>
                  <a:lnTo>
                    <a:pt x="1321757" y="593090"/>
                  </a:lnTo>
                  <a:close/>
                </a:path>
                <a:path w="1589404" h="594360">
                  <a:moveTo>
                    <a:pt x="1351184" y="589280"/>
                  </a:moveTo>
                  <a:lnTo>
                    <a:pt x="237867" y="589279"/>
                  </a:lnTo>
                  <a:lnTo>
                    <a:pt x="265956" y="593090"/>
                  </a:lnTo>
                  <a:lnTo>
                    <a:pt x="1322872" y="593090"/>
                  </a:lnTo>
                  <a:lnTo>
                    <a:pt x="1351184" y="589280"/>
                  </a:lnTo>
                  <a:close/>
                </a:path>
                <a:path w="1589404" h="594360">
                  <a:moveTo>
                    <a:pt x="1379719" y="581660"/>
                  </a:moveTo>
                  <a:lnTo>
                    <a:pt x="209109" y="581659"/>
                  </a:lnTo>
                  <a:lnTo>
                    <a:pt x="236529" y="589279"/>
                  </a:lnTo>
                  <a:lnTo>
                    <a:pt x="1352522" y="589280"/>
                  </a:lnTo>
                  <a:lnTo>
                    <a:pt x="1379719" y="581660"/>
                  </a:lnTo>
                  <a:close/>
                </a:path>
                <a:path w="1589404" h="594360">
                  <a:moveTo>
                    <a:pt x="123280" y="506729"/>
                  </a:moveTo>
                  <a:lnTo>
                    <a:pt x="124395" y="507999"/>
                  </a:lnTo>
                  <a:lnTo>
                    <a:pt x="87388" y="507999"/>
                  </a:lnTo>
                  <a:lnTo>
                    <a:pt x="108344" y="527049"/>
                  </a:lnTo>
                  <a:lnTo>
                    <a:pt x="130191" y="543559"/>
                  </a:lnTo>
                  <a:lnTo>
                    <a:pt x="131306" y="544829"/>
                  </a:lnTo>
                  <a:lnTo>
                    <a:pt x="154937" y="558799"/>
                  </a:lnTo>
                  <a:lnTo>
                    <a:pt x="155828" y="558799"/>
                  </a:lnTo>
                  <a:lnTo>
                    <a:pt x="180574" y="571499"/>
                  </a:lnTo>
                  <a:lnTo>
                    <a:pt x="207994" y="581659"/>
                  </a:lnTo>
                  <a:lnTo>
                    <a:pt x="1380834" y="581660"/>
                  </a:lnTo>
                  <a:lnTo>
                    <a:pt x="1407140" y="571500"/>
                  </a:lnTo>
                  <a:lnTo>
                    <a:pt x="1408255" y="571500"/>
                  </a:lnTo>
                  <a:lnTo>
                    <a:pt x="1410729" y="570230"/>
                  </a:lnTo>
                  <a:lnTo>
                    <a:pt x="297612" y="570230"/>
                  </a:lnTo>
                  <a:lnTo>
                    <a:pt x="268408" y="568960"/>
                  </a:lnTo>
                  <a:lnTo>
                    <a:pt x="269746" y="568960"/>
                  </a:lnTo>
                  <a:lnTo>
                    <a:pt x="248512" y="565149"/>
                  </a:lnTo>
                  <a:lnTo>
                    <a:pt x="242771" y="565149"/>
                  </a:lnTo>
                  <a:lnTo>
                    <a:pt x="215574" y="557529"/>
                  </a:lnTo>
                  <a:lnTo>
                    <a:pt x="216688" y="557529"/>
                  </a:lnTo>
                  <a:lnTo>
                    <a:pt x="190383" y="548639"/>
                  </a:lnTo>
                  <a:lnTo>
                    <a:pt x="191497" y="548639"/>
                  </a:lnTo>
                  <a:lnTo>
                    <a:pt x="166752" y="537209"/>
                  </a:lnTo>
                  <a:lnTo>
                    <a:pt x="167867" y="537209"/>
                  </a:lnTo>
                  <a:lnTo>
                    <a:pt x="144236" y="523239"/>
                  </a:lnTo>
                  <a:lnTo>
                    <a:pt x="145351" y="523239"/>
                  </a:lnTo>
                  <a:lnTo>
                    <a:pt x="123280" y="506729"/>
                  </a:lnTo>
                  <a:close/>
                </a:path>
                <a:path w="1589404" h="594360">
                  <a:moveTo>
                    <a:pt x="1347394" y="563880"/>
                  </a:moveTo>
                  <a:lnTo>
                    <a:pt x="1319305" y="568960"/>
                  </a:lnTo>
                  <a:lnTo>
                    <a:pt x="1320420" y="568960"/>
                  </a:lnTo>
                  <a:lnTo>
                    <a:pt x="1291216" y="570230"/>
                  </a:lnTo>
                  <a:lnTo>
                    <a:pt x="1410729" y="570230"/>
                  </a:lnTo>
                  <a:lnTo>
                    <a:pt x="1420627" y="565150"/>
                  </a:lnTo>
                  <a:lnTo>
                    <a:pt x="1346057" y="565150"/>
                  </a:lnTo>
                  <a:lnTo>
                    <a:pt x="1347394" y="563880"/>
                  </a:lnTo>
                  <a:close/>
                </a:path>
                <a:path w="1589404" h="594360">
                  <a:moveTo>
                    <a:pt x="241434" y="563879"/>
                  </a:moveTo>
                  <a:lnTo>
                    <a:pt x="242771" y="565149"/>
                  </a:lnTo>
                  <a:lnTo>
                    <a:pt x="248512" y="565149"/>
                  </a:lnTo>
                  <a:lnTo>
                    <a:pt x="241434" y="563879"/>
                  </a:lnTo>
                  <a:close/>
                </a:path>
                <a:path w="1589404" h="594360">
                  <a:moveTo>
                    <a:pt x="1465548" y="506730"/>
                  </a:moveTo>
                  <a:lnTo>
                    <a:pt x="1443701" y="523240"/>
                  </a:lnTo>
                  <a:lnTo>
                    <a:pt x="1444592" y="523240"/>
                  </a:lnTo>
                  <a:lnTo>
                    <a:pt x="1420962" y="537210"/>
                  </a:lnTo>
                  <a:lnTo>
                    <a:pt x="1422076" y="537210"/>
                  </a:lnTo>
                  <a:lnTo>
                    <a:pt x="1397331" y="548640"/>
                  </a:lnTo>
                  <a:lnTo>
                    <a:pt x="1398446" y="548640"/>
                  </a:lnTo>
                  <a:lnTo>
                    <a:pt x="1372363" y="557530"/>
                  </a:lnTo>
                  <a:lnTo>
                    <a:pt x="1373477" y="557530"/>
                  </a:lnTo>
                  <a:lnTo>
                    <a:pt x="1346057" y="565150"/>
                  </a:lnTo>
                  <a:lnTo>
                    <a:pt x="1420627" y="565150"/>
                  </a:lnTo>
                  <a:lnTo>
                    <a:pt x="1433000" y="558800"/>
                  </a:lnTo>
                  <a:lnTo>
                    <a:pt x="1434115" y="558800"/>
                  </a:lnTo>
                  <a:lnTo>
                    <a:pt x="1458637" y="543560"/>
                  </a:lnTo>
                  <a:lnTo>
                    <a:pt x="1480484" y="527050"/>
                  </a:lnTo>
                  <a:lnTo>
                    <a:pt x="1481599" y="527050"/>
                  </a:lnTo>
                  <a:lnTo>
                    <a:pt x="1501663" y="508000"/>
                  </a:lnTo>
                  <a:lnTo>
                    <a:pt x="1464433" y="508000"/>
                  </a:lnTo>
                  <a:lnTo>
                    <a:pt x="1465548" y="506730"/>
                  </a:lnTo>
                  <a:close/>
                </a:path>
                <a:path w="1589404" h="594360">
                  <a:moveTo>
                    <a:pt x="1408255" y="22860"/>
                  </a:moveTo>
                  <a:lnTo>
                    <a:pt x="180574" y="22859"/>
                  </a:lnTo>
                  <a:lnTo>
                    <a:pt x="155828" y="35559"/>
                  </a:lnTo>
                  <a:lnTo>
                    <a:pt x="131306" y="50799"/>
                  </a:lnTo>
                  <a:lnTo>
                    <a:pt x="130191" y="50799"/>
                  </a:lnTo>
                  <a:lnTo>
                    <a:pt x="108344" y="67309"/>
                  </a:lnTo>
                  <a:lnTo>
                    <a:pt x="87388" y="86359"/>
                  </a:lnTo>
                  <a:lnTo>
                    <a:pt x="86497" y="87629"/>
                  </a:lnTo>
                  <a:lnTo>
                    <a:pt x="68216" y="107949"/>
                  </a:lnTo>
                  <a:lnTo>
                    <a:pt x="67325" y="107949"/>
                  </a:lnTo>
                  <a:lnTo>
                    <a:pt x="51051" y="130809"/>
                  </a:lnTo>
                  <a:lnTo>
                    <a:pt x="50382" y="130809"/>
                  </a:lnTo>
                  <a:lnTo>
                    <a:pt x="23407" y="180339"/>
                  </a:lnTo>
                  <a:lnTo>
                    <a:pt x="13152" y="209549"/>
                  </a:lnTo>
                  <a:lnTo>
                    <a:pt x="6019" y="236219"/>
                  </a:lnTo>
                  <a:lnTo>
                    <a:pt x="5796" y="237489"/>
                  </a:lnTo>
                  <a:lnTo>
                    <a:pt x="1560" y="266699"/>
                  </a:lnTo>
                  <a:lnTo>
                    <a:pt x="1492" y="269239"/>
                  </a:lnTo>
                  <a:lnTo>
                    <a:pt x="0" y="297179"/>
                  </a:lnTo>
                  <a:lnTo>
                    <a:pt x="0" y="298449"/>
                  </a:lnTo>
                  <a:lnTo>
                    <a:pt x="1492" y="326389"/>
                  </a:lnTo>
                  <a:lnTo>
                    <a:pt x="1560" y="328929"/>
                  </a:lnTo>
                  <a:lnTo>
                    <a:pt x="5796" y="356869"/>
                  </a:lnTo>
                  <a:lnTo>
                    <a:pt x="6019" y="358139"/>
                  </a:lnTo>
                  <a:lnTo>
                    <a:pt x="13152" y="384809"/>
                  </a:lnTo>
                  <a:lnTo>
                    <a:pt x="13375" y="386079"/>
                  </a:lnTo>
                  <a:lnTo>
                    <a:pt x="23407" y="414019"/>
                  </a:lnTo>
                  <a:lnTo>
                    <a:pt x="35446" y="438149"/>
                  </a:lnTo>
                  <a:lnTo>
                    <a:pt x="36114" y="439419"/>
                  </a:lnTo>
                  <a:lnTo>
                    <a:pt x="50382" y="463549"/>
                  </a:lnTo>
                  <a:lnTo>
                    <a:pt x="51051" y="464819"/>
                  </a:lnTo>
                  <a:lnTo>
                    <a:pt x="67325" y="486409"/>
                  </a:lnTo>
                  <a:lnTo>
                    <a:pt x="68216" y="487679"/>
                  </a:lnTo>
                  <a:lnTo>
                    <a:pt x="86497" y="507999"/>
                  </a:lnTo>
                  <a:lnTo>
                    <a:pt x="124395" y="507999"/>
                  </a:lnTo>
                  <a:lnTo>
                    <a:pt x="104331" y="490219"/>
                  </a:lnTo>
                  <a:lnTo>
                    <a:pt x="105000" y="490219"/>
                  </a:lnTo>
                  <a:lnTo>
                    <a:pt x="87862" y="471169"/>
                  </a:lnTo>
                  <a:lnTo>
                    <a:pt x="87388" y="471169"/>
                  </a:lnTo>
                  <a:lnTo>
                    <a:pt x="72072" y="450849"/>
                  </a:lnTo>
                  <a:lnTo>
                    <a:pt x="71783" y="450849"/>
                  </a:lnTo>
                  <a:lnTo>
                    <a:pt x="58267" y="427989"/>
                  </a:lnTo>
                  <a:lnTo>
                    <a:pt x="57516" y="426719"/>
                  </a:lnTo>
                  <a:lnTo>
                    <a:pt x="46748" y="403859"/>
                  </a:lnTo>
                  <a:lnTo>
                    <a:pt x="46592" y="403859"/>
                  </a:lnTo>
                  <a:lnTo>
                    <a:pt x="37006" y="378459"/>
                  </a:lnTo>
                  <a:lnTo>
                    <a:pt x="37452" y="378459"/>
                  </a:lnTo>
                  <a:lnTo>
                    <a:pt x="30658" y="353059"/>
                  </a:lnTo>
                  <a:lnTo>
                    <a:pt x="30376" y="352117"/>
                  </a:lnTo>
                  <a:lnTo>
                    <a:pt x="30359" y="351789"/>
                  </a:lnTo>
                  <a:lnTo>
                    <a:pt x="26711" y="326389"/>
                  </a:lnTo>
                  <a:lnTo>
                    <a:pt x="26528" y="326389"/>
                  </a:lnTo>
                  <a:lnTo>
                    <a:pt x="25036" y="298449"/>
                  </a:lnTo>
                  <a:lnTo>
                    <a:pt x="26528" y="269239"/>
                  </a:lnTo>
                  <a:lnTo>
                    <a:pt x="26703" y="269239"/>
                  </a:lnTo>
                  <a:lnTo>
                    <a:pt x="30367" y="242569"/>
                  </a:lnTo>
                  <a:lnTo>
                    <a:pt x="30541" y="241299"/>
                  </a:lnTo>
                  <a:lnTo>
                    <a:pt x="37112" y="217169"/>
                  </a:lnTo>
                  <a:lnTo>
                    <a:pt x="46592" y="190499"/>
                  </a:lnTo>
                  <a:lnTo>
                    <a:pt x="46748" y="190499"/>
                  </a:lnTo>
                  <a:lnTo>
                    <a:pt x="57583" y="167639"/>
                  </a:lnTo>
                  <a:lnTo>
                    <a:pt x="58184" y="166369"/>
                  </a:lnTo>
                  <a:lnTo>
                    <a:pt x="71783" y="144779"/>
                  </a:lnTo>
                  <a:lnTo>
                    <a:pt x="72019" y="144779"/>
                  </a:lnTo>
                  <a:lnTo>
                    <a:pt x="87388" y="123189"/>
                  </a:lnTo>
                  <a:lnTo>
                    <a:pt x="87862" y="123189"/>
                  </a:lnTo>
                  <a:lnTo>
                    <a:pt x="105000" y="104139"/>
                  </a:lnTo>
                  <a:lnTo>
                    <a:pt x="105669" y="104139"/>
                  </a:lnTo>
                  <a:lnTo>
                    <a:pt x="124395" y="86359"/>
                  </a:lnTo>
                  <a:lnTo>
                    <a:pt x="124978" y="86359"/>
                  </a:lnTo>
                  <a:lnTo>
                    <a:pt x="145351" y="71119"/>
                  </a:lnTo>
                  <a:lnTo>
                    <a:pt x="146205" y="71119"/>
                  </a:lnTo>
                  <a:lnTo>
                    <a:pt x="167867" y="57149"/>
                  </a:lnTo>
                  <a:lnTo>
                    <a:pt x="169226" y="57149"/>
                  </a:lnTo>
                  <a:lnTo>
                    <a:pt x="191497" y="45719"/>
                  </a:lnTo>
                  <a:lnTo>
                    <a:pt x="193671" y="45719"/>
                  </a:lnTo>
                  <a:lnTo>
                    <a:pt x="216688" y="36829"/>
                  </a:lnTo>
                  <a:lnTo>
                    <a:pt x="215574" y="36829"/>
                  </a:lnTo>
                  <a:lnTo>
                    <a:pt x="242771" y="30479"/>
                  </a:lnTo>
                  <a:lnTo>
                    <a:pt x="241434" y="30479"/>
                  </a:lnTo>
                  <a:lnTo>
                    <a:pt x="269746" y="26669"/>
                  </a:lnTo>
                  <a:lnTo>
                    <a:pt x="268408" y="26669"/>
                  </a:lnTo>
                  <a:lnTo>
                    <a:pt x="297612" y="25400"/>
                  </a:lnTo>
                  <a:lnTo>
                    <a:pt x="1413427" y="25400"/>
                  </a:lnTo>
                  <a:lnTo>
                    <a:pt x="1408255" y="22860"/>
                  </a:lnTo>
                  <a:close/>
                </a:path>
                <a:path w="1589404" h="594360">
                  <a:moveTo>
                    <a:pt x="1502332" y="469900"/>
                  </a:moveTo>
                  <a:lnTo>
                    <a:pt x="1483828" y="490220"/>
                  </a:lnTo>
                  <a:lnTo>
                    <a:pt x="1484497" y="490220"/>
                  </a:lnTo>
                  <a:lnTo>
                    <a:pt x="1464433" y="508000"/>
                  </a:lnTo>
                  <a:lnTo>
                    <a:pt x="1502332" y="508000"/>
                  </a:lnTo>
                  <a:lnTo>
                    <a:pt x="1520612" y="487680"/>
                  </a:lnTo>
                  <a:lnTo>
                    <a:pt x="1521504" y="486410"/>
                  </a:lnTo>
                  <a:lnTo>
                    <a:pt x="1533148" y="471170"/>
                  </a:lnTo>
                  <a:lnTo>
                    <a:pt x="1501440" y="471170"/>
                  </a:lnTo>
                  <a:lnTo>
                    <a:pt x="1502332" y="469900"/>
                  </a:lnTo>
                  <a:close/>
                </a:path>
                <a:path w="1589404" h="594360">
                  <a:moveTo>
                    <a:pt x="86720" y="469899"/>
                  </a:moveTo>
                  <a:lnTo>
                    <a:pt x="87388" y="471169"/>
                  </a:lnTo>
                  <a:lnTo>
                    <a:pt x="87862" y="471169"/>
                  </a:lnTo>
                  <a:lnTo>
                    <a:pt x="86720" y="469899"/>
                  </a:lnTo>
                  <a:close/>
                </a:path>
                <a:path w="1589404" h="594360">
                  <a:moveTo>
                    <a:pt x="1517714" y="449580"/>
                  </a:moveTo>
                  <a:lnTo>
                    <a:pt x="1501440" y="471170"/>
                  </a:lnTo>
                  <a:lnTo>
                    <a:pt x="1533148" y="471170"/>
                  </a:lnTo>
                  <a:lnTo>
                    <a:pt x="1538000" y="464820"/>
                  </a:lnTo>
                  <a:lnTo>
                    <a:pt x="1538669" y="463550"/>
                  </a:lnTo>
                  <a:lnTo>
                    <a:pt x="1546061" y="450850"/>
                  </a:lnTo>
                  <a:lnTo>
                    <a:pt x="1517045" y="450850"/>
                  </a:lnTo>
                  <a:lnTo>
                    <a:pt x="1517714" y="449580"/>
                  </a:lnTo>
                  <a:close/>
                </a:path>
                <a:path w="1589404" h="594360">
                  <a:moveTo>
                    <a:pt x="71114" y="449579"/>
                  </a:moveTo>
                  <a:lnTo>
                    <a:pt x="71783" y="450849"/>
                  </a:lnTo>
                  <a:lnTo>
                    <a:pt x="72072" y="450849"/>
                  </a:lnTo>
                  <a:lnTo>
                    <a:pt x="71114" y="449579"/>
                  </a:lnTo>
                  <a:close/>
                </a:path>
                <a:path w="1589404" h="594360">
                  <a:moveTo>
                    <a:pt x="1531313" y="426720"/>
                  </a:moveTo>
                  <a:lnTo>
                    <a:pt x="1517045" y="450850"/>
                  </a:lnTo>
                  <a:lnTo>
                    <a:pt x="1546061" y="450850"/>
                  </a:lnTo>
                  <a:lnTo>
                    <a:pt x="1552714" y="439420"/>
                  </a:lnTo>
                  <a:lnTo>
                    <a:pt x="1553383" y="438150"/>
                  </a:lnTo>
                  <a:lnTo>
                    <a:pt x="1558451" y="427990"/>
                  </a:lnTo>
                  <a:lnTo>
                    <a:pt x="1530867" y="427990"/>
                  </a:lnTo>
                  <a:lnTo>
                    <a:pt x="1531313" y="426720"/>
                  </a:lnTo>
                  <a:close/>
                </a:path>
                <a:path w="1589404" h="594360">
                  <a:moveTo>
                    <a:pt x="57516" y="426719"/>
                  </a:moveTo>
                  <a:lnTo>
                    <a:pt x="58184" y="427989"/>
                  </a:lnTo>
                  <a:lnTo>
                    <a:pt x="57853" y="427289"/>
                  </a:lnTo>
                  <a:lnTo>
                    <a:pt x="57516" y="426719"/>
                  </a:lnTo>
                  <a:close/>
                </a:path>
                <a:path w="1589404" h="594360">
                  <a:moveTo>
                    <a:pt x="57853" y="427289"/>
                  </a:moveTo>
                  <a:lnTo>
                    <a:pt x="58184" y="427989"/>
                  </a:lnTo>
                  <a:lnTo>
                    <a:pt x="57853" y="427289"/>
                  </a:lnTo>
                  <a:close/>
                </a:path>
                <a:path w="1589404" h="594360">
                  <a:moveTo>
                    <a:pt x="1569525" y="402590"/>
                  </a:moveTo>
                  <a:lnTo>
                    <a:pt x="1542905" y="402590"/>
                  </a:lnTo>
                  <a:lnTo>
                    <a:pt x="1530867" y="427990"/>
                  </a:lnTo>
                  <a:lnTo>
                    <a:pt x="1558451" y="427990"/>
                  </a:lnTo>
                  <a:lnTo>
                    <a:pt x="1565421" y="414020"/>
                  </a:lnTo>
                  <a:lnTo>
                    <a:pt x="1569525" y="402590"/>
                  </a:lnTo>
                  <a:close/>
                </a:path>
                <a:path w="1589404" h="594360">
                  <a:moveTo>
                    <a:pt x="57583" y="426719"/>
                  </a:moveTo>
                  <a:lnTo>
                    <a:pt x="57853" y="427289"/>
                  </a:lnTo>
                  <a:lnTo>
                    <a:pt x="57583" y="426719"/>
                  </a:lnTo>
                  <a:close/>
                </a:path>
                <a:path w="1589404" h="594360">
                  <a:moveTo>
                    <a:pt x="46146" y="402589"/>
                  </a:moveTo>
                  <a:lnTo>
                    <a:pt x="46592" y="403859"/>
                  </a:lnTo>
                  <a:lnTo>
                    <a:pt x="46748" y="403859"/>
                  </a:lnTo>
                  <a:lnTo>
                    <a:pt x="46146" y="402589"/>
                  </a:lnTo>
                  <a:close/>
                </a:path>
                <a:path w="1589404" h="594360">
                  <a:moveTo>
                    <a:pt x="1583803" y="351790"/>
                  </a:moveTo>
                  <a:lnTo>
                    <a:pt x="1558510" y="351790"/>
                  </a:lnTo>
                  <a:lnTo>
                    <a:pt x="1558287" y="353060"/>
                  </a:lnTo>
                  <a:lnTo>
                    <a:pt x="1551599" y="378460"/>
                  </a:lnTo>
                  <a:lnTo>
                    <a:pt x="1551822" y="378460"/>
                  </a:lnTo>
                  <a:lnTo>
                    <a:pt x="1542236" y="403860"/>
                  </a:lnTo>
                  <a:lnTo>
                    <a:pt x="1542905" y="402590"/>
                  </a:lnTo>
                  <a:lnTo>
                    <a:pt x="1569525" y="402590"/>
                  </a:lnTo>
                  <a:lnTo>
                    <a:pt x="1575453" y="386080"/>
                  </a:lnTo>
                  <a:lnTo>
                    <a:pt x="1575676" y="384810"/>
                  </a:lnTo>
                  <a:lnTo>
                    <a:pt x="1582810" y="358140"/>
                  </a:lnTo>
                  <a:lnTo>
                    <a:pt x="1583033" y="356870"/>
                  </a:lnTo>
                  <a:lnTo>
                    <a:pt x="1583803" y="351790"/>
                  </a:lnTo>
                  <a:close/>
                </a:path>
                <a:path w="1589404" h="594360">
                  <a:moveTo>
                    <a:pt x="30318" y="351789"/>
                  </a:moveTo>
                  <a:lnTo>
                    <a:pt x="30541" y="353059"/>
                  </a:lnTo>
                  <a:lnTo>
                    <a:pt x="30406" y="352117"/>
                  </a:lnTo>
                  <a:lnTo>
                    <a:pt x="30318" y="351789"/>
                  </a:lnTo>
                  <a:close/>
                </a:path>
                <a:path w="1589404" h="594360">
                  <a:moveTo>
                    <a:pt x="30406" y="352117"/>
                  </a:moveTo>
                  <a:lnTo>
                    <a:pt x="30541" y="353059"/>
                  </a:lnTo>
                  <a:lnTo>
                    <a:pt x="30406" y="352117"/>
                  </a:lnTo>
                  <a:close/>
                </a:path>
                <a:path w="1589404" h="594360">
                  <a:moveTo>
                    <a:pt x="1558437" y="352072"/>
                  </a:moveTo>
                  <a:lnTo>
                    <a:pt x="1558181" y="353060"/>
                  </a:lnTo>
                  <a:lnTo>
                    <a:pt x="1558437" y="352072"/>
                  </a:lnTo>
                  <a:close/>
                </a:path>
                <a:path w="1589404" h="594360">
                  <a:moveTo>
                    <a:pt x="1558510" y="351790"/>
                  </a:moveTo>
                  <a:lnTo>
                    <a:pt x="1558430" y="352117"/>
                  </a:lnTo>
                  <a:lnTo>
                    <a:pt x="1558287" y="353060"/>
                  </a:lnTo>
                  <a:lnTo>
                    <a:pt x="1558510" y="351790"/>
                  </a:lnTo>
                  <a:close/>
                </a:path>
                <a:path w="1589404" h="594360">
                  <a:moveTo>
                    <a:pt x="30359" y="351789"/>
                  </a:moveTo>
                  <a:lnTo>
                    <a:pt x="30406" y="352117"/>
                  </a:lnTo>
                  <a:lnTo>
                    <a:pt x="30359" y="351789"/>
                  </a:lnTo>
                  <a:close/>
                </a:path>
                <a:path w="1589404" h="594360">
                  <a:moveTo>
                    <a:pt x="1587404" y="325120"/>
                  </a:moveTo>
                  <a:lnTo>
                    <a:pt x="1562523" y="325120"/>
                  </a:lnTo>
                  <a:lnTo>
                    <a:pt x="1558437" y="352072"/>
                  </a:lnTo>
                  <a:lnTo>
                    <a:pt x="1558510" y="351790"/>
                  </a:lnTo>
                  <a:lnTo>
                    <a:pt x="1583803" y="351790"/>
                  </a:lnTo>
                  <a:lnTo>
                    <a:pt x="1587268" y="328930"/>
                  </a:lnTo>
                  <a:lnTo>
                    <a:pt x="1587336" y="326390"/>
                  </a:lnTo>
                  <a:lnTo>
                    <a:pt x="1587404" y="325120"/>
                  </a:lnTo>
                  <a:close/>
                </a:path>
                <a:path w="1589404" h="594360">
                  <a:moveTo>
                    <a:pt x="26528" y="325119"/>
                  </a:moveTo>
                  <a:lnTo>
                    <a:pt x="26528" y="326389"/>
                  </a:lnTo>
                  <a:lnTo>
                    <a:pt x="26711" y="326389"/>
                  </a:lnTo>
                  <a:lnTo>
                    <a:pt x="26528" y="325119"/>
                  </a:lnTo>
                  <a:close/>
                </a:path>
                <a:path w="1589404" h="594360">
                  <a:moveTo>
                    <a:pt x="1588829" y="297180"/>
                  </a:moveTo>
                  <a:lnTo>
                    <a:pt x="1563860" y="297180"/>
                  </a:lnTo>
                  <a:lnTo>
                    <a:pt x="1563860" y="298450"/>
                  </a:lnTo>
                  <a:lnTo>
                    <a:pt x="1562300" y="326390"/>
                  </a:lnTo>
                  <a:lnTo>
                    <a:pt x="1562523" y="325120"/>
                  </a:lnTo>
                  <a:lnTo>
                    <a:pt x="1587404" y="325120"/>
                  </a:lnTo>
                  <a:lnTo>
                    <a:pt x="1588829" y="298450"/>
                  </a:lnTo>
                  <a:lnTo>
                    <a:pt x="1588829" y="297180"/>
                  </a:lnTo>
                  <a:close/>
                </a:path>
                <a:path w="1589404" h="594360">
                  <a:moveTo>
                    <a:pt x="25002" y="297814"/>
                  </a:moveTo>
                  <a:lnTo>
                    <a:pt x="24968" y="298449"/>
                  </a:lnTo>
                  <a:lnTo>
                    <a:pt x="25002" y="297814"/>
                  </a:lnTo>
                  <a:close/>
                </a:path>
                <a:path w="1589404" h="594360">
                  <a:moveTo>
                    <a:pt x="1563827" y="297815"/>
                  </a:moveTo>
                  <a:lnTo>
                    <a:pt x="1563793" y="298450"/>
                  </a:lnTo>
                  <a:lnTo>
                    <a:pt x="1563827" y="297815"/>
                  </a:lnTo>
                  <a:close/>
                </a:path>
                <a:path w="1589404" h="594360">
                  <a:moveTo>
                    <a:pt x="25036" y="297179"/>
                  </a:moveTo>
                  <a:lnTo>
                    <a:pt x="25002" y="297814"/>
                  </a:lnTo>
                  <a:lnTo>
                    <a:pt x="25036" y="297179"/>
                  </a:lnTo>
                  <a:close/>
                </a:path>
                <a:path w="1589404" h="594360">
                  <a:moveTo>
                    <a:pt x="1583585" y="241300"/>
                  </a:moveTo>
                  <a:lnTo>
                    <a:pt x="1558287" y="241300"/>
                  </a:lnTo>
                  <a:lnTo>
                    <a:pt x="1558510" y="242570"/>
                  </a:lnTo>
                  <a:lnTo>
                    <a:pt x="1562523" y="270510"/>
                  </a:lnTo>
                  <a:lnTo>
                    <a:pt x="1562368" y="270510"/>
                  </a:lnTo>
                  <a:lnTo>
                    <a:pt x="1563827" y="297815"/>
                  </a:lnTo>
                  <a:lnTo>
                    <a:pt x="1563860" y="297180"/>
                  </a:lnTo>
                  <a:lnTo>
                    <a:pt x="1588829" y="297180"/>
                  </a:lnTo>
                  <a:lnTo>
                    <a:pt x="1587404" y="270510"/>
                  </a:lnTo>
                  <a:lnTo>
                    <a:pt x="1562523" y="270510"/>
                  </a:lnTo>
                  <a:lnTo>
                    <a:pt x="1562300" y="269240"/>
                  </a:lnTo>
                  <a:lnTo>
                    <a:pt x="1587336" y="269240"/>
                  </a:lnTo>
                  <a:lnTo>
                    <a:pt x="1587268" y="266700"/>
                  </a:lnTo>
                  <a:lnTo>
                    <a:pt x="1583585" y="241300"/>
                  </a:lnTo>
                  <a:close/>
                </a:path>
                <a:path w="1589404" h="594360">
                  <a:moveTo>
                    <a:pt x="26703" y="269239"/>
                  </a:moveTo>
                  <a:lnTo>
                    <a:pt x="26528" y="269239"/>
                  </a:lnTo>
                  <a:lnTo>
                    <a:pt x="26528" y="270509"/>
                  </a:lnTo>
                  <a:lnTo>
                    <a:pt x="26703" y="269239"/>
                  </a:lnTo>
                  <a:close/>
                </a:path>
                <a:path w="1589404" h="594360">
                  <a:moveTo>
                    <a:pt x="30541" y="241299"/>
                  </a:moveTo>
                  <a:lnTo>
                    <a:pt x="30318" y="242569"/>
                  </a:lnTo>
                  <a:lnTo>
                    <a:pt x="30418" y="242197"/>
                  </a:lnTo>
                  <a:lnTo>
                    <a:pt x="30541" y="241299"/>
                  </a:lnTo>
                  <a:close/>
                </a:path>
                <a:path w="1589404" h="594360">
                  <a:moveTo>
                    <a:pt x="30418" y="242197"/>
                  </a:moveTo>
                  <a:lnTo>
                    <a:pt x="30318" y="242569"/>
                  </a:lnTo>
                  <a:lnTo>
                    <a:pt x="30418" y="242197"/>
                  </a:lnTo>
                  <a:close/>
                </a:path>
                <a:path w="1589404" h="594360">
                  <a:moveTo>
                    <a:pt x="1558422" y="242230"/>
                  </a:moveTo>
                  <a:lnTo>
                    <a:pt x="1558471" y="242570"/>
                  </a:lnTo>
                  <a:lnTo>
                    <a:pt x="1558422" y="242230"/>
                  </a:lnTo>
                  <a:close/>
                </a:path>
                <a:path w="1589404" h="594360">
                  <a:moveTo>
                    <a:pt x="1558287" y="241300"/>
                  </a:moveTo>
                  <a:lnTo>
                    <a:pt x="1558417" y="242197"/>
                  </a:lnTo>
                  <a:lnTo>
                    <a:pt x="1558510" y="242570"/>
                  </a:lnTo>
                  <a:lnTo>
                    <a:pt x="1558287" y="241300"/>
                  </a:lnTo>
                  <a:close/>
                </a:path>
                <a:path w="1589404" h="594360">
                  <a:moveTo>
                    <a:pt x="1577374" y="215900"/>
                  </a:moveTo>
                  <a:lnTo>
                    <a:pt x="1551599" y="215900"/>
                  </a:lnTo>
                  <a:lnTo>
                    <a:pt x="1558422" y="242230"/>
                  </a:lnTo>
                  <a:lnTo>
                    <a:pt x="1558287" y="241300"/>
                  </a:lnTo>
                  <a:lnTo>
                    <a:pt x="1583585" y="241300"/>
                  </a:lnTo>
                  <a:lnTo>
                    <a:pt x="1583033" y="237490"/>
                  </a:lnTo>
                  <a:lnTo>
                    <a:pt x="1582810" y="236220"/>
                  </a:lnTo>
                  <a:lnTo>
                    <a:pt x="1577374" y="215900"/>
                  </a:lnTo>
                  <a:close/>
                </a:path>
                <a:path w="1589404" h="594360">
                  <a:moveTo>
                    <a:pt x="30658" y="241299"/>
                  </a:moveTo>
                  <a:lnTo>
                    <a:pt x="30418" y="242197"/>
                  </a:lnTo>
                  <a:lnTo>
                    <a:pt x="30658" y="241299"/>
                  </a:lnTo>
                  <a:close/>
                </a:path>
                <a:path w="1589404" h="594360">
                  <a:moveTo>
                    <a:pt x="37421" y="216015"/>
                  </a:moveTo>
                  <a:lnTo>
                    <a:pt x="37006" y="217169"/>
                  </a:lnTo>
                  <a:lnTo>
                    <a:pt x="37421" y="216015"/>
                  </a:lnTo>
                  <a:close/>
                </a:path>
                <a:path w="1589404" h="594360">
                  <a:moveTo>
                    <a:pt x="1542236" y="190500"/>
                  </a:moveTo>
                  <a:lnTo>
                    <a:pt x="1551822" y="217170"/>
                  </a:lnTo>
                  <a:lnTo>
                    <a:pt x="1551599" y="215900"/>
                  </a:lnTo>
                  <a:lnTo>
                    <a:pt x="1577374" y="215900"/>
                  </a:lnTo>
                  <a:lnTo>
                    <a:pt x="1575676" y="209550"/>
                  </a:lnTo>
                  <a:lnTo>
                    <a:pt x="1575453" y="208280"/>
                  </a:lnTo>
                  <a:lnTo>
                    <a:pt x="1569525" y="191770"/>
                  </a:lnTo>
                  <a:lnTo>
                    <a:pt x="1542905" y="191770"/>
                  </a:lnTo>
                  <a:lnTo>
                    <a:pt x="1542236" y="190500"/>
                  </a:lnTo>
                  <a:close/>
                </a:path>
                <a:path w="1589404" h="594360">
                  <a:moveTo>
                    <a:pt x="46748" y="190499"/>
                  </a:moveTo>
                  <a:lnTo>
                    <a:pt x="46592" y="190499"/>
                  </a:lnTo>
                  <a:lnTo>
                    <a:pt x="46146" y="191769"/>
                  </a:lnTo>
                  <a:lnTo>
                    <a:pt x="46748" y="190499"/>
                  </a:lnTo>
                  <a:close/>
                </a:path>
                <a:path w="1589404" h="594360">
                  <a:moveTo>
                    <a:pt x="1558451" y="166370"/>
                  </a:moveTo>
                  <a:lnTo>
                    <a:pt x="1530867" y="166370"/>
                  </a:lnTo>
                  <a:lnTo>
                    <a:pt x="1542905" y="191770"/>
                  </a:lnTo>
                  <a:lnTo>
                    <a:pt x="1569525" y="191770"/>
                  </a:lnTo>
                  <a:lnTo>
                    <a:pt x="1565421" y="180340"/>
                  </a:lnTo>
                  <a:lnTo>
                    <a:pt x="1558451" y="166370"/>
                  </a:lnTo>
                  <a:close/>
                </a:path>
                <a:path w="1589404" h="594360">
                  <a:moveTo>
                    <a:pt x="58184" y="166369"/>
                  </a:moveTo>
                  <a:lnTo>
                    <a:pt x="57516" y="167639"/>
                  </a:lnTo>
                  <a:lnTo>
                    <a:pt x="57794" y="167194"/>
                  </a:lnTo>
                  <a:lnTo>
                    <a:pt x="58184" y="166369"/>
                  </a:lnTo>
                  <a:close/>
                </a:path>
                <a:path w="1589404" h="594360">
                  <a:moveTo>
                    <a:pt x="57794" y="167194"/>
                  </a:moveTo>
                  <a:lnTo>
                    <a:pt x="57516" y="167639"/>
                  </a:lnTo>
                  <a:lnTo>
                    <a:pt x="57794" y="167194"/>
                  </a:lnTo>
                  <a:close/>
                </a:path>
                <a:path w="1589404" h="594360">
                  <a:moveTo>
                    <a:pt x="1546800" y="144780"/>
                  </a:moveTo>
                  <a:lnTo>
                    <a:pt x="1517045" y="144780"/>
                  </a:lnTo>
                  <a:lnTo>
                    <a:pt x="1531313" y="167640"/>
                  </a:lnTo>
                  <a:lnTo>
                    <a:pt x="1530867" y="166370"/>
                  </a:lnTo>
                  <a:lnTo>
                    <a:pt x="1558451" y="166370"/>
                  </a:lnTo>
                  <a:lnTo>
                    <a:pt x="1553383" y="156210"/>
                  </a:lnTo>
                  <a:lnTo>
                    <a:pt x="1552714" y="154940"/>
                  </a:lnTo>
                  <a:lnTo>
                    <a:pt x="1546800" y="144780"/>
                  </a:lnTo>
                  <a:close/>
                </a:path>
                <a:path w="1589404" h="594360">
                  <a:moveTo>
                    <a:pt x="58308" y="166369"/>
                  </a:moveTo>
                  <a:lnTo>
                    <a:pt x="57794" y="167194"/>
                  </a:lnTo>
                  <a:lnTo>
                    <a:pt x="58308" y="166369"/>
                  </a:lnTo>
                  <a:close/>
                </a:path>
                <a:path w="1589404" h="594360">
                  <a:moveTo>
                    <a:pt x="72019" y="144779"/>
                  </a:moveTo>
                  <a:lnTo>
                    <a:pt x="71783" y="144779"/>
                  </a:lnTo>
                  <a:lnTo>
                    <a:pt x="71114" y="146049"/>
                  </a:lnTo>
                  <a:lnTo>
                    <a:pt x="72019" y="144779"/>
                  </a:lnTo>
                  <a:close/>
                </a:path>
                <a:path w="1589404" h="594360">
                  <a:moveTo>
                    <a:pt x="1532502" y="123190"/>
                  </a:moveTo>
                  <a:lnTo>
                    <a:pt x="1501440" y="123190"/>
                  </a:lnTo>
                  <a:lnTo>
                    <a:pt x="1517714" y="146050"/>
                  </a:lnTo>
                  <a:lnTo>
                    <a:pt x="1517045" y="144780"/>
                  </a:lnTo>
                  <a:lnTo>
                    <a:pt x="1546800" y="144780"/>
                  </a:lnTo>
                  <a:lnTo>
                    <a:pt x="1538669" y="130810"/>
                  </a:lnTo>
                  <a:lnTo>
                    <a:pt x="1538000" y="130810"/>
                  </a:lnTo>
                  <a:lnTo>
                    <a:pt x="1532502" y="123190"/>
                  </a:lnTo>
                  <a:close/>
                </a:path>
                <a:path w="1589404" h="594360">
                  <a:moveTo>
                    <a:pt x="87862" y="123189"/>
                  </a:moveTo>
                  <a:lnTo>
                    <a:pt x="87388" y="123189"/>
                  </a:lnTo>
                  <a:lnTo>
                    <a:pt x="86720" y="124459"/>
                  </a:lnTo>
                  <a:lnTo>
                    <a:pt x="87862" y="123189"/>
                  </a:lnTo>
                  <a:close/>
                </a:path>
                <a:path w="1589404" h="594360">
                  <a:moveTo>
                    <a:pt x="1517184" y="104140"/>
                  </a:moveTo>
                  <a:lnTo>
                    <a:pt x="1483828" y="104140"/>
                  </a:lnTo>
                  <a:lnTo>
                    <a:pt x="1502332" y="124460"/>
                  </a:lnTo>
                  <a:lnTo>
                    <a:pt x="1501440" y="123190"/>
                  </a:lnTo>
                  <a:lnTo>
                    <a:pt x="1532502" y="123190"/>
                  </a:lnTo>
                  <a:lnTo>
                    <a:pt x="1521504" y="107950"/>
                  </a:lnTo>
                  <a:lnTo>
                    <a:pt x="1520612" y="107950"/>
                  </a:lnTo>
                  <a:lnTo>
                    <a:pt x="1517184" y="104140"/>
                  </a:lnTo>
                  <a:close/>
                </a:path>
                <a:path w="1589404" h="594360">
                  <a:moveTo>
                    <a:pt x="105669" y="104139"/>
                  </a:moveTo>
                  <a:lnTo>
                    <a:pt x="105000" y="104139"/>
                  </a:lnTo>
                  <a:lnTo>
                    <a:pt x="104331" y="105409"/>
                  </a:lnTo>
                  <a:lnTo>
                    <a:pt x="105669" y="104139"/>
                  </a:lnTo>
                  <a:close/>
                </a:path>
                <a:path w="1589404" h="594360">
                  <a:moveTo>
                    <a:pt x="1501663" y="86360"/>
                  </a:moveTo>
                  <a:lnTo>
                    <a:pt x="1464433" y="86360"/>
                  </a:lnTo>
                  <a:lnTo>
                    <a:pt x="1484497" y="105410"/>
                  </a:lnTo>
                  <a:lnTo>
                    <a:pt x="1483828" y="104140"/>
                  </a:lnTo>
                  <a:lnTo>
                    <a:pt x="1517184" y="104140"/>
                  </a:lnTo>
                  <a:lnTo>
                    <a:pt x="1502332" y="87630"/>
                  </a:lnTo>
                  <a:lnTo>
                    <a:pt x="1501663" y="86360"/>
                  </a:lnTo>
                  <a:close/>
                </a:path>
                <a:path w="1589404" h="594360">
                  <a:moveTo>
                    <a:pt x="124978" y="86359"/>
                  </a:moveTo>
                  <a:lnTo>
                    <a:pt x="124395" y="86359"/>
                  </a:lnTo>
                  <a:lnTo>
                    <a:pt x="123280" y="87629"/>
                  </a:lnTo>
                  <a:lnTo>
                    <a:pt x="124978" y="86359"/>
                  </a:lnTo>
                  <a:close/>
                </a:path>
                <a:path w="1589404" h="594360">
                  <a:moveTo>
                    <a:pt x="1484465" y="71120"/>
                  </a:moveTo>
                  <a:lnTo>
                    <a:pt x="1443701" y="71120"/>
                  </a:lnTo>
                  <a:lnTo>
                    <a:pt x="1465548" y="87630"/>
                  </a:lnTo>
                  <a:lnTo>
                    <a:pt x="1464433" y="86360"/>
                  </a:lnTo>
                  <a:lnTo>
                    <a:pt x="1501663" y="86360"/>
                  </a:lnTo>
                  <a:lnTo>
                    <a:pt x="1484465" y="71120"/>
                  </a:lnTo>
                  <a:close/>
                </a:path>
                <a:path w="1589404" h="594360">
                  <a:moveTo>
                    <a:pt x="146205" y="71119"/>
                  </a:moveTo>
                  <a:lnTo>
                    <a:pt x="145351" y="71119"/>
                  </a:lnTo>
                  <a:lnTo>
                    <a:pt x="144236" y="72389"/>
                  </a:lnTo>
                  <a:lnTo>
                    <a:pt x="146205" y="71119"/>
                  </a:lnTo>
                  <a:close/>
                </a:path>
                <a:path w="1589404" h="594360">
                  <a:moveTo>
                    <a:pt x="1467040" y="57150"/>
                  </a:moveTo>
                  <a:lnTo>
                    <a:pt x="1420962" y="57150"/>
                  </a:lnTo>
                  <a:lnTo>
                    <a:pt x="1444592" y="72390"/>
                  </a:lnTo>
                  <a:lnTo>
                    <a:pt x="1443701" y="71120"/>
                  </a:lnTo>
                  <a:lnTo>
                    <a:pt x="1484465" y="71120"/>
                  </a:lnTo>
                  <a:lnTo>
                    <a:pt x="1481599" y="68580"/>
                  </a:lnTo>
                  <a:lnTo>
                    <a:pt x="1480484" y="67310"/>
                  </a:lnTo>
                  <a:lnTo>
                    <a:pt x="1467040" y="57150"/>
                  </a:lnTo>
                  <a:close/>
                </a:path>
                <a:path w="1589404" h="594360">
                  <a:moveTo>
                    <a:pt x="169226" y="57149"/>
                  </a:moveTo>
                  <a:lnTo>
                    <a:pt x="167867" y="57149"/>
                  </a:lnTo>
                  <a:lnTo>
                    <a:pt x="166752" y="58419"/>
                  </a:lnTo>
                  <a:lnTo>
                    <a:pt x="169226" y="57149"/>
                  </a:lnTo>
                  <a:close/>
                </a:path>
                <a:path w="1589404" h="594360">
                  <a:moveTo>
                    <a:pt x="1450463" y="45720"/>
                  </a:moveTo>
                  <a:lnTo>
                    <a:pt x="1397331" y="45720"/>
                  </a:lnTo>
                  <a:lnTo>
                    <a:pt x="1422076" y="58420"/>
                  </a:lnTo>
                  <a:lnTo>
                    <a:pt x="1420962" y="57150"/>
                  </a:lnTo>
                  <a:lnTo>
                    <a:pt x="1467040" y="57150"/>
                  </a:lnTo>
                  <a:lnTo>
                    <a:pt x="1458637" y="50800"/>
                  </a:lnTo>
                  <a:lnTo>
                    <a:pt x="1450463" y="45720"/>
                  </a:lnTo>
                  <a:close/>
                </a:path>
                <a:path w="1589404" h="594360">
                  <a:moveTo>
                    <a:pt x="193671" y="45719"/>
                  </a:moveTo>
                  <a:lnTo>
                    <a:pt x="191497" y="45719"/>
                  </a:lnTo>
                  <a:lnTo>
                    <a:pt x="190383" y="46989"/>
                  </a:lnTo>
                  <a:lnTo>
                    <a:pt x="193671" y="45719"/>
                  </a:lnTo>
                  <a:close/>
                </a:path>
                <a:path w="1589404" h="594360">
                  <a:moveTo>
                    <a:pt x="1413427" y="25400"/>
                  </a:moveTo>
                  <a:lnTo>
                    <a:pt x="1291216" y="25400"/>
                  </a:lnTo>
                  <a:lnTo>
                    <a:pt x="1320420" y="26670"/>
                  </a:lnTo>
                  <a:lnTo>
                    <a:pt x="1319305" y="26670"/>
                  </a:lnTo>
                  <a:lnTo>
                    <a:pt x="1347394" y="30480"/>
                  </a:lnTo>
                  <a:lnTo>
                    <a:pt x="1346057" y="30480"/>
                  </a:lnTo>
                  <a:lnTo>
                    <a:pt x="1373477" y="36830"/>
                  </a:lnTo>
                  <a:lnTo>
                    <a:pt x="1372363" y="36830"/>
                  </a:lnTo>
                  <a:lnTo>
                    <a:pt x="1398446" y="46990"/>
                  </a:lnTo>
                  <a:lnTo>
                    <a:pt x="1397331" y="45720"/>
                  </a:lnTo>
                  <a:lnTo>
                    <a:pt x="1450463" y="45720"/>
                  </a:lnTo>
                  <a:lnTo>
                    <a:pt x="1434115" y="35560"/>
                  </a:lnTo>
                  <a:lnTo>
                    <a:pt x="1413427" y="25400"/>
                  </a:lnTo>
                  <a:close/>
                </a:path>
                <a:path w="1589404" h="594360">
                  <a:moveTo>
                    <a:pt x="1380834" y="12700"/>
                  </a:moveTo>
                  <a:lnTo>
                    <a:pt x="207994" y="12699"/>
                  </a:lnTo>
                  <a:lnTo>
                    <a:pt x="181911" y="22859"/>
                  </a:lnTo>
                  <a:lnTo>
                    <a:pt x="1407140" y="22860"/>
                  </a:lnTo>
                  <a:lnTo>
                    <a:pt x="1380834" y="12700"/>
                  </a:lnTo>
                  <a:close/>
                </a:path>
                <a:path w="1589404" h="594360">
                  <a:moveTo>
                    <a:pt x="1322872" y="1270"/>
                  </a:moveTo>
                  <a:lnTo>
                    <a:pt x="265956" y="1269"/>
                  </a:lnTo>
                  <a:lnTo>
                    <a:pt x="237867" y="5079"/>
                  </a:lnTo>
                  <a:lnTo>
                    <a:pt x="236529" y="6349"/>
                  </a:lnTo>
                  <a:lnTo>
                    <a:pt x="209109" y="12699"/>
                  </a:lnTo>
                  <a:lnTo>
                    <a:pt x="1379719" y="12700"/>
                  </a:lnTo>
                  <a:lnTo>
                    <a:pt x="1352522" y="6350"/>
                  </a:lnTo>
                  <a:lnTo>
                    <a:pt x="1351184" y="5080"/>
                  </a:lnTo>
                  <a:lnTo>
                    <a:pt x="1322872" y="1270"/>
                  </a:lnTo>
                  <a:close/>
                </a:path>
                <a:path w="1589404" h="594360">
                  <a:moveTo>
                    <a:pt x="1291885" y="0"/>
                  </a:moveTo>
                  <a:lnTo>
                    <a:pt x="296275" y="0"/>
                  </a:lnTo>
                  <a:lnTo>
                    <a:pt x="267294" y="1269"/>
                  </a:lnTo>
                  <a:lnTo>
                    <a:pt x="1321757" y="1270"/>
                  </a:lnTo>
                  <a:lnTo>
                    <a:pt x="1291885"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50" name="object 23">
              <a:extLst>
                <a:ext uri="{FF2B5EF4-FFF2-40B4-BE49-F238E27FC236}">
                  <a16:creationId xmlns:a16="http://schemas.microsoft.com/office/drawing/2014/main" id="{4891BC42-4AD6-AFFC-4E44-A40544923E38}"/>
                </a:ext>
              </a:extLst>
            </p:cNvPr>
            <p:cNvSpPr>
              <a:spLocks/>
            </p:cNvSpPr>
            <p:nvPr/>
          </p:nvSpPr>
          <p:spPr bwMode="auto">
            <a:xfrm>
              <a:off x="7615354" y="2348382"/>
              <a:ext cx="1167765" cy="1438910"/>
            </a:xfrm>
            <a:custGeom>
              <a:avLst/>
              <a:gdLst>
                <a:gd name="T0" fmla="*/ 0 w 1167765"/>
                <a:gd name="T1" fmla="*/ 974094 h 1438910"/>
                <a:gd name="T2" fmla="*/ 0 w 1167765"/>
                <a:gd name="T3" fmla="*/ 974094 h 1438910"/>
                <a:gd name="T4" fmla="*/ 0 w 1167765"/>
                <a:gd name="T5" fmla="*/ 1438526 h 1438910"/>
                <a:gd name="T6" fmla="*/ 782710 w 1167765"/>
                <a:gd name="T7" fmla="*/ 689061 h 1438910"/>
                <a:gd name="T8" fmla="*/ 782710 w 1167765"/>
                <a:gd name="T9" fmla="*/ 689061 h 1438910"/>
                <a:gd name="T10" fmla="*/ 1167489 w 1167765"/>
                <a:gd name="T11" fmla="*/ 689061 h 1438910"/>
                <a:gd name="T12" fmla="*/ 1162362 w 1167765"/>
                <a:gd name="T13" fmla="*/ 684011 h 1438910"/>
                <a:gd name="T14" fmla="*/ 1162362 w 1167765"/>
                <a:gd name="T15" fmla="*/ 684011 h 1438910"/>
                <a:gd name="T16" fmla="*/ 1162362 w 1167765"/>
                <a:gd name="T17" fmla="*/ 0 h 14389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7765" h="1438910">
                  <a:moveTo>
                    <a:pt x="0" y="974094"/>
                  </a:moveTo>
                  <a:lnTo>
                    <a:pt x="0" y="974094"/>
                  </a:lnTo>
                  <a:lnTo>
                    <a:pt x="0" y="1438526"/>
                  </a:lnTo>
                </a:path>
                <a:path w="1167765" h="1438910">
                  <a:moveTo>
                    <a:pt x="782710" y="689061"/>
                  </a:moveTo>
                  <a:lnTo>
                    <a:pt x="782710" y="689061"/>
                  </a:lnTo>
                  <a:lnTo>
                    <a:pt x="1167489" y="689061"/>
                  </a:lnTo>
                </a:path>
                <a:path w="1167765" h="1438910">
                  <a:moveTo>
                    <a:pt x="1162362" y="684011"/>
                  </a:moveTo>
                  <a:lnTo>
                    <a:pt x="1162362" y="684011"/>
                  </a:lnTo>
                  <a:lnTo>
                    <a:pt x="1162362" y="0"/>
                  </a:lnTo>
                </a:path>
              </a:pathLst>
            </a:custGeom>
            <a:noFill/>
            <a:ln w="100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6651" name="object 24">
              <a:extLst>
                <a:ext uri="{FF2B5EF4-FFF2-40B4-BE49-F238E27FC236}">
                  <a16:creationId xmlns:a16="http://schemas.microsoft.com/office/drawing/2014/main" id="{657B1AB1-4E30-0B93-46B8-446EF32FDC60}"/>
                </a:ext>
              </a:extLst>
            </p:cNvPr>
            <p:cNvSpPr>
              <a:spLocks/>
            </p:cNvSpPr>
            <p:nvPr/>
          </p:nvSpPr>
          <p:spPr bwMode="auto">
            <a:xfrm>
              <a:off x="3546417" y="2346594"/>
              <a:ext cx="5238115" cy="1905"/>
            </a:xfrm>
            <a:custGeom>
              <a:avLst/>
              <a:gdLst>
                <a:gd name="T0" fmla="*/ -5030 w 5238115"/>
                <a:gd name="T1" fmla="*/ 893 h 1905"/>
                <a:gd name="T2" fmla="*/ 5243017 w 5238115"/>
                <a:gd name="T3" fmla="*/ 893 h 1905"/>
                <a:gd name="T4" fmla="*/ 0 60000 65536"/>
                <a:gd name="T5" fmla="*/ 0 60000 65536"/>
              </a:gdLst>
              <a:ahLst/>
              <a:cxnLst>
                <a:cxn ang="T4">
                  <a:pos x="T0" y="T1"/>
                </a:cxn>
                <a:cxn ang="T5">
                  <a:pos x="T2" y="T3"/>
                </a:cxn>
              </a:cxnLst>
              <a:rect l="0" t="0" r="r" b="b"/>
              <a:pathLst>
                <a:path w="5238115" h="1905">
                  <a:moveTo>
                    <a:pt x="-5030" y="893"/>
                  </a:moveTo>
                  <a:lnTo>
                    <a:pt x="5243017" y="893"/>
                  </a:lnTo>
                </a:path>
              </a:pathLst>
            </a:custGeom>
            <a:noFill/>
            <a:ln w="118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6652" name="object 25">
              <a:extLst>
                <a:ext uri="{FF2B5EF4-FFF2-40B4-BE49-F238E27FC236}">
                  <a16:creationId xmlns:a16="http://schemas.microsoft.com/office/drawing/2014/main" id="{FACBB958-1073-9B9A-6D7A-95F053011BDF}"/>
                </a:ext>
              </a:extLst>
            </p:cNvPr>
            <p:cNvSpPr>
              <a:spLocks/>
            </p:cNvSpPr>
            <p:nvPr/>
          </p:nvSpPr>
          <p:spPr bwMode="auto">
            <a:xfrm>
              <a:off x="3546417" y="2348381"/>
              <a:ext cx="0" cy="305435"/>
            </a:xfrm>
            <a:custGeom>
              <a:avLst/>
              <a:gdLst>
                <a:gd name="T0" fmla="*/ 0 h 305435"/>
                <a:gd name="T1" fmla="*/ 0 h 305435"/>
                <a:gd name="T2" fmla="*/ 305077 h 305435"/>
                <a:gd name="T3" fmla="*/ 0 60000 65536"/>
                <a:gd name="T4" fmla="*/ 0 60000 65536"/>
                <a:gd name="T5" fmla="*/ 0 60000 65536"/>
              </a:gdLst>
              <a:ahLst/>
              <a:cxnLst>
                <a:cxn ang="T3">
                  <a:pos x="0" y="T0"/>
                </a:cxn>
                <a:cxn ang="T4">
                  <a:pos x="0" y="T1"/>
                </a:cxn>
                <a:cxn ang="T5">
                  <a:pos x="0" y="T2"/>
                </a:cxn>
              </a:cxnLst>
              <a:rect l="0" t="0" r="r" b="b"/>
              <a:pathLst>
                <a:path h="305435">
                  <a:moveTo>
                    <a:pt x="0" y="0"/>
                  </a:moveTo>
                  <a:lnTo>
                    <a:pt x="0" y="0"/>
                  </a:lnTo>
                  <a:lnTo>
                    <a:pt x="0" y="305077"/>
                  </a:lnTo>
                </a:path>
              </a:pathLst>
            </a:custGeom>
            <a:noFill/>
            <a:ln w="100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6653" name="object 26">
              <a:extLst>
                <a:ext uri="{FF2B5EF4-FFF2-40B4-BE49-F238E27FC236}">
                  <a16:creationId xmlns:a16="http://schemas.microsoft.com/office/drawing/2014/main" id="{5BAD09E2-DF01-782A-5D97-F027AE7681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4219" y="2868077"/>
              <a:ext cx="307644" cy="1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object 27">
              <a:extLst>
                <a:ext uri="{FF2B5EF4-FFF2-40B4-BE49-F238E27FC236}">
                  <a16:creationId xmlns:a16="http://schemas.microsoft.com/office/drawing/2014/main" id="{31B40C79-8D15-FEB3-923D-0DCA6F7AA0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0397" y="3126294"/>
              <a:ext cx="73567" cy="9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object 28">
              <a:extLst>
                <a:ext uri="{FF2B5EF4-FFF2-40B4-BE49-F238E27FC236}">
                  <a16:creationId xmlns:a16="http://schemas.microsoft.com/office/drawing/2014/main" id="{8088ABC6-C001-CB8F-CF3D-5C7EB06BA0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7372" y="3126294"/>
              <a:ext cx="173886" cy="9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object 29">
              <a:extLst>
                <a:ext uri="{FF2B5EF4-FFF2-40B4-BE49-F238E27FC236}">
                  <a16:creationId xmlns:a16="http://schemas.microsoft.com/office/drawing/2014/main" id="{E423AD31-AADC-0316-DD8A-AC84A186E6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4666" y="3079343"/>
              <a:ext cx="309428" cy="1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object 30">
              <a:extLst>
                <a:ext uri="{FF2B5EF4-FFF2-40B4-BE49-F238E27FC236}">
                  <a16:creationId xmlns:a16="http://schemas.microsoft.com/office/drawing/2014/main" id="{C8CF06C2-66CF-5898-0457-7C904924E7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2860" y="2868077"/>
              <a:ext cx="306084" cy="1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object 31">
              <a:extLst>
                <a:ext uri="{FF2B5EF4-FFF2-40B4-BE49-F238E27FC236}">
                  <a16:creationId xmlns:a16="http://schemas.microsoft.com/office/drawing/2014/main" id="{37C3DCD1-D9BD-F33B-72D3-7A4AF95D41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5597" y="3126294"/>
              <a:ext cx="83599" cy="13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object 32">
              <a:extLst>
                <a:ext uri="{FF2B5EF4-FFF2-40B4-BE49-F238E27FC236}">
                  <a16:creationId xmlns:a16="http://schemas.microsoft.com/office/drawing/2014/main" id="{16154ABE-753D-7AC6-F692-B84251487A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9261" y="3079343"/>
              <a:ext cx="113694"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object 33">
              <a:extLst>
                <a:ext uri="{FF2B5EF4-FFF2-40B4-BE49-F238E27FC236}">
                  <a16:creationId xmlns:a16="http://schemas.microsoft.com/office/drawing/2014/main" id="{04C3698B-9741-9D10-BE78-2213A2012B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363" y="3127970"/>
              <a:ext cx="80255" cy="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1" name="object 34">
              <a:extLst>
                <a:ext uri="{FF2B5EF4-FFF2-40B4-BE49-F238E27FC236}">
                  <a16:creationId xmlns:a16="http://schemas.microsoft.com/office/drawing/2014/main" id="{75B0302E-78D3-A6AC-05DD-A6D894ECE46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0026" y="3127970"/>
              <a:ext cx="82038" cy="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2" name="object 35">
              <a:extLst>
                <a:ext uri="{FF2B5EF4-FFF2-40B4-BE49-F238E27FC236}">
                  <a16:creationId xmlns:a16="http://schemas.microsoft.com/office/drawing/2014/main" id="{79DFB1F1-F492-7884-AFAC-9136240DD2F3}"/>
                </a:ext>
              </a:extLst>
            </p:cNvPr>
            <p:cNvSpPr>
              <a:spLocks/>
            </p:cNvSpPr>
            <p:nvPr/>
          </p:nvSpPr>
          <p:spPr bwMode="auto">
            <a:xfrm>
              <a:off x="5693689" y="3084371"/>
              <a:ext cx="24130" cy="137795"/>
            </a:xfrm>
            <a:custGeom>
              <a:avLst/>
              <a:gdLst>
                <a:gd name="T0" fmla="*/ 20288 w 24129"/>
                <a:gd name="T1" fmla="*/ 43598 h 137794"/>
                <a:gd name="T2" fmla="*/ 11815 w 24129"/>
                <a:gd name="T3" fmla="*/ 45274 h 137794"/>
                <a:gd name="T4" fmla="*/ 8471 w 24129"/>
                <a:gd name="T5" fmla="*/ 45274 h 137794"/>
                <a:gd name="T6" fmla="*/ 1783 w 24129"/>
                <a:gd name="T7" fmla="*/ 46950 h 137794"/>
                <a:gd name="T8" fmla="*/ 0 w 24129"/>
                <a:gd name="T9" fmla="*/ 48626 h 137794"/>
                <a:gd name="T10" fmla="*/ 1031 w 24129"/>
                <a:gd name="T11" fmla="*/ 56024 h 137794"/>
                <a:gd name="T12" fmla="*/ 1560 w 24129"/>
                <a:gd name="T13" fmla="*/ 64987 h 137794"/>
                <a:gd name="T14" fmla="*/ 1755 w 24129"/>
                <a:gd name="T15" fmla="*/ 78347 h 137794"/>
                <a:gd name="T16" fmla="*/ 1783 w 24129"/>
                <a:gd name="T17" fmla="*/ 137501 h 137794"/>
                <a:gd name="T18" fmla="*/ 21849 w 24129"/>
                <a:gd name="T19" fmla="*/ 137501 h 137794"/>
                <a:gd name="T20" fmla="*/ 21849 w 24129"/>
                <a:gd name="T21" fmla="*/ 45274 h 137794"/>
                <a:gd name="T22" fmla="*/ 20288 w 24129"/>
                <a:gd name="T23" fmla="*/ 43598 h 137794"/>
                <a:gd name="T24" fmla="*/ 23632 w 24129"/>
                <a:gd name="T25" fmla="*/ 0 h 137794"/>
                <a:gd name="T26" fmla="*/ 11815 w 24129"/>
                <a:gd name="T27" fmla="*/ 0 h 137794"/>
                <a:gd name="T28" fmla="*/ 1783 w 24129"/>
                <a:gd name="T29" fmla="*/ 1676 h 137794"/>
                <a:gd name="T30" fmla="*/ 0 w 24129"/>
                <a:gd name="T31" fmla="*/ 3374 h 137794"/>
                <a:gd name="T32" fmla="*/ 1783 w 24129"/>
                <a:gd name="T33" fmla="*/ 6726 h 137794"/>
                <a:gd name="T34" fmla="*/ 1783 w 24129"/>
                <a:gd name="T35" fmla="*/ 20134 h 137794"/>
                <a:gd name="T36" fmla="*/ 10031 w 24129"/>
                <a:gd name="T37" fmla="*/ 20134 h 137794"/>
                <a:gd name="T38" fmla="*/ 13377 w 24129"/>
                <a:gd name="T39" fmla="*/ 18458 h 137794"/>
                <a:gd name="T40" fmla="*/ 23632 w 24129"/>
                <a:gd name="T41" fmla="*/ 18458 h 137794"/>
                <a:gd name="T42" fmla="*/ 21849 w 24129"/>
                <a:gd name="T43" fmla="*/ 10078 h 137794"/>
                <a:gd name="T44" fmla="*/ 21849 w 24129"/>
                <a:gd name="T45" fmla="*/ 8402 h 137794"/>
                <a:gd name="T46" fmla="*/ 23632 w 24129"/>
                <a:gd name="T47" fmla="*/ 0 h 1377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129" h="137794">
                  <a:moveTo>
                    <a:pt x="20286" y="43598"/>
                  </a:moveTo>
                  <a:lnTo>
                    <a:pt x="11815" y="45274"/>
                  </a:lnTo>
                  <a:lnTo>
                    <a:pt x="8471" y="45274"/>
                  </a:lnTo>
                  <a:lnTo>
                    <a:pt x="1783" y="46950"/>
                  </a:lnTo>
                  <a:lnTo>
                    <a:pt x="0" y="48626"/>
                  </a:lnTo>
                  <a:lnTo>
                    <a:pt x="1031" y="56024"/>
                  </a:lnTo>
                  <a:lnTo>
                    <a:pt x="1560" y="64987"/>
                  </a:lnTo>
                  <a:lnTo>
                    <a:pt x="1755" y="78345"/>
                  </a:lnTo>
                  <a:lnTo>
                    <a:pt x="1783" y="137499"/>
                  </a:lnTo>
                  <a:lnTo>
                    <a:pt x="21847" y="137499"/>
                  </a:lnTo>
                  <a:lnTo>
                    <a:pt x="21847" y="45274"/>
                  </a:lnTo>
                  <a:lnTo>
                    <a:pt x="20286" y="43598"/>
                  </a:lnTo>
                  <a:close/>
                </a:path>
                <a:path w="24129" h="137794">
                  <a:moveTo>
                    <a:pt x="23630" y="0"/>
                  </a:moveTo>
                  <a:lnTo>
                    <a:pt x="11815" y="0"/>
                  </a:lnTo>
                  <a:lnTo>
                    <a:pt x="1783" y="1676"/>
                  </a:lnTo>
                  <a:lnTo>
                    <a:pt x="0" y="3374"/>
                  </a:lnTo>
                  <a:lnTo>
                    <a:pt x="1783" y="6726"/>
                  </a:lnTo>
                  <a:lnTo>
                    <a:pt x="1783" y="20134"/>
                  </a:lnTo>
                  <a:lnTo>
                    <a:pt x="10031" y="20134"/>
                  </a:lnTo>
                  <a:lnTo>
                    <a:pt x="13375" y="18458"/>
                  </a:lnTo>
                  <a:lnTo>
                    <a:pt x="23630" y="18458"/>
                  </a:lnTo>
                  <a:lnTo>
                    <a:pt x="21847" y="10078"/>
                  </a:lnTo>
                  <a:lnTo>
                    <a:pt x="21847" y="8402"/>
                  </a:lnTo>
                  <a:lnTo>
                    <a:pt x="236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63" name="object 36">
              <a:extLst>
                <a:ext uri="{FF2B5EF4-FFF2-40B4-BE49-F238E27FC236}">
                  <a16:creationId xmlns:a16="http://schemas.microsoft.com/office/drawing/2014/main" id="{CF174623-71A2-EFA3-2215-4D4B968EC7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8944" y="3127970"/>
              <a:ext cx="182357" cy="13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4" name="object 37">
              <a:extLst>
                <a:ext uri="{FF2B5EF4-FFF2-40B4-BE49-F238E27FC236}">
                  <a16:creationId xmlns:a16="http://schemas.microsoft.com/office/drawing/2014/main" id="{B93CA8C2-AC07-DE7B-F2C0-0E758611E99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61532" y="2868077"/>
              <a:ext cx="307867" cy="1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5" name="object 38">
              <a:extLst>
                <a:ext uri="{FF2B5EF4-FFF2-40B4-BE49-F238E27FC236}">
                  <a16:creationId xmlns:a16="http://schemas.microsoft.com/office/drawing/2014/main" id="{4156D016-7DC0-93E0-3CB2-2EB269E4B7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83983" y="3084371"/>
              <a:ext cx="858061" cy="18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6" name="object 39">
              <a:extLst>
                <a:ext uri="{FF2B5EF4-FFF2-40B4-BE49-F238E27FC236}">
                  <a16:creationId xmlns:a16="http://schemas.microsoft.com/office/drawing/2014/main" id="{D808781B-7AB4-5A92-7A5E-DC7E2949A237}"/>
                </a:ext>
              </a:extLst>
            </p:cNvPr>
            <p:cNvSpPr>
              <a:spLocks/>
            </p:cNvSpPr>
            <p:nvPr/>
          </p:nvSpPr>
          <p:spPr bwMode="auto">
            <a:xfrm>
              <a:off x="3506290" y="2601503"/>
              <a:ext cx="80645" cy="140970"/>
            </a:xfrm>
            <a:custGeom>
              <a:avLst/>
              <a:gdLst>
                <a:gd name="T0" fmla="*/ 80255 w 80645"/>
                <a:gd name="T1" fmla="*/ 0 h 140969"/>
                <a:gd name="T2" fmla="*/ 40127 w 80645"/>
                <a:gd name="T3" fmla="*/ 26816 h 140969"/>
                <a:gd name="T4" fmla="*/ 0 w 80645"/>
                <a:gd name="T5" fmla="*/ 0 h 140969"/>
                <a:gd name="T6" fmla="*/ 40127 w 80645"/>
                <a:gd name="T7" fmla="*/ 140831 h 140969"/>
                <a:gd name="T8" fmla="*/ 80255 w 80645"/>
                <a:gd name="T9" fmla="*/ 0 h 1409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645" h="140969">
                  <a:moveTo>
                    <a:pt x="80255" y="0"/>
                  </a:moveTo>
                  <a:lnTo>
                    <a:pt x="40127" y="26816"/>
                  </a:lnTo>
                  <a:lnTo>
                    <a:pt x="0" y="0"/>
                  </a:lnTo>
                  <a:lnTo>
                    <a:pt x="40127" y="140829"/>
                  </a:lnTo>
                  <a:lnTo>
                    <a:pt x="802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67" name="object 40">
              <a:extLst>
                <a:ext uri="{FF2B5EF4-FFF2-40B4-BE49-F238E27FC236}">
                  <a16:creationId xmlns:a16="http://schemas.microsoft.com/office/drawing/2014/main" id="{A6906F0B-97DF-EBB2-810E-4633BF393DC9}"/>
                </a:ext>
              </a:extLst>
            </p:cNvPr>
            <p:cNvSpPr>
              <a:spLocks/>
            </p:cNvSpPr>
            <p:nvPr/>
          </p:nvSpPr>
          <p:spPr bwMode="auto">
            <a:xfrm>
              <a:off x="2853944" y="3991482"/>
              <a:ext cx="1580515" cy="687705"/>
            </a:xfrm>
            <a:custGeom>
              <a:avLst/>
              <a:gdLst>
                <a:gd name="T0" fmla="*/ 1580402 w 1580514"/>
                <a:gd name="T1" fmla="*/ 0 h 687704"/>
                <a:gd name="T2" fmla="*/ 0 w 1580514"/>
                <a:gd name="T3" fmla="*/ 0 h 687704"/>
                <a:gd name="T4" fmla="*/ 0 w 1580514"/>
                <a:gd name="T5" fmla="*/ 605284 h 687704"/>
                <a:gd name="T6" fmla="*/ 0 w 1580514"/>
                <a:gd name="T7" fmla="*/ 687453 h 687704"/>
                <a:gd name="T8" fmla="*/ 1580402 w 1580514"/>
                <a:gd name="T9" fmla="*/ 687453 h 687704"/>
                <a:gd name="T10" fmla="*/ 1580402 w 1580514"/>
                <a:gd name="T11" fmla="*/ 605284 h 687704"/>
                <a:gd name="T12" fmla="*/ 1580402 w 1580514"/>
                <a:gd name="T13" fmla="*/ 0 h 6877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0514" h="687704">
                  <a:moveTo>
                    <a:pt x="1580400" y="0"/>
                  </a:moveTo>
                  <a:lnTo>
                    <a:pt x="0" y="0"/>
                  </a:lnTo>
                  <a:lnTo>
                    <a:pt x="0" y="605282"/>
                  </a:lnTo>
                  <a:lnTo>
                    <a:pt x="0" y="687451"/>
                  </a:lnTo>
                  <a:lnTo>
                    <a:pt x="1580400" y="687451"/>
                  </a:lnTo>
                  <a:lnTo>
                    <a:pt x="1580400" y="605282"/>
                  </a:lnTo>
                  <a:lnTo>
                    <a:pt x="1580400"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68" name="object 41">
              <a:extLst>
                <a:ext uri="{FF2B5EF4-FFF2-40B4-BE49-F238E27FC236}">
                  <a16:creationId xmlns:a16="http://schemas.microsoft.com/office/drawing/2014/main" id="{C0E883F3-3972-5FBA-1DA8-2AEFB8F8BECD}"/>
                </a:ext>
              </a:extLst>
            </p:cNvPr>
            <p:cNvSpPr>
              <a:spLocks/>
            </p:cNvSpPr>
            <p:nvPr/>
          </p:nvSpPr>
          <p:spPr bwMode="auto">
            <a:xfrm>
              <a:off x="2756952" y="3892541"/>
              <a:ext cx="1564005" cy="704850"/>
            </a:xfrm>
            <a:custGeom>
              <a:avLst/>
              <a:gdLst>
                <a:gd name="T0" fmla="*/ 1563706 w 1564004"/>
                <a:gd name="T1" fmla="*/ 0 h 704850"/>
                <a:gd name="T2" fmla="*/ 0 w 1564004"/>
                <a:gd name="T3" fmla="*/ 0 h 704850"/>
                <a:gd name="T4" fmla="*/ 0 w 1564004"/>
                <a:gd name="T5" fmla="*/ 704221 h 704850"/>
                <a:gd name="T6" fmla="*/ 1563706 w 1564004"/>
                <a:gd name="T7" fmla="*/ 704221 h 704850"/>
                <a:gd name="T8" fmla="*/ 1563706 w 1564004"/>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4" h="704850">
                  <a:moveTo>
                    <a:pt x="1563704" y="0"/>
                  </a:moveTo>
                  <a:lnTo>
                    <a:pt x="0" y="0"/>
                  </a:lnTo>
                  <a:lnTo>
                    <a:pt x="0" y="704221"/>
                  </a:lnTo>
                  <a:lnTo>
                    <a:pt x="1563704" y="704221"/>
                  </a:lnTo>
                  <a:lnTo>
                    <a:pt x="1563704"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69" name="object 42">
              <a:extLst>
                <a:ext uri="{FF2B5EF4-FFF2-40B4-BE49-F238E27FC236}">
                  <a16:creationId xmlns:a16="http://schemas.microsoft.com/office/drawing/2014/main" id="{428124D2-C5F5-9A80-B812-E4D30AE35844}"/>
                </a:ext>
              </a:extLst>
            </p:cNvPr>
            <p:cNvSpPr>
              <a:spLocks/>
            </p:cNvSpPr>
            <p:nvPr/>
          </p:nvSpPr>
          <p:spPr bwMode="auto">
            <a:xfrm>
              <a:off x="2744401" y="3879982"/>
              <a:ext cx="1588770" cy="729615"/>
            </a:xfrm>
            <a:custGeom>
              <a:avLst/>
              <a:gdLst>
                <a:gd name="T0" fmla="*/ 1576255 w 1588770"/>
                <a:gd name="T1" fmla="*/ 0 h 729614"/>
                <a:gd name="T2" fmla="*/ 12551 w 1588770"/>
                <a:gd name="T3" fmla="*/ 0 h 729614"/>
                <a:gd name="T4" fmla="*/ 0 w 1588770"/>
                <a:gd name="T5" fmla="*/ 12558 h 729614"/>
                <a:gd name="T6" fmla="*/ 0 w 1588770"/>
                <a:gd name="T7" fmla="*/ 716782 h 729614"/>
                <a:gd name="T8" fmla="*/ 12551 w 1588770"/>
                <a:gd name="T9" fmla="*/ 729359 h 729614"/>
                <a:gd name="T10" fmla="*/ 1576255 w 1588770"/>
                <a:gd name="T11" fmla="*/ 729359 h 729614"/>
                <a:gd name="T12" fmla="*/ 1588740 w 1588770"/>
                <a:gd name="T13" fmla="*/ 716782 h 729614"/>
                <a:gd name="T14" fmla="*/ 25079 w 1588770"/>
                <a:gd name="T15" fmla="*/ 716782 h 729614"/>
                <a:gd name="T16" fmla="*/ 12551 w 1588770"/>
                <a:gd name="T17" fmla="*/ 704208 h 729614"/>
                <a:gd name="T18" fmla="*/ 25079 w 1588770"/>
                <a:gd name="T19" fmla="*/ 704208 h 729614"/>
                <a:gd name="T20" fmla="*/ 25079 w 1588770"/>
                <a:gd name="T21" fmla="*/ 25140 h 729614"/>
                <a:gd name="T22" fmla="*/ 12551 w 1588770"/>
                <a:gd name="T23" fmla="*/ 25140 h 729614"/>
                <a:gd name="T24" fmla="*/ 25079 w 1588770"/>
                <a:gd name="T25" fmla="*/ 12558 h 729614"/>
                <a:gd name="T26" fmla="*/ 1588740 w 1588770"/>
                <a:gd name="T27" fmla="*/ 12558 h 729614"/>
                <a:gd name="T28" fmla="*/ 1576255 w 1588770"/>
                <a:gd name="T29" fmla="*/ 0 h 729614"/>
                <a:gd name="T30" fmla="*/ 25079 w 1588770"/>
                <a:gd name="T31" fmla="*/ 704208 h 729614"/>
                <a:gd name="T32" fmla="*/ 12551 w 1588770"/>
                <a:gd name="T33" fmla="*/ 704208 h 729614"/>
                <a:gd name="T34" fmla="*/ 25079 w 1588770"/>
                <a:gd name="T35" fmla="*/ 716782 h 729614"/>
                <a:gd name="T36" fmla="*/ 25079 w 1588770"/>
                <a:gd name="T37" fmla="*/ 704208 h 729614"/>
                <a:gd name="T38" fmla="*/ 1563771 w 1588770"/>
                <a:gd name="T39" fmla="*/ 704208 h 729614"/>
                <a:gd name="T40" fmla="*/ 25079 w 1588770"/>
                <a:gd name="T41" fmla="*/ 704208 h 729614"/>
                <a:gd name="T42" fmla="*/ 25079 w 1588770"/>
                <a:gd name="T43" fmla="*/ 716782 h 729614"/>
                <a:gd name="T44" fmla="*/ 1563771 w 1588770"/>
                <a:gd name="T45" fmla="*/ 716782 h 729614"/>
                <a:gd name="T46" fmla="*/ 1563771 w 1588770"/>
                <a:gd name="T47" fmla="*/ 704208 h 729614"/>
                <a:gd name="T48" fmla="*/ 1563771 w 1588770"/>
                <a:gd name="T49" fmla="*/ 12558 h 729614"/>
                <a:gd name="T50" fmla="*/ 1563771 w 1588770"/>
                <a:gd name="T51" fmla="*/ 716782 h 729614"/>
                <a:gd name="T52" fmla="*/ 1576255 w 1588770"/>
                <a:gd name="T53" fmla="*/ 704208 h 729614"/>
                <a:gd name="T54" fmla="*/ 1588740 w 1588770"/>
                <a:gd name="T55" fmla="*/ 704208 h 729614"/>
                <a:gd name="T56" fmla="*/ 1588740 w 1588770"/>
                <a:gd name="T57" fmla="*/ 25140 h 729614"/>
                <a:gd name="T58" fmla="*/ 1576255 w 1588770"/>
                <a:gd name="T59" fmla="*/ 25140 h 729614"/>
                <a:gd name="T60" fmla="*/ 1563771 w 1588770"/>
                <a:gd name="T61" fmla="*/ 12558 h 729614"/>
                <a:gd name="T62" fmla="*/ 1588740 w 1588770"/>
                <a:gd name="T63" fmla="*/ 704208 h 729614"/>
                <a:gd name="T64" fmla="*/ 1576255 w 1588770"/>
                <a:gd name="T65" fmla="*/ 704208 h 729614"/>
                <a:gd name="T66" fmla="*/ 1563771 w 1588770"/>
                <a:gd name="T67" fmla="*/ 716782 h 729614"/>
                <a:gd name="T68" fmla="*/ 1588740 w 1588770"/>
                <a:gd name="T69" fmla="*/ 716782 h 729614"/>
                <a:gd name="T70" fmla="*/ 1588740 w 1588770"/>
                <a:gd name="T71" fmla="*/ 704208 h 729614"/>
                <a:gd name="T72" fmla="*/ 25079 w 1588770"/>
                <a:gd name="T73" fmla="*/ 12558 h 729614"/>
                <a:gd name="T74" fmla="*/ 12551 w 1588770"/>
                <a:gd name="T75" fmla="*/ 25140 h 729614"/>
                <a:gd name="T76" fmla="*/ 25079 w 1588770"/>
                <a:gd name="T77" fmla="*/ 25140 h 729614"/>
                <a:gd name="T78" fmla="*/ 25079 w 1588770"/>
                <a:gd name="T79" fmla="*/ 12558 h 729614"/>
                <a:gd name="T80" fmla="*/ 1563771 w 1588770"/>
                <a:gd name="T81" fmla="*/ 12558 h 729614"/>
                <a:gd name="T82" fmla="*/ 25079 w 1588770"/>
                <a:gd name="T83" fmla="*/ 12558 h 729614"/>
                <a:gd name="T84" fmla="*/ 25079 w 1588770"/>
                <a:gd name="T85" fmla="*/ 25140 h 729614"/>
                <a:gd name="T86" fmla="*/ 1563771 w 1588770"/>
                <a:gd name="T87" fmla="*/ 25140 h 729614"/>
                <a:gd name="T88" fmla="*/ 1563771 w 1588770"/>
                <a:gd name="T89" fmla="*/ 12558 h 729614"/>
                <a:gd name="T90" fmla="*/ 1588740 w 1588770"/>
                <a:gd name="T91" fmla="*/ 12558 h 729614"/>
                <a:gd name="T92" fmla="*/ 1563771 w 1588770"/>
                <a:gd name="T93" fmla="*/ 12558 h 729614"/>
                <a:gd name="T94" fmla="*/ 1576255 w 1588770"/>
                <a:gd name="T95" fmla="*/ 25140 h 729614"/>
                <a:gd name="T96" fmla="*/ 1588740 w 1588770"/>
                <a:gd name="T97" fmla="*/ 25140 h 729614"/>
                <a:gd name="T98" fmla="*/ 1588740 w 1588770"/>
                <a:gd name="T99" fmla="*/ 12558 h 7296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770" h="729614">
                  <a:moveTo>
                    <a:pt x="1576255" y="0"/>
                  </a:moveTo>
                  <a:lnTo>
                    <a:pt x="12551" y="0"/>
                  </a:lnTo>
                  <a:lnTo>
                    <a:pt x="0" y="12558"/>
                  </a:lnTo>
                  <a:lnTo>
                    <a:pt x="0" y="716780"/>
                  </a:lnTo>
                  <a:lnTo>
                    <a:pt x="12551" y="729357"/>
                  </a:lnTo>
                  <a:lnTo>
                    <a:pt x="1576255" y="729357"/>
                  </a:lnTo>
                  <a:lnTo>
                    <a:pt x="1588740" y="716780"/>
                  </a:lnTo>
                  <a:lnTo>
                    <a:pt x="25079" y="716780"/>
                  </a:lnTo>
                  <a:lnTo>
                    <a:pt x="12551" y="704206"/>
                  </a:lnTo>
                  <a:lnTo>
                    <a:pt x="25079" y="704206"/>
                  </a:lnTo>
                  <a:lnTo>
                    <a:pt x="25079" y="25140"/>
                  </a:lnTo>
                  <a:lnTo>
                    <a:pt x="12551" y="25140"/>
                  </a:lnTo>
                  <a:lnTo>
                    <a:pt x="25079" y="12558"/>
                  </a:lnTo>
                  <a:lnTo>
                    <a:pt x="1588740" y="12558"/>
                  </a:lnTo>
                  <a:lnTo>
                    <a:pt x="1576255" y="0"/>
                  </a:lnTo>
                  <a:close/>
                </a:path>
                <a:path w="1588770" h="729614">
                  <a:moveTo>
                    <a:pt x="25079" y="704206"/>
                  </a:moveTo>
                  <a:lnTo>
                    <a:pt x="12551" y="704206"/>
                  </a:lnTo>
                  <a:lnTo>
                    <a:pt x="25079" y="716780"/>
                  </a:lnTo>
                  <a:lnTo>
                    <a:pt x="25079" y="704206"/>
                  </a:lnTo>
                  <a:close/>
                </a:path>
                <a:path w="1588770" h="729614">
                  <a:moveTo>
                    <a:pt x="1563771" y="704206"/>
                  </a:moveTo>
                  <a:lnTo>
                    <a:pt x="25079" y="704206"/>
                  </a:lnTo>
                  <a:lnTo>
                    <a:pt x="25079" y="716780"/>
                  </a:lnTo>
                  <a:lnTo>
                    <a:pt x="1563771" y="716780"/>
                  </a:lnTo>
                  <a:lnTo>
                    <a:pt x="1563771" y="704206"/>
                  </a:lnTo>
                  <a:close/>
                </a:path>
                <a:path w="1588770" h="729614">
                  <a:moveTo>
                    <a:pt x="1563771" y="12558"/>
                  </a:moveTo>
                  <a:lnTo>
                    <a:pt x="1563771" y="716780"/>
                  </a:lnTo>
                  <a:lnTo>
                    <a:pt x="1576255" y="704206"/>
                  </a:lnTo>
                  <a:lnTo>
                    <a:pt x="1588740" y="704206"/>
                  </a:lnTo>
                  <a:lnTo>
                    <a:pt x="1588740" y="25140"/>
                  </a:lnTo>
                  <a:lnTo>
                    <a:pt x="1576255" y="25140"/>
                  </a:lnTo>
                  <a:lnTo>
                    <a:pt x="1563771" y="12558"/>
                  </a:lnTo>
                  <a:close/>
                </a:path>
                <a:path w="1588770" h="729614">
                  <a:moveTo>
                    <a:pt x="1588740" y="704206"/>
                  </a:moveTo>
                  <a:lnTo>
                    <a:pt x="1576255" y="704206"/>
                  </a:lnTo>
                  <a:lnTo>
                    <a:pt x="1563771" y="716780"/>
                  </a:lnTo>
                  <a:lnTo>
                    <a:pt x="1588740" y="716780"/>
                  </a:lnTo>
                  <a:lnTo>
                    <a:pt x="1588740" y="704206"/>
                  </a:lnTo>
                  <a:close/>
                </a:path>
                <a:path w="1588770" h="729614">
                  <a:moveTo>
                    <a:pt x="25079" y="12558"/>
                  </a:moveTo>
                  <a:lnTo>
                    <a:pt x="12551" y="25140"/>
                  </a:lnTo>
                  <a:lnTo>
                    <a:pt x="25079" y="25140"/>
                  </a:lnTo>
                  <a:lnTo>
                    <a:pt x="25079" y="12558"/>
                  </a:lnTo>
                  <a:close/>
                </a:path>
                <a:path w="1588770" h="729614">
                  <a:moveTo>
                    <a:pt x="1563771" y="12558"/>
                  </a:moveTo>
                  <a:lnTo>
                    <a:pt x="25079" y="12558"/>
                  </a:lnTo>
                  <a:lnTo>
                    <a:pt x="25079" y="25140"/>
                  </a:lnTo>
                  <a:lnTo>
                    <a:pt x="1563771" y="25140"/>
                  </a:lnTo>
                  <a:lnTo>
                    <a:pt x="1563771" y="12558"/>
                  </a:lnTo>
                  <a:close/>
                </a:path>
                <a:path w="1588770" h="729614">
                  <a:moveTo>
                    <a:pt x="1588740" y="12558"/>
                  </a:moveTo>
                  <a:lnTo>
                    <a:pt x="1563771" y="12558"/>
                  </a:lnTo>
                  <a:lnTo>
                    <a:pt x="1576255" y="25140"/>
                  </a:lnTo>
                  <a:lnTo>
                    <a:pt x="1588740" y="25140"/>
                  </a:lnTo>
                  <a:lnTo>
                    <a:pt x="1588740" y="12558"/>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70" name="object 43">
              <a:extLst>
                <a:ext uri="{FF2B5EF4-FFF2-40B4-BE49-F238E27FC236}">
                  <a16:creationId xmlns:a16="http://schemas.microsoft.com/office/drawing/2014/main" id="{CEA2AE06-EF57-5FE5-1655-6957E941FBC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14504" y="4090399"/>
              <a:ext cx="183918" cy="13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1" name="object 44">
              <a:extLst>
                <a:ext uri="{FF2B5EF4-FFF2-40B4-BE49-F238E27FC236}">
                  <a16:creationId xmlns:a16="http://schemas.microsoft.com/office/drawing/2014/main" id="{E396107B-97B5-1DCC-47BD-149DFDF744A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8531" y="4132321"/>
              <a:ext cx="86898" cy="9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2" name="object 45">
              <a:extLst>
                <a:ext uri="{FF2B5EF4-FFF2-40B4-BE49-F238E27FC236}">
                  <a16:creationId xmlns:a16="http://schemas.microsoft.com/office/drawing/2014/main" id="{35291CE0-D873-E491-75F8-2910F39C02C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25493" y="4085371"/>
              <a:ext cx="460129"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object 46">
              <a:extLst>
                <a:ext uri="{FF2B5EF4-FFF2-40B4-BE49-F238E27FC236}">
                  <a16:creationId xmlns:a16="http://schemas.microsoft.com/office/drawing/2014/main" id="{BC5EC8D9-1996-2124-2E57-4D656FB775C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60750" y="4085371"/>
              <a:ext cx="260829"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4" name="object 47">
              <a:extLst>
                <a:ext uri="{FF2B5EF4-FFF2-40B4-BE49-F238E27FC236}">
                  <a16:creationId xmlns:a16="http://schemas.microsoft.com/office/drawing/2014/main" id="{14E9D7A6-AEB9-A1B9-F193-CA47A70FB727}"/>
                </a:ext>
              </a:extLst>
            </p:cNvPr>
            <p:cNvSpPr>
              <a:spLocks/>
            </p:cNvSpPr>
            <p:nvPr/>
          </p:nvSpPr>
          <p:spPr bwMode="auto">
            <a:xfrm>
              <a:off x="3461035" y="4298313"/>
              <a:ext cx="22225" cy="142875"/>
            </a:xfrm>
            <a:custGeom>
              <a:avLst/>
              <a:gdLst>
                <a:gd name="T0" fmla="*/ 20063 w 22225"/>
                <a:gd name="T1" fmla="*/ 0 h 142875"/>
                <a:gd name="T2" fmla="*/ 11815 w 22225"/>
                <a:gd name="T3" fmla="*/ 1676 h 142875"/>
                <a:gd name="T4" fmla="*/ 10031 w 22225"/>
                <a:gd name="T5" fmla="*/ 1676 h 142875"/>
                <a:gd name="T6" fmla="*/ 0 w 22225"/>
                <a:gd name="T7" fmla="*/ 3352 h 142875"/>
                <a:gd name="T8" fmla="*/ 1031 w 22225"/>
                <a:gd name="T9" fmla="*/ 22210 h 142875"/>
                <a:gd name="T10" fmla="*/ 1560 w 22225"/>
                <a:gd name="T11" fmla="*/ 40654 h 142875"/>
                <a:gd name="T12" fmla="*/ 1755 w 22225"/>
                <a:gd name="T13" fmla="*/ 100988 h 142875"/>
                <a:gd name="T14" fmla="*/ 1560 w 22225"/>
                <a:gd name="T15" fmla="*/ 117993 h 142875"/>
                <a:gd name="T16" fmla="*/ 1031 w 22225"/>
                <a:gd name="T17" fmla="*/ 130913 h 142875"/>
                <a:gd name="T18" fmla="*/ 0 w 22225"/>
                <a:gd name="T19" fmla="*/ 140851 h 142875"/>
                <a:gd name="T20" fmla="*/ 1783 w 22225"/>
                <a:gd name="T21" fmla="*/ 142527 h 142875"/>
                <a:gd name="T22" fmla="*/ 11815 w 22225"/>
                <a:gd name="T23" fmla="*/ 142527 h 142875"/>
                <a:gd name="T24" fmla="*/ 20063 w 22225"/>
                <a:gd name="T25" fmla="*/ 140851 h 142875"/>
                <a:gd name="T26" fmla="*/ 21847 w 22225"/>
                <a:gd name="T27" fmla="*/ 140851 h 142875"/>
                <a:gd name="T28" fmla="*/ 20816 w 22225"/>
                <a:gd name="T29" fmla="*/ 128425 h 142875"/>
                <a:gd name="T30" fmla="*/ 20286 w 22225"/>
                <a:gd name="T31" fmla="*/ 114432 h 142875"/>
                <a:gd name="T32" fmla="*/ 20091 w 22225"/>
                <a:gd name="T33" fmla="*/ 53781 h 142875"/>
                <a:gd name="T34" fmla="*/ 20286 w 22225"/>
                <a:gd name="T35" fmla="*/ 36673 h 142875"/>
                <a:gd name="T36" fmla="*/ 20816 w 22225"/>
                <a:gd name="T37" fmla="*/ 19251 h 142875"/>
                <a:gd name="T38" fmla="*/ 21847 w 22225"/>
                <a:gd name="T39" fmla="*/ 1676 h 142875"/>
                <a:gd name="T40" fmla="*/ 20063 w 22225"/>
                <a:gd name="T41" fmla="*/ 0 h 1428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225" h="142875">
                  <a:moveTo>
                    <a:pt x="20063" y="0"/>
                  </a:moveTo>
                  <a:lnTo>
                    <a:pt x="11815" y="1676"/>
                  </a:lnTo>
                  <a:lnTo>
                    <a:pt x="10031" y="1676"/>
                  </a:lnTo>
                  <a:lnTo>
                    <a:pt x="0" y="3352"/>
                  </a:lnTo>
                  <a:lnTo>
                    <a:pt x="1031" y="22210"/>
                  </a:lnTo>
                  <a:lnTo>
                    <a:pt x="1560" y="40654"/>
                  </a:lnTo>
                  <a:lnTo>
                    <a:pt x="1755" y="100988"/>
                  </a:lnTo>
                  <a:lnTo>
                    <a:pt x="1560" y="117993"/>
                  </a:lnTo>
                  <a:lnTo>
                    <a:pt x="1031" y="130913"/>
                  </a:lnTo>
                  <a:lnTo>
                    <a:pt x="0" y="140851"/>
                  </a:lnTo>
                  <a:lnTo>
                    <a:pt x="1783" y="142527"/>
                  </a:lnTo>
                  <a:lnTo>
                    <a:pt x="11815" y="142527"/>
                  </a:lnTo>
                  <a:lnTo>
                    <a:pt x="20063" y="140851"/>
                  </a:lnTo>
                  <a:lnTo>
                    <a:pt x="21847" y="140851"/>
                  </a:lnTo>
                  <a:lnTo>
                    <a:pt x="20816" y="128425"/>
                  </a:lnTo>
                  <a:lnTo>
                    <a:pt x="20286" y="114432"/>
                  </a:lnTo>
                  <a:lnTo>
                    <a:pt x="20091" y="53781"/>
                  </a:lnTo>
                  <a:lnTo>
                    <a:pt x="20286" y="36673"/>
                  </a:lnTo>
                  <a:lnTo>
                    <a:pt x="20816" y="19251"/>
                  </a:lnTo>
                  <a:lnTo>
                    <a:pt x="21847" y="1676"/>
                  </a:lnTo>
                  <a:lnTo>
                    <a:pt x="200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75" name="object 48">
              <a:extLst>
                <a:ext uri="{FF2B5EF4-FFF2-40B4-BE49-F238E27FC236}">
                  <a16:creationId xmlns:a16="http://schemas.microsoft.com/office/drawing/2014/main" id="{8A7315E3-1B92-45C7-A9BD-0DE5975A1A9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4506" y="4301665"/>
              <a:ext cx="165637" cy="14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6" name="object 49">
              <a:extLst>
                <a:ext uri="{FF2B5EF4-FFF2-40B4-BE49-F238E27FC236}">
                  <a16:creationId xmlns:a16="http://schemas.microsoft.com/office/drawing/2014/main" id="{2D6E7EF7-C3FB-2407-E494-41AC22CDB067}"/>
                </a:ext>
              </a:extLst>
            </p:cNvPr>
            <p:cNvSpPr>
              <a:spLocks/>
            </p:cNvSpPr>
            <p:nvPr/>
          </p:nvSpPr>
          <p:spPr bwMode="auto">
            <a:xfrm>
              <a:off x="3501162" y="3741656"/>
              <a:ext cx="80645" cy="140970"/>
            </a:xfrm>
            <a:custGeom>
              <a:avLst/>
              <a:gdLst>
                <a:gd name="T0" fmla="*/ 80255 w 80645"/>
                <a:gd name="T1" fmla="*/ 0 h 140970"/>
                <a:gd name="T2" fmla="*/ 40127 w 80645"/>
                <a:gd name="T3" fmla="*/ 26816 h 140970"/>
                <a:gd name="T4" fmla="*/ 0 w 80645"/>
                <a:gd name="T5" fmla="*/ 0 h 140970"/>
                <a:gd name="T6" fmla="*/ 38567 w 80645"/>
                <a:gd name="T7" fmla="*/ 140829 h 140970"/>
                <a:gd name="T8" fmla="*/ 80255 w 80645"/>
                <a:gd name="T9" fmla="*/ 0 h 1409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645" h="140970">
                  <a:moveTo>
                    <a:pt x="80255" y="0"/>
                  </a:moveTo>
                  <a:lnTo>
                    <a:pt x="40127" y="26816"/>
                  </a:lnTo>
                  <a:lnTo>
                    <a:pt x="0" y="0"/>
                  </a:lnTo>
                  <a:lnTo>
                    <a:pt x="38567" y="140829"/>
                  </a:lnTo>
                  <a:lnTo>
                    <a:pt x="802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77" name="object 50">
              <a:extLst>
                <a:ext uri="{FF2B5EF4-FFF2-40B4-BE49-F238E27FC236}">
                  <a16:creationId xmlns:a16="http://schemas.microsoft.com/office/drawing/2014/main" id="{E39A267C-B01C-8F43-FF98-6443A875ABC7}"/>
                </a:ext>
              </a:extLst>
            </p:cNvPr>
            <p:cNvSpPr>
              <a:spLocks/>
            </p:cNvSpPr>
            <p:nvPr/>
          </p:nvSpPr>
          <p:spPr bwMode="auto">
            <a:xfrm>
              <a:off x="815212" y="2849641"/>
              <a:ext cx="1565910" cy="572135"/>
            </a:xfrm>
            <a:custGeom>
              <a:avLst/>
              <a:gdLst>
                <a:gd name="T0" fmla="*/ 1281106 w 1565910"/>
                <a:gd name="T1" fmla="*/ 0 h 572135"/>
                <a:gd name="T2" fmla="*/ 285987 w 1565910"/>
                <a:gd name="T3" fmla="*/ 0 h 572135"/>
                <a:gd name="T4" fmla="*/ 239777 w 1565910"/>
                <a:gd name="T5" fmla="*/ 3772 h 572135"/>
                <a:gd name="T6" fmla="*/ 195875 w 1565910"/>
                <a:gd name="T7" fmla="*/ 14686 h 572135"/>
                <a:gd name="T8" fmla="*/ 154883 w 1565910"/>
                <a:gd name="T9" fmla="*/ 32140 h 572135"/>
                <a:gd name="T10" fmla="*/ 117404 w 1565910"/>
                <a:gd name="T11" fmla="*/ 55529 h 572135"/>
                <a:gd name="T12" fmla="*/ 84039 w 1565910"/>
                <a:gd name="T13" fmla="*/ 84249 h 572135"/>
                <a:gd name="T14" fmla="*/ 55390 w 1565910"/>
                <a:gd name="T15" fmla="*/ 117699 h 572135"/>
                <a:gd name="T16" fmla="*/ 32060 w 1565910"/>
                <a:gd name="T17" fmla="*/ 155272 h 572135"/>
                <a:gd name="T18" fmla="*/ 14650 w 1565910"/>
                <a:gd name="T19" fmla="*/ 196368 h 572135"/>
                <a:gd name="T20" fmla="*/ 3762 w 1565910"/>
                <a:gd name="T21" fmla="*/ 240381 h 572135"/>
                <a:gd name="T22" fmla="*/ 0 w 1565910"/>
                <a:gd name="T23" fmla="*/ 286708 h 572135"/>
                <a:gd name="T24" fmla="*/ 3762 w 1565910"/>
                <a:gd name="T25" fmla="*/ 332582 h 572135"/>
                <a:gd name="T26" fmla="*/ 14650 w 1565910"/>
                <a:gd name="T27" fmla="*/ 376233 h 572135"/>
                <a:gd name="T28" fmla="*/ 32060 w 1565910"/>
                <a:gd name="T29" fmla="*/ 417048 h 572135"/>
                <a:gd name="T30" fmla="*/ 55390 w 1565910"/>
                <a:gd name="T31" fmla="*/ 454412 h 572135"/>
                <a:gd name="T32" fmla="*/ 84039 w 1565910"/>
                <a:gd name="T33" fmla="*/ 487711 h 572135"/>
                <a:gd name="T34" fmla="*/ 117404 w 1565910"/>
                <a:gd name="T35" fmla="*/ 516333 h 572135"/>
                <a:gd name="T36" fmla="*/ 154883 w 1565910"/>
                <a:gd name="T37" fmla="*/ 539663 h 572135"/>
                <a:gd name="T38" fmla="*/ 195875 w 1565910"/>
                <a:gd name="T39" fmla="*/ 557087 h 572135"/>
                <a:gd name="T40" fmla="*/ 239777 w 1565910"/>
                <a:gd name="T41" fmla="*/ 567992 h 572135"/>
                <a:gd name="T42" fmla="*/ 285987 w 1565910"/>
                <a:gd name="T43" fmla="*/ 571763 h 572135"/>
                <a:gd name="T44" fmla="*/ 1281106 w 1565910"/>
                <a:gd name="T45" fmla="*/ 571763 h 572135"/>
                <a:gd name="T46" fmla="*/ 1327269 w 1565910"/>
                <a:gd name="T47" fmla="*/ 567992 h 572135"/>
                <a:gd name="T48" fmla="*/ 1371045 w 1565910"/>
                <a:gd name="T49" fmla="*/ 557087 h 572135"/>
                <a:gd name="T50" fmla="*/ 1411850 w 1565910"/>
                <a:gd name="T51" fmla="*/ 539663 h 572135"/>
                <a:gd name="T52" fmla="*/ 1449104 w 1565910"/>
                <a:gd name="T53" fmla="*/ 516333 h 572135"/>
                <a:gd name="T54" fmla="*/ 1482223 w 1565910"/>
                <a:gd name="T55" fmla="*/ 487711 h 572135"/>
                <a:gd name="T56" fmla="*/ 1510626 w 1565910"/>
                <a:gd name="T57" fmla="*/ 454412 h 572135"/>
                <a:gd name="T58" fmla="*/ 1533731 w 1565910"/>
                <a:gd name="T59" fmla="*/ 417048 h 572135"/>
                <a:gd name="T60" fmla="*/ 1550955 w 1565910"/>
                <a:gd name="T61" fmla="*/ 376233 h 572135"/>
                <a:gd name="T62" fmla="*/ 1561716 w 1565910"/>
                <a:gd name="T63" fmla="*/ 332582 h 572135"/>
                <a:gd name="T64" fmla="*/ 1565432 w 1565910"/>
                <a:gd name="T65" fmla="*/ 286708 h 572135"/>
                <a:gd name="T66" fmla="*/ 1561716 w 1565910"/>
                <a:gd name="T67" fmla="*/ 240381 h 572135"/>
                <a:gd name="T68" fmla="*/ 1550955 w 1565910"/>
                <a:gd name="T69" fmla="*/ 196368 h 572135"/>
                <a:gd name="T70" fmla="*/ 1533731 w 1565910"/>
                <a:gd name="T71" fmla="*/ 155272 h 572135"/>
                <a:gd name="T72" fmla="*/ 1510626 w 1565910"/>
                <a:gd name="T73" fmla="*/ 117699 h 572135"/>
                <a:gd name="T74" fmla="*/ 1482223 w 1565910"/>
                <a:gd name="T75" fmla="*/ 84250 h 572135"/>
                <a:gd name="T76" fmla="*/ 1449104 w 1565910"/>
                <a:gd name="T77" fmla="*/ 55529 h 572135"/>
                <a:gd name="T78" fmla="*/ 1411850 w 1565910"/>
                <a:gd name="T79" fmla="*/ 32140 h 572135"/>
                <a:gd name="T80" fmla="*/ 1371045 w 1565910"/>
                <a:gd name="T81" fmla="*/ 14687 h 572135"/>
                <a:gd name="T82" fmla="*/ 1327269 w 1565910"/>
                <a:gd name="T83" fmla="*/ 3772 h 572135"/>
                <a:gd name="T84" fmla="*/ 1281106 w 1565910"/>
                <a:gd name="T85" fmla="*/ 0 h 572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5910" h="572135">
                  <a:moveTo>
                    <a:pt x="1281106" y="0"/>
                  </a:moveTo>
                  <a:lnTo>
                    <a:pt x="285987" y="0"/>
                  </a:lnTo>
                  <a:lnTo>
                    <a:pt x="239777" y="3772"/>
                  </a:lnTo>
                  <a:lnTo>
                    <a:pt x="195875" y="14686"/>
                  </a:lnTo>
                  <a:lnTo>
                    <a:pt x="154883" y="32140"/>
                  </a:lnTo>
                  <a:lnTo>
                    <a:pt x="117404" y="55529"/>
                  </a:lnTo>
                  <a:lnTo>
                    <a:pt x="84039" y="84249"/>
                  </a:lnTo>
                  <a:lnTo>
                    <a:pt x="55390" y="117699"/>
                  </a:lnTo>
                  <a:lnTo>
                    <a:pt x="32060" y="155272"/>
                  </a:lnTo>
                  <a:lnTo>
                    <a:pt x="14650" y="196368"/>
                  </a:lnTo>
                  <a:lnTo>
                    <a:pt x="3762" y="240381"/>
                  </a:lnTo>
                  <a:lnTo>
                    <a:pt x="0" y="286708"/>
                  </a:lnTo>
                  <a:lnTo>
                    <a:pt x="3762" y="332582"/>
                  </a:lnTo>
                  <a:lnTo>
                    <a:pt x="14650" y="376233"/>
                  </a:lnTo>
                  <a:lnTo>
                    <a:pt x="32060" y="417048"/>
                  </a:lnTo>
                  <a:lnTo>
                    <a:pt x="55390" y="454412"/>
                  </a:lnTo>
                  <a:lnTo>
                    <a:pt x="84039" y="487711"/>
                  </a:lnTo>
                  <a:lnTo>
                    <a:pt x="117404" y="516333"/>
                  </a:lnTo>
                  <a:lnTo>
                    <a:pt x="154883" y="539663"/>
                  </a:lnTo>
                  <a:lnTo>
                    <a:pt x="195875" y="557087"/>
                  </a:lnTo>
                  <a:lnTo>
                    <a:pt x="239777" y="567992"/>
                  </a:lnTo>
                  <a:lnTo>
                    <a:pt x="285987" y="571763"/>
                  </a:lnTo>
                  <a:lnTo>
                    <a:pt x="1281106" y="571763"/>
                  </a:lnTo>
                  <a:lnTo>
                    <a:pt x="1327269" y="567992"/>
                  </a:lnTo>
                  <a:lnTo>
                    <a:pt x="1371045" y="557087"/>
                  </a:lnTo>
                  <a:lnTo>
                    <a:pt x="1411850" y="539663"/>
                  </a:lnTo>
                  <a:lnTo>
                    <a:pt x="1449104" y="516333"/>
                  </a:lnTo>
                  <a:lnTo>
                    <a:pt x="1482223" y="487711"/>
                  </a:lnTo>
                  <a:lnTo>
                    <a:pt x="1510626" y="454412"/>
                  </a:lnTo>
                  <a:lnTo>
                    <a:pt x="1533731" y="417048"/>
                  </a:lnTo>
                  <a:lnTo>
                    <a:pt x="1550955" y="376233"/>
                  </a:lnTo>
                  <a:lnTo>
                    <a:pt x="1561716" y="332582"/>
                  </a:lnTo>
                  <a:lnTo>
                    <a:pt x="1565432" y="286708"/>
                  </a:lnTo>
                  <a:lnTo>
                    <a:pt x="1561716" y="240381"/>
                  </a:lnTo>
                  <a:lnTo>
                    <a:pt x="1550955" y="196368"/>
                  </a:lnTo>
                  <a:lnTo>
                    <a:pt x="1533731" y="155272"/>
                  </a:lnTo>
                  <a:lnTo>
                    <a:pt x="1510626" y="117699"/>
                  </a:lnTo>
                  <a:lnTo>
                    <a:pt x="1482223" y="84250"/>
                  </a:lnTo>
                  <a:lnTo>
                    <a:pt x="1449104" y="55529"/>
                  </a:lnTo>
                  <a:lnTo>
                    <a:pt x="1411850" y="32140"/>
                  </a:lnTo>
                  <a:lnTo>
                    <a:pt x="1371045" y="14687"/>
                  </a:lnTo>
                  <a:lnTo>
                    <a:pt x="1327269" y="3772"/>
                  </a:lnTo>
                  <a:lnTo>
                    <a:pt x="1281106"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78" name="object 51">
              <a:extLst>
                <a:ext uri="{FF2B5EF4-FFF2-40B4-BE49-F238E27FC236}">
                  <a16:creationId xmlns:a16="http://schemas.microsoft.com/office/drawing/2014/main" id="{F04E7D53-0086-2985-E3C7-6FAE1AE6EFD5}"/>
                </a:ext>
              </a:extLst>
            </p:cNvPr>
            <p:cNvSpPr>
              <a:spLocks/>
            </p:cNvSpPr>
            <p:nvPr/>
          </p:nvSpPr>
          <p:spPr bwMode="auto">
            <a:xfrm>
              <a:off x="718210" y="2752388"/>
              <a:ext cx="1565910" cy="570230"/>
            </a:xfrm>
            <a:custGeom>
              <a:avLst/>
              <a:gdLst>
                <a:gd name="T0" fmla="*/ 1279439 w 1565910"/>
                <a:gd name="T1" fmla="*/ 0 h 570229"/>
                <a:gd name="T2" fmla="*/ 284319 w 1565910"/>
                <a:gd name="T3" fmla="*/ 0 h 570229"/>
                <a:gd name="T4" fmla="*/ 238156 w 1565910"/>
                <a:gd name="T5" fmla="*/ 3726 h 570229"/>
                <a:gd name="T6" fmla="*/ 194380 w 1565910"/>
                <a:gd name="T7" fmla="*/ 14515 h 570229"/>
                <a:gd name="T8" fmla="*/ 153575 w 1565910"/>
                <a:gd name="T9" fmla="*/ 31783 h 570229"/>
                <a:gd name="T10" fmla="*/ 116323 w 1565910"/>
                <a:gd name="T11" fmla="*/ 54947 h 570229"/>
                <a:gd name="T12" fmla="*/ 83205 w 1565910"/>
                <a:gd name="T13" fmla="*/ 83423 h 570229"/>
                <a:gd name="T14" fmla="*/ 54803 w 1565910"/>
                <a:gd name="T15" fmla="*/ 116627 h 570229"/>
                <a:gd name="T16" fmla="*/ 31699 w 1565910"/>
                <a:gd name="T17" fmla="*/ 153976 h 570229"/>
                <a:gd name="T18" fmla="*/ 14476 w 1565910"/>
                <a:gd name="T19" fmla="*/ 194886 h 570229"/>
                <a:gd name="T20" fmla="*/ 3716 w 1565910"/>
                <a:gd name="T21" fmla="*/ 238773 h 570229"/>
                <a:gd name="T22" fmla="*/ 0 w 1565910"/>
                <a:gd name="T23" fmla="*/ 285054 h 570229"/>
                <a:gd name="T24" fmla="*/ 3716 w 1565910"/>
                <a:gd name="T25" fmla="*/ 331332 h 570229"/>
                <a:gd name="T26" fmla="*/ 14476 w 1565910"/>
                <a:gd name="T27" fmla="*/ 375214 h 570229"/>
                <a:gd name="T28" fmla="*/ 31699 w 1565910"/>
                <a:gd name="T29" fmla="*/ 416120 h 570229"/>
                <a:gd name="T30" fmla="*/ 54803 w 1565910"/>
                <a:gd name="T31" fmla="*/ 453466 h 570229"/>
                <a:gd name="T32" fmla="*/ 83205 w 1565910"/>
                <a:gd name="T33" fmla="*/ 486669 h 570229"/>
                <a:gd name="T34" fmla="*/ 116323 w 1565910"/>
                <a:gd name="T35" fmla="*/ 515143 h 570229"/>
                <a:gd name="T36" fmla="*/ 153575 w 1565910"/>
                <a:gd name="T37" fmla="*/ 538306 h 570229"/>
                <a:gd name="T38" fmla="*/ 194380 w 1565910"/>
                <a:gd name="T39" fmla="*/ 555574 h 570229"/>
                <a:gd name="T40" fmla="*/ 238156 w 1565910"/>
                <a:gd name="T41" fmla="*/ 566363 h 570229"/>
                <a:gd name="T42" fmla="*/ 284319 w 1565910"/>
                <a:gd name="T43" fmla="*/ 570089 h 570229"/>
                <a:gd name="T44" fmla="*/ 1279439 w 1565910"/>
                <a:gd name="T45" fmla="*/ 570089 h 570229"/>
                <a:gd name="T46" fmla="*/ 1325649 w 1565910"/>
                <a:gd name="T47" fmla="*/ 566363 h 570229"/>
                <a:gd name="T48" fmla="*/ 1369552 w 1565910"/>
                <a:gd name="T49" fmla="*/ 555574 h 570229"/>
                <a:gd name="T50" fmla="*/ 1410544 w 1565910"/>
                <a:gd name="T51" fmla="*/ 538306 h 570229"/>
                <a:gd name="T52" fmla="*/ 1448025 w 1565910"/>
                <a:gd name="T53" fmla="*/ 515143 h 570229"/>
                <a:gd name="T54" fmla="*/ 1481392 w 1565910"/>
                <a:gd name="T55" fmla="*/ 486669 h 570229"/>
                <a:gd name="T56" fmla="*/ 1510042 w 1565910"/>
                <a:gd name="T57" fmla="*/ 453467 h 570229"/>
                <a:gd name="T58" fmla="*/ 1533374 w 1565910"/>
                <a:gd name="T59" fmla="*/ 416120 h 570229"/>
                <a:gd name="T60" fmla="*/ 1550785 w 1565910"/>
                <a:gd name="T61" fmla="*/ 375214 h 570229"/>
                <a:gd name="T62" fmla="*/ 1561674 w 1565910"/>
                <a:gd name="T63" fmla="*/ 331332 h 570229"/>
                <a:gd name="T64" fmla="*/ 1565437 w 1565910"/>
                <a:gd name="T65" fmla="*/ 285055 h 570229"/>
                <a:gd name="T66" fmla="*/ 1561674 w 1565910"/>
                <a:gd name="T67" fmla="*/ 238773 h 570229"/>
                <a:gd name="T68" fmla="*/ 1550785 w 1565910"/>
                <a:gd name="T69" fmla="*/ 194886 h 570229"/>
                <a:gd name="T70" fmla="*/ 1533374 w 1565910"/>
                <a:gd name="T71" fmla="*/ 153976 h 570229"/>
                <a:gd name="T72" fmla="*/ 1510042 w 1565910"/>
                <a:gd name="T73" fmla="*/ 116627 h 570229"/>
                <a:gd name="T74" fmla="*/ 1481392 w 1565910"/>
                <a:gd name="T75" fmla="*/ 83423 h 570229"/>
                <a:gd name="T76" fmla="*/ 1448025 w 1565910"/>
                <a:gd name="T77" fmla="*/ 54947 h 570229"/>
                <a:gd name="T78" fmla="*/ 1410544 w 1565910"/>
                <a:gd name="T79" fmla="*/ 31783 h 570229"/>
                <a:gd name="T80" fmla="*/ 1369552 w 1565910"/>
                <a:gd name="T81" fmla="*/ 14515 h 570229"/>
                <a:gd name="T82" fmla="*/ 1325649 w 1565910"/>
                <a:gd name="T83" fmla="*/ 3726 h 570229"/>
                <a:gd name="T84" fmla="*/ 1279439 w 1565910"/>
                <a:gd name="T85" fmla="*/ 0 h 570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65910" h="570229">
                  <a:moveTo>
                    <a:pt x="1279439" y="0"/>
                  </a:moveTo>
                  <a:lnTo>
                    <a:pt x="284319" y="0"/>
                  </a:lnTo>
                  <a:lnTo>
                    <a:pt x="238156" y="3726"/>
                  </a:lnTo>
                  <a:lnTo>
                    <a:pt x="194380" y="14515"/>
                  </a:lnTo>
                  <a:lnTo>
                    <a:pt x="153575" y="31783"/>
                  </a:lnTo>
                  <a:lnTo>
                    <a:pt x="116323" y="54947"/>
                  </a:lnTo>
                  <a:lnTo>
                    <a:pt x="83205" y="83423"/>
                  </a:lnTo>
                  <a:lnTo>
                    <a:pt x="54803" y="116627"/>
                  </a:lnTo>
                  <a:lnTo>
                    <a:pt x="31699" y="153976"/>
                  </a:lnTo>
                  <a:lnTo>
                    <a:pt x="14476" y="194886"/>
                  </a:lnTo>
                  <a:lnTo>
                    <a:pt x="3716" y="238773"/>
                  </a:lnTo>
                  <a:lnTo>
                    <a:pt x="0" y="285054"/>
                  </a:lnTo>
                  <a:lnTo>
                    <a:pt x="3716" y="331330"/>
                  </a:lnTo>
                  <a:lnTo>
                    <a:pt x="14476" y="375212"/>
                  </a:lnTo>
                  <a:lnTo>
                    <a:pt x="31699" y="416118"/>
                  </a:lnTo>
                  <a:lnTo>
                    <a:pt x="54803" y="453464"/>
                  </a:lnTo>
                  <a:lnTo>
                    <a:pt x="83205" y="486667"/>
                  </a:lnTo>
                  <a:lnTo>
                    <a:pt x="116323" y="515141"/>
                  </a:lnTo>
                  <a:lnTo>
                    <a:pt x="153575" y="538304"/>
                  </a:lnTo>
                  <a:lnTo>
                    <a:pt x="194380" y="555572"/>
                  </a:lnTo>
                  <a:lnTo>
                    <a:pt x="238156" y="566361"/>
                  </a:lnTo>
                  <a:lnTo>
                    <a:pt x="284319" y="570087"/>
                  </a:lnTo>
                  <a:lnTo>
                    <a:pt x="1279439" y="570087"/>
                  </a:lnTo>
                  <a:lnTo>
                    <a:pt x="1325649" y="566361"/>
                  </a:lnTo>
                  <a:lnTo>
                    <a:pt x="1369552" y="555572"/>
                  </a:lnTo>
                  <a:lnTo>
                    <a:pt x="1410544" y="538304"/>
                  </a:lnTo>
                  <a:lnTo>
                    <a:pt x="1448025" y="515141"/>
                  </a:lnTo>
                  <a:lnTo>
                    <a:pt x="1481392" y="486667"/>
                  </a:lnTo>
                  <a:lnTo>
                    <a:pt x="1510042" y="453465"/>
                  </a:lnTo>
                  <a:lnTo>
                    <a:pt x="1533374" y="416118"/>
                  </a:lnTo>
                  <a:lnTo>
                    <a:pt x="1550785" y="375212"/>
                  </a:lnTo>
                  <a:lnTo>
                    <a:pt x="1561674" y="331330"/>
                  </a:lnTo>
                  <a:lnTo>
                    <a:pt x="1565437" y="285055"/>
                  </a:lnTo>
                  <a:lnTo>
                    <a:pt x="1561674" y="238773"/>
                  </a:lnTo>
                  <a:lnTo>
                    <a:pt x="1550785" y="194886"/>
                  </a:lnTo>
                  <a:lnTo>
                    <a:pt x="1533374" y="153976"/>
                  </a:lnTo>
                  <a:lnTo>
                    <a:pt x="1510042" y="116627"/>
                  </a:lnTo>
                  <a:lnTo>
                    <a:pt x="1481392" y="83423"/>
                  </a:lnTo>
                  <a:lnTo>
                    <a:pt x="1448025" y="54947"/>
                  </a:lnTo>
                  <a:lnTo>
                    <a:pt x="1410544" y="31783"/>
                  </a:lnTo>
                  <a:lnTo>
                    <a:pt x="1369552" y="14515"/>
                  </a:lnTo>
                  <a:lnTo>
                    <a:pt x="1325649" y="3726"/>
                  </a:lnTo>
                  <a:lnTo>
                    <a:pt x="1279439"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79" name="object 52">
              <a:extLst>
                <a:ext uri="{FF2B5EF4-FFF2-40B4-BE49-F238E27FC236}">
                  <a16:creationId xmlns:a16="http://schemas.microsoft.com/office/drawing/2014/main" id="{3DA64B6D-A04B-C51F-510D-813748E04087}"/>
                </a:ext>
              </a:extLst>
            </p:cNvPr>
            <p:cNvSpPr>
              <a:spLocks/>
            </p:cNvSpPr>
            <p:nvPr/>
          </p:nvSpPr>
          <p:spPr bwMode="auto">
            <a:xfrm>
              <a:off x="705844" y="2740786"/>
              <a:ext cx="1590675" cy="594360"/>
            </a:xfrm>
            <a:custGeom>
              <a:avLst/>
              <a:gdLst>
                <a:gd name="T0" fmla="*/ 1322859 w 1590675"/>
                <a:gd name="T1" fmla="*/ 593090 h 594360"/>
                <a:gd name="T2" fmla="*/ 207856 w 1590675"/>
                <a:gd name="T3" fmla="*/ 581659 h 594360"/>
                <a:gd name="T4" fmla="*/ 131248 w 1590675"/>
                <a:gd name="T5" fmla="*/ 544829 h 594360"/>
                <a:gd name="T6" fmla="*/ 248309 w 1590675"/>
                <a:gd name="T7" fmla="*/ 565149 h 594360"/>
                <a:gd name="T8" fmla="*/ 145270 w 1590675"/>
                <a:gd name="T9" fmla="*/ 523239 h 594360"/>
                <a:gd name="T10" fmla="*/ 1347448 w 1590675"/>
                <a:gd name="T11" fmla="*/ 563880 h 594360"/>
                <a:gd name="T12" fmla="*/ 1422398 w 1590675"/>
                <a:gd name="T13" fmla="*/ 537210 h 594360"/>
                <a:gd name="T14" fmla="*/ 1457911 w 1590675"/>
                <a:gd name="T15" fmla="*/ 544830 h 594360"/>
                <a:gd name="T16" fmla="*/ 155708 w 1590675"/>
                <a:gd name="T17" fmla="*/ 35559 h 594360"/>
                <a:gd name="T18" fmla="*/ 67356 w 1590675"/>
                <a:gd name="T19" fmla="*/ 107949 h 594360"/>
                <a:gd name="T20" fmla="*/ 5803 w 1590675"/>
                <a:gd name="T21" fmla="*/ 356869 h 594360"/>
                <a:gd name="T22" fmla="*/ 124331 w 1590675"/>
                <a:gd name="T23" fmla="*/ 507999 h 594360"/>
                <a:gd name="T24" fmla="*/ 46646 w 1590675"/>
                <a:gd name="T25" fmla="*/ 403859 h 594360"/>
                <a:gd name="T26" fmla="*/ 25118 w 1590675"/>
                <a:gd name="T27" fmla="*/ 298449 h 594360"/>
                <a:gd name="T28" fmla="*/ 58096 w 1590675"/>
                <a:gd name="T29" fmla="*/ 166369 h 594360"/>
                <a:gd name="T30" fmla="*/ 125052 w 1590675"/>
                <a:gd name="T31" fmla="*/ 86359 h 594360"/>
                <a:gd name="T32" fmla="*/ 242535 w 1590675"/>
                <a:gd name="T33" fmla="*/ 30479 h 594360"/>
                <a:gd name="T34" fmla="*/ 1485509 w 1590675"/>
                <a:gd name="T35" fmla="*/ 490220 h 594360"/>
                <a:gd name="T36" fmla="*/ 87442 w 1590675"/>
                <a:gd name="T37" fmla="*/ 471169 h 594360"/>
                <a:gd name="T38" fmla="*/ 1518146 w 1590675"/>
                <a:gd name="T39" fmla="*/ 450850 h 594360"/>
                <a:gd name="T40" fmla="*/ 1553927 w 1590675"/>
                <a:gd name="T41" fmla="*/ 439420 h 594360"/>
                <a:gd name="T42" fmla="*/ 1570730 w 1590675"/>
                <a:gd name="T43" fmla="*/ 402590 h 594360"/>
                <a:gd name="T44" fmla="*/ 46554 w 1590675"/>
                <a:gd name="T45" fmla="*/ 403859 h 594360"/>
                <a:gd name="T46" fmla="*/ 1543984 w 1590675"/>
                <a:gd name="T47" fmla="*/ 402590 h 594360"/>
                <a:gd name="T48" fmla="*/ 1552812 w 1590675"/>
                <a:gd name="T49" fmla="*/ 378460 h 594360"/>
                <a:gd name="T50" fmla="*/ 1553030 w 1590675"/>
                <a:gd name="T51" fmla="*/ 377634 h 594360"/>
                <a:gd name="T52" fmla="*/ 1553191 w 1590675"/>
                <a:gd name="T53" fmla="*/ 377190 h 594360"/>
                <a:gd name="T54" fmla="*/ 30522 w 1590675"/>
                <a:gd name="T55" fmla="*/ 352412 h 594360"/>
                <a:gd name="T56" fmla="*/ 1559835 w 1590675"/>
                <a:gd name="T57" fmla="*/ 351790 h 594360"/>
                <a:gd name="T58" fmla="*/ 1585170 w 1590675"/>
                <a:gd name="T59" fmla="*/ 351790 h 594360"/>
                <a:gd name="T60" fmla="*/ 1563835 w 1590675"/>
                <a:gd name="T61" fmla="*/ 325774 h 594360"/>
                <a:gd name="T62" fmla="*/ 1563936 w 1590675"/>
                <a:gd name="T63" fmla="*/ 325120 h 594360"/>
                <a:gd name="T64" fmla="*/ 25085 w 1590675"/>
                <a:gd name="T65" fmla="*/ 297814 h 594360"/>
                <a:gd name="T66" fmla="*/ 1563936 w 1590675"/>
                <a:gd name="T67" fmla="*/ 270510 h 594360"/>
                <a:gd name="T68" fmla="*/ 1563869 w 1590675"/>
                <a:gd name="T69" fmla="*/ 270510 h 594360"/>
                <a:gd name="T70" fmla="*/ 1584946 w 1590675"/>
                <a:gd name="T71" fmla="*/ 241300 h 594360"/>
                <a:gd name="T72" fmla="*/ 30619 w 1590675"/>
                <a:gd name="T73" fmla="*/ 241299 h 594360"/>
                <a:gd name="T74" fmla="*/ 1559705 w 1590675"/>
                <a:gd name="T75" fmla="*/ 242078 h 594360"/>
                <a:gd name="T76" fmla="*/ 1559589 w 1590675"/>
                <a:gd name="T77" fmla="*/ 241300 h 594360"/>
                <a:gd name="T78" fmla="*/ 37015 w 1590675"/>
                <a:gd name="T79" fmla="*/ 217169 h 594360"/>
                <a:gd name="T80" fmla="*/ 1552812 w 1590675"/>
                <a:gd name="T81" fmla="*/ 215900 h 594360"/>
                <a:gd name="T82" fmla="*/ 1552971 w 1590675"/>
                <a:gd name="T83" fmla="*/ 216503 h 594360"/>
                <a:gd name="T84" fmla="*/ 46545 w 1590675"/>
                <a:gd name="T85" fmla="*/ 190499 h 594360"/>
                <a:gd name="T86" fmla="*/ 1570245 w 1590675"/>
                <a:gd name="T87" fmla="*/ 190500 h 594360"/>
                <a:gd name="T88" fmla="*/ 57523 w 1590675"/>
                <a:gd name="T89" fmla="*/ 167639 h 594360"/>
                <a:gd name="T90" fmla="*/ 1547850 w 1590675"/>
                <a:gd name="T91" fmla="*/ 144780 h 594360"/>
                <a:gd name="T92" fmla="*/ 71057 w 1590675"/>
                <a:gd name="T93" fmla="*/ 146049 h 594360"/>
                <a:gd name="T94" fmla="*/ 1533335 w 1590675"/>
                <a:gd name="T95" fmla="*/ 123190 h 594360"/>
                <a:gd name="T96" fmla="*/ 1533335 w 1590675"/>
                <a:gd name="T97" fmla="*/ 123190 h 594360"/>
                <a:gd name="T98" fmla="*/ 1465111 w 1590675"/>
                <a:gd name="T99" fmla="*/ 86360 h 594360"/>
                <a:gd name="T100" fmla="*/ 125052 w 1590675"/>
                <a:gd name="T101" fmla="*/ 86359 h 594360"/>
                <a:gd name="T102" fmla="*/ 144267 w 1590675"/>
                <a:gd name="T103" fmla="*/ 72389 h 594360"/>
                <a:gd name="T104" fmla="*/ 1467402 w 1590675"/>
                <a:gd name="T105" fmla="*/ 57150 h 594360"/>
                <a:gd name="T106" fmla="*/ 1467402 w 1590675"/>
                <a:gd name="T107" fmla="*/ 57150 h 594360"/>
                <a:gd name="T108" fmla="*/ 1291270 w 1590675"/>
                <a:gd name="T109" fmla="*/ 25400 h 594360"/>
                <a:gd name="T110" fmla="*/ 1450048 w 1590675"/>
                <a:gd name="T111" fmla="*/ 45720 h 594360"/>
                <a:gd name="T112" fmla="*/ 1322859 w 1590675"/>
                <a:gd name="T113" fmla="*/ 1270 h 594360"/>
                <a:gd name="T114" fmla="*/ 1291916 w 1590675"/>
                <a:gd name="T115" fmla="*/ 0 h 594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90675" h="594360">
                  <a:moveTo>
                    <a:pt x="1321677" y="593090"/>
                  </a:moveTo>
                  <a:lnTo>
                    <a:pt x="267013" y="593090"/>
                  </a:lnTo>
                  <a:lnTo>
                    <a:pt x="296752" y="594360"/>
                  </a:lnTo>
                  <a:lnTo>
                    <a:pt x="1291916" y="594360"/>
                  </a:lnTo>
                  <a:lnTo>
                    <a:pt x="1321677" y="593090"/>
                  </a:lnTo>
                  <a:close/>
                </a:path>
                <a:path w="1590675" h="594360">
                  <a:moveTo>
                    <a:pt x="1351104" y="589280"/>
                  </a:moveTo>
                  <a:lnTo>
                    <a:pt x="237586" y="589279"/>
                  </a:lnTo>
                  <a:lnTo>
                    <a:pt x="265832" y="593090"/>
                  </a:lnTo>
                  <a:lnTo>
                    <a:pt x="1322859" y="593090"/>
                  </a:lnTo>
                  <a:lnTo>
                    <a:pt x="1351104" y="589280"/>
                  </a:lnTo>
                  <a:close/>
                </a:path>
                <a:path w="1590675" h="594360">
                  <a:moveTo>
                    <a:pt x="1379818" y="581660"/>
                  </a:moveTo>
                  <a:lnTo>
                    <a:pt x="209031" y="581659"/>
                  </a:lnTo>
                  <a:lnTo>
                    <a:pt x="236293" y="589279"/>
                  </a:lnTo>
                  <a:lnTo>
                    <a:pt x="1352397" y="589280"/>
                  </a:lnTo>
                  <a:lnTo>
                    <a:pt x="1379818" y="581660"/>
                  </a:lnTo>
                  <a:close/>
                </a:path>
                <a:path w="1590675" h="594360">
                  <a:moveTo>
                    <a:pt x="1407216" y="571500"/>
                  </a:moveTo>
                  <a:lnTo>
                    <a:pt x="181773" y="571499"/>
                  </a:lnTo>
                  <a:lnTo>
                    <a:pt x="207856" y="581659"/>
                  </a:lnTo>
                  <a:lnTo>
                    <a:pt x="1380977" y="581660"/>
                  </a:lnTo>
                  <a:lnTo>
                    <a:pt x="1407216" y="571500"/>
                  </a:lnTo>
                  <a:close/>
                </a:path>
                <a:path w="1590675" h="594360">
                  <a:moveTo>
                    <a:pt x="123368" y="506729"/>
                  </a:moveTo>
                  <a:lnTo>
                    <a:pt x="124331" y="507999"/>
                  </a:lnTo>
                  <a:lnTo>
                    <a:pt x="87315" y="507999"/>
                  </a:lnTo>
                  <a:lnTo>
                    <a:pt x="107379" y="527049"/>
                  </a:lnTo>
                  <a:lnTo>
                    <a:pt x="108342" y="527049"/>
                  </a:lnTo>
                  <a:lnTo>
                    <a:pt x="130245" y="543559"/>
                  </a:lnTo>
                  <a:lnTo>
                    <a:pt x="131248" y="544829"/>
                  </a:lnTo>
                  <a:lnTo>
                    <a:pt x="154656" y="558799"/>
                  </a:lnTo>
                  <a:lnTo>
                    <a:pt x="155708" y="558799"/>
                  </a:lnTo>
                  <a:lnTo>
                    <a:pt x="180621" y="571499"/>
                  </a:lnTo>
                  <a:lnTo>
                    <a:pt x="1408398" y="571500"/>
                  </a:lnTo>
                  <a:lnTo>
                    <a:pt x="1410890" y="570230"/>
                  </a:lnTo>
                  <a:lnTo>
                    <a:pt x="297421" y="570230"/>
                  </a:lnTo>
                  <a:lnTo>
                    <a:pt x="268328" y="568960"/>
                  </a:lnTo>
                  <a:lnTo>
                    <a:pt x="269510" y="568960"/>
                  </a:lnTo>
                  <a:lnTo>
                    <a:pt x="248309" y="565149"/>
                  </a:lnTo>
                  <a:lnTo>
                    <a:pt x="242535" y="565149"/>
                  </a:lnTo>
                  <a:lnTo>
                    <a:pt x="215293" y="557529"/>
                  </a:lnTo>
                  <a:lnTo>
                    <a:pt x="216475" y="557529"/>
                  </a:lnTo>
                  <a:lnTo>
                    <a:pt x="190383" y="548639"/>
                  </a:lnTo>
                  <a:lnTo>
                    <a:pt x="191535" y="548639"/>
                  </a:lnTo>
                  <a:lnTo>
                    <a:pt x="166623" y="537209"/>
                  </a:lnTo>
                  <a:lnTo>
                    <a:pt x="167675" y="537209"/>
                  </a:lnTo>
                  <a:lnTo>
                    <a:pt x="144267" y="523239"/>
                  </a:lnTo>
                  <a:lnTo>
                    <a:pt x="145270" y="523239"/>
                  </a:lnTo>
                  <a:lnTo>
                    <a:pt x="123368" y="506729"/>
                  </a:lnTo>
                  <a:close/>
                </a:path>
                <a:path w="1590675" h="594360">
                  <a:moveTo>
                    <a:pt x="1347448" y="563880"/>
                  </a:moveTo>
                  <a:lnTo>
                    <a:pt x="1319181" y="568960"/>
                  </a:lnTo>
                  <a:lnTo>
                    <a:pt x="1320362" y="568960"/>
                  </a:lnTo>
                  <a:lnTo>
                    <a:pt x="1291270" y="570230"/>
                  </a:lnTo>
                  <a:lnTo>
                    <a:pt x="1410890" y="570230"/>
                  </a:lnTo>
                  <a:lnTo>
                    <a:pt x="1420859" y="565150"/>
                  </a:lnTo>
                  <a:lnTo>
                    <a:pt x="1346155" y="565150"/>
                  </a:lnTo>
                  <a:lnTo>
                    <a:pt x="1347448" y="563880"/>
                  </a:lnTo>
                  <a:close/>
                </a:path>
                <a:path w="1590675" h="594360">
                  <a:moveTo>
                    <a:pt x="241242" y="563879"/>
                  </a:moveTo>
                  <a:lnTo>
                    <a:pt x="242535" y="565149"/>
                  </a:lnTo>
                  <a:lnTo>
                    <a:pt x="248309" y="565149"/>
                  </a:lnTo>
                  <a:lnTo>
                    <a:pt x="241242" y="563879"/>
                  </a:lnTo>
                  <a:close/>
                </a:path>
                <a:path w="1590675" h="594360">
                  <a:moveTo>
                    <a:pt x="1466025" y="506730"/>
                  </a:moveTo>
                  <a:lnTo>
                    <a:pt x="1443955" y="523240"/>
                  </a:lnTo>
                  <a:lnTo>
                    <a:pt x="1444958" y="523240"/>
                  </a:lnTo>
                  <a:lnTo>
                    <a:pt x="1421394" y="537210"/>
                  </a:lnTo>
                  <a:lnTo>
                    <a:pt x="1422398" y="537210"/>
                  </a:lnTo>
                  <a:lnTo>
                    <a:pt x="1397496" y="548640"/>
                  </a:lnTo>
                  <a:lnTo>
                    <a:pt x="1398655" y="548640"/>
                  </a:lnTo>
                  <a:lnTo>
                    <a:pt x="1372416" y="557530"/>
                  </a:lnTo>
                  <a:lnTo>
                    <a:pt x="1373576" y="557530"/>
                  </a:lnTo>
                  <a:lnTo>
                    <a:pt x="1346155" y="565150"/>
                  </a:lnTo>
                  <a:lnTo>
                    <a:pt x="1420859" y="565150"/>
                  </a:lnTo>
                  <a:lnTo>
                    <a:pt x="1433321" y="558800"/>
                  </a:lnTo>
                  <a:lnTo>
                    <a:pt x="1434324" y="558800"/>
                  </a:lnTo>
                  <a:lnTo>
                    <a:pt x="1457911" y="544830"/>
                  </a:lnTo>
                  <a:lnTo>
                    <a:pt x="1458914" y="543560"/>
                  </a:lnTo>
                  <a:lnTo>
                    <a:pt x="1480984" y="527050"/>
                  </a:lnTo>
                  <a:lnTo>
                    <a:pt x="1481898" y="527050"/>
                  </a:lnTo>
                  <a:lnTo>
                    <a:pt x="1502296" y="508000"/>
                  </a:lnTo>
                  <a:lnTo>
                    <a:pt x="1465111" y="508000"/>
                  </a:lnTo>
                  <a:lnTo>
                    <a:pt x="1466025" y="506730"/>
                  </a:lnTo>
                  <a:close/>
                </a:path>
                <a:path w="1590675" h="594360">
                  <a:moveTo>
                    <a:pt x="1408398" y="22860"/>
                  </a:moveTo>
                  <a:lnTo>
                    <a:pt x="180621" y="22859"/>
                  </a:lnTo>
                  <a:lnTo>
                    <a:pt x="155708" y="35559"/>
                  </a:lnTo>
                  <a:lnTo>
                    <a:pt x="154656" y="35559"/>
                  </a:lnTo>
                  <a:lnTo>
                    <a:pt x="131248" y="50799"/>
                  </a:lnTo>
                  <a:lnTo>
                    <a:pt x="130245" y="50799"/>
                  </a:lnTo>
                  <a:lnTo>
                    <a:pt x="108342" y="67309"/>
                  </a:lnTo>
                  <a:lnTo>
                    <a:pt x="107379" y="68579"/>
                  </a:lnTo>
                  <a:lnTo>
                    <a:pt x="87315" y="86359"/>
                  </a:lnTo>
                  <a:lnTo>
                    <a:pt x="86546" y="87629"/>
                  </a:lnTo>
                  <a:lnTo>
                    <a:pt x="68154" y="107949"/>
                  </a:lnTo>
                  <a:lnTo>
                    <a:pt x="67356" y="107949"/>
                  </a:lnTo>
                  <a:lnTo>
                    <a:pt x="50971" y="130809"/>
                  </a:lnTo>
                  <a:lnTo>
                    <a:pt x="50293" y="130809"/>
                  </a:lnTo>
                  <a:lnTo>
                    <a:pt x="36081" y="154939"/>
                  </a:lnTo>
                  <a:lnTo>
                    <a:pt x="35508" y="156209"/>
                  </a:lnTo>
                  <a:lnTo>
                    <a:pt x="23470" y="180339"/>
                  </a:lnTo>
                  <a:lnTo>
                    <a:pt x="6064" y="236219"/>
                  </a:lnTo>
                  <a:lnTo>
                    <a:pt x="0" y="297179"/>
                  </a:lnTo>
                  <a:lnTo>
                    <a:pt x="0" y="298449"/>
                  </a:lnTo>
                  <a:lnTo>
                    <a:pt x="5803" y="356869"/>
                  </a:lnTo>
                  <a:lnTo>
                    <a:pt x="22973" y="412749"/>
                  </a:lnTo>
                  <a:lnTo>
                    <a:pt x="35522" y="438149"/>
                  </a:lnTo>
                  <a:lnTo>
                    <a:pt x="36059" y="439419"/>
                  </a:lnTo>
                  <a:lnTo>
                    <a:pt x="50271" y="463549"/>
                  </a:lnTo>
                  <a:lnTo>
                    <a:pt x="50971" y="464819"/>
                  </a:lnTo>
                  <a:lnTo>
                    <a:pt x="67356" y="486409"/>
                  </a:lnTo>
                  <a:lnTo>
                    <a:pt x="68154" y="487679"/>
                  </a:lnTo>
                  <a:lnTo>
                    <a:pt x="86546" y="507999"/>
                  </a:lnTo>
                  <a:lnTo>
                    <a:pt x="124331" y="507999"/>
                  </a:lnTo>
                  <a:lnTo>
                    <a:pt x="104267" y="490219"/>
                  </a:lnTo>
                  <a:lnTo>
                    <a:pt x="105036" y="490219"/>
                  </a:lnTo>
                  <a:lnTo>
                    <a:pt x="87794" y="471169"/>
                  </a:lnTo>
                  <a:lnTo>
                    <a:pt x="87442" y="471169"/>
                  </a:lnTo>
                  <a:lnTo>
                    <a:pt x="72021" y="450849"/>
                  </a:lnTo>
                  <a:lnTo>
                    <a:pt x="71757" y="450849"/>
                  </a:lnTo>
                  <a:lnTo>
                    <a:pt x="58293" y="427989"/>
                  </a:lnTo>
                  <a:lnTo>
                    <a:pt x="58082" y="427989"/>
                  </a:lnTo>
                  <a:lnTo>
                    <a:pt x="46646" y="403859"/>
                  </a:lnTo>
                  <a:lnTo>
                    <a:pt x="46148" y="402849"/>
                  </a:lnTo>
                  <a:lnTo>
                    <a:pt x="46078" y="402589"/>
                  </a:lnTo>
                  <a:lnTo>
                    <a:pt x="37024" y="378459"/>
                  </a:lnTo>
                  <a:lnTo>
                    <a:pt x="37381" y="378459"/>
                  </a:lnTo>
                  <a:lnTo>
                    <a:pt x="30693" y="353059"/>
                  </a:lnTo>
                  <a:lnTo>
                    <a:pt x="30449" y="352232"/>
                  </a:lnTo>
                  <a:lnTo>
                    <a:pt x="30429" y="351789"/>
                  </a:lnTo>
                  <a:lnTo>
                    <a:pt x="26629" y="326389"/>
                  </a:lnTo>
                  <a:lnTo>
                    <a:pt x="25118" y="298449"/>
                  </a:lnTo>
                  <a:lnTo>
                    <a:pt x="26492" y="270509"/>
                  </a:lnTo>
                  <a:lnTo>
                    <a:pt x="26557" y="269239"/>
                  </a:lnTo>
                  <a:lnTo>
                    <a:pt x="30438" y="242569"/>
                  </a:lnTo>
                  <a:lnTo>
                    <a:pt x="30619" y="241299"/>
                  </a:lnTo>
                  <a:lnTo>
                    <a:pt x="37046" y="217169"/>
                  </a:lnTo>
                  <a:lnTo>
                    <a:pt x="37381" y="215899"/>
                  </a:lnTo>
                  <a:lnTo>
                    <a:pt x="46092" y="191769"/>
                  </a:lnTo>
                  <a:lnTo>
                    <a:pt x="46545" y="190499"/>
                  </a:lnTo>
                  <a:lnTo>
                    <a:pt x="58096" y="166369"/>
                  </a:lnTo>
                  <a:lnTo>
                    <a:pt x="58312" y="166369"/>
                  </a:lnTo>
                  <a:lnTo>
                    <a:pt x="71734" y="144779"/>
                  </a:lnTo>
                  <a:lnTo>
                    <a:pt x="71967" y="144779"/>
                  </a:lnTo>
                  <a:lnTo>
                    <a:pt x="87442" y="123189"/>
                  </a:lnTo>
                  <a:lnTo>
                    <a:pt x="87794" y="123189"/>
                  </a:lnTo>
                  <a:lnTo>
                    <a:pt x="105036" y="104139"/>
                  </a:lnTo>
                  <a:lnTo>
                    <a:pt x="105604" y="104139"/>
                  </a:lnTo>
                  <a:lnTo>
                    <a:pt x="124331" y="86359"/>
                  </a:lnTo>
                  <a:lnTo>
                    <a:pt x="125052" y="86359"/>
                  </a:lnTo>
                  <a:lnTo>
                    <a:pt x="145270" y="71119"/>
                  </a:lnTo>
                  <a:lnTo>
                    <a:pt x="146218" y="71119"/>
                  </a:lnTo>
                  <a:lnTo>
                    <a:pt x="167675" y="57149"/>
                  </a:lnTo>
                  <a:lnTo>
                    <a:pt x="169114" y="57149"/>
                  </a:lnTo>
                  <a:lnTo>
                    <a:pt x="191535" y="45719"/>
                  </a:lnTo>
                  <a:lnTo>
                    <a:pt x="193644" y="45719"/>
                  </a:lnTo>
                  <a:lnTo>
                    <a:pt x="216475" y="36829"/>
                  </a:lnTo>
                  <a:lnTo>
                    <a:pt x="215293" y="36829"/>
                  </a:lnTo>
                  <a:lnTo>
                    <a:pt x="242535" y="30479"/>
                  </a:lnTo>
                  <a:lnTo>
                    <a:pt x="241242" y="30479"/>
                  </a:lnTo>
                  <a:lnTo>
                    <a:pt x="269510" y="26669"/>
                  </a:lnTo>
                  <a:lnTo>
                    <a:pt x="268328" y="26669"/>
                  </a:lnTo>
                  <a:lnTo>
                    <a:pt x="297421" y="25400"/>
                  </a:lnTo>
                  <a:lnTo>
                    <a:pt x="1413382" y="25400"/>
                  </a:lnTo>
                  <a:lnTo>
                    <a:pt x="1408398" y="22860"/>
                  </a:lnTo>
                  <a:close/>
                </a:path>
                <a:path w="1590675" h="594360">
                  <a:moveTo>
                    <a:pt x="1503054" y="469900"/>
                  </a:moveTo>
                  <a:lnTo>
                    <a:pt x="1484662" y="490220"/>
                  </a:lnTo>
                  <a:lnTo>
                    <a:pt x="1485509" y="490220"/>
                  </a:lnTo>
                  <a:lnTo>
                    <a:pt x="1465111" y="508000"/>
                  </a:lnTo>
                  <a:lnTo>
                    <a:pt x="1503143" y="508000"/>
                  </a:lnTo>
                  <a:lnTo>
                    <a:pt x="1521535" y="487680"/>
                  </a:lnTo>
                  <a:lnTo>
                    <a:pt x="1522293" y="486410"/>
                  </a:lnTo>
                  <a:lnTo>
                    <a:pt x="1533985" y="471170"/>
                  </a:lnTo>
                  <a:lnTo>
                    <a:pt x="1502296" y="471170"/>
                  </a:lnTo>
                  <a:lnTo>
                    <a:pt x="1503054" y="469900"/>
                  </a:lnTo>
                  <a:close/>
                </a:path>
                <a:path w="1590675" h="594360">
                  <a:moveTo>
                    <a:pt x="86644" y="469899"/>
                  </a:moveTo>
                  <a:lnTo>
                    <a:pt x="87442" y="471169"/>
                  </a:lnTo>
                  <a:lnTo>
                    <a:pt x="87794" y="471169"/>
                  </a:lnTo>
                  <a:lnTo>
                    <a:pt x="86644" y="469899"/>
                  </a:lnTo>
                  <a:close/>
                </a:path>
                <a:path w="1590675" h="594360">
                  <a:moveTo>
                    <a:pt x="1518838" y="449580"/>
                  </a:moveTo>
                  <a:lnTo>
                    <a:pt x="1502296" y="471170"/>
                  </a:lnTo>
                  <a:lnTo>
                    <a:pt x="1533985" y="471170"/>
                  </a:lnTo>
                  <a:lnTo>
                    <a:pt x="1538857" y="464820"/>
                  </a:lnTo>
                  <a:lnTo>
                    <a:pt x="1539548" y="463550"/>
                  </a:lnTo>
                  <a:lnTo>
                    <a:pt x="1547116" y="450850"/>
                  </a:lnTo>
                  <a:lnTo>
                    <a:pt x="1518146" y="450850"/>
                  </a:lnTo>
                  <a:lnTo>
                    <a:pt x="1518838" y="449580"/>
                  </a:lnTo>
                  <a:close/>
                </a:path>
                <a:path w="1590675" h="594360">
                  <a:moveTo>
                    <a:pt x="71057" y="449579"/>
                  </a:moveTo>
                  <a:lnTo>
                    <a:pt x="71757" y="450849"/>
                  </a:lnTo>
                  <a:lnTo>
                    <a:pt x="72021" y="450849"/>
                  </a:lnTo>
                  <a:lnTo>
                    <a:pt x="71057" y="449579"/>
                  </a:lnTo>
                  <a:close/>
                </a:path>
                <a:path w="1590675" h="594360">
                  <a:moveTo>
                    <a:pt x="1532526" y="426720"/>
                  </a:moveTo>
                  <a:lnTo>
                    <a:pt x="1518146" y="450850"/>
                  </a:lnTo>
                  <a:lnTo>
                    <a:pt x="1547116" y="450850"/>
                  </a:lnTo>
                  <a:lnTo>
                    <a:pt x="1553927" y="439420"/>
                  </a:lnTo>
                  <a:lnTo>
                    <a:pt x="1554507" y="438150"/>
                  </a:lnTo>
                  <a:lnTo>
                    <a:pt x="1559575" y="427990"/>
                  </a:lnTo>
                  <a:lnTo>
                    <a:pt x="1531946" y="427990"/>
                  </a:lnTo>
                  <a:lnTo>
                    <a:pt x="1532526" y="426720"/>
                  </a:lnTo>
                  <a:close/>
                </a:path>
                <a:path w="1590675" h="594360">
                  <a:moveTo>
                    <a:pt x="57545" y="426719"/>
                  </a:moveTo>
                  <a:lnTo>
                    <a:pt x="58082" y="427989"/>
                  </a:lnTo>
                  <a:lnTo>
                    <a:pt x="58293" y="427989"/>
                  </a:lnTo>
                  <a:lnTo>
                    <a:pt x="57545" y="426719"/>
                  </a:lnTo>
                  <a:close/>
                </a:path>
                <a:path w="1590675" h="594360">
                  <a:moveTo>
                    <a:pt x="1570730" y="402590"/>
                  </a:moveTo>
                  <a:lnTo>
                    <a:pt x="1543984" y="402590"/>
                  </a:lnTo>
                  <a:lnTo>
                    <a:pt x="1543494" y="403860"/>
                  </a:lnTo>
                  <a:lnTo>
                    <a:pt x="1531946" y="427990"/>
                  </a:lnTo>
                  <a:lnTo>
                    <a:pt x="1559575" y="427990"/>
                  </a:lnTo>
                  <a:lnTo>
                    <a:pt x="1566545" y="414020"/>
                  </a:lnTo>
                  <a:lnTo>
                    <a:pt x="1567035" y="412750"/>
                  </a:lnTo>
                  <a:lnTo>
                    <a:pt x="1570730" y="402590"/>
                  </a:lnTo>
                  <a:close/>
                </a:path>
                <a:path w="1590675" h="594360">
                  <a:moveTo>
                    <a:pt x="46044" y="402589"/>
                  </a:moveTo>
                  <a:lnTo>
                    <a:pt x="46554" y="403859"/>
                  </a:lnTo>
                  <a:lnTo>
                    <a:pt x="46167" y="402849"/>
                  </a:lnTo>
                  <a:lnTo>
                    <a:pt x="46044" y="402589"/>
                  </a:lnTo>
                  <a:close/>
                </a:path>
                <a:path w="1590675" h="594360">
                  <a:moveTo>
                    <a:pt x="46207" y="402934"/>
                  </a:moveTo>
                  <a:lnTo>
                    <a:pt x="46554" y="403859"/>
                  </a:lnTo>
                  <a:lnTo>
                    <a:pt x="46207" y="402934"/>
                  </a:lnTo>
                  <a:close/>
                </a:path>
                <a:path w="1590675" h="594360">
                  <a:moveTo>
                    <a:pt x="1543861" y="402849"/>
                  </a:moveTo>
                  <a:lnTo>
                    <a:pt x="1543382" y="403860"/>
                  </a:lnTo>
                  <a:lnTo>
                    <a:pt x="1543861" y="402849"/>
                  </a:lnTo>
                  <a:close/>
                </a:path>
                <a:path w="1590675" h="594360">
                  <a:moveTo>
                    <a:pt x="1543984" y="402590"/>
                  </a:moveTo>
                  <a:lnTo>
                    <a:pt x="1543830" y="402934"/>
                  </a:lnTo>
                  <a:lnTo>
                    <a:pt x="1543494" y="403860"/>
                  </a:lnTo>
                  <a:lnTo>
                    <a:pt x="1543984" y="402590"/>
                  </a:lnTo>
                  <a:close/>
                </a:path>
                <a:path w="1590675" h="594360">
                  <a:moveTo>
                    <a:pt x="46078" y="402589"/>
                  </a:moveTo>
                  <a:lnTo>
                    <a:pt x="46207" y="402934"/>
                  </a:lnTo>
                  <a:lnTo>
                    <a:pt x="46078" y="402589"/>
                  </a:lnTo>
                  <a:close/>
                </a:path>
                <a:path w="1590675" h="594360">
                  <a:moveTo>
                    <a:pt x="1579118" y="377190"/>
                  </a:moveTo>
                  <a:lnTo>
                    <a:pt x="1553191" y="377190"/>
                  </a:lnTo>
                  <a:lnTo>
                    <a:pt x="1552812" y="378460"/>
                  </a:lnTo>
                  <a:lnTo>
                    <a:pt x="1543861" y="402849"/>
                  </a:lnTo>
                  <a:lnTo>
                    <a:pt x="1543984" y="402590"/>
                  </a:lnTo>
                  <a:lnTo>
                    <a:pt x="1570730" y="402590"/>
                  </a:lnTo>
                  <a:lnTo>
                    <a:pt x="1576733" y="386080"/>
                  </a:lnTo>
                  <a:lnTo>
                    <a:pt x="1577112" y="384810"/>
                  </a:lnTo>
                  <a:lnTo>
                    <a:pt x="1579118" y="377190"/>
                  </a:lnTo>
                  <a:close/>
                </a:path>
                <a:path w="1590675" h="594360">
                  <a:moveTo>
                    <a:pt x="1553030" y="377634"/>
                  </a:moveTo>
                  <a:lnTo>
                    <a:pt x="1552729" y="378460"/>
                  </a:lnTo>
                  <a:lnTo>
                    <a:pt x="1553030" y="377634"/>
                  </a:lnTo>
                  <a:close/>
                </a:path>
                <a:path w="1590675" h="594360">
                  <a:moveTo>
                    <a:pt x="1553191" y="377190"/>
                  </a:moveTo>
                  <a:lnTo>
                    <a:pt x="1553030" y="377634"/>
                  </a:lnTo>
                  <a:lnTo>
                    <a:pt x="1552812" y="378460"/>
                  </a:lnTo>
                  <a:lnTo>
                    <a:pt x="1553191" y="377190"/>
                  </a:lnTo>
                  <a:close/>
                </a:path>
                <a:path w="1590675" h="594360">
                  <a:moveTo>
                    <a:pt x="1585170" y="351790"/>
                  </a:moveTo>
                  <a:lnTo>
                    <a:pt x="1559835" y="351790"/>
                  </a:lnTo>
                  <a:lnTo>
                    <a:pt x="1559589" y="353060"/>
                  </a:lnTo>
                  <a:lnTo>
                    <a:pt x="1553030" y="377634"/>
                  </a:lnTo>
                  <a:lnTo>
                    <a:pt x="1553191" y="377190"/>
                  </a:lnTo>
                  <a:lnTo>
                    <a:pt x="1579118" y="377190"/>
                  </a:lnTo>
                  <a:lnTo>
                    <a:pt x="1584134" y="358140"/>
                  </a:lnTo>
                  <a:lnTo>
                    <a:pt x="1584379" y="356870"/>
                  </a:lnTo>
                  <a:lnTo>
                    <a:pt x="1585170" y="351790"/>
                  </a:lnTo>
                  <a:close/>
                </a:path>
                <a:path w="1590675" h="594360">
                  <a:moveTo>
                    <a:pt x="30358" y="351789"/>
                  </a:moveTo>
                  <a:lnTo>
                    <a:pt x="30619" y="353059"/>
                  </a:lnTo>
                  <a:lnTo>
                    <a:pt x="30522" y="352412"/>
                  </a:lnTo>
                  <a:lnTo>
                    <a:pt x="30358" y="351789"/>
                  </a:lnTo>
                  <a:close/>
                </a:path>
                <a:path w="1590675" h="594360">
                  <a:moveTo>
                    <a:pt x="30522" y="352412"/>
                  </a:moveTo>
                  <a:lnTo>
                    <a:pt x="30619" y="353059"/>
                  </a:lnTo>
                  <a:lnTo>
                    <a:pt x="30522" y="352412"/>
                  </a:lnTo>
                  <a:close/>
                </a:path>
                <a:path w="1590675" h="594360">
                  <a:moveTo>
                    <a:pt x="1559718" y="352232"/>
                  </a:moveTo>
                  <a:lnTo>
                    <a:pt x="1559500" y="353060"/>
                  </a:lnTo>
                  <a:lnTo>
                    <a:pt x="1559718" y="352232"/>
                  </a:lnTo>
                  <a:close/>
                </a:path>
                <a:path w="1590675" h="594360">
                  <a:moveTo>
                    <a:pt x="1559835" y="351790"/>
                  </a:moveTo>
                  <a:lnTo>
                    <a:pt x="1559718" y="352232"/>
                  </a:lnTo>
                  <a:lnTo>
                    <a:pt x="1559589" y="353060"/>
                  </a:lnTo>
                  <a:lnTo>
                    <a:pt x="1559835" y="351790"/>
                  </a:lnTo>
                  <a:close/>
                </a:path>
                <a:path w="1590675" h="594360">
                  <a:moveTo>
                    <a:pt x="30429" y="351789"/>
                  </a:moveTo>
                  <a:lnTo>
                    <a:pt x="30522" y="352412"/>
                  </a:lnTo>
                  <a:lnTo>
                    <a:pt x="30429" y="351789"/>
                  </a:lnTo>
                  <a:close/>
                </a:path>
                <a:path w="1590675" h="594360">
                  <a:moveTo>
                    <a:pt x="1588990" y="325120"/>
                  </a:moveTo>
                  <a:lnTo>
                    <a:pt x="1563936" y="325120"/>
                  </a:lnTo>
                  <a:lnTo>
                    <a:pt x="1563803" y="326390"/>
                  </a:lnTo>
                  <a:lnTo>
                    <a:pt x="1559718" y="352232"/>
                  </a:lnTo>
                  <a:lnTo>
                    <a:pt x="1559835" y="351790"/>
                  </a:lnTo>
                  <a:lnTo>
                    <a:pt x="1585170" y="351790"/>
                  </a:lnTo>
                  <a:lnTo>
                    <a:pt x="1588726" y="328930"/>
                  </a:lnTo>
                  <a:lnTo>
                    <a:pt x="1588860" y="327660"/>
                  </a:lnTo>
                  <a:lnTo>
                    <a:pt x="1588990" y="325120"/>
                  </a:lnTo>
                  <a:close/>
                </a:path>
                <a:path w="1590675" h="594360">
                  <a:moveTo>
                    <a:pt x="26520" y="325657"/>
                  </a:moveTo>
                  <a:lnTo>
                    <a:pt x="26557" y="326389"/>
                  </a:lnTo>
                  <a:lnTo>
                    <a:pt x="26520" y="325657"/>
                  </a:lnTo>
                  <a:close/>
                </a:path>
                <a:path w="1590675" h="594360">
                  <a:moveTo>
                    <a:pt x="1563835" y="325774"/>
                  </a:moveTo>
                  <a:lnTo>
                    <a:pt x="1563739" y="326390"/>
                  </a:lnTo>
                  <a:lnTo>
                    <a:pt x="1563835" y="325774"/>
                  </a:lnTo>
                  <a:close/>
                </a:path>
                <a:path w="1590675" h="594360">
                  <a:moveTo>
                    <a:pt x="1563936" y="325120"/>
                  </a:moveTo>
                  <a:lnTo>
                    <a:pt x="1563853" y="325657"/>
                  </a:lnTo>
                  <a:lnTo>
                    <a:pt x="1563803" y="326390"/>
                  </a:lnTo>
                  <a:lnTo>
                    <a:pt x="1563936" y="325120"/>
                  </a:lnTo>
                  <a:close/>
                </a:path>
                <a:path w="1590675" h="594360">
                  <a:moveTo>
                    <a:pt x="1590354" y="297180"/>
                  </a:moveTo>
                  <a:lnTo>
                    <a:pt x="1565319" y="297180"/>
                  </a:lnTo>
                  <a:lnTo>
                    <a:pt x="1565319" y="298450"/>
                  </a:lnTo>
                  <a:lnTo>
                    <a:pt x="1563835" y="325774"/>
                  </a:lnTo>
                  <a:lnTo>
                    <a:pt x="1563936" y="325120"/>
                  </a:lnTo>
                  <a:lnTo>
                    <a:pt x="1588990" y="325120"/>
                  </a:lnTo>
                  <a:lnTo>
                    <a:pt x="1590354" y="298450"/>
                  </a:lnTo>
                  <a:lnTo>
                    <a:pt x="1590354" y="297180"/>
                  </a:lnTo>
                  <a:close/>
                </a:path>
                <a:path w="1590675" h="594360">
                  <a:moveTo>
                    <a:pt x="26492" y="325119"/>
                  </a:moveTo>
                  <a:lnTo>
                    <a:pt x="26520" y="325657"/>
                  </a:lnTo>
                  <a:lnTo>
                    <a:pt x="26492" y="325119"/>
                  </a:lnTo>
                  <a:close/>
                </a:path>
                <a:path w="1590675" h="594360">
                  <a:moveTo>
                    <a:pt x="25085" y="297814"/>
                  </a:moveTo>
                  <a:lnTo>
                    <a:pt x="25053" y="298449"/>
                  </a:lnTo>
                  <a:lnTo>
                    <a:pt x="25085" y="297814"/>
                  </a:lnTo>
                  <a:close/>
                </a:path>
                <a:path w="1590675" h="594360">
                  <a:moveTo>
                    <a:pt x="1565286" y="297815"/>
                  </a:moveTo>
                  <a:lnTo>
                    <a:pt x="1565253" y="298450"/>
                  </a:lnTo>
                  <a:lnTo>
                    <a:pt x="1565286" y="297815"/>
                  </a:lnTo>
                  <a:close/>
                </a:path>
                <a:path w="1590675" h="594360">
                  <a:moveTo>
                    <a:pt x="25118" y="297179"/>
                  </a:moveTo>
                  <a:lnTo>
                    <a:pt x="25085" y="297814"/>
                  </a:lnTo>
                  <a:lnTo>
                    <a:pt x="25118" y="297179"/>
                  </a:lnTo>
                  <a:close/>
                </a:path>
                <a:path w="1590675" h="594360">
                  <a:moveTo>
                    <a:pt x="1588925" y="269240"/>
                  </a:moveTo>
                  <a:lnTo>
                    <a:pt x="1563803" y="269240"/>
                  </a:lnTo>
                  <a:lnTo>
                    <a:pt x="1563936" y="270510"/>
                  </a:lnTo>
                  <a:lnTo>
                    <a:pt x="1565286" y="297815"/>
                  </a:lnTo>
                  <a:lnTo>
                    <a:pt x="1565319" y="297180"/>
                  </a:lnTo>
                  <a:lnTo>
                    <a:pt x="1590354" y="297180"/>
                  </a:lnTo>
                  <a:lnTo>
                    <a:pt x="1588925" y="269240"/>
                  </a:lnTo>
                  <a:close/>
                </a:path>
                <a:path w="1590675" h="594360">
                  <a:moveTo>
                    <a:pt x="26522" y="269934"/>
                  </a:moveTo>
                  <a:lnTo>
                    <a:pt x="26439" y="270509"/>
                  </a:lnTo>
                  <a:lnTo>
                    <a:pt x="26522" y="269934"/>
                  </a:lnTo>
                  <a:close/>
                </a:path>
                <a:path w="1590675" h="594360">
                  <a:moveTo>
                    <a:pt x="1563832" y="269810"/>
                  </a:moveTo>
                  <a:lnTo>
                    <a:pt x="1563869" y="270510"/>
                  </a:lnTo>
                  <a:lnTo>
                    <a:pt x="1563832" y="269810"/>
                  </a:lnTo>
                  <a:close/>
                </a:path>
                <a:path w="1590675" h="594360">
                  <a:moveTo>
                    <a:pt x="1563803" y="269240"/>
                  </a:moveTo>
                  <a:lnTo>
                    <a:pt x="1563832" y="269810"/>
                  </a:lnTo>
                  <a:lnTo>
                    <a:pt x="1563936" y="270510"/>
                  </a:lnTo>
                  <a:lnTo>
                    <a:pt x="1563803" y="269240"/>
                  </a:lnTo>
                  <a:close/>
                </a:path>
                <a:path w="1590675" h="594360">
                  <a:moveTo>
                    <a:pt x="26621" y="269239"/>
                  </a:moveTo>
                  <a:lnTo>
                    <a:pt x="26522" y="269934"/>
                  </a:lnTo>
                  <a:lnTo>
                    <a:pt x="26621" y="269239"/>
                  </a:lnTo>
                  <a:close/>
                </a:path>
                <a:path w="1590675" h="594360">
                  <a:moveTo>
                    <a:pt x="1584946" y="241300"/>
                  </a:moveTo>
                  <a:lnTo>
                    <a:pt x="1559589" y="241300"/>
                  </a:lnTo>
                  <a:lnTo>
                    <a:pt x="1559835" y="242570"/>
                  </a:lnTo>
                  <a:lnTo>
                    <a:pt x="1563832" y="269810"/>
                  </a:lnTo>
                  <a:lnTo>
                    <a:pt x="1563803" y="269240"/>
                  </a:lnTo>
                  <a:lnTo>
                    <a:pt x="1588925" y="269240"/>
                  </a:lnTo>
                  <a:lnTo>
                    <a:pt x="1588860" y="267970"/>
                  </a:lnTo>
                  <a:lnTo>
                    <a:pt x="1588726" y="266700"/>
                  </a:lnTo>
                  <a:lnTo>
                    <a:pt x="1584946" y="241300"/>
                  </a:lnTo>
                  <a:close/>
                </a:path>
                <a:path w="1590675" h="594360">
                  <a:moveTo>
                    <a:pt x="30619" y="241299"/>
                  </a:moveTo>
                  <a:lnTo>
                    <a:pt x="30358" y="242569"/>
                  </a:lnTo>
                  <a:lnTo>
                    <a:pt x="30532" y="241912"/>
                  </a:lnTo>
                  <a:lnTo>
                    <a:pt x="30619" y="241299"/>
                  </a:lnTo>
                  <a:close/>
                </a:path>
                <a:path w="1590675" h="594360">
                  <a:moveTo>
                    <a:pt x="30532" y="241912"/>
                  </a:moveTo>
                  <a:lnTo>
                    <a:pt x="30358" y="242569"/>
                  </a:lnTo>
                  <a:lnTo>
                    <a:pt x="30532" y="241912"/>
                  </a:lnTo>
                  <a:close/>
                </a:path>
                <a:path w="1590675" h="594360">
                  <a:moveTo>
                    <a:pt x="1559705" y="242078"/>
                  </a:moveTo>
                  <a:lnTo>
                    <a:pt x="1559778" y="242570"/>
                  </a:lnTo>
                  <a:lnTo>
                    <a:pt x="1559705" y="242078"/>
                  </a:lnTo>
                  <a:close/>
                </a:path>
                <a:path w="1590675" h="594360">
                  <a:moveTo>
                    <a:pt x="1559589" y="241300"/>
                  </a:moveTo>
                  <a:lnTo>
                    <a:pt x="1559705" y="242078"/>
                  </a:lnTo>
                  <a:lnTo>
                    <a:pt x="1559835" y="242570"/>
                  </a:lnTo>
                  <a:lnTo>
                    <a:pt x="1559589" y="241300"/>
                  </a:lnTo>
                  <a:close/>
                </a:path>
                <a:path w="1590675" h="594360">
                  <a:moveTo>
                    <a:pt x="1578784" y="215900"/>
                  </a:moveTo>
                  <a:lnTo>
                    <a:pt x="1552812" y="215900"/>
                  </a:lnTo>
                  <a:lnTo>
                    <a:pt x="1553214" y="217170"/>
                  </a:lnTo>
                  <a:lnTo>
                    <a:pt x="1559705" y="242078"/>
                  </a:lnTo>
                  <a:lnTo>
                    <a:pt x="1559589" y="241300"/>
                  </a:lnTo>
                  <a:lnTo>
                    <a:pt x="1584946" y="241300"/>
                  </a:lnTo>
                  <a:lnTo>
                    <a:pt x="1584379" y="237490"/>
                  </a:lnTo>
                  <a:lnTo>
                    <a:pt x="1584134" y="236220"/>
                  </a:lnTo>
                  <a:lnTo>
                    <a:pt x="1578784" y="215900"/>
                  </a:lnTo>
                  <a:close/>
                </a:path>
                <a:path w="1590675" h="594360">
                  <a:moveTo>
                    <a:pt x="30693" y="241299"/>
                  </a:moveTo>
                  <a:lnTo>
                    <a:pt x="30532" y="241912"/>
                  </a:lnTo>
                  <a:lnTo>
                    <a:pt x="30693" y="241299"/>
                  </a:lnTo>
                  <a:close/>
                </a:path>
                <a:path w="1590675" h="594360">
                  <a:moveTo>
                    <a:pt x="37381" y="215899"/>
                  </a:moveTo>
                  <a:lnTo>
                    <a:pt x="37015" y="217169"/>
                  </a:lnTo>
                  <a:lnTo>
                    <a:pt x="37134" y="216838"/>
                  </a:lnTo>
                  <a:lnTo>
                    <a:pt x="37381" y="215899"/>
                  </a:lnTo>
                  <a:close/>
                </a:path>
                <a:path w="1590675" h="594360">
                  <a:moveTo>
                    <a:pt x="37134" y="216838"/>
                  </a:moveTo>
                  <a:lnTo>
                    <a:pt x="37015" y="217169"/>
                  </a:lnTo>
                  <a:lnTo>
                    <a:pt x="37134" y="216838"/>
                  </a:lnTo>
                  <a:close/>
                </a:path>
                <a:path w="1590675" h="594360">
                  <a:moveTo>
                    <a:pt x="1552971" y="216503"/>
                  </a:moveTo>
                  <a:lnTo>
                    <a:pt x="1553147" y="217170"/>
                  </a:lnTo>
                  <a:lnTo>
                    <a:pt x="1552971" y="216503"/>
                  </a:lnTo>
                  <a:close/>
                </a:path>
                <a:path w="1590675" h="594360">
                  <a:moveTo>
                    <a:pt x="1552812" y="215900"/>
                  </a:moveTo>
                  <a:lnTo>
                    <a:pt x="1552971" y="216503"/>
                  </a:lnTo>
                  <a:lnTo>
                    <a:pt x="1553214" y="217170"/>
                  </a:lnTo>
                  <a:lnTo>
                    <a:pt x="1552812" y="215900"/>
                  </a:lnTo>
                  <a:close/>
                </a:path>
                <a:path w="1590675" h="594360">
                  <a:moveTo>
                    <a:pt x="37469" y="215899"/>
                  </a:moveTo>
                  <a:lnTo>
                    <a:pt x="37134" y="216838"/>
                  </a:lnTo>
                  <a:lnTo>
                    <a:pt x="37469" y="215899"/>
                  </a:lnTo>
                  <a:close/>
                </a:path>
                <a:path w="1590675" h="594360">
                  <a:moveTo>
                    <a:pt x="1570245" y="190500"/>
                  </a:moveTo>
                  <a:lnTo>
                    <a:pt x="1543516" y="190500"/>
                  </a:lnTo>
                  <a:lnTo>
                    <a:pt x="1552971" y="216503"/>
                  </a:lnTo>
                  <a:lnTo>
                    <a:pt x="1552812" y="215900"/>
                  </a:lnTo>
                  <a:lnTo>
                    <a:pt x="1578784" y="215900"/>
                  </a:lnTo>
                  <a:lnTo>
                    <a:pt x="1577112" y="209550"/>
                  </a:lnTo>
                  <a:lnTo>
                    <a:pt x="1576710" y="208280"/>
                  </a:lnTo>
                  <a:lnTo>
                    <a:pt x="1570245" y="190500"/>
                  </a:lnTo>
                  <a:close/>
                </a:path>
                <a:path w="1590675" h="594360">
                  <a:moveTo>
                    <a:pt x="46545" y="190499"/>
                  </a:moveTo>
                  <a:lnTo>
                    <a:pt x="46057" y="191769"/>
                  </a:lnTo>
                  <a:lnTo>
                    <a:pt x="46197" y="191475"/>
                  </a:lnTo>
                  <a:lnTo>
                    <a:pt x="46545" y="190499"/>
                  </a:lnTo>
                  <a:close/>
                </a:path>
                <a:path w="1590675" h="594360">
                  <a:moveTo>
                    <a:pt x="46197" y="191475"/>
                  </a:moveTo>
                  <a:lnTo>
                    <a:pt x="46057" y="191769"/>
                  </a:lnTo>
                  <a:lnTo>
                    <a:pt x="46197" y="191475"/>
                  </a:lnTo>
                  <a:close/>
                </a:path>
                <a:path w="1590675" h="594360">
                  <a:moveTo>
                    <a:pt x="1559603" y="166370"/>
                  </a:moveTo>
                  <a:lnTo>
                    <a:pt x="1531924" y="166370"/>
                  </a:lnTo>
                  <a:lnTo>
                    <a:pt x="1532548" y="167640"/>
                  </a:lnTo>
                  <a:lnTo>
                    <a:pt x="1543962" y="191770"/>
                  </a:lnTo>
                  <a:lnTo>
                    <a:pt x="1543516" y="190500"/>
                  </a:lnTo>
                  <a:lnTo>
                    <a:pt x="1570245" y="190500"/>
                  </a:lnTo>
                  <a:lnTo>
                    <a:pt x="1567013" y="181610"/>
                  </a:lnTo>
                  <a:lnTo>
                    <a:pt x="1566567" y="180340"/>
                  </a:lnTo>
                  <a:lnTo>
                    <a:pt x="1559603" y="166370"/>
                  </a:lnTo>
                  <a:close/>
                </a:path>
                <a:path w="1590675" h="594360">
                  <a:moveTo>
                    <a:pt x="46659" y="190499"/>
                  </a:moveTo>
                  <a:lnTo>
                    <a:pt x="46197" y="191475"/>
                  </a:lnTo>
                  <a:lnTo>
                    <a:pt x="46659" y="190499"/>
                  </a:lnTo>
                  <a:close/>
                </a:path>
                <a:path w="1590675" h="594360">
                  <a:moveTo>
                    <a:pt x="58312" y="166369"/>
                  </a:moveTo>
                  <a:lnTo>
                    <a:pt x="58096" y="166369"/>
                  </a:lnTo>
                  <a:lnTo>
                    <a:pt x="57523" y="167639"/>
                  </a:lnTo>
                  <a:lnTo>
                    <a:pt x="58312" y="166369"/>
                  </a:lnTo>
                  <a:close/>
                </a:path>
                <a:path w="1590675" h="594360">
                  <a:moveTo>
                    <a:pt x="1532457" y="167496"/>
                  </a:moveTo>
                  <a:lnTo>
                    <a:pt x="1532526" y="167640"/>
                  </a:lnTo>
                  <a:lnTo>
                    <a:pt x="1532457" y="167496"/>
                  </a:lnTo>
                  <a:close/>
                </a:path>
                <a:path w="1590675" h="594360">
                  <a:moveTo>
                    <a:pt x="1531924" y="166370"/>
                  </a:moveTo>
                  <a:lnTo>
                    <a:pt x="1532457" y="167496"/>
                  </a:lnTo>
                  <a:lnTo>
                    <a:pt x="1532548" y="167640"/>
                  </a:lnTo>
                  <a:lnTo>
                    <a:pt x="1531924" y="166370"/>
                  </a:lnTo>
                  <a:close/>
                </a:path>
                <a:path w="1590675" h="594360">
                  <a:moveTo>
                    <a:pt x="1547850" y="144780"/>
                  </a:moveTo>
                  <a:lnTo>
                    <a:pt x="1518169" y="144780"/>
                  </a:lnTo>
                  <a:lnTo>
                    <a:pt x="1532457" y="167496"/>
                  </a:lnTo>
                  <a:lnTo>
                    <a:pt x="1531924" y="166370"/>
                  </a:lnTo>
                  <a:lnTo>
                    <a:pt x="1559603" y="166370"/>
                  </a:lnTo>
                  <a:lnTo>
                    <a:pt x="1553905" y="154940"/>
                  </a:lnTo>
                  <a:lnTo>
                    <a:pt x="1547850" y="144780"/>
                  </a:lnTo>
                  <a:close/>
                </a:path>
                <a:path w="1590675" h="594360">
                  <a:moveTo>
                    <a:pt x="71967" y="144779"/>
                  </a:moveTo>
                  <a:lnTo>
                    <a:pt x="71734" y="144779"/>
                  </a:lnTo>
                  <a:lnTo>
                    <a:pt x="71057" y="146049"/>
                  </a:lnTo>
                  <a:lnTo>
                    <a:pt x="71967" y="144779"/>
                  </a:lnTo>
                  <a:close/>
                </a:path>
                <a:path w="1590675" h="594360">
                  <a:moveTo>
                    <a:pt x="1533335" y="123190"/>
                  </a:moveTo>
                  <a:lnTo>
                    <a:pt x="1502296" y="123190"/>
                  </a:lnTo>
                  <a:lnTo>
                    <a:pt x="1518838" y="146050"/>
                  </a:lnTo>
                  <a:lnTo>
                    <a:pt x="1518169" y="144780"/>
                  </a:lnTo>
                  <a:lnTo>
                    <a:pt x="1547850" y="144780"/>
                  </a:lnTo>
                  <a:lnTo>
                    <a:pt x="1539526" y="130810"/>
                  </a:lnTo>
                  <a:lnTo>
                    <a:pt x="1538857" y="130810"/>
                  </a:lnTo>
                  <a:lnTo>
                    <a:pt x="1533335" y="123190"/>
                  </a:lnTo>
                  <a:close/>
                </a:path>
                <a:path w="1590675" h="594360">
                  <a:moveTo>
                    <a:pt x="87794" y="123189"/>
                  </a:moveTo>
                  <a:lnTo>
                    <a:pt x="87442" y="123189"/>
                  </a:lnTo>
                  <a:lnTo>
                    <a:pt x="86644" y="124459"/>
                  </a:lnTo>
                  <a:lnTo>
                    <a:pt x="87794" y="123189"/>
                  </a:lnTo>
                  <a:close/>
                </a:path>
                <a:path w="1590675" h="594360">
                  <a:moveTo>
                    <a:pt x="1518087" y="104140"/>
                  </a:moveTo>
                  <a:lnTo>
                    <a:pt x="1484662" y="104140"/>
                  </a:lnTo>
                  <a:lnTo>
                    <a:pt x="1503054" y="124460"/>
                  </a:lnTo>
                  <a:lnTo>
                    <a:pt x="1502296" y="123190"/>
                  </a:lnTo>
                  <a:lnTo>
                    <a:pt x="1533335" y="123190"/>
                  </a:lnTo>
                  <a:lnTo>
                    <a:pt x="1522293" y="107950"/>
                  </a:lnTo>
                  <a:lnTo>
                    <a:pt x="1521535" y="107950"/>
                  </a:lnTo>
                  <a:lnTo>
                    <a:pt x="1518087" y="104140"/>
                  </a:lnTo>
                  <a:close/>
                </a:path>
                <a:path w="1590675" h="594360">
                  <a:moveTo>
                    <a:pt x="105604" y="104139"/>
                  </a:moveTo>
                  <a:lnTo>
                    <a:pt x="105036" y="104139"/>
                  </a:lnTo>
                  <a:lnTo>
                    <a:pt x="104267" y="105409"/>
                  </a:lnTo>
                  <a:lnTo>
                    <a:pt x="105604" y="104139"/>
                  </a:lnTo>
                  <a:close/>
                </a:path>
                <a:path w="1590675" h="594360">
                  <a:moveTo>
                    <a:pt x="1502296" y="86360"/>
                  </a:moveTo>
                  <a:lnTo>
                    <a:pt x="1465111" y="86360"/>
                  </a:lnTo>
                  <a:lnTo>
                    <a:pt x="1485509" y="105410"/>
                  </a:lnTo>
                  <a:lnTo>
                    <a:pt x="1484662" y="104140"/>
                  </a:lnTo>
                  <a:lnTo>
                    <a:pt x="1518087" y="104140"/>
                  </a:lnTo>
                  <a:lnTo>
                    <a:pt x="1503143" y="87630"/>
                  </a:lnTo>
                  <a:lnTo>
                    <a:pt x="1502296" y="86360"/>
                  </a:lnTo>
                  <a:close/>
                </a:path>
                <a:path w="1590675" h="594360">
                  <a:moveTo>
                    <a:pt x="125052" y="86359"/>
                  </a:moveTo>
                  <a:lnTo>
                    <a:pt x="124331" y="86359"/>
                  </a:lnTo>
                  <a:lnTo>
                    <a:pt x="123368" y="87629"/>
                  </a:lnTo>
                  <a:lnTo>
                    <a:pt x="125052" y="86359"/>
                  </a:lnTo>
                  <a:close/>
                </a:path>
                <a:path w="1590675" h="594360">
                  <a:moveTo>
                    <a:pt x="1484812" y="71120"/>
                  </a:moveTo>
                  <a:lnTo>
                    <a:pt x="1443955" y="71120"/>
                  </a:lnTo>
                  <a:lnTo>
                    <a:pt x="1466025" y="87630"/>
                  </a:lnTo>
                  <a:lnTo>
                    <a:pt x="1465111" y="86360"/>
                  </a:lnTo>
                  <a:lnTo>
                    <a:pt x="1502296" y="86360"/>
                  </a:lnTo>
                  <a:lnTo>
                    <a:pt x="1484812" y="71120"/>
                  </a:lnTo>
                  <a:close/>
                </a:path>
                <a:path w="1590675" h="594360">
                  <a:moveTo>
                    <a:pt x="146218" y="71119"/>
                  </a:moveTo>
                  <a:lnTo>
                    <a:pt x="145270" y="71119"/>
                  </a:lnTo>
                  <a:lnTo>
                    <a:pt x="144267" y="72389"/>
                  </a:lnTo>
                  <a:lnTo>
                    <a:pt x="146218" y="71119"/>
                  </a:lnTo>
                  <a:close/>
                </a:path>
                <a:path w="1590675" h="594360">
                  <a:moveTo>
                    <a:pt x="1467402" y="57150"/>
                  </a:moveTo>
                  <a:lnTo>
                    <a:pt x="1421394" y="57150"/>
                  </a:lnTo>
                  <a:lnTo>
                    <a:pt x="1444958" y="72390"/>
                  </a:lnTo>
                  <a:lnTo>
                    <a:pt x="1443955" y="71120"/>
                  </a:lnTo>
                  <a:lnTo>
                    <a:pt x="1484812" y="71120"/>
                  </a:lnTo>
                  <a:lnTo>
                    <a:pt x="1481898" y="68580"/>
                  </a:lnTo>
                  <a:lnTo>
                    <a:pt x="1480984" y="67310"/>
                  </a:lnTo>
                  <a:lnTo>
                    <a:pt x="1467402" y="57150"/>
                  </a:lnTo>
                  <a:close/>
                </a:path>
                <a:path w="1590675" h="594360">
                  <a:moveTo>
                    <a:pt x="169114" y="57149"/>
                  </a:moveTo>
                  <a:lnTo>
                    <a:pt x="167675" y="57149"/>
                  </a:lnTo>
                  <a:lnTo>
                    <a:pt x="166623" y="58419"/>
                  </a:lnTo>
                  <a:lnTo>
                    <a:pt x="169114" y="57149"/>
                  </a:lnTo>
                  <a:close/>
                </a:path>
                <a:path w="1590675" h="594360">
                  <a:moveTo>
                    <a:pt x="1450048" y="45720"/>
                  </a:moveTo>
                  <a:lnTo>
                    <a:pt x="1397496" y="45720"/>
                  </a:lnTo>
                  <a:lnTo>
                    <a:pt x="1422398" y="58420"/>
                  </a:lnTo>
                  <a:lnTo>
                    <a:pt x="1421394" y="57150"/>
                  </a:lnTo>
                  <a:lnTo>
                    <a:pt x="1467402" y="57150"/>
                  </a:lnTo>
                  <a:lnTo>
                    <a:pt x="1458914" y="50800"/>
                  </a:lnTo>
                  <a:lnTo>
                    <a:pt x="1457911" y="50800"/>
                  </a:lnTo>
                  <a:lnTo>
                    <a:pt x="1450048" y="45720"/>
                  </a:lnTo>
                  <a:close/>
                </a:path>
                <a:path w="1590675" h="594360">
                  <a:moveTo>
                    <a:pt x="193644" y="45719"/>
                  </a:moveTo>
                  <a:lnTo>
                    <a:pt x="191535" y="45719"/>
                  </a:lnTo>
                  <a:lnTo>
                    <a:pt x="190383" y="46989"/>
                  </a:lnTo>
                  <a:lnTo>
                    <a:pt x="193644" y="45719"/>
                  </a:lnTo>
                  <a:close/>
                </a:path>
                <a:path w="1590675" h="594360">
                  <a:moveTo>
                    <a:pt x="1413382" y="25400"/>
                  </a:moveTo>
                  <a:lnTo>
                    <a:pt x="1291270" y="25400"/>
                  </a:lnTo>
                  <a:lnTo>
                    <a:pt x="1320362" y="26670"/>
                  </a:lnTo>
                  <a:lnTo>
                    <a:pt x="1319181" y="26670"/>
                  </a:lnTo>
                  <a:lnTo>
                    <a:pt x="1347448" y="30480"/>
                  </a:lnTo>
                  <a:lnTo>
                    <a:pt x="1346155" y="30480"/>
                  </a:lnTo>
                  <a:lnTo>
                    <a:pt x="1373576" y="36830"/>
                  </a:lnTo>
                  <a:lnTo>
                    <a:pt x="1372416" y="36830"/>
                  </a:lnTo>
                  <a:lnTo>
                    <a:pt x="1398655" y="46990"/>
                  </a:lnTo>
                  <a:lnTo>
                    <a:pt x="1397496" y="45720"/>
                  </a:lnTo>
                  <a:lnTo>
                    <a:pt x="1450048" y="45720"/>
                  </a:lnTo>
                  <a:lnTo>
                    <a:pt x="1434324" y="35560"/>
                  </a:lnTo>
                  <a:lnTo>
                    <a:pt x="1433321" y="35560"/>
                  </a:lnTo>
                  <a:lnTo>
                    <a:pt x="1413382" y="25400"/>
                  </a:lnTo>
                  <a:close/>
                </a:path>
                <a:path w="1590675" h="594360">
                  <a:moveTo>
                    <a:pt x="1380977" y="12700"/>
                  </a:moveTo>
                  <a:lnTo>
                    <a:pt x="207856" y="12699"/>
                  </a:lnTo>
                  <a:lnTo>
                    <a:pt x="181773" y="22859"/>
                  </a:lnTo>
                  <a:lnTo>
                    <a:pt x="1407216" y="22860"/>
                  </a:lnTo>
                  <a:lnTo>
                    <a:pt x="1380977" y="12700"/>
                  </a:lnTo>
                  <a:close/>
                </a:path>
                <a:path w="1590675" h="594360">
                  <a:moveTo>
                    <a:pt x="1322859" y="1270"/>
                  </a:moveTo>
                  <a:lnTo>
                    <a:pt x="265832" y="1269"/>
                  </a:lnTo>
                  <a:lnTo>
                    <a:pt x="237586" y="5079"/>
                  </a:lnTo>
                  <a:lnTo>
                    <a:pt x="236293" y="6349"/>
                  </a:lnTo>
                  <a:lnTo>
                    <a:pt x="209031" y="12699"/>
                  </a:lnTo>
                  <a:lnTo>
                    <a:pt x="1379818" y="12700"/>
                  </a:lnTo>
                  <a:lnTo>
                    <a:pt x="1352397" y="6350"/>
                  </a:lnTo>
                  <a:lnTo>
                    <a:pt x="1351104" y="5080"/>
                  </a:lnTo>
                  <a:lnTo>
                    <a:pt x="1322859" y="1270"/>
                  </a:lnTo>
                  <a:close/>
                </a:path>
                <a:path w="1590675" h="594360">
                  <a:moveTo>
                    <a:pt x="1291916" y="0"/>
                  </a:moveTo>
                  <a:lnTo>
                    <a:pt x="296106" y="0"/>
                  </a:lnTo>
                  <a:lnTo>
                    <a:pt x="267013" y="1269"/>
                  </a:lnTo>
                  <a:lnTo>
                    <a:pt x="1321677" y="1270"/>
                  </a:lnTo>
                  <a:lnTo>
                    <a:pt x="1291916"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80" name="object 53">
              <a:extLst>
                <a:ext uri="{FF2B5EF4-FFF2-40B4-BE49-F238E27FC236}">
                  <a16:creationId xmlns:a16="http://schemas.microsoft.com/office/drawing/2014/main" id="{EA0679E0-824B-CF01-4368-837511B70729}"/>
                </a:ext>
              </a:extLst>
            </p:cNvPr>
            <p:cNvSpPr>
              <a:spLocks/>
            </p:cNvSpPr>
            <p:nvPr/>
          </p:nvSpPr>
          <p:spPr bwMode="auto">
            <a:xfrm>
              <a:off x="1500914" y="3039119"/>
              <a:ext cx="1149350" cy="748030"/>
            </a:xfrm>
            <a:custGeom>
              <a:avLst/>
              <a:gdLst>
                <a:gd name="T0" fmla="*/ 0 w 1149350"/>
                <a:gd name="T1" fmla="*/ 283356 h 748029"/>
                <a:gd name="T2" fmla="*/ 0 w 1149350"/>
                <a:gd name="T3" fmla="*/ 283356 h 748029"/>
                <a:gd name="T4" fmla="*/ 0 w 1149350"/>
                <a:gd name="T5" fmla="*/ 747790 h 748029"/>
                <a:gd name="T6" fmla="*/ 782733 w 1149350"/>
                <a:gd name="T7" fmla="*/ 0 h 748029"/>
                <a:gd name="T8" fmla="*/ 782733 w 1149350"/>
                <a:gd name="T9" fmla="*/ 0 h 748029"/>
                <a:gd name="T10" fmla="*/ 1148986 w 1149350"/>
                <a:gd name="T11" fmla="*/ 0 h 7480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9350" h="748029">
                  <a:moveTo>
                    <a:pt x="0" y="283356"/>
                  </a:moveTo>
                  <a:lnTo>
                    <a:pt x="0" y="283356"/>
                  </a:lnTo>
                  <a:lnTo>
                    <a:pt x="0" y="747788"/>
                  </a:lnTo>
                </a:path>
                <a:path w="1149350" h="748029">
                  <a:moveTo>
                    <a:pt x="782733" y="0"/>
                  </a:moveTo>
                  <a:lnTo>
                    <a:pt x="782733" y="0"/>
                  </a:lnTo>
                  <a:lnTo>
                    <a:pt x="1148986" y="0"/>
                  </a:lnTo>
                </a:path>
              </a:pathLst>
            </a:custGeom>
            <a:noFill/>
            <a:ln w="100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6681" name="object 54">
              <a:extLst>
                <a:ext uri="{FF2B5EF4-FFF2-40B4-BE49-F238E27FC236}">
                  <a16:creationId xmlns:a16="http://schemas.microsoft.com/office/drawing/2014/main" id="{755E5C02-36EA-04C0-7F0B-458A1444AF8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62117" y="2868077"/>
              <a:ext cx="307733" cy="1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2" name="object 55">
              <a:extLst>
                <a:ext uri="{FF2B5EF4-FFF2-40B4-BE49-F238E27FC236}">
                  <a16:creationId xmlns:a16="http://schemas.microsoft.com/office/drawing/2014/main" id="{78837D91-138D-9237-F90C-1C8423EB05A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05873" y="3079343"/>
              <a:ext cx="1006823"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3" name="object 56">
              <a:extLst>
                <a:ext uri="{FF2B5EF4-FFF2-40B4-BE49-F238E27FC236}">
                  <a16:creationId xmlns:a16="http://schemas.microsoft.com/office/drawing/2014/main" id="{AEFFFF5C-BEA7-DD31-45F8-FC3E161B0313}"/>
                </a:ext>
              </a:extLst>
            </p:cNvPr>
            <p:cNvSpPr>
              <a:spLocks/>
            </p:cNvSpPr>
            <p:nvPr/>
          </p:nvSpPr>
          <p:spPr bwMode="auto">
            <a:xfrm>
              <a:off x="2604757" y="2998876"/>
              <a:ext cx="4221480" cy="82550"/>
            </a:xfrm>
            <a:custGeom>
              <a:avLst/>
              <a:gdLst>
                <a:gd name="T0" fmla="*/ 140487 w 4221480"/>
                <a:gd name="T1" fmla="*/ 41922 h 82550"/>
                <a:gd name="T2" fmla="*/ 0 w 4221480"/>
                <a:gd name="T3" fmla="*/ 1676 h 82550"/>
                <a:gd name="T4" fmla="*/ 26746 w 4221480"/>
                <a:gd name="T5" fmla="*/ 41922 h 82550"/>
                <a:gd name="T6" fmla="*/ 0 w 4221480"/>
                <a:gd name="T7" fmla="*/ 82143 h 82550"/>
                <a:gd name="T8" fmla="*/ 140487 w 4221480"/>
                <a:gd name="T9" fmla="*/ 41922 h 82550"/>
                <a:gd name="T10" fmla="*/ 2175802 w 4221480"/>
                <a:gd name="T11" fmla="*/ 40246 h 82550"/>
                <a:gd name="T12" fmla="*/ 2037130 w 4221480"/>
                <a:gd name="T13" fmla="*/ 0 h 82550"/>
                <a:gd name="T14" fmla="*/ 2063889 w 4221480"/>
                <a:gd name="T15" fmla="*/ 40246 h 82550"/>
                <a:gd name="T16" fmla="*/ 2037130 w 4221480"/>
                <a:gd name="T17" fmla="*/ 80479 h 82550"/>
                <a:gd name="T18" fmla="*/ 2175802 w 4221480"/>
                <a:gd name="T19" fmla="*/ 40246 h 82550"/>
                <a:gd name="T20" fmla="*/ 4221188 w 4221480"/>
                <a:gd name="T21" fmla="*/ 40246 h 82550"/>
                <a:gd name="T22" fmla="*/ 4080751 w 4221480"/>
                <a:gd name="T23" fmla="*/ 0 h 82550"/>
                <a:gd name="T24" fmla="*/ 4107497 w 4221480"/>
                <a:gd name="T25" fmla="*/ 40246 h 82550"/>
                <a:gd name="T26" fmla="*/ 4080751 w 4221480"/>
                <a:gd name="T27" fmla="*/ 80479 h 82550"/>
                <a:gd name="T28" fmla="*/ 4221188 w 4221480"/>
                <a:gd name="T29" fmla="*/ 40246 h 825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21480" h="82550">
                  <a:moveTo>
                    <a:pt x="140487" y="41922"/>
                  </a:moveTo>
                  <a:lnTo>
                    <a:pt x="0" y="1676"/>
                  </a:lnTo>
                  <a:lnTo>
                    <a:pt x="26746" y="41922"/>
                  </a:lnTo>
                  <a:lnTo>
                    <a:pt x="0" y="82143"/>
                  </a:lnTo>
                  <a:lnTo>
                    <a:pt x="140487" y="41922"/>
                  </a:lnTo>
                  <a:close/>
                </a:path>
                <a:path w="4221480" h="82550">
                  <a:moveTo>
                    <a:pt x="2175802" y="40246"/>
                  </a:moveTo>
                  <a:lnTo>
                    <a:pt x="2037130" y="0"/>
                  </a:lnTo>
                  <a:lnTo>
                    <a:pt x="2063889" y="40246"/>
                  </a:lnTo>
                  <a:lnTo>
                    <a:pt x="2037130" y="80479"/>
                  </a:lnTo>
                  <a:lnTo>
                    <a:pt x="2175802" y="40246"/>
                  </a:lnTo>
                  <a:close/>
                </a:path>
                <a:path w="4221480" h="82550">
                  <a:moveTo>
                    <a:pt x="4221188" y="40246"/>
                  </a:moveTo>
                  <a:lnTo>
                    <a:pt x="4080751" y="0"/>
                  </a:lnTo>
                  <a:lnTo>
                    <a:pt x="4107497" y="40246"/>
                  </a:lnTo>
                  <a:lnTo>
                    <a:pt x="4080751" y="80479"/>
                  </a:lnTo>
                  <a:lnTo>
                    <a:pt x="4221188" y="40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84" name="object 57">
              <a:extLst>
                <a:ext uri="{FF2B5EF4-FFF2-40B4-BE49-F238E27FC236}">
                  <a16:creationId xmlns:a16="http://schemas.microsoft.com/office/drawing/2014/main" id="{C6C59365-18B4-E689-2C04-AE5CA925C5FE}"/>
                </a:ext>
              </a:extLst>
            </p:cNvPr>
            <p:cNvSpPr>
              <a:spLocks/>
            </p:cNvSpPr>
            <p:nvPr/>
          </p:nvSpPr>
          <p:spPr bwMode="auto">
            <a:xfrm>
              <a:off x="6931393" y="3991482"/>
              <a:ext cx="1581150" cy="687705"/>
            </a:xfrm>
            <a:custGeom>
              <a:avLst/>
              <a:gdLst>
                <a:gd name="T0" fmla="*/ 1580578 w 1581150"/>
                <a:gd name="T1" fmla="*/ 0 h 687704"/>
                <a:gd name="T2" fmla="*/ 0 w 1581150"/>
                <a:gd name="T3" fmla="*/ 0 h 687704"/>
                <a:gd name="T4" fmla="*/ 0 w 1581150"/>
                <a:gd name="T5" fmla="*/ 605284 h 687704"/>
                <a:gd name="T6" fmla="*/ 0 w 1581150"/>
                <a:gd name="T7" fmla="*/ 687453 h 687704"/>
                <a:gd name="T8" fmla="*/ 1580578 w 1581150"/>
                <a:gd name="T9" fmla="*/ 687453 h 687704"/>
                <a:gd name="T10" fmla="*/ 1580578 w 1581150"/>
                <a:gd name="T11" fmla="*/ 605284 h 687704"/>
                <a:gd name="T12" fmla="*/ 1580578 w 1581150"/>
                <a:gd name="T13" fmla="*/ 0 h 6877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1150" h="687704">
                  <a:moveTo>
                    <a:pt x="1580578" y="0"/>
                  </a:moveTo>
                  <a:lnTo>
                    <a:pt x="0" y="0"/>
                  </a:lnTo>
                  <a:lnTo>
                    <a:pt x="0" y="605282"/>
                  </a:lnTo>
                  <a:lnTo>
                    <a:pt x="0" y="687451"/>
                  </a:lnTo>
                  <a:lnTo>
                    <a:pt x="1580578" y="687451"/>
                  </a:lnTo>
                  <a:lnTo>
                    <a:pt x="1580578" y="605282"/>
                  </a:lnTo>
                  <a:lnTo>
                    <a:pt x="1580578"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85" name="object 58">
              <a:extLst>
                <a:ext uri="{FF2B5EF4-FFF2-40B4-BE49-F238E27FC236}">
                  <a16:creationId xmlns:a16="http://schemas.microsoft.com/office/drawing/2014/main" id="{97B1DE15-268E-929E-0DA1-E6378BA3CA64}"/>
                </a:ext>
              </a:extLst>
            </p:cNvPr>
            <p:cNvSpPr>
              <a:spLocks/>
            </p:cNvSpPr>
            <p:nvPr/>
          </p:nvSpPr>
          <p:spPr bwMode="auto">
            <a:xfrm>
              <a:off x="6834427" y="3892541"/>
              <a:ext cx="1564005" cy="704850"/>
            </a:xfrm>
            <a:custGeom>
              <a:avLst/>
              <a:gdLst>
                <a:gd name="T0" fmla="*/ 1563640 w 1564004"/>
                <a:gd name="T1" fmla="*/ 0 h 704850"/>
                <a:gd name="T2" fmla="*/ 0 w 1564004"/>
                <a:gd name="T3" fmla="*/ 0 h 704850"/>
                <a:gd name="T4" fmla="*/ 0 w 1564004"/>
                <a:gd name="T5" fmla="*/ 704221 h 704850"/>
                <a:gd name="T6" fmla="*/ 1563640 w 1564004"/>
                <a:gd name="T7" fmla="*/ 704221 h 704850"/>
                <a:gd name="T8" fmla="*/ 1563640 w 1564004"/>
                <a:gd name="T9" fmla="*/ 0 h 7048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4" h="704850">
                  <a:moveTo>
                    <a:pt x="1563638" y="0"/>
                  </a:moveTo>
                  <a:lnTo>
                    <a:pt x="0" y="0"/>
                  </a:lnTo>
                  <a:lnTo>
                    <a:pt x="0" y="704221"/>
                  </a:lnTo>
                  <a:lnTo>
                    <a:pt x="1563638" y="704221"/>
                  </a:lnTo>
                  <a:lnTo>
                    <a:pt x="1563638"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86" name="object 59">
              <a:extLst>
                <a:ext uri="{FF2B5EF4-FFF2-40B4-BE49-F238E27FC236}">
                  <a16:creationId xmlns:a16="http://schemas.microsoft.com/office/drawing/2014/main" id="{05CB620D-7886-8BE5-F043-1A83E01465C8}"/>
                </a:ext>
              </a:extLst>
            </p:cNvPr>
            <p:cNvSpPr>
              <a:spLocks/>
            </p:cNvSpPr>
            <p:nvPr/>
          </p:nvSpPr>
          <p:spPr bwMode="auto">
            <a:xfrm>
              <a:off x="6821943" y="3879982"/>
              <a:ext cx="1589405" cy="729615"/>
            </a:xfrm>
            <a:custGeom>
              <a:avLst/>
              <a:gdLst>
                <a:gd name="T0" fmla="*/ 1576124 w 1589404"/>
                <a:gd name="T1" fmla="*/ 0 h 729614"/>
                <a:gd name="T2" fmla="*/ 12484 w 1589404"/>
                <a:gd name="T3" fmla="*/ 0 h 729614"/>
                <a:gd name="T4" fmla="*/ 0 w 1589404"/>
                <a:gd name="T5" fmla="*/ 12558 h 729614"/>
                <a:gd name="T6" fmla="*/ 0 w 1589404"/>
                <a:gd name="T7" fmla="*/ 716782 h 729614"/>
                <a:gd name="T8" fmla="*/ 12484 w 1589404"/>
                <a:gd name="T9" fmla="*/ 729359 h 729614"/>
                <a:gd name="T10" fmla="*/ 1576124 w 1589404"/>
                <a:gd name="T11" fmla="*/ 729359 h 729614"/>
                <a:gd name="T12" fmla="*/ 1588831 w 1589404"/>
                <a:gd name="T13" fmla="*/ 716782 h 729614"/>
                <a:gd name="T14" fmla="*/ 24968 w 1589404"/>
                <a:gd name="T15" fmla="*/ 716782 h 729614"/>
                <a:gd name="T16" fmla="*/ 12484 w 1589404"/>
                <a:gd name="T17" fmla="*/ 704208 h 729614"/>
                <a:gd name="T18" fmla="*/ 24968 w 1589404"/>
                <a:gd name="T19" fmla="*/ 704208 h 729614"/>
                <a:gd name="T20" fmla="*/ 24968 w 1589404"/>
                <a:gd name="T21" fmla="*/ 25140 h 729614"/>
                <a:gd name="T22" fmla="*/ 12484 w 1589404"/>
                <a:gd name="T23" fmla="*/ 25140 h 729614"/>
                <a:gd name="T24" fmla="*/ 24968 w 1589404"/>
                <a:gd name="T25" fmla="*/ 12558 h 729614"/>
                <a:gd name="T26" fmla="*/ 1588831 w 1589404"/>
                <a:gd name="T27" fmla="*/ 12558 h 729614"/>
                <a:gd name="T28" fmla="*/ 1576124 w 1589404"/>
                <a:gd name="T29" fmla="*/ 0 h 729614"/>
                <a:gd name="T30" fmla="*/ 24968 w 1589404"/>
                <a:gd name="T31" fmla="*/ 704208 h 729614"/>
                <a:gd name="T32" fmla="*/ 12484 w 1589404"/>
                <a:gd name="T33" fmla="*/ 704208 h 729614"/>
                <a:gd name="T34" fmla="*/ 24968 w 1589404"/>
                <a:gd name="T35" fmla="*/ 716782 h 729614"/>
                <a:gd name="T36" fmla="*/ 24968 w 1589404"/>
                <a:gd name="T37" fmla="*/ 704208 h 729614"/>
                <a:gd name="T38" fmla="*/ 1563640 w 1589404"/>
                <a:gd name="T39" fmla="*/ 704208 h 729614"/>
                <a:gd name="T40" fmla="*/ 24968 w 1589404"/>
                <a:gd name="T41" fmla="*/ 704208 h 729614"/>
                <a:gd name="T42" fmla="*/ 24968 w 1589404"/>
                <a:gd name="T43" fmla="*/ 716782 h 729614"/>
                <a:gd name="T44" fmla="*/ 1563640 w 1589404"/>
                <a:gd name="T45" fmla="*/ 716782 h 729614"/>
                <a:gd name="T46" fmla="*/ 1563640 w 1589404"/>
                <a:gd name="T47" fmla="*/ 704208 h 729614"/>
                <a:gd name="T48" fmla="*/ 1563640 w 1589404"/>
                <a:gd name="T49" fmla="*/ 12558 h 729614"/>
                <a:gd name="T50" fmla="*/ 1563640 w 1589404"/>
                <a:gd name="T51" fmla="*/ 716782 h 729614"/>
                <a:gd name="T52" fmla="*/ 1576124 w 1589404"/>
                <a:gd name="T53" fmla="*/ 704208 h 729614"/>
                <a:gd name="T54" fmla="*/ 1588831 w 1589404"/>
                <a:gd name="T55" fmla="*/ 704208 h 729614"/>
                <a:gd name="T56" fmla="*/ 1588831 w 1589404"/>
                <a:gd name="T57" fmla="*/ 25140 h 729614"/>
                <a:gd name="T58" fmla="*/ 1576124 w 1589404"/>
                <a:gd name="T59" fmla="*/ 25140 h 729614"/>
                <a:gd name="T60" fmla="*/ 1563640 w 1589404"/>
                <a:gd name="T61" fmla="*/ 12558 h 729614"/>
                <a:gd name="T62" fmla="*/ 1588831 w 1589404"/>
                <a:gd name="T63" fmla="*/ 704208 h 729614"/>
                <a:gd name="T64" fmla="*/ 1576124 w 1589404"/>
                <a:gd name="T65" fmla="*/ 704208 h 729614"/>
                <a:gd name="T66" fmla="*/ 1563640 w 1589404"/>
                <a:gd name="T67" fmla="*/ 716782 h 729614"/>
                <a:gd name="T68" fmla="*/ 1588831 w 1589404"/>
                <a:gd name="T69" fmla="*/ 716782 h 729614"/>
                <a:gd name="T70" fmla="*/ 1588831 w 1589404"/>
                <a:gd name="T71" fmla="*/ 704208 h 729614"/>
                <a:gd name="T72" fmla="*/ 24968 w 1589404"/>
                <a:gd name="T73" fmla="*/ 12558 h 729614"/>
                <a:gd name="T74" fmla="*/ 12484 w 1589404"/>
                <a:gd name="T75" fmla="*/ 25140 h 729614"/>
                <a:gd name="T76" fmla="*/ 24968 w 1589404"/>
                <a:gd name="T77" fmla="*/ 25140 h 729614"/>
                <a:gd name="T78" fmla="*/ 24968 w 1589404"/>
                <a:gd name="T79" fmla="*/ 12558 h 729614"/>
                <a:gd name="T80" fmla="*/ 1563640 w 1589404"/>
                <a:gd name="T81" fmla="*/ 12558 h 729614"/>
                <a:gd name="T82" fmla="*/ 24968 w 1589404"/>
                <a:gd name="T83" fmla="*/ 12558 h 729614"/>
                <a:gd name="T84" fmla="*/ 24968 w 1589404"/>
                <a:gd name="T85" fmla="*/ 25140 h 729614"/>
                <a:gd name="T86" fmla="*/ 1563640 w 1589404"/>
                <a:gd name="T87" fmla="*/ 25140 h 729614"/>
                <a:gd name="T88" fmla="*/ 1563640 w 1589404"/>
                <a:gd name="T89" fmla="*/ 12558 h 729614"/>
                <a:gd name="T90" fmla="*/ 1588831 w 1589404"/>
                <a:gd name="T91" fmla="*/ 12558 h 729614"/>
                <a:gd name="T92" fmla="*/ 1563640 w 1589404"/>
                <a:gd name="T93" fmla="*/ 12558 h 729614"/>
                <a:gd name="T94" fmla="*/ 1576124 w 1589404"/>
                <a:gd name="T95" fmla="*/ 25140 h 729614"/>
                <a:gd name="T96" fmla="*/ 1588831 w 1589404"/>
                <a:gd name="T97" fmla="*/ 25140 h 729614"/>
                <a:gd name="T98" fmla="*/ 1588831 w 1589404"/>
                <a:gd name="T99" fmla="*/ 12558 h 7296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9404" h="729614">
                  <a:moveTo>
                    <a:pt x="1576122" y="0"/>
                  </a:moveTo>
                  <a:lnTo>
                    <a:pt x="12484" y="0"/>
                  </a:lnTo>
                  <a:lnTo>
                    <a:pt x="0" y="12558"/>
                  </a:lnTo>
                  <a:lnTo>
                    <a:pt x="0" y="716780"/>
                  </a:lnTo>
                  <a:lnTo>
                    <a:pt x="12484" y="729357"/>
                  </a:lnTo>
                  <a:lnTo>
                    <a:pt x="1576122" y="729357"/>
                  </a:lnTo>
                  <a:lnTo>
                    <a:pt x="1588829" y="716780"/>
                  </a:lnTo>
                  <a:lnTo>
                    <a:pt x="24968" y="716780"/>
                  </a:lnTo>
                  <a:lnTo>
                    <a:pt x="12484" y="704206"/>
                  </a:lnTo>
                  <a:lnTo>
                    <a:pt x="24968" y="704206"/>
                  </a:lnTo>
                  <a:lnTo>
                    <a:pt x="24968" y="25140"/>
                  </a:lnTo>
                  <a:lnTo>
                    <a:pt x="12484" y="25140"/>
                  </a:lnTo>
                  <a:lnTo>
                    <a:pt x="24968" y="12558"/>
                  </a:lnTo>
                  <a:lnTo>
                    <a:pt x="1588829" y="12558"/>
                  </a:lnTo>
                  <a:lnTo>
                    <a:pt x="1576122" y="0"/>
                  </a:lnTo>
                  <a:close/>
                </a:path>
                <a:path w="1589404" h="729614">
                  <a:moveTo>
                    <a:pt x="24968" y="704206"/>
                  </a:moveTo>
                  <a:lnTo>
                    <a:pt x="12484" y="704206"/>
                  </a:lnTo>
                  <a:lnTo>
                    <a:pt x="24968" y="716780"/>
                  </a:lnTo>
                  <a:lnTo>
                    <a:pt x="24968" y="704206"/>
                  </a:lnTo>
                  <a:close/>
                </a:path>
                <a:path w="1589404" h="729614">
                  <a:moveTo>
                    <a:pt x="1563638" y="704206"/>
                  </a:moveTo>
                  <a:lnTo>
                    <a:pt x="24968" y="704206"/>
                  </a:lnTo>
                  <a:lnTo>
                    <a:pt x="24968" y="716780"/>
                  </a:lnTo>
                  <a:lnTo>
                    <a:pt x="1563638" y="716780"/>
                  </a:lnTo>
                  <a:lnTo>
                    <a:pt x="1563638" y="704206"/>
                  </a:lnTo>
                  <a:close/>
                </a:path>
                <a:path w="1589404" h="729614">
                  <a:moveTo>
                    <a:pt x="1563638" y="12558"/>
                  </a:moveTo>
                  <a:lnTo>
                    <a:pt x="1563638" y="716780"/>
                  </a:lnTo>
                  <a:lnTo>
                    <a:pt x="1576122" y="704206"/>
                  </a:lnTo>
                  <a:lnTo>
                    <a:pt x="1588829" y="704206"/>
                  </a:lnTo>
                  <a:lnTo>
                    <a:pt x="1588829" y="25140"/>
                  </a:lnTo>
                  <a:lnTo>
                    <a:pt x="1576122" y="25140"/>
                  </a:lnTo>
                  <a:lnTo>
                    <a:pt x="1563638" y="12558"/>
                  </a:lnTo>
                  <a:close/>
                </a:path>
                <a:path w="1589404" h="729614">
                  <a:moveTo>
                    <a:pt x="1588829" y="704206"/>
                  </a:moveTo>
                  <a:lnTo>
                    <a:pt x="1576122" y="704206"/>
                  </a:lnTo>
                  <a:lnTo>
                    <a:pt x="1563638" y="716780"/>
                  </a:lnTo>
                  <a:lnTo>
                    <a:pt x="1588829" y="716780"/>
                  </a:lnTo>
                  <a:lnTo>
                    <a:pt x="1588829" y="704206"/>
                  </a:lnTo>
                  <a:close/>
                </a:path>
                <a:path w="1589404" h="729614">
                  <a:moveTo>
                    <a:pt x="24968" y="12558"/>
                  </a:moveTo>
                  <a:lnTo>
                    <a:pt x="12484" y="25140"/>
                  </a:lnTo>
                  <a:lnTo>
                    <a:pt x="24968" y="25140"/>
                  </a:lnTo>
                  <a:lnTo>
                    <a:pt x="24968" y="12558"/>
                  </a:lnTo>
                  <a:close/>
                </a:path>
                <a:path w="1589404" h="729614">
                  <a:moveTo>
                    <a:pt x="1563638" y="12558"/>
                  </a:moveTo>
                  <a:lnTo>
                    <a:pt x="24968" y="12558"/>
                  </a:lnTo>
                  <a:lnTo>
                    <a:pt x="24968" y="25140"/>
                  </a:lnTo>
                  <a:lnTo>
                    <a:pt x="1563638" y="25140"/>
                  </a:lnTo>
                  <a:lnTo>
                    <a:pt x="1563638" y="12558"/>
                  </a:lnTo>
                  <a:close/>
                </a:path>
                <a:path w="1589404" h="729614">
                  <a:moveTo>
                    <a:pt x="1588829" y="12558"/>
                  </a:moveTo>
                  <a:lnTo>
                    <a:pt x="1563638" y="12558"/>
                  </a:lnTo>
                  <a:lnTo>
                    <a:pt x="1576122" y="25140"/>
                  </a:lnTo>
                  <a:lnTo>
                    <a:pt x="1588829" y="25140"/>
                  </a:lnTo>
                  <a:lnTo>
                    <a:pt x="1588829" y="12558"/>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87" name="object 60">
              <a:extLst>
                <a:ext uri="{FF2B5EF4-FFF2-40B4-BE49-F238E27FC236}">
                  <a16:creationId xmlns:a16="http://schemas.microsoft.com/office/drawing/2014/main" id="{7F7BFAAD-ABE1-3070-50DB-24BC7DCB3A5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61532" y="4085371"/>
              <a:ext cx="307867" cy="1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object 61">
              <a:extLst>
                <a:ext uri="{FF2B5EF4-FFF2-40B4-BE49-F238E27FC236}">
                  <a16:creationId xmlns:a16="http://schemas.microsoft.com/office/drawing/2014/main" id="{7CB96B66-FC5F-8C0E-7685-D293EC70BD3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57231" y="4320101"/>
              <a:ext cx="908220" cy="12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89" name="object 62">
              <a:extLst>
                <a:ext uri="{FF2B5EF4-FFF2-40B4-BE49-F238E27FC236}">
                  <a16:creationId xmlns:a16="http://schemas.microsoft.com/office/drawing/2014/main" id="{8F0BF1F9-188E-F21A-3086-D880640270B0}"/>
                </a:ext>
              </a:extLst>
            </p:cNvPr>
            <p:cNvSpPr>
              <a:spLocks/>
            </p:cNvSpPr>
            <p:nvPr/>
          </p:nvSpPr>
          <p:spPr bwMode="auto">
            <a:xfrm>
              <a:off x="5536514" y="3741661"/>
              <a:ext cx="2122805" cy="140970"/>
            </a:xfrm>
            <a:custGeom>
              <a:avLst/>
              <a:gdLst>
                <a:gd name="T0" fmla="*/ 82042 w 2122804"/>
                <a:gd name="T1" fmla="*/ 0 h 140970"/>
                <a:gd name="T2" fmla="*/ 40132 w 2122804"/>
                <a:gd name="T3" fmla="*/ 26822 h 140970"/>
                <a:gd name="T4" fmla="*/ 0 w 2122804"/>
                <a:gd name="T5" fmla="*/ 0 h 140970"/>
                <a:gd name="T6" fmla="*/ 40132 w 2122804"/>
                <a:gd name="T7" fmla="*/ 140830 h 140970"/>
                <a:gd name="T8" fmla="*/ 82042 w 2122804"/>
                <a:gd name="T9" fmla="*/ 0 h 140970"/>
                <a:gd name="T10" fmla="*/ 2122527 w 2122804"/>
                <a:gd name="T11" fmla="*/ 0 h 140970"/>
                <a:gd name="T12" fmla="*/ 2080617 w 2122804"/>
                <a:gd name="T13" fmla="*/ 26822 h 140970"/>
                <a:gd name="T14" fmla="*/ 2040485 w 2122804"/>
                <a:gd name="T15" fmla="*/ 0 h 140970"/>
                <a:gd name="T16" fmla="*/ 2080617 w 2122804"/>
                <a:gd name="T17" fmla="*/ 140830 h 140970"/>
                <a:gd name="T18" fmla="*/ 2122527 w 2122804"/>
                <a:gd name="T19" fmla="*/ 0 h 1409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2804" h="140970">
                  <a:moveTo>
                    <a:pt x="82042" y="0"/>
                  </a:moveTo>
                  <a:lnTo>
                    <a:pt x="40132" y="26822"/>
                  </a:lnTo>
                  <a:lnTo>
                    <a:pt x="0" y="0"/>
                  </a:lnTo>
                  <a:lnTo>
                    <a:pt x="40132" y="140830"/>
                  </a:lnTo>
                  <a:lnTo>
                    <a:pt x="82042" y="0"/>
                  </a:lnTo>
                  <a:close/>
                </a:path>
                <a:path w="2122804" h="140970">
                  <a:moveTo>
                    <a:pt x="2122525" y="0"/>
                  </a:moveTo>
                  <a:lnTo>
                    <a:pt x="2080615" y="26822"/>
                  </a:lnTo>
                  <a:lnTo>
                    <a:pt x="2040483" y="0"/>
                  </a:lnTo>
                  <a:lnTo>
                    <a:pt x="2080615" y="140830"/>
                  </a:lnTo>
                  <a:lnTo>
                    <a:pt x="21225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90" name="object 63">
              <a:extLst>
                <a:ext uri="{FF2B5EF4-FFF2-40B4-BE49-F238E27FC236}">
                  <a16:creationId xmlns:a16="http://schemas.microsoft.com/office/drawing/2014/main" id="{F513C9CA-9860-A324-AFE1-927C87552740}"/>
                </a:ext>
              </a:extLst>
            </p:cNvPr>
            <p:cNvSpPr>
              <a:spLocks/>
            </p:cNvSpPr>
            <p:nvPr/>
          </p:nvSpPr>
          <p:spPr bwMode="auto">
            <a:xfrm>
              <a:off x="800150" y="3983100"/>
              <a:ext cx="1564005" cy="719455"/>
            </a:xfrm>
            <a:custGeom>
              <a:avLst/>
              <a:gdLst>
                <a:gd name="T0" fmla="*/ 1563763 w 1564005"/>
                <a:gd name="T1" fmla="*/ 0 h 719454"/>
                <a:gd name="T2" fmla="*/ 0 w 1564005"/>
                <a:gd name="T3" fmla="*/ 0 h 719454"/>
                <a:gd name="T4" fmla="*/ 0 w 1564005"/>
                <a:gd name="T5" fmla="*/ 645530 h 719454"/>
                <a:gd name="T6" fmla="*/ 0 w 1564005"/>
                <a:gd name="T7" fmla="*/ 719304 h 719454"/>
                <a:gd name="T8" fmla="*/ 1563763 w 1564005"/>
                <a:gd name="T9" fmla="*/ 719304 h 719454"/>
                <a:gd name="T10" fmla="*/ 1563763 w 1564005"/>
                <a:gd name="T11" fmla="*/ 645530 h 719454"/>
                <a:gd name="T12" fmla="*/ 1563763 w 1564005"/>
                <a:gd name="T13" fmla="*/ 0 h 7194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4005" h="719454">
                  <a:moveTo>
                    <a:pt x="1563763" y="0"/>
                  </a:moveTo>
                  <a:lnTo>
                    <a:pt x="0" y="0"/>
                  </a:lnTo>
                  <a:lnTo>
                    <a:pt x="0" y="645528"/>
                  </a:lnTo>
                  <a:lnTo>
                    <a:pt x="0" y="719302"/>
                  </a:lnTo>
                  <a:lnTo>
                    <a:pt x="1563763" y="719302"/>
                  </a:lnTo>
                  <a:lnTo>
                    <a:pt x="1563763" y="645528"/>
                  </a:lnTo>
                  <a:lnTo>
                    <a:pt x="1563763"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91" name="object 64">
              <a:extLst>
                <a:ext uri="{FF2B5EF4-FFF2-40B4-BE49-F238E27FC236}">
                  <a16:creationId xmlns:a16="http://schemas.microsoft.com/office/drawing/2014/main" id="{49DB2F25-4010-91AD-E5FB-D4BE2D4D5FBF}"/>
                </a:ext>
              </a:extLst>
            </p:cNvPr>
            <p:cNvSpPr>
              <a:spLocks/>
            </p:cNvSpPr>
            <p:nvPr/>
          </p:nvSpPr>
          <p:spPr bwMode="auto">
            <a:xfrm>
              <a:off x="718210" y="3892541"/>
              <a:ext cx="1580515" cy="736600"/>
            </a:xfrm>
            <a:custGeom>
              <a:avLst/>
              <a:gdLst>
                <a:gd name="T0" fmla="*/ 1580487 w 1580514"/>
                <a:gd name="T1" fmla="*/ 0 h 736600"/>
                <a:gd name="T2" fmla="*/ 0 w 1580514"/>
                <a:gd name="T3" fmla="*/ 0 h 736600"/>
                <a:gd name="T4" fmla="*/ 0 w 1580514"/>
                <a:gd name="T5" fmla="*/ 736079 h 736600"/>
                <a:gd name="T6" fmla="*/ 1580487 w 1580514"/>
                <a:gd name="T7" fmla="*/ 736079 h 736600"/>
                <a:gd name="T8" fmla="*/ 1580487 w 1580514"/>
                <a:gd name="T9" fmla="*/ 0 h 736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0514" h="736600">
                  <a:moveTo>
                    <a:pt x="1580485" y="0"/>
                  </a:moveTo>
                  <a:lnTo>
                    <a:pt x="0" y="0"/>
                  </a:lnTo>
                  <a:lnTo>
                    <a:pt x="0" y="736079"/>
                  </a:lnTo>
                  <a:lnTo>
                    <a:pt x="1580485" y="736079"/>
                  </a:lnTo>
                  <a:lnTo>
                    <a:pt x="1580485"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6692" name="object 65">
              <a:extLst>
                <a:ext uri="{FF2B5EF4-FFF2-40B4-BE49-F238E27FC236}">
                  <a16:creationId xmlns:a16="http://schemas.microsoft.com/office/drawing/2014/main" id="{E05CDB89-B0D4-12EB-5B88-E5D0A00333C9}"/>
                </a:ext>
              </a:extLst>
            </p:cNvPr>
            <p:cNvSpPr>
              <a:spLocks/>
            </p:cNvSpPr>
            <p:nvPr/>
          </p:nvSpPr>
          <p:spPr bwMode="auto">
            <a:xfrm>
              <a:off x="705666" y="3879982"/>
              <a:ext cx="1605915" cy="761365"/>
            </a:xfrm>
            <a:custGeom>
              <a:avLst/>
              <a:gdLst>
                <a:gd name="T0" fmla="*/ 1593030 w 1605914"/>
                <a:gd name="T1" fmla="*/ 0 h 761364"/>
                <a:gd name="T2" fmla="*/ 12543 w 1605914"/>
                <a:gd name="T3" fmla="*/ 0 h 761364"/>
                <a:gd name="T4" fmla="*/ 0 w 1605914"/>
                <a:gd name="T5" fmla="*/ 12558 h 761364"/>
                <a:gd name="T6" fmla="*/ 0 w 1605914"/>
                <a:gd name="T7" fmla="*/ 748640 h 761364"/>
                <a:gd name="T8" fmla="*/ 12543 w 1605914"/>
                <a:gd name="T9" fmla="*/ 761214 h 761364"/>
                <a:gd name="T10" fmla="*/ 1593030 w 1605914"/>
                <a:gd name="T11" fmla="*/ 761214 h 761364"/>
                <a:gd name="T12" fmla="*/ 1605559 w 1605914"/>
                <a:gd name="T13" fmla="*/ 748640 h 761364"/>
                <a:gd name="T14" fmla="*/ 25085 w 1605914"/>
                <a:gd name="T15" fmla="*/ 748640 h 761364"/>
                <a:gd name="T16" fmla="*/ 12543 w 1605914"/>
                <a:gd name="T17" fmla="*/ 736065 h 761364"/>
                <a:gd name="T18" fmla="*/ 25085 w 1605914"/>
                <a:gd name="T19" fmla="*/ 736065 h 761364"/>
                <a:gd name="T20" fmla="*/ 25085 w 1605914"/>
                <a:gd name="T21" fmla="*/ 25140 h 761364"/>
                <a:gd name="T22" fmla="*/ 12543 w 1605914"/>
                <a:gd name="T23" fmla="*/ 25140 h 761364"/>
                <a:gd name="T24" fmla="*/ 25085 w 1605914"/>
                <a:gd name="T25" fmla="*/ 12558 h 761364"/>
                <a:gd name="T26" fmla="*/ 1605559 w 1605914"/>
                <a:gd name="T27" fmla="*/ 12558 h 761364"/>
                <a:gd name="T28" fmla="*/ 1593030 w 1605914"/>
                <a:gd name="T29" fmla="*/ 0 h 761364"/>
                <a:gd name="T30" fmla="*/ 25085 w 1605914"/>
                <a:gd name="T31" fmla="*/ 736065 h 761364"/>
                <a:gd name="T32" fmla="*/ 12543 w 1605914"/>
                <a:gd name="T33" fmla="*/ 736065 h 761364"/>
                <a:gd name="T34" fmla="*/ 25085 w 1605914"/>
                <a:gd name="T35" fmla="*/ 748640 h 761364"/>
                <a:gd name="T36" fmla="*/ 25085 w 1605914"/>
                <a:gd name="T37" fmla="*/ 736065 h 761364"/>
                <a:gd name="T38" fmla="*/ 1580479 w 1605914"/>
                <a:gd name="T39" fmla="*/ 736065 h 761364"/>
                <a:gd name="T40" fmla="*/ 25085 w 1605914"/>
                <a:gd name="T41" fmla="*/ 736065 h 761364"/>
                <a:gd name="T42" fmla="*/ 25085 w 1605914"/>
                <a:gd name="T43" fmla="*/ 748640 h 761364"/>
                <a:gd name="T44" fmla="*/ 1580479 w 1605914"/>
                <a:gd name="T45" fmla="*/ 748640 h 761364"/>
                <a:gd name="T46" fmla="*/ 1580479 w 1605914"/>
                <a:gd name="T47" fmla="*/ 736065 h 761364"/>
                <a:gd name="T48" fmla="*/ 1580479 w 1605914"/>
                <a:gd name="T49" fmla="*/ 12558 h 761364"/>
                <a:gd name="T50" fmla="*/ 1580479 w 1605914"/>
                <a:gd name="T51" fmla="*/ 748640 h 761364"/>
                <a:gd name="T52" fmla="*/ 1593030 w 1605914"/>
                <a:gd name="T53" fmla="*/ 736065 h 761364"/>
                <a:gd name="T54" fmla="*/ 1605559 w 1605914"/>
                <a:gd name="T55" fmla="*/ 736065 h 761364"/>
                <a:gd name="T56" fmla="*/ 1605559 w 1605914"/>
                <a:gd name="T57" fmla="*/ 25140 h 761364"/>
                <a:gd name="T58" fmla="*/ 1593030 w 1605914"/>
                <a:gd name="T59" fmla="*/ 25140 h 761364"/>
                <a:gd name="T60" fmla="*/ 1580479 w 1605914"/>
                <a:gd name="T61" fmla="*/ 12558 h 761364"/>
                <a:gd name="T62" fmla="*/ 1605559 w 1605914"/>
                <a:gd name="T63" fmla="*/ 736065 h 761364"/>
                <a:gd name="T64" fmla="*/ 1593030 w 1605914"/>
                <a:gd name="T65" fmla="*/ 736065 h 761364"/>
                <a:gd name="T66" fmla="*/ 1580479 w 1605914"/>
                <a:gd name="T67" fmla="*/ 748640 h 761364"/>
                <a:gd name="T68" fmla="*/ 1605559 w 1605914"/>
                <a:gd name="T69" fmla="*/ 748640 h 761364"/>
                <a:gd name="T70" fmla="*/ 1605559 w 1605914"/>
                <a:gd name="T71" fmla="*/ 736065 h 761364"/>
                <a:gd name="T72" fmla="*/ 25085 w 1605914"/>
                <a:gd name="T73" fmla="*/ 12558 h 761364"/>
                <a:gd name="T74" fmla="*/ 12543 w 1605914"/>
                <a:gd name="T75" fmla="*/ 25140 h 761364"/>
                <a:gd name="T76" fmla="*/ 25085 w 1605914"/>
                <a:gd name="T77" fmla="*/ 25140 h 761364"/>
                <a:gd name="T78" fmla="*/ 25085 w 1605914"/>
                <a:gd name="T79" fmla="*/ 12558 h 761364"/>
                <a:gd name="T80" fmla="*/ 1580479 w 1605914"/>
                <a:gd name="T81" fmla="*/ 12558 h 761364"/>
                <a:gd name="T82" fmla="*/ 25085 w 1605914"/>
                <a:gd name="T83" fmla="*/ 12558 h 761364"/>
                <a:gd name="T84" fmla="*/ 25085 w 1605914"/>
                <a:gd name="T85" fmla="*/ 25140 h 761364"/>
                <a:gd name="T86" fmla="*/ 1580479 w 1605914"/>
                <a:gd name="T87" fmla="*/ 25140 h 761364"/>
                <a:gd name="T88" fmla="*/ 1580479 w 1605914"/>
                <a:gd name="T89" fmla="*/ 12558 h 761364"/>
                <a:gd name="T90" fmla="*/ 1605559 w 1605914"/>
                <a:gd name="T91" fmla="*/ 12558 h 761364"/>
                <a:gd name="T92" fmla="*/ 1580479 w 1605914"/>
                <a:gd name="T93" fmla="*/ 12558 h 761364"/>
                <a:gd name="T94" fmla="*/ 1593030 w 1605914"/>
                <a:gd name="T95" fmla="*/ 25140 h 761364"/>
                <a:gd name="T96" fmla="*/ 1605559 w 1605914"/>
                <a:gd name="T97" fmla="*/ 25140 h 761364"/>
                <a:gd name="T98" fmla="*/ 1605559 w 1605914"/>
                <a:gd name="T99" fmla="*/ 12558 h 7613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05914" h="761364">
                  <a:moveTo>
                    <a:pt x="1593028" y="0"/>
                  </a:moveTo>
                  <a:lnTo>
                    <a:pt x="12543" y="0"/>
                  </a:lnTo>
                  <a:lnTo>
                    <a:pt x="0" y="12558"/>
                  </a:lnTo>
                  <a:lnTo>
                    <a:pt x="0" y="748638"/>
                  </a:lnTo>
                  <a:lnTo>
                    <a:pt x="12543" y="761212"/>
                  </a:lnTo>
                  <a:lnTo>
                    <a:pt x="1593028" y="761212"/>
                  </a:lnTo>
                  <a:lnTo>
                    <a:pt x="1605557" y="748638"/>
                  </a:lnTo>
                  <a:lnTo>
                    <a:pt x="25085" y="748638"/>
                  </a:lnTo>
                  <a:lnTo>
                    <a:pt x="12543" y="736063"/>
                  </a:lnTo>
                  <a:lnTo>
                    <a:pt x="25085" y="736063"/>
                  </a:lnTo>
                  <a:lnTo>
                    <a:pt x="25085" y="25140"/>
                  </a:lnTo>
                  <a:lnTo>
                    <a:pt x="12543" y="25140"/>
                  </a:lnTo>
                  <a:lnTo>
                    <a:pt x="25085" y="12558"/>
                  </a:lnTo>
                  <a:lnTo>
                    <a:pt x="1605557" y="12558"/>
                  </a:lnTo>
                  <a:lnTo>
                    <a:pt x="1593028" y="0"/>
                  </a:lnTo>
                  <a:close/>
                </a:path>
                <a:path w="1605914" h="761364">
                  <a:moveTo>
                    <a:pt x="25085" y="736063"/>
                  </a:moveTo>
                  <a:lnTo>
                    <a:pt x="12543" y="736063"/>
                  </a:lnTo>
                  <a:lnTo>
                    <a:pt x="25085" y="748638"/>
                  </a:lnTo>
                  <a:lnTo>
                    <a:pt x="25085" y="736063"/>
                  </a:lnTo>
                  <a:close/>
                </a:path>
                <a:path w="1605914" h="761364">
                  <a:moveTo>
                    <a:pt x="1580477" y="736063"/>
                  </a:moveTo>
                  <a:lnTo>
                    <a:pt x="25085" y="736063"/>
                  </a:lnTo>
                  <a:lnTo>
                    <a:pt x="25085" y="748638"/>
                  </a:lnTo>
                  <a:lnTo>
                    <a:pt x="1580477" y="748638"/>
                  </a:lnTo>
                  <a:lnTo>
                    <a:pt x="1580477" y="736063"/>
                  </a:lnTo>
                  <a:close/>
                </a:path>
                <a:path w="1605914" h="761364">
                  <a:moveTo>
                    <a:pt x="1580477" y="12558"/>
                  </a:moveTo>
                  <a:lnTo>
                    <a:pt x="1580477" y="748638"/>
                  </a:lnTo>
                  <a:lnTo>
                    <a:pt x="1593028" y="736063"/>
                  </a:lnTo>
                  <a:lnTo>
                    <a:pt x="1605557" y="736063"/>
                  </a:lnTo>
                  <a:lnTo>
                    <a:pt x="1605557" y="25140"/>
                  </a:lnTo>
                  <a:lnTo>
                    <a:pt x="1593028" y="25140"/>
                  </a:lnTo>
                  <a:lnTo>
                    <a:pt x="1580477" y="12558"/>
                  </a:lnTo>
                  <a:close/>
                </a:path>
                <a:path w="1605914" h="761364">
                  <a:moveTo>
                    <a:pt x="1605557" y="736063"/>
                  </a:moveTo>
                  <a:lnTo>
                    <a:pt x="1593028" y="736063"/>
                  </a:lnTo>
                  <a:lnTo>
                    <a:pt x="1580477" y="748638"/>
                  </a:lnTo>
                  <a:lnTo>
                    <a:pt x="1605557" y="748638"/>
                  </a:lnTo>
                  <a:lnTo>
                    <a:pt x="1605557" y="736063"/>
                  </a:lnTo>
                  <a:close/>
                </a:path>
                <a:path w="1605914" h="761364">
                  <a:moveTo>
                    <a:pt x="25085" y="12558"/>
                  </a:moveTo>
                  <a:lnTo>
                    <a:pt x="12543" y="25140"/>
                  </a:lnTo>
                  <a:lnTo>
                    <a:pt x="25085" y="25140"/>
                  </a:lnTo>
                  <a:lnTo>
                    <a:pt x="25085" y="12558"/>
                  </a:lnTo>
                  <a:close/>
                </a:path>
                <a:path w="1605914" h="761364">
                  <a:moveTo>
                    <a:pt x="1580477" y="12558"/>
                  </a:moveTo>
                  <a:lnTo>
                    <a:pt x="25085" y="12558"/>
                  </a:lnTo>
                  <a:lnTo>
                    <a:pt x="25085" y="25140"/>
                  </a:lnTo>
                  <a:lnTo>
                    <a:pt x="1580477" y="25140"/>
                  </a:lnTo>
                  <a:lnTo>
                    <a:pt x="1580477" y="12558"/>
                  </a:lnTo>
                  <a:close/>
                </a:path>
                <a:path w="1605914" h="761364">
                  <a:moveTo>
                    <a:pt x="1605557" y="12558"/>
                  </a:moveTo>
                  <a:lnTo>
                    <a:pt x="1580477" y="12558"/>
                  </a:lnTo>
                  <a:lnTo>
                    <a:pt x="1593028" y="25140"/>
                  </a:lnTo>
                  <a:lnTo>
                    <a:pt x="1605557" y="25140"/>
                  </a:lnTo>
                  <a:lnTo>
                    <a:pt x="1605557" y="12558"/>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6693" name="object 66">
              <a:extLst>
                <a:ext uri="{FF2B5EF4-FFF2-40B4-BE49-F238E27FC236}">
                  <a16:creationId xmlns:a16="http://schemas.microsoft.com/office/drawing/2014/main" id="{42D1D054-F550-9DF3-92F2-E0208988891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8872" y="4085371"/>
              <a:ext cx="1202494" cy="3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4" name="object 67">
              <a:extLst>
                <a:ext uri="{FF2B5EF4-FFF2-40B4-BE49-F238E27FC236}">
                  <a16:creationId xmlns:a16="http://schemas.microsoft.com/office/drawing/2014/main" id="{55CFCEFD-1EF6-FF59-3CD5-667FAB0E72B4}"/>
                </a:ext>
              </a:extLst>
            </p:cNvPr>
            <p:cNvSpPr>
              <a:spLocks/>
            </p:cNvSpPr>
            <p:nvPr/>
          </p:nvSpPr>
          <p:spPr bwMode="auto">
            <a:xfrm>
              <a:off x="1460786" y="3741656"/>
              <a:ext cx="80645" cy="140970"/>
            </a:xfrm>
            <a:custGeom>
              <a:avLst/>
              <a:gdLst>
                <a:gd name="T0" fmla="*/ 80279 w 80644"/>
                <a:gd name="T1" fmla="*/ 0 h 140970"/>
                <a:gd name="T2" fmla="*/ 40127 w 80644"/>
                <a:gd name="T3" fmla="*/ 26816 h 140970"/>
                <a:gd name="T4" fmla="*/ 0 w 80644"/>
                <a:gd name="T5" fmla="*/ 0 h 140970"/>
                <a:gd name="T6" fmla="*/ 40127 w 80644"/>
                <a:gd name="T7" fmla="*/ 140829 h 140970"/>
                <a:gd name="T8" fmla="*/ 80279 w 80644"/>
                <a:gd name="T9" fmla="*/ 0 h 1409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644" h="140970">
                  <a:moveTo>
                    <a:pt x="80277" y="0"/>
                  </a:moveTo>
                  <a:lnTo>
                    <a:pt x="40127" y="26816"/>
                  </a:lnTo>
                  <a:lnTo>
                    <a:pt x="0" y="0"/>
                  </a:lnTo>
                  <a:lnTo>
                    <a:pt x="40127" y="140829"/>
                  </a:lnTo>
                  <a:lnTo>
                    <a:pt x="80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grpSp>
      <p:sp>
        <p:nvSpPr>
          <p:cNvPr id="3" name="TextBox 2">
            <a:extLst>
              <a:ext uri="{FF2B5EF4-FFF2-40B4-BE49-F238E27FC236}">
                <a16:creationId xmlns:a16="http://schemas.microsoft.com/office/drawing/2014/main" id="{23ACAD8C-908E-52BB-1235-303F567129C5}"/>
              </a:ext>
            </a:extLst>
          </p:cNvPr>
          <p:cNvSpPr txBox="1"/>
          <p:nvPr/>
        </p:nvSpPr>
        <p:spPr>
          <a:xfrm>
            <a:off x="3893710" y="5906548"/>
            <a:ext cx="3761688" cy="246221"/>
          </a:xfrm>
          <a:prstGeom prst="rect">
            <a:avLst/>
          </a:prstGeom>
          <a:noFill/>
        </p:spPr>
        <p:txBody>
          <a:bodyPr wrap="square" rtlCol="0">
            <a:spAutoFit/>
          </a:bodyPr>
          <a:lstStyle/>
          <a:p>
            <a:r>
              <a:rPr lang="en-GB" sz="1000" b="0" i="0" dirty="0">
                <a:solidFill>
                  <a:srgbClr val="0D0D0D"/>
                </a:solidFill>
                <a:effectLst/>
                <a:latin typeface="Söhne"/>
              </a:rPr>
              <a:t>(Sommerville, 2016 )</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71737700-AB1A-30D7-B2FE-E5FF2512CD2F}"/>
              </a:ext>
            </a:extLst>
          </p:cNvPr>
          <p:cNvSpPr>
            <a:spLocks noGrp="1" noChangeArrowheads="1"/>
          </p:cNvSpPr>
          <p:nvPr>
            <p:ph type="title"/>
          </p:nvPr>
        </p:nvSpPr>
        <p:spPr/>
        <p:txBody>
          <a:bodyPr/>
          <a:lstStyle/>
          <a:p>
            <a:pPr eaLnBrk="1" hangingPunct="1"/>
            <a:r>
              <a:rPr lang="en-US" altLang="en-US"/>
              <a:t>Risk Register</a:t>
            </a:r>
          </a:p>
        </p:txBody>
      </p:sp>
      <p:sp>
        <p:nvSpPr>
          <p:cNvPr id="45059" name="Rectangle 5">
            <a:extLst>
              <a:ext uri="{FF2B5EF4-FFF2-40B4-BE49-F238E27FC236}">
                <a16:creationId xmlns:a16="http://schemas.microsoft.com/office/drawing/2014/main" id="{AD397AF9-58F9-CEB7-1DC1-9EE933978036}"/>
              </a:ext>
            </a:extLst>
          </p:cNvPr>
          <p:cNvSpPr>
            <a:spLocks noGrp="1" noChangeArrowheads="1"/>
          </p:cNvSpPr>
          <p:nvPr>
            <p:ph idx="1"/>
          </p:nvPr>
        </p:nvSpPr>
        <p:spPr>
          <a:xfrm>
            <a:off x="258762" y="1377950"/>
            <a:ext cx="3738563" cy="4752975"/>
          </a:xfrm>
        </p:spPr>
        <p:txBody>
          <a:bodyPr/>
          <a:lstStyle/>
          <a:p>
            <a:pPr marL="457200" indent="-457200">
              <a:buFont typeface="Arial" panose="020B0604020202020204" pitchFamily="34" charset="0"/>
              <a:buChar char="•"/>
              <a:defRPr/>
            </a:pPr>
            <a:r>
              <a:rPr lang="en-GB" sz="2000" i="0" dirty="0">
                <a:solidFill>
                  <a:srgbClr val="202124"/>
                </a:solidFill>
                <a:latin typeface="Arial" panose="020B0604020202020204" pitchFamily="34" charset="0"/>
                <a:cs typeface="Arial" panose="020B0604020202020204" pitchFamily="34" charset="0"/>
              </a:rPr>
              <a:t>Risk register is </a:t>
            </a:r>
            <a:r>
              <a:rPr lang="en-GB" sz="2000" i="0" dirty="0">
                <a:solidFill>
                  <a:srgbClr val="040C28"/>
                </a:solidFill>
                <a:latin typeface="Arial" panose="020B0604020202020204" pitchFamily="34" charset="0"/>
                <a:cs typeface="Arial" panose="020B0604020202020204" pitchFamily="34" charset="0"/>
              </a:rPr>
              <a:t>a document that is used as a risk management tool to identify potential setbacks within a project</a:t>
            </a:r>
            <a:r>
              <a:rPr lang="en-GB" sz="2000" i="0" dirty="0">
                <a:solidFill>
                  <a:srgbClr val="202124"/>
                </a:solidFill>
                <a:latin typeface="Arial" panose="020B0604020202020204" pitchFamily="34" charset="0"/>
                <a:cs typeface="Arial" panose="020B0604020202020204" pitchFamily="34" charset="0"/>
              </a:rPr>
              <a:t>. </a:t>
            </a:r>
          </a:p>
          <a:p>
            <a:pPr marL="0" indent="0">
              <a:defRPr/>
            </a:pPr>
            <a:endParaRPr lang="en-GB" sz="2000" i="0" dirty="0">
              <a:solidFill>
                <a:srgbClr val="202124"/>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GB" sz="2000" i="0" dirty="0">
                <a:solidFill>
                  <a:srgbClr val="2A2B2C"/>
                </a:solidFill>
                <a:latin typeface="Arial" panose="020B0604020202020204" pitchFamily="34" charset="0"/>
                <a:cs typeface="Arial" panose="020B0604020202020204" pitchFamily="34" charset="0"/>
              </a:rPr>
              <a:t>Tracks potential risks specifically within a project. </a:t>
            </a:r>
          </a:p>
          <a:p>
            <a:pPr marL="0" indent="0">
              <a:defRPr/>
            </a:pPr>
            <a:endParaRPr lang="en-GB" sz="2000" i="0" dirty="0">
              <a:solidFill>
                <a:srgbClr val="2A2B2C"/>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GB" sz="2000" i="0" dirty="0">
                <a:solidFill>
                  <a:srgbClr val="2A2B2C"/>
                </a:solidFill>
                <a:latin typeface="Arial" panose="020B0604020202020204" pitchFamily="34" charset="0"/>
                <a:cs typeface="Arial" panose="020B0604020202020204" pitchFamily="34" charset="0"/>
              </a:rPr>
              <a:t>It also includes information about the priority of the risk and the likelihood/impact of it happening.</a:t>
            </a:r>
          </a:p>
          <a:p>
            <a:pPr marL="0" indent="0">
              <a:defRPr/>
            </a:pPr>
            <a:endParaRPr lang="en-GB" sz="2000" dirty="0"/>
          </a:p>
          <a:p>
            <a:pPr lvl="1" eaLnBrk="1" hangingPunct="1">
              <a:defRPr/>
            </a:pPr>
            <a:endParaRPr lang="en-GB" altLang="en-US" dirty="0">
              <a:latin typeface="+mn-lt"/>
            </a:endParaRPr>
          </a:p>
        </p:txBody>
      </p:sp>
      <p:pic>
        <p:nvPicPr>
          <p:cNvPr id="40964" name="Picture 2">
            <a:extLst>
              <a:ext uri="{FF2B5EF4-FFF2-40B4-BE49-F238E27FC236}">
                <a16:creationId xmlns:a16="http://schemas.microsoft.com/office/drawing/2014/main" id="{130EF540-9E23-1AFA-FADC-A0E3B66C3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1377950"/>
            <a:ext cx="48863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3">
            <a:extLst>
              <a:ext uri="{FF2B5EF4-FFF2-40B4-BE49-F238E27FC236}">
                <a16:creationId xmlns:a16="http://schemas.microsoft.com/office/drawing/2014/main" id="{26C5B732-4CD5-E926-EEED-F7009FD014EC}"/>
              </a:ext>
            </a:extLst>
          </p:cNvPr>
          <p:cNvSpPr txBox="1">
            <a:spLocks noChangeArrowheads="1"/>
          </p:cNvSpPr>
          <p:nvPr/>
        </p:nvSpPr>
        <p:spPr bwMode="auto">
          <a:xfrm>
            <a:off x="5940425" y="5864225"/>
            <a:ext cx="1152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Asana.com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83C5C45-9A6A-CBDC-03C1-9E894B05EC16}"/>
              </a:ext>
            </a:extLst>
          </p:cNvPr>
          <p:cNvSpPr>
            <a:spLocks noGrp="1" noChangeArrowheads="1"/>
          </p:cNvSpPr>
          <p:nvPr>
            <p:ph type="title"/>
          </p:nvPr>
        </p:nvSpPr>
        <p:spPr/>
        <p:txBody>
          <a:bodyPr/>
          <a:lstStyle/>
          <a:p>
            <a:r>
              <a:rPr lang="en-GB" altLang="en-US" dirty="0"/>
              <a:t>Short Activity</a:t>
            </a:r>
          </a:p>
        </p:txBody>
      </p:sp>
      <p:sp>
        <p:nvSpPr>
          <p:cNvPr id="27651" name="Content Placeholder 2">
            <a:extLst>
              <a:ext uri="{FF2B5EF4-FFF2-40B4-BE49-F238E27FC236}">
                <a16:creationId xmlns:a16="http://schemas.microsoft.com/office/drawing/2014/main" id="{36D5A55F-1F29-2125-E970-844D35C15CD8}"/>
              </a:ext>
            </a:extLst>
          </p:cNvPr>
          <p:cNvSpPr>
            <a:spLocks noGrp="1" noChangeArrowheads="1"/>
          </p:cNvSpPr>
          <p:nvPr>
            <p:ph idx="1"/>
          </p:nvPr>
        </p:nvSpPr>
        <p:spPr>
          <a:xfrm>
            <a:off x="103188" y="1412776"/>
            <a:ext cx="8856662" cy="4319587"/>
          </a:xfrm>
        </p:spPr>
        <p:txBody>
          <a:bodyPr/>
          <a:lstStyle/>
          <a:p>
            <a:r>
              <a:rPr lang="en-GB" altLang="en-US" sz="2000" dirty="0"/>
              <a:t>Software Project Example: Online Shopping Platform</a:t>
            </a:r>
          </a:p>
          <a:p>
            <a:pPr marL="342900" indent="-342900">
              <a:buFont typeface="Arial" panose="020B0604020202020204" pitchFamily="34" charset="0"/>
              <a:buChar char="•"/>
            </a:pPr>
            <a:r>
              <a:rPr lang="en-GB" altLang="en-US" sz="2000" i="0" dirty="0"/>
              <a:t>To develop an online shopping platform with features including user authentication, product catalogue, shopping cart, payment processing, and order management. The project involves a team of developers, designers, and testers, aiming for a four-month timeline.</a:t>
            </a:r>
          </a:p>
          <a:p>
            <a:endParaRPr lang="en-GB" altLang="en-US" sz="2000" dirty="0"/>
          </a:p>
          <a:p>
            <a:r>
              <a:rPr lang="en-GB" altLang="en-US" sz="2000" b="1" dirty="0"/>
              <a:t>Task: </a:t>
            </a:r>
          </a:p>
          <a:p>
            <a:pPr marL="342900" indent="-342900">
              <a:buFont typeface="Arial" panose="020B0604020202020204" pitchFamily="34" charset="0"/>
              <a:buChar char="•"/>
            </a:pPr>
            <a:r>
              <a:rPr lang="en-GB" altLang="en-US" sz="2000" dirty="0"/>
              <a:t>Identify potential risks associated with the development of the online shopping platform. </a:t>
            </a:r>
          </a:p>
          <a:p>
            <a:pPr marL="342900" indent="-342900">
              <a:buFont typeface="Arial" panose="020B0604020202020204" pitchFamily="34" charset="0"/>
              <a:buChar char="•"/>
            </a:pPr>
            <a:r>
              <a:rPr lang="en-GB" altLang="en-US" sz="2000" dirty="0"/>
              <a:t>Consider aspects such as technology challenges, scope changes, resource availability, and external dependencies. </a:t>
            </a:r>
          </a:p>
          <a:p>
            <a:pPr marL="342900" indent="-342900">
              <a:buFont typeface="Arial" panose="020B0604020202020204" pitchFamily="34" charset="0"/>
              <a:buChar char="•"/>
            </a:pPr>
            <a:r>
              <a:rPr lang="en-GB" altLang="en-US" sz="2000" dirty="0"/>
              <a:t>List at least three project risks and propose strategies for mitigating each identified risk.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A7182CA8-E4F4-B2B1-DD57-CBA6B48C357F}"/>
              </a:ext>
            </a:extLst>
          </p:cNvPr>
          <p:cNvSpPr>
            <a:spLocks noGrp="1" noChangeArrowheads="1"/>
          </p:cNvSpPr>
          <p:nvPr>
            <p:ph type="title"/>
          </p:nvPr>
        </p:nvSpPr>
        <p:spPr/>
        <p:txBody>
          <a:bodyPr/>
          <a:lstStyle/>
          <a:p>
            <a:pPr eaLnBrk="1" hangingPunct="1"/>
            <a:r>
              <a:rPr lang="en-US" altLang="en-US" dirty="0"/>
              <a:t>Checkpoint Summary </a:t>
            </a:r>
          </a:p>
        </p:txBody>
      </p:sp>
      <p:sp>
        <p:nvSpPr>
          <p:cNvPr id="41987" name="Rectangle 5">
            <a:extLst>
              <a:ext uri="{FF2B5EF4-FFF2-40B4-BE49-F238E27FC236}">
                <a16:creationId xmlns:a16="http://schemas.microsoft.com/office/drawing/2014/main" id="{B6DC8C95-45BE-E5FB-B361-074F23EE7DFC}"/>
              </a:ext>
            </a:extLst>
          </p:cNvPr>
          <p:cNvSpPr>
            <a:spLocks noGrp="1" noChangeArrowheads="1"/>
          </p:cNvSpPr>
          <p:nvPr>
            <p:ph idx="1"/>
          </p:nvPr>
        </p:nvSpPr>
        <p:spPr>
          <a:xfrm>
            <a:off x="-12700" y="1284288"/>
            <a:ext cx="9156700" cy="4681537"/>
          </a:xfrm>
        </p:spPr>
        <p:txBody>
          <a:bodyPr/>
          <a:lstStyle/>
          <a:p>
            <a:pPr marL="355600" indent="-342900">
              <a:spcBef>
                <a:spcPts val="100"/>
              </a:spcBef>
              <a:buFont typeface="Arial" panose="020B0604020202020204" pitchFamily="34" charset="0"/>
              <a:buChar char="•"/>
              <a:tabLst>
                <a:tab pos="355600" algn="l"/>
              </a:tabLst>
            </a:pPr>
            <a:r>
              <a:rPr lang="en-GB" altLang="en-US" sz="2400" i="0" dirty="0">
                <a:solidFill>
                  <a:srgbClr val="46424D"/>
                </a:solidFill>
                <a:latin typeface="Arial MT"/>
                <a:ea typeface="Arial MT"/>
                <a:cs typeface="Arial MT"/>
              </a:rPr>
              <a:t>Good project management is essential if software engineering projects are to be developed on schedule and within budget.</a:t>
            </a:r>
            <a:endParaRPr lang="en-GB" altLang="en-US" sz="2400" i="0" dirty="0">
              <a:latin typeface="Arial MT"/>
              <a:ea typeface="Arial MT"/>
              <a:cs typeface="Arial MT"/>
            </a:endParaRPr>
          </a:p>
          <a:p>
            <a:pPr marL="355600" indent="-342900">
              <a:spcBef>
                <a:spcPts val="1200"/>
              </a:spcBef>
              <a:buFont typeface="Arial" panose="020B0604020202020204" pitchFamily="34" charset="0"/>
              <a:buChar char="•"/>
              <a:tabLst>
                <a:tab pos="355600" algn="l"/>
              </a:tabLst>
            </a:pPr>
            <a:r>
              <a:rPr lang="en-GB" altLang="en-US" sz="2400" i="0" dirty="0">
                <a:solidFill>
                  <a:srgbClr val="46424D"/>
                </a:solidFill>
                <a:latin typeface="Arial MT"/>
                <a:ea typeface="Arial MT"/>
                <a:cs typeface="Arial MT"/>
              </a:rPr>
              <a:t>Software management is distinct from other engineering  management, mainly because software is intangible. </a:t>
            </a:r>
          </a:p>
          <a:p>
            <a:pPr marL="355600" indent="-342900">
              <a:spcBef>
                <a:spcPts val="1200"/>
              </a:spcBef>
              <a:buFont typeface="Arial" panose="020B0604020202020204" pitchFamily="34" charset="0"/>
              <a:buChar char="•"/>
              <a:tabLst>
                <a:tab pos="355600" algn="l"/>
              </a:tabLst>
            </a:pPr>
            <a:r>
              <a:rPr lang="en-GB" altLang="en-US" sz="2400" i="0" dirty="0">
                <a:solidFill>
                  <a:srgbClr val="46424D"/>
                </a:solidFill>
                <a:latin typeface="Arial MT"/>
                <a:ea typeface="Arial MT"/>
                <a:cs typeface="Arial MT"/>
              </a:rPr>
              <a:t>Project management involves activities such as planning, risk management, quality management, people management, etc.</a:t>
            </a:r>
          </a:p>
          <a:p>
            <a:pPr marL="355600" indent="-342900">
              <a:spcBef>
                <a:spcPts val="1200"/>
              </a:spcBef>
              <a:buFont typeface="Arial" panose="020B0604020202020204" pitchFamily="34" charset="0"/>
              <a:buChar char="•"/>
              <a:tabLst>
                <a:tab pos="355600" algn="l"/>
              </a:tabLst>
            </a:pPr>
            <a:r>
              <a:rPr lang="en-GB" altLang="en-US" sz="2400" i="0" dirty="0">
                <a:solidFill>
                  <a:srgbClr val="46424D"/>
                </a:solidFill>
                <a:latin typeface="Arial MT"/>
                <a:ea typeface="Arial MT"/>
                <a:cs typeface="Arial MT"/>
              </a:rPr>
              <a:t>Risk management involves identifying and assessing project risks to  establish the probability that they will occur and the consequences  for the project if that risk does arise. You should make plans to  avoid, manage or deal with likely risks if or when they arise.</a:t>
            </a:r>
            <a:endParaRPr lang="en-GB" altLang="en-US" sz="2400" i="0" dirty="0">
              <a:latin typeface="Arial MT"/>
              <a:ea typeface="Arial MT"/>
              <a:cs typeface="Arial MT"/>
            </a:endParaRPr>
          </a:p>
          <a:p>
            <a:pPr lvl="1" eaLnBrk="1" hangingPunct="1">
              <a:tabLst>
                <a:tab pos="355600" algn="l"/>
              </a:tabLst>
            </a:pPr>
            <a:endParaRPr lang="en-GB" altLang="en-US" dirty="0">
              <a:latin typeface="Arial" panose="020B0604020202020204" pitchFamily="34" charset="0"/>
            </a:endParaRPr>
          </a:p>
        </p:txBody>
      </p:sp>
    </p:spTree>
    <p:extLst>
      <p:ext uri="{BB962C8B-B14F-4D97-AF65-F5344CB8AC3E}">
        <p14:creationId xmlns:p14="http://schemas.microsoft.com/office/powerpoint/2010/main" val="94052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3EEE-5D75-7DE9-744B-449E3383C6FA}"/>
              </a:ext>
            </a:extLst>
          </p:cNvPr>
          <p:cNvSpPr>
            <a:spLocks noGrp="1"/>
          </p:cNvSpPr>
          <p:nvPr>
            <p:ph type="title"/>
          </p:nvPr>
        </p:nvSpPr>
        <p:spPr/>
        <p:txBody>
          <a:bodyPr/>
          <a:lstStyle/>
          <a:p>
            <a:r>
              <a:rPr lang="en-GB" dirty="0"/>
              <a:t>Quality Management</a:t>
            </a:r>
          </a:p>
        </p:txBody>
      </p:sp>
      <p:sp>
        <p:nvSpPr>
          <p:cNvPr id="3" name="Content Placeholder 2">
            <a:extLst>
              <a:ext uri="{FF2B5EF4-FFF2-40B4-BE49-F238E27FC236}">
                <a16:creationId xmlns:a16="http://schemas.microsoft.com/office/drawing/2014/main" id="{FA022DE3-51DF-9E5E-0E53-C1112E8309DD}"/>
              </a:ext>
            </a:extLst>
          </p:cNvPr>
          <p:cNvSpPr>
            <a:spLocks noGrp="1"/>
          </p:cNvSpPr>
          <p:nvPr>
            <p:ph idx="1"/>
          </p:nvPr>
        </p:nvSpPr>
        <p:spPr>
          <a:xfrm>
            <a:off x="107950" y="1412777"/>
            <a:ext cx="8856663" cy="4753074"/>
          </a:xfrm>
        </p:spPr>
        <p:txBody>
          <a:bodyPr/>
          <a:lstStyle/>
          <a:p>
            <a:pPr marL="457200" indent="-457200" algn="just">
              <a:buFont typeface="Arial" panose="020B0604020202020204" pitchFamily="34" charset="0"/>
              <a:buChar char="•"/>
            </a:pPr>
            <a:r>
              <a:rPr lang="en-GB" sz="2000" i="0" dirty="0">
                <a:latin typeface="Arial" panose="020B0604020202020204" pitchFamily="34" charset="0"/>
                <a:cs typeface="Arial" panose="020B0604020202020204" pitchFamily="34" charset="0"/>
              </a:rPr>
              <a:t>According to ISO, quality is defined as the degree to which a set of inherent characteristics fulfils requirements.</a:t>
            </a:r>
          </a:p>
          <a:p>
            <a:pPr marL="457200" indent="-457200" algn="just">
              <a:buFont typeface="Arial" panose="020B0604020202020204" pitchFamily="34" charset="0"/>
              <a:buChar char="•"/>
            </a:pPr>
            <a:r>
              <a:rPr lang="en-GB" sz="2000" i="0" dirty="0">
                <a:latin typeface="Arial" panose="020B0604020202020204" pitchFamily="34" charset="0"/>
                <a:cs typeface="Arial" panose="020B0604020202020204" pitchFamily="34" charset="0"/>
              </a:rPr>
              <a:t>Quality management is about meeting or exceeding customer expectations and requirements consistently.</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To ensure that project activities (analysis, design, development, testing, etc) are effective and efficiency</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In quality management process, we use </a:t>
            </a:r>
            <a:r>
              <a:rPr lang="en-GB" sz="2000" b="1" i="0" dirty="0">
                <a:latin typeface="Arial" panose="020B0604020202020204" pitchFamily="34" charset="0"/>
                <a:cs typeface="Arial" panose="020B0604020202020204" pitchFamily="34" charset="0"/>
              </a:rPr>
              <a:t>policies </a:t>
            </a:r>
            <a:r>
              <a:rPr lang="en-GB" sz="2000" i="0" dirty="0">
                <a:latin typeface="Arial" panose="020B0604020202020204" pitchFamily="34" charset="0"/>
                <a:cs typeface="Arial" panose="020B0604020202020204" pitchFamily="34" charset="0"/>
              </a:rPr>
              <a:t>and </a:t>
            </a:r>
            <a:r>
              <a:rPr lang="en-GB" sz="2000" b="1" i="0" dirty="0">
                <a:latin typeface="Arial" panose="020B0604020202020204" pitchFamily="34" charset="0"/>
                <a:cs typeface="Arial" panose="020B0604020202020204" pitchFamily="34" charset="0"/>
              </a:rPr>
              <a:t>procedures </a:t>
            </a:r>
            <a:r>
              <a:rPr lang="en-GB" sz="2000" i="0" dirty="0">
                <a:latin typeface="Arial" panose="020B0604020202020204" pitchFamily="34" charset="0"/>
                <a:cs typeface="Arial" panose="020B0604020202020204" pitchFamily="34" charset="0"/>
              </a:rPr>
              <a:t>to implement the organisation’s quality management system</a:t>
            </a:r>
          </a:p>
        </p:txBody>
      </p:sp>
      <p:pic>
        <p:nvPicPr>
          <p:cNvPr id="7" name="Picture 6">
            <a:extLst>
              <a:ext uri="{FF2B5EF4-FFF2-40B4-BE49-F238E27FC236}">
                <a16:creationId xmlns:a16="http://schemas.microsoft.com/office/drawing/2014/main" id="{15568B83-7A75-49E0-ABBD-BD6E9ADE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4149080"/>
            <a:ext cx="9040812" cy="1944215"/>
          </a:xfrm>
          <a:prstGeom prst="rect">
            <a:avLst/>
          </a:prstGeom>
        </p:spPr>
      </p:pic>
      <p:sp>
        <p:nvSpPr>
          <p:cNvPr id="8" name="TextBox 7">
            <a:extLst>
              <a:ext uri="{FF2B5EF4-FFF2-40B4-BE49-F238E27FC236}">
                <a16:creationId xmlns:a16="http://schemas.microsoft.com/office/drawing/2014/main" id="{EFB8DF47-76AC-EB65-A375-2C10BCFA4A86}"/>
              </a:ext>
            </a:extLst>
          </p:cNvPr>
          <p:cNvSpPr txBox="1"/>
          <p:nvPr/>
        </p:nvSpPr>
        <p:spPr>
          <a:xfrm>
            <a:off x="4139952" y="6292763"/>
            <a:ext cx="2592288"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Isolocity.com</a:t>
            </a:r>
          </a:p>
        </p:txBody>
      </p:sp>
    </p:spTree>
    <p:extLst>
      <p:ext uri="{BB962C8B-B14F-4D97-AF65-F5344CB8AC3E}">
        <p14:creationId xmlns:p14="http://schemas.microsoft.com/office/powerpoint/2010/main" val="37670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8AC7-09E9-EE6D-052D-B0C42060E9D5}"/>
              </a:ext>
            </a:extLst>
          </p:cNvPr>
          <p:cNvSpPr>
            <a:spLocks noGrp="1"/>
          </p:cNvSpPr>
          <p:nvPr>
            <p:ph type="title"/>
          </p:nvPr>
        </p:nvSpPr>
        <p:spPr/>
        <p:txBody>
          <a:bodyPr/>
          <a:lstStyle/>
          <a:p>
            <a:r>
              <a:rPr lang="en-GB" dirty="0"/>
              <a:t>Quality Management Process</a:t>
            </a:r>
          </a:p>
        </p:txBody>
      </p:sp>
      <p:sp>
        <p:nvSpPr>
          <p:cNvPr id="3" name="Content Placeholder 2">
            <a:extLst>
              <a:ext uri="{FF2B5EF4-FFF2-40B4-BE49-F238E27FC236}">
                <a16:creationId xmlns:a16="http://schemas.microsoft.com/office/drawing/2014/main" id="{B55C5737-9285-D027-BDF7-E42CCBA63F79}"/>
              </a:ext>
            </a:extLst>
          </p:cNvPr>
          <p:cNvSpPr>
            <a:spLocks noGrp="1"/>
          </p:cNvSpPr>
          <p:nvPr>
            <p:ph idx="1"/>
          </p:nvPr>
        </p:nvSpPr>
        <p:spPr>
          <a:xfrm>
            <a:off x="107950" y="1258889"/>
            <a:ext cx="8856663" cy="4906962"/>
          </a:xfrm>
        </p:spPr>
        <p:txBody>
          <a:bodyPr/>
          <a:lstStyle/>
          <a:p>
            <a:pPr marL="514350" indent="-514350">
              <a:buFont typeface="+mj-lt"/>
              <a:buAutoNum type="arabicPeriod"/>
            </a:pPr>
            <a:r>
              <a:rPr lang="en-GB" sz="2000" i="0" dirty="0">
                <a:latin typeface="Arial" panose="020B0604020202020204" pitchFamily="34" charset="0"/>
                <a:cs typeface="Arial" panose="020B0604020202020204" pitchFamily="34" charset="0"/>
              </a:rPr>
              <a:t> </a:t>
            </a:r>
            <a:r>
              <a:rPr lang="en-GB" sz="2400" b="1" i="0" dirty="0">
                <a:solidFill>
                  <a:srgbClr val="FF0000"/>
                </a:solidFill>
                <a:latin typeface="Arial" panose="020B0604020202020204" pitchFamily="34" charset="0"/>
                <a:cs typeface="Arial" panose="020B0604020202020204" pitchFamily="34" charset="0"/>
              </a:rPr>
              <a:t>Quality Planning</a:t>
            </a:r>
            <a:r>
              <a:rPr lang="en-GB" sz="2400" i="0" dirty="0">
                <a:latin typeface="Arial" panose="020B0604020202020204" pitchFamily="34" charset="0"/>
                <a:cs typeface="Arial" panose="020B0604020202020204" pitchFamily="34" charset="0"/>
              </a:rPr>
              <a:t>: </a:t>
            </a:r>
            <a:r>
              <a:rPr lang="en-GB" sz="2400" b="0" i="0" dirty="0">
                <a:solidFill>
                  <a:srgbClr val="0D0D0D"/>
                </a:solidFill>
                <a:effectLst/>
                <a:latin typeface="Arial" panose="020B0604020202020204" pitchFamily="34" charset="0"/>
                <a:cs typeface="Arial" panose="020B0604020202020204" pitchFamily="34" charset="0"/>
              </a:rPr>
              <a:t>identifying quality standards, determining the quality assurance and control activities </a:t>
            </a:r>
          </a:p>
          <a:p>
            <a:pPr marL="514350" indent="-514350">
              <a:buFont typeface="+mj-lt"/>
              <a:buAutoNum type="arabicPeriod"/>
            </a:pPr>
            <a:r>
              <a:rPr lang="en-GB" sz="2400" i="0" dirty="0">
                <a:solidFill>
                  <a:srgbClr val="0D0D0D"/>
                </a:solidFill>
                <a:latin typeface="Arial" panose="020B0604020202020204" pitchFamily="34" charset="0"/>
                <a:cs typeface="Arial" panose="020B0604020202020204" pitchFamily="34" charset="0"/>
              </a:rPr>
              <a:t> </a:t>
            </a:r>
            <a:r>
              <a:rPr lang="en-GB" sz="2400" b="1" i="0" dirty="0">
                <a:solidFill>
                  <a:srgbClr val="FF0000"/>
                </a:solidFill>
                <a:effectLst/>
                <a:latin typeface="Arial" panose="020B0604020202020204" pitchFamily="34" charset="0"/>
                <a:cs typeface="Arial" panose="020B0604020202020204" pitchFamily="34" charset="0"/>
              </a:rPr>
              <a:t>Quality Assurance (QA)</a:t>
            </a:r>
            <a:r>
              <a:rPr lang="en-GB" sz="2400" i="0" dirty="0">
                <a:solidFill>
                  <a:srgbClr val="FF0000"/>
                </a:solidFill>
                <a:latin typeface="Arial" panose="020B0604020202020204" pitchFamily="34" charset="0"/>
                <a:cs typeface="Arial" panose="020B0604020202020204" pitchFamily="34" charset="0"/>
              </a:rPr>
              <a:t>: </a:t>
            </a:r>
            <a:r>
              <a:rPr lang="en-GB" sz="2400" b="0" i="0" dirty="0">
                <a:solidFill>
                  <a:srgbClr val="0D0D0D"/>
                </a:solidFill>
                <a:effectLst/>
                <a:latin typeface="Arial" panose="020B0604020202020204" pitchFamily="34" charset="0"/>
                <a:cs typeface="Arial" panose="020B0604020202020204" pitchFamily="34" charset="0"/>
              </a:rPr>
              <a:t>activities such as code reviews, static analysis, unit testing, peer reviews, and process compliance</a:t>
            </a:r>
          </a:p>
          <a:p>
            <a:pPr marL="514350" indent="-514350">
              <a:buFont typeface="+mj-lt"/>
              <a:buAutoNum type="arabicPeriod"/>
            </a:pPr>
            <a:r>
              <a:rPr lang="en-GB" sz="2400" i="0" dirty="0">
                <a:solidFill>
                  <a:srgbClr val="0D0D0D"/>
                </a:solidFill>
                <a:latin typeface="Arial" panose="020B0604020202020204" pitchFamily="34" charset="0"/>
                <a:cs typeface="Arial" panose="020B0604020202020204" pitchFamily="34" charset="0"/>
              </a:rPr>
              <a:t> </a:t>
            </a:r>
            <a:r>
              <a:rPr lang="en-GB" sz="2400" b="1" i="0" dirty="0">
                <a:solidFill>
                  <a:srgbClr val="FF0000"/>
                </a:solidFill>
                <a:latin typeface="Arial" panose="020B0604020202020204" pitchFamily="34" charset="0"/>
                <a:cs typeface="Arial" panose="020B0604020202020204" pitchFamily="34" charset="0"/>
              </a:rPr>
              <a:t>Quality Control (QC): </a:t>
            </a:r>
            <a:r>
              <a:rPr lang="en-GB" sz="2400" b="0" i="0" dirty="0">
                <a:solidFill>
                  <a:schemeClr val="tx1"/>
                </a:solidFill>
                <a:effectLst/>
                <a:latin typeface="Arial" panose="020B0604020202020204" pitchFamily="34" charset="0"/>
                <a:cs typeface="Arial" panose="020B0604020202020204" pitchFamily="34" charset="0"/>
              </a:rPr>
              <a:t>activities such as testing (e.g., functional testing, integration testing, system testing, regression testing), debugging</a:t>
            </a:r>
          </a:p>
          <a:p>
            <a:pPr marL="514350" indent="-514350">
              <a:buFont typeface="+mj-lt"/>
              <a:buAutoNum type="arabicPeriod"/>
            </a:pPr>
            <a:r>
              <a:rPr lang="en-GB" sz="2400" i="0" dirty="0">
                <a:solidFill>
                  <a:schemeClr val="tx1"/>
                </a:solidFill>
                <a:latin typeface="Arial" panose="020B0604020202020204" pitchFamily="34" charset="0"/>
                <a:cs typeface="Arial" panose="020B0604020202020204" pitchFamily="34" charset="0"/>
              </a:rPr>
              <a:t> </a:t>
            </a:r>
            <a:r>
              <a:rPr lang="en-GB" sz="2400" b="1" i="0" dirty="0">
                <a:solidFill>
                  <a:srgbClr val="FF0000"/>
                </a:solidFill>
                <a:latin typeface="Arial" panose="020B0604020202020204" pitchFamily="34" charset="0"/>
                <a:cs typeface="Arial" panose="020B0604020202020204" pitchFamily="34" charset="0"/>
              </a:rPr>
              <a:t>Continues Improvement: </a:t>
            </a:r>
            <a:r>
              <a:rPr lang="en-GB" sz="2400" b="0" i="0" dirty="0">
                <a:solidFill>
                  <a:srgbClr val="0D0D0D"/>
                </a:solidFill>
                <a:effectLst/>
                <a:latin typeface="Arial" panose="020B0604020202020204" pitchFamily="34" charset="0"/>
                <a:cs typeface="Arial" panose="020B0604020202020204" pitchFamily="34" charset="0"/>
              </a:rPr>
              <a:t>post-project reviews, analysing metrics and performance indicators, and implementing corrective and preventive actions (training, feedback, lesson learned, monitoring, etc)</a:t>
            </a:r>
            <a:endParaRPr lang="en-GB" sz="2400" b="1" i="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9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3771-C47C-7094-2C63-E56CED657CE4}"/>
              </a:ext>
            </a:extLst>
          </p:cNvPr>
          <p:cNvSpPr>
            <a:spLocks noGrp="1"/>
          </p:cNvSpPr>
          <p:nvPr>
            <p:ph type="title"/>
          </p:nvPr>
        </p:nvSpPr>
        <p:spPr/>
        <p:txBody>
          <a:bodyPr/>
          <a:lstStyle/>
          <a:p>
            <a:r>
              <a:rPr lang="en-GB" dirty="0"/>
              <a:t>Recap on Topic 7</a:t>
            </a:r>
          </a:p>
        </p:txBody>
      </p:sp>
      <p:sp>
        <p:nvSpPr>
          <p:cNvPr id="3" name="Content Placeholder 2">
            <a:extLst>
              <a:ext uri="{FF2B5EF4-FFF2-40B4-BE49-F238E27FC236}">
                <a16:creationId xmlns:a16="http://schemas.microsoft.com/office/drawing/2014/main" id="{977DF511-85EC-C6C6-0A5B-277C80EE1C22}"/>
              </a:ext>
            </a:extLst>
          </p:cNvPr>
          <p:cNvSpPr>
            <a:spLocks noGrp="1"/>
          </p:cNvSpPr>
          <p:nvPr>
            <p:ph idx="1"/>
          </p:nvPr>
        </p:nvSpPr>
        <p:spPr>
          <a:xfrm>
            <a:off x="103188" y="1412776"/>
            <a:ext cx="8856663" cy="4906962"/>
          </a:xfrm>
        </p:spPr>
        <p:txBody>
          <a:bodyPr/>
          <a:lstStyle/>
          <a:p>
            <a:pPr marL="457200" indent="-457200">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The dependability of a system reflects the user’s degree  of trust in that system. What are dependency attributes?</a:t>
            </a:r>
          </a:p>
          <a:p>
            <a:pPr marL="457200" indent="-457200">
              <a:buFont typeface="Arial" panose="020B0604020202020204" pitchFamily="34" charset="0"/>
              <a:buChar char="•"/>
            </a:pPr>
            <a:r>
              <a:rPr lang="en-US" altLang="en-US" sz="2000" i="0" dirty="0">
                <a:solidFill>
                  <a:schemeClr val="tx1"/>
                </a:solidFill>
                <a:latin typeface="Arial" panose="020B0604020202020204" pitchFamily="34" charset="0"/>
                <a:cs typeface="Arial" panose="020B0604020202020204" pitchFamily="34" charset="0"/>
              </a:rPr>
              <a:t>Dependable process are set of procedures and activities in SDLC to ensure software does not fail. What are dependency process characteristics? </a:t>
            </a:r>
          </a:p>
          <a:p>
            <a:pPr marL="457200" indent="-457200">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Formal methods are approaches to software  development that are based on mathematical  representation and analysis of software. What is system specification? </a:t>
            </a:r>
          </a:p>
          <a:p>
            <a:pPr marL="457200" indent="-457200">
              <a:buFont typeface="Arial" panose="020B0604020202020204" pitchFamily="34" charset="0"/>
              <a:buChar char="•"/>
            </a:pPr>
            <a:r>
              <a:rPr lang="en-GB" altLang="en-US" sz="2000" i="0" dirty="0">
                <a:solidFill>
                  <a:schemeClr val="tx1"/>
                </a:solidFill>
                <a:latin typeface="Arial" panose="020B0604020202020204" pitchFamily="34" charset="0"/>
                <a:cs typeface="Arial" panose="020B0604020202020204" pitchFamily="34" charset="0"/>
              </a:rPr>
              <a:t>Along with formal methods to ensure software equality there are practices to ensure security quality of software. Name some of them and the relevant SDLC stage of each.</a:t>
            </a:r>
          </a:p>
          <a:p>
            <a:pPr marL="457200" indent="-457200">
              <a:buFont typeface="Arial" panose="020B0604020202020204" pitchFamily="34" charset="0"/>
              <a:buChar char="•"/>
            </a:pPr>
            <a:endParaRPr lang="en-US" altLang="en-US" sz="2000" i="0" dirty="0">
              <a:latin typeface="Arial" panose="020B0604020202020204" pitchFamily="34" charset="0"/>
              <a:ea typeface="Arial MT"/>
              <a:cs typeface="Arial" panose="020B0604020202020204" pitchFamily="34" charset="0"/>
            </a:endParaRPr>
          </a:p>
          <a:p>
            <a:pPr marL="457200" indent="-457200">
              <a:buFont typeface="Arial" panose="020B0604020202020204" pitchFamily="34" charset="0"/>
              <a:buChar char="•"/>
            </a:pPr>
            <a:endParaRPr lang="en-US" altLang="en-US" sz="2000" i="0" dirty="0">
              <a:solidFill>
                <a:srgbClr val="46424D"/>
              </a:solidFill>
              <a:latin typeface="Arial MT"/>
            </a:endParaRPr>
          </a:p>
          <a:p>
            <a:pPr marL="457200" indent="-457200">
              <a:buFont typeface="Arial" panose="020B0604020202020204" pitchFamily="34" charset="0"/>
              <a:buChar char="•"/>
            </a:pPr>
            <a:endParaRPr lang="en-US" altLang="en-US" sz="2000" i="0" dirty="0">
              <a:solidFill>
                <a:srgbClr val="46424D"/>
              </a:solidFill>
              <a:latin typeface="Arial MT"/>
              <a:ea typeface="Arial MT"/>
              <a:cs typeface="Arial MT"/>
            </a:endParaRPr>
          </a:p>
          <a:p>
            <a:pPr marL="457200" indent="-457200">
              <a:buFont typeface="Arial" panose="020B0604020202020204" pitchFamily="34" charset="0"/>
              <a:buChar char="•"/>
            </a:pPr>
            <a:endParaRPr lang="en-GB" i="0" dirty="0"/>
          </a:p>
        </p:txBody>
      </p:sp>
    </p:spTree>
    <p:extLst>
      <p:ext uri="{BB962C8B-B14F-4D97-AF65-F5344CB8AC3E}">
        <p14:creationId xmlns:p14="http://schemas.microsoft.com/office/powerpoint/2010/main" val="1411793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3824-9FC6-8F16-E27F-E20F51768370}"/>
              </a:ext>
            </a:extLst>
          </p:cNvPr>
          <p:cNvSpPr>
            <a:spLocks noGrp="1"/>
          </p:cNvSpPr>
          <p:nvPr>
            <p:ph type="title"/>
          </p:nvPr>
        </p:nvSpPr>
        <p:spPr/>
        <p:txBody>
          <a:bodyPr/>
          <a:lstStyle/>
          <a:p>
            <a:r>
              <a:rPr lang="en-GB" dirty="0"/>
              <a:t>Quality Standards</a:t>
            </a:r>
          </a:p>
        </p:txBody>
      </p:sp>
      <p:sp>
        <p:nvSpPr>
          <p:cNvPr id="3" name="Content Placeholder 2">
            <a:extLst>
              <a:ext uri="{FF2B5EF4-FFF2-40B4-BE49-F238E27FC236}">
                <a16:creationId xmlns:a16="http://schemas.microsoft.com/office/drawing/2014/main" id="{E96AFC99-9021-B751-C895-99BCA79A4F5D}"/>
              </a:ext>
            </a:extLst>
          </p:cNvPr>
          <p:cNvSpPr>
            <a:spLocks noGrp="1"/>
          </p:cNvSpPr>
          <p:nvPr>
            <p:ph idx="1"/>
          </p:nvPr>
        </p:nvSpPr>
        <p:spPr>
          <a:xfrm>
            <a:off x="107950" y="1258889"/>
            <a:ext cx="8856663" cy="4906962"/>
          </a:xfrm>
        </p:spPr>
        <p:txBody>
          <a:bodyPr/>
          <a:lstStyle/>
          <a:p>
            <a:pPr marL="457200" indent="-457200">
              <a:buFont typeface="Arial" panose="020B0604020202020204" pitchFamily="34" charset="0"/>
              <a:buChar char="•"/>
            </a:pPr>
            <a:r>
              <a:rPr lang="en-GB" sz="2000" dirty="0"/>
              <a:t> </a:t>
            </a:r>
            <a:r>
              <a:rPr lang="en-GB" sz="2000" b="1" i="0" dirty="0">
                <a:solidFill>
                  <a:schemeClr val="tx1"/>
                </a:solidFill>
                <a:latin typeface="Arial" panose="020B0604020202020204" pitchFamily="34" charset="0"/>
                <a:cs typeface="Arial" panose="020B0604020202020204" pitchFamily="34" charset="0"/>
              </a:rPr>
              <a:t>ISO 9000 </a:t>
            </a:r>
            <a:r>
              <a:rPr lang="en-GB" sz="2000" i="0" dirty="0">
                <a:solidFill>
                  <a:schemeClr val="tx1"/>
                </a:solidFill>
                <a:latin typeface="Arial" panose="020B0604020202020204" pitchFamily="34" charset="0"/>
                <a:cs typeface="Arial" panose="020B0604020202020204" pitchFamily="34" charset="0"/>
              </a:rPr>
              <a:t>is defined as a set of international standards on quality management and quality assurance </a:t>
            </a:r>
            <a:endParaRPr lang="en-US" altLang="en-US" sz="2000" i="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 </a:t>
            </a:r>
            <a:r>
              <a:rPr lang="en-GB" sz="2000" b="1" i="0" dirty="0">
                <a:solidFill>
                  <a:srgbClr val="202122"/>
                </a:solidFill>
                <a:latin typeface="Arial" panose="020B0604020202020204" pitchFamily="34" charset="0"/>
                <a:cs typeface="Arial" panose="020B0604020202020204" pitchFamily="34" charset="0"/>
              </a:rPr>
              <a:t>ISO/IEC 9126</a:t>
            </a:r>
            <a:r>
              <a:rPr lang="en-GB" sz="2000" i="0" dirty="0">
                <a:solidFill>
                  <a:srgbClr val="202122"/>
                </a:solidFill>
                <a:latin typeface="Arial" panose="020B0604020202020204" pitchFamily="34" charset="0"/>
                <a:cs typeface="Arial" panose="020B0604020202020204" pitchFamily="34" charset="0"/>
              </a:rPr>
              <a:t> </a:t>
            </a:r>
            <a:r>
              <a:rPr lang="en-GB" sz="2000" dirty="0">
                <a:solidFill>
                  <a:srgbClr val="202122"/>
                </a:solidFill>
                <a:latin typeface="Arial" panose="020B0604020202020204" pitchFamily="34" charset="0"/>
                <a:cs typeface="Arial" panose="020B0604020202020204" pitchFamily="34" charset="0"/>
              </a:rPr>
              <a:t>Software engineering — Product quality: </a:t>
            </a:r>
            <a:r>
              <a:rPr lang="en-GB" sz="2400" i="0" dirty="0">
                <a:solidFill>
                  <a:srgbClr val="202122"/>
                </a:solidFill>
              </a:rPr>
              <a:t>classifies </a:t>
            </a:r>
            <a:r>
              <a:rPr lang="en-GB" sz="2400" i="0" dirty="0">
                <a:solidFill>
                  <a:srgbClr val="3366CC"/>
                </a:solidFill>
                <a:hlinkClick r:id="rId2" tooltip="Software quality"/>
              </a:rPr>
              <a:t>software quality</a:t>
            </a:r>
            <a:r>
              <a:rPr lang="en-GB" sz="2400" i="0" dirty="0">
                <a:solidFill>
                  <a:srgbClr val="202122"/>
                </a:solidFill>
              </a:rPr>
              <a:t> in a structured set of characteristics:</a:t>
            </a:r>
          </a:p>
          <a:p>
            <a:pPr marL="901700" lvl="1" indent="-457200">
              <a:buFont typeface="Arial" panose="020B0604020202020204" pitchFamily="34" charset="0"/>
              <a:buChar char="•"/>
              <a:defRPr/>
            </a:pPr>
            <a:r>
              <a:rPr lang="en-GB" sz="2400" dirty="0">
                <a:solidFill>
                  <a:srgbClr val="202122"/>
                </a:solidFill>
                <a:latin typeface="+mn-lt"/>
              </a:rPr>
              <a:t> functionality:</a:t>
            </a:r>
          </a:p>
          <a:p>
            <a:pPr marL="901700" lvl="1" indent="-457200">
              <a:buFont typeface="Arial" panose="020B0604020202020204" pitchFamily="34" charset="0"/>
              <a:buChar char="•"/>
              <a:defRPr/>
            </a:pPr>
            <a:r>
              <a:rPr lang="en-GB" sz="2400" dirty="0">
                <a:solidFill>
                  <a:srgbClr val="202122"/>
                </a:solidFill>
                <a:latin typeface="+mn-lt"/>
              </a:rPr>
              <a:t> reliability: </a:t>
            </a:r>
          </a:p>
          <a:p>
            <a:pPr marL="901700" lvl="1" indent="-457200">
              <a:buFont typeface="Arial" panose="020B0604020202020204" pitchFamily="34" charset="0"/>
              <a:buChar char="•"/>
              <a:defRPr/>
            </a:pPr>
            <a:r>
              <a:rPr lang="en-GB" sz="2400" dirty="0">
                <a:solidFill>
                  <a:srgbClr val="202122"/>
                </a:solidFill>
                <a:latin typeface="+mn-lt"/>
              </a:rPr>
              <a:t> scalability: </a:t>
            </a:r>
          </a:p>
          <a:p>
            <a:pPr marL="901700" lvl="1" indent="-457200">
              <a:buFont typeface="Arial" panose="020B0604020202020204" pitchFamily="34" charset="0"/>
              <a:buChar char="•"/>
              <a:defRPr/>
            </a:pPr>
            <a:r>
              <a:rPr lang="en-GB" sz="2400" dirty="0">
                <a:solidFill>
                  <a:srgbClr val="202122"/>
                </a:solidFill>
                <a:latin typeface="+mn-lt"/>
              </a:rPr>
              <a:t> usability: </a:t>
            </a:r>
          </a:p>
          <a:p>
            <a:pPr marL="901700" lvl="1" indent="-457200">
              <a:buFont typeface="Arial" panose="020B0604020202020204" pitchFamily="34" charset="0"/>
              <a:buChar char="•"/>
              <a:defRPr/>
            </a:pPr>
            <a:r>
              <a:rPr lang="en-GB" sz="2400" dirty="0">
                <a:solidFill>
                  <a:srgbClr val="202122"/>
                </a:solidFill>
                <a:latin typeface="+mn-lt"/>
              </a:rPr>
              <a:t> efficiency: </a:t>
            </a:r>
          </a:p>
          <a:p>
            <a:pPr marL="901700" lvl="1" indent="-457200">
              <a:buFont typeface="Arial" panose="020B0604020202020204" pitchFamily="34" charset="0"/>
              <a:buChar char="•"/>
              <a:defRPr/>
            </a:pPr>
            <a:r>
              <a:rPr lang="en-GB" sz="2400" dirty="0">
                <a:solidFill>
                  <a:srgbClr val="202122"/>
                </a:solidFill>
                <a:latin typeface="+mn-lt"/>
              </a:rPr>
              <a:t> maintainability: </a:t>
            </a:r>
          </a:p>
          <a:p>
            <a:pPr marL="901700" lvl="1" indent="-457200">
              <a:buFont typeface="Arial" panose="020B0604020202020204" pitchFamily="34" charset="0"/>
              <a:buChar char="•"/>
              <a:defRPr/>
            </a:pPr>
            <a:r>
              <a:rPr lang="en-GB" sz="2400" dirty="0">
                <a:solidFill>
                  <a:srgbClr val="202122"/>
                </a:solidFill>
                <a:latin typeface="+mn-lt"/>
              </a:rPr>
              <a:t> portability: </a:t>
            </a:r>
            <a:endParaRPr lang="en-GB" sz="2000" dirty="0">
              <a:solidFill>
                <a:srgbClr val="20212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000" dirty="0"/>
          </a:p>
        </p:txBody>
      </p:sp>
      <p:sp>
        <p:nvSpPr>
          <p:cNvPr id="4" name="TextBox 3">
            <a:extLst>
              <a:ext uri="{FF2B5EF4-FFF2-40B4-BE49-F238E27FC236}">
                <a16:creationId xmlns:a16="http://schemas.microsoft.com/office/drawing/2014/main" id="{5857442A-BF9C-E453-2E71-98419C127134}"/>
              </a:ext>
            </a:extLst>
          </p:cNvPr>
          <p:cNvSpPr txBox="1"/>
          <p:nvPr/>
        </p:nvSpPr>
        <p:spPr>
          <a:xfrm>
            <a:off x="2771800" y="2644869"/>
            <a:ext cx="6192813" cy="584775"/>
          </a:xfrm>
          <a:prstGeom prst="rect">
            <a:avLst/>
          </a:prstGeom>
          <a:noFill/>
        </p:spPr>
        <p:txBody>
          <a:bodyPr wrap="square" rtlCol="0">
            <a:spAutoFit/>
          </a:bodyPr>
          <a:lstStyle/>
          <a:p>
            <a:r>
              <a:rPr lang="en-GB" sz="1600" b="0" i="0" dirty="0">
                <a:solidFill>
                  <a:srgbClr val="0D0D0D"/>
                </a:solidFill>
                <a:effectLst/>
                <a:latin typeface="Söhne"/>
              </a:rPr>
              <a:t>range of features and capabilities provided by software to meet user requirements</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5" name="TextBox 4">
            <a:extLst>
              <a:ext uri="{FF2B5EF4-FFF2-40B4-BE49-F238E27FC236}">
                <a16:creationId xmlns:a16="http://schemas.microsoft.com/office/drawing/2014/main" id="{B543E819-058F-0C82-6836-493AF6B16FAF}"/>
              </a:ext>
            </a:extLst>
          </p:cNvPr>
          <p:cNvSpPr txBox="1"/>
          <p:nvPr/>
        </p:nvSpPr>
        <p:spPr>
          <a:xfrm>
            <a:off x="2483768" y="3145546"/>
            <a:ext cx="6660232" cy="584775"/>
          </a:xfrm>
          <a:prstGeom prst="rect">
            <a:avLst/>
          </a:prstGeom>
          <a:noFill/>
        </p:spPr>
        <p:txBody>
          <a:bodyPr wrap="square" rtlCol="0">
            <a:spAutoFit/>
          </a:bodyPr>
          <a:lstStyle/>
          <a:p>
            <a:r>
              <a:rPr lang="en-GB" sz="1600" b="0" i="0" dirty="0">
                <a:solidFill>
                  <a:srgbClr val="0D0D0D"/>
                </a:solidFill>
                <a:effectLst/>
                <a:latin typeface="Söhne"/>
              </a:rPr>
              <a:t>ability of a software system to consistently perform its intended functions under specific conditions </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6" name="TextBox 5">
            <a:extLst>
              <a:ext uri="{FF2B5EF4-FFF2-40B4-BE49-F238E27FC236}">
                <a16:creationId xmlns:a16="http://schemas.microsoft.com/office/drawing/2014/main" id="{BB2B101C-4FA4-371C-3352-E3D50AA6639E}"/>
              </a:ext>
            </a:extLst>
          </p:cNvPr>
          <p:cNvSpPr txBox="1"/>
          <p:nvPr/>
        </p:nvSpPr>
        <p:spPr>
          <a:xfrm>
            <a:off x="2483768" y="3626102"/>
            <a:ext cx="5976664" cy="584775"/>
          </a:xfrm>
          <a:prstGeom prst="rect">
            <a:avLst/>
          </a:prstGeom>
          <a:noFill/>
        </p:spPr>
        <p:txBody>
          <a:bodyPr wrap="square" rtlCol="0">
            <a:spAutoFit/>
          </a:bodyPr>
          <a:lstStyle/>
          <a:p>
            <a:r>
              <a:rPr lang="en-GB" sz="1600" b="0" i="0" dirty="0">
                <a:solidFill>
                  <a:srgbClr val="0D0D0D"/>
                </a:solidFill>
                <a:effectLst/>
                <a:latin typeface="Söhne"/>
              </a:rPr>
              <a:t>ability of a software system to handle increasing workload or user demands</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7" name="TextBox 6">
            <a:extLst>
              <a:ext uri="{FF2B5EF4-FFF2-40B4-BE49-F238E27FC236}">
                <a16:creationId xmlns:a16="http://schemas.microsoft.com/office/drawing/2014/main" id="{652AA53B-8A93-C9EA-B5B5-A969227C770D}"/>
              </a:ext>
            </a:extLst>
          </p:cNvPr>
          <p:cNvSpPr txBox="1"/>
          <p:nvPr/>
        </p:nvSpPr>
        <p:spPr>
          <a:xfrm>
            <a:off x="2375819" y="4114455"/>
            <a:ext cx="6660231" cy="338554"/>
          </a:xfrm>
          <a:prstGeom prst="rect">
            <a:avLst/>
          </a:prstGeom>
          <a:noFill/>
        </p:spPr>
        <p:txBody>
          <a:bodyPr wrap="square" rtlCol="0">
            <a:spAutoFit/>
          </a:bodyPr>
          <a:lstStyle/>
          <a:p>
            <a:r>
              <a:rPr lang="en-GB" sz="1600" b="0" i="0" dirty="0">
                <a:solidFill>
                  <a:srgbClr val="0D0D0D"/>
                </a:solidFill>
                <a:effectLst/>
                <a:latin typeface="Söhne"/>
              </a:rPr>
              <a:t>measure of how easy and intuitive it is for users to interact  with</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8" name="TextBox 7">
            <a:extLst>
              <a:ext uri="{FF2B5EF4-FFF2-40B4-BE49-F238E27FC236}">
                <a16:creationId xmlns:a16="http://schemas.microsoft.com/office/drawing/2014/main" id="{B68C36F4-23B7-566F-1BBE-DF4E3DD6F81B}"/>
              </a:ext>
            </a:extLst>
          </p:cNvPr>
          <p:cNvSpPr txBox="1"/>
          <p:nvPr/>
        </p:nvSpPr>
        <p:spPr>
          <a:xfrm>
            <a:off x="2461997" y="4507636"/>
            <a:ext cx="6127278" cy="338554"/>
          </a:xfrm>
          <a:prstGeom prst="rect">
            <a:avLst/>
          </a:prstGeom>
          <a:noFill/>
        </p:spPr>
        <p:txBody>
          <a:bodyPr wrap="square" rtlCol="0">
            <a:spAutoFit/>
          </a:bodyPr>
          <a:lstStyle/>
          <a:p>
            <a:r>
              <a:rPr lang="en-GB" sz="1600" b="0" i="0" dirty="0">
                <a:solidFill>
                  <a:srgbClr val="0D0D0D"/>
                </a:solidFill>
                <a:effectLst/>
                <a:latin typeface="Söhne"/>
              </a:rPr>
              <a:t>ability of a program to accomplish tasks with optimal use of resources</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9" name="TextBox 8">
            <a:extLst>
              <a:ext uri="{FF2B5EF4-FFF2-40B4-BE49-F238E27FC236}">
                <a16:creationId xmlns:a16="http://schemas.microsoft.com/office/drawing/2014/main" id="{445D59D8-E650-E524-AF71-A1C25B2A678C}"/>
              </a:ext>
            </a:extLst>
          </p:cNvPr>
          <p:cNvSpPr txBox="1"/>
          <p:nvPr/>
        </p:nvSpPr>
        <p:spPr>
          <a:xfrm>
            <a:off x="3161119" y="4854871"/>
            <a:ext cx="6012158" cy="584775"/>
          </a:xfrm>
          <a:prstGeom prst="rect">
            <a:avLst/>
          </a:prstGeom>
          <a:noFill/>
        </p:spPr>
        <p:txBody>
          <a:bodyPr wrap="square" rtlCol="0">
            <a:spAutoFit/>
          </a:bodyPr>
          <a:lstStyle/>
          <a:p>
            <a:r>
              <a:rPr lang="en-GB" sz="1600" b="0" i="0" dirty="0">
                <a:solidFill>
                  <a:srgbClr val="0D0D0D"/>
                </a:solidFill>
                <a:effectLst/>
                <a:latin typeface="Söhne"/>
              </a:rPr>
              <a:t>the ease with which a software system can be modified, updated, and extended over time </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70644519-1EAB-DEC6-72C8-60C9EFD0E084}"/>
              </a:ext>
            </a:extLst>
          </p:cNvPr>
          <p:cNvSpPr txBox="1"/>
          <p:nvPr/>
        </p:nvSpPr>
        <p:spPr>
          <a:xfrm>
            <a:off x="2642295" y="5392730"/>
            <a:ext cx="6127277" cy="584775"/>
          </a:xfrm>
          <a:prstGeom prst="rect">
            <a:avLst/>
          </a:prstGeom>
          <a:noFill/>
        </p:spPr>
        <p:txBody>
          <a:bodyPr wrap="square" rtlCol="0">
            <a:spAutoFit/>
          </a:bodyPr>
          <a:lstStyle/>
          <a:p>
            <a:r>
              <a:rPr lang="en-GB" sz="1600" b="0" i="0" dirty="0">
                <a:solidFill>
                  <a:srgbClr val="0D0D0D"/>
                </a:solidFill>
                <a:effectLst/>
                <a:latin typeface="Söhne"/>
              </a:rPr>
              <a:t>capability of a software system to be easily transferred or adapted to different environments</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40390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EE4A-E9AD-8847-8EB1-5264B4817FF7}"/>
              </a:ext>
            </a:extLst>
          </p:cNvPr>
          <p:cNvSpPr>
            <a:spLocks noGrp="1"/>
          </p:cNvSpPr>
          <p:nvPr>
            <p:ph type="title"/>
          </p:nvPr>
        </p:nvSpPr>
        <p:spPr/>
        <p:txBody>
          <a:bodyPr/>
          <a:lstStyle/>
          <a:p>
            <a:r>
              <a:rPr lang="en-GB" dirty="0"/>
              <a:t>Software Assurance Methods</a:t>
            </a:r>
          </a:p>
        </p:txBody>
      </p:sp>
      <p:sp>
        <p:nvSpPr>
          <p:cNvPr id="3" name="Content Placeholder 2">
            <a:extLst>
              <a:ext uri="{FF2B5EF4-FFF2-40B4-BE49-F238E27FC236}">
                <a16:creationId xmlns:a16="http://schemas.microsoft.com/office/drawing/2014/main" id="{321C0E78-42FE-6A8E-DFF5-7D54FF0BB2D2}"/>
              </a:ext>
            </a:extLst>
          </p:cNvPr>
          <p:cNvSpPr>
            <a:spLocks noGrp="1"/>
          </p:cNvSpPr>
          <p:nvPr>
            <p:ph idx="1"/>
          </p:nvPr>
        </p:nvSpPr>
        <p:spPr>
          <a:xfrm>
            <a:off x="103188" y="1412776"/>
            <a:ext cx="8856663" cy="4464496"/>
          </a:xfrm>
        </p:spPr>
        <p:txBody>
          <a:bodyPr/>
          <a:lstStyle/>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Lines of codes (LOC): 3 levels of :</a:t>
            </a:r>
          </a:p>
          <a:p>
            <a:pPr marL="901700" lvl="1"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Industry average: 15 - 50 errors per 1000 lines of delivered code</a:t>
            </a:r>
          </a:p>
          <a:p>
            <a:pPr marL="901700" lvl="1"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Microsoft application: 10 - 20 defects per 1000 lines of code </a:t>
            </a:r>
          </a:p>
          <a:p>
            <a:pPr marL="901700" lvl="1"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Cleanroom development: 3 defects per 1000 lines of code </a:t>
            </a: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Software Inspection</a:t>
            </a:r>
            <a:r>
              <a:rPr lang="en-GB" sz="2000" i="0" dirty="0">
                <a:latin typeface="Arial" panose="020B0604020202020204" pitchFamily="34" charset="0"/>
                <a:cs typeface="Arial" panose="020B0604020202020204" pitchFamily="34" charset="0"/>
              </a:rPr>
              <a:t>: </a:t>
            </a:r>
            <a:r>
              <a:rPr lang="en-GB" altLang="en-US" sz="2000" i="0" dirty="0">
                <a:solidFill>
                  <a:schemeClr val="tx1"/>
                </a:solidFill>
                <a:latin typeface="Arial" panose="020B0604020202020204" pitchFamily="34" charset="0"/>
                <a:cs typeface="Arial" panose="020B0604020202020204" pitchFamily="34" charset="0"/>
              </a:rPr>
              <a:t>code examination in detail by external agents</a:t>
            </a:r>
            <a:endParaRPr lang="en-GB" sz="2000" i="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Peer review: </a:t>
            </a:r>
            <a:r>
              <a:rPr lang="en-GB" sz="2000" i="0" dirty="0">
                <a:solidFill>
                  <a:schemeClr val="tx1"/>
                </a:solidFill>
                <a:latin typeface="Arial" panose="020B0604020202020204" pitchFamily="34" charset="0"/>
                <a:cs typeface="Arial" panose="020B0604020202020204" pitchFamily="34" charset="0"/>
              </a:rPr>
              <a:t>code</a:t>
            </a:r>
            <a:r>
              <a:rPr lang="en-GB" altLang="en-US" sz="2000" i="0" dirty="0">
                <a:solidFill>
                  <a:schemeClr val="tx1"/>
                </a:solidFill>
                <a:latin typeface="Arial" panose="020B0604020202020204" pitchFamily="34" charset="0"/>
                <a:cs typeface="Arial" panose="020B0604020202020204" pitchFamily="34" charset="0"/>
              </a:rPr>
              <a:t> inspection by two or three colleagues from another project</a:t>
            </a:r>
            <a:endParaRPr lang="en-GB" sz="2000" i="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Programming in pair: </a:t>
            </a:r>
            <a:r>
              <a:rPr lang="en-GB" sz="2000" i="0" dirty="0">
                <a:solidFill>
                  <a:schemeClr val="tx1"/>
                </a:solidFill>
                <a:latin typeface="Arial" panose="020B0604020202020204" pitchFamily="34" charset="0"/>
                <a:cs typeface="Arial" panose="020B0604020202020204" pitchFamily="34" charset="0"/>
              </a:rPr>
              <a:t>Both programmers sharing a single workstation to code and control at same time</a:t>
            </a:r>
          </a:p>
          <a:p>
            <a:pPr marL="457200" indent="-457200">
              <a:buFont typeface="Arial" panose="020B0604020202020204" pitchFamily="34" charset="0"/>
              <a:buChar char="•"/>
            </a:pPr>
            <a:r>
              <a:rPr lang="en-GB" sz="2000" b="1" i="0" dirty="0">
                <a:latin typeface="Arial" panose="020B0604020202020204" pitchFamily="34" charset="0"/>
                <a:cs typeface="Arial" panose="020B0604020202020204" pitchFamily="34" charset="0"/>
              </a:rPr>
              <a:t>Unit testing: </a:t>
            </a:r>
            <a:r>
              <a:rPr lang="en-GB" sz="2000" i="0" dirty="0">
                <a:solidFill>
                  <a:schemeClr val="tx1"/>
                </a:solidFill>
                <a:latin typeface="Arial" panose="020B0604020202020204" pitchFamily="34" charset="0"/>
                <a:cs typeface="Arial" panose="020B0604020202020204" pitchFamily="34" charset="0"/>
              </a:rPr>
              <a:t>testing individual units or components of a software application.</a:t>
            </a:r>
          </a:p>
        </p:txBody>
      </p:sp>
    </p:spTree>
    <p:extLst>
      <p:ext uri="{BB962C8B-B14F-4D97-AF65-F5344CB8AC3E}">
        <p14:creationId xmlns:p14="http://schemas.microsoft.com/office/powerpoint/2010/main" val="275090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A22C192F-372F-81B2-988D-12F1D6E5C7C9}"/>
              </a:ext>
            </a:extLst>
          </p:cNvPr>
          <p:cNvSpPr>
            <a:spLocks noGrp="1" noChangeArrowheads="1"/>
          </p:cNvSpPr>
          <p:nvPr>
            <p:ph type="title"/>
          </p:nvPr>
        </p:nvSpPr>
        <p:spPr/>
        <p:txBody>
          <a:bodyPr/>
          <a:lstStyle/>
          <a:p>
            <a:pPr eaLnBrk="1" hangingPunct="1"/>
            <a:r>
              <a:rPr lang="en-US" altLang="en-US" dirty="0"/>
              <a:t>Capability Maturity Model</a:t>
            </a:r>
          </a:p>
        </p:txBody>
      </p:sp>
      <p:sp>
        <p:nvSpPr>
          <p:cNvPr id="28675" name="Rectangle 7">
            <a:extLst>
              <a:ext uri="{FF2B5EF4-FFF2-40B4-BE49-F238E27FC236}">
                <a16:creationId xmlns:a16="http://schemas.microsoft.com/office/drawing/2014/main" id="{FCA21263-CA32-95C2-C287-0AF10D1E473A}"/>
              </a:ext>
            </a:extLst>
          </p:cNvPr>
          <p:cNvSpPr>
            <a:spLocks noGrp="1" noChangeArrowheads="1"/>
          </p:cNvSpPr>
          <p:nvPr>
            <p:ph idx="1"/>
          </p:nvPr>
        </p:nvSpPr>
        <p:spPr>
          <a:xfrm>
            <a:off x="103188" y="1258888"/>
            <a:ext cx="8856663" cy="4834408"/>
          </a:xfrm>
        </p:spPr>
        <p:txBody>
          <a:bodyPr/>
          <a:lstStyle/>
          <a:p>
            <a:pPr lvl="1" algn="just" eaLnBrk="1" hangingPunct="1">
              <a:defRPr/>
            </a:pPr>
            <a:r>
              <a:rPr lang="en-GB" altLang="en-US" sz="2000" dirty="0">
                <a:solidFill>
                  <a:schemeClr val="tx1"/>
                </a:solidFill>
                <a:latin typeface="Arial" panose="020B0604020202020204" pitchFamily="34" charset="0"/>
                <a:cs typeface="Arial" panose="020B0604020202020204" pitchFamily="34" charset="0"/>
              </a:rPr>
              <a:t> CMM </a:t>
            </a:r>
            <a:r>
              <a:rPr lang="en-GB" sz="2000" dirty="0">
                <a:solidFill>
                  <a:schemeClr val="tx1"/>
                </a:solidFill>
                <a:latin typeface="Arial" panose="020B0604020202020204" pitchFamily="34" charset="0"/>
                <a:cs typeface="Arial" panose="020B0604020202020204" pitchFamily="34" charset="0"/>
              </a:rPr>
              <a:t>is a methodology used to develop and refine an organization's software development process</a:t>
            </a:r>
          </a:p>
          <a:p>
            <a:pPr lvl="1" algn="just" eaLnBrk="1" hangingPunct="1">
              <a:defRPr/>
            </a:pPr>
            <a:r>
              <a:rPr lang="en-GB" altLang="en-US" sz="2000" dirty="0">
                <a:solidFill>
                  <a:schemeClr val="tx1"/>
                </a:solidFill>
                <a:latin typeface="Arial" panose="020B0604020202020204" pitchFamily="34" charset="0"/>
                <a:cs typeface="Arial" panose="020B0604020202020204" pitchFamily="34" charset="0"/>
              </a:rPr>
              <a:t> </a:t>
            </a:r>
            <a:r>
              <a:rPr lang="en-GB" sz="2000" dirty="0">
                <a:solidFill>
                  <a:schemeClr val="tx1"/>
                </a:solidFill>
                <a:latin typeface="Arial" panose="020B0604020202020204" pitchFamily="34" charset="0"/>
                <a:cs typeface="Arial" panose="020B0604020202020204" pitchFamily="34" charset="0"/>
              </a:rPr>
              <a:t>developed by the Software Engineering Institute (</a:t>
            </a:r>
            <a:r>
              <a:rPr lang="en-GB" sz="2000" u="sng" dirty="0">
                <a:solidFill>
                  <a:schemeClr val="tx1"/>
                </a:solidFill>
                <a:latin typeface="Arial" panose="020B0604020202020204" pitchFamily="34" charset="0"/>
                <a:cs typeface="Arial" panose="020B0604020202020204" pitchFamily="34" charset="0"/>
                <a:hlinkClick r:id="rId2"/>
              </a:rPr>
              <a:t>SEI</a:t>
            </a:r>
            <a:r>
              <a:rPr lang="en-GB" sz="2000" dirty="0">
                <a:solidFill>
                  <a:schemeClr val="tx1"/>
                </a:solidFill>
                <a:latin typeface="Arial" panose="020B0604020202020204" pitchFamily="34" charset="0"/>
                <a:cs typeface="Arial" panose="020B0604020202020204" pitchFamily="34" charset="0"/>
              </a:rPr>
              <a:t>)</a:t>
            </a:r>
          </a:p>
          <a:p>
            <a:pPr lvl="1" algn="just" eaLnBrk="1" hangingPunct="1">
              <a:defRPr/>
            </a:pPr>
            <a:r>
              <a:rPr lang="en-GB" altLang="en-US" sz="200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CMM's five levels of maturity for software processes:</a:t>
            </a:r>
          </a:p>
          <a:p>
            <a:pPr lvl="2" algn="just" eaLnBrk="1" hangingPunct="1">
              <a:defRPr/>
            </a:pPr>
            <a:r>
              <a:rPr lang="en-GB" sz="2000" b="1" dirty="0">
                <a:solidFill>
                  <a:schemeClr val="tx1"/>
                </a:solidFill>
                <a:latin typeface="Arial" panose="020B0604020202020204" pitchFamily="34" charset="0"/>
                <a:cs typeface="Arial" panose="020B0604020202020204" pitchFamily="34" charset="0"/>
              </a:rPr>
              <a:t> Initial.</a:t>
            </a:r>
            <a:r>
              <a:rPr lang="en-GB" sz="2000" dirty="0">
                <a:solidFill>
                  <a:schemeClr val="tx1"/>
                </a:solidFill>
                <a:latin typeface="Arial" panose="020B0604020202020204" pitchFamily="34" charset="0"/>
                <a:cs typeface="Arial" panose="020B0604020202020204" pitchFamily="34" charset="0"/>
              </a:rPr>
              <a:t> At the initial level, processes are disorganized</a:t>
            </a:r>
            <a:r>
              <a:rPr lang="en-GB" sz="2000" b="1" dirty="0">
                <a:solidFill>
                  <a:schemeClr val="tx1"/>
                </a:solidFill>
                <a:latin typeface="Arial" panose="020B0604020202020204" pitchFamily="34" charset="0"/>
                <a:cs typeface="Arial" panose="020B0604020202020204" pitchFamily="34" charset="0"/>
              </a:rPr>
              <a:t>, </a:t>
            </a:r>
            <a:r>
              <a:rPr lang="en-GB" sz="2000" dirty="0">
                <a:solidFill>
                  <a:schemeClr val="tx1"/>
                </a:solidFill>
                <a:latin typeface="Arial" panose="020B0604020202020204" pitchFamily="34" charset="0"/>
                <a:cs typeface="Arial" panose="020B0604020202020204" pitchFamily="34" charset="0"/>
              </a:rPr>
              <a:t>because not all requirements are known</a:t>
            </a:r>
          </a:p>
          <a:p>
            <a:pPr lvl="2" algn="just" eaLnBrk="1" hangingPunct="1">
              <a:defRPr/>
            </a:pPr>
            <a:r>
              <a:rPr lang="en-GB" altLang="en-US" sz="2000" dirty="0">
                <a:solidFill>
                  <a:schemeClr val="tx1"/>
                </a:solidFill>
                <a:latin typeface="Arial" panose="020B0604020202020204" pitchFamily="34" charset="0"/>
                <a:cs typeface="Arial" panose="020B0604020202020204" pitchFamily="34" charset="0"/>
              </a:rPr>
              <a:t> </a:t>
            </a:r>
            <a:r>
              <a:rPr lang="en-GB" altLang="en-US" sz="2000" b="1" dirty="0">
                <a:solidFill>
                  <a:schemeClr val="tx1"/>
                </a:solidFill>
                <a:latin typeface="Arial" panose="020B0604020202020204" pitchFamily="34" charset="0"/>
                <a:cs typeface="Arial" panose="020B0604020202020204" pitchFamily="34" charset="0"/>
              </a:rPr>
              <a:t>Repeatable</a:t>
            </a:r>
            <a:r>
              <a:rPr lang="en-GB" altLang="en-US" sz="2000" dirty="0">
                <a:solidFill>
                  <a:schemeClr val="tx1"/>
                </a:solidFill>
                <a:latin typeface="Arial" panose="020B0604020202020204" pitchFamily="34" charset="0"/>
                <a:cs typeface="Arial" panose="020B0604020202020204" pitchFamily="34" charset="0"/>
              </a:rPr>
              <a:t>: </a:t>
            </a:r>
            <a:r>
              <a:rPr lang="en-GB" sz="2000" dirty="0">
                <a:solidFill>
                  <a:schemeClr val="tx1"/>
                </a:solidFill>
                <a:latin typeface="Arial" panose="020B0604020202020204" pitchFamily="34" charset="0"/>
                <a:cs typeface="Arial" panose="020B0604020202020204" pitchFamily="34" charset="0"/>
              </a:rPr>
              <a:t>basic project management techniques are established</a:t>
            </a:r>
          </a:p>
          <a:p>
            <a:pPr lvl="2" algn="just" eaLnBrk="1" hangingPunct="1">
              <a:defRPr/>
            </a:pPr>
            <a:r>
              <a:rPr lang="en-GB" altLang="en-US" sz="200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Defined.</a:t>
            </a:r>
            <a:r>
              <a:rPr lang="en-GB" sz="2000" dirty="0">
                <a:solidFill>
                  <a:schemeClr val="tx1"/>
                </a:solidFill>
                <a:latin typeface="Arial" panose="020B0604020202020204" pitchFamily="34" charset="0"/>
                <a:cs typeface="Arial" panose="020B0604020202020204" pitchFamily="34" charset="0"/>
              </a:rPr>
              <a:t>  an organization develops its own standard software development process.</a:t>
            </a:r>
          </a:p>
          <a:p>
            <a:pPr lvl="2" algn="just" eaLnBrk="1" hangingPunct="1">
              <a:defRPr/>
            </a:pPr>
            <a:r>
              <a:rPr lang="en-GB" altLang="en-US" sz="200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Managed.</a:t>
            </a:r>
            <a:r>
              <a:rPr lang="en-GB" sz="2000" dirty="0">
                <a:solidFill>
                  <a:schemeClr val="tx1"/>
                </a:solidFill>
                <a:latin typeface="Arial" panose="020B0604020202020204" pitchFamily="34" charset="0"/>
                <a:cs typeface="Arial" panose="020B0604020202020204" pitchFamily="34" charset="0"/>
              </a:rPr>
              <a:t> an organization monitors and controls its own processes through data collection and analysis.</a:t>
            </a:r>
          </a:p>
          <a:p>
            <a:pPr lvl="2" algn="just" eaLnBrk="1" hangingPunct="1">
              <a:defRPr/>
            </a:pPr>
            <a:r>
              <a:rPr lang="en-GB" sz="200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Optimising.</a:t>
            </a:r>
            <a:r>
              <a:rPr lang="en-GB" sz="2000" dirty="0">
                <a:solidFill>
                  <a:schemeClr val="tx1"/>
                </a:solidFill>
                <a:latin typeface="Arial" panose="020B0604020202020204" pitchFamily="34" charset="0"/>
                <a:cs typeface="Arial" panose="020B0604020202020204" pitchFamily="34" charset="0"/>
              </a:rPr>
              <a:t> processes are constantly improved through monitoring feedback from processes .</a:t>
            </a:r>
          </a:p>
          <a:p>
            <a:pPr lvl="2" algn="just" eaLnBrk="1" hangingPunct="1">
              <a:defRPr/>
            </a:pPr>
            <a:endParaRPr lang="en-GB" sz="2000" dirty="0">
              <a:solidFill>
                <a:schemeClr val="tx1"/>
              </a:solidFill>
              <a:latin typeface="Arial" panose="020B0604020202020204" pitchFamily="34" charset="0"/>
              <a:cs typeface="Arial" panose="020B0604020202020204" pitchFamily="34" charset="0"/>
            </a:endParaRPr>
          </a:p>
          <a:p>
            <a:pPr lvl="2" algn="just" eaLnBrk="1" hangingPunct="1">
              <a:defRPr/>
            </a:pPr>
            <a:endParaRPr lang="en-US" alt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 calcmode="lin" valueType="num">
                                      <p:cBhvr additive="base">
                                        <p:cTn id="7"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anim calcmode="lin" valueType="num">
                                      <p:cBhvr additive="base">
                                        <p:cTn id="13"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anim calcmode="lin" valueType="num">
                                      <p:cBhvr additive="base">
                                        <p:cTn id="19"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anim calcmode="lin" valueType="num">
                                      <p:cBhvr additive="base">
                                        <p:cTn id="25"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anim calcmode="lin" valueType="num">
                                      <p:cBhvr additive="base">
                                        <p:cTn id="31"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DA9B-77B3-6F41-52A8-00F3A4EE42EB}"/>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87F2CFB5-1BBB-41CD-13D1-A38F6AA387D8}"/>
              </a:ext>
            </a:extLst>
          </p:cNvPr>
          <p:cNvSpPr>
            <a:spLocks noGrp="1"/>
          </p:cNvSpPr>
          <p:nvPr>
            <p:ph idx="1"/>
          </p:nvPr>
        </p:nvSpPr>
        <p:spPr>
          <a:xfrm>
            <a:off x="107950" y="1484785"/>
            <a:ext cx="8856663" cy="4681066"/>
          </a:xfrm>
        </p:spPr>
        <p:txBody>
          <a:bodyPr/>
          <a:lstStyle/>
          <a:p>
            <a:r>
              <a:rPr lang="en-GB" dirty="0"/>
              <a:t>Share your experience with the class on the quality of the software application you have used?</a:t>
            </a:r>
          </a:p>
          <a:p>
            <a:endParaRPr lang="en-GB" dirty="0"/>
          </a:p>
          <a:p>
            <a:r>
              <a:rPr lang="en-GB" dirty="0"/>
              <a:t>Which of those software you found to have good quality? What are your measurement factor?</a:t>
            </a:r>
          </a:p>
          <a:p>
            <a:endParaRPr lang="en-GB" dirty="0"/>
          </a:p>
          <a:p>
            <a:r>
              <a:rPr lang="en-GB" dirty="0"/>
              <a:t>Which of those software you found of having poor quality? What are your justifications?</a:t>
            </a:r>
          </a:p>
        </p:txBody>
      </p:sp>
    </p:spTree>
    <p:extLst>
      <p:ext uri="{BB962C8B-B14F-4D97-AF65-F5344CB8AC3E}">
        <p14:creationId xmlns:p14="http://schemas.microsoft.com/office/powerpoint/2010/main" val="2949686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03D5FDDE-F86F-4DF5-5586-07816E09F4A7}"/>
              </a:ext>
            </a:extLst>
          </p:cNvPr>
          <p:cNvSpPr>
            <a:spLocks noGrp="1" noChangeArrowheads="1"/>
          </p:cNvSpPr>
          <p:nvPr>
            <p:ph type="title"/>
          </p:nvPr>
        </p:nvSpPr>
        <p:spPr/>
        <p:txBody>
          <a:bodyPr/>
          <a:lstStyle/>
          <a:p>
            <a:pPr eaLnBrk="1" hangingPunct="1"/>
            <a:r>
              <a:rPr lang="en-US" altLang="en-US" dirty="0"/>
              <a:t>Project Controlling &amp; Monitoring</a:t>
            </a:r>
          </a:p>
        </p:txBody>
      </p:sp>
      <p:sp>
        <p:nvSpPr>
          <p:cNvPr id="12291" name="Rectangle 5">
            <a:extLst>
              <a:ext uri="{FF2B5EF4-FFF2-40B4-BE49-F238E27FC236}">
                <a16:creationId xmlns:a16="http://schemas.microsoft.com/office/drawing/2014/main" id="{7CE9DF3F-0DD0-6A20-DFDF-DFBC0E3E5F3E}"/>
              </a:ext>
            </a:extLst>
          </p:cNvPr>
          <p:cNvSpPr>
            <a:spLocks noGrp="1" noChangeArrowheads="1"/>
          </p:cNvSpPr>
          <p:nvPr>
            <p:ph idx="1"/>
          </p:nvPr>
        </p:nvSpPr>
        <p:spPr>
          <a:xfrm>
            <a:off x="107950" y="1258888"/>
            <a:ext cx="8856663" cy="4906962"/>
          </a:xfrm>
        </p:spPr>
        <p:txBody>
          <a:bodyPr/>
          <a:lstStyle/>
          <a:p>
            <a:pPr lvl="1" eaLnBrk="1" hangingPunct="1">
              <a:defRPr/>
            </a:pPr>
            <a:r>
              <a:rPr lang="en-GB" sz="2400" dirty="0">
                <a:solidFill>
                  <a:srgbClr val="000000"/>
                </a:solidFill>
                <a:latin typeface="Arial" panose="020B0604020202020204" pitchFamily="34" charset="0"/>
                <a:cs typeface="Arial" panose="020B0604020202020204" pitchFamily="34" charset="0"/>
              </a:rPr>
              <a:t>The process of tracking progress is used after the plan has been completed</a:t>
            </a:r>
          </a:p>
          <a:p>
            <a:pPr lvl="1" eaLnBrk="1" hangingPunct="1">
              <a:defRPr/>
            </a:pPr>
            <a:r>
              <a:rPr lang="en-GB" sz="2400" dirty="0">
                <a:solidFill>
                  <a:srgbClr val="000000"/>
                </a:solidFill>
                <a:latin typeface="Arial" panose="020B0604020202020204" pitchFamily="34" charset="0"/>
                <a:cs typeface="Arial" panose="020B0604020202020204" pitchFamily="34" charset="0"/>
              </a:rPr>
              <a:t>A Baseline set which records the status of a project at a point of time</a:t>
            </a:r>
          </a:p>
          <a:p>
            <a:pPr lvl="1" eaLnBrk="1" hangingPunct="1">
              <a:defRPr/>
            </a:pPr>
            <a:r>
              <a:rPr lang="en-GB" sz="2400" dirty="0">
                <a:solidFill>
                  <a:srgbClr val="000000"/>
                </a:solidFill>
                <a:latin typeface="Arial" panose="020B0604020202020204" pitchFamily="34" charset="0"/>
                <a:cs typeface="Arial" panose="020B0604020202020204" pitchFamily="34" charset="0"/>
              </a:rPr>
              <a:t>Monitoring is important to help predict problems as early as possible, and thus minimise the impact of problems on the successful completion of the project</a:t>
            </a:r>
          </a:p>
          <a:p>
            <a:pPr lvl="1" eaLnBrk="1" hangingPunct="1">
              <a:defRPr/>
            </a:pPr>
            <a:r>
              <a:rPr lang="en-GB" altLang="en-US" sz="2400" dirty="0">
                <a:solidFill>
                  <a:srgbClr val="000000"/>
                </a:solidFill>
                <a:latin typeface="Arial" panose="020B0604020202020204" pitchFamily="34" charset="0"/>
                <a:cs typeface="Arial" panose="020B0604020202020204" pitchFamily="34" charset="0"/>
              </a:rPr>
              <a:t>To adjust project plan </a:t>
            </a:r>
          </a:p>
          <a:p>
            <a:pPr lvl="1" eaLnBrk="1" hangingPunct="1">
              <a:defRPr/>
            </a:pPr>
            <a:r>
              <a:rPr lang="en-GB" altLang="en-US" sz="2400" dirty="0">
                <a:solidFill>
                  <a:srgbClr val="000000"/>
                </a:solidFill>
                <a:latin typeface="Arial" panose="020B0604020202020204" pitchFamily="34" charset="0"/>
                <a:cs typeface="Arial" panose="020B0604020202020204" pitchFamily="34" charset="0"/>
              </a:rPr>
              <a:t>To </a:t>
            </a:r>
            <a:r>
              <a:rPr lang="en-GB" sz="2400" dirty="0">
                <a:solidFill>
                  <a:srgbClr val="000000"/>
                </a:solidFill>
                <a:latin typeface="Arial" panose="020B0604020202020204" pitchFamily="34" charset="0"/>
                <a:cs typeface="Arial" panose="020B0604020202020204" pitchFamily="34" charset="0"/>
              </a:rPr>
              <a:t>indicate which tasks are ahead of time or behind time, sometimes by displaying the </a:t>
            </a:r>
            <a:r>
              <a:rPr lang="en-GB" sz="2400" b="1" dirty="0">
                <a:solidFill>
                  <a:srgbClr val="000000"/>
                </a:solidFill>
                <a:latin typeface="Arial" panose="020B0604020202020204" pitchFamily="34" charset="0"/>
                <a:cs typeface="Arial" panose="020B0604020202020204" pitchFamily="34" charset="0"/>
              </a:rPr>
              <a:t>Progress Lines</a:t>
            </a:r>
            <a:r>
              <a:rPr lang="en-GB" sz="2400" dirty="0">
                <a:solidFill>
                  <a:srgbClr val="000000"/>
                </a:solidFill>
                <a:latin typeface="Arial" panose="020B0604020202020204" pitchFamily="34" charset="0"/>
                <a:cs typeface="Arial" panose="020B0604020202020204" pitchFamily="34" charset="0"/>
              </a:rPr>
              <a:t>.</a:t>
            </a:r>
          </a:p>
          <a:p>
            <a:pPr lvl="1" eaLnBrk="1" hangingPunct="1">
              <a:defRPr/>
            </a:pPr>
            <a:r>
              <a:rPr lang="en-GB" sz="2400" dirty="0">
                <a:solidFill>
                  <a:srgbClr val="000000"/>
                </a:solidFill>
                <a:latin typeface="Arial" panose="020B0604020202020204" pitchFamily="34" charset="0"/>
                <a:cs typeface="Arial" panose="020B0604020202020204" pitchFamily="34" charset="0"/>
              </a:rPr>
              <a:t> </a:t>
            </a:r>
            <a:r>
              <a:rPr lang="en-GB" sz="2400" b="1" dirty="0">
                <a:solidFill>
                  <a:srgbClr val="000000"/>
                </a:solidFill>
                <a:latin typeface="Arial" panose="020B0604020202020204" pitchFamily="34" charset="0"/>
                <a:cs typeface="Arial" panose="020B0604020202020204" pitchFamily="34" charset="0"/>
              </a:rPr>
              <a:t>In summary, to measure and report project progress</a:t>
            </a:r>
            <a:endParaRPr lang="en-GB" sz="2400" dirty="0">
              <a:solidFill>
                <a:srgbClr val="000000"/>
              </a:solidFill>
              <a:latin typeface="Arial" panose="020B0604020202020204" pitchFamily="34" charset="0"/>
              <a:cs typeface="Arial" panose="020B0604020202020204" pitchFamily="34" charset="0"/>
            </a:endParaRPr>
          </a:p>
          <a:p>
            <a:pPr marL="268287" lvl="1" indent="0" eaLnBrk="1" hangingPunct="1">
              <a:buFontTx/>
              <a:buNone/>
              <a:defRPr/>
            </a:pPr>
            <a:endParaRPr lang="en-GB"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D518277-BA60-F41D-CAFC-C2290A589499}"/>
              </a:ext>
            </a:extLst>
          </p:cNvPr>
          <p:cNvSpPr>
            <a:spLocks noGrp="1" noChangeArrowheads="1"/>
          </p:cNvSpPr>
          <p:nvPr>
            <p:ph type="title"/>
          </p:nvPr>
        </p:nvSpPr>
        <p:spPr/>
        <p:txBody>
          <a:bodyPr/>
          <a:lstStyle/>
          <a:p>
            <a:r>
              <a:rPr lang="en-GB" altLang="en-US"/>
              <a:t>Burn Down/Up Chart</a:t>
            </a:r>
          </a:p>
        </p:txBody>
      </p:sp>
      <p:sp>
        <p:nvSpPr>
          <p:cNvPr id="15363" name="Content Placeholder 2">
            <a:extLst>
              <a:ext uri="{FF2B5EF4-FFF2-40B4-BE49-F238E27FC236}">
                <a16:creationId xmlns:a16="http://schemas.microsoft.com/office/drawing/2014/main" id="{228A8694-D503-F12B-02B3-0A4EEDFAE4F4}"/>
              </a:ext>
            </a:extLst>
          </p:cNvPr>
          <p:cNvSpPr>
            <a:spLocks noGrp="1" noChangeArrowheads="1"/>
          </p:cNvSpPr>
          <p:nvPr>
            <p:ph idx="1"/>
          </p:nvPr>
        </p:nvSpPr>
        <p:spPr>
          <a:xfrm>
            <a:off x="107950" y="1557338"/>
            <a:ext cx="8856663" cy="4608512"/>
          </a:xfrm>
        </p:spPr>
        <p:txBody>
          <a:bodyPr/>
          <a:lstStyle/>
          <a:p>
            <a:pPr marL="457200" indent="-457200">
              <a:buFontTx/>
              <a:buChar char="•"/>
            </a:pPr>
            <a:r>
              <a:rPr lang="en-GB" altLang="en-US" i="0" dirty="0">
                <a:solidFill>
                  <a:srgbClr val="202122"/>
                </a:solidFill>
                <a:latin typeface="Arial" panose="020B0604020202020204" pitchFamily="34" charset="0"/>
              </a:rPr>
              <a:t>A </a:t>
            </a:r>
            <a:r>
              <a:rPr lang="en-GB" altLang="en-US" b="1" i="0" dirty="0">
                <a:solidFill>
                  <a:srgbClr val="202122"/>
                </a:solidFill>
                <a:latin typeface="Arial" panose="020B0604020202020204" pitchFamily="34" charset="0"/>
              </a:rPr>
              <a:t>burn down chart</a:t>
            </a:r>
            <a:r>
              <a:rPr lang="en-GB" altLang="en-US" i="0" dirty="0">
                <a:solidFill>
                  <a:srgbClr val="202122"/>
                </a:solidFill>
                <a:latin typeface="Arial" panose="020B0604020202020204" pitchFamily="34" charset="0"/>
              </a:rPr>
              <a:t> is a graphical representation of work left to do versus time.</a:t>
            </a:r>
          </a:p>
          <a:p>
            <a:pPr marL="0" indent="0"/>
            <a:endParaRPr lang="en-GB" altLang="en-US" i="0" dirty="0">
              <a:solidFill>
                <a:srgbClr val="202122"/>
              </a:solidFill>
              <a:latin typeface="Arial" panose="020B0604020202020204" pitchFamily="34" charset="0"/>
            </a:endParaRPr>
          </a:p>
          <a:p>
            <a:pPr marL="457200" indent="-457200">
              <a:buFontTx/>
              <a:buChar char="•"/>
            </a:pPr>
            <a:r>
              <a:rPr lang="en-GB" altLang="en-US" i="0" dirty="0">
                <a:solidFill>
                  <a:srgbClr val="202122"/>
                </a:solidFill>
                <a:latin typeface="Arial" panose="020B0604020202020204" pitchFamily="34" charset="0"/>
              </a:rPr>
              <a:t>The outstanding work (or backlog) is often on the vertical axis, with time along the horizontal.</a:t>
            </a:r>
          </a:p>
          <a:p>
            <a:pPr marL="0" indent="0"/>
            <a:endParaRPr lang="en-GB" altLang="en-US" i="0" dirty="0">
              <a:solidFill>
                <a:srgbClr val="202122"/>
              </a:solidFill>
              <a:latin typeface="Arial" panose="020B0604020202020204" pitchFamily="34" charset="0"/>
            </a:endParaRPr>
          </a:p>
          <a:p>
            <a:pPr marL="457200" indent="-457200">
              <a:buFontTx/>
              <a:buChar char="•"/>
            </a:pPr>
            <a:r>
              <a:rPr lang="en-GB" altLang="en-US" i="0" dirty="0">
                <a:solidFill>
                  <a:srgbClr val="202122"/>
                </a:solidFill>
                <a:latin typeface="Arial" panose="020B0604020202020204" pitchFamily="34" charset="0"/>
              </a:rPr>
              <a:t> It is often used in </a:t>
            </a:r>
            <a:r>
              <a:rPr lang="en-GB" altLang="en-US" i="0" dirty="0">
                <a:solidFill>
                  <a:schemeClr val="tx1"/>
                </a:solidFill>
                <a:latin typeface="Arial" panose="020B0604020202020204" pitchFamily="34" charset="0"/>
                <a:hlinkClick r:id="rId2" tooltip="Agile software development"/>
              </a:rPr>
              <a:t>agile software development</a:t>
            </a:r>
            <a:r>
              <a:rPr lang="en-GB" altLang="en-US" i="0" dirty="0">
                <a:solidFill>
                  <a:srgbClr val="202122"/>
                </a:solidFill>
                <a:latin typeface="Arial" panose="020B0604020202020204" pitchFamily="34" charset="0"/>
              </a:rPr>
              <a:t> methodologies such as </a:t>
            </a:r>
            <a:r>
              <a:rPr lang="en-GB" altLang="en-US" i="0" dirty="0">
                <a:solidFill>
                  <a:schemeClr val="tx1"/>
                </a:solidFill>
                <a:latin typeface="Arial" panose="020B0604020202020204" pitchFamily="34" charset="0"/>
                <a:hlinkClick r:id="rId3" tooltip="Scrum (development)"/>
              </a:rPr>
              <a:t>Scrum</a:t>
            </a:r>
            <a:endParaRPr lang="en-GB" altLang="en-US" i="0" dirty="0">
              <a:solidFill>
                <a:schemeClr val="tx1"/>
              </a:solidFill>
              <a:latin typeface="Arial" panose="020B0604020202020204" pitchFamily="34" charset="0"/>
            </a:endParaRPr>
          </a:p>
          <a:p>
            <a:pPr marL="0" indent="0"/>
            <a:r>
              <a:rPr lang="en-GB" altLang="en-US" i="0" dirty="0">
                <a:solidFill>
                  <a:schemeClr val="tx1"/>
                </a:solidFill>
                <a:latin typeface="Arial" panose="020B0604020202020204" pitchFamily="34" charset="0"/>
              </a:rPr>
              <a:t> </a:t>
            </a:r>
            <a:endParaRPr lang="en-GB" alt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1A738DA-0A13-313D-F013-7E1511150DF3}"/>
              </a:ext>
            </a:extLst>
          </p:cNvPr>
          <p:cNvSpPr>
            <a:spLocks noGrp="1" noChangeArrowheads="1"/>
          </p:cNvSpPr>
          <p:nvPr>
            <p:ph type="title"/>
          </p:nvPr>
        </p:nvSpPr>
        <p:spPr/>
        <p:txBody>
          <a:bodyPr/>
          <a:lstStyle/>
          <a:p>
            <a:r>
              <a:rPr lang="en-GB" altLang="en-US"/>
              <a:t>Burn Down/Up Chart</a:t>
            </a:r>
          </a:p>
        </p:txBody>
      </p:sp>
      <p:pic>
        <p:nvPicPr>
          <p:cNvPr id="16387" name="Content Placeholder 4" descr="A graph with a red line and blue line">
            <a:extLst>
              <a:ext uri="{FF2B5EF4-FFF2-40B4-BE49-F238E27FC236}">
                <a16:creationId xmlns:a16="http://schemas.microsoft.com/office/drawing/2014/main" id="{E1650F1E-EB64-FE5C-5212-8351914426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700213"/>
            <a:ext cx="7920037" cy="4176712"/>
          </a:xfrm>
        </p:spPr>
      </p:pic>
      <p:sp>
        <p:nvSpPr>
          <p:cNvPr id="2" name="TextBox 1">
            <a:extLst>
              <a:ext uri="{FF2B5EF4-FFF2-40B4-BE49-F238E27FC236}">
                <a16:creationId xmlns:a16="http://schemas.microsoft.com/office/drawing/2014/main" id="{1DD0EC9F-CB3B-ACB0-167E-53BBAE8629CD}"/>
              </a:ext>
            </a:extLst>
          </p:cNvPr>
          <p:cNvSpPr txBox="1"/>
          <p:nvPr/>
        </p:nvSpPr>
        <p:spPr>
          <a:xfrm>
            <a:off x="3131840" y="5943600"/>
            <a:ext cx="3528392" cy="246221"/>
          </a:xfrm>
          <a:prstGeom prst="rect">
            <a:avLst/>
          </a:prstGeom>
          <a:noFill/>
        </p:spPr>
        <p:txBody>
          <a:bodyPr wrap="square" rtlCol="0">
            <a:spAutoFit/>
          </a:bodyPr>
          <a:lstStyle/>
          <a:p>
            <a:r>
              <a:rPr lang="en-GB" sz="1000" b="0" i="0" dirty="0" err="1">
                <a:solidFill>
                  <a:srgbClr val="202122"/>
                </a:solidFill>
                <a:effectLst/>
                <a:latin typeface="Arial" panose="020B0604020202020204" pitchFamily="34" charset="0"/>
              </a:rPr>
              <a:t>SampleBurndownChart.svg</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a:extLst>
              <a:ext uri="{FF2B5EF4-FFF2-40B4-BE49-F238E27FC236}">
                <a16:creationId xmlns:a16="http://schemas.microsoft.com/office/drawing/2014/main" id="{F44D6F40-381A-B7FC-C498-8F2A6FFCA127}"/>
              </a:ext>
            </a:extLst>
          </p:cNvPr>
          <p:cNvSpPr txBox="1">
            <a:spLocks noChangeArrowheads="1"/>
          </p:cNvSpPr>
          <p:nvPr/>
        </p:nvSpPr>
        <p:spPr bwMode="auto">
          <a:xfrm>
            <a:off x="482948" y="1844824"/>
            <a:ext cx="7891462" cy="36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People are an </a:t>
            </a:r>
            <a:r>
              <a:rPr lang="en-US" altLang="en-US" dirty="0" err="1">
                <a:solidFill>
                  <a:srgbClr val="46424D"/>
                </a:solidFill>
                <a:latin typeface="Arial MT"/>
                <a:ea typeface="Arial MT"/>
                <a:cs typeface="Arial MT"/>
              </a:rPr>
              <a:t>organisation’s</a:t>
            </a:r>
            <a:r>
              <a:rPr lang="en-US" altLang="en-US" dirty="0">
                <a:solidFill>
                  <a:srgbClr val="46424D"/>
                </a:solidFill>
                <a:latin typeface="Arial MT"/>
                <a:ea typeface="Arial MT"/>
                <a:cs typeface="Arial MT"/>
              </a:rPr>
              <a:t> most important assets.</a:t>
            </a:r>
          </a:p>
          <a:p>
            <a:pPr>
              <a:spcBef>
                <a:spcPts val="1750"/>
              </a:spcBef>
            </a:pP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The tasks of a manager are essentially people-oriented.  Unless there is some understanding of people,  management will be unsuccessful.</a:t>
            </a:r>
          </a:p>
          <a:p>
            <a:pPr>
              <a:spcBef>
                <a:spcPts val="1200"/>
              </a:spcBef>
            </a:pP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Poor people management is an important contributor to  project failure.</a:t>
            </a:r>
            <a:endParaRPr lang="en-US" altLang="en-US" dirty="0">
              <a:latin typeface="Arial MT"/>
              <a:ea typeface="Arial MT"/>
              <a:cs typeface="Arial MT"/>
            </a:endParaRPr>
          </a:p>
        </p:txBody>
      </p:sp>
      <p:sp>
        <p:nvSpPr>
          <p:cNvPr id="2" name="Title 1">
            <a:extLst>
              <a:ext uri="{FF2B5EF4-FFF2-40B4-BE49-F238E27FC236}">
                <a16:creationId xmlns:a16="http://schemas.microsoft.com/office/drawing/2014/main" id="{6EA5008F-9E15-71DE-52CA-41CEC05AE52D}"/>
              </a:ext>
            </a:extLst>
          </p:cNvPr>
          <p:cNvSpPr txBox="1">
            <a:spLocks noChangeArrowheads="1"/>
          </p:cNvSpPr>
          <p:nvPr/>
        </p:nvSpPr>
        <p:spPr>
          <a:xfrm>
            <a:off x="103188" y="392112"/>
            <a:ext cx="8785225" cy="732632"/>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rgbClr val="FFFFFF"/>
                </a:solidFill>
                <a:cs typeface="Arial" panose="020B0604020202020204" pitchFamily="34" charset="0"/>
              </a:rPr>
              <a:t>Managing People</a:t>
            </a:r>
          </a:p>
        </p:txBody>
      </p:sp>
    </p:spTree>
    <p:extLst>
      <p:ext uri="{BB962C8B-B14F-4D97-AF65-F5344CB8AC3E}">
        <p14:creationId xmlns:p14="http://schemas.microsoft.com/office/powerpoint/2010/main" val="3933712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8B9BD5-C131-AD2D-C796-306F405FAA0A}"/>
              </a:ext>
            </a:extLst>
          </p:cNvPr>
          <p:cNvSpPr txBox="1">
            <a:spLocks noGrp="1"/>
          </p:cNvSpPr>
          <p:nvPr>
            <p:ph type="title"/>
          </p:nvPr>
        </p:nvSpPr>
        <p:spPr>
          <a:xfrm>
            <a:off x="179512" y="407614"/>
            <a:ext cx="8640960" cy="689932"/>
          </a:xfrm>
        </p:spPr>
        <p:txBody>
          <a:bodyPr wrap="square" lIns="0" tIns="12700" rIns="0" bIns="0" rtlCol="0">
            <a:spAutoFit/>
          </a:bodyPr>
          <a:lstStyle/>
          <a:p>
            <a:pPr marL="12700">
              <a:spcBef>
                <a:spcPts val="100"/>
              </a:spcBef>
              <a:defRPr/>
            </a:pPr>
            <a:r>
              <a:rPr lang="en-GB" spc="-5" dirty="0"/>
              <a:t>People Management</a:t>
            </a:r>
            <a:r>
              <a:rPr lang="en-GB" spc="10" dirty="0"/>
              <a:t> Principles</a:t>
            </a:r>
            <a:r>
              <a:rPr lang="en-GB" dirty="0"/>
              <a:t> </a:t>
            </a:r>
          </a:p>
        </p:txBody>
      </p:sp>
      <p:sp>
        <p:nvSpPr>
          <p:cNvPr id="29702" name="object 3">
            <a:extLst>
              <a:ext uri="{FF2B5EF4-FFF2-40B4-BE49-F238E27FC236}">
                <a16:creationId xmlns:a16="http://schemas.microsoft.com/office/drawing/2014/main" id="{307F13B0-86CD-39B5-1582-98064527C7AE}"/>
              </a:ext>
            </a:extLst>
          </p:cNvPr>
          <p:cNvSpPr txBox="1">
            <a:spLocks noChangeArrowheads="1"/>
          </p:cNvSpPr>
          <p:nvPr/>
        </p:nvSpPr>
        <p:spPr bwMode="auto">
          <a:xfrm>
            <a:off x="534988" y="1487488"/>
            <a:ext cx="8056562" cy="461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303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888"/>
              </a:spcBef>
              <a:buFont typeface="Arial" panose="020B0604020202020204" pitchFamily="34" charset="0"/>
              <a:buChar char="•"/>
            </a:pPr>
            <a:r>
              <a:rPr lang="en-US" altLang="en-US" b="1" dirty="0">
                <a:solidFill>
                  <a:srgbClr val="002060"/>
                </a:solidFill>
                <a:latin typeface="Arial MT"/>
                <a:ea typeface="Arial MT"/>
                <a:cs typeface="Arial MT"/>
              </a:rPr>
              <a:t>Consistency</a:t>
            </a: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Team members should all be treated in a comparable way  without favorites or discrimination.</a:t>
            </a:r>
            <a:endParaRPr lang="en-US" altLang="en-US" sz="2000" dirty="0">
              <a:latin typeface="Arial MT"/>
              <a:ea typeface="Arial MT"/>
              <a:cs typeface="Arial MT"/>
            </a:endParaRPr>
          </a:p>
          <a:p>
            <a:pPr>
              <a:spcBef>
                <a:spcPts val="888"/>
              </a:spcBef>
              <a:buFont typeface="Arial" panose="020B0604020202020204" pitchFamily="34" charset="0"/>
              <a:buChar char="•"/>
            </a:pPr>
            <a:r>
              <a:rPr lang="en-US" altLang="en-US" b="1" dirty="0">
                <a:solidFill>
                  <a:srgbClr val="002060"/>
                </a:solidFill>
                <a:latin typeface="Arial MT"/>
                <a:ea typeface="Arial MT"/>
                <a:cs typeface="Arial MT"/>
              </a:rPr>
              <a:t>Respect</a:t>
            </a: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Different team members have different skills and these  differences should be respected.</a:t>
            </a:r>
            <a:endParaRPr lang="en-US" altLang="en-US" sz="2000" dirty="0">
              <a:latin typeface="Arial MT"/>
              <a:ea typeface="Arial MT"/>
              <a:cs typeface="Arial MT"/>
            </a:endParaRPr>
          </a:p>
          <a:p>
            <a:pPr>
              <a:spcBef>
                <a:spcPts val="888"/>
              </a:spcBef>
              <a:buFont typeface="Arial" panose="020B0604020202020204" pitchFamily="34" charset="0"/>
              <a:buChar char="•"/>
            </a:pPr>
            <a:r>
              <a:rPr lang="en-US" altLang="en-US" b="1" dirty="0">
                <a:solidFill>
                  <a:srgbClr val="002060"/>
                </a:solidFill>
                <a:latin typeface="Arial MT"/>
                <a:ea typeface="Arial MT"/>
                <a:cs typeface="Arial MT"/>
              </a:rPr>
              <a:t>Inclusion</a:t>
            </a: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Involve all team members and make sure that people’s views are  considered.</a:t>
            </a:r>
            <a:endParaRPr lang="en-US" altLang="en-US" sz="2000" dirty="0">
              <a:latin typeface="Arial MT"/>
              <a:ea typeface="Arial MT"/>
              <a:cs typeface="Arial MT"/>
            </a:endParaRPr>
          </a:p>
          <a:p>
            <a:pPr>
              <a:spcBef>
                <a:spcPts val="888"/>
              </a:spcBef>
              <a:buFont typeface="Arial" panose="020B0604020202020204" pitchFamily="34" charset="0"/>
              <a:buChar char="•"/>
            </a:pPr>
            <a:r>
              <a:rPr lang="en-US" altLang="en-US" b="1" dirty="0">
                <a:solidFill>
                  <a:srgbClr val="002060"/>
                </a:solidFill>
                <a:latin typeface="Arial MT"/>
                <a:ea typeface="Arial MT"/>
                <a:cs typeface="Arial MT"/>
              </a:rPr>
              <a:t>Honesty</a:t>
            </a:r>
          </a:p>
          <a:p>
            <a:pPr marL="812800" lvl="1" indent="-342900">
              <a:lnSpc>
                <a:spcPts val="2275"/>
              </a:lnSpc>
              <a:spcBef>
                <a:spcPts val="663"/>
              </a:spcBef>
              <a:buFont typeface="Arial" panose="020B0604020202020204" pitchFamily="34" charset="0"/>
              <a:buChar char="•"/>
            </a:pPr>
            <a:r>
              <a:rPr lang="en-US" altLang="en-US" sz="2000" dirty="0">
                <a:solidFill>
                  <a:srgbClr val="46424D"/>
                </a:solidFill>
                <a:latin typeface="Arial MT"/>
                <a:ea typeface="Arial MT"/>
                <a:cs typeface="Arial MT"/>
              </a:rPr>
              <a:t>You should always be honest about what is going well and what is going badly in a project.</a:t>
            </a:r>
            <a:endParaRPr lang="en-US" altLang="en-US" sz="2000" dirty="0">
              <a:latin typeface="Arial MT"/>
              <a:ea typeface="Arial MT"/>
              <a:cs typeface="Arial MT"/>
            </a:endParaRPr>
          </a:p>
        </p:txBody>
      </p:sp>
    </p:spTree>
    <p:extLst>
      <p:ext uri="{BB962C8B-B14F-4D97-AF65-F5344CB8AC3E}">
        <p14:creationId xmlns:p14="http://schemas.microsoft.com/office/powerpoint/2010/main" val="873539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2C1DDC3-EC48-255C-A43C-05B2563E0550}"/>
              </a:ext>
            </a:extLst>
          </p:cNvPr>
          <p:cNvSpPr txBox="1">
            <a:spLocks noGrp="1"/>
          </p:cNvSpPr>
          <p:nvPr>
            <p:ph type="title"/>
          </p:nvPr>
        </p:nvSpPr>
        <p:spPr>
          <a:xfrm>
            <a:off x="251520" y="214312"/>
            <a:ext cx="5053013" cy="690562"/>
          </a:xfrm>
        </p:spPr>
        <p:txBody>
          <a:bodyPr lIns="0" tIns="12700" rIns="0" bIns="0" rtlCol="0">
            <a:spAutoFit/>
          </a:bodyPr>
          <a:lstStyle/>
          <a:p>
            <a:pPr marL="12700">
              <a:spcBef>
                <a:spcPts val="100"/>
              </a:spcBef>
              <a:defRPr/>
            </a:pPr>
            <a:r>
              <a:rPr lang="en-GB" dirty="0"/>
              <a:t>Motivating </a:t>
            </a:r>
            <a:r>
              <a:rPr lang="en-GB" spc="-5" dirty="0"/>
              <a:t>People</a:t>
            </a:r>
          </a:p>
        </p:txBody>
      </p:sp>
      <p:sp>
        <p:nvSpPr>
          <p:cNvPr id="30726" name="object 3">
            <a:extLst>
              <a:ext uri="{FF2B5EF4-FFF2-40B4-BE49-F238E27FC236}">
                <a16:creationId xmlns:a16="http://schemas.microsoft.com/office/drawing/2014/main" id="{F854B361-567A-0478-0669-AFFC63743F4F}"/>
              </a:ext>
            </a:extLst>
          </p:cNvPr>
          <p:cNvSpPr txBox="1">
            <a:spLocks noChangeArrowheads="1"/>
          </p:cNvSpPr>
          <p:nvPr/>
        </p:nvSpPr>
        <p:spPr bwMode="auto">
          <a:xfrm>
            <a:off x="536575" y="1484784"/>
            <a:ext cx="828389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nSpc>
                <a:spcPts val="2738"/>
              </a:lnSpc>
              <a:spcBef>
                <a:spcPts val="100"/>
              </a:spcBef>
              <a:buFont typeface="Arial" panose="020B0604020202020204" pitchFamily="34" charset="0"/>
              <a:buChar char="•"/>
            </a:pPr>
            <a:r>
              <a:rPr lang="en-US" altLang="en-US" dirty="0">
                <a:solidFill>
                  <a:srgbClr val="46424D"/>
                </a:solidFill>
                <a:latin typeface="Arial MT"/>
                <a:ea typeface="Arial MT"/>
                <a:cs typeface="Arial MT"/>
              </a:rPr>
              <a:t>An important role of a manager is to </a:t>
            </a:r>
            <a:r>
              <a:rPr lang="en-US" altLang="en-US" b="1" dirty="0">
                <a:solidFill>
                  <a:srgbClr val="46424D"/>
                </a:solidFill>
                <a:latin typeface="Arial MT"/>
                <a:ea typeface="Arial MT"/>
                <a:cs typeface="Arial MT"/>
              </a:rPr>
              <a:t>motivate</a:t>
            </a:r>
            <a:r>
              <a:rPr lang="en-US" altLang="en-US" dirty="0">
                <a:solidFill>
                  <a:srgbClr val="46424D"/>
                </a:solidFill>
                <a:latin typeface="Arial MT"/>
                <a:ea typeface="Arial MT"/>
                <a:cs typeface="Arial MT"/>
              </a:rPr>
              <a:t> the people working on a project.</a:t>
            </a:r>
            <a:endParaRPr lang="en-US" altLang="en-US" dirty="0">
              <a:latin typeface="Arial MT"/>
              <a:ea typeface="Arial MT"/>
              <a:cs typeface="Arial MT"/>
            </a:endParaRPr>
          </a:p>
          <a:p>
            <a:pPr>
              <a:lnSpc>
                <a:spcPts val="2588"/>
              </a:lnSpc>
              <a:spcBef>
                <a:spcPts val="1238"/>
              </a:spcBef>
              <a:buFont typeface="Arial" panose="020B0604020202020204" pitchFamily="34" charset="0"/>
              <a:buChar char="•"/>
            </a:pPr>
            <a:r>
              <a:rPr lang="en-US" altLang="en-US" dirty="0">
                <a:solidFill>
                  <a:srgbClr val="46424D"/>
                </a:solidFill>
                <a:latin typeface="Arial MT"/>
                <a:ea typeface="Arial MT"/>
                <a:cs typeface="Arial MT"/>
              </a:rPr>
              <a:t>Motivation means </a:t>
            </a:r>
            <a:r>
              <a:rPr lang="en-US" altLang="en-US" dirty="0" err="1">
                <a:solidFill>
                  <a:srgbClr val="46424D"/>
                </a:solidFill>
                <a:latin typeface="Arial MT"/>
                <a:ea typeface="Arial MT"/>
                <a:cs typeface="Arial MT"/>
              </a:rPr>
              <a:t>organising</a:t>
            </a:r>
            <a:r>
              <a:rPr lang="en-US" altLang="en-US" dirty="0">
                <a:solidFill>
                  <a:srgbClr val="46424D"/>
                </a:solidFill>
                <a:latin typeface="Arial MT"/>
                <a:ea typeface="Arial MT"/>
                <a:cs typeface="Arial MT"/>
              </a:rPr>
              <a:t> the work and the working  environment to encourage people to work effectively.</a:t>
            </a:r>
            <a:endParaRPr lang="en-US" altLang="en-US" dirty="0">
              <a:latin typeface="Arial MT"/>
              <a:ea typeface="Arial MT"/>
              <a:cs typeface="Arial MT"/>
            </a:endParaRPr>
          </a:p>
          <a:p>
            <a:pPr marL="812800" lvl="1" indent="-342900">
              <a:lnSpc>
                <a:spcPct val="90000"/>
              </a:lnSpc>
              <a:spcBef>
                <a:spcPts val="875"/>
              </a:spcBef>
              <a:buFont typeface="Arial" panose="020B0604020202020204" pitchFamily="34" charset="0"/>
              <a:buChar char="•"/>
            </a:pPr>
            <a:r>
              <a:rPr lang="en-US" altLang="en-US" sz="2000" dirty="0">
                <a:solidFill>
                  <a:srgbClr val="46424D"/>
                </a:solidFill>
                <a:latin typeface="Arial MT"/>
                <a:ea typeface="Arial MT"/>
                <a:cs typeface="Arial MT"/>
              </a:rPr>
              <a:t>If people are not motivated, they will not be interested in the work  they are doing. They will work slowly, be more likely to make  mistakes and will not contribute to the broader goals of the team  or the </a:t>
            </a:r>
            <a:r>
              <a:rPr lang="en-US" altLang="en-US" sz="2000" dirty="0" err="1">
                <a:solidFill>
                  <a:srgbClr val="46424D"/>
                </a:solidFill>
                <a:latin typeface="Arial MT"/>
                <a:ea typeface="Arial MT"/>
                <a:cs typeface="Arial MT"/>
              </a:rPr>
              <a:t>organisation</a:t>
            </a:r>
            <a:r>
              <a:rPr lang="en-US" altLang="en-US" sz="2000" dirty="0">
                <a:solidFill>
                  <a:srgbClr val="46424D"/>
                </a:solidFill>
                <a:latin typeface="Arial MT"/>
                <a:ea typeface="Arial MT"/>
                <a:cs typeface="Arial MT"/>
              </a:rPr>
              <a:t>.</a:t>
            </a:r>
            <a:endParaRPr lang="en-US" altLang="en-US" sz="2000" dirty="0">
              <a:latin typeface="Arial MT"/>
              <a:ea typeface="Arial MT"/>
              <a:cs typeface="Arial MT"/>
            </a:endParaRPr>
          </a:p>
          <a:p>
            <a:pPr>
              <a:lnSpc>
                <a:spcPts val="2588"/>
              </a:lnSpc>
              <a:spcBef>
                <a:spcPts val="938"/>
              </a:spcBef>
              <a:buFont typeface="Arial" panose="020B0604020202020204" pitchFamily="34" charset="0"/>
              <a:buChar char="•"/>
            </a:pPr>
            <a:r>
              <a:rPr lang="en-US" altLang="en-US" dirty="0">
                <a:solidFill>
                  <a:srgbClr val="46424D"/>
                </a:solidFill>
                <a:latin typeface="Arial MT"/>
                <a:ea typeface="Arial MT"/>
                <a:cs typeface="Arial MT"/>
              </a:rPr>
              <a:t>Motivation is a complex issue and there are  different types of motivation based on:</a:t>
            </a:r>
            <a:endParaRPr lang="en-US" altLang="en-US" dirty="0">
              <a:latin typeface="Arial MT"/>
              <a:ea typeface="Arial MT"/>
              <a:cs typeface="Arial MT"/>
            </a:endParaRPr>
          </a:p>
          <a:p>
            <a:pPr marL="812800" lvl="1" indent="-342900">
              <a:spcBef>
                <a:spcPts val="625"/>
              </a:spcBef>
              <a:buFont typeface="Arial" panose="020B0604020202020204" pitchFamily="34" charset="0"/>
              <a:buChar char="•"/>
            </a:pPr>
            <a:r>
              <a:rPr lang="en-US" altLang="en-US" sz="2000" dirty="0">
                <a:solidFill>
                  <a:srgbClr val="46424D"/>
                </a:solidFill>
                <a:latin typeface="Arial MT"/>
                <a:ea typeface="Arial MT"/>
                <a:cs typeface="Arial MT"/>
              </a:rPr>
              <a:t>Basic needs (e.g. food, sleep, etc.);</a:t>
            </a:r>
            <a:endParaRPr lang="en-US" altLang="en-US" sz="2000" dirty="0">
              <a:latin typeface="Arial MT"/>
              <a:ea typeface="Arial MT"/>
              <a:cs typeface="Arial MT"/>
            </a:endParaRPr>
          </a:p>
          <a:p>
            <a:pPr marL="812800" lvl="1" indent="-342900">
              <a:spcBef>
                <a:spcPts val="363"/>
              </a:spcBef>
              <a:buFont typeface="Arial" panose="020B0604020202020204" pitchFamily="34" charset="0"/>
              <a:buChar char="•"/>
            </a:pPr>
            <a:r>
              <a:rPr lang="en-US" altLang="en-US" sz="2000" dirty="0">
                <a:solidFill>
                  <a:srgbClr val="46424D"/>
                </a:solidFill>
                <a:latin typeface="Arial MT"/>
                <a:ea typeface="Arial MT"/>
                <a:cs typeface="Arial MT"/>
              </a:rPr>
              <a:t>Personal needs (e.g. respect, self-esteem);</a:t>
            </a:r>
            <a:endParaRPr lang="en-US" altLang="en-US" sz="2000" dirty="0">
              <a:latin typeface="Arial MT"/>
              <a:ea typeface="Arial MT"/>
              <a:cs typeface="Arial MT"/>
            </a:endParaRPr>
          </a:p>
          <a:p>
            <a:pPr marL="812800" lvl="1" indent="-342900">
              <a:spcBef>
                <a:spcPts val="363"/>
              </a:spcBef>
              <a:buFont typeface="Arial" panose="020B0604020202020204" pitchFamily="34" charset="0"/>
              <a:buChar char="•"/>
            </a:pPr>
            <a:r>
              <a:rPr lang="en-US" altLang="en-US" sz="2000" dirty="0">
                <a:solidFill>
                  <a:srgbClr val="46424D"/>
                </a:solidFill>
                <a:latin typeface="Arial MT"/>
                <a:ea typeface="Arial MT"/>
                <a:cs typeface="Arial MT"/>
              </a:rPr>
              <a:t>Social needs (e.g. to be accepted as part of a group).</a:t>
            </a:r>
            <a:endParaRPr lang="en-US" altLang="en-US" sz="2000" dirty="0">
              <a:latin typeface="Arial MT"/>
              <a:ea typeface="Arial MT"/>
              <a:cs typeface="Arial MT"/>
            </a:endParaRPr>
          </a:p>
        </p:txBody>
      </p:sp>
    </p:spTree>
    <p:extLst>
      <p:ext uri="{BB962C8B-B14F-4D97-AF65-F5344CB8AC3E}">
        <p14:creationId xmlns:p14="http://schemas.microsoft.com/office/powerpoint/2010/main" val="80228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0726">
                                            <p:txEl>
                                              <p:pRg st="5" end="5"/>
                                            </p:txEl>
                                          </p:spTgt>
                                        </p:tgtEl>
                                        <p:attrNameLst>
                                          <p:attrName>style.visibility</p:attrName>
                                        </p:attrNameLst>
                                      </p:cBhvr>
                                      <p:to>
                                        <p:strVal val="visible"/>
                                      </p:to>
                                    </p:set>
                                    <p:animEffect transition="in" filter="wipe(down)">
                                      <p:cBhvr>
                                        <p:cTn id="11" dur="500"/>
                                        <p:tgtEl>
                                          <p:spTgt spid="30726">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0726">
                                            <p:txEl>
                                              <p:pRg st="6" end="6"/>
                                            </p:txEl>
                                          </p:spTgt>
                                        </p:tgtEl>
                                        <p:attrNameLst>
                                          <p:attrName>style.visibility</p:attrName>
                                        </p:attrNameLst>
                                      </p:cBhvr>
                                      <p:to>
                                        <p:strVal val="visible"/>
                                      </p:to>
                                    </p:set>
                                    <p:animEffect transition="in" filter="barn(inVertical)">
                                      <p:cBhvr>
                                        <p:cTn id="16" dur="500"/>
                                        <p:tgtEl>
                                          <p:spTgt spid="307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B97E7332-E077-ABDD-C425-2D1261091EB6}"/>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9219" name="Rectangle 5">
            <a:extLst>
              <a:ext uri="{FF2B5EF4-FFF2-40B4-BE49-F238E27FC236}">
                <a16:creationId xmlns:a16="http://schemas.microsoft.com/office/drawing/2014/main" id="{8EF25F32-880A-D2EA-D44A-55D4A6DB71C8}"/>
              </a:ext>
            </a:extLst>
          </p:cNvPr>
          <p:cNvSpPr>
            <a:spLocks noGrp="1" noChangeArrowheads="1"/>
          </p:cNvSpPr>
          <p:nvPr>
            <p:ph idx="1"/>
          </p:nvPr>
        </p:nvSpPr>
        <p:spPr>
          <a:xfrm>
            <a:off x="39006" y="1484784"/>
            <a:ext cx="8856663" cy="4319587"/>
          </a:xfrm>
        </p:spPr>
        <p:txBody>
          <a:bodyPr/>
          <a:lstStyle/>
          <a:p>
            <a:pPr eaLnBrk="1" hangingPunct="1"/>
            <a:r>
              <a:rPr lang="en-GB" altLang="en-US" dirty="0"/>
              <a:t>By the end of this topic students will be able to:</a:t>
            </a:r>
          </a:p>
          <a:p>
            <a:pPr marL="285750" lvl="0" indent="-285750" algn="just">
              <a:spcAft>
                <a:spcPts val="300"/>
              </a:spcAft>
              <a:buFont typeface="Arial" panose="020B0604020202020204" pitchFamily="34" charset="0"/>
              <a:buChar char="•"/>
            </a:pPr>
            <a:r>
              <a:rPr lang="en-GB" sz="2000" i="0" dirty="0">
                <a:effectLst/>
                <a:latin typeface="Arial" panose="020B0604020202020204" pitchFamily="34" charset="0"/>
                <a:ea typeface="Times New Roman" panose="02020603050405020304" pitchFamily="18" charset="0"/>
                <a:cs typeface="Arial" panose="020B0604020202020204" pitchFamily="34" charset="0"/>
              </a:rPr>
              <a:t>Describe project management tools and methods for ensuring software quality (Planning, monitoring, control, risk, quality, organisation)</a:t>
            </a:r>
            <a:endParaRPr lang="en-GB" sz="2000" i="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lvl="0" indent="-285750" algn="just">
              <a:spcBef>
                <a:spcPts val="300"/>
              </a:spcBef>
              <a:spcAft>
                <a:spcPts val="300"/>
              </a:spcAft>
              <a:buFont typeface="Arial" panose="020B0604020202020204" pitchFamily="34" charset="0"/>
              <a:buChar char="•"/>
            </a:pPr>
            <a:r>
              <a:rPr lang="en-GB" sz="2000" i="0" dirty="0">
                <a:effectLst/>
                <a:latin typeface="Arial" panose="020B0604020202020204" pitchFamily="34" charset="0"/>
                <a:ea typeface="Times New Roman" panose="02020603050405020304" pitchFamily="18" charset="0"/>
                <a:cs typeface="Arial" panose="020B0604020202020204" pitchFamily="34" charset="0"/>
              </a:rPr>
              <a:t>Explain risk assessment and control</a:t>
            </a:r>
            <a:endParaRPr lang="en-GB" sz="2000" i="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lvl="0" indent="-285750" algn="just">
              <a:spcBef>
                <a:spcPts val="300"/>
              </a:spcBef>
              <a:buFont typeface="Arial" panose="020B0604020202020204" pitchFamily="34" charset="0"/>
              <a:buChar char="•"/>
            </a:pPr>
            <a:r>
              <a:rPr lang="en-GB" sz="2000" i="0" dirty="0">
                <a:effectLst/>
                <a:latin typeface="Arial" panose="020B0604020202020204" pitchFamily="34" charset="0"/>
                <a:ea typeface="Times New Roman" panose="02020603050405020304" pitchFamily="18" charset="0"/>
                <a:cs typeface="Arial" panose="020B0604020202020204" pitchFamily="34" charset="0"/>
              </a:rPr>
              <a:t>Explain methods and techniques for software testing and change management (quality, monitoring &amp; control) </a:t>
            </a:r>
            <a:endParaRPr lang="en-GB" sz="2000" i="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lvl="0" indent="-285750" algn="just">
              <a:spcBef>
                <a:spcPts val="1200"/>
              </a:spcBef>
              <a:spcAft>
                <a:spcPts val="1200"/>
              </a:spcAft>
              <a:buFont typeface="Arial" panose="020B0604020202020204" pitchFamily="34" charset="0"/>
              <a:buChar char="•"/>
              <a:tabLst>
                <a:tab pos="1266825" algn="l"/>
                <a:tab pos="270510" algn="l"/>
              </a:tabLst>
            </a:pPr>
            <a:r>
              <a:rPr lang="x-none" sz="2000" i="0" dirty="0">
                <a:effectLst/>
                <a:latin typeface="Arial" panose="020B0604020202020204" pitchFamily="34" charset="0"/>
                <a:ea typeface="Times New Roman" panose="02020603050405020304" pitchFamily="18" charset="0"/>
                <a:cs typeface="Arial" panose="020B0604020202020204" pitchFamily="34" charset="0"/>
              </a:rPr>
              <a:t>Discuss the role of documentation in software engineering (Risk register, Gantt chart etc</a:t>
            </a:r>
            <a:endParaRPr lang="en-GB" sz="2000" i="0" dirty="0">
              <a:effectLst/>
              <a:latin typeface="Arial" panose="020B0604020202020204" pitchFamily="34" charset="0"/>
              <a:ea typeface="Times New Roman" panose="02020603050405020304" pitchFamily="18" charset="0"/>
              <a:cs typeface="Times New Roman" panose="02020603050405020304" pitchFamily="18" charset="0"/>
            </a:endParaRPr>
          </a:p>
          <a:p>
            <a:pPr eaLnBrk="1" hangingPunct="1"/>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787AA82-F6D4-5B15-2665-C63FC809736C}"/>
              </a:ext>
            </a:extLst>
          </p:cNvPr>
          <p:cNvSpPr txBox="1">
            <a:spLocks noGrp="1"/>
          </p:cNvSpPr>
          <p:nvPr>
            <p:ph type="title"/>
          </p:nvPr>
        </p:nvSpPr>
        <p:spPr>
          <a:xfrm>
            <a:off x="270689" y="257996"/>
            <a:ext cx="6565900" cy="690562"/>
          </a:xfrm>
        </p:spPr>
        <p:txBody>
          <a:bodyPr lIns="0" tIns="12700" rIns="0" bIns="0" rtlCol="0">
            <a:spAutoFit/>
          </a:bodyPr>
          <a:lstStyle/>
          <a:p>
            <a:pPr marL="12700">
              <a:spcBef>
                <a:spcPts val="100"/>
              </a:spcBef>
              <a:defRPr/>
            </a:pPr>
            <a:r>
              <a:rPr lang="en-GB" spc="-5" dirty="0"/>
              <a:t>Human Needs Hierarchy</a:t>
            </a:r>
          </a:p>
        </p:txBody>
      </p:sp>
      <p:grpSp>
        <p:nvGrpSpPr>
          <p:cNvPr id="31747" name="object 3">
            <a:extLst>
              <a:ext uri="{FF2B5EF4-FFF2-40B4-BE49-F238E27FC236}">
                <a16:creationId xmlns:a16="http://schemas.microsoft.com/office/drawing/2014/main" id="{4E9ED1C8-107F-3B6A-A6EF-2056738AB7E4}"/>
              </a:ext>
            </a:extLst>
          </p:cNvPr>
          <p:cNvGrpSpPr>
            <a:grpSpLocks/>
          </p:cNvGrpSpPr>
          <p:nvPr/>
        </p:nvGrpSpPr>
        <p:grpSpPr bwMode="auto">
          <a:xfrm>
            <a:off x="2119313" y="1905000"/>
            <a:ext cx="5156200" cy="3405188"/>
            <a:chOff x="2119928" y="1905490"/>
            <a:chExt cx="5154930" cy="3404235"/>
          </a:xfrm>
        </p:grpSpPr>
        <p:sp>
          <p:nvSpPr>
            <p:cNvPr id="31751" name="object 4">
              <a:extLst>
                <a:ext uri="{FF2B5EF4-FFF2-40B4-BE49-F238E27FC236}">
                  <a16:creationId xmlns:a16="http://schemas.microsoft.com/office/drawing/2014/main" id="{30145D2E-57F1-3983-1F48-93665EDDA6E9}"/>
                </a:ext>
              </a:extLst>
            </p:cNvPr>
            <p:cNvSpPr>
              <a:spLocks/>
            </p:cNvSpPr>
            <p:nvPr/>
          </p:nvSpPr>
          <p:spPr bwMode="auto">
            <a:xfrm>
              <a:off x="2328969" y="2001500"/>
              <a:ext cx="4937125" cy="3299460"/>
            </a:xfrm>
            <a:custGeom>
              <a:avLst/>
              <a:gdLst>
                <a:gd name="T0" fmla="*/ 2469482 w 4937125"/>
                <a:gd name="T1" fmla="*/ 0 h 3299460"/>
                <a:gd name="T2" fmla="*/ 0 w 4937125"/>
                <a:gd name="T3" fmla="*/ 3299291 h 3299460"/>
                <a:gd name="T4" fmla="*/ 4936614 w 4937125"/>
                <a:gd name="T5" fmla="*/ 3299292 h 3299460"/>
                <a:gd name="T6" fmla="*/ 2469482 w 4937125"/>
                <a:gd name="T7" fmla="*/ 0 h 3299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7125" h="3299460">
                  <a:moveTo>
                    <a:pt x="2469482" y="0"/>
                  </a:moveTo>
                  <a:lnTo>
                    <a:pt x="0" y="3299291"/>
                  </a:lnTo>
                  <a:lnTo>
                    <a:pt x="4936614" y="3299292"/>
                  </a:lnTo>
                  <a:lnTo>
                    <a:pt x="2469482" y="0"/>
                  </a:lnTo>
                  <a:close/>
                </a:path>
              </a:pathLst>
            </a:custGeom>
            <a:solidFill>
              <a:srgbClr val="7E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1752" name="object 5">
              <a:extLst>
                <a:ext uri="{FF2B5EF4-FFF2-40B4-BE49-F238E27FC236}">
                  <a16:creationId xmlns:a16="http://schemas.microsoft.com/office/drawing/2014/main" id="{77725123-BC57-401B-E1EB-C9465FC4FCC3}"/>
                </a:ext>
              </a:extLst>
            </p:cNvPr>
            <p:cNvSpPr>
              <a:spLocks/>
            </p:cNvSpPr>
            <p:nvPr/>
          </p:nvSpPr>
          <p:spPr bwMode="auto">
            <a:xfrm>
              <a:off x="2328969" y="2001500"/>
              <a:ext cx="4937125" cy="3299460"/>
            </a:xfrm>
            <a:custGeom>
              <a:avLst/>
              <a:gdLst>
                <a:gd name="T0" fmla="*/ 2469482 w 4937125"/>
                <a:gd name="T1" fmla="*/ 0 h 3299460"/>
                <a:gd name="T2" fmla="*/ 4936614 w 4937125"/>
                <a:gd name="T3" fmla="*/ 3299292 h 3299460"/>
                <a:gd name="T4" fmla="*/ 0 w 4937125"/>
                <a:gd name="T5" fmla="*/ 3299291 h 3299460"/>
                <a:gd name="T6" fmla="*/ 2469482 w 4937125"/>
                <a:gd name="T7" fmla="*/ 0 h 3299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7125" h="3299460">
                  <a:moveTo>
                    <a:pt x="2469482" y="0"/>
                  </a:moveTo>
                  <a:lnTo>
                    <a:pt x="4936614" y="3299292"/>
                  </a:lnTo>
                  <a:lnTo>
                    <a:pt x="0" y="3299291"/>
                  </a:lnTo>
                  <a:lnTo>
                    <a:pt x="2469482" y="0"/>
                  </a:lnTo>
                  <a:close/>
                </a:path>
              </a:pathLst>
            </a:custGeom>
            <a:noFill/>
            <a:ln w="17454">
              <a:solidFill>
                <a:srgbClr val="7E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1753" name="object 6">
              <a:extLst>
                <a:ext uri="{FF2B5EF4-FFF2-40B4-BE49-F238E27FC236}">
                  <a16:creationId xmlns:a16="http://schemas.microsoft.com/office/drawing/2014/main" id="{519AAEB6-6CC4-FCAE-8D52-5FE29A049076}"/>
                </a:ext>
              </a:extLst>
            </p:cNvPr>
            <p:cNvSpPr>
              <a:spLocks/>
            </p:cNvSpPr>
            <p:nvPr/>
          </p:nvSpPr>
          <p:spPr bwMode="auto">
            <a:xfrm>
              <a:off x="2163480" y="1918580"/>
              <a:ext cx="4939030" cy="3302000"/>
            </a:xfrm>
            <a:custGeom>
              <a:avLst/>
              <a:gdLst>
                <a:gd name="T0" fmla="*/ 2469464 w 4939030"/>
                <a:gd name="T1" fmla="*/ 0 h 3302000"/>
                <a:gd name="T2" fmla="*/ 0 w 4939030"/>
                <a:gd name="T3" fmla="*/ 3301424 h 3302000"/>
                <a:gd name="T4" fmla="*/ 4939005 w 4939030"/>
                <a:gd name="T5" fmla="*/ 3301425 h 3302000"/>
                <a:gd name="T6" fmla="*/ 2469464 w 4939030"/>
                <a:gd name="T7" fmla="*/ 0 h 3302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9030" h="3302000">
                  <a:moveTo>
                    <a:pt x="2469464" y="0"/>
                  </a:moveTo>
                  <a:lnTo>
                    <a:pt x="0" y="3301424"/>
                  </a:lnTo>
                  <a:lnTo>
                    <a:pt x="4939005" y="3301425"/>
                  </a:lnTo>
                  <a:lnTo>
                    <a:pt x="2469464"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1754" name="object 7">
              <a:extLst>
                <a:ext uri="{FF2B5EF4-FFF2-40B4-BE49-F238E27FC236}">
                  <a16:creationId xmlns:a16="http://schemas.microsoft.com/office/drawing/2014/main" id="{B5130A82-DD86-9BEE-1B3E-89A92033FB21}"/>
                </a:ext>
              </a:extLst>
            </p:cNvPr>
            <p:cNvSpPr>
              <a:spLocks/>
            </p:cNvSpPr>
            <p:nvPr/>
          </p:nvSpPr>
          <p:spPr bwMode="auto">
            <a:xfrm>
              <a:off x="2163480" y="1918580"/>
              <a:ext cx="4939030" cy="3302000"/>
            </a:xfrm>
            <a:custGeom>
              <a:avLst/>
              <a:gdLst>
                <a:gd name="T0" fmla="*/ 2469464 w 4939030"/>
                <a:gd name="T1" fmla="*/ 0 h 3302000"/>
                <a:gd name="T2" fmla="*/ 4939005 w 4939030"/>
                <a:gd name="T3" fmla="*/ 3301424 h 3302000"/>
                <a:gd name="T4" fmla="*/ 0 w 4939030"/>
                <a:gd name="T5" fmla="*/ 3301424 h 3302000"/>
                <a:gd name="T6" fmla="*/ 2469464 w 4939030"/>
                <a:gd name="T7" fmla="*/ 0 h 3302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9030" h="3302000">
                  <a:moveTo>
                    <a:pt x="2469464" y="0"/>
                  </a:moveTo>
                  <a:lnTo>
                    <a:pt x="4939005" y="3301424"/>
                  </a:lnTo>
                  <a:lnTo>
                    <a:pt x="0" y="3301424"/>
                  </a:lnTo>
                  <a:lnTo>
                    <a:pt x="2469464" y="0"/>
                  </a:lnTo>
                  <a:close/>
                </a:path>
              </a:pathLst>
            </a:custGeom>
            <a:noFill/>
            <a:ln w="261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31755" name="object 8">
              <a:extLst>
                <a:ext uri="{FF2B5EF4-FFF2-40B4-BE49-F238E27FC236}">
                  <a16:creationId xmlns:a16="http://schemas.microsoft.com/office/drawing/2014/main" id="{8003C0F6-CF1B-1F1E-B68C-1D6D4766B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287" y="4816074"/>
              <a:ext cx="1284816" cy="24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object 9">
              <a:extLst>
                <a:ext uri="{FF2B5EF4-FFF2-40B4-BE49-F238E27FC236}">
                  <a16:creationId xmlns:a16="http://schemas.microsoft.com/office/drawing/2014/main" id="{B5CDF602-92EC-429F-58C3-2EE5AD1DA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95" y="4879384"/>
              <a:ext cx="106507" cy="12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object 10">
              <a:extLst>
                <a:ext uri="{FF2B5EF4-FFF2-40B4-BE49-F238E27FC236}">
                  <a16:creationId xmlns:a16="http://schemas.microsoft.com/office/drawing/2014/main" id="{4A92773E-1957-9ED7-6DAC-E241878DA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21" y="4877202"/>
              <a:ext cx="231120"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object 11">
              <a:extLst>
                <a:ext uri="{FF2B5EF4-FFF2-40B4-BE49-F238E27FC236}">
                  <a16:creationId xmlns:a16="http://schemas.microsoft.com/office/drawing/2014/main" id="{89097423-E5B2-E9ED-2F61-907479ED3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72" y="4816074"/>
              <a:ext cx="111150" cy="18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object 12">
              <a:extLst>
                <a:ext uri="{FF2B5EF4-FFF2-40B4-BE49-F238E27FC236}">
                  <a16:creationId xmlns:a16="http://schemas.microsoft.com/office/drawing/2014/main" id="{96BEC32F-9FAA-657D-20E5-1D13C9760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5510" y="4877202"/>
              <a:ext cx="84741"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object 13">
              <a:extLst>
                <a:ext uri="{FF2B5EF4-FFF2-40B4-BE49-F238E27FC236}">
                  <a16:creationId xmlns:a16="http://schemas.microsoft.com/office/drawing/2014/main" id="{7619C1E6-F71A-BC61-08E1-92D8132ED786}"/>
                </a:ext>
              </a:extLst>
            </p:cNvPr>
            <p:cNvSpPr>
              <a:spLocks/>
            </p:cNvSpPr>
            <p:nvPr/>
          </p:nvSpPr>
          <p:spPr bwMode="auto">
            <a:xfrm>
              <a:off x="2605539" y="2907707"/>
              <a:ext cx="4055110" cy="1734185"/>
            </a:xfrm>
            <a:custGeom>
              <a:avLst/>
              <a:gdLst>
                <a:gd name="T0" fmla="*/ 1291346 w 4055109"/>
                <a:gd name="T1" fmla="*/ 0 h 1734185"/>
                <a:gd name="T2" fmla="*/ 1291346 w 4055109"/>
                <a:gd name="T3" fmla="*/ 0 h 1734185"/>
                <a:gd name="T4" fmla="*/ 2763524 w 4055109"/>
                <a:gd name="T5" fmla="*/ 0 h 1734185"/>
                <a:gd name="T6" fmla="*/ 862358 w 4055109"/>
                <a:gd name="T7" fmla="*/ 578631 h 1734185"/>
                <a:gd name="T8" fmla="*/ 862358 w 4055109"/>
                <a:gd name="T9" fmla="*/ 578631 h 1734185"/>
                <a:gd name="T10" fmla="*/ 3192455 w 4055109"/>
                <a:gd name="T11" fmla="*/ 578631 h 1734185"/>
                <a:gd name="T12" fmla="*/ 422458 w 4055109"/>
                <a:gd name="T13" fmla="*/ 1155052 h 1734185"/>
                <a:gd name="T14" fmla="*/ 422458 w 4055109"/>
                <a:gd name="T15" fmla="*/ 1155052 h 1734185"/>
                <a:gd name="T16" fmla="*/ 3632413 w 4055109"/>
                <a:gd name="T17" fmla="*/ 1155052 h 1734185"/>
                <a:gd name="T18" fmla="*/ 0 w 4055109"/>
                <a:gd name="T19" fmla="*/ 1733683 h 1734185"/>
                <a:gd name="T20" fmla="*/ 0 w 4055109"/>
                <a:gd name="T21" fmla="*/ 1733683 h 1734185"/>
                <a:gd name="T22" fmla="*/ 4054668 w 4055109"/>
                <a:gd name="T23" fmla="*/ 1733684 h 1734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55109" h="1734185">
                  <a:moveTo>
                    <a:pt x="1291346" y="0"/>
                  </a:moveTo>
                  <a:lnTo>
                    <a:pt x="1291346" y="0"/>
                  </a:lnTo>
                  <a:lnTo>
                    <a:pt x="2763522" y="0"/>
                  </a:lnTo>
                </a:path>
                <a:path w="4055109" h="1734185">
                  <a:moveTo>
                    <a:pt x="862358" y="578631"/>
                  </a:moveTo>
                  <a:lnTo>
                    <a:pt x="862358" y="578631"/>
                  </a:lnTo>
                  <a:lnTo>
                    <a:pt x="3192453" y="578631"/>
                  </a:lnTo>
                </a:path>
                <a:path w="4055109" h="1734185">
                  <a:moveTo>
                    <a:pt x="422458" y="1155052"/>
                  </a:moveTo>
                  <a:lnTo>
                    <a:pt x="422458" y="1155052"/>
                  </a:lnTo>
                  <a:lnTo>
                    <a:pt x="3632411" y="1155052"/>
                  </a:lnTo>
                </a:path>
                <a:path w="4055109" h="1734185">
                  <a:moveTo>
                    <a:pt x="0" y="1733683"/>
                  </a:moveTo>
                  <a:lnTo>
                    <a:pt x="0" y="1733683"/>
                  </a:lnTo>
                  <a:lnTo>
                    <a:pt x="4054666" y="1733684"/>
                  </a:lnTo>
                </a:path>
              </a:pathLst>
            </a:custGeom>
            <a:noFill/>
            <a:ln w="1308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1761" name="object 14">
              <a:extLst>
                <a:ext uri="{FF2B5EF4-FFF2-40B4-BE49-F238E27FC236}">
                  <a16:creationId xmlns:a16="http://schemas.microsoft.com/office/drawing/2014/main" id="{C9EFA57A-D1B1-C902-AF9D-92F191114BBB}"/>
                </a:ext>
              </a:extLst>
            </p:cNvPr>
            <p:cNvSpPr>
              <a:spLocks/>
            </p:cNvSpPr>
            <p:nvPr/>
          </p:nvSpPr>
          <p:spPr bwMode="auto">
            <a:xfrm>
              <a:off x="3920845" y="4209059"/>
              <a:ext cx="610235" cy="238125"/>
            </a:xfrm>
            <a:custGeom>
              <a:avLst/>
              <a:gdLst>
                <a:gd name="T0" fmla="*/ 26123 w 610235"/>
                <a:gd name="T1" fmla="*/ 67691 h 238125"/>
                <a:gd name="T2" fmla="*/ 56629 w 610235"/>
                <a:gd name="T3" fmla="*/ 32753 h 238125"/>
                <a:gd name="T4" fmla="*/ 97980 w 610235"/>
                <a:gd name="T5" fmla="*/ 34937 h 238125"/>
                <a:gd name="T6" fmla="*/ 68592 w 610235"/>
                <a:gd name="T7" fmla="*/ 13868 h 238125"/>
                <a:gd name="T8" fmla="*/ 0 w 610235"/>
                <a:gd name="T9" fmla="*/ 58966 h 238125"/>
                <a:gd name="T10" fmla="*/ 76111 w 610235"/>
                <a:gd name="T11" fmla="*/ 127596 h 238125"/>
                <a:gd name="T12" fmla="*/ 45720 w 610235"/>
                <a:gd name="T13" fmla="*/ 163766 h 238125"/>
                <a:gd name="T14" fmla="*/ 2184 w 610235"/>
                <a:gd name="T15" fmla="*/ 150672 h 238125"/>
                <a:gd name="T16" fmla="*/ 16332 w 610235"/>
                <a:gd name="T17" fmla="*/ 179857 h 238125"/>
                <a:gd name="T18" fmla="*/ 95732 w 610235"/>
                <a:gd name="T19" fmla="*/ 163766 h 238125"/>
                <a:gd name="T20" fmla="*/ 220840 w 610235"/>
                <a:gd name="T21" fmla="*/ 169430 h 238125"/>
                <a:gd name="T22" fmla="*/ 219887 w 610235"/>
                <a:gd name="T23" fmla="*/ 101981 h 238125"/>
                <a:gd name="T24" fmla="*/ 212585 w 610235"/>
                <a:gd name="T25" fmla="*/ 69672 h 238125"/>
                <a:gd name="T26" fmla="*/ 159232 w 610235"/>
                <a:gd name="T27" fmla="*/ 59512 h 238125"/>
                <a:gd name="T28" fmla="*/ 139369 w 610235"/>
                <a:gd name="T29" fmla="*/ 85153 h 238125"/>
                <a:gd name="T30" fmla="*/ 187274 w 610235"/>
                <a:gd name="T31" fmla="*/ 76428 h 238125"/>
                <a:gd name="T32" fmla="*/ 195986 w 610235"/>
                <a:gd name="T33" fmla="*/ 115735 h 238125"/>
                <a:gd name="T34" fmla="*/ 172046 w 610235"/>
                <a:gd name="T35" fmla="*/ 163766 h 238125"/>
                <a:gd name="T36" fmla="*/ 153987 w 610235"/>
                <a:gd name="T37" fmla="*/ 131089 h 238125"/>
                <a:gd name="T38" fmla="*/ 195986 w 610235"/>
                <a:gd name="T39" fmla="*/ 98272 h 238125"/>
                <a:gd name="T40" fmla="*/ 124129 w 610235"/>
                <a:gd name="T41" fmla="*/ 144132 h 238125"/>
                <a:gd name="T42" fmla="*/ 175158 w 610235"/>
                <a:gd name="T43" fmla="*/ 182003 h 238125"/>
                <a:gd name="T44" fmla="*/ 198158 w 610235"/>
                <a:gd name="T45" fmla="*/ 181229 h 238125"/>
                <a:gd name="T46" fmla="*/ 287858 w 610235"/>
                <a:gd name="T47" fmla="*/ 406 h 238125"/>
                <a:gd name="T48" fmla="*/ 239547 w 610235"/>
                <a:gd name="T49" fmla="*/ 61150 h 238125"/>
                <a:gd name="T50" fmla="*/ 254774 w 610235"/>
                <a:gd name="T51" fmla="*/ 181229 h 238125"/>
                <a:gd name="T52" fmla="*/ 278752 w 610235"/>
                <a:gd name="T53" fmla="*/ 101879 h 238125"/>
                <a:gd name="T54" fmla="*/ 278790 w 610235"/>
                <a:gd name="T55" fmla="*/ 44627 h 238125"/>
                <a:gd name="T56" fmla="*/ 304876 w 610235"/>
                <a:gd name="T57" fmla="*/ 19659 h 238125"/>
                <a:gd name="T58" fmla="*/ 398487 w 610235"/>
                <a:gd name="T59" fmla="*/ 104825 h 238125"/>
                <a:gd name="T60" fmla="*/ 343547 w 610235"/>
                <a:gd name="T61" fmla="*/ 91744 h 238125"/>
                <a:gd name="T62" fmla="*/ 384886 w 610235"/>
                <a:gd name="T63" fmla="*/ 78066 h 238125"/>
                <a:gd name="T64" fmla="*/ 398487 w 610235"/>
                <a:gd name="T65" fmla="*/ 64719 h 238125"/>
                <a:gd name="T66" fmla="*/ 332359 w 610235"/>
                <a:gd name="T67" fmla="*/ 73152 h 238125"/>
                <a:gd name="T68" fmla="*/ 351574 w 610235"/>
                <a:gd name="T69" fmla="*/ 179387 h 238125"/>
                <a:gd name="T70" fmla="*/ 413753 w 610235"/>
                <a:gd name="T71" fmla="*/ 174675 h 238125"/>
                <a:gd name="T72" fmla="*/ 398487 w 610235"/>
                <a:gd name="T73" fmla="*/ 161582 h 238125"/>
                <a:gd name="T74" fmla="*/ 420293 w 610235"/>
                <a:gd name="T75" fmla="*/ 124460 h 238125"/>
                <a:gd name="T76" fmla="*/ 474726 w 610235"/>
                <a:gd name="T77" fmla="*/ 61150 h 238125"/>
                <a:gd name="T78" fmla="*/ 448589 w 610235"/>
                <a:gd name="T79" fmla="*/ 30568 h 238125"/>
                <a:gd name="T80" fmla="*/ 433349 w 610235"/>
                <a:gd name="T81" fmla="*/ 80784 h 238125"/>
                <a:gd name="T82" fmla="*/ 481266 w 610235"/>
                <a:gd name="T83" fmla="*/ 181229 h 238125"/>
                <a:gd name="T84" fmla="*/ 496493 w 610235"/>
                <a:gd name="T85" fmla="*/ 161582 h 238125"/>
                <a:gd name="T86" fmla="*/ 473100 w 610235"/>
                <a:gd name="T87" fmla="*/ 151803 h 238125"/>
                <a:gd name="T88" fmla="*/ 500849 w 610235"/>
                <a:gd name="T89" fmla="*/ 63334 h 238125"/>
                <a:gd name="T90" fmla="*/ 582523 w 610235"/>
                <a:gd name="T91" fmla="*/ 72021 h 238125"/>
                <a:gd name="T92" fmla="*/ 544410 w 610235"/>
                <a:gd name="T93" fmla="*/ 106997 h 238125"/>
                <a:gd name="T94" fmla="*/ 529170 w 610235"/>
                <a:gd name="T95" fmla="*/ 58966 h 238125"/>
                <a:gd name="T96" fmla="*/ 500849 w 610235"/>
                <a:gd name="T97" fmla="*/ 63334 h 238125"/>
                <a:gd name="T98" fmla="*/ 546582 w 610235"/>
                <a:gd name="T99" fmla="*/ 185585 h 238125"/>
                <a:gd name="T100" fmla="*/ 532777 w 610235"/>
                <a:gd name="T101" fmla="*/ 214325 h 238125"/>
                <a:gd name="T102" fmla="*/ 548767 w 610235"/>
                <a:gd name="T103" fmla="*/ 238010 h 238125"/>
                <a:gd name="T104" fmla="*/ 570534 w 610235"/>
                <a:gd name="T105" fmla="*/ 172491 h 238125"/>
                <a:gd name="T106" fmla="*/ 609739 w 610235"/>
                <a:gd name="T107" fmla="*/ 61150 h 2381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10235" h="238125">
                  <a:moveTo>
                    <a:pt x="106692" y="135369"/>
                  </a:moveTo>
                  <a:lnTo>
                    <a:pt x="80060" y="94234"/>
                  </a:lnTo>
                  <a:lnTo>
                    <a:pt x="54444" y="82969"/>
                  </a:lnTo>
                  <a:lnTo>
                    <a:pt x="32651" y="72059"/>
                  </a:lnTo>
                  <a:lnTo>
                    <a:pt x="26123" y="67691"/>
                  </a:lnTo>
                  <a:lnTo>
                    <a:pt x="26123" y="56781"/>
                  </a:lnTo>
                  <a:lnTo>
                    <a:pt x="28130" y="47498"/>
                  </a:lnTo>
                  <a:lnTo>
                    <a:pt x="34023" y="39852"/>
                  </a:lnTo>
                  <a:lnTo>
                    <a:pt x="43586" y="34658"/>
                  </a:lnTo>
                  <a:lnTo>
                    <a:pt x="56629" y="32753"/>
                  </a:lnTo>
                  <a:lnTo>
                    <a:pt x="68567" y="33845"/>
                  </a:lnTo>
                  <a:lnTo>
                    <a:pt x="78663" y="36576"/>
                  </a:lnTo>
                  <a:lnTo>
                    <a:pt x="87541" y="40119"/>
                  </a:lnTo>
                  <a:lnTo>
                    <a:pt x="95808" y="43662"/>
                  </a:lnTo>
                  <a:lnTo>
                    <a:pt x="97980" y="34937"/>
                  </a:lnTo>
                  <a:lnTo>
                    <a:pt x="97980" y="32753"/>
                  </a:lnTo>
                  <a:lnTo>
                    <a:pt x="97980" y="21844"/>
                  </a:lnTo>
                  <a:lnTo>
                    <a:pt x="88455" y="18643"/>
                  </a:lnTo>
                  <a:lnTo>
                    <a:pt x="78930" y="15836"/>
                  </a:lnTo>
                  <a:lnTo>
                    <a:pt x="68592" y="13868"/>
                  </a:lnTo>
                  <a:lnTo>
                    <a:pt x="56629" y="13119"/>
                  </a:lnTo>
                  <a:lnTo>
                    <a:pt x="42049" y="14376"/>
                  </a:lnTo>
                  <a:lnTo>
                    <a:pt x="6540" y="34937"/>
                  </a:lnTo>
                  <a:lnTo>
                    <a:pt x="0" y="50241"/>
                  </a:lnTo>
                  <a:lnTo>
                    <a:pt x="0" y="58966"/>
                  </a:lnTo>
                  <a:lnTo>
                    <a:pt x="25717" y="97967"/>
                  </a:lnTo>
                  <a:lnTo>
                    <a:pt x="50063" y="109181"/>
                  </a:lnTo>
                  <a:lnTo>
                    <a:pt x="60934" y="114236"/>
                  </a:lnTo>
                  <a:lnTo>
                    <a:pt x="69951" y="120091"/>
                  </a:lnTo>
                  <a:lnTo>
                    <a:pt x="76111" y="127596"/>
                  </a:lnTo>
                  <a:lnTo>
                    <a:pt x="78397" y="137553"/>
                  </a:lnTo>
                  <a:lnTo>
                    <a:pt x="76352" y="147180"/>
                  </a:lnTo>
                  <a:lnTo>
                    <a:pt x="70231" y="155575"/>
                  </a:lnTo>
                  <a:lnTo>
                    <a:pt x="60020" y="161518"/>
                  </a:lnTo>
                  <a:lnTo>
                    <a:pt x="45720" y="163766"/>
                  </a:lnTo>
                  <a:lnTo>
                    <a:pt x="30988" y="162331"/>
                  </a:lnTo>
                  <a:lnTo>
                    <a:pt x="19316" y="158851"/>
                  </a:lnTo>
                  <a:lnTo>
                    <a:pt x="10515" y="154559"/>
                  </a:lnTo>
                  <a:lnTo>
                    <a:pt x="4356" y="150672"/>
                  </a:lnTo>
                  <a:lnTo>
                    <a:pt x="2184" y="150672"/>
                  </a:lnTo>
                  <a:lnTo>
                    <a:pt x="2184" y="159397"/>
                  </a:lnTo>
                  <a:lnTo>
                    <a:pt x="0" y="163766"/>
                  </a:lnTo>
                  <a:lnTo>
                    <a:pt x="0" y="174675"/>
                  </a:lnTo>
                  <a:lnTo>
                    <a:pt x="6540" y="176961"/>
                  </a:lnTo>
                  <a:lnTo>
                    <a:pt x="16332" y="179857"/>
                  </a:lnTo>
                  <a:lnTo>
                    <a:pt x="29387" y="182346"/>
                  </a:lnTo>
                  <a:lnTo>
                    <a:pt x="45720" y="183400"/>
                  </a:lnTo>
                  <a:lnTo>
                    <a:pt x="72694" y="179590"/>
                  </a:lnTo>
                  <a:lnTo>
                    <a:pt x="91719" y="169214"/>
                  </a:lnTo>
                  <a:lnTo>
                    <a:pt x="95732" y="163766"/>
                  </a:lnTo>
                  <a:lnTo>
                    <a:pt x="102984" y="153936"/>
                  </a:lnTo>
                  <a:lnTo>
                    <a:pt x="106692" y="135369"/>
                  </a:lnTo>
                  <a:close/>
                </a:path>
                <a:path w="610235" h="238125">
                  <a:moveTo>
                    <a:pt x="222097" y="179044"/>
                  </a:moveTo>
                  <a:lnTo>
                    <a:pt x="221246" y="172491"/>
                  </a:lnTo>
                  <a:lnTo>
                    <a:pt x="220840" y="169430"/>
                  </a:lnTo>
                  <a:lnTo>
                    <a:pt x="220408" y="163766"/>
                  </a:lnTo>
                  <a:lnTo>
                    <a:pt x="220192" y="161036"/>
                  </a:lnTo>
                  <a:lnTo>
                    <a:pt x="220040" y="153949"/>
                  </a:lnTo>
                  <a:lnTo>
                    <a:pt x="219925" y="115735"/>
                  </a:lnTo>
                  <a:lnTo>
                    <a:pt x="219887" y="101981"/>
                  </a:lnTo>
                  <a:lnTo>
                    <a:pt x="219659" y="94170"/>
                  </a:lnTo>
                  <a:lnTo>
                    <a:pt x="219011" y="86766"/>
                  </a:lnTo>
                  <a:lnTo>
                    <a:pt x="217754" y="80784"/>
                  </a:lnTo>
                  <a:lnTo>
                    <a:pt x="215722" y="76428"/>
                  </a:lnTo>
                  <a:lnTo>
                    <a:pt x="212585" y="69672"/>
                  </a:lnTo>
                  <a:lnTo>
                    <a:pt x="204152" y="62242"/>
                  </a:lnTo>
                  <a:lnTo>
                    <a:pt x="193268" y="58077"/>
                  </a:lnTo>
                  <a:lnTo>
                    <a:pt x="180746" y="56781"/>
                  </a:lnTo>
                  <a:lnTo>
                    <a:pt x="169684" y="57531"/>
                  </a:lnTo>
                  <a:lnTo>
                    <a:pt x="159232" y="59512"/>
                  </a:lnTo>
                  <a:lnTo>
                    <a:pt x="149199" y="62306"/>
                  </a:lnTo>
                  <a:lnTo>
                    <a:pt x="139369" y="65519"/>
                  </a:lnTo>
                  <a:lnTo>
                    <a:pt x="139369" y="72059"/>
                  </a:lnTo>
                  <a:lnTo>
                    <a:pt x="137185" y="82969"/>
                  </a:lnTo>
                  <a:lnTo>
                    <a:pt x="139369" y="85153"/>
                  </a:lnTo>
                  <a:lnTo>
                    <a:pt x="147561" y="81953"/>
                  </a:lnTo>
                  <a:lnTo>
                    <a:pt x="155968" y="79146"/>
                  </a:lnTo>
                  <a:lnTo>
                    <a:pt x="164782" y="77177"/>
                  </a:lnTo>
                  <a:lnTo>
                    <a:pt x="174218" y="76428"/>
                  </a:lnTo>
                  <a:lnTo>
                    <a:pt x="187274" y="76428"/>
                  </a:lnTo>
                  <a:lnTo>
                    <a:pt x="191630" y="80784"/>
                  </a:lnTo>
                  <a:lnTo>
                    <a:pt x="193802" y="85153"/>
                  </a:lnTo>
                  <a:lnTo>
                    <a:pt x="195986" y="87337"/>
                  </a:lnTo>
                  <a:lnTo>
                    <a:pt x="195986" y="98272"/>
                  </a:lnTo>
                  <a:lnTo>
                    <a:pt x="195986" y="115735"/>
                  </a:lnTo>
                  <a:lnTo>
                    <a:pt x="195986" y="155041"/>
                  </a:lnTo>
                  <a:lnTo>
                    <a:pt x="193167" y="157327"/>
                  </a:lnTo>
                  <a:lnTo>
                    <a:pt x="188099" y="160223"/>
                  </a:lnTo>
                  <a:lnTo>
                    <a:pt x="180987" y="162712"/>
                  </a:lnTo>
                  <a:lnTo>
                    <a:pt x="172046" y="163766"/>
                  </a:lnTo>
                  <a:lnTo>
                    <a:pt x="159435" y="160693"/>
                  </a:lnTo>
                  <a:lnTo>
                    <a:pt x="152971" y="153949"/>
                  </a:lnTo>
                  <a:lnTo>
                    <a:pt x="150583" y="147193"/>
                  </a:lnTo>
                  <a:lnTo>
                    <a:pt x="150253" y="144132"/>
                  </a:lnTo>
                  <a:lnTo>
                    <a:pt x="153987" y="131089"/>
                  </a:lnTo>
                  <a:lnTo>
                    <a:pt x="163868" y="123367"/>
                  </a:lnTo>
                  <a:lnTo>
                    <a:pt x="177825" y="118935"/>
                  </a:lnTo>
                  <a:lnTo>
                    <a:pt x="193802" y="115735"/>
                  </a:lnTo>
                  <a:lnTo>
                    <a:pt x="195986" y="115735"/>
                  </a:lnTo>
                  <a:lnTo>
                    <a:pt x="195986" y="98272"/>
                  </a:lnTo>
                  <a:lnTo>
                    <a:pt x="191630" y="98272"/>
                  </a:lnTo>
                  <a:lnTo>
                    <a:pt x="163626" y="103898"/>
                  </a:lnTo>
                  <a:lnTo>
                    <a:pt x="142367" y="112191"/>
                  </a:lnTo>
                  <a:lnTo>
                    <a:pt x="128854" y="124980"/>
                  </a:lnTo>
                  <a:lnTo>
                    <a:pt x="124129" y="144132"/>
                  </a:lnTo>
                  <a:lnTo>
                    <a:pt x="127190" y="160388"/>
                  </a:lnTo>
                  <a:lnTo>
                    <a:pt x="135559" y="172770"/>
                  </a:lnTo>
                  <a:lnTo>
                    <a:pt x="148005" y="180644"/>
                  </a:lnTo>
                  <a:lnTo>
                    <a:pt x="163309" y="183400"/>
                  </a:lnTo>
                  <a:lnTo>
                    <a:pt x="175158" y="182003"/>
                  </a:lnTo>
                  <a:lnTo>
                    <a:pt x="184556" y="178765"/>
                  </a:lnTo>
                  <a:lnTo>
                    <a:pt x="191490" y="175120"/>
                  </a:lnTo>
                  <a:lnTo>
                    <a:pt x="195986" y="172491"/>
                  </a:lnTo>
                  <a:lnTo>
                    <a:pt x="195986" y="179044"/>
                  </a:lnTo>
                  <a:lnTo>
                    <a:pt x="198158" y="181229"/>
                  </a:lnTo>
                  <a:lnTo>
                    <a:pt x="219925" y="181229"/>
                  </a:lnTo>
                  <a:lnTo>
                    <a:pt x="222097" y="179044"/>
                  </a:lnTo>
                  <a:close/>
                </a:path>
                <a:path w="610235" h="238125">
                  <a:moveTo>
                    <a:pt x="304876" y="0"/>
                  </a:moveTo>
                  <a:lnTo>
                    <a:pt x="296164" y="0"/>
                  </a:lnTo>
                  <a:lnTo>
                    <a:pt x="287858" y="406"/>
                  </a:lnTo>
                  <a:lnTo>
                    <a:pt x="275475" y="3276"/>
                  </a:lnTo>
                  <a:lnTo>
                    <a:pt x="263080" y="11049"/>
                  </a:lnTo>
                  <a:lnTo>
                    <a:pt x="254774" y="26212"/>
                  </a:lnTo>
                  <a:lnTo>
                    <a:pt x="254774" y="61150"/>
                  </a:lnTo>
                  <a:lnTo>
                    <a:pt x="239547" y="61150"/>
                  </a:lnTo>
                  <a:lnTo>
                    <a:pt x="239547" y="69875"/>
                  </a:lnTo>
                  <a:lnTo>
                    <a:pt x="237363" y="72059"/>
                  </a:lnTo>
                  <a:lnTo>
                    <a:pt x="237363" y="78613"/>
                  </a:lnTo>
                  <a:lnTo>
                    <a:pt x="254774" y="78613"/>
                  </a:lnTo>
                  <a:lnTo>
                    <a:pt x="254774" y="181229"/>
                  </a:lnTo>
                  <a:lnTo>
                    <a:pt x="280898" y="181229"/>
                  </a:lnTo>
                  <a:lnTo>
                    <a:pt x="280898" y="172491"/>
                  </a:lnTo>
                  <a:lnTo>
                    <a:pt x="279641" y="149237"/>
                  </a:lnTo>
                  <a:lnTo>
                    <a:pt x="278993" y="125564"/>
                  </a:lnTo>
                  <a:lnTo>
                    <a:pt x="278752" y="101879"/>
                  </a:lnTo>
                  <a:lnTo>
                    <a:pt x="278726" y="78613"/>
                  </a:lnTo>
                  <a:lnTo>
                    <a:pt x="302691" y="78613"/>
                  </a:lnTo>
                  <a:lnTo>
                    <a:pt x="302691" y="61150"/>
                  </a:lnTo>
                  <a:lnTo>
                    <a:pt x="278726" y="61150"/>
                  </a:lnTo>
                  <a:lnTo>
                    <a:pt x="278790" y="44627"/>
                  </a:lnTo>
                  <a:lnTo>
                    <a:pt x="279273" y="37122"/>
                  </a:lnTo>
                  <a:lnTo>
                    <a:pt x="280555" y="31254"/>
                  </a:lnTo>
                  <a:lnTo>
                    <a:pt x="283070" y="26212"/>
                  </a:lnTo>
                  <a:lnTo>
                    <a:pt x="285280" y="19659"/>
                  </a:lnTo>
                  <a:lnTo>
                    <a:pt x="304876" y="19659"/>
                  </a:lnTo>
                  <a:lnTo>
                    <a:pt x="304876" y="0"/>
                  </a:lnTo>
                  <a:close/>
                </a:path>
                <a:path w="610235" h="238125">
                  <a:moveTo>
                    <a:pt x="422465" y="122275"/>
                  </a:moveTo>
                  <a:lnTo>
                    <a:pt x="409409" y="74244"/>
                  </a:lnTo>
                  <a:lnTo>
                    <a:pt x="398487" y="64719"/>
                  </a:lnTo>
                  <a:lnTo>
                    <a:pt x="398487" y="104825"/>
                  </a:lnTo>
                  <a:lnTo>
                    <a:pt x="384111" y="106083"/>
                  </a:lnTo>
                  <a:lnTo>
                    <a:pt x="371551" y="106730"/>
                  </a:lnTo>
                  <a:lnTo>
                    <a:pt x="357771" y="106972"/>
                  </a:lnTo>
                  <a:lnTo>
                    <a:pt x="339699" y="106997"/>
                  </a:lnTo>
                  <a:lnTo>
                    <a:pt x="343547" y="91744"/>
                  </a:lnTo>
                  <a:lnTo>
                    <a:pt x="350862" y="81610"/>
                  </a:lnTo>
                  <a:lnTo>
                    <a:pt x="360222" y="75984"/>
                  </a:lnTo>
                  <a:lnTo>
                    <a:pt x="370192" y="74244"/>
                  </a:lnTo>
                  <a:lnTo>
                    <a:pt x="377952" y="75133"/>
                  </a:lnTo>
                  <a:lnTo>
                    <a:pt x="384886" y="78066"/>
                  </a:lnTo>
                  <a:lnTo>
                    <a:pt x="391007" y="83451"/>
                  </a:lnTo>
                  <a:lnTo>
                    <a:pt x="396316" y="91694"/>
                  </a:lnTo>
                  <a:lnTo>
                    <a:pt x="396316" y="102641"/>
                  </a:lnTo>
                  <a:lnTo>
                    <a:pt x="398487" y="104825"/>
                  </a:lnTo>
                  <a:lnTo>
                    <a:pt x="398487" y="64719"/>
                  </a:lnTo>
                  <a:lnTo>
                    <a:pt x="394703" y="62242"/>
                  </a:lnTo>
                  <a:lnTo>
                    <a:pt x="383667" y="58280"/>
                  </a:lnTo>
                  <a:lnTo>
                    <a:pt x="370192" y="56781"/>
                  </a:lnTo>
                  <a:lnTo>
                    <a:pt x="349745" y="60883"/>
                  </a:lnTo>
                  <a:lnTo>
                    <a:pt x="332359" y="73152"/>
                  </a:lnTo>
                  <a:lnTo>
                    <a:pt x="320281" y="93624"/>
                  </a:lnTo>
                  <a:lnTo>
                    <a:pt x="315760" y="122275"/>
                  </a:lnTo>
                  <a:lnTo>
                    <a:pt x="320078" y="148412"/>
                  </a:lnTo>
                  <a:lnTo>
                    <a:pt x="332359" y="167576"/>
                  </a:lnTo>
                  <a:lnTo>
                    <a:pt x="351574" y="179387"/>
                  </a:lnTo>
                  <a:lnTo>
                    <a:pt x="376732" y="183400"/>
                  </a:lnTo>
                  <a:lnTo>
                    <a:pt x="390169" y="182346"/>
                  </a:lnTo>
                  <a:lnTo>
                    <a:pt x="400951" y="179857"/>
                  </a:lnTo>
                  <a:lnTo>
                    <a:pt x="408889" y="176961"/>
                  </a:lnTo>
                  <a:lnTo>
                    <a:pt x="413753" y="174675"/>
                  </a:lnTo>
                  <a:lnTo>
                    <a:pt x="415937" y="172491"/>
                  </a:lnTo>
                  <a:lnTo>
                    <a:pt x="415937" y="165950"/>
                  </a:lnTo>
                  <a:lnTo>
                    <a:pt x="415937" y="150672"/>
                  </a:lnTo>
                  <a:lnTo>
                    <a:pt x="411581" y="155041"/>
                  </a:lnTo>
                  <a:lnTo>
                    <a:pt x="398487" y="161582"/>
                  </a:lnTo>
                  <a:lnTo>
                    <a:pt x="385432" y="165950"/>
                  </a:lnTo>
                  <a:lnTo>
                    <a:pt x="378904" y="165950"/>
                  </a:lnTo>
                  <a:lnTo>
                    <a:pt x="343382" y="145656"/>
                  </a:lnTo>
                  <a:lnTo>
                    <a:pt x="339699" y="124460"/>
                  </a:lnTo>
                  <a:lnTo>
                    <a:pt x="420293" y="124460"/>
                  </a:lnTo>
                  <a:lnTo>
                    <a:pt x="422465" y="122275"/>
                  </a:lnTo>
                  <a:close/>
                </a:path>
                <a:path w="610235" h="238125">
                  <a:moveTo>
                    <a:pt x="500849" y="61150"/>
                  </a:moveTo>
                  <a:lnTo>
                    <a:pt x="498678" y="58966"/>
                  </a:lnTo>
                  <a:lnTo>
                    <a:pt x="485609" y="61150"/>
                  </a:lnTo>
                  <a:lnTo>
                    <a:pt x="474726" y="61150"/>
                  </a:lnTo>
                  <a:lnTo>
                    <a:pt x="474726" y="26212"/>
                  </a:lnTo>
                  <a:lnTo>
                    <a:pt x="472554" y="24028"/>
                  </a:lnTo>
                  <a:lnTo>
                    <a:pt x="461670" y="28384"/>
                  </a:lnTo>
                  <a:lnTo>
                    <a:pt x="459460" y="28384"/>
                  </a:lnTo>
                  <a:lnTo>
                    <a:pt x="448589" y="30568"/>
                  </a:lnTo>
                  <a:lnTo>
                    <a:pt x="448589" y="61150"/>
                  </a:lnTo>
                  <a:lnTo>
                    <a:pt x="433349" y="61150"/>
                  </a:lnTo>
                  <a:lnTo>
                    <a:pt x="433349" y="72059"/>
                  </a:lnTo>
                  <a:lnTo>
                    <a:pt x="431165" y="78613"/>
                  </a:lnTo>
                  <a:lnTo>
                    <a:pt x="433349" y="80784"/>
                  </a:lnTo>
                  <a:lnTo>
                    <a:pt x="442048" y="78613"/>
                  </a:lnTo>
                  <a:lnTo>
                    <a:pt x="448589" y="78613"/>
                  </a:lnTo>
                  <a:lnTo>
                    <a:pt x="448652" y="147281"/>
                  </a:lnTo>
                  <a:lnTo>
                    <a:pt x="449122" y="158038"/>
                  </a:lnTo>
                  <a:lnTo>
                    <a:pt x="481266" y="181229"/>
                  </a:lnTo>
                  <a:lnTo>
                    <a:pt x="492137" y="181229"/>
                  </a:lnTo>
                  <a:lnTo>
                    <a:pt x="498678" y="179044"/>
                  </a:lnTo>
                  <a:lnTo>
                    <a:pt x="498678" y="163766"/>
                  </a:lnTo>
                  <a:lnTo>
                    <a:pt x="498678" y="161582"/>
                  </a:lnTo>
                  <a:lnTo>
                    <a:pt x="496493" y="161582"/>
                  </a:lnTo>
                  <a:lnTo>
                    <a:pt x="492137" y="163766"/>
                  </a:lnTo>
                  <a:lnTo>
                    <a:pt x="487794" y="163766"/>
                  </a:lnTo>
                  <a:lnTo>
                    <a:pt x="479894" y="162509"/>
                  </a:lnTo>
                  <a:lnTo>
                    <a:pt x="475272" y="158584"/>
                  </a:lnTo>
                  <a:lnTo>
                    <a:pt x="473100" y="151803"/>
                  </a:lnTo>
                  <a:lnTo>
                    <a:pt x="472554" y="141947"/>
                  </a:lnTo>
                  <a:lnTo>
                    <a:pt x="472554" y="122275"/>
                  </a:lnTo>
                  <a:lnTo>
                    <a:pt x="474726" y="78613"/>
                  </a:lnTo>
                  <a:lnTo>
                    <a:pt x="500849" y="78613"/>
                  </a:lnTo>
                  <a:lnTo>
                    <a:pt x="500849" y="63334"/>
                  </a:lnTo>
                  <a:lnTo>
                    <a:pt x="500849" y="61150"/>
                  </a:lnTo>
                  <a:close/>
                </a:path>
                <a:path w="610235" h="238125">
                  <a:moveTo>
                    <a:pt x="609739" y="58966"/>
                  </a:moveTo>
                  <a:lnTo>
                    <a:pt x="587971" y="58966"/>
                  </a:lnTo>
                  <a:lnTo>
                    <a:pt x="585800" y="61150"/>
                  </a:lnTo>
                  <a:lnTo>
                    <a:pt x="582523" y="72021"/>
                  </a:lnTo>
                  <a:lnTo>
                    <a:pt x="579247" y="84340"/>
                  </a:lnTo>
                  <a:lnTo>
                    <a:pt x="575970" y="97066"/>
                  </a:lnTo>
                  <a:lnTo>
                    <a:pt x="572706" y="109181"/>
                  </a:lnTo>
                  <a:lnTo>
                    <a:pt x="559650" y="150672"/>
                  </a:lnTo>
                  <a:lnTo>
                    <a:pt x="544410" y="106997"/>
                  </a:lnTo>
                  <a:lnTo>
                    <a:pt x="541108" y="96139"/>
                  </a:lnTo>
                  <a:lnTo>
                    <a:pt x="537603" y="85699"/>
                  </a:lnTo>
                  <a:lnTo>
                    <a:pt x="533692" y="74447"/>
                  </a:lnTo>
                  <a:lnTo>
                    <a:pt x="529170" y="61150"/>
                  </a:lnTo>
                  <a:lnTo>
                    <a:pt x="529170" y="58966"/>
                  </a:lnTo>
                  <a:lnTo>
                    <a:pt x="521093" y="60236"/>
                  </a:lnTo>
                  <a:lnTo>
                    <a:pt x="515277" y="60883"/>
                  </a:lnTo>
                  <a:lnTo>
                    <a:pt x="509866" y="61112"/>
                  </a:lnTo>
                  <a:lnTo>
                    <a:pt x="503021" y="61150"/>
                  </a:lnTo>
                  <a:lnTo>
                    <a:pt x="500849" y="63334"/>
                  </a:lnTo>
                  <a:lnTo>
                    <a:pt x="512584" y="91909"/>
                  </a:lnTo>
                  <a:lnTo>
                    <a:pt x="527799" y="131546"/>
                  </a:lnTo>
                  <a:lnTo>
                    <a:pt x="540969" y="167093"/>
                  </a:lnTo>
                  <a:lnTo>
                    <a:pt x="546582" y="183400"/>
                  </a:lnTo>
                  <a:lnTo>
                    <a:pt x="546582" y="185585"/>
                  </a:lnTo>
                  <a:lnTo>
                    <a:pt x="544410" y="185585"/>
                  </a:lnTo>
                  <a:lnTo>
                    <a:pt x="542239" y="192163"/>
                  </a:lnTo>
                  <a:lnTo>
                    <a:pt x="540054" y="200888"/>
                  </a:lnTo>
                  <a:lnTo>
                    <a:pt x="535698" y="207441"/>
                  </a:lnTo>
                  <a:lnTo>
                    <a:pt x="532777" y="214325"/>
                  </a:lnTo>
                  <a:lnTo>
                    <a:pt x="527748" y="228930"/>
                  </a:lnTo>
                  <a:lnTo>
                    <a:pt x="524827" y="235839"/>
                  </a:lnTo>
                  <a:lnTo>
                    <a:pt x="522643" y="235839"/>
                  </a:lnTo>
                  <a:lnTo>
                    <a:pt x="524827" y="238010"/>
                  </a:lnTo>
                  <a:lnTo>
                    <a:pt x="548767" y="238010"/>
                  </a:lnTo>
                  <a:lnTo>
                    <a:pt x="550938" y="235839"/>
                  </a:lnTo>
                  <a:lnTo>
                    <a:pt x="554609" y="219481"/>
                  </a:lnTo>
                  <a:lnTo>
                    <a:pt x="559104" y="203352"/>
                  </a:lnTo>
                  <a:lnTo>
                    <a:pt x="564413" y="187617"/>
                  </a:lnTo>
                  <a:lnTo>
                    <a:pt x="570534" y="172491"/>
                  </a:lnTo>
                  <a:lnTo>
                    <a:pt x="576656" y="152336"/>
                  </a:lnTo>
                  <a:lnTo>
                    <a:pt x="577227" y="150672"/>
                  </a:lnTo>
                  <a:lnTo>
                    <a:pt x="586867" y="122555"/>
                  </a:lnTo>
                  <a:lnTo>
                    <a:pt x="598716" y="89903"/>
                  </a:lnTo>
                  <a:lnTo>
                    <a:pt x="609739" y="61150"/>
                  </a:lnTo>
                  <a:lnTo>
                    <a:pt x="609739" y="589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31762" name="object 15">
              <a:extLst>
                <a:ext uri="{FF2B5EF4-FFF2-40B4-BE49-F238E27FC236}">
                  <a16:creationId xmlns:a16="http://schemas.microsoft.com/office/drawing/2014/main" id="{A66E4373-8E90-234B-3A38-E653D1BD19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3327" y="4268021"/>
              <a:ext cx="104533" cy="12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object 16">
              <a:extLst>
                <a:ext uri="{FF2B5EF4-FFF2-40B4-BE49-F238E27FC236}">
                  <a16:creationId xmlns:a16="http://schemas.microsoft.com/office/drawing/2014/main" id="{BD50FB3E-2E8B-CD7D-C23A-6AF0CD445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4008" y="4265839"/>
              <a:ext cx="106710"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object 17">
              <a:extLst>
                <a:ext uri="{FF2B5EF4-FFF2-40B4-BE49-F238E27FC236}">
                  <a16:creationId xmlns:a16="http://schemas.microsoft.com/office/drawing/2014/main" id="{659ED2FC-4425-DF35-7AF0-ED711E410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0308" y="4265839"/>
              <a:ext cx="106681"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object 18">
              <a:extLst>
                <a:ext uri="{FF2B5EF4-FFF2-40B4-BE49-F238E27FC236}">
                  <a16:creationId xmlns:a16="http://schemas.microsoft.com/office/drawing/2014/main" id="{3059838C-C8A1-0CCC-DDC8-F64BADDD04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6723" y="4204682"/>
              <a:ext cx="108828" cy="18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object 19">
              <a:extLst>
                <a:ext uri="{FF2B5EF4-FFF2-40B4-BE49-F238E27FC236}">
                  <a16:creationId xmlns:a16="http://schemas.microsoft.com/office/drawing/2014/main" id="{DB6D546B-489D-6307-38B2-16E324975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29349" y="4265839"/>
              <a:ext cx="87062"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object 20">
              <a:extLst>
                <a:ext uri="{FF2B5EF4-FFF2-40B4-BE49-F238E27FC236}">
                  <a16:creationId xmlns:a16="http://schemas.microsoft.com/office/drawing/2014/main" id="{2CECA465-4E81-9B65-2A3B-46A72942C4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7769" y="3687207"/>
              <a:ext cx="106710" cy="170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object 21">
              <a:extLst>
                <a:ext uri="{FF2B5EF4-FFF2-40B4-BE49-F238E27FC236}">
                  <a16:creationId xmlns:a16="http://schemas.microsoft.com/office/drawing/2014/main" id="{8B5CCDC4-99AD-04A0-538B-8628CDB2D2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4155" y="3730878"/>
              <a:ext cx="113182" cy="1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object 22">
              <a:extLst>
                <a:ext uri="{FF2B5EF4-FFF2-40B4-BE49-F238E27FC236}">
                  <a16:creationId xmlns:a16="http://schemas.microsoft.com/office/drawing/2014/main" id="{E0510E83-3E08-7AAF-102A-C5AC014427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9103" y="3674114"/>
              <a:ext cx="139358" cy="18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object 23">
              <a:extLst>
                <a:ext uri="{FF2B5EF4-FFF2-40B4-BE49-F238E27FC236}">
                  <a16:creationId xmlns:a16="http://schemas.microsoft.com/office/drawing/2014/main" id="{750DB55A-128C-875D-D5DB-B91A0C5175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2433" y="3730878"/>
              <a:ext cx="97974" cy="1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1" name="object 24">
              <a:extLst>
                <a:ext uri="{FF2B5EF4-FFF2-40B4-BE49-F238E27FC236}">
                  <a16:creationId xmlns:a16="http://schemas.microsoft.com/office/drawing/2014/main" id="{97E8BB24-BF11-6E0E-ACE8-557841F6F38F}"/>
                </a:ext>
              </a:extLst>
            </p:cNvPr>
            <p:cNvSpPr>
              <a:spLocks/>
            </p:cNvSpPr>
            <p:nvPr/>
          </p:nvSpPr>
          <p:spPr bwMode="auto">
            <a:xfrm>
              <a:off x="4458732" y="3669750"/>
              <a:ext cx="28575" cy="183515"/>
            </a:xfrm>
            <a:custGeom>
              <a:avLst/>
              <a:gdLst>
                <a:gd name="T0" fmla="*/ 28295 w 28575"/>
                <a:gd name="T1" fmla="*/ 0 h 183514"/>
                <a:gd name="T2" fmla="*/ 26118 w 28575"/>
                <a:gd name="T3" fmla="*/ 0 h 183514"/>
                <a:gd name="T4" fmla="*/ 15236 w 28575"/>
                <a:gd name="T5" fmla="*/ 2182 h 183514"/>
                <a:gd name="T6" fmla="*/ 13059 w 28575"/>
                <a:gd name="T7" fmla="*/ 2182 h 183514"/>
                <a:gd name="T8" fmla="*/ 2176 w 28575"/>
                <a:gd name="T9" fmla="*/ 4364 h 183514"/>
                <a:gd name="T10" fmla="*/ 0 w 28575"/>
                <a:gd name="T11" fmla="*/ 4364 h 183514"/>
                <a:gd name="T12" fmla="*/ 1258 w 28575"/>
                <a:gd name="T13" fmla="*/ 27975 h 183514"/>
                <a:gd name="T14" fmla="*/ 1904 w 28575"/>
                <a:gd name="T15" fmla="*/ 52399 h 183514"/>
                <a:gd name="T16" fmla="*/ 2064 w 28575"/>
                <a:gd name="T17" fmla="*/ 68772 h 183514"/>
                <a:gd name="T18" fmla="*/ 2176 w 28575"/>
                <a:gd name="T19" fmla="*/ 183413 h 183514"/>
                <a:gd name="T20" fmla="*/ 26118 w 28575"/>
                <a:gd name="T21" fmla="*/ 183413 h 183514"/>
                <a:gd name="T22" fmla="*/ 28295 w 28575"/>
                <a:gd name="T23" fmla="*/ 181231 h 183514"/>
                <a:gd name="T24" fmla="*/ 27037 w 28575"/>
                <a:gd name="T25" fmla="*/ 165087 h 183514"/>
                <a:gd name="T26" fmla="*/ 26390 w 28575"/>
                <a:gd name="T27" fmla="*/ 147107 h 183514"/>
                <a:gd name="T28" fmla="*/ 26152 w 28575"/>
                <a:gd name="T29" fmla="*/ 123808 h 183514"/>
                <a:gd name="T30" fmla="*/ 26152 w 28575"/>
                <a:gd name="T31" fmla="*/ 68772 h 183514"/>
                <a:gd name="T32" fmla="*/ 26390 w 28575"/>
                <a:gd name="T33" fmla="*/ 45842 h 183514"/>
                <a:gd name="T34" fmla="*/ 27037 w 28575"/>
                <a:gd name="T35" fmla="*/ 22916 h 183514"/>
                <a:gd name="T36" fmla="*/ 28295 w 28575"/>
                <a:gd name="T37" fmla="*/ 0 h 183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575" h="183514">
                  <a:moveTo>
                    <a:pt x="28295" y="0"/>
                  </a:moveTo>
                  <a:lnTo>
                    <a:pt x="26118" y="0"/>
                  </a:lnTo>
                  <a:lnTo>
                    <a:pt x="15236" y="2182"/>
                  </a:lnTo>
                  <a:lnTo>
                    <a:pt x="13059" y="2182"/>
                  </a:lnTo>
                  <a:lnTo>
                    <a:pt x="2176" y="4364"/>
                  </a:lnTo>
                  <a:lnTo>
                    <a:pt x="0" y="4364"/>
                  </a:lnTo>
                  <a:lnTo>
                    <a:pt x="1258" y="27975"/>
                  </a:lnTo>
                  <a:lnTo>
                    <a:pt x="1904" y="52399"/>
                  </a:lnTo>
                  <a:lnTo>
                    <a:pt x="2064" y="68772"/>
                  </a:lnTo>
                  <a:lnTo>
                    <a:pt x="2176" y="183411"/>
                  </a:lnTo>
                  <a:lnTo>
                    <a:pt x="26118" y="183411"/>
                  </a:lnTo>
                  <a:lnTo>
                    <a:pt x="28295" y="181229"/>
                  </a:lnTo>
                  <a:lnTo>
                    <a:pt x="27037" y="165085"/>
                  </a:lnTo>
                  <a:lnTo>
                    <a:pt x="26390" y="147105"/>
                  </a:lnTo>
                  <a:lnTo>
                    <a:pt x="26152" y="123806"/>
                  </a:lnTo>
                  <a:lnTo>
                    <a:pt x="26152" y="68772"/>
                  </a:lnTo>
                  <a:lnTo>
                    <a:pt x="26390" y="45842"/>
                  </a:lnTo>
                  <a:lnTo>
                    <a:pt x="27037" y="22916"/>
                  </a:lnTo>
                  <a:lnTo>
                    <a:pt x="282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31772" name="object 25">
              <a:extLst>
                <a:ext uri="{FF2B5EF4-FFF2-40B4-BE49-F238E27FC236}">
                  <a16:creationId xmlns:a16="http://schemas.microsoft.com/office/drawing/2014/main" id="{2D87801B-2318-D134-7E4B-80856422D40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5031" y="3730878"/>
              <a:ext cx="104533" cy="12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object 26">
              <a:extLst>
                <a:ext uri="{FF2B5EF4-FFF2-40B4-BE49-F238E27FC236}">
                  <a16:creationId xmlns:a16="http://schemas.microsoft.com/office/drawing/2014/main" id="{388BE38F-0234-1D6B-7953-DAC8AD6C633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5684" y="3730878"/>
              <a:ext cx="106710" cy="1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4" name="object 27">
              <a:extLst>
                <a:ext uri="{FF2B5EF4-FFF2-40B4-BE49-F238E27FC236}">
                  <a16:creationId xmlns:a16="http://schemas.microsoft.com/office/drawing/2014/main" id="{E504934A-345F-0C63-8D93-00696315062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41983" y="3730878"/>
              <a:ext cx="106855" cy="1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5" name="object 28">
              <a:extLst>
                <a:ext uri="{FF2B5EF4-FFF2-40B4-BE49-F238E27FC236}">
                  <a16:creationId xmlns:a16="http://schemas.microsoft.com/office/drawing/2014/main" id="{790A825E-98F8-DE63-3453-BA1B8C72CA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68282" y="3669750"/>
              <a:ext cx="108828" cy="185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6" name="object 29">
              <a:extLst>
                <a:ext uri="{FF2B5EF4-FFF2-40B4-BE49-F238E27FC236}">
                  <a16:creationId xmlns:a16="http://schemas.microsoft.com/office/drawing/2014/main" id="{CBF55A0F-CE7B-7CA3-FEB8-BE40925A259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1199" y="3730878"/>
              <a:ext cx="87062" cy="1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7" name="object 30">
              <a:extLst>
                <a:ext uri="{FF2B5EF4-FFF2-40B4-BE49-F238E27FC236}">
                  <a16:creationId xmlns:a16="http://schemas.microsoft.com/office/drawing/2014/main" id="{878F3B5B-0050-0A51-A2E4-969CF93E9684}"/>
                </a:ext>
              </a:extLst>
            </p:cNvPr>
            <p:cNvSpPr>
              <a:spLocks/>
            </p:cNvSpPr>
            <p:nvPr/>
          </p:nvSpPr>
          <p:spPr bwMode="auto">
            <a:xfrm>
              <a:off x="3899052" y="3110788"/>
              <a:ext cx="525145" cy="168275"/>
            </a:xfrm>
            <a:custGeom>
              <a:avLst/>
              <a:gdLst>
                <a:gd name="T0" fmla="*/ 50634 w 525145"/>
                <a:gd name="T1" fmla="*/ 1917 h 168275"/>
                <a:gd name="T2" fmla="*/ 2146 w 525145"/>
                <a:gd name="T3" fmla="*/ 65125 h 168275"/>
                <a:gd name="T4" fmla="*/ 342 w 525145"/>
                <a:gd name="T5" fmla="*/ 150964 h 168275"/>
                <a:gd name="T6" fmla="*/ 98005 w 525145"/>
                <a:gd name="T7" fmla="*/ 163753 h 168275"/>
                <a:gd name="T8" fmla="*/ 79730 w 525145"/>
                <a:gd name="T9" fmla="*/ 145376 h 168275"/>
                <a:gd name="T10" fmla="*/ 26149 w 525145"/>
                <a:gd name="T11" fmla="*/ 89522 h 168275"/>
                <a:gd name="T12" fmla="*/ 91478 w 525145"/>
                <a:gd name="T13" fmla="*/ 91706 h 168275"/>
                <a:gd name="T14" fmla="*/ 91478 w 525145"/>
                <a:gd name="T15" fmla="*/ 69862 h 168275"/>
                <a:gd name="T16" fmla="*/ 27076 w 525145"/>
                <a:gd name="T17" fmla="*/ 34556 h 168275"/>
                <a:gd name="T18" fmla="*/ 98005 w 525145"/>
                <a:gd name="T19" fmla="*/ 8737 h 168275"/>
                <a:gd name="T20" fmla="*/ 165506 w 525145"/>
                <a:gd name="T21" fmla="*/ 91706 h 168275"/>
                <a:gd name="T22" fmla="*/ 141566 w 525145"/>
                <a:gd name="T23" fmla="*/ 74218 h 168275"/>
                <a:gd name="T24" fmla="*/ 156806 w 525145"/>
                <a:gd name="T25" fmla="*/ 58953 h 168275"/>
                <a:gd name="T26" fmla="*/ 188442 w 525145"/>
                <a:gd name="T27" fmla="*/ 66319 h 168275"/>
                <a:gd name="T28" fmla="*/ 198183 w 525145"/>
                <a:gd name="T29" fmla="*/ 50215 h 168275"/>
                <a:gd name="T30" fmla="*/ 175171 w 525145"/>
                <a:gd name="T31" fmla="*/ 42214 h 168275"/>
                <a:gd name="T32" fmla="*/ 121069 w 525145"/>
                <a:gd name="T33" fmla="*/ 60820 h 168275"/>
                <a:gd name="T34" fmla="*/ 138747 w 525145"/>
                <a:gd name="T35" fmla="*/ 107429 h 168275"/>
                <a:gd name="T36" fmla="*/ 171500 w 525145"/>
                <a:gd name="T37" fmla="*/ 120904 h 168275"/>
                <a:gd name="T38" fmla="*/ 172859 w 525145"/>
                <a:gd name="T39" fmla="*/ 143294 h 168275"/>
                <a:gd name="T40" fmla="*/ 132308 w 525145"/>
                <a:gd name="T41" fmla="*/ 144653 h 168275"/>
                <a:gd name="T42" fmla="*/ 117602 w 525145"/>
                <a:gd name="T43" fmla="*/ 148475 h 168275"/>
                <a:gd name="T44" fmla="*/ 128892 w 525145"/>
                <a:gd name="T45" fmla="*/ 164426 h 168275"/>
                <a:gd name="T46" fmla="*/ 162242 w 525145"/>
                <a:gd name="T47" fmla="*/ 167944 h 168275"/>
                <a:gd name="T48" fmla="*/ 280924 w 525145"/>
                <a:gd name="T49" fmla="*/ 45859 h 168275"/>
                <a:gd name="T50" fmla="*/ 259473 w 525145"/>
                <a:gd name="T51" fmla="*/ 44589 h 168275"/>
                <a:gd name="T52" fmla="*/ 253555 w 525145"/>
                <a:gd name="T53" fmla="*/ 18516 h 168275"/>
                <a:gd name="T54" fmla="*/ 239547 w 525145"/>
                <a:gd name="T55" fmla="*/ 13093 h 168275"/>
                <a:gd name="T56" fmla="*/ 217779 w 525145"/>
                <a:gd name="T57" fmla="*/ 43675 h 168275"/>
                <a:gd name="T58" fmla="*/ 228663 w 525145"/>
                <a:gd name="T59" fmla="*/ 63309 h 168275"/>
                <a:gd name="T60" fmla="*/ 272224 w 525145"/>
                <a:gd name="T61" fmla="*/ 165925 h 168275"/>
                <a:gd name="T62" fmla="*/ 278752 w 525145"/>
                <a:gd name="T63" fmla="*/ 146291 h 168275"/>
                <a:gd name="T64" fmla="*/ 259054 w 525145"/>
                <a:gd name="T65" fmla="*/ 147180 h 168275"/>
                <a:gd name="T66" fmla="*/ 252628 w 525145"/>
                <a:gd name="T67" fmla="*/ 63309 h 168275"/>
                <a:gd name="T68" fmla="*/ 399580 w 525145"/>
                <a:gd name="T69" fmla="*/ 96989 h 168275"/>
                <a:gd name="T70" fmla="*/ 388835 w 525145"/>
                <a:gd name="T71" fmla="*/ 58953 h 168275"/>
                <a:gd name="T72" fmla="*/ 376758 w 525145"/>
                <a:gd name="T73" fmla="*/ 89522 h 168275"/>
                <a:gd name="T74" fmla="*/ 338467 w 525145"/>
                <a:gd name="T75" fmla="*/ 60655 h 168275"/>
                <a:gd name="T76" fmla="*/ 368350 w 525145"/>
                <a:gd name="T77" fmla="*/ 68160 h 168275"/>
                <a:gd name="T78" fmla="*/ 348424 w 525145"/>
                <a:gd name="T79" fmla="*/ 41490 h 168275"/>
                <a:gd name="T80" fmla="*/ 293992 w 525145"/>
                <a:gd name="T81" fmla="*/ 104800 h 168275"/>
                <a:gd name="T82" fmla="*/ 354965 w 525145"/>
                <a:gd name="T83" fmla="*/ 168109 h 168275"/>
                <a:gd name="T84" fmla="*/ 391985 w 525145"/>
                <a:gd name="T85" fmla="*/ 159385 h 168275"/>
                <a:gd name="T86" fmla="*/ 391985 w 525145"/>
                <a:gd name="T87" fmla="*/ 135382 h 168275"/>
                <a:gd name="T88" fmla="*/ 357136 w 525145"/>
                <a:gd name="T89" fmla="*/ 148475 h 168275"/>
                <a:gd name="T90" fmla="*/ 399580 w 525145"/>
                <a:gd name="T91" fmla="*/ 96989 h 168275"/>
                <a:gd name="T92" fmla="*/ 500875 w 525145"/>
                <a:gd name="T93" fmla="*/ 80772 h 168275"/>
                <a:gd name="T94" fmla="*/ 455409 w 525145"/>
                <a:gd name="T95" fmla="*/ 66040 h 168275"/>
                <a:gd name="T96" fmla="*/ 489178 w 525145"/>
                <a:gd name="T97" fmla="*/ 62763 h 168275"/>
                <a:gd name="T98" fmla="*/ 500875 w 525145"/>
                <a:gd name="T99" fmla="*/ 48107 h 168275"/>
                <a:gd name="T100" fmla="*/ 453021 w 525145"/>
                <a:gd name="T101" fmla="*/ 45554 h 168275"/>
                <a:gd name="T102" fmla="*/ 422465 w 525145"/>
                <a:gd name="T103" fmla="*/ 132194 h 168275"/>
                <a:gd name="T104" fmla="*/ 494703 w 525145"/>
                <a:gd name="T105" fmla="*/ 167055 h 168275"/>
                <a:gd name="T106" fmla="*/ 518287 w 525145"/>
                <a:gd name="T107" fmla="*/ 157200 h 168275"/>
                <a:gd name="T108" fmla="*/ 511759 w 525145"/>
                <a:gd name="T109" fmla="*/ 141922 h 168275"/>
                <a:gd name="T110" fmla="*/ 447929 w 525145"/>
                <a:gd name="T111" fmla="*/ 129400 h 1682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25145" h="168275">
                  <a:moveTo>
                    <a:pt x="100190" y="2184"/>
                  </a:moveTo>
                  <a:lnTo>
                    <a:pt x="98005" y="0"/>
                  </a:lnTo>
                  <a:lnTo>
                    <a:pt x="71666" y="1270"/>
                  </a:lnTo>
                  <a:lnTo>
                    <a:pt x="50634" y="1917"/>
                  </a:lnTo>
                  <a:lnTo>
                    <a:pt x="0" y="2184"/>
                  </a:lnTo>
                  <a:lnTo>
                    <a:pt x="1257" y="22618"/>
                  </a:lnTo>
                  <a:lnTo>
                    <a:pt x="1905" y="42849"/>
                  </a:lnTo>
                  <a:lnTo>
                    <a:pt x="2146" y="65125"/>
                  </a:lnTo>
                  <a:lnTo>
                    <a:pt x="2184" y="91706"/>
                  </a:lnTo>
                  <a:lnTo>
                    <a:pt x="1841" y="118008"/>
                  </a:lnTo>
                  <a:lnTo>
                    <a:pt x="1092" y="136740"/>
                  </a:lnTo>
                  <a:lnTo>
                    <a:pt x="342" y="150964"/>
                  </a:lnTo>
                  <a:lnTo>
                    <a:pt x="0" y="163753"/>
                  </a:lnTo>
                  <a:lnTo>
                    <a:pt x="0" y="165925"/>
                  </a:lnTo>
                  <a:lnTo>
                    <a:pt x="98005" y="165925"/>
                  </a:lnTo>
                  <a:lnTo>
                    <a:pt x="98005" y="163753"/>
                  </a:lnTo>
                  <a:lnTo>
                    <a:pt x="100190" y="155016"/>
                  </a:lnTo>
                  <a:lnTo>
                    <a:pt x="100190" y="146291"/>
                  </a:lnTo>
                  <a:lnTo>
                    <a:pt x="98005" y="144106"/>
                  </a:lnTo>
                  <a:lnTo>
                    <a:pt x="79730" y="145376"/>
                  </a:lnTo>
                  <a:lnTo>
                    <a:pt x="64516" y="146024"/>
                  </a:lnTo>
                  <a:lnTo>
                    <a:pt x="48082" y="146253"/>
                  </a:lnTo>
                  <a:lnTo>
                    <a:pt x="26149" y="146291"/>
                  </a:lnTo>
                  <a:lnTo>
                    <a:pt x="26149" y="89522"/>
                  </a:lnTo>
                  <a:lnTo>
                    <a:pt x="46151" y="89560"/>
                  </a:lnTo>
                  <a:lnTo>
                    <a:pt x="60439" y="89801"/>
                  </a:lnTo>
                  <a:lnTo>
                    <a:pt x="73914" y="90449"/>
                  </a:lnTo>
                  <a:lnTo>
                    <a:pt x="91478" y="91706"/>
                  </a:lnTo>
                  <a:lnTo>
                    <a:pt x="91478" y="89522"/>
                  </a:lnTo>
                  <a:lnTo>
                    <a:pt x="91478" y="78587"/>
                  </a:lnTo>
                  <a:lnTo>
                    <a:pt x="93649" y="72047"/>
                  </a:lnTo>
                  <a:lnTo>
                    <a:pt x="91478" y="69862"/>
                  </a:lnTo>
                  <a:lnTo>
                    <a:pt x="26149" y="69862"/>
                  </a:lnTo>
                  <a:lnTo>
                    <a:pt x="26187" y="55918"/>
                  </a:lnTo>
                  <a:lnTo>
                    <a:pt x="26428" y="45034"/>
                  </a:lnTo>
                  <a:lnTo>
                    <a:pt x="27076" y="34556"/>
                  </a:lnTo>
                  <a:lnTo>
                    <a:pt x="28333" y="21831"/>
                  </a:lnTo>
                  <a:lnTo>
                    <a:pt x="95834" y="21831"/>
                  </a:lnTo>
                  <a:lnTo>
                    <a:pt x="98005" y="19646"/>
                  </a:lnTo>
                  <a:lnTo>
                    <a:pt x="98005" y="8737"/>
                  </a:lnTo>
                  <a:lnTo>
                    <a:pt x="100190" y="2184"/>
                  </a:lnTo>
                  <a:close/>
                </a:path>
                <a:path w="525145" h="168275">
                  <a:moveTo>
                    <a:pt x="204724" y="128803"/>
                  </a:moveTo>
                  <a:lnTo>
                    <a:pt x="174218" y="93891"/>
                  </a:lnTo>
                  <a:lnTo>
                    <a:pt x="165506" y="91706"/>
                  </a:lnTo>
                  <a:lnTo>
                    <a:pt x="155346" y="88671"/>
                  </a:lnTo>
                  <a:lnTo>
                    <a:pt x="147828" y="85420"/>
                  </a:lnTo>
                  <a:lnTo>
                    <a:pt x="143167" y="80949"/>
                  </a:lnTo>
                  <a:lnTo>
                    <a:pt x="141566" y="74218"/>
                  </a:lnTo>
                  <a:lnTo>
                    <a:pt x="141566" y="67678"/>
                  </a:lnTo>
                  <a:lnTo>
                    <a:pt x="148094" y="63309"/>
                  </a:lnTo>
                  <a:lnTo>
                    <a:pt x="154622" y="61137"/>
                  </a:lnTo>
                  <a:lnTo>
                    <a:pt x="156806" y="58953"/>
                  </a:lnTo>
                  <a:lnTo>
                    <a:pt x="163334" y="58953"/>
                  </a:lnTo>
                  <a:lnTo>
                    <a:pt x="173609" y="60045"/>
                  </a:lnTo>
                  <a:lnTo>
                    <a:pt x="181838" y="62763"/>
                  </a:lnTo>
                  <a:lnTo>
                    <a:pt x="188442" y="66319"/>
                  </a:lnTo>
                  <a:lnTo>
                    <a:pt x="193840" y="69862"/>
                  </a:lnTo>
                  <a:lnTo>
                    <a:pt x="196011" y="67678"/>
                  </a:lnTo>
                  <a:lnTo>
                    <a:pt x="196011" y="58953"/>
                  </a:lnTo>
                  <a:lnTo>
                    <a:pt x="198183" y="50215"/>
                  </a:lnTo>
                  <a:lnTo>
                    <a:pt x="196011" y="48044"/>
                  </a:lnTo>
                  <a:lnTo>
                    <a:pt x="191516" y="46101"/>
                  </a:lnTo>
                  <a:lnTo>
                    <a:pt x="184569" y="43942"/>
                  </a:lnTo>
                  <a:lnTo>
                    <a:pt x="175171" y="42214"/>
                  </a:lnTo>
                  <a:lnTo>
                    <a:pt x="163334" y="41490"/>
                  </a:lnTo>
                  <a:lnTo>
                    <a:pt x="145173" y="43573"/>
                  </a:lnTo>
                  <a:lnTo>
                    <a:pt x="130670" y="49949"/>
                  </a:lnTo>
                  <a:lnTo>
                    <a:pt x="121069" y="60820"/>
                  </a:lnTo>
                  <a:lnTo>
                    <a:pt x="117602" y="76403"/>
                  </a:lnTo>
                  <a:lnTo>
                    <a:pt x="120827" y="91389"/>
                  </a:lnTo>
                  <a:lnTo>
                    <a:pt x="128765" y="101257"/>
                  </a:lnTo>
                  <a:lnTo>
                    <a:pt x="138747" y="107429"/>
                  </a:lnTo>
                  <a:lnTo>
                    <a:pt x="148094" y="111353"/>
                  </a:lnTo>
                  <a:lnTo>
                    <a:pt x="154622" y="113525"/>
                  </a:lnTo>
                  <a:lnTo>
                    <a:pt x="163880" y="116903"/>
                  </a:lnTo>
                  <a:lnTo>
                    <a:pt x="171500" y="120904"/>
                  </a:lnTo>
                  <a:lnTo>
                    <a:pt x="176669" y="126123"/>
                  </a:lnTo>
                  <a:lnTo>
                    <a:pt x="178574" y="133197"/>
                  </a:lnTo>
                  <a:lnTo>
                    <a:pt x="177241" y="138353"/>
                  </a:lnTo>
                  <a:lnTo>
                    <a:pt x="172859" y="143294"/>
                  </a:lnTo>
                  <a:lnTo>
                    <a:pt x="164795" y="147002"/>
                  </a:lnTo>
                  <a:lnTo>
                    <a:pt x="152450" y="148475"/>
                  </a:lnTo>
                  <a:lnTo>
                    <a:pt x="140957" y="147383"/>
                  </a:lnTo>
                  <a:lnTo>
                    <a:pt x="132308" y="144653"/>
                  </a:lnTo>
                  <a:lnTo>
                    <a:pt x="126098" y="141109"/>
                  </a:lnTo>
                  <a:lnTo>
                    <a:pt x="121945" y="137566"/>
                  </a:lnTo>
                  <a:lnTo>
                    <a:pt x="119773" y="139750"/>
                  </a:lnTo>
                  <a:lnTo>
                    <a:pt x="117602" y="148475"/>
                  </a:lnTo>
                  <a:lnTo>
                    <a:pt x="117602" y="159385"/>
                  </a:lnTo>
                  <a:lnTo>
                    <a:pt x="119773" y="161569"/>
                  </a:lnTo>
                  <a:lnTo>
                    <a:pt x="121945" y="161569"/>
                  </a:lnTo>
                  <a:lnTo>
                    <a:pt x="128892" y="164426"/>
                  </a:lnTo>
                  <a:lnTo>
                    <a:pt x="136652" y="166471"/>
                  </a:lnTo>
                  <a:lnTo>
                    <a:pt x="145237" y="167703"/>
                  </a:lnTo>
                  <a:lnTo>
                    <a:pt x="154622" y="168109"/>
                  </a:lnTo>
                  <a:lnTo>
                    <a:pt x="162242" y="167944"/>
                  </a:lnTo>
                  <a:lnTo>
                    <a:pt x="197370" y="150317"/>
                  </a:lnTo>
                  <a:lnTo>
                    <a:pt x="203898" y="135712"/>
                  </a:lnTo>
                  <a:lnTo>
                    <a:pt x="204724" y="128803"/>
                  </a:lnTo>
                  <a:close/>
                </a:path>
                <a:path w="525145" h="168275">
                  <a:moveTo>
                    <a:pt x="280924" y="45859"/>
                  </a:moveTo>
                  <a:lnTo>
                    <a:pt x="278752" y="43675"/>
                  </a:lnTo>
                  <a:lnTo>
                    <a:pt x="270687" y="43713"/>
                  </a:lnTo>
                  <a:lnTo>
                    <a:pt x="264871" y="43942"/>
                  </a:lnTo>
                  <a:lnTo>
                    <a:pt x="259473" y="44589"/>
                  </a:lnTo>
                  <a:lnTo>
                    <a:pt x="252628" y="45859"/>
                  </a:lnTo>
                  <a:lnTo>
                    <a:pt x="252666" y="34823"/>
                  </a:lnTo>
                  <a:lnTo>
                    <a:pt x="252907" y="26466"/>
                  </a:lnTo>
                  <a:lnTo>
                    <a:pt x="253555" y="18516"/>
                  </a:lnTo>
                  <a:lnTo>
                    <a:pt x="254812" y="8737"/>
                  </a:lnTo>
                  <a:lnTo>
                    <a:pt x="252628" y="8737"/>
                  </a:lnTo>
                  <a:lnTo>
                    <a:pt x="241719" y="10909"/>
                  </a:lnTo>
                  <a:lnTo>
                    <a:pt x="239547" y="13093"/>
                  </a:lnTo>
                  <a:lnTo>
                    <a:pt x="228663" y="15278"/>
                  </a:lnTo>
                  <a:lnTo>
                    <a:pt x="228561" y="43713"/>
                  </a:lnTo>
                  <a:lnTo>
                    <a:pt x="222135" y="45859"/>
                  </a:lnTo>
                  <a:lnTo>
                    <a:pt x="217779" y="43675"/>
                  </a:lnTo>
                  <a:lnTo>
                    <a:pt x="213423" y="43675"/>
                  </a:lnTo>
                  <a:lnTo>
                    <a:pt x="211251" y="45859"/>
                  </a:lnTo>
                  <a:lnTo>
                    <a:pt x="211251" y="63309"/>
                  </a:lnTo>
                  <a:lnTo>
                    <a:pt x="228663" y="63309"/>
                  </a:lnTo>
                  <a:lnTo>
                    <a:pt x="228727" y="131076"/>
                  </a:lnTo>
                  <a:lnTo>
                    <a:pt x="246900" y="164566"/>
                  </a:lnTo>
                  <a:lnTo>
                    <a:pt x="259156" y="165925"/>
                  </a:lnTo>
                  <a:lnTo>
                    <a:pt x="272224" y="165925"/>
                  </a:lnTo>
                  <a:lnTo>
                    <a:pt x="276567" y="163753"/>
                  </a:lnTo>
                  <a:lnTo>
                    <a:pt x="278752" y="163753"/>
                  </a:lnTo>
                  <a:lnTo>
                    <a:pt x="278752" y="148475"/>
                  </a:lnTo>
                  <a:lnTo>
                    <a:pt x="278752" y="146291"/>
                  </a:lnTo>
                  <a:lnTo>
                    <a:pt x="274396" y="146291"/>
                  </a:lnTo>
                  <a:lnTo>
                    <a:pt x="272224" y="148475"/>
                  </a:lnTo>
                  <a:lnTo>
                    <a:pt x="265696" y="148475"/>
                  </a:lnTo>
                  <a:lnTo>
                    <a:pt x="259054" y="147180"/>
                  </a:lnTo>
                  <a:lnTo>
                    <a:pt x="255079" y="143014"/>
                  </a:lnTo>
                  <a:lnTo>
                    <a:pt x="253136" y="135572"/>
                  </a:lnTo>
                  <a:lnTo>
                    <a:pt x="252628" y="124447"/>
                  </a:lnTo>
                  <a:lnTo>
                    <a:pt x="252628" y="63309"/>
                  </a:lnTo>
                  <a:lnTo>
                    <a:pt x="278752" y="63309"/>
                  </a:lnTo>
                  <a:lnTo>
                    <a:pt x="278752" y="52400"/>
                  </a:lnTo>
                  <a:lnTo>
                    <a:pt x="280924" y="45859"/>
                  </a:lnTo>
                  <a:close/>
                </a:path>
                <a:path w="525145" h="168275">
                  <a:moveTo>
                    <a:pt x="399580" y="96989"/>
                  </a:moveTo>
                  <a:lnTo>
                    <a:pt x="399110" y="89522"/>
                  </a:lnTo>
                  <a:lnTo>
                    <a:pt x="398792" y="84328"/>
                  </a:lnTo>
                  <a:lnTo>
                    <a:pt x="395147" y="70446"/>
                  </a:lnTo>
                  <a:lnTo>
                    <a:pt x="388835" y="58953"/>
                  </a:lnTo>
                  <a:lnTo>
                    <a:pt x="387642" y="56769"/>
                  </a:lnTo>
                  <a:lnTo>
                    <a:pt x="381520" y="51625"/>
                  </a:lnTo>
                  <a:lnTo>
                    <a:pt x="376758" y="48882"/>
                  </a:lnTo>
                  <a:lnTo>
                    <a:pt x="376758" y="89522"/>
                  </a:lnTo>
                  <a:lnTo>
                    <a:pt x="317957" y="89522"/>
                  </a:lnTo>
                  <a:lnTo>
                    <a:pt x="321805" y="75526"/>
                  </a:lnTo>
                  <a:lnTo>
                    <a:pt x="329107" y="66040"/>
                  </a:lnTo>
                  <a:lnTo>
                    <a:pt x="338467" y="60655"/>
                  </a:lnTo>
                  <a:lnTo>
                    <a:pt x="348424" y="58953"/>
                  </a:lnTo>
                  <a:lnTo>
                    <a:pt x="356158" y="59842"/>
                  </a:lnTo>
                  <a:lnTo>
                    <a:pt x="362864" y="62763"/>
                  </a:lnTo>
                  <a:lnTo>
                    <a:pt x="368350" y="68160"/>
                  </a:lnTo>
                  <a:lnTo>
                    <a:pt x="372402" y="76403"/>
                  </a:lnTo>
                  <a:lnTo>
                    <a:pt x="374573" y="80772"/>
                  </a:lnTo>
                  <a:lnTo>
                    <a:pt x="361911" y="42964"/>
                  </a:lnTo>
                  <a:lnTo>
                    <a:pt x="348424" y="41490"/>
                  </a:lnTo>
                  <a:lnTo>
                    <a:pt x="327063" y="45554"/>
                  </a:lnTo>
                  <a:lnTo>
                    <a:pt x="309778" y="57594"/>
                  </a:lnTo>
                  <a:lnTo>
                    <a:pt x="298208" y="77406"/>
                  </a:lnTo>
                  <a:lnTo>
                    <a:pt x="293992" y="104800"/>
                  </a:lnTo>
                  <a:lnTo>
                    <a:pt x="298310" y="132194"/>
                  </a:lnTo>
                  <a:lnTo>
                    <a:pt x="310603" y="152019"/>
                  </a:lnTo>
                  <a:lnTo>
                    <a:pt x="329819" y="164058"/>
                  </a:lnTo>
                  <a:lnTo>
                    <a:pt x="354965" y="168109"/>
                  </a:lnTo>
                  <a:lnTo>
                    <a:pt x="368414" y="167055"/>
                  </a:lnTo>
                  <a:lnTo>
                    <a:pt x="379196" y="164566"/>
                  </a:lnTo>
                  <a:lnTo>
                    <a:pt x="387121" y="161671"/>
                  </a:lnTo>
                  <a:lnTo>
                    <a:pt x="391985" y="159385"/>
                  </a:lnTo>
                  <a:lnTo>
                    <a:pt x="391985" y="157200"/>
                  </a:lnTo>
                  <a:lnTo>
                    <a:pt x="394169" y="148475"/>
                  </a:lnTo>
                  <a:lnTo>
                    <a:pt x="394169" y="137566"/>
                  </a:lnTo>
                  <a:lnTo>
                    <a:pt x="391985" y="135382"/>
                  </a:lnTo>
                  <a:lnTo>
                    <a:pt x="385457" y="141922"/>
                  </a:lnTo>
                  <a:lnTo>
                    <a:pt x="376758" y="146291"/>
                  </a:lnTo>
                  <a:lnTo>
                    <a:pt x="370230" y="148475"/>
                  </a:lnTo>
                  <a:lnTo>
                    <a:pt x="357136" y="148475"/>
                  </a:lnTo>
                  <a:lnTo>
                    <a:pt x="321627" y="129400"/>
                  </a:lnTo>
                  <a:lnTo>
                    <a:pt x="317957" y="106984"/>
                  </a:lnTo>
                  <a:lnTo>
                    <a:pt x="398526" y="106984"/>
                  </a:lnTo>
                  <a:lnTo>
                    <a:pt x="399580" y="96989"/>
                  </a:lnTo>
                  <a:close/>
                </a:path>
                <a:path w="525145" h="168275">
                  <a:moveTo>
                    <a:pt x="524954" y="96989"/>
                  </a:moveTo>
                  <a:lnTo>
                    <a:pt x="515086" y="58953"/>
                  </a:lnTo>
                  <a:lnTo>
                    <a:pt x="500875" y="48107"/>
                  </a:lnTo>
                  <a:lnTo>
                    <a:pt x="500875" y="80772"/>
                  </a:lnTo>
                  <a:lnTo>
                    <a:pt x="500875" y="89522"/>
                  </a:lnTo>
                  <a:lnTo>
                    <a:pt x="444258" y="89522"/>
                  </a:lnTo>
                  <a:lnTo>
                    <a:pt x="448094" y="75526"/>
                  </a:lnTo>
                  <a:lnTo>
                    <a:pt x="455409" y="66040"/>
                  </a:lnTo>
                  <a:lnTo>
                    <a:pt x="464769" y="60655"/>
                  </a:lnTo>
                  <a:lnTo>
                    <a:pt x="474726" y="58953"/>
                  </a:lnTo>
                  <a:lnTo>
                    <a:pt x="482460" y="59842"/>
                  </a:lnTo>
                  <a:lnTo>
                    <a:pt x="489178" y="62763"/>
                  </a:lnTo>
                  <a:lnTo>
                    <a:pt x="494652" y="68160"/>
                  </a:lnTo>
                  <a:lnTo>
                    <a:pt x="498703" y="76403"/>
                  </a:lnTo>
                  <a:lnTo>
                    <a:pt x="500875" y="80772"/>
                  </a:lnTo>
                  <a:lnTo>
                    <a:pt x="500875" y="48107"/>
                  </a:lnTo>
                  <a:lnTo>
                    <a:pt x="498424" y="46672"/>
                  </a:lnTo>
                  <a:lnTo>
                    <a:pt x="487908" y="42964"/>
                  </a:lnTo>
                  <a:lnTo>
                    <a:pt x="474726" y="41490"/>
                  </a:lnTo>
                  <a:lnTo>
                    <a:pt x="453021" y="45554"/>
                  </a:lnTo>
                  <a:lnTo>
                    <a:pt x="434987" y="57594"/>
                  </a:lnTo>
                  <a:lnTo>
                    <a:pt x="422668" y="77406"/>
                  </a:lnTo>
                  <a:lnTo>
                    <a:pt x="418109" y="104800"/>
                  </a:lnTo>
                  <a:lnTo>
                    <a:pt x="422465" y="132194"/>
                  </a:lnTo>
                  <a:lnTo>
                    <a:pt x="434987" y="152019"/>
                  </a:lnTo>
                  <a:lnTo>
                    <a:pt x="454863" y="164058"/>
                  </a:lnTo>
                  <a:lnTo>
                    <a:pt x="481253" y="168109"/>
                  </a:lnTo>
                  <a:lnTo>
                    <a:pt x="494703" y="167055"/>
                  </a:lnTo>
                  <a:lnTo>
                    <a:pt x="505498" y="164566"/>
                  </a:lnTo>
                  <a:lnTo>
                    <a:pt x="513422" y="161671"/>
                  </a:lnTo>
                  <a:lnTo>
                    <a:pt x="518287" y="159385"/>
                  </a:lnTo>
                  <a:lnTo>
                    <a:pt x="518287" y="157200"/>
                  </a:lnTo>
                  <a:lnTo>
                    <a:pt x="520471" y="148475"/>
                  </a:lnTo>
                  <a:lnTo>
                    <a:pt x="520471" y="137566"/>
                  </a:lnTo>
                  <a:lnTo>
                    <a:pt x="518287" y="135382"/>
                  </a:lnTo>
                  <a:lnTo>
                    <a:pt x="511759" y="141922"/>
                  </a:lnTo>
                  <a:lnTo>
                    <a:pt x="503059" y="146291"/>
                  </a:lnTo>
                  <a:lnTo>
                    <a:pt x="496519" y="148475"/>
                  </a:lnTo>
                  <a:lnTo>
                    <a:pt x="481253" y="148475"/>
                  </a:lnTo>
                  <a:lnTo>
                    <a:pt x="447929" y="129400"/>
                  </a:lnTo>
                  <a:lnTo>
                    <a:pt x="444258" y="106984"/>
                  </a:lnTo>
                  <a:lnTo>
                    <a:pt x="524814" y="106984"/>
                  </a:lnTo>
                  <a:lnTo>
                    <a:pt x="524954" y="969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31778" name="object 31">
              <a:extLst>
                <a:ext uri="{FF2B5EF4-FFF2-40B4-BE49-F238E27FC236}">
                  <a16:creationId xmlns:a16="http://schemas.microsoft.com/office/drawing/2014/main" id="{73E78341-AC5B-A530-A412-2603F4289C5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47849" y="3152275"/>
              <a:ext cx="178566" cy="1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9" name="object 32">
              <a:extLst>
                <a:ext uri="{FF2B5EF4-FFF2-40B4-BE49-F238E27FC236}">
                  <a16:creationId xmlns:a16="http://schemas.microsoft.com/office/drawing/2014/main" id="{3BD1A5C2-6A19-02C9-5011-7AF4F10724E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390" y="3152275"/>
              <a:ext cx="104533" cy="1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0" name="object 33">
              <a:extLst>
                <a:ext uri="{FF2B5EF4-FFF2-40B4-BE49-F238E27FC236}">
                  <a16:creationId xmlns:a16="http://schemas.microsoft.com/office/drawing/2014/main" id="{C827AE67-8844-4095-33F6-D35C439F0D2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55072" y="3152275"/>
              <a:ext cx="106826"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object 34">
              <a:extLst>
                <a:ext uri="{FF2B5EF4-FFF2-40B4-BE49-F238E27FC236}">
                  <a16:creationId xmlns:a16="http://schemas.microsoft.com/office/drawing/2014/main" id="{BBF19021-8652-4318-C36E-480687B9BEC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81342" y="3152275"/>
              <a:ext cx="106797"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2" name="object 35">
              <a:extLst>
                <a:ext uri="{FF2B5EF4-FFF2-40B4-BE49-F238E27FC236}">
                  <a16:creationId xmlns:a16="http://schemas.microsoft.com/office/drawing/2014/main" id="{D9CDEEC8-2A0F-52BB-DB2B-E69A03D8A72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07583" y="3091119"/>
              <a:ext cx="108828" cy="18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3" name="object 36">
              <a:extLst>
                <a:ext uri="{FF2B5EF4-FFF2-40B4-BE49-F238E27FC236}">
                  <a16:creationId xmlns:a16="http://schemas.microsoft.com/office/drawing/2014/main" id="{17DDC254-5A1A-7564-000A-95F34517A49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40499" y="3152275"/>
              <a:ext cx="87062" cy="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4" name="object 37">
              <a:extLst>
                <a:ext uri="{FF2B5EF4-FFF2-40B4-BE49-F238E27FC236}">
                  <a16:creationId xmlns:a16="http://schemas.microsoft.com/office/drawing/2014/main" id="{4C191E9F-AAC1-2049-103E-980A98FD81E8}"/>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62340" y="2117296"/>
              <a:ext cx="104533" cy="17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5" name="object 38">
              <a:extLst>
                <a:ext uri="{FF2B5EF4-FFF2-40B4-BE49-F238E27FC236}">
                  <a16:creationId xmlns:a16="http://schemas.microsoft.com/office/drawing/2014/main" id="{1BCFAC00-74A9-6FC7-A9CA-E243554E4B6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88639" y="2160938"/>
              <a:ext cx="106710" cy="1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6" name="object 39">
              <a:extLst>
                <a:ext uri="{FF2B5EF4-FFF2-40B4-BE49-F238E27FC236}">
                  <a16:creationId xmlns:a16="http://schemas.microsoft.com/office/drawing/2014/main" id="{C6A22612-1C6D-9A7C-CF6B-5C7F41A6A7B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19291" y="2099839"/>
              <a:ext cx="180742" cy="18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7" name="object 40">
              <a:extLst>
                <a:ext uri="{FF2B5EF4-FFF2-40B4-BE49-F238E27FC236}">
                  <a16:creationId xmlns:a16="http://schemas.microsoft.com/office/drawing/2014/main" id="{E74FAC9C-C3F1-82AD-BCC9-8AF3061A669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19928" y="2451359"/>
              <a:ext cx="176525"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8" name="object 41">
              <a:extLst>
                <a:ext uri="{FF2B5EF4-FFF2-40B4-BE49-F238E27FC236}">
                  <a16:creationId xmlns:a16="http://schemas.microsoft.com/office/drawing/2014/main" id="{230450D0-EE12-6BAB-BADB-790570FC4DFD}"/>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15910" y="2451359"/>
              <a:ext cx="95827"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9" name="object 42">
              <a:extLst>
                <a:ext uri="{FF2B5EF4-FFF2-40B4-BE49-F238E27FC236}">
                  <a16:creationId xmlns:a16="http://schemas.microsoft.com/office/drawing/2014/main" id="{FDDBC5E4-1EF8-953E-5624-64F3669AB3F1}"/>
                </a:ext>
              </a:extLst>
            </p:cNvPr>
            <p:cNvSpPr>
              <a:spLocks/>
            </p:cNvSpPr>
            <p:nvPr/>
          </p:nvSpPr>
          <p:spPr bwMode="auto">
            <a:xfrm>
              <a:off x="2442209" y="2390202"/>
              <a:ext cx="28575" cy="186055"/>
            </a:xfrm>
            <a:custGeom>
              <a:avLst/>
              <a:gdLst>
                <a:gd name="T0" fmla="*/ 26147 w 28575"/>
                <a:gd name="T1" fmla="*/ 0 h 186055"/>
                <a:gd name="T2" fmla="*/ 19311 w 28575"/>
                <a:gd name="T3" fmla="*/ 2559 h 186055"/>
                <a:gd name="T4" fmla="*/ 13901 w 28575"/>
                <a:gd name="T5" fmla="*/ 4109 h 186055"/>
                <a:gd name="T6" fmla="*/ 8076 w 28575"/>
                <a:gd name="T7" fmla="*/ 5277 h 186055"/>
                <a:gd name="T8" fmla="*/ 0 w 28575"/>
                <a:gd name="T9" fmla="*/ 6691 h 186055"/>
                <a:gd name="T10" fmla="*/ 1258 w 28575"/>
                <a:gd name="T11" fmla="*/ 30276 h 186055"/>
                <a:gd name="T12" fmla="*/ 1904 w 28575"/>
                <a:gd name="T13" fmla="*/ 54668 h 186055"/>
                <a:gd name="T14" fmla="*/ 2063 w 28575"/>
                <a:gd name="T15" fmla="*/ 71001 h 186055"/>
                <a:gd name="T16" fmla="*/ 2142 w 28575"/>
                <a:gd name="T17" fmla="*/ 132500 h 186055"/>
                <a:gd name="T18" fmla="*/ 1904 w 28575"/>
                <a:gd name="T19" fmla="*/ 154782 h 186055"/>
                <a:gd name="T20" fmla="*/ 1258 w 28575"/>
                <a:gd name="T21" fmla="*/ 171741 h 186055"/>
                <a:gd name="T22" fmla="*/ 0 w 28575"/>
                <a:gd name="T23" fmla="*/ 185623 h 186055"/>
                <a:gd name="T24" fmla="*/ 26147 w 28575"/>
                <a:gd name="T25" fmla="*/ 185623 h 186055"/>
                <a:gd name="T26" fmla="*/ 28324 w 28575"/>
                <a:gd name="T27" fmla="*/ 183440 h 186055"/>
                <a:gd name="T28" fmla="*/ 27066 w 28575"/>
                <a:gd name="T29" fmla="*/ 167308 h 186055"/>
                <a:gd name="T30" fmla="*/ 26419 w 28575"/>
                <a:gd name="T31" fmla="*/ 149327 h 186055"/>
                <a:gd name="T32" fmla="*/ 26248 w 28575"/>
                <a:gd name="T33" fmla="*/ 132500 h 186055"/>
                <a:gd name="T34" fmla="*/ 26181 w 28575"/>
                <a:gd name="T35" fmla="*/ 71001 h 186055"/>
                <a:gd name="T36" fmla="*/ 26419 w 28575"/>
                <a:gd name="T37" fmla="*/ 48111 h 186055"/>
                <a:gd name="T38" fmla="*/ 27066 w 28575"/>
                <a:gd name="T39" fmla="*/ 25226 h 186055"/>
                <a:gd name="T40" fmla="*/ 28324 w 28575"/>
                <a:gd name="T41" fmla="*/ 2327 h 186055"/>
                <a:gd name="T42" fmla="*/ 26147 w 28575"/>
                <a:gd name="T43" fmla="*/ 0 h 1860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575" h="186055">
                  <a:moveTo>
                    <a:pt x="26147" y="0"/>
                  </a:moveTo>
                  <a:lnTo>
                    <a:pt x="19311" y="2559"/>
                  </a:lnTo>
                  <a:lnTo>
                    <a:pt x="13901" y="4109"/>
                  </a:lnTo>
                  <a:lnTo>
                    <a:pt x="8076" y="5277"/>
                  </a:lnTo>
                  <a:lnTo>
                    <a:pt x="0" y="6691"/>
                  </a:lnTo>
                  <a:lnTo>
                    <a:pt x="1258" y="30276"/>
                  </a:lnTo>
                  <a:lnTo>
                    <a:pt x="1904" y="54668"/>
                  </a:lnTo>
                  <a:lnTo>
                    <a:pt x="2063" y="71001"/>
                  </a:lnTo>
                  <a:lnTo>
                    <a:pt x="2142" y="132500"/>
                  </a:lnTo>
                  <a:lnTo>
                    <a:pt x="1904" y="154782"/>
                  </a:lnTo>
                  <a:lnTo>
                    <a:pt x="1258" y="171741"/>
                  </a:lnTo>
                  <a:lnTo>
                    <a:pt x="0" y="185623"/>
                  </a:lnTo>
                  <a:lnTo>
                    <a:pt x="26147" y="185623"/>
                  </a:lnTo>
                  <a:lnTo>
                    <a:pt x="28324" y="183440"/>
                  </a:lnTo>
                  <a:lnTo>
                    <a:pt x="27066" y="167308"/>
                  </a:lnTo>
                  <a:lnTo>
                    <a:pt x="26419" y="149327"/>
                  </a:lnTo>
                  <a:lnTo>
                    <a:pt x="26248" y="132500"/>
                  </a:lnTo>
                  <a:lnTo>
                    <a:pt x="26181" y="71001"/>
                  </a:lnTo>
                  <a:lnTo>
                    <a:pt x="26419" y="48111"/>
                  </a:lnTo>
                  <a:lnTo>
                    <a:pt x="27066" y="25226"/>
                  </a:lnTo>
                  <a:lnTo>
                    <a:pt x="28324" y="2327"/>
                  </a:lnTo>
                  <a:lnTo>
                    <a:pt x="261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31790" name="object 43">
              <a:extLst>
                <a:ext uri="{FF2B5EF4-FFF2-40B4-BE49-F238E27FC236}">
                  <a16:creationId xmlns:a16="http://schemas.microsoft.com/office/drawing/2014/main" id="{DE48B850-24BD-35E3-ED7F-0789271281B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98829" y="2396894"/>
              <a:ext cx="376750" cy="1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1" name="object 44">
              <a:extLst>
                <a:ext uri="{FF2B5EF4-FFF2-40B4-BE49-F238E27FC236}">
                  <a16:creationId xmlns:a16="http://schemas.microsoft.com/office/drawing/2014/main" id="{F0139FB8-6DC3-0992-21E7-E1AE5668D3D5}"/>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99522" y="2451359"/>
              <a:ext cx="115416"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2" name="object 45">
              <a:extLst>
                <a:ext uri="{FF2B5EF4-FFF2-40B4-BE49-F238E27FC236}">
                  <a16:creationId xmlns:a16="http://schemas.microsoft.com/office/drawing/2014/main" id="{64851184-5F8C-ECDF-2BA2-87EA36F509C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38910" y="2453541"/>
              <a:ext cx="106681" cy="12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3" name="object 46">
              <a:extLst>
                <a:ext uri="{FF2B5EF4-FFF2-40B4-BE49-F238E27FC236}">
                  <a16:creationId xmlns:a16="http://schemas.microsoft.com/office/drawing/2014/main" id="{80E15CD2-9997-0236-969B-9944144165C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243595" y="2453541"/>
              <a:ext cx="104533" cy="12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4" name="object 47">
              <a:extLst>
                <a:ext uri="{FF2B5EF4-FFF2-40B4-BE49-F238E27FC236}">
                  <a16:creationId xmlns:a16="http://schemas.microsoft.com/office/drawing/2014/main" id="{F04901B9-EB50-FD9D-2DBC-3253B9DCF211}"/>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74247" y="2451359"/>
              <a:ext cx="106710"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5" name="object 48">
              <a:extLst>
                <a:ext uri="{FF2B5EF4-FFF2-40B4-BE49-F238E27FC236}">
                  <a16:creationId xmlns:a16="http://schemas.microsoft.com/office/drawing/2014/main" id="{7F07B7F0-D633-0509-3A70-3DC488682FDF}"/>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00546" y="2451359"/>
              <a:ext cx="106710"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6" name="object 49">
              <a:extLst>
                <a:ext uri="{FF2B5EF4-FFF2-40B4-BE49-F238E27FC236}">
                  <a16:creationId xmlns:a16="http://schemas.microsoft.com/office/drawing/2014/main" id="{BE6A9018-FA85-691A-1A2B-92FC5D418A9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6875" y="2390202"/>
              <a:ext cx="108857" cy="1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7" name="object 50">
              <a:extLst>
                <a:ext uri="{FF2B5EF4-FFF2-40B4-BE49-F238E27FC236}">
                  <a16:creationId xmlns:a16="http://schemas.microsoft.com/office/drawing/2014/main" id="{22C4ABD3-E348-915A-FC3E-75E6AE4B7AC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59704" y="2451359"/>
              <a:ext cx="87091" cy="12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a:extLst>
              <a:ext uri="{FF2B5EF4-FFF2-40B4-BE49-F238E27FC236}">
                <a16:creationId xmlns:a16="http://schemas.microsoft.com/office/drawing/2014/main" id="{422CD590-1DC1-B27B-CADF-F94FECD8CEB2}"/>
              </a:ext>
            </a:extLst>
          </p:cNvPr>
          <p:cNvSpPr txBox="1"/>
          <p:nvPr/>
        </p:nvSpPr>
        <p:spPr>
          <a:xfrm>
            <a:off x="3923035" y="5656402"/>
            <a:ext cx="4577442" cy="246221"/>
          </a:xfrm>
          <a:prstGeom prst="rect">
            <a:avLst/>
          </a:prstGeom>
          <a:noFill/>
        </p:spPr>
        <p:txBody>
          <a:bodyPr wrap="square">
            <a:spAutoFit/>
          </a:bodyPr>
          <a:lstStyle/>
          <a:p>
            <a:r>
              <a:rPr lang="en-GB" sz="1000" b="0" i="0" dirty="0">
                <a:solidFill>
                  <a:srgbClr val="0D0D0D"/>
                </a:solidFill>
                <a:effectLst/>
                <a:latin typeface="Söhne"/>
              </a:rPr>
              <a:t>(Sommerville, 2016 )</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413455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33B7BBA-194F-0299-AB87-2B2CD3271F58}"/>
              </a:ext>
            </a:extLst>
          </p:cNvPr>
          <p:cNvSpPr txBox="1">
            <a:spLocks noGrp="1"/>
          </p:cNvSpPr>
          <p:nvPr>
            <p:ph type="title"/>
          </p:nvPr>
        </p:nvSpPr>
        <p:spPr>
          <a:xfrm>
            <a:off x="539552" y="260648"/>
            <a:ext cx="3314700" cy="690562"/>
          </a:xfrm>
        </p:spPr>
        <p:txBody>
          <a:bodyPr lIns="0" tIns="12700" rIns="0" bIns="0" rtlCol="0">
            <a:spAutoFit/>
          </a:bodyPr>
          <a:lstStyle/>
          <a:p>
            <a:pPr marL="12700">
              <a:spcBef>
                <a:spcPts val="100"/>
              </a:spcBef>
              <a:defRPr/>
            </a:pPr>
            <a:r>
              <a:rPr lang="en-GB" spc="-25" dirty="0"/>
              <a:t>Teamwork</a:t>
            </a:r>
          </a:p>
        </p:txBody>
      </p:sp>
      <p:sp>
        <p:nvSpPr>
          <p:cNvPr id="32774" name="object 3">
            <a:extLst>
              <a:ext uri="{FF2B5EF4-FFF2-40B4-BE49-F238E27FC236}">
                <a16:creationId xmlns:a16="http://schemas.microsoft.com/office/drawing/2014/main" id="{98C348DE-2561-7EFA-0A60-8CC40BFB524C}"/>
              </a:ext>
            </a:extLst>
          </p:cNvPr>
          <p:cNvSpPr txBox="1">
            <a:spLocks noChangeArrowheads="1"/>
          </p:cNvSpPr>
          <p:nvPr/>
        </p:nvSpPr>
        <p:spPr bwMode="auto">
          <a:xfrm>
            <a:off x="251520" y="1184410"/>
            <a:ext cx="8892480" cy="498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3664"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900"/>
              </a:spcBef>
              <a:buFont typeface="Arial" panose="020B0604020202020204" pitchFamily="34" charset="0"/>
              <a:buChar char="•"/>
            </a:pPr>
            <a:r>
              <a:rPr lang="en-US" altLang="en-US" dirty="0">
                <a:solidFill>
                  <a:srgbClr val="46424D"/>
                </a:solidFill>
                <a:latin typeface="Arial MT"/>
                <a:ea typeface="Arial MT"/>
                <a:cs typeface="Arial MT"/>
              </a:rPr>
              <a:t>Most software engineering is a group activity.</a:t>
            </a:r>
            <a:endParaRPr lang="en-US" altLang="en-US" dirty="0">
              <a:latin typeface="Arial MT"/>
              <a:ea typeface="Arial MT"/>
              <a:cs typeface="Arial MT"/>
            </a:endParaRP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The development schedule for most non-trivial software projects  is such that they cannot be completed by one person working  alone.</a:t>
            </a:r>
          </a:p>
          <a:p>
            <a:pPr marL="469900" lvl="1" indent="0">
              <a:lnSpc>
                <a:spcPts val="2163"/>
              </a:lnSpc>
              <a:spcBef>
                <a:spcPts val="938"/>
              </a:spcBef>
            </a:pPr>
            <a:endParaRPr lang="en-US" altLang="en-US" sz="2000" dirty="0">
              <a:latin typeface="Arial MT"/>
              <a:ea typeface="Arial MT"/>
              <a:cs typeface="Arial MT"/>
            </a:endParaRPr>
          </a:p>
          <a:p>
            <a:pPr algn="just">
              <a:lnSpc>
                <a:spcPts val="2588"/>
              </a:lnSpc>
              <a:spcBef>
                <a:spcPts val="900"/>
              </a:spcBef>
              <a:buClr>
                <a:srgbClr val="46424D"/>
              </a:buClr>
              <a:buFont typeface="Arial" panose="020B0604020202020204" pitchFamily="34" charset="0"/>
              <a:buChar char="•"/>
            </a:pPr>
            <a:r>
              <a:rPr lang="en-US" altLang="en-US" dirty="0">
                <a:solidFill>
                  <a:srgbClr val="46424D"/>
                </a:solidFill>
                <a:latin typeface="Arial MT"/>
                <a:ea typeface="Arial MT"/>
                <a:cs typeface="Arial MT"/>
              </a:rPr>
              <a:t>A good group is cohesive and has a team spirit. The  people involved are motivated by the success of the  group as well as by their own personal goals.</a:t>
            </a:r>
          </a:p>
          <a:p>
            <a:pPr marL="12700" indent="0" algn="just">
              <a:lnSpc>
                <a:spcPts val="2588"/>
              </a:lnSpc>
              <a:spcBef>
                <a:spcPts val="900"/>
              </a:spcBef>
              <a:buClr>
                <a:srgbClr val="46424D"/>
              </a:buClr>
            </a:pPr>
            <a:endParaRPr lang="en-US" altLang="en-US" dirty="0">
              <a:latin typeface="Arial MT"/>
              <a:ea typeface="Arial MT"/>
              <a:cs typeface="Arial MT"/>
            </a:endParaRPr>
          </a:p>
          <a:p>
            <a:pPr algn="just">
              <a:lnSpc>
                <a:spcPts val="2588"/>
              </a:lnSpc>
              <a:spcBef>
                <a:spcPts val="1200"/>
              </a:spcBef>
              <a:buFont typeface="Arial" panose="020B0604020202020204" pitchFamily="34" charset="0"/>
              <a:buChar char="•"/>
            </a:pPr>
            <a:r>
              <a:rPr lang="en-US" altLang="en-US" dirty="0">
                <a:solidFill>
                  <a:srgbClr val="46424D"/>
                </a:solidFill>
                <a:latin typeface="Arial MT"/>
                <a:ea typeface="Arial MT"/>
                <a:cs typeface="Arial MT"/>
              </a:rPr>
              <a:t>Group interaction is a key determinant of group  performance.</a:t>
            </a:r>
          </a:p>
          <a:p>
            <a:pPr marL="12700" indent="0" algn="just">
              <a:lnSpc>
                <a:spcPts val="2588"/>
              </a:lnSpc>
              <a:spcBef>
                <a:spcPts val="1200"/>
              </a:spcBef>
            </a:pPr>
            <a:endParaRPr lang="en-US" altLang="en-US" dirty="0">
              <a:solidFill>
                <a:srgbClr val="46424D"/>
              </a:solidFill>
              <a:latin typeface="Arial MT"/>
              <a:ea typeface="Arial MT"/>
              <a:cs typeface="Arial MT"/>
            </a:endParaRPr>
          </a:p>
          <a:p>
            <a:pPr algn="just">
              <a:spcBef>
                <a:spcPts val="875"/>
              </a:spcBef>
              <a:buFont typeface="Arial" panose="020B0604020202020204" pitchFamily="34" charset="0"/>
              <a:buChar char="•"/>
            </a:pPr>
            <a:r>
              <a:rPr lang="en-US" altLang="en-US" dirty="0">
                <a:solidFill>
                  <a:srgbClr val="46424D"/>
                </a:solidFill>
                <a:latin typeface="Arial MT"/>
                <a:ea typeface="Arial MT"/>
                <a:cs typeface="Arial MT"/>
              </a:rPr>
              <a:t>Flexibility in group composition is limited.</a:t>
            </a:r>
            <a:endParaRPr lang="en-US" altLang="en-US" dirty="0">
              <a:latin typeface="Arial MT"/>
              <a:ea typeface="Arial MT"/>
              <a:cs typeface="Arial MT"/>
            </a:endParaRPr>
          </a:p>
          <a:p>
            <a:pPr marL="812800" lvl="1" indent="-342900" algn="just">
              <a:spcBef>
                <a:spcPts val="663"/>
              </a:spcBef>
              <a:buFont typeface="Arial" panose="020B0604020202020204" pitchFamily="34" charset="0"/>
              <a:buChar char="•"/>
            </a:pPr>
            <a:r>
              <a:rPr lang="en-US" altLang="en-US" sz="2000" dirty="0">
                <a:solidFill>
                  <a:srgbClr val="46424D"/>
                </a:solidFill>
                <a:latin typeface="Arial MT"/>
                <a:ea typeface="Arial MT"/>
                <a:cs typeface="Arial MT"/>
              </a:rPr>
              <a:t>Managers must do the best they can with available people.</a:t>
            </a:r>
            <a:endParaRPr lang="en-US" altLang="en-US" sz="2000" dirty="0">
              <a:latin typeface="Arial MT"/>
              <a:ea typeface="Arial MT"/>
              <a:cs typeface="Arial MT"/>
            </a:endParaRPr>
          </a:p>
        </p:txBody>
      </p:sp>
    </p:spTree>
    <p:extLst>
      <p:ext uri="{BB962C8B-B14F-4D97-AF65-F5344CB8AC3E}">
        <p14:creationId xmlns:p14="http://schemas.microsoft.com/office/powerpoint/2010/main" val="3419328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DC73591-EAC6-836A-6297-63C972613B33}"/>
              </a:ext>
            </a:extLst>
          </p:cNvPr>
          <p:cNvSpPr txBox="1">
            <a:spLocks noGrp="1"/>
          </p:cNvSpPr>
          <p:nvPr>
            <p:ph type="title"/>
          </p:nvPr>
        </p:nvSpPr>
        <p:spPr>
          <a:xfrm>
            <a:off x="536575" y="493713"/>
            <a:ext cx="8268146" cy="690562"/>
          </a:xfrm>
        </p:spPr>
        <p:txBody>
          <a:bodyPr wrap="square" lIns="0" tIns="12700" rIns="0" bIns="0" rtlCol="0">
            <a:spAutoFit/>
          </a:bodyPr>
          <a:lstStyle/>
          <a:p>
            <a:pPr marL="12700">
              <a:spcBef>
                <a:spcPts val="100"/>
              </a:spcBef>
              <a:defRPr/>
            </a:pPr>
            <a:r>
              <a:rPr lang="en-GB" spc="-5" dirty="0"/>
              <a:t>The Effectiveness</a:t>
            </a:r>
            <a:r>
              <a:rPr lang="en-GB" spc="5" dirty="0"/>
              <a:t> </a:t>
            </a:r>
            <a:r>
              <a:rPr lang="en-GB" dirty="0"/>
              <a:t>Of </a:t>
            </a:r>
            <a:r>
              <a:rPr lang="en-GB" spc="-5" dirty="0"/>
              <a:t>A</a:t>
            </a:r>
            <a:r>
              <a:rPr lang="en-GB" dirty="0"/>
              <a:t> </a:t>
            </a:r>
            <a:r>
              <a:rPr lang="en-GB" spc="-5" dirty="0"/>
              <a:t>Team</a:t>
            </a:r>
          </a:p>
        </p:txBody>
      </p:sp>
      <p:sp>
        <p:nvSpPr>
          <p:cNvPr id="33798" name="object 3">
            <a:extLst>
              <a:ext uri="{FF2B5EF4-FFF2-40B4-BE49-F238E27FC236}">
                <a16:creationId xmlns:a16="http://schemas.microsoft.com/office/drawing/2014/main" id="{14BDD7FB-066E-23B5-4C6F-43EC69610223}"/>
              </a:ext>
            </a:extLst>
          </p:cNvPr>
          <p:cNvSpPr txBox="1">
            <a:spLocks noChangeArrowheads="1"/>
          </p:cNvSpPr>
          <p:nvPr/>
        </p:nvSpPr>
        <p:spPr bwMode="auto">
          <a:xfrm>
            <a:off x="536575" y="1487488"/>
            <a:ext cx="8034338" cy="468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049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88"/>
              </a:spcBef>
              <a:buFont typeface="Arial" panose="020B0604020202020204" pitchFamily="34" charset="0"/>
              <a:buChar char="•"/>
            </a:pPr>
            <a:r>
              <a:rPr lang="en-US" altLang="en-US" b="1" dirty="0">
                <a:solidFill>
                  <a:srgbClr val="002060"/>
                </a:solidFill>
                <a:latin typeface="Arial MT"/>
                <a:ea typeface="Arial MT"/>
                <a:cs typeface="Arial MT"/>
              </a:rPr>
              <a:t>The people in the group</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You need a mix of people in a project group as software  development involves diverse activities such as negotiating with  clients, programming, testing and documentation.</a:t>
            </a:r>
            <a:endParaRPr lang="en-US" altLang="en-US" sz="2000" dirty="0">
              <a:latin typeface="Arial MT"/>
              <a:ea typeface="Arial MT"/>
              <a:cs typeface="Arial MT"/>
            </a:endParaRPr>
          </a:p>
          <a:p>
            <a:pPr>
              <a:spcBef>
                <a:spcPts val="1188"/>
              </a:spcBef>
              <a:buFont typeface="Arial" panose="020B0604020202020204" pitchFamily="34" charset="0"/>
              <a:buChar char="•"/>
            </a:pPr>
            <a:r>
              <a:rPr lang="en-US" altLang="en-US" b="1" dirty="0">
                <a:solidFill>
                  <a:srgbClr val="002060"/>
                </a:solidFill>
                <a:latin typeface="Arial MT"/>
                <a:ea typeface="Arial MT"/>
                <a:cs typeface="Arial MT"/>
              </a:rPr>
              <a:t>The group </a:t>
            </a:r>
            <a:r>
              <a:rPr lang="en-US" altLang="en-US" b="1" dirty="0" err="1">
                <a:solidFill>
                  <a:srgbClr val="002060"/>
                </a:solidFill>
                <a:latin typeface="Arial MT"/>
                <a:ea typeface="Arial MT"/>
                <a:cs typeface="Arial MT"/>
              </a:rPr>
              <a:t>organisation</a:t>
            </a:r>
            <a:endParaRPr lang="en-US" altLang="en-US" b="1" dirty="0">
              <a:solidFill>
                <a:srgbClr val="002060"/>
              </a:solidFill>
              <a:latin typeface="Arial MT"/>
              <a:ea typeface="Arial MT"/>
              <a:cs typeface="Arial MT"/>
            </a:endParaRP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group should be </a:t>
            </a:r>
            <a:r>
              <a:rPr lang="en-US" altLang="en-US" sz="2000" dirty="0" err="1">
                <a:solidFill>
                  <a:srgbClr val="46424D"/>
                </a:solidFill>
                <a:latin typeface="Arial MT"/>
                <a:ea typeface="Arial MT"/>
                <a:cs typeface="Arial MT"/>
              </a:rPr>
              <a:t>organised</a:t>
            </a:r>
            <a:r>
              <a:rPr lang="en-US" altLang="en-US" sz="2000" dirty="0">
                <a:solidFill>
                  <a:srgbClr val="46424D"/>
                </a:solidFill>
                <a:latin typeface="Arial MT"/>
                <a:ea typeface="Arial MT"/>
                <a:cs typeface="Arial MT"/>
              </a:rPr>
              <a:t> so that individuals can contribute to  the best of their abilities and tasks can be completed as  expected.</a:t>
            </a:r>
            <a:endParaRPr lang="en-US" altLang="en-US" sz="2000" dirty="0">
              <a:latin typeface="Arial MT"/>
              <a:ea typeface="Arial MT"/>
              <a:cs typeface="Arial MT"/>
            </a:endParaRPr>
          </a:p>
          <a:p>
            <a:pPr>
              <a:spcBef>
                <a:spcPts val="1188"/>
              </a:spcBef>
              <a:buFont typeface="Arial" panose="020B0604020202020204" pitchFamily="34" charset="0"/>
              <a:buChar char="•"/>
            </a:pPr>
            <a:r>
              <a:rPr lang="en-US" altLang="en-US" b="1" dirty="0">
                <a:solidFill>
                  <a:srgbClr val="002060"/>
                </a:solidFill>
                <a:latin typeface="Arial MT"/>
                <a:ea typeface="Arial MT"/>
                <a:cs typeface="Arial MT"/>
              </a:rPr>
              <a:t>Technical and managerial communications</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Good communications between group members, and between  the software engineering team and other project stakeholders, is  essential.</a:t>
            </a:r>
            <a:endParaRPr lang="en-US" altLang="en-US" sz="2000" dirty="0">
              <a:latin typeface="Arial MT"/>
              <a:ea typeface="Arial MT"/>
              <a:cs typeface="Arial MT"/>
            </a:endParaRPr>
          </a:p>
        </p:txBody>
      </p:sp>
    </p:spTree>
    <p:extLst>
      <p:ext uri="{BB962C8B-B14F-4D97-AF65-F5344CB8AC3E}">
        <p14:creationId xmlns:p14="http://schemas.microsoft.com/office/powerpoint/2010/main" val="2970144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a:extLst>
              <a:ext uri="{FF2B5EF4-FFF2-40B4-BE49-F238E27FC236}">
                <a16:creationId xmlns:a16="http://schemas.microsoft.com/office/drawing/2014/main" id="{0A8B52F5-9E37-79A0-2EB1-918939D3A8D4}"/>
              </a:ext>
            </a:extLst>
          </p:cNvPr>
          <p:cNvSpPr txBox="1">
            <a:spLocks noChangeArrowheads="1"/>
          </p:cNvSpPr>
          <p:nvPr/>
        </p:nvSpPr>
        <p:spPr bwMode="auto">
          <a:xfrm>
            <a:off x="395536" y="1412776"/>
            <a:ext cx="7727950" cy="298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A manager or team leader’s job is to create a cohesive  group and organize their group so that they can work  together effectively.</a:t>
            </a:r>
          </a:p>
          <a:p>
            <a:pPr>
              <a:spcBef>
                <a:spcPts val="1750"/>
              </a:spcBef>
            </a:pP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This involves creating a group with the right balance of  technical skills and personalities, and </a:t>
            </a:r>
            <a:r>
              <a:rPr lang="en-US" altLang="en-US" dirty="0" err="1">
                <a:solidFill>
                  <a:srgbClr val="46424D"/>
                </a:solidFill>
                <a:latin typeface="Arial MT"/>
                <a:ea typeface="Arial MT"/>
                <a:cs typeface="Arial MT"/>
              </a:rPr>
              <a:t>organising</a:t>
            </a:r>
            <a:r>
              <a:rPr lang="en-US" altLang="en-US" dirty="0">
                <a:solidFill>
                  <a:srgbClr val="46424D"/>
                </a:solidFill>
                <a:latin typeface="Arial MT"/>
                <a:ea typeface="Arial MT"/>
                <a:cs typeface="Arial MT"/>
              </a:rPr>
              <a:t> that  group so that the members work together effectively.</a:t>
            </a:r>
            <a:endParaRPr lang="en-US" altLang="en-US" dirty="0">
              <a:latin typeface="Arial MT"/>
              <a:ea typeface="Arial MT"/>
              <a:cs typeface="Arial MT"/>
            </a:endParaRPr>
          </a:p>
        </p:txBody>
      </p:sp>
      <p:sp>
        <p:nvSpPr>
          <p:cNvPr id="2" name="object 2">
            <a:extLst>
              <a:ext uri="{FF2B5EF4-FFF2-40B4-BE49-F238E27FC236}">
                <a16:creationId xmlns:a16="http://schemas.microsoft.com/office/drawing/2014/main" id="{233EECFD-FF60-2220-4B50-352DF30FDD77}"/>
              </a:ext>
            </a:extLst>
          </p:cNvPr>
          <p:cNvSpPr txBox="1">
            <a:spLocks/>
          </p:cNvSpPr>
          <p:nvPr/>
        </p:nvSpPr>
        <p:spPr>
          <a:xfrm>
            <a:off x="395536" y="260648"/>
            <a:ext cx="8268146" cy="68993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rgbClr val="FFFFFF"/>
                </a:solidFill>
                <a:cs typeface="Arial" panose="020B0604020202020204" pitchFamily="34" charset="0"/>
              </a:rPr>
              <a:t>Selecting Group Members</a:t>
            </a:r>
            <a:endParaRPr lang="en-US" altLang="en-US" sz="4000" dirty="0">
              <a:cs typeface="Arial" panose="020B0604020202020204" pitchFamily="34" charset="0"/>
            </a:endParaRPr>
          </a:p>
        </p:txBody>
      </p:sp>
    </p:spTree>
    <p:extLst>
      <p:ext uri="{BB962C8B-B14F-4D97-AF65-F5344CB8AC3E}">
        <p14:creationId xmlns:p14="http://schemas.microsoft.com/office/powerpoint/2010/main" val="1551813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E5209A4-C259-2C91-68A3-593D3CF3CBDE}"/>
              </a:ext>
            </a:extLst>
          </p:cNvPr>
          <p:cNvSpPr txBox="1">
            <a:spLocks noGrp="1"/>
          </p:cNvSpPr>
          <p:nvPr>
            <p:ph type="title"/>
          </p:nvPr>
        </p:nvSpPr>
        <p:spPr>
          <a:xfrm>
            <a:off x="523913" y="260648"/>
            <a:ext cx="5765800" cy="690562"/>
          </a:xfrm>
        </p:spPr>
        <p:txBody>
          <a:bodyPr lIns="0" tIns="12700" rIns="0" bIns="0" rtlCol="0">
            <a:spAutoFit/>
          </a:bodyPr>
          <a:lstStyle/>
          <a:p>
            <a:pPr marL="12700">
              <a:spcBef>
                <a:spcPts val="100"/>
              </a:spcBef>
              <a:defRPr/>
            </a:pPr>
            <a:r>
              <a:rPr lang="en-GB" spc="-5" dirty="0">
                <a:solidFill>
                  <a:schemeClr val="accent3"/>
                </a:solidFill>
              </a:rPr>
              <a:t>Assembling</a:t>
            </a:r>
            <a:r>
              <a:rPr lang="en-GB" spc="-10" dirty="0">
                <a:solidFill>
                  <a:schemeClr val="accent3"/>
                </a:solidFill>
              </a:rPr>
              <a:t> </a:t>
            </a:r>
            <a:r>
              <a:rPr lang="en-GB" spc="-5" dirty="0">
                <a:solidFill>
                  <a:schemeClr val="accent3"/>
                </a:solidFill>
              </a:rPr>
              <a:t>A</a:t>
            </a:r>
            <a:r>
              <a:rPr lang="en-GB" spc="-25" dirty="0">
                <a:solidFill>
                  <a:schemeClr val="accent3"/>
                </a:solidFill>
              </a:rPr>
              <a:t> </a:t>
            </a:r>
            <a:r>
              <a:rPr lang="en-GB" spc="-5" dirty="0">
                <a:solidFill>
                  <a:schemeClr val="accent3"/>
                </a:solidFill>
              </a:rPr>
              <a:t>Team</a:t>
            </a:r>
          </a:p>
        </p:txBody>
      </p:sp>
      <p:sp>
        <p:nvSpPr>
          <p:cNvPr id="35846" name="object 3">
            <a:extLst>
              <a:ext uri="{FF2B5EF4-FFF2-40B4-BE49-F238E27FC236}">
                <a16:creationId xmlns:a16="http://schemas.microsoft.com/office/drawing/2014/main" id="{71C5AC0F-D51C-39D3-49AA-8C1AEE4BB55C}"/>
              </a:ext>
            </a:extLst>
          </p:cNvPr>
          <p:cNvSpPr txBox="1">
            <a:spLocks noChangeArrowheads="1"/>
          </p:cNvSpPr>
          <p:nvPr/>
        </p:nvSpPr>
        <p:spPr bwMode="auto">
          <a:xfrm>
            <a:off x="534987" y="1624013"/>
            <a:ext cx="8097837" cy="350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sz="2300" dirty="0">
                <a:solidFill>
                  <a:srgbClr val="46424D"/>
                </a:solidFill>
                <a:latin typeface="Arial MT"/>
                <a:ea typeface="Arial MT"/>
                <a:cs typeface="Arial MT"/>
              </a:rPr>
              <a:t>May not be possible to appoint the ideal people to work on  a project.</a:t>
            </a:r>
            <a:endParaRPr lang="en-US" altLang="en-US" sz="2300" dirty="0">
              <a:latin typeface="Arial MT"/>
              <a:ea typeface="Arial MT"/>
              <a:cs typeface="Arial MT"/>
            </a:endParaRPr>
          </a:p>
          <a:p>
            <a:pPr marL="812800" lvl="1" indent="-342900">
              <a:spcBef>
                <a:spcPts val="900"/>
              </a:spcBef>
              <a:buFont typeface="Arial" panose="020B0604020202020204" pitchFamily="34" charset="0"/>
              <a:buChar char="•"/>
            </a:pPr>
            <a:r>
              <a:rPr lang="en-US" altLang="en-US" sz="2100" dirty="0">
                <a:solidFill>
                  <a:srgbClr val="46424D"/>
                </a:solidFill>
                <a:latin typeface="Arial MT"/>
                <a:ea typeface="Arial MT"/>
                <a:cs typeface="Arial MT"/>
              </a:rPr>
              <a:t>Project budget may not allow for the use of highly-paid staff;</a:t>
            </a:r>
            <a:endParaRPr lang="en-US" altLang="en-US" sz="2100" dirty="0">
              <a:latin typeface="Arial MT"/>
              <a:ea typeface="Arial MT"/>
              <a:cs typeface="Arial MT"/>
            </a:endParaRPr>
          </a:p>
          <a:p>
            <a:pPr marL="812800" lvl="1" indent="-342900">
              <a:spcBef>
                <a:spcPts val="600"/>
              </a:spcBef>
              <a:buFont typeface="Arial" panose="020B0604020202020204" pitchFamily="34" charset="0"/>
              <a:buChar char="•"/>
            </a:pPr>
            <a:r>
              <a:rPr lang="en-US" altLang="en-US" sz="2100" dirty="0">
                <a:solidFill>
                  <a:srgbClr val="46424D"/>
                </a:solidFill>
                <a:latin typeface="Arial MT"/>
                <a:ea typeface="Arial MT"/>
                <a:cs typeface="Arial MT"/>
              </a:rPr>
              <a:t>Staff with the appropriate experience may not be available;</a:t>
            </a:r>
            <a:endParaRPr lang="en-US" altLang="en-US" sz="2100" dirty="0">
              <a:latin typeface="Arial MT"/>
              <a:ea typeface="Arial MT"/>
              <a:cs typeface="Arial MT"/>
            </a:endParaRPr>
          </a:p>
          <a:p>
            <a:pPr marL="812800" lvl="1" indent="-342900">
              <a:spcBef>
                <a:spcPts val="600"/>
              </a:spcBef>
              <a:buFont typeface="Arial" panose="020B0604020202020204" pitchFamily="34" charset="0"/>
              <a:buChar char="•"/>
            </a:pPr>
            <a:r>
              <a:rPr lang="en-US" altLang="en-US" sz="2100" dirty="0">
                <a:solidFill>
                  <a:srgbClr val="46424D"/>
                </a:solidFill>
                <a:latin typeface="Arial MT"/>
                <a:ea typeface="Arial MT"/>
                <a:cs typeface="Arial MT"/>
              </a:rPr>
              <a:t>An organisation may wish to develop employee skills on a  software project.</a:t>
            </a:r>
          </a:p>
          <a:p>
            <a:pPr marL="469900" lvl="1" indent="0">
              <a:spcBef>
                <a:spcPts val="600"/>
              </a:spcBef>
            </a:pPr>
            <a:endParaRPr lang="en-US" altLang="en-US" sz="2100" dirty="0">
              <a:latin typeface="Arial MT"/>
              <a:ea typeface="Arial MT"/>
              <a:cs typeface="Arial MT"/>
            </a:endParaRPr>
          </a:p>
          <a:p>
            <a:pPr>
              <a:spcBef>
                <a:spcPts val="888"/>
              </a:spcBef>
              <a:buFont typeface="Arial" panose="020B0604020202020204" pitchFamily="34" charset="0"/>
              <a:buChar char="•"/>
            </a:pPr>
            <a:r>
              <a:rPr lang="en-US" altLang="en-US" sz="2300" dirty="0">
                <a:solidFill>
                  <a:srgbClr val="46424D"/>
                </a:solidFill>
                <a:latin typeface="Arial MT"/>
                <a:ea typeface="Arial MT"/>
                <a:cs typeface="Arial MT"/>
              </a:rPr>
              <a:t>Managers must work within these constraints especially when there are shortages of trained staff.</a:t>
            </a:r>
            <a:endParaRPr lang="en-US" altLang="en-US" sz="2300" dirty="0">
              <a:latin typeface="Arial MT"/>
              <a:ea typeface="Arial MT"/>
              <a:cs typeface="Arial MT"/>
            </a:endParaRPr>
          </a:p>
        </p:txBody>
      </p:sp>
    </p:spTree>
    <p:extLst>
      <p:ext uri="{BB962C8B-B14F-4D97-AF65-F5344CB8AC3E}">
        <p14:creationId xmlns:p14="http://schemas.microsoft.com/office/powerpoint/2010/main" val="3381178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1CB2614-9389-D1E4-9421-5F94AF787BC8}"/>
              </a:ext>
            </a:extLst>
          </p:cNvPr>
          <p:cNvSpPr txBox="1">
            <a:spLocks noGrp="1"/>
          </p:cNvSpPr>
          <p:nvPr>
            <p:ph type="title"/>
          </p:nvPr>
        </p:nvSpPr>
        <p:spPr>
          <a:xfrm>
            <a:off x="179512" y="260648"/>
            <a:ext cx="6773862" cy="690562"/>
          </a:xfrm>
        </p:spPr>
        <p:txBody>
          <a:bodyPr lIns="0" tIns="12700" rIns="0" bIns="0" rtlCol="0">
            <a:spAutoFit/>
          </a:bodyPr>
          <a:lstStyle/>
          <a:p>
            <a:pPr marL="12700">
              <a:spcBef>
                <a:spcPts val="100"/>
              </a:spcBef>
              <a:defRPr/>
            </a:pPr>
            <a:r>
              <a:rPr lang="en-GB" dirty="0"/>
              <a:t>Group Composition</a:t>
            </a:r>
          </a:p>
        </p:txBody>
      </p:sp>
      <p:sp>
        <p:nvSpPr>
          <p:cNvPr id="36870" name="object 3">
            <a:extLst>
              <a:ext uri="{FF2B5EF4-FFF2-40B4-BE49-F238E27FC236}">
                <a16:creationId xmlns:a16="http://schemas.microsoft.com/office/drawing/2014/main" id="{15612241-EE4F-3DE3-666F-E6B0897CAAEC}"/>
              </a:ext>
            </a:extLst>
          </p:cNvPr>
          <p:cNvSpPr txBox="1">
            <a:spLocks noChangeArrowheads="1"/>
          </p:cNvSpPr>
          <p:nvPr/>
        </p:nvSpPr>
        <p:spPr bwMode="auto">
          <a:xfrm>
            <a:off x="488156" y="1335881"/>
            <a:ext cx="8167687" cy="469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Group composed of members who share the  same motivation can be problematic. Some members are:</a:t>
            </a:r>
            <a:endParaRPr lang="en-US" altLang="en-US" dirty="0">
              <a:latin typeface="Arial MT"/>
              <a:ea typeface="Arial MT"/>
              <a:cs typeface="Arial MT"/>
            </a:endParaRPr>
          </a:p>
          <a:p>
            <a:pPr marL="812800" lvl="1" indent="-342900">
              <a:spcBef>
                <a:spcPts val="900"/>
              </a:spcBef>
              <a:buFont typeface="Arial" panose="020B0604020202020204" pitchFamily="34" charset="0"/>
              <a:buChar char="•"/>
            </a:pPr>
            <a:r>
              <a:rPr lang="en-US" altLang="en-US" sz="2000" dirty="0">
                <a:solidFill>
                  <a:srgbClr val="FF0000"/>
                </a:solidFill>
                <a:latin typeface="Arial MT"/>
                <a:ea typeface="Arial MT"/>
                <a:cs typeface="Arial MT"/>
              </a:rPr>
              <a:t>Task-oriented</a:t>
            </a:r>
            <a:r>
              <a:rPr lang="en-US" altLang="en-US" sz="2000" dirty="0">
                <a:solidFill>
                  <a:srgbClr val="46424D"/>
                </a:solidFill>
                <a:latin typeface="Arial MT"/>
                <a:ea typeface="Arial MT"/>
                <a:cs typeface="Arial MT"/>
              </a:rPr>
              <a:t> - everyone wants to do their own thing; OR</a:t>
            </a:r>
            <a:endParaRPr lang="en-US" altLang="en-US" sz="2000" dirty="0">
              <a:latin typeface="Arial MT"/>
              <a:ea typeface="Arial MT"/>
              <a:cs typeface="Arial MT"/>
            </a:endParaRPr>
          </a:p>
          <a:p>
            <a:pPr marL="812800" lvl="1" indent="-342900">
              <a:spcBef>
                <a:spcPts val="600"/>
              </a:spcBef>
              <a:buFont typeface="Arial" panose="020B0604020202020204" pitchFamily="34" charset="0"/>
              <a:buChar char="•"/>
            </a:pPr>
            <a:r>
              <a:rPr lang="en-US" altLang="en-US" sz="2000" dirty="0">
                <a:solidFill>
                  <a:srgbClr val="FF0000"/>
                </a:solidFill>
                <a:latin typeface="Arial MT"/>
                <a:ea typeface="Arial MT"/>
                <a:cs typeface="Arial MT"/>
              </a:rPr>
              <a:t>Self-oriented</a:t>
            </a:r>
            <a:r>
              <a:rPr lang="en-US" altLang="en-US" sz="2000" dirty="0">
                <a:solidFill>
                  <a:srgbClr val="46424D"/>
                </a:solidFill>
                <a:latin typeface="Arial MT"/>
                <a:ea typeface="Arial MT"/>
                <a:cs typeface="Arial MT"/>
              </a:rPr>
              <a:t> - everyone wants to be the boss; OR</a:t>
            </a:r>
            <a:endParaRPr lang="en-US" altLang="en-US" sz="2000" dirty="0">
              <a:latin typeface="Arial MT"/>
              <a:ea typeface="Arial MT"/>
              <a:cs typeface="Arial MT"/>
            </a:endParaRPr>
          </a:p>
          <a:p>
            <a:pPr marL="812800" lvl="1" indent="-342900">
              <a:spcBef>
                <a:spcPts val="600"/>
              </a:spcBef>
              <a:buFont typeface="Arial" panose="020B0604020202020204" pitchFamily="34" charset="0"/>
              <a:buChar char="•"/>
            </a:pPr>
            <a:r>
              <a:rPr lang="en-US" altLang="en-US" sz="2000" dirty="0">
                <a:solidFill>
                  <a:srgbClr val="FF0000"/>
                </a:solidFill>
                <a:latin typeface="Arial MT"/>
                <a:ea typeface="Arial MT"/>
                <a:cs typeface="Arial MT"/>
              </a:rPr>
              <a:t>Interaction-oriented</a:t>
            </a:r>
            <a:r>
              <a:rPr lang="en-US" altLang="en-US" sz="2000" dirty="0">
                <a:solidFill>
                  <a:srgbClr val="46424D"/>
                </a:solidFill>
                <a:latin typeface="Arial MT"/>
                <a:ea typeface="Arial MT"/>
                <a:cs typeface="Arial MT"/>
              </a:rPr>
              <a:t> - too much chatting, not enough work.</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dirty="0">
                <a:solidFill>
                  <a:srgbClr val="FF0000"/>
                </a:solidFill>
                <a:latin typeface="Arial MT"/>
                <a:ea typeface="Arial MT"/>
                <a:cs typeface="Arial MT"/>
              </a:rPr>
              <a:t>An effective group has a balance of all types.</a:t>
            </a:r>
          </a:p>
          <a:p>
            <a:pPr marL="12700" indent="0">
              <a:spcBef>
                <a:spcPts val="900"/>
              </a:spcBef>
            </a:pPr>
            <a:endParaRPr lang="en-US" altLang="en-US" b="1" dirty="0">
              <a:solidFill>
                <a:srgbClr val="FF0000"/>
              </a:solidFill>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This can be difficult to achieve as software engineers are  often task-oriented.</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Interaction-oriented people are very important as they  can detect and defuse tensions that arise.</a:t>
            </a:r>
            <a:endParaRPr lang="en-US" altLang="en-US" dirty="0">
              <a:latin typeface="Arial MT"/>
              <a:ea typeface="Arial MT"/>
              <a:cs typeface="Arial MT"/>
            </a:endParaRPr>
          </a:p>
        </p:txBody>
      </p:sp>
    </p:spTree>
    <p:extLst>
      <p:ext uri="{BB962C8B-B14F-4D97-AF65-F5344CB8AC3E}">
        <p14:creationId xmlns:p14="http://schemas.microsoft.com/office/powerpoint/2010/main" val="260763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70">
                                            <p:txEl>
                                              <p:pRg st="1" end="1"/>
                                            </p:txEl>
                                          </p:spTgt>
                                        </p:tgtEl>
                                        <p:attrNameLst>
                                          <p:attrName>style.visibility</p:attrName>
                                        </p:attrNameLst>
                                      </p:cBhvr>
                                      <p:to>
                                        <p:strVal val="visible"/>
                                      </p:to>
                                    </p:set>
                                    <p:animEffect transition="in" filter="fade">
                                      <p:cBhvr>
                                        <p:cTn id="7" dur="500"/>
                                        <p:tgtEl>
                                          <p:spTgt spid="368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870">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68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6870">
                                            <p:txEl>
                                              <p:pRg st="4" end="4"/>
                                            </p:txEl>
                                          </p:spTgt>
                                        </p:tgtEl>
                                        <p:attrNameLst>
                                          <p:attrName>style.visibility</p:attrName>
                                        </p:attrNameLst>
                                      </p:cBhvr>
                                      <p:to>
                                        <p:strVal val="visible"/>
                                      </p:to>
                                    </p:set>
                                    <p:animEffect transition="in" filter="circle(in)">
                                      <p:cBhvr>
                                        <p:cTn id="20" dur="2000"/>
                                        <p:tgtEl>
                                          <p:spTgt spid="36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3DAE4BF-6F69-BF44-D42B-65871A3F47CB}"/>
              </a:ext>
            </a:extLst>
          </p:cNvPr>
          <p:cNvSpPr txBox="1">
            <a:spLocks noGrp="1"/>
          </p:cNvSpPr>
          <p:nvPr>
            <p:ph type="title"/>
          </p:nvPr>
        </p:nvSpPr>
        <p:spPr>
          <a:xfrm>
            <a:off x="536575" y="493713"/>
            <a:ext cx="5548313" cy="690562"/>
          </a:xfrm>
        </p:spPr>
        <p:txBody>
          <a:bodyPr lIns="0" tIns="12700" rIns="0" bIns="0" rtlCol="0">
            <a:spAutoFit/>
          </a:bodyPr>
          <a:lstStyle/>
          <a:p>
            <a:pPr marL="12700">
              <a:spcBef>
                <a:spcPts val="100"/>
              </a:spcBef>
              <a:defRPr/>
            </a:pPr>
            <a:r>
              <a:rPr lang="en-GB" spc="-5" dirty="0"/>
              <a:t>Group Organisation</a:t>
            </a:r>
          </a:p>
        </p:txBody>
      </p:sp>
      <p:sp>
        <p:nvSpPr>
          <p:cNvPr id="37894" name="object 3">
            <a:extLst>
              <a:ext uri="{FF2B5EF4-FFF2-40B4-BE49-F238E27FC236}">
                <a16:creationId xmlns:a16="http://schemas.microsoft.com/office/drawing/2014/main" id="{A9A5EA47-493B-4FBF-7BBA-E19C45A8D92B}"/>
              </a:ext>
            </a:extLst>
          </p:cNvPr>
          <p:cNvSpPr txBox="1">
            <a:spLocks noChangeArrowheads="1"/>
          </p:cNvSpPr>
          <p:nvPr/>
        </p:nvSpPr>
        <p:spPr bwMode="auto">
          <a:xfrm>
            <a:off x="420936" y="1556792"/>
            <a:ext cx="8211889" cy="414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557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The way that a group is </a:t>
            </a:r>
            <a:r>
              <a:rPr lang="en-US" altLang="en-US" dirty="0" err="1">
                <a:solidFill>
                  <a:srgbClr val="46424D"/>
                </a:solidFill>
                <a:latin typeface="Arial MT"/>
                <a:ea typeface="Arial MT"/>
                <a:cs typeface="Arial MT"/>
              </a:rPr>
              <a:t>organised</a:t>
            </a:r>
            <a:r>
              <a:rPr lang="en-US" altLang="en-US" dirty="0">
                <a:solidFill>
                  <a:srgbClr val="46424D"/>
                </a:solidFill>
                <a:latin typeface="Arial MT"/>
                <a:ea typeface="Arial MT"/>
                <a:cs typeface="Arial MT"/>
              </a:rPr>
              <a:t> affects the decisions  that are made by that group, the ways that information is  exchanged and the interactions between the  development group and external project stakeholders.</a:t>
            </a:r>
            <a:endParaRPr lang="en-US" altLang="en-US" dirty="0">
              <a:latin typeface="Arial MT"/>
              <a:ea typeface="Arial MT"/>
              <a:cs typeface="Arial MT"/>
            </a:endParaRPr>
          </a:p>
          <a:p>
            <a:pPr marL="812800" lvl="1" indent="-342900">
              <a:spcBef>
                <a:spcPts val="913"/>
              </a:spcBef>
              <a:buFont typeface="Arial" panose="020B0604020202020204" pitchFamily="34" charset="0"/>
              <a:buChar char="•"/>
            </a:pPr>
            <a:r>
              <a:rPr lang="en-US" altLang="en-US" sz="2000" dirty="0">
                <a:solidFill>
                  <a:srgbClr val="46424D"/>
                </a:solidFill>
                <a:latin typeface="Arial MT"/>
                <a:ea typeface="Arial MT"/>
                <a:cs typeface="Arial MT"/>
              </a:rPr>
              <a:t>Key questions include:</a:t>
            </a:r>
            <a:endParaRPr lang="en-US" altLang="en-US" sz="2000" dirty="0">
              <a:latin typeface="Arial MT"/>
              <a:ea typeface="Arial MT"/>
              <a:cs typeface="Arial MT"/>
            </a:endParaRPr>
          </a:p>
          <a:p>
            <a:pPr marL="1212850" lvl="2" indent="-285750">
              <a:spcBef>
                <a:spcPts val="738"/>
              </a:spcBef>
              <a:buFont typeface="Arial" panose="020B0604020202020204" pitchFamily="34" charset="0"/>
              <a:buChar char="•"/>
            </a:pPr>
            <a:r>
              <a:rPr lang="en-US" altLang="en-US" sz="1800" dirty="0">
                <a:solidFill>
                  <a:srgbClr val="46424D"/>
                </a:solidFill>
                <a:latin typeface="Arial MT"/>
                <a:ea typeface="Arial MT"/>
                <a:cs typeface="Arial MT"/>
              </a:rPr>
              <a:t>Should the project manager be the technical leader of the group?</a:t>
            </a:r>
            <a:endParaRPr lang="en-US" altLang="en-US" sz="1800" dirty="0">
              <a:latin typeface="Arial MT"/>
              <a:ea typeface="Arial MT"/>
              <a:cs typeface="Arial MT"/>
            </a:endParaRPr>
          </a:p>
          <a:p>
            <a:pPr marL="1212850" lvl="2" indent="-285750">
              <a:spcBef>
                <a:spcPts val="425"/>
              </a:spcBef>
              <a:buFont typeface="Arial" panose="020B0604020202020204" pitchFamily="34" charset="0"/>
              <a:buChar char="•"/>
            </a:pPr>
            <a:r>
              <a:rPr lang="en-US" altLang="en-US" sz="1800" dirty="0">
                <a:solidFill>
                  <a:srgbClr val="46424D"/>
                </a:solidFill>
                <a:latin typeface="Arial MT"/>
                <a:ea typeface="Arial MT"/>
                <a:cs typeface="Arial MT"/>
              </a:rPr>
              <a:t>Who will be involved in making critical technical decisions, and how  will these be made?</a:t>
            </a:r>
            <a:endParaRPr lang="en-US" altLang="en-US" sz="1800" dirty="0">
              <a:latin typeface="Arial MT"/>
              <a:ea typeface="Arial MT"/>
              <a:cs typeface="Arial MT"/>
            </a:endParaRPr>
          </a:p>
          <a:p>
            <a:pPr marL="1212850" lvl="2" indent="-285750">
              <a:spcBef>
                <a:spcPts val="438"/>
              </a:spcBef>
              <a:buFont typeface="Arial" panose="020B0604020202020204" pitchFamily="34" charset="0"/>
              <a:buChar char="•"/>
            </a:pPr>
            <a:r>
              <a:rPr lang="en-US" altLang="en-US" sz="1800" dirty="0">
                <a:solidFill>
                  <a:srgbClr val="46424D"/>
                </a:solidFill>
                <a:latin typeface="Arial MT"/>
                <a:ea typeface="Arial MT"/>
                <a:cs typeface="Arial MT"/>
              </a:rPr>
              <a:t>How will interactions with external stakeholders and senior company management be handled?</a:t>
            </a:r>
            <a:endParaRPr lang="en-US" altLang="en-US" sz="1800" dirty="0">
              <a:latin typeface="Arial MT"/>
              <a:ea typeface="Arial MT"/>
              <a:cs typeface="Arial MT"/>
            </a:endParaRPr>
          </a:p>
          <a:p>
            <a:pPr marL="1212850" lvl="2" indent="-285750">
              <a:spcBef>
                <a:spcPts val="438"/>
              </a:spcBef>
              <a:buFont typeface="Arial" panose="020B0604020202020204" pitchFamily="34" charset="0"/>
              <a:buChar char="•"/>
            </a:pPr>
            <a:r>
              <a:rPr lang="en-US" altLang="en-US" sz="1800" dirty="0">
                <a:solidFill>
                  <a:srgbClr val="46424D"/>
                </a:solidFill>
                <a:latin typeface="Arial MT"/>
                <a:ea typeface="Arial MT"/>
                <a:cs typeface="Arial MT"/>
              </a:rPr>
              <a:t>How can groups integrate people who are not co-located?</a:t>
            </a:r>
            <a:endParaRPr lang="en-US" altLang="en-US" sz="1800" dirty="0">
              <a:latin typeface="Arial MT"/>
              <a:ea typeface="Arial MT"/>
              <a:cs typeface="Arial MT"/>
            </a:endParaRPr>
          </a:p>
          <a:p>
            <a:pPr marL="1212850" lvl="2" indent="-285750">
              <a:spcBef>
                <a:spcPts val="425"/>
              </a:spcBef>
              <a:buFont typeface="Arial" panose="020B0604020202020204" pitchFamily="34" charset="0"/>
              <a:buChar char="•"/>
            </a:pPr>
            <a:r>
              <a:rPr lang="en-US" altLang="en-US" sz="1800" dirty="0">
                <a:solidFill>
                  <a:srgbClr val="46424D"/>
                </a:solidFill>
                <a:latin typeface="Arial MT"/>
                <a:ea typeface="Arial MT"/>
                <a:cs typeface="Arial MT"/>
              </a:rPr>
              <a:t>How can knowledge be shared across the group?</a:t>
            </a:r>
            <a:endParaRPr lang="en-US" altLang="en-US" sz="1800" dirty="0">
              <a:latin typeface="Arial MT"/>
              <a:ea typeface="Arial MT"/>
              <a:cs typeface="Arial MT"/>
            </a:endParaRPr>
          </a:p>
        </p:txBody>
      </p:sp>
    </p:spTree>
    <p:extLst>
      <p:ext uri="{BB962C8B-B14F-4D97-AF65-F5344CB8AC3E}">
        <p14:creationId xmlns:p14="http://schemas.microsoft.com/office/powerpoint/2010/main" val="325710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0FB96E0-9874-D732-B3A2-68DDB65893DC}"/>
              </a:ext>
            </a:extLst>
          </p:cNvPr>
          <p:cNvSpPr txBox="1">
            <a:spLocks noGrp="1"/>
          </p:cNvSpPr>
          <p:nvPr>
            <p:ph type="title"/>
          </p:nvPr>
        </p:nvSpPr>
        <p:spPr>
          <a:xfrm>
            <a:off x="534988" y="493713"/>
            <a:ext cx="5332412" cy="690562"/>
          </a:xfrm>
        </p:spPr>
        <p:txBody>
          <a:bodyPr lIns="0" tIns="12700" rIns="0" bIns="0" rtlCol="0">
            <a:spAutoFit/>
          </a:bodyPr>
          <a:lstStyle/>
          <a:p>
            <a:pPr marL="12700">
              <a:spcBef>
                <a:spcPts val="100"/>
              </a:spcBef>
              <a:defRPr/>
            </a:pPr>
            <a:r>
              <a:rPr lang="en-GB" dirty="0"/>
              <a:t>Group </a:t>
            </a:r>
            <a:r>
              <a:rPr lang="en-GB" spc="-5" dirty="0"/>
              <a:t>Organisation</a:t>
            </a:r>
          </a:p>
        </p:txBody>
      </p:sp>
      <p:sp>
        <p:nvSpPr>
          <p:cNvPr id="38918" name="object 3">
            <a:extLst>
              <a:ext uri="{FF2B5EF4-FFF2-40B4-BE49-F238E27FC236}">
                <a16:creationId xmlns:a16="http://schemas.microsoft.com/office/drawing/2014/main" id="{F9BB0E6C-6E77-2FE6-F531-0F43FE48BF3E}"/>
              </a:ext>
            </a:extLst>
          </p:cNvPr>
          <p:cNvSpPr txBox="1">
            <a:spLocks noChangeArrowheads="1"/>
          </p:cNvSpPr>
          <p:nvPr/>
        </p:nvSpPr>
        <p:spPr bwMode="auto">
          <a:xfrm>
            <a:off x="534988" y="1625600"/>
            <a:ext cx="8050212" cy="418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latin typeface="Arial MT"/>
                <a:ea typeface="Arial MT"/>
                <a:cs typeface="Arial MT"/>
              </a:rPr>
              <a:t>Small software engineering groups are usually </a:t>
            </a:r>
            <a:r>
              <a:rPr lang="en-US" altLang="en-US" dirty="0" err="1">
                <a:solidFill>
                  <a:srgbClr val="46424D"/>
                </a:solidFill>
                <a:latin typeface="Arial MT"/>
                <a:ea typeface="Arial MT"/>
                <a:cs typeface="Arial MT"/>
              </a:rPr>
              <a:t>organised</a:t>
            </a:r>
            <a:r>
              <a:rPr lang="en-US" altLang="en-US" dirty="0">
                <a:solidFill>
                  <a:srgbClr val="46424D"/>
                </a:solidFill>
                <a:latin typeface="Arial MT"/>
                <a:ea typeface="Arial MT"/>
                <a:cs typeface="Arial MT"/>
              </a:rPr>
              <a:t>  informally without a rigid structure.</a:t>
            </a:r>
          </a:p>
          <a:p>
            <a:pPr marL="12700" indent="0" algn="just">
              <a:spcBef>
                <a:spcPts val="100"/>
              </a:spcBef>
            </a:pPr>
            <a:endParaRPr lang="en-US" altLang="en-US" dirty="0">
              <a:latin typeface="Arial MT"/>
              <a:ea typeface="Arial MT"/>
              <a:cs typeface="Arial MT"/>
            </a:endParaRPr>
          </a:p>
          <a:p>
            <a:pPr algn="just">
              <a:spcBef>
                <a:spcPts val="1200"/>
              </a:spcBef>
              <a:buFont typeface="Arial" panose="020B0604020202020204" pitchFamily="34" charset="0"/>
              <a:buChar char="•"/>
            </a:pPr>
            <a:r>
              <a:rPr lang="en-US" altLang="en-US" dirty="0">
                <a:solidFill>
                  <a:srgbClr val="46424D"/>
                </a:solidFill>
                <a:latin typeface="Arial MT"/>
                <a:ea typeface="Arial MT"/>
                <a:cs typeface="Arial MT"/>
              </a:rPr>
              <a:t>For large projects, there may be a hierarchical structure  where different groups are responsible for different sub-  projects.</a:t>
            </a:r>
          </a:p>
          <a:p>
            <a:pPr marL="12700" indent="0" algn="just">
              <a:spcBef>
                <a:spcPts val="1200"/>
              </a:spcBef>
            </a:pP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Agile development is always based around an informal  group on the principle that formal structure inhibits  information exchange</a:t>
            </a:r>
            <a:endParaRPr lang="en-US" altLang="en-US" dirty="0">
              <a:latin typeface="Arial MT"/>
              <a:ea typeface="Arial MT"/>
              <a:cs typeface="Arial MT"/>
            </a:endParaRPr>
          </a:p>
        </p:txBody>
      </p:sp>
    </p:spTree>
    <p:extLst>
      <p:ext uri="{BB962C8B-B14F-4D97-AF65-F5344CB8AC3E}">
        <p14:creationId xmlns:p14="http://schemas.microsoft.com/office/powerpoint/2010/main" val="3397661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a:extLst>
              <a:ext uri="{FF2B5EF4-FFF2-40B4-BE49-F238E27FC236}">
                <a16:creationId xmlns:a16="http://schemas.microsoft.com/office/drawing/2014/main" id="{0500B121-4766-DB5E-F855-A7E5A3DF1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8" y="2551113"/>
            <a:ext cx="4396804"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le 5">
            <a:extLst>
              <a:ext uri="{FF2B5EF4-FFF2-40B4-BE49-F238E27FC236}">
                <a16:creationId xmlns:a16="http://schemas.microsoft.com/office/drawing/2014/main" id="{D4BB1ED1-1F1A-2854-E9BB-81F50A2EF4C3}"/>
              </a:ext>
            </a:extLst>
          </p:cNvPr>
          <p:cNvSpPr>
            <a:spLocks noGrp="1" noChangeArrowheads="1"/>
          </p:cNvSpPr>
          <p:nvPr>
            <p:ph type="title"/>
          </p:nvPr>
        </p:nvSpPr>
        <p:spPr/>
        <p:txBody>
          <a:bodyPr/>
          <a:lstStyle/>
          <a:p>
            <a:r>
              <a:rPr lang="en-GB" altLang="en-US" dirty="0"/>
              <a:t>Development Team</a:t>
            </a:r>
          </a:p>
        </p:txBody>
      </p:sp>
      <p:sp>
        <p:nvSpPr>
          <p:cNvPr id="39940" name="pole tekstowe 4">
            <a:extLst>
              <a:ext uri="{FF2B5EF4-FFF2-40B4-BE49-F238E27FC236}">
                <a16:creationId xmlns:a16="http://schemas.microsoft.com/office/drawing/2014/main" id="{90E183E2-56E2-DA22-2238-DE330B5681E1}"/>
              </a:ext>
            </a:extLst>
          </p:cNvPr>
          <p:cNvSpPr txBox="1">
            <a:spLocks noChangeArrowheads="1"/>
          </p:cNvSpPr>
          <p:nvPr/>
        </p:nvSpPr>
        <p:spPr bwMode="auto">
          <a:xfrm>
            <a:off x="251520" y="5894829"/>
            <a:ext cx="763284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200" dirty="0"/>
              <a:t>Scott W. Ambler (2005) </a:t>
            </a:r>
            <a:r>
              <a:rPr lang="en-GB" altLang="en-US" sz="1200" dirty="0">
                <a:hlinkClick r:id="rId4"/>
              </a:rPr>
              <a:t>Generalizing Specialists: Improving Your IT Career Skills</a:t>
            </a:r>
            <a:endParaRPr lang="en-GB" altLang="en-US" sz="1200" dirty="0"/>
          </a:p>
        </p:txBody>
      </p:sp>
      <p:pic>
        <p:nvPicPr>
          <p:cNvPr id="39941" name="Picture 10">
            <a:extLst>
              <a:ext uri="{FF2B5EF4-FFF2-40B4-BE49-F238E27FC236}">
                <a16:creationId xmlns:a16="http://schemas.microsoft.com/office/drawing/2014/main" id="{68C8FDA1-1C3D-8E92-10D3-B5ED3CF3A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2902499"/>
            <a:ext cx="3349625"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3AF62B0-7BD2-4338-963C-1B250F3B70BD}"/>
              </a:ext>
            </a:extLst>
          </p:cNvPr>
          <p:cNvSpPr txBox="1"/>
          <p:nvPr/>
        </p:nvSpPr>
        <p:spPr>
          <a:xfrm>
            <a:off x="611560" y="1680125"/>
            <a:ext cx="3744416" cy="830997"/>
          </a:xfrm>
          <a:prstGeom prst="rect">
            <a:avLst/>
          </a:prstGeom>
          <a:noFill/>
        </p:spPr>
        <p:txBody>
          <a:bodyPr wrap="square" rtlCol="0">
            <a:spAutoFit/>
          </a:bodyPr>
          <a:lstStyle/>
          <a:p>
            <a:pPr marL="0" lvl="1" algn="ctr">
              <a:defRPr/>
            </a:pPr>
            <a:r>
              <a:rPr lang="en-GB" altLang="en-US" sz="2400" dirty="0">
                <a:solidFill>
                  <a:schemeClr val="tx1"/>
                </a:solidFill>
              </a:rPr>
              <a:t>A traditional software development team</a:t>
            </a:r>
          </a:p>
        </p:txBody>
      </p:sp>
      <p:sp>
        <p:nvSpPr>
          <p:cNvPr id="3" name="TextBox 2">
            <a:extLst>
              <a:ext uri="{FF2B5EF4-FFF2-40B4-BE49-F238E27FC236}">
                <a16:creationId xmlns:a16="http://schemas.microsoft.com/office/drawing/2014/main" id="{FFD7EF91-2DDD-99A0-D867-B481C28E3A16}"/>
              </a:ext>
            </a:extLst>
          </p:cNvPr>
          <p:cNvSpPr txBox="1"/>
          <p:nvPr/>
        </p:nvSpPr>
        <p:spPr>
          <a:xfrm>
            <a:off x="5508104" y="1706908"/>
            <a:ext cx="3205609" cy="830997"/>
          </a:xfrm>
          <a:prstGeom prst="rect">
            <a:avLst/>
          </a:prstGeom>
          <a:noFill/>
        </p:spPr>
        <p:txBody>
          <a:bodyPr wrap="square" rtlCol="0">
            <a:spAutoFit/>
          </a:bodyPr>
          <a:lstStyle/>
          <a:p>
            <a:pPr marL="0" lvl="1" algn="ctr">
              <a:defRPr/>
            </a:pPr>
            <a:r>
              <a:rPr lang="en-GB" sz="2400" dirty="0"/>
              <a:t>An agile software development team</a:t>
            </a:r>
            <a:endParaRPr lang="en-GB" altLang="en-US" sz="2400" dirty="0">
              <a:solidFill>
                <a:schemeClr val="tx1"/>
              </a:solidFill>
            </a:endParaRPr>
          </a:p>
        </p:txBody>
      </p:sp>
      <p:sp>
        <p:nvSpPr>
          <p:cNvPr id="4" name="TextBox 3">
            <a:extLst>
              <a:ext uri="{FF2B5EF4-FFF2-40B4-BE49-F238E27FC236}">
                <a16:creationId xmlns:a16="http://schemas.microsoft.com/office/drawing/2014/main" id="{1244759C-572F-293E-3518-AAD30888A4BB}"/>
              </a:ext>
            </a:extLst>
          </p:cNvPr>
          <p:cNvSpPr txBox="1"/>
          <p:nvPr/>
        </p:nvSpPr>
        <p:spPr>
          <a:xfrm>
            <a:off x="4402997" y="1784041"/>
            <a:ext cx="1152128" cy="584775"/>
          </a:xfrm>
          <a:prstGeom prst="rect">
            <a:avLst/>
          </a:prstGeom>
          <a:noFill/>
        </p:spPr>
        <p:txBody>
          <a:bodyPr wrap="square" rtlCol="0">
            <a:spAutoFit/>
          </a:bodyPr>
          <a:lstStyle/>
          <a:p>
            <a:pPr algn="ctr"/>
            <a:r>
              <a:rPr lang="en-GB" sz="3200" b="1" dirty="0"/>
              <a:t>VS</a:t>
            </a:r>
            <a:r>
              <a:rPr lang="en-GB" dirty="0"/>
              <a:t> </a:t>
            </a:r>
          </a:p>
        </p:txBody>
      </p:sp>
    </p:spTree>
    <p:extLst>
      <p:ext uri="{BB962C8B-B14F-4D97-AF65-F5344CB8AC3E}">
        <p14:creationId xmlns:p14="http://schemas.microsoft.com/office/powerpoint/2010/main" val="4147167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37D6D4A2-1C21-B483-6F69-345CD07DE18A}"/>
              </a:ext>
            </a:extLst>
          </p:cNvPr>
          <p:cNvSpPr>
            <a:spLocks noGrp="1" noChangeArrowheads="1"/>
          </p:cNvSpPr>
          <p:nvPr>
            <p:ph type="title"/>
          </p:nvPr>
        </p:nvSpPr>
        <p:spPr/>
        <p:txBody>
          <a:bodyPr/>
          <a:lstStyle/>
          <a:p>
            <a:pPr eaLnBrk="1" hangingPunct="1"/>
            <a:r>
              <a:rPr lang="en-US" altLang="en-US" dirty="0"/>
              <a:t>Checkpoint Summary</a:t>
            </a:r>
          </a:p>
        </p:txBody>
      </p:sp>
      <p:sp>
        <p:nvSpPr>
          <p:cNvPr id="43011" name="Rectangle 7">
            <a:extLst>
              <a:ext uri="{FF2B5EF4-FFF2-40B4-BE49-F238E27FC236}">
                <a16:creationId xmlns:a16="http://schemas.microsoft.com/office/drawing/2014/main" id="{A0CDA662-807A-15E8-0BEF-80BDCEB7EAE8}"/>
              </a:ext>
            </a:extLst>
          </p:cNvPr>
          <p:cNvSpPr>
            <a:spLocks noGrp="1" noChangeArrowheads="1"/>
          </p:cNvSpPr>
          <p:nvPr>
            <p:ph idx="1"/>
          </p:nvPr>
        </p:nvSpPr>
        <p:spPr>
          <a:xfrm>
            <a:off x="0" y="1484313"/>
            <a:ext cx="8856663" cy="4319587"/>
          </a:xfrm>
        </p:spPr>
        <p:txBody>
          <a:bodyPr/>
          <a:lstStyle/>
          <a:p>
            <a:pPr marL="355600" indent="-342900">
              <a:spcBef>
                <a:spcPts val="100"/>
              </a:spcBef>
              <a:buFont typeface="Arial" panose="020B0604020202020204" pitchFamily="34" charset="0"/>
              <a:buChar char="•"/>
              <a:tabLst>
                <a:tab pos="355600" algn="l"/>
              </a:tabLst>
            </a:pPr>
            <a:r>
              <a:rPr lang="en-GB" altLang="en-US" sz="2000" i="0" dirty="0">
                <a:solidFill>
                  <a:srgbClr val="46424D"/>
                </a:solidFill>
                <a:latin typeface="Arial MT"/>
                <a:ea typeface="Arial MT"/>
                <a:cs typeface="Arial MT"/>
              </a:rPr>
              <a:t>Quality management process includes identifying standards for quality, quality assessment, quality control and quality monitoring</a:t>
            </a:r>
          </a:p>
          <a:p>
            <a:pPr marL="12700" indent="0">
              <a:spcBef>
                <a:spcPts val="100"/>
              </a:spcBef>
              <a:tabLst>
                <a:tab pos="355600" algn="l"/>
              </a:tabLst>
            </a:pPr>
            <a:endParaRPr lang="en-GB" altLang="en-US" sz="2000" i="0" dirty="0">
              <a:solidFill>
                <a:srgbClr val="46424D"/>
              </a:solidFill>
              <a:latin typeface="Arial MT"/>
              <a:ea typeface="Arial MT"/>
              <a:cs typeface="Arial MT"/>
            </a:endParaRPr>
          </a:p>
          <a:p>
            <a:pPr marL="355600" indent="-342900">
              <a:spcBef>
                <a:spcPts val="100"/>
              </a:spcBef>
              <a:buFont typeface="Arial" panose="020B0604020202020204" pitchFamily="34" charset="0"/>
              <a:buChar char="•"/>
              <a:tabLst>
                <a:tab pos="355600" algn="l"/>
              </a:tabLst>
            </a:pPr>
            <a:r>
              <a:rPr lang="en-GB" altLang="en-US" sz="2000" i="0" dirty="0">
                <a:solidFill>
                  <a:srgbClr val="46424D"/>
                </a:solidFill>
                <a:latin typeface="Arial MT"/>
                <a:ea typeface="Arial MT"/>
                <a:cs typeface="Arial MT"/>
              </a:rPr>
              <a:t>People management involves choosing the right people to work on a project and organising the team and its working environment.</a:t>
            </a:r>
            <a:endParaRPr lang="en-GB" altLang="en-US" sz="2000" i="0" dirty="0">
              <a:latin typeface="Arial MT"/>
              <a:ea typeface="Arial MT"/>
              <a:cs typeface="Arial MT"/>
            </a:endParaRPr>
          </a:p>
          <a:p>
            <a:pPr marL="355600" indent="-342900">
              <a:spcBef>
                <a:spcPts val="1200"/>
              </a:spcBef>
              <a:buFont typeface="Arial" panose="020B0604020202020204" pitchFamily="34" charset="0"/>
              <a:buChar char="•"/>
              <a:tabLst>
                <a:tab pos="355600" algn="l"/>
              </a:tabLst>
            </a:pPr>
            <a:r>
              <a:rPr lang="en-GB" altLang="en-US" sz="2000" i="0" dirty="0">
                <a:solidFill>
                  <a:srgbClr val="46424D"/>
                </a:solidFill>
                <a:latin typeface="Arial MT"/>
                <a:ea typeface="Arial MT"/>
                <a:cs typeface="Arial MT"/>
              </a:rPr>
              <a:t>People are motivated by interaction with other people, the  recognition of management and their peers, and by being given  opportunities for personal development.</a:t>
            </a:r>
          </a:p>
          <a:p>
            <a:pPr marL="12700" indent="0">
              <a:spcBef>
                <a:spcPts val="1200"/>
              </a:spcBef>
              <a:tabLst>
                <a:tab pos="355600" algn="l"/>
              </a:tabLst>
            </a:pPr>
            <a:endParaRPr lang="en-GB" altLang="en-US" sz="2000" i="0" dirty="0">
              <a:latin typeface="Arial MT"/>
              <a:ea typeface="Arial MT"/>
              <a:cs typeface="Arial MT"/>
            </a:endParaRPr>
          </a:p>
          <a:p>
            <a:pPr marL="355600" indent="-342900">
              <a:spcBef>
                <a:spcPts val="1200"/>
              </a:spcBef>
              <a:buFont typeface="Arial" panose="020B0604020202020204" pitchFamily="34" charset="0"/>
              <a:buChar char="•"/>
              <a:tabLst>
                <a:tab pos="355600" algn="l"/>
              </a:tabLst>
            </a:pPr>
            <a:r>
              <a:rPr lang="en-GB" altLang="en-US" sz="2000" i="0" dirty="0">
                <a:solidFill>
                  <a:srgbClr val="46424D"/>
                </a:solidFill>
                <a:latin typeface="Arial MT"/>
                <a:ea typeface="Arial MT"/>
                <a:cs typeface="Arial MT"/>
              </a:rPr>
              <a:t>Software development groups should be fairly small and cohesive.  The key factors that influence the effectiveness of a group are the  people in that group, the way that it is organized and the  communication between group members.</a:t>
            </a:r>
            <a:endParaRPr lang="en-GB" altLang="en-US" sz="2000" i="0" dirty="0">
              <a:latin typeface="Arial MT"/>
              <a:ea typeface="Arial MT"/>
              <a:cs typeface="Arial MT"/>
            </a:endParaRPr>
          </a:p>
          <a:p>
            <a:pPr marL="12700" indent="0">
              <a:spcBef>
                <a:spcPts val="1200"/>
              </a:spcBef>
              <a:tabLst>
                <a:tab pos="355600" algn="l"/>
              </a:tabLst>
            </a:pPr>
            <a:endParaRPr lang="en-GB" altLang="en-US" sz="2800" i="0" dirty="0">
              <a:latin typeface="Arial MT"/>
              <a:ea typeface="Arial MT"/>
              <a:cs typeface="Arial MT"/>
            </a:endParaRPr>
          </a:p>
          <a:p>
            <a:pPr lvl="1" eaLnBrk="1" hangingPunct="1">
              <a:tabLst>
                <a:tab pos="355600" algn="l"/>
              </a:tabLst>
            </a:pPr>
            <a:endParaRPr lang="en-US"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761C380F-06F3-ECAA-CDE8-CFEFA3C3BA2B}"/>
              </a:ext>
            </a:extLst>
          </p:cNvPr>
          <p:cNvSpPr>
            <a:spLocks noGrp="1" noChangeArrowheads="1"/>
          </p:cNvSpPr>
          <p:nvPr>
            <p:ph type="title"/>
          </p:nvPr>
        </p:nvSpPr>
        <p:spPr/>
        <p:txBody>
          <a:bodyPr/>
          <a:lstStyle/>
          <a:p>
            <a:pPr eaLnBrk="1" hangingPunct="1"/>
            <a:r>
              <a:rPr lang="en-GB" altLang="en-US"/>
              <a:t>Scope and Coverage</a:t>
            </a:r>
          </a:p>
        </p:txBody>
      </p:sp>
      <p:sp>
        <p:nvSpPr>
          <p:cNvPr id="10243" name="Rectangle 7">
            <a:extLst>
              <a:ext uri="{FF2B5EF4-FFF2-40B4-BE49-F238E27FC236}">
                <a16:creationId xmlns:a16="http://schemas.microsoft.com/office/drawing/2014/main" id="{757B6AE0-D342-C6FD-E27E-56B0827094B5}"/>
              </a:ext>
            </a:extLst>
          </p:cNvPr>
          <p:cNvSpPr>
            <a:spLocks noGrp="1" noChangeArrowheads="1"/>
          </p:cNvSpPr>
          <p:nvPr>
            <p:ph idx="1"/>
          </p:nvPr>
        </p:nvSpPr>
        <p:spPr/>
        <p:txBody>
          <a:bodyPr/>
          <a:lstStyle/>
          <a:p>
            <a:pPr eaLnBrk="1" hangingPunct="1"/>
            <a:r>
              <a:rPr lang="en-GB" altLang="en-US" dirty="0"/>
              <a:t>This topic will cover:</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Project Planning: Scheduling, Estimating, Gantt charts.</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Risk assessment and management</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Teamwork</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Quality management</a:t>
            </a:r>
          </a:p>
          <a:p>
            <a:pPr marL="0" indent="0">
              <a:spcBef>
                <a:spcPts val="300"/>
              </a:spcBef>
              <a:spcAft>
                <a:spcPts val="300"/>
              </a:spcAft>
            </a:pPr>
            <a:endParaRPr lang="en-GB" altLang="en-US" sz="2400" i="0" dirty="0">
              <a:latin typeface="Arial" panose="020B0604020202020204" pitchFamily="34" charset="0"/>
              <a:cs typeface="Times New Roman" panose="02020603050405020304" pitchFamily="18" charset="0"/>
            </a:endParaRPr>
          </a:p>
          <a:p>
            <a:pPr marL="457200" lvl="1" indent="0" algn="just">
              <a:spcBef>
                <a:spcPts val="300"/>
              </a:spcBef>
              <a:spcAft>
                <a:spcPts val="300"/>
              </a:spcAft>
              <a:buFontTx/>
              <a:buNone/>
            </a:pPr>
            <a:r>
              <a:rPr lang="en-GB" altLang="en-US" sz="1800" dirty="0">
                <a:latin typeface="Arial" panose="020B0604020202020204" pitchFamily="34" charset="0"/>
                <a:cs typeface="Times New Roman" panose="02020603050405020304" pitchFamily="18" charset="0"/>
              </a:rPr>
              <a:t> </a:t>
            </a:r>
          </a:p>
          <a:p>
            <a:pPr marL="457200" lvl="1" indent="0" eaLnBrk="1" hangingPunct="1"/>
            <a:endParaRPr lang="en-GB" altLang="en-US"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52AFFE25-F264-7CAE-F632-7F306C8AA5CB}"/>
              </a:ext>
            </a:extLst>
          </p:cNvPr>
          <p:cNvSpPr>
            <a:spLocks noGrp="1" noChangeArrowheads="1"/>
          </p:cNvSpPr>
          <p:nvPr>
            <p:ph type="title"/>
          </p:nvPr>
        </p:nvSpPr>
        <p:spPr/>
        <p:txBody>
          <a:bodyPr/>
          <a:lstStyle/>
          <a:p>
            <a:pPr eaLnBrk="1" hangingPunct="1"/>
            <a:r>
              <a:rPr lang="en-US" altLang="en-US"/>
              <a:t>Quiz  </a:t>
            </a:r>
          </a:p>
        </p:txBody>
      </p:sp>
      <p:sp>
        <p:nvSpPr>
          <p:cNvPr id="17411" name="Rectangle 7">
            <a:extLst>
              <a:ext uri="{FF2B5EF4-FFF2-40B4-BE49-F238E27FC236}">
                <a16:creationId xmlns:a16="http://schemas.microsoft.com/office/drawing/2014/main" id="{C8AF0A1B-67FD-EDE1-6AB6-E0A17E09A027}"/>
              </a:ext>
            </a:extLst>
          </p:cNvPr>
          <p:cNvSpPr>
            <a:spLocks noGrp="1" noChangeArrowheads="1"/>
          </p:cNvSpPr>
          <p:nvPr>
            <p:ph idx="1"/>
          </p:nvPr>
        </p:nvSpPr>
        <p:spPr>
          <a:xfrm>
            <a:off x="-1588" y="1412875"/>
            <a:ext cx="8856663" cy="4319588"/>
          </a:xfrm>
        </p:spPr>
        <p:txBody>
          <a:bodyPr/>
          <a:lstStyle/>
          <a:p>
            <a:pPr lvl="1" eaLnBrk="1" hangingPunct="1">
              <a:defRPr/>
            </a:pPr>
            <a:r>
              <a:rPr lang="en-GB" altLang="en-US" sz="2000" dirty="0">
                <a:latin typeface="Arial" panose="020B0604020202020204" pitchFamily="34" charset="0"/>
              </a:rPr>
              <a:t>False or True:</a:t>
            </a:r>
          </a:p>
          <a:p>
            <a:pPr marL="1169988" lvl="2" indent="-457200" eaLnBrk="1" hangingPunct="1">
              <a:buFont typeface="+mj-lt"/>
              <a:buAutoNum type="alphaLcParenR"/>
              <a:defRPr/>
            </a:pPr>
            <a:r>
              <a:rPr lang="en-GB" altLang="en-US" sz="2000" dirty="0">
                <a:latin typeface="Arial" panose="020B0604020202020204" pitchFamily="34" charset="0"/>
              </a:rPr>
              <a:t>Project management key elements are project scope, time and budget.</a:t>
            </a:r>
          </a:p>
          <a:p>
            <a:pPr marL="1169988" lvl="2" indent="-457200" eaLnBrk="1" hangingPunct="1">
              <a:buFont typeface="+mj-lt"/>
              <a:buAutoNum type="alphaLcParenR"/>
              <a:defRPr/>
            </a:pPr>
            <a:r>
              <a:rPr lang="en-GB" altLang="en-US" sz="2000" dirty="0">
                <a:latin typeface="Arial" panose="020B0604020202020204" pitchFamily="34" charset="0"/>
              </a:rPr>
              <a:t>Motivation techniques for all team members should be same. </a:t>
            </a:r>
          </a:p>
          <a:p>
            <a:pPr marL="1169988" lvl="2" indent="-457200" eaLnBrk="1" hangingPunct="1">
              <a:buFont typeface="+mj-lt"/>
              <a:buAutoNum type="alphaLcParenR"/>
              <a:defRPr/>
            </a:pPr>
            <a:r>
              <a:rPr lang="en-GB" altLang="en-US" sz="2000" dirty="0">
                <a:latin typeface="Arial" panose="020B0604020202020204" pitchFamily="34" charset="0"/>
              </a:rPr>
              <a:t>In contingency risk planning t</a:t>
            </a:r>
            <a:r>
              <a:rPr lang="en-GB" sz="2000" dirty="0">
                <a:solidFill>
                  <a:srgbClr val="46424D"/>
                </a:solidFill>
                <a:latin typeface="Arial MT"/>
                <a:cs typeface="Arial MT"/>
              </a:rPr>
              <a:t>he</a:t>
            </a:r>
            <a:r>
              <a:rPr lang="en-GB" sz="2000" spc="-20" dirty="0">
                <a:solidFill>
                  <a:srgbClr val="46424D"/>
                </a:solidFill>
                <a:latin typeface="Arial MT"/>
                <a:cs typeface="Arial MT"/>
              </a:rPr>
              <a:t> </a:t>
            </a:r>
            <a:r>
              <a:rPr lang="en-GB" sz="2000" dirty="0">
                <a:solidFill>
                  <a:srgbClr val="46424D"/>
                </a:solidFill>
                <a:latin typeface="Arial MT"/>
                <a:cs typeface="Arial MT"/>
              </a:rPr>
              <a:t>probability</a:t>
            </a:r>
            <a:r>
              <a:rPr lang="en-GB" sz="2000" spc="-20" dirty="0">
                <a:solidFill>
                  <a:srgbClr val="46424D"/>
                </a:solidFill>
                <a:latin typeface="Arial MT"/>
                <a:cs typeface="Arial MT"/>
              </a:rPr>
              <a:t> </a:t>
            </a:r>
            <a:r>
              <a:rPr lang="en-GB" sz="2000" dirty="0">
                <a:solidFill>
                  <a:srgbClr val="46424D"/>
                </a:solidFill>
                <a:latin typeface="Arial MT"/>
                <a:cs typeface="Arial MT"/>
              </a:rPr>
              <a:t>that</a:t>
            </a:r>
            <a:r>
              <a:rPr lang="en-GB" sz="2000" spc="-25" dirty="0">
                <a:solidFill>
                  <a:srgbClr val="46424D"/>
                </a:solidFill>
                <a:latin typeface="Arial MT"/>
                <a:cs typeface="Arial MT"/>
              </a:rPr>
              <a:t> </a:t>
            </a:r>
            <a:r>
              <a:rPr lang="en-GB" sz="2000" dirty="0">
                <a:solidFill>
                  <a:srgbClr val="46424D"/>
                </a:solidFill>
                <a:latin typeface="Arial MT"/>
                <a:cs typeface="Arial MT"/>
              </a:rPr>
              <a:t>the</a:t>
            </a:r>
            <a:r>
              <a:rPr lang="en-GB" sz="2000" spc="-25" dirty="0">
                <a:solidFill>
                  <a:srgbClr val="46424D"/>
                </a:solidFill>
                <a:latin typeface="Arial MT"/>
                <a:cs typeface="Arial MT"/>
              </a:rPr>
              <a:t> </a:t>
            </a:r>
            <a:r>
              <a:rPr lang="en-GB" sz="2000" dirty="0">
                <a:solidFill>
                  <a:srgbClr val="46424D"/>
                </a:solidFill>
                <a:latin typeface="Arial MT"/>
                <a:cs typeface="Arial MT"/>
              </a:rPr>
              <a:t>risk</a:t>
            </a:r>
            <a:r>
              <a:rPr lang="en-GB" sz="2000" spc="-25" dirty="0">
                <a:solidFill>
                  <a:srgbClr val="46424D"/>
                </a:solidFill>
                <a:latin typeface="Arial MT"/>
                <a:cs typeface="Arial MT"/>
              </a:rPr>
              <a:t> </a:t>
            </a:r>
            <a:r>
              <a:rPr lang="en-GB" sz="2000" dirty="0">
                <a:solidFill>
                  <a:srgbClr val="46424D"/>
                </a:solidFill>
                <a:latin typeface="Arial MT"/>
                <a:cs typeface="Arial MT"/>
              </a:rPr>
              <a:t>will arise</a:t>
            </a:r>
            <a:r>
              <a:rPr lang="en-GB" sz="2000" spc="-25" dirty="0">
                <a:solidFill>
                  <a:srgbClr val="46424D"/>
                </a:solidFill>
                <a:latin typeface="Arial MT"/>
                <a:cs typeface="Arial MT"/>
              </a:rPr>
              <a:t> </a:t>
            </a:r>
            <a:r>
              <a:rPr lang="en-GB" sz="2000" dirty="0">
                <a:solidFill>
                  <a:srgbClr val="46424D"/>
                </a:solidFill>
                <a:latin typeface="Arial MT"/>
                <a:cs typeface="Arial MT"/>
              </a:rPr>
              <a:t>is</a:t>
            </a:r>
            <a:r>
              <a:rPr lang="en-GB" sz="2000" spc="-5" dirty="0">
                <a:solidFill>
                  <a:srgbClr val="46424D"/>
                </a:solidFill>
                <a:latin typeface="Arial MT"/>
                <a:cs typeface="Arial MT"/>
              </a:rPr>
              <a:t> </a:t>
            </a:r>
            <a:r>
              <a:rPr lang="en-GB" sz="2000" dirty="0">
                <a:solidFill>
                  <a:srgbClr val="46424D"/>
                </a:solidFill>
                <a:latin typeface="Arial MT"/>
                <a:cs typeface="Arial MT"/>
              </a:rPr>
              <a:t>reduced.</a:t>
            </a:r>
            <a:endParaRPr lang="en-GB" sz="2000" dirty="0">
              <a:latin typeface="Arial MT"/>
              <a:cs typeface="Arial MT"/>
            </a:endParaRPr>
          </a:p>
          <a:p>
            <a:pPr marL="1169988" lvl="2" indent="-457200" eaLnBrk="1" hangingPunct="1">
              <a:buFont typeface="+mj-lt"/>
              <a:buAutoNum type="alphaLcParenR"/>
              <a:defRPr/>
            </a:pPr>
            <a:r>
              <a:rPr lang="en-GB" sz="2000" spc="-5" dirty="0">
                <a:solidFill>
                  <a:srgbClr val="46424D"/>
                </a:solidFill>
                <a:latin typeface="Arial MT"/>
                <a:cs typeface="Arial MT"/>
              </a:rPr>
              <a:t>Software</a:t>
            </a:r>
            <a:r>
              <a:rPr lang="en-GB" sz="2000" dirty="0">
                <a:solidFill>
                  <a:srgbClr val="46424D"/>
                </a:solidFill>
                <a:latin typeface="Arial MT"/>
                <a:cs typeface="Arial MT"/>
              </a:rPr>
              <a:t> processes</a:t>
            </a:r>
            <a:r>
              <a:rPr lang="en-GB" sz="2000" spc="10" dirty="0">
                <a:solidFill>
                  <a:srgbClr val="46424D"/>
                </a:solidFill>
                <a:latin typeface="Arial MT"/>
                <a:cs typeface="Arial MT"/>
              </a:rPr>
              <a:t> </a:t>
            </a:r>
            <a:r>
              <a:rPr lang="en-GB" sz="2000" spc="-5" dirty="0">
                <a:solidFill>
                  <a:srgbClr val="46424D"/>
                </a:solidFill>
                <a:latin typeface="Arial MT"/>
                <a:cs typeface="Arial MT"/>
              </a:rPr>
              <a:t>are</a:t>
            </a:r>
            <a:r>
              <a:rPr lang="en-GB" sz="2000" spc="-10" dirty="0">
                <a:solidFill>
                  <a:srgbClr val="46424D"/>
                </a:solidFill>
                <a:latin typeface="Arial MT"/>
                <a:cs typeface="Arial MT"/>
              </a:rPr>
              <a:t> </a:t>
            </a:r>
            <a:r>
              <a:rPr lang="en-GB" sz="2000" spc="-5" dirty="0">
                <a:solidFill>
                  <a:srgbClr val="46424D"/>
                </a:solidFill>
                <a:latin typeface="Arial MT"/>
                <a:cs typeface="Arial MT"/>
              </a:rPr>
              <a:t>variable</a:t>
            </a:r>
            <a:r>
              <a:rPr lang="en-GB" sz="2000" spc="40" dirty="0">
                <a:solidFill>
                  <a:srgbClr val="46424D"/>
                </a:solidFill>
                <a:latin typeface="Arial MT"/>
                <a:cs typeface="Arial MT"/>
              </a:rPr>
              <a:t> </a:t>
            </a:r>
            <a:r>
              <a:rPr lang="en-GB" sz="2000" spc="-5" dirty="0">
                <a:solidFill>
                  <a:srgbClr val="46424D"/>
                </a:solidFill>
                <a:latin typeface="Arial MT"/>
                <a:cs typeface="Arial MT"/>
              </a:rPr>
              <a:t>and organization </a:t>
            </a:r>
            <a:r>
              <a:rPr lang="en-GB" sz="2000" spc="-655" dirty="0">
                <a:solidFill>
                  <a:srgbClr val="46424D"/>
                </a:solidFill>
                <a:latin typeface="Arial MT"/>
                <a:cs typeface="Arial MT"/>
              </a:rPr>
              <a:t> </a:t>
            </a:r>
            <a:r>
              <a:rPr lang="en-GB" sz="2000" spc="-5" dirty="0">
                <a:solidFill>
                  <a:srgbClr val="46424D"/>
                </a:solidFill>
                <a:latin typeface="Arial MT"/>
                <a:cs typeface="Arial MT"/>
              </a:rPr>
              <a:t>specific.</a:t>
            </a:r>
            <a:endParaRPr lang="en-GB" sz="2000" dirty="0">
              <a:latin typeface="Arial MT"/>
              <a:cs typeface="Arial MT"/>
            </a:endParaRPr>
          </a:p>
          <a:p>
            <a:pPr lvl="1" eaLnBrk="1" hangingPunct="1">
              <a:defRPr/>
            </a:pPr>
            <a:r>
              <a:rPr lang="en-US" altLang="en-US" sz="2000" dirty="0">
                <a:latin typeface="Arial" panose="020B0604020202020204" pitchFamily="34" charset="0"/>
              </a:rPr>
              <a:t> Fill the gap:</a:t>
            </a:r>
          </a:p>
          <a:p>
            <a:pPr marL="1169988" lvl="2" indent="-457200" eaLnBrk="1" hangingPunct="1">
              <a:buFont typeface="+mj-lt"/>
              <a:buAutoNum type="alphaLcParenR" startAt="5"/>
              <a:defRPr/>
            </a:pPr>
            <a:r>
              <a:rPr lang="en-US" altLang="en-US" sz="2000" dirty="0">
                <a:latin typeface="Arial" panose="020B0604020202020204" pitchFamily="34" charset="0"/>
              </a:rPr>
              <a:t> Two samples of factors influencing project management include ------------ and ----------------.</a:t>
            </a:r>
          </a:p>
          <a:p>
            <a:pPr marL="1169988" lvl="2" indent="-457200" eaLnBrk="1" hangingPunct="1">
              <a:buFont typeface="+mj-lt"/>
              <a:buAutoNum type="alphaLcParenR" startAt="5"/>
              <a:defRPr/>
            </a:pPr>
            <a:r>
              <a:rPr lang="en-US" altLang="en-US" sz="2000" dirty="0">
                <a:latin typeface="Arial" panose="020B0604020202020204" pitchFamily="34" charset="0"/>
              </a:rPr>
              <a:t> </a:t>
            </a:r>
            <a:r>
              <a:rPr lang="en-GB" sz="2000" spc="-5" dirty="0">
                <a:solidFill>
                  <a:srgbClr val="46424D"/>
                </a:solidFill>
                <a:latin typeface="Arial MT"/>
                <a:cs typeface="Arial MT"/>
              </a:rPr>
              <a:t>Risk</a:t>
            </a:r>
            <a:r>
              <a:rPr lang="en-GB" sz="2000" spc="15" dirty="0">
                <a:solidFill>
                  <a:srgbClr val="46424D"/>
                </a:solidFill>
                <a:latin typeface="Arial MT"/>
                <a:cs typeface="Arial MT"/>
              </a:rPr>
              <a:t> </a:t>
            </a:r>
            <a:r>
              <a:rPr lang="en-GB" sz="2000" spc="-5" dirty="0">
                <a:solidFill>
                  <a:srgbClr val="46424D"/>
                </a:solidFill>
                <a:latin typeface="Arial MT"/>
                <a:cs typeface="Arial MT"/>
              </a:rPr>
              <a:t>management</a:t>
            </a:r>
            <a:r>
              <a:rPr lang="en-GB" sz="2000" spc="20" dirty="0">
                <a:solidFill>
                  <a:srgbClr val="46424D"/>
                </a:solidFill>
                <a:latin typeface="Arial MT"/>
                <a:cs typeface="Arial MT"/>
              </a:rPr>
              <a:t> first stage is ---------------.</a:t>
            </a:r>
            <a:endParaRPr lang="en-US" altLang="en-US" sz="2000" dirty="0">
              <a:latin typeface="Arial" panose="020B0604020202020204" pitchFamily="34" charset="0"/>
            </a:endParaRPr>
          </a:p>
          <a:p>
            <a:pPr marL="1169988" lvl="2" indent="-457200" eaLnBrk="1" hangingPunct="1">
              <a:buFont typeface="+mj-lt"/>
              <a:buAutoNum type="alphaLcParenR" startAt="5"/>
              <a:defRPr/>
            </a:pPr>
            <a:r>
              <a:rPr lang="en-US" altLang="en-US" sz="2000" dirty="0">
                <a:latin typeface="Arial" panose="020B0604020202020204" pitchFamily="34" charset="0"/>
              </a:rPr>
              <a:t> ------------- is a tool used to monitor the progress of project.</a:t>
            </a:r>
          </a:p>
          <a:p>
            <a:pPr marL="712788" lvl="2" indent="0" eaLnBrk="1" hangingPunct="1">
              <a:buNone/>
              <a:defRPr/>
            </a:pPr>
            <a:endParaRPr lang="en-US" altLang="en-US" sz="2000"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F0176E9-B793-0BB6-DDC9-EE14D5808C58}"/>
              </a:ext>
            </a:extLst>
          </p:cNvPr>
          <p:cNvSpPr>
            <a:spLocks noGrp="1" noChangeArrowheads="1"/>
          </p:cNvSpPr>
          <p:nvPr>
            <p:ph type="title"/>
          </p:nvPr>
        </p:nvSpPr>
        <p:spPr/>
        <p:txBody>
          <a:bodyPr/>
          <a:lstStyle/>
          <a:p>
            <a:r>
              <a:rPr lang="en-GB" altLang="en-US"/>
              <a:t>Private Study</a:t>
            </a:r>
          </a:p>
        </p:txBody>
      </p:sp>
      <p:sp>
        <p:nvSpPr>
          <p:cNvPr id="45059" name="Content Placeholder 2">
            <a:extLst>
              <a:ext uri="{FF2B5EF4-FFF2-40B4-BE49-F238E27FC236}">
                <a16:creationId xmlns:a16="http://schemas.microsoft.com/office/drawing/2014/main" id="{05E7F598-A4BF-579B-82A4-0AECB02E5ED5}"/>
              </a:ext>
            </a:extLst>
          </p:cNvPr>
          <p:cNvSpPr>
            <a:spLocks noGrp="1" noChangeArrowheads="1"/>
          </p:cNvSpPr>
          <p:nvPr>
            <p:ph idx="1"/>
          </p:nvPr>
        </p:nvSpPr>
        <p:spPr>
          <a:xfrm>
            <a:off x="107950" y="1484313"/>
            <a:ext cx="8856663" cy="4681537"/>
          </a:xfrm>
        </p:spPr>
        <p:txBody>
          <a:bodyPr/>
          <a:lstStyle/>
          <a:p>
            <a:r>
              <a:rPr lang="en-GB" altLang="en-US" i="0" dirty="0">
                <a:latin typeface="Arial" panose="020B0604020202020204" pitchFamily="34" charset="0"/>
                <a:cs typeface="Arial" panose="020B0604020202020204" pitchFamily="34" charset="0"/>
              </a:rPr>
              <a:t>Considering the case study in next slides:</a:t>
            </a:r>
          </a:p>
          <a:p>
            <a:endParaRPr lang="en-GB" altLang="en-US" i="0" dirty="0">
              <a:latin typeface="Arial" panose="020B0604020202020204" pitchFamily="34" charset="0"/>
              <a:cs typeface="Arial" panose="020B0604020202020204" pitchFamily="34" charset="0"/>
            </a:endParaRPr>
          </a:p>
          <a:p>
            <a:r>
              <a:rPr lang="en-GB" altLang="en-US" i="0" dirty="0">
                <a:latin typeface="Arial" panose="020B0604020202020204" pitchFamily="34" charset="0"/>
                <a:cs typeface="Arial" panose="020B0604020202020204" pitchFamily="34" charset="0"/>
              </a:rPr>
              <a:t>What actions should Alice as the project manager take to resolve the issue?</a:t>
            </a:r>
          </a:p>
          <a:p>
            <a:endParaRPr lang="en-GB"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7655A27-C279-DF4F-FE7B-ACBFFC136387}"/>
              </a:ext>
            </a:extLst>
          </p:cNvPr>
          <p:cNvSpPr txBox="1">
            <a:spLocks noGrp="1"/>
          </p:cNvSpPr>
          <p:nvPr>
            <p:ph type="title"/>
          </p:nvPr>
        </p:nvSpPr>
        <p:spPr>
          <a:xfrm>
            <a:off x="322263" y="424179"/>
            <a:ext cx="8642225" cy="689932"/>
          </a:xfrm>
        </p:spPr>
        <p:txBody>
          <a:bodyPr wrap="square" lIns="0" tIns="12700" rIns="0" bIns="0" rtlCol="0">
            <a:spAutoFit/>
          </a:bodyPr>
          <a:lstStyle/>
          <a:p>
            <a:pPr marL="12700">
              <a:spcBef>
                <a:spcPts val="100"/>
              </a:spcBef>
              <a:defRPr/>
            </a:pPr>
            <a:r>
              <a:rPr lang="en-GB" spc="-5" dirty="0"/>
              <a:t>Case</a:t>
            </a:r>
            <a:r>
              <a:rPr lang="en-GB" spc="-10" dirty="0"/>
              <a:t> Study:</a:t>
            </a:r>
            <a:r>
              <a:rPr lang="en-GB" spc="15" dirty="0"/>
              <a:t> </a:t>
            </a:r>
            <a:r>
              <a:rPr lang="en-GB" dirty="0"/>
              <a:t>Individual</a:t>
            </a:r>
            <a:r>
              <a:rPr lang="en-GB" spc="-55" dirty="0"/>
              <a:t> </a:t>
            </a:r>
            <a:r>
              <a:rPr lang="en-GB" dirty="0"/>
              <a:t>Motivation</a:t>
            </a:r>
          </a:p>
        </p:txBody>
      </p:sp>
      <p:sp>
        <p:nvSpPr>
          <p:cNvPr id="46083" name="object 3">
            <a:extLst>
              <a:ext uri="{FF2B5EF4-FFF2-40B4-BE49-F238E27FC236}">
                <a16:creationId xmlns:a16="http://schemas.microsoft.com/office/drawing/2014/main" id="{EDCFE694-23BF-6C93-6394-EEB773FAB2F6}"/>
              </a:ext>
            </a:extLst>
          </p:cNvPr>
          <p:cNvSpPr>
            <a:spLocks/>
          </p:cNvSpPr>
          <p:nvPr/>
        </p:nvSpPr>
        <p:spPr bwMode="auto">
          <a:xfrm>
            <a:off x="147638" y="1500960"/>
            <a:ext cx="8485187" cy="4464050"/>
          </a:xfrm>
          <a:custGeom>
            <a:avLst/>
            <a:gdLst>
              <a:gd name="T0" fmla="*/ 8486012 w 8484235"/>
              <a:gd name="T1" fmla="*/ 0 h 4464050"/>
              <a:gd name="T2" fmla="*/ 0 w 8484235"/>
              <a:gd name="T3" fmla="*/ 0 h 4464050"/>
              <a:gd name="T4" fmla="*/ 0 w 8484235"/>
              <a:gd name="T5" fmla="*/ 4463796 h 4464050"/>
              <a:gd name="T6" fmla="*/ 8486012 w 8484235"/>
              <a:gd name="T7" fmla="*/ 4463796 h 4464050"/>
              <a:gd name="T8" fmla="*/ 8486012 w 8484235"/>
              <a:gd name="T9" fmla="*/ 0 h 4464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4235" h="4464050">
                <a:moveTo>
                  <a:pt x="8484108" y="0"/>
                </a:moveTo>
                <a:lnTo>
                  <a:pt x="0" y="0"/>
                </a:lnTo>
                <a:lnTo>
                  <a:pt x="0" y="4463796"/>
                </a:lnTo>
                <a:lnTo>
                  <a:pt x="8484108" y="4463796"/>
                </a:lnTo>
                <a:lnTo>
                  <a:pt x="8484108" y="0"/>
                </a:lnTo>
                <a:close/>
              </a:path>
            </a:pathLst>
          </a:custGeom>
          <a:solidFill>
            <a:srgbClr val="FFFF00">
              <a:alpha val="34117"/>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6084" name="object 4">
            <a:extLst>
              <a:ext uri="{FF2B5EF4-FFF2-40B4-BE49-F238E27FC236}">
                <a16:creationId xmlns:a16="http://schemas.microsoft.com/office/drawing/2014/main" id="{2C6D1259-69E2-05DE-5F24-25133734049A}"/>
              </a:ext>
            </a:extLst>
          </p:cNvPr>
          <p:cNvSpPr txBox="1">
            <a:spLocks noChangeArrowheads="1"/>
          </p:cNvSpPr>
          <p:nvPr/>
        </p:nvSpPr>
        <p:spPr bwMode="auto">
          <a:xfrm>
            <a:off x="322263" y="1648214"/>
            <a:ext cx="8310562" cy="435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pPr>
            <a:r>
              <a:rPr lang="en-US" altLang="en-US" sz="1800" dirty="0">
                <a:latin typeface="Arial MT"/>
                <a:ea typeface="Arial MT"/>
                <a:cs typeface="Arial MT"/>
              </a:rPr>
              <a:t>Alice is a software project manager working in a company that develops alarm systems.  This company wishes to enter the growing market of assistive technology to help elderly and  disabled people live independently. Alice has been asked to lead a team of 6 developers that can develop new products based around the company’s alarm technology.</a:t>
            </a:r>
          </a:p>
          <a:p>
            <a:pPr>
              <a:spcBef>
                <a:spcPts val="25"/>
              </a:spcBef>
            </a:pPr>
            <a:endParaRPr lang="en-US" altLang="en-US" sz="1800" dirty="0">
              <a:latin typeface="Arial MT"/>
              <a:ea typeface="Arial MT"/>
              <a:cs typeface="Arial MT"/>
            </a:endParaRPr>
          </a:p>
          <a:p>
            <a:r>
              <a:rPr lang="en-US" altLang="en-US" sz="1800" dirty="0">
                <a:latin typeface="Arial MT"/>
                <a:ea typeface="Arial MT"/>
                <a:cs typeface="Arial MT"/>
              </a:rPr>
              <a:t>Alice’s assistive technology project starts well. Good working relationships develop within  the team and creative new ideas are developed. The team decides to develop a peer-to-  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endParaRPr lang="en-GB" altLang="en-US" sz="1800" dirty="0">
              <a:latin typeface="Arial MT"/>
              <a:ea typeface="Arial MT"/>
              <a:cs typeface="Arial MT"/>
            </a:endParaRPr>
          </a:p>
          <a:p>
            <a:endParaRPr lang="en-GB" altLang="en-US" sz="1600" dirty="0">
              <a:latin typeface="Arial MT"/>
              <a:ea typeface="Arial MT"/>
              <a:cs typeface="Arial MT"/>
            </a:endParaRPr>
          </a:p>
          <a:p>
            <a:endParaRPr lang="en-GB" altLang="en-US" sz="1600" dirty="0">
              <a:latin typeface="Arial MT"/>
              <a:ea typeface="Arial MT"/>
              <a:cs typeface="Arial MT"/>
            </a:endParaRPr>
          </a:p>
          <a:p>
            <a:endParaRPr lang="en-US" altLang="en-US" sz="1600" dirty="0">
              <a:latin typeface="Arial MT"/>
              <a:ea typeface="Arial MT"/>
              <a:cs typeface="Arial MT"/>
            </a:endParaRPr>
          </a:p>
        </p:txBody>
      </p:sp>
      <p:sp>
        <p:nvSpPr>
          <p:cNvPr id="3" name="TextBox 2">
            <a:extLst>
              <a:ext uri="{FF2B5EF4-FFF2-40B4-BE49-F238E27FC236}">
                <a16:creationId xmlns:a16="http://schemas.microsoft.com/office/drawing/2014/main" id="{9DA1A279-306A-6E1C-0787-FC338051D535}"/>
              </a:ext>
            </a:extLst>
          </p:cNvPr>
          <p:cNvSpPr txBox="1"/>
          <p:nvPr/>
        </p:nvSpPr>
        <p:spPr>
          <a:xfrm>
            <a:off x="4139952" y="5538381"/>
            <a:ext cx="3147281"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Sommerville, 2016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4AA5B3-DE49-C84F-552E-C608FE100C40}"/>
              </a:ext>
            </a:extLst>
          </p:cNvPr>
          <p:cNvSpPr>
            <a:spLocks/>
          </p:cNvSpPr>
          <p:nvPr/>
        </p:nvSpPr>
        <p:spPr bwMode="auto">
          <a:xfrm>
            <a:off x="154652" y="1412777"/>
            <a:ext cx="8733761" cy="4680519"/>
          </a:xfrm>
          <a:custGeom>
            <a:avLst/>
            <a:gdLst>
              <a:gd name="T0" fmla="*/ 8486012 w 8484235"/>
              <a:gd name="T1" fmla="*/ 0 h 4464050"/>
              <a:gd name="T2" fmla="*/ 0 w 8484235"/>
              <a:gd name="T3" fmla="*/ 0 h 4464050"/>
              <a:gd name="T4" fmla="*/ 0 w 8484235"/>
              <a:gd name="T5" fmla="*/ 4463796 h 4464050"/>
              <a:gd name="T6" fmla="*/ 8486012 w 8484235"/>
              <a:gd name="T7" fmla="*/ 4463796 h 4464050"/>
              <a:gd name="T8" fmla="*/ 8486012 w 8484235"/>
              <a:gd name="T9" fmla="*/ 0 h 4464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4235" h="4464050">
                <a:moveTo>
                  <a:pt x="8484108" y="0"/>
                </a:moveTo>
                <a:lnTo>
                  <a:pt x="0" y="0"/>
                </a:lnTo>
                <a:lnTo>
                  <a:pt x="0" y="4463796"/>
                </a:lnTo>
                <a:lnTo>
                  <a:pt x="8484108" y="4463796"/>
                </a:lnTo>
                <a:lnTo>
                  <a:pt x="8484108" y="0"/>
                </a:lnTo>
                <a:close/>
              </a:path>
            </a:pathLst>
          </a:custGeom>
          <a:solidFill>
            <a:srgbClr val="FFFF00">
              <a:alpha val="34117"/>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47106" name="Title 1">
            <a:extLst>
              <a:ext uri="{FF2B5EF4-FFF2-40B4-BE49-F238E27FC236}">
                <a16:creationId xmlns:a16="http://schemas.microsoft.com/office/drawing/2014/main" id="{55C6D31E-B089-664E-D2FE-D70FA5E3B9C4}"/>
              </a:ext>
            </a:extLst>
          </p:cNvPr>
          <p:cNvSpPr>
            <a:spLocks noGrp="1" noChangeArrowheads="1"/>
          </p:cNvSpPr>
          <p:nvPr>
            <p:ph type="title"/>
          </p:nvPr>
        </p:nvSpPr>
        <p:spPr/>
        <p:txBody>
          <a:bodyPr/>
          <a:lstStyle/>
          <a:p>
            <a:r>
              <a:rPr lang="en-GB" altLang="en-US"/>
              <a:t>Case Study</a:t>
            </a:r>
          </a:p>
        </p:txBody>
      </p:sp>
      <p:sp>
        <p:nvSpPr>
          <p:cNvPr id="3" name="Content Placeholder 2">
            <a:extLst>
              <a:ext uri="{FF2B5EF4-FFF2-40B4-BE49-F238E27FC236}">
                <a16:creationId xmlns:a16="http://schemas.microsoft.com/office/drawing/2014/main" id="{F99EA952-1031-8BFC-1091-649967FD0F61}"/>
              </a:ext>
            </a:extLst>
          </p:cNvPr>
          <p:cNvSpPr>
            <a:spLocks noGrp="1"/>
          </p:cNvSpPr>
          <p:nvPr>
            <p:ph idx="1"/>
          </p:nvPr>
        </p:nvSpPr>
        <p:spPr>
          <a:xfrm>
            <a:off x="211547" y="1412777"/>
            <a:ext cx="8568506" cy="4752528"/>
          </a:xfrm>
        </p:spPr>
        <p:txBody>
          <a:bodyPr/>
          <a:lstStyle/>
          <a:p>
            <a:pPr marL="12700" marR="5080">
              <a:spcBef>
                <a:spcPts val="95"/>
              </a:spcBef>
              <a:defRPr/>
            </a:pPr>
            <a:r>
              <a:rPr lang="en-GB" altLang="en-US" sz="1800" i="0" dirty="0">
                <a:solidFill>
                  <a:schemeClr val="tx1"/>
                </a:solidFill>
                <a:latin typeface="Arial MT"/>
                <a:ea typeface="Arial MT"/>
                <a:cs typeface="Arial MT"/>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pPr marL="12700" marR="5080">
              <a:spcBef>
                <a:spcPts val="95"/>
              </a:spcBef>
              <a:defRPr/>
            </a:pPr>
            <a:endParaRPr lang="en-GB" sz="1800" i="0" spc="-5" dirty="0">
              <a:solidFill>
                <a:schemeClr val="tx1"/>
              </a:solidFill>
              <a:latin typeface="Arial MT"/>
              <a:cs typeface="Arial MT"/>
            </a:endParaRPr>
          </a:p>
          <a:p>
            <a:pPr marL="12700" marR="5080">
              <a:spcBef>
                <a:spcPts val="95"/>
              </a:spcBef>
              <a:defRPr/>
            </a:pPr>
            <a:r>
              <a:rPr lang="en-GB" sz="1800" i="0" spc="-5" dirty="0">
                <a:solidFill>
                  <a:schemeClr val="tx1"/>
                </a:solidFill>
                <a:latin typeface="Arial MT"/>
                <a:cs typeface="Arial MT"/>
              </a:rPr>
              <a:t>After</a:t>
            </a:r>
            <a:r>
              <a:rPr lang="en-GB" sz="1800" i="0" spc="25" dirty="0">
                <a:solidFill>
                  <a:schemeClr val="tx1"/>
                </a:solidFill>
                <a:latin typeface="Arial MT"/>
                <a:cs typeface="Arial MT"/>
              </a:rPr>
              <a:t> </a:t>
            </a:r>
            <a:r>
              <a:rPr lang="en-GB" sz="1800" i="0" spc="-5" dirty="0">
                <a:solidFill>
                  <a:schemeClr val="tx1"/>
                </a:solidFill>
                <a:latin typeface="Arial MT"/>
                <a:cs typeface="Arial MT"/>
              </a:rPr>
              <a:t>some</a:t>
            </a:r>
            <a:r>
              <a:rPr lang="en-GB" sz="1800" i="0" dirty="0">
                <a:solidFill>
                  <a:schemeClr val="tx1"/>
                </a:solidFill>
                <a:latin typeface="Arial MT"/>
                <a:cs typeface="Arial MT"/>
              </a:rPr>
              <a:t> </a:t>
            </a:r>
            <a:r>
              <a:rPr lang="en-GB" sz="1800" i="0" spc="-5" dirty="0">
                <a:solidFill>
                  <a:schemeClr val="tx1"/>
                </a:solidFill>
                <a:latin typeface="Arial MT"/>
                <a:cs typeface="Arial MT"/>
              </a:rPr>
              <a:t>initial</a:t>
            </a:r>
            <a:r>
              <a:rPr lang="en-GB" sz="1800" i="0" spc="-15" dirty="0">
                <a:solidFill>
                  <a:schemeClr val="tx1"/>
                </a:solidFill>
                <a:latin typeface="Arial MT"/>
                <a:cs typeface="Arial MT"/>
              </a:rPr>
              <a:t> </a:t>
            </a:r>
            <a:r>
              <a:rPr lang="en-GB" sz="1800" i="0" spc="-5" dirty="0">
                <a:solidFill>
                  <a:schemeClr val="tx1"/>
                </a:solidFill>
                <a:latin typeface="Arial MT"/>
                <a:cs typeface="Arial MT"/>
              </a:rPr>
              <a:t>denials</a:t>
            </a:r>
            <a:r>
              <a:rPr lang="en-GB" sz="1800" i="0" spc="-15" dirty="0">
                <a:solidFill>
                  <a:schemeClr val="tx1"/>
                </a:solidFill>
                <a:latin typeface="Arial MT"/>
                <a:cs typeface="Arial MT"/>
              </a:rPr>
              <a:t> </a:t>
            </a:r>
            <a:r>
              <a:rPr lang="en-GB" sz="1800" i="0" spc="-5" dirty="0">
                <a:solidFill>
                  <a:schemeClr val="tx1"/>
                </a:solidFill>
                <a:latin typeface="Arial MT"/>
                <a:cs typeface="Arial MT"/>
              </a:rPr>
              <a:t>that</a:t>
            </a:r>
            <a:r>
              <a:rPr lang="en-GB" sz="1800" i="0" spc="25" dirty="0">
                <a:solidFill>
                  <a:schemeClr val="tx1"/>
                </a:solidFill>
                <a:latin typeface="Arial MT"/>
                <a:cs typeface="Arial MT"/>
              </a:rPr>
              <a:t> </a:t>
            </a:r>
            <a:r>
              <a:rPr lang="en-GB" sz="1800" i="0" spc="-5" dirty="0">
                <a:solidFill>
                  <a:schemeClr val="tx1"/>
                </a:solidFill>
                <a:latin typeface="Arial MT"/>
                <a:cs typeface="Arial MT"/>
              </a:rPr>
              <a:t>there</a:t>
            </a:r>
            <a:r>
              <a:rPr lang="en-GB" sz="1800" i="0" spc="15" dirty="0">
                <a:solidFill>
                  <a:schemeClr val="tx1"/>
                </a:solidFill>
                <a:latin typeface="Arial MT"/>
                <a:cs typeface="Arial MT"/>
              </a:rPr>
              <a:t> </a:t>
            </a:r>
            <a:r>
              <a:rPr lang="en-GB" sz="1800" i="0" spc="-5" dirty="0">
                <a:solidFill>
                  <a:schemeClr val="tx1"/>
                </a:solidFill>
                <a:latin typeface="Arial MT"/>
                <a:cs typeface="Arial MT"/>
              </a:rPr>
              <a:t>is</a:t>
            </a:r>
            <a:r>
              <a:rPr lang="en-GB" sz="1800" i="0" spc="5" dirty="0">
                <a:solidFill>
                  <a:schemeClr val="tx1"/>
                </a:solidFill>
                <a:latin typeface="Arial MT"/>
                <a:cs typeface="Arial MT"/>
              </a:rPr>
              <a:t> </a:t>
            </a:r>
            <a:r>
              <a:rPr lang="en-GB" sz="1800" i="0" spc="-5" dirty="0">
                <a:solidFill>
                  <a:schemeClr val="tx1"/>
                </a:solidFill>
                <a:latin typeface="Arial MT"/>
                <a:cs typeface="Arial MT"/>
              </a:rPr>
              <a:t>a</a:t>
            </a:r>
            <a:r>
              <a:rPr lang="en-GB" sz="1800" i="0" dirty="0">
                <a:solidFill>
                  <a:schemeClr val="tx1"/>
                </a:solidFill>
                <a:latin typeface="Arial MT"/>
                <a:cs typeface="Arial MT"/>
              </a:rPr>
              <a:t> </a:t>
            </a:r>
            <a:r>
              <a:rPr lang="en-GB" sz="1800" i="0" spc="-5" dirty="0">
                <a:solidFill>
                  <a:schemeClr val="tx1"/>
                </a:solidFill>
                <a:latin typeface="Arial MT"/>
                <a:cs typeface="Arial MT"/>
              </a:rPr>
              <a:t>problem,</a:t>
            </a:r>
            <a:r>
              <a:rPr lang="en-GB" sz="1800" i="0" spc="15" dirty="0">
                <a:solidFill>
                  <a:schemeClr val="tx1"/>
                </a:solidFill>
                <a:latin typeface="Arial MT"/>
                <a:cs typeface="Arial MT"/>
              </a:rPr>
              <a:t> </a:t>
            </a:r>
            <a:r>
              <a:rPr lang="en-GB" sz="1800" i="0" spc="-5" dirty="0">
                <a:solidFill>
                  <a:schemeClr val="tx1"/>
                </a:solidFill>
                <a:latin typeface="Arial MT"/>
                <a:cs typeface="Arial MT"/>
              </a:rPr>
              <a:t>Dorothy</a:t>
            </a:r>
            <a:r>
              <a:rPr lang="en-GB" sz="1800" i="0" spc="30" dirty="0">
                <a:solidFill>
                  <a:schemeClr val="tx1"/>
                </a:solidFill>
                <a:latin typeface="Arial MT"/>
                <a:cs typeface="Arial MT"/>
              </a:rPr>
              <a:t> </a:t>
            </a:r>
            <a:r>
              <a:rPr lang="en-GB" sz="1800" i="0" spc="-5" dirty="0">
                <a:solidFill>
                  <a:schemeClr val="tx1"/>
                </a:solidFill>
                <a:latin typeface="Arial MT"/>
                <a:cs typeface="Arial MT"/>
              </a:rPr>
              <a:t>admits</a:t>
            </a:r>
            <a:r>
              <a:rPr lang="en-GB" sz="1800" i="0" spc="10"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she</a:t>
            </a:r>
            <a:r>
              <a:rPr lang="en-GB" sz="1800" i="0" dirty="0">
                <a:solidFill>
                  <a:schemeClr val="tx1"/>
                </a:solidFill>
                <a:latin typeface="Arial MT"/>
                <a:cs typeface="Arial MT"/>
              </a:rPr>
              <a:t> </a:t>
            </a:r>
            <a:r>
              <a:rPr lang="en-GB" sz="1800" i="0" spc="-5" dirty="0">
                <a:solidFill>
                  <a:schemeClr val="tx1"/>
                </a:solidFill>
                <a:latin typeface="Arial MT"/>
                <a:cs typeface="Arial MT"/>
              </a:rPr>
              <a:t>has</a:t>
            </a:r>
            <a:r>
              <a:rPr lang="en-GB" sz="1800" i="0" spc="10" dirty="0">
                <a:solidFill>
                  <a:schemeClr val="tx1"/>
                </a:solidFill>
                <a:latin typeface="Arial MT"/>
                <a:cs typeface="Arial MT"/>
              </a:rPr>
              <a:t> </a:t>
            </a:r>
            <a:r>
              <a:rPr lang="en-GB" sz="1800" i="0" spc="-5" dirty="0">
                <a:solidFill>
                  <a:schemeClr val="tx1"/>
                </a:solidFill>
                <a:latin typeface="Arial MT"/>
                <a:cs typeface="Arial MT"/>
              </a:rPr>
              <a:t>lost </a:t>
            </a:r>
            <a:r>
              <a:rPr lang="en-GB" sz="1800" i="0" dirty="0">
                <a:solidFill>
                  <a:schemeClr val="tx1"/>
                </a:solidFill>
                <a:latin typeface="Arial MT"/>
                <a:cs typeface="Arial MT"/>
              </a:rPr>
              <a:t> </a:t>
            </a:r>
            <a:r>
              <a:rPr lang="en-GB" sz="1800" i="0" spc="-5" dirty="0">
                <a:solidFill>
                  <a:schemeClr val="tx1"/>
                </a:solidFill>
                <a:latin typeface="Arial MT"/>
                <a:cs typeface="Arial MT"/>
              </a:rPr>
              <a:t>interest</a:t>
            </a:r>
            <a:r>
              <a:rPr lang="en-GB" sz="1800" i="0" spc="10" dirty="0">
                <a:solidFill>
                  <a:schemeClr val="tx1"/>
                </a:solidFill>
                <a:latin typeface="Arial MT"/>
                <a:cs typeface="Arial MT"/>
              </a:rPr>
              <a:t> </a:t>
            </a:r>
            <a:r>
              <a:rPr lang="en-GB" sz="1800" i="0" spc="-5" dirty="0">
                <a:solidFill>
                  <a:schemeClr val="tx1"/>
                </a:solidFill>
                <a:latin typeface="Arial MT"/>
                <a:cs typeface="Arial MT"/>
              </a:rPr>
              <a:t>in</a:t>
            </a:r>
            <a:r>
              <a:rPr lang="en-GB" sz="1800" i="0" dirty="0">
                <a:solidFill>
                  <a:schemeClr val="tx1"/>
                </a:solidFill>
                <a:latin typeface="Arial MT"/>
                <a:cs typeface="Arial MT"/>
              </a:rPr>
              <a:t> </a:t>
            </a:r>
            <a:r>
              <a:rPr lang="en-GB" sz="1800" i="0" spc="-5" dirty="0">
                <a:solidFill>
                  <a:schemeClr val="tx1"/>
                </a:solidFill>
                <a:latin typeface="Arial MT"/>
                <a:cs typeface="Arial MT"/>
              </a:rPr>
              <a:t>the</a:t>
            </a:r>
            <a:r>
              <a:rPr lang="en-GB" sz="1800" i="0" spc="15" dirty="0">
                <a:solidFill>
                  <a:schemeClr val="tx1"/>
                </a:solidFill>
                <a:latin typeface="Arial MT"/>
                <a:cs typeface="Arial MT"/>
              </a:rPr>
              <a:t> </a:t>
            </a:r>
            <a:r>
              <a:rPr lang="en-GB" sz="1800" i="0" spc="-5" dirty="0">
                <a:solidFill>
                  <a:schemeClr val="tx1"/>
                </a:solidFill>
                <a:latin typeface="Arial MT"/>
                <a:cs typeface="Arial MT"/>
              </a:rPr>
              <a:t>job.</a:t>
            </a:r>
            <a:r>
              <a:rPr lang="en-GB" sz="1800" i="0" dirty="0">
                <a:solidFill>
                  <a:schemeClr val="tx1"/>
                </a:solidFill>
                <a:latin typeface="Arial MT"/>
                <a:cs typeface="Arial MT"/>
              </a:rPr>
              <a:t> </a:t>
            </a:r>
            <a:r>
              <a:rPr lang="en-GB" sz="1800" i="0" spc="-5" dirty="0">
                <a:solidFill>
                  <a:schemeClr val="tx1"/>
                </a:solidFill>
                <a:latin typeface="Arial MT"/>
                <a:cs typeface="Arial MT"/>
              </a:rPr>
              <a:t>She</a:t>
            </a:r>
            <a:r>
              <a:rPr lang="en-GB" sz="1800" i="0" dirty="0">
                <a:solidFill>
                  <a:schemeClr val="tx1"/>
                </a:solidFill>
                <a:latin typeface="Arial MT"/>
                <a:cs typeface="Arial MT"/>
              </a:rPr>
              <a:t> </a:t>
            </a:r>
            <a:r>
              <a:rPr lang="en-GB" sz="1800" i="0" spc="-5" dirty="0">
                <a:solidFill>
                  <a:schemeClr val="tx1"/>
                </a:solidFill>
                <a:latin typeface="Arial MT"/>
                <a:cs typeface="Arial MT"/>
              </a:rPr>
              <a:t>expected</a:t>
            </a:r>
            <a:r>
              <a:rPr lang="en-GB" sz="1800" i="0" spc="15"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she </a:t>
            </a:r>
            <a:r>
              <a:rPr lang="en-GB" sz="1800" i="0" spc="-10" dirty="0">
                <a:solidFill>
                  <a:schemeClr val="tx1"/>
                </a:solidFill>
                <a:latin typeface="Arial MT"/>
                <a:cs typeface="Arial MT"/>
              </a:rPr>
              <a:t>would</a:t>
            </a:r>
            <a:r>
              <a:rPr lang="en-GB" sz="1800" i="0" spc="15" dirty="0">
                <a:solidFill>
                  <a:schemeClr val="tx1"/>
                </a:solidFill>
                <a:latin typeface="Arial MT"/>
                <a:cs typeface="Arial MT"/>
              </a:rPr>
              <a:t> </a:t>
            </a:r>
            <a:r>
              <a:rPr lang="en-GB" sz="1800" i="0" spc="-5" dirty="0">
                <a:solidFill>
                  <a:schemeClr val="tx1"/>
                </a:solidFill>
                <a:latin typeface="Arial MT"/>
                <a:cs typeface="Arial MT"/>
              </a:rPr>
              <a:t>be</a:t>
            </a:r>
            <a:r>
              <a:rPr lang="en-GB" sz="1800" i="0" dirty="0">
                <a:solidFill>
                  <a:schemeClr val="tx1"/>
                </a:solidFill>
                <a:latin typeface="Arial MT"/>
                <a:cs typeface="Arial MT"/>
              </a:rPr>
              <a:t> </a:t>
            </a:r>
            <a:r>
              <a:rPr lang="en-GB" sz="1800" i="0" spc="-5" dirty="0">
                <a:solidFill>
                  <a:schemeClr val="tx1"/>
                </a:solidFill>
                <a:latin typeface="Arial MT"/>
                <a:cs typeface="Arial MT"/>
              </a:rPr>
              <a:t>able</a:t>
            </a:r>
            <a:r>
              <a:rPr lang="en-GB" sz="1800" i="0" dirty="0">
                <a:solidFill>
                  <a:schemeClr val="tx1"/>
                </a:solidFill>
                <a:latin typeface="Arial MT"/>
                <a:cs typeface="Arial MT"/>
              </a:rPr>
              <a:t> </a:t>
            </a:r>
            <a:r>
              <a:rPr lang="en-GB" sz="1800" i="0" spc="-5" dirty="0">
                <a:solidFill>
                  <a:schemeClr val="tx1"/>
                </a:solidFill>
                <a:latin typeface="Arial MT"/>
                <a:cs typeface="Arial MT"/>
              </a:rPr>
              <a:t>to</a:t>
            </a:r>
            <a:r>
              <a:rPr lang="en-GB" sz="1800" i="0" spc="15" dirty="0">
                <a:solidFill>
                  <a:schemeClr val="tx1"/>
                </a:solidFill>
                <a:latin typeface="Arial MT"/>
                <a:cs typeface="Arial MT"/>
              </a:rPr>
              <a:t> </a:t>
            </a:r>
            <a:r>
              <a:rPr lang="en-GB" sz="1800" i="0" spc="-5" dirty="0">
                <a:solidFill>
                  <a:schemeClr val="tx1"/>
                </a:solidFill>
                <a:latin typeface="Arial MT"/>
                <a:cs typeface="Arial MT"/>
              </a:rPr>
              <a:t>develop</a:t>
            </a:r>
            <a:r>
              <a:rPr lang="en-GB" sz="1800" i="0" spc="-10" dirty="0">
                <a:solidFill>
                  <a:schemeClr val="tx1"/>
                </a:solidFill>
                <a:latin typeface="Arial MT"/>
                <a:cs typeface="Arial MT"/>
              </a:rPr>
              <a:t> </a:t>
            </a:r>
            <a:r>
              <a:rPr lang="en-GB" sz="1800" i="0" spc="-5" dirty="0">
                <a:solidFill>
                  <a:schemeClr val="tx1"/>
                </a:solidFill>
                <a:latin typeface="Arial MT"/>
                <a:cs typeface="Arial MT"/>
              </a:rPr>
              <a:t>and</a:t>
            </a:r>
            <a:r>
              <a:rPr lang="en-GB" sz="1800" i="0" dirty="0">
                <a:solidFill>
                  <a:schemeClr val="tx1"/>
                </a:solidFill>
                <a:latin typeface="Arial MT"/>
                <a:cs typeface="Arial MT"/>
              </a:rPr>
              <a:t> </a:t>
            </a:r>
            <a:r>
              <a:rPr lang="en-GB" sz="1800" i="0" spc="-5" dirty="0">
                <a:solidFill>
                  <a:schemeClr val="tx1"/>
                </a:solidFill>
                <a:latin typeface="Arial MT"/>
                <a:cs typeface="Arial MT"/>
              </a:rPr>
              <a:t>use her </a:t>
            </a:r>
            <a:r>
              <a:rPr lang="en-GB" sz="1800" i="0" dirty="0">
                <a:solidFill>
                  <a:schemeClr val="tx1"/>
                </a:solidFill>
                <a:latin typeface="Arial MT"/>
                <a:cs typeface="Arial MT"/>
              </a:rPr>
              <a:t> </a:t>
            </a:r>
            <a:r>
              <a:rPr lang="en-GB" sz="1800" i="0" spc="-5" dirty="0">
                <a:solidFill>
                  <a:schemeClr val="tx1"/>
                </a:solidFill>
                <a:latin typeface="Arial MT"/>
                <a:cs typeface="Arial MT"/>
              </a:rPr>
              <a:t>hardware</a:t>
            </a:r>
            <a:r>
              <a:rPr lang="en-GB" sz="1800" i="0" spc="35" dirty="0">
                <a:solidFill>
                  <a:schemeClr val="tx1"/>
                </a:solidFill>
                <a:latin typeface="Arial MT"/>
                <a:cs typeface="Arial MT"/>
              </a:rPr>
              <a:t> </a:t>
            </a:r>
            <a:r>
              <a:rPr lang="en-GB" sz="1800" i="0" spc="-5" dirty="0">
                <a:solidFill>
                  <a:schemeClr val="tx1"/>
                </a:solidFill>
                <a:latin typeface="Arial MT"/>
                <a:cs typeface="Arial MT"/>
              </a:rPr>
              <a:t>interfacing</a:t>
            </a:r>
            <a:r>
              <a:rPr lang="en-GB" sz="1800" i="0" spc="5" dirty="0">
                <a:solidFill>
                  <a:schemeClr val="tx1"/>
                </a:solidFill>
                <a:latin typeface="Arial MT"/>
                <a:cs typeface="Arial MT"/>
              </a:rPr>
              <a:t> </a:t>
            </a:r>
            <a:r>
              <a:rPr lang="en-GB" sz="1800" i="0" spc="-5" dirty="0">
                <a:solidFill>
                  <a:schemeClr val="tx1"/>
                </a:solidFill>
                <a:latin typeface="Arial MT"/>
                <a:cs typeface="Arial MT"/>
              </a:rPr>
              <a:t>skills.</a:t>
            </a:r>
            <a:r>
              <a:rPr lang="en-GB" sz="1800" i="0" spc="-15" dirty="0">
                <a:solidFill>
                  <a:schemeClr val="tx1"/>
                </a:solidFill>
                <a:latin typeface="Arial MT"/>
                <a:cs typeface="Arial MT"/>
              </a:rPr>
              <a:t> </a:t>
            </a:r>
            <a:r>
              <a:rPr lang="en-GB" sz="1800" i="0" spc="-20" dirty="0">
                <a:solidFill>
                  <a:schemeClr val="tx1"/>
                </a:solidFill>
                <a:latin typeface="Arial MT"/>
                <a:cs typeface="Arial MT"/>
              </a:rPr>
              <a:t>However,</a:t>
            </a:r>
            <a:r>
              <a:rPr lang="en-GB" sz="1800" i="0" spc="30" dirty="0">
                <a:solidFill>
                  <a:schemeClr val="tx1"/>
                </a:solidFill>
                <a:latin typeface="Arial MT"/>
                <a:cs typeface="Arial MT"/>
              </a:rPr>
              <a:t> </a:t>
            </a:r>
            <a:r>
              <a:rPr lang="en-GB" sz="1800" i="0" spc="-5" dirty="0">
                <a:solidFill>
                  <a:schemeClr val="tx1"/>
                </a:solidFill>
                <a:latin typeface="Arial MT"/>
                <a:cs typeface="Arial MT"/>
              </a:rPr>
              <a:t>because</a:t>
            </a:r>
            <a:r>
              <a:rPr lang="en-GB" sz="1800" i="0" dirty="0">
                <a:solidFill>
                  <a:schemeClr val="tx1"/>
                </a:solidFill>
                <a:latin typeface="Arial MT"/>
                <a:cs typeface="Arial MT"/>
              </a:rPr>
              <a:t> </a:t>
            </a:r>
            <a:r>
              <a:rPr lang="en-GB" sz="1800" i="0" spc="-5" dirty="0">
                <a:solidFill>
                  <a:schemeClr val="tx1"/>
                </a:solidFill>
                <a:latin typeface="Arial MT"/>
                <a:cs typeface="Arial MT"/>
              </a:rPr>
              <a:t>of</a:t>
            </a:r>
            <a:r>
              <a:rPr lang="en-GB" sz="1800" i="0" spc="20" dirty="0">
                <a:solidFill>
                  <a:schemeClr val="tx1"/>
                </a:solidFill>
                <a:latin typeface="Arial MT"/>
                <a:cs typeface="Arial MT"/>
              </a:rPr>
              <a:t> </a:t>
            </a:r>
            <a:r>
              <a:rPr lang="en-GB" sz="1800" i="0" spc="-5" dirty="0">
                <a:solidFill>
                  <a:schemeClr val="tx1"/>
                </a:solidFill>
                <a:latin typeface="Arial MT"/>
                <a:cs typeface="Arial MT"/>
              </a:rPr>
              <a:t>the</a:t>
            </a:r>
            <a:r>
              <a:rPr lang="en-GB" sz="1800" i="0" spc="5" dirty="0">
                <a:solidFill>
                  <a:schemeClr val="tx1"/>
                </a:solidFill>
                <a:latin typeface="Arial MT"/>
                <a:cs typeface="Arial MT"/>
              </a:rPr>
              <a:t> </a:t>
            </a:r>
            <a:r>
              <a:rPr lang="en-GB" sz="1800" i="0" spc="-5" dirty="0">
                <a:solidFill>
                  <a:schemeClr val="tx1"/>
                </a:solidFill>
                <a:latin typeface="Arial MT"/>
                <a:cs typeface="Arial MT"/>
              </a:rPr>
              <a:t>product</a:t>
            </a:r>
            <a:r>
              <a:rPr lang="en-GB" sz="1800" i="0" spc="30" dirty="0">
                <a:solidFill>
                  <a:schemeClr val="tx1"/>
                </a:solidFill>
                <a:latin typeface="Arial MT"/>
                <a:cs typeface="Arial MT"/>
              </a:rPr>
              <a:t> </a:t>
            </a:r>
            <a:r>
              <a:rPr lang="en-GB" sz="1800" i="0" spc="-5" dirty="0">
                <a:solidFill>
                  <a:schemeClr val="tx1"/>
                </a:solidFill>
                <a:latin typeface="Arial MT"/>
                <a:cs typeface="Arial MT"/>
              </a:rPr>
              <a:t>direction</a:t>
            </a:r>
            <a:r>
              <a:rPr lang="en-GB" sz="1800" i="0" spc="-10" dirty="0">
                <a:solidFill>
                  <a:schemeClr val="tx1"/>
                </a:solidFill>
                <a:latin typeface="Arial MT"/>
                <a:cs typeface="Arial MT"/>
              </a:rPr>
              <a:t> </a:t>
            </a:r>
            <a:r>
              <a:rPr lang="en-GB" sz="1800" i="0" spc="-5" dirty="0">
                <a:solidFill>
                  <a:schemeClr val="tx1"/>
                </a:solidFill>
                <a:latin typeface="Arial MT"/>
                <a:cs typeface="Arial MT"/>
              </a:rPr>
              <a:t>that</a:t>
            </a:r>
            <a:r>
              <a:rPr lang="en-GB" sz="1800" i="0" spc="30" dirty="0">
                <a:solidFill>
                  <a:schemeClr val="tx1"/>
                </a:solidFill>
                <a:latin typeface="Arial MT"/>
                <a:cs typeface="Arial MT"/>
              </a:rPr>
              <a:t> </a:t>
            </a:r>
            <a:r>
              <a:rPr lang="en-GB" sz="1800" i="0" spc="-5" dirty="0">
                <a:solidFill>
                  <a:schemeClr val="tx1"/>
                </a:solidFill>
                <a:latin typeface="Arial MT"/>
                <a:cs typeface="Arial MT"/>
              </a:rPr>
              <a:t>has</a:t>
            </a:r>
            <a:r>
              <a:rPr lang="en-GB" sz="1800" i="0" spc="15" dirty="0">
                <a:solidFill>
                  <a:schemeClr val="tx1"/>
                </a:solidFill>
                <a:latin typeface="Arial MT"/>
                <a:cs typeface="Arial MT"/>
              </a:rPr>
              <a:t> </a:t>
            </a:r>
            <a:r>
              <a:rPr lang="en-GB" sz="1800" i="0" spc="-5" dirty="0">
                <a:solidFill>
                  <a:schemeClr val="tx1"/>
                </a:solidFill>
                <a:latin typeface="Arial MT"/>
                <a:cs typeface="Arial MT"/>
              </a:rPr>
              <a:t>been </a:t>
            </a:r>
            <a:r>
              <a:rPr lang="en-GB" sz="1800" i="0" dirty="0">
                <a:solidFill>
                  <a:schemeClr val="tx1"/>
                </a:solidFill>
                <a:latin typeface="Arial MT"/>
                <a:cs typeface="Arial MT"/>
              </a:rPr>
              <a:t> </a:t>
            </a:r>
            <a:r>
              <a:rPr lang="en-GB" sz="1800" i="0" spc="-5" dirty="0">
                <a:solidFill>
                  <a:schemeClr val="tx1"/>
                </a:solidFill>
                <a:latin typeface="Arial MT"/>
                <a:cs typeface="Arial MT"/>
              </a:rPr>
              <a:t>chosen,</a:t>
            </a:r>
            <a:r>
              <a:rPr lang="en-GB" sz="1800" i="0" dirty="0">
                <a:solidFill>
                  <a:schemeClr val="tx1"/>
                </a:solidFill>
                <a:latin typeface="Arial MT"/>
                <a:cs typeface="Arial MT"/>
              </a:rPr>
              <a:t> </a:t>
            </a:r>
            <a:r>
              <a:rPr lang="en-GB" sz="1800" i="0" spc="-5" dirty="0">
                <a:solidFill>
                  <a:schemeClr val="tx1"/>
                </a:solidFill>
                <a:latin typeface="Arial MT"/>
                <a:cs typeface="Arial MT"/>
              </a:rPr>
              <a:t>she</a:t>
            </a:r>
            <a:r>
              <a:rPr lang="en-GB" sz="1800" i="0" spc="5" dirty="0">
                <a:solidFill>
                  <a:schemeClr val="tx1"/>
                </a:solidFill>
                <a:latin typeface="Arial MT"/>
                <a:cs typeface="Arial MT"/>
              </a:rPr>
              <a:t> </a:t>
            </a:r>
            <a:r>
              <a:rPr lang="en-GB" sz="1800" i="0" spc="-5" dirty="0">
                <a:solidFill>
                  <a:schemeClr val="tx1"/>
                </a:solidFill>
                <a:latin typeface="Arial MT"/>
                <a:cs typeface="Arial MT"/>
              </a:rPr>
              <a:t>has</a:t>
            </a:r>
            <a:r>
              <a:rPr lang="en-GB" sz="1800" i="0" spc="15" dirty="0">
                <a:solidFill>
                  <a:schemeClr val="tx1"/>
                </a:solidFill>
                <a:latin typeface="Arial MT"/>
                <a:cs typeface="Arial MT"/>
              </a:rPr>
              <a:t> </a:t>
            </a:r>
            <a:r>
              <a:rPr lang="en-GB" sz="1800" i="0" spc="-5" dirty="0">
                <a:solidFill>
                  <a:schemeClr val="tx1"/>
                </a:solidFill>
                <a:latin typeface="Arial MT"/>
                <a:cs typeface="Arial MT"/>
              </a:rPr>
              <a:t>little opportunity</a:t>
            </a:r>
            <a:r>
              <a:rPr lang="en-GB" sz="1800" i="0" spc="25" dirty="0">
                <a:solidFill>
                  <a:schemeClr val="tx1"/>
                </a:solidFill>
                <a:latin typeface="Arial MT"/>
                <a:cs typeface="Arial MT"/>
              </a:rPr>
              <a:t> </a:t>
            </a:r>
            <a:r>
              <a:rPr lang="en-GB" sz="1800" i="0" spc="-5" dirty="0">
                <a:solidFill>
                  <a:schemeClr val="tx1"/>
                </a:solidFill>
                <a:latin typeface="Arial MT"/>
                <a:cs typeface="Arial MT"/>
              </a:rPr>
              <a:t>for</a:t>
            </a:r>
            <a:r>
              <a:rPr lang="en-GB" sz="1800" i="0" spc="25" dirty="0">
                <a:solidFill>
                  <a:schemeClr val="tx1"/>
                </a:solidFill>
                <a:latin typeface="Arial MT"/>
                <a:cs typeface="Arial MT"/>
              </a:rPr>
              <a:t> </a:t>
            </a:r>
            <a:r>
              <a:rPr lang="en-GB" sz="1800" i="0" spc="-5" dirty="0">
                <a:solidFill>
                  <a:schemeClr val="tx1"/>
                </a:solidFill>
                <a:latin typeface="Arial MT"/>
                <a:cs typeface="Arial MT"/>
              </a:rPr>
              <a:t>this.</a:t>
            </a:r>
            <a:r>
              <a:rPr lang="en-GB" sz="1800" i="0" spc="5" dirty="0">
                <a:solidFill>
                  <a:schemeClr val="tx1"/>
                </a:solidFill>
                <a:latin typeface="Arial MT"/>
                <a:cs typeface="Arial MT"/>
              </a:rPr>
              <a:t> </a:t>
            </a:r>
            <a:r>
              <a:rPr lang="en-GB" sz="1800" i="0" spc="-20" dirty="0">
                <a:solidFill>
                  <a:schemeClr val="tx1"/>
                </a:solidFill>
                <a:latin typeface="Arial MT"/>
                <a:cs typeface="Arial MT"/>
              </a:rPr>
              <a:t>Basically,</a:t>
            </a:r>
            <a:r>
              <a:rPr lang="en-GB" sz="1800" i="0" spc="-5" dirty="0">
                <a:solidFill>
                  <a:schemeClr val="tx1"/>
                </a:solidFill>
                <a:latin typeface="Arial MT"/>
                <a:cs typeface="Arial MT"/>
              </a:rPr>
              <a:t> she</a:t>
            </a:r>
            <a:r>
              <a:rPr lang="en-GB" sz="1800" i="0" dirty="0">
                <a:solidFill>
                  <a:schemeClr val="tx1"/>
                </a:solidFill>
                <a:latin typeface="Arial MT"/>
                <a:cs typeface="Arial MT"/>
              </a:rPr>
              <a:t> is</a:t>
            </a:r>
            <a:r>
              <a:rPr lang="en-GB" sz="1800" i="0" spc="10" dirty="0">
                <a:solidFill>
                  <a:schemeClr val="tx1"/>
                </a:solidFill>
                <a:latin typeface="Arial MT"/>
                <a:cs typeface="Arial MT"/>
              </a:rPr>
              <a:t> </a:t>
            </a:r>
            <a:r>
              <a:rPr lang="en-GB" sz="1800" i="0" spc="-5" dirty="0">
                <a:solidFill>
                  <a:schemeClr val="tx1"/>
                </a:solidFill>
                <a:latin typeface="Arial MT"/>
                <a:cs typeface="Arial MT"/>
              </a:rPr>
              <a:t>working</a:t>
            </a:r>
            <a:r>
              <a:rPr lang="en-GB" sz="1800" i="0" spc="20" dirty="0">
                <a:solidFill>
                  <a:schemeClr val="tx1"/>
                </a:solidFill>
                <a:latin typeface="Arial MT"/>
                <a:cs typeface="Arial MT"/>
              </a:rPr>
              <a:t> </a:t>
            </a:r>
            <a:r>
              <a:rPr lang="en-GB" sz="1800" i="0" spc="-5" dirty="0">
                <a:solidFill>
                  <a:schemeClr val="tx1"/>
                </a:solidFill>
                <a:latin typeface="Arial MT"/>
                <a:cs typeface="Arial MT"/>
              </a:rPr>
              <a:t>as</a:t>
            </a:r>
            <a:r>
              <a:rPr lang="en-GB" sz="1800" i="0" spc="10" dirty="0">
                <a:solidFill>
                  <a:schemeClr val="tx1"/>
                </a:solidFill>
                <a:latin typeface="Arial MT"/>
                <a:cs typeface="Arial MT"/>
              </a:rPr>
              <a:t> </a:t>
            </a:r>
            <a:r>
              <a:rPr lang="en-GB" sz="1800" i="0" spc="-5" dirty="0">
                <a:solidFill>
                  <a:schemeClr val="tx1"/>
                </a:solidFill>
                <a:latin typeface="Arial MT"/>
                <a:cs typeface="Arial MT"/>
              </a:rPr>
              <a:t>a</a:t>
            </a:r>
            <a:r>
              <a:rPr lang="en-GB" sz="1800" i="0" spc="5" dirty="0">
                <a:solidFill>
                  <a:schemeClr val="tx1"/>
                </a:solidFill>
                <a:latin typeface="Arial MT"/>
                <a:cs typeface="Arial MT"/>
              </a:rPr>
              <a:t> </a:t>
            </a:r>
            <a:r>
              <a:rPr lang="en-GB" sz="1800" i="0" spc="-5" dirty="0">
                <a:solidFill>
                  <a:schemeClr val="tx1"/>
                </a:solidFill>
                <a:latin typeface="Arial MT"/>
                <a:cs typeface="Arial MT"/>
              </a:rPr>
              <a:t>C</a:t>
            </a:r>
            <a:r>
              <a:rPr lang="en-GB" sz="1800" i="0" spc="5" dirty="0">
                <a:solidFill>
                  <a:schemeClr val="tx1"/>
                </a:solidFill>
                <a:latin typeface="Arial MT"/>
                <a:cs typeface="Arial MT"/>
              </a:rPr>
              <a:t> </a:t>
            </a:r>
            <a:r>
              <a:rPr lang="en-GB" sz="1800" i="0" spc="-5" dirty="0">
                <a:solidFill>
                  <a:schemeClr val="tx1"/>
                </a:solidFill>
                <a:latin typeface="Arial MT"/>
                <a:cs typeface="Arial MT"/>
              </a:rPr>
              <a:t>programmer </a:t>
            </a:r>
            <a:r>
              <a:rPr lang="en-GB" sz="1800" i="0" spc="-430" dirty="0">
                <a:solidFill>
                  <a:schemeClr val="tx1"/>
                </a:solidFill>
                <a:latin typeface="Arial MT"/>
                <a:cs typeface="Arial MT"/>
              </a:rPr>
              <a:t> </a:t>
            </a:r>
            <a:r>
              <a:rPr lang="en-GB" sz="1800" i="0" spc="-10" dirty="0">
                <a:solidFill>
                  <a:schemeClr val="tx1"/>
                </a:solidFill>
                <a:latin typeface="Arial MT"/>
                <a:cs typeface="Arial MT"/>
              </a:rPr>
              <a:t>with</a:t>
            </a:r>
            <a:r>
              <a:rPr lang="en-GB" sz="1800" i="0" spc="5" dirty="0">
                <a:solidFill>
                  <a:schemeClr val="tx1"/>
                </a:solidFill>
                <a:latin typeface="Arial MT"/>
                <a:cs typeface="Arial MT"/>
              </a:rPr>
              <a:t> </a:t>
            </a:r>
            <a:r>
              <a:rPr lang="en-GB" sz="1800" i="0" spc="-5" dirty="0">
                <a:solidFill>
                  <a:schemeClr val="tx1"/>
                </a:solidFill>
                <a:latin typeface="Arial MT"/>
                <a:cs typeface="Arial MT"/>
              </a:rPr>
              <a:t>other</a:t>
            </a:r>
            <a:r>
              <a:rPr lang="en-GB" sz="1800" i="0" spc="15" dirty="0">
                <a:solidFill>
                  <a:schemeClr val="tx1"/>
                </a:solidFill>
                <a:latin typeface="Arial MT"/>
                <a:cs typeface="Arial MT"/>
              </a:rPr>
              <a:t> </a:t>
            </a:r>
            <a:r>
              <a:rPr lang="en-GB" sz="1800" i="0" spc="-5" dirty="0">
                <a:solidFill>
                  <a:schemeClr val="tx1"/>
                </a:solidFill>
                <a:latin typeface="Arial MT"/>
                <a:cs typeface="Arial MT"/>
              </a:rPr>
              <a:t>team</a:t>
            </a:r>
            <a:r>
              <a:rPr lang="en-GB" sz="1800" i="0" spc="10" dirty="0">
                <a:solidFill>
                  <a:schemeClr val="tx1"/>
                </a:solidFill>
                <a:latin typeface="Arial MT"/>
                <a:cs typeface="Arial MT"/>
              </a:rPr>
              <a:t> </a:t>
            </a:r>
            <a:r>
              <a:rPr lang="en-GB" sz="1800" i="0" spc="-5" dirty="0">
                <a:solidFill>
                  <a:schemeClr val="tx1"/>
                </a:solidFill>
                <a:latin typeface="Arial MT"/>
                <a:cs typeface="Arial MT"/>
              </a:rPr>
              <a:t>members.</a:t>
            </a:r>
            <a:endParaRPr lang="en-GB" sz="1800" i="0" dirty="0">
              <a:solidFill>
                <a:schemeClr val="tx1"/>
              </a:solidFill>
              <a:latin typeface="Arial MT"/>
              <a:cs typeface="Arial MT"/>
            </a:endParaRPr>
          </a:p>
          <a:p>
            <a:pPr>
              <a:spcBef>
                <a:spcPts val="25"/>
              </a:spcBef>
              <a:defRPr/>
            </a:pPr>
            <a:endParaRPr lang="en-GB" sz="1800" i="0" dirty="0">
              <a:solidFill>
                <a:schemeClr val="tx1"/>
              </a:solidFill>
              <a:latin typeface="Arial MT"/>
              <a:cs typeface="Arial MT"/>
            </a:endParaRPr>
          </a:p>
          <a:p>
            <a:pPr marL="12700" marR="248920">
              <a:defRPr/>
            </a:pPr>
            <a:r>
              <a:rPr lang="en-GB" sz="1800" i="0" spc="-5" dirty="0">
                <a:solidFill>
                  <a:schemeClr val="tx1"/>
                </a:solidFill>
                <a:latin typeface="Arial MT"/>
                <a:cs typeface="Arial MT"/>
              </a:rPr>
              <a:t>Although she</a:t>
            </a:r>
            <a:r>
              <a:rPr lang="en-GB" sz="1800" i="0" spc="15" dirty="0">
                <a:solidFill>
                  <a:schemeClr val="tx1"/>
                </a:solidFill>
                <a:latin typeface="Arial MT"/>
                <a:cs typeface="Arial MT"/>
              </a:rPr>
              <a:t> </a:t>
            </a:r>
            <a:r>
              <a:rPr lang="en-GB" sz="1800" i="0" spc="-5" dirty="0">
                <a:solidFill>
                  <a:schemeClr val="tx1"/>
                </a:solidFill>
                <a:latin typeface="Arial MT"/>
                <a:cs typeface="Arial MT"/>
              </a:rPr>
              <a:t>admits</a:t>
            </a:r>
            <a:r>
              <a:rPr lang="en-GB" sz="1800" i="0" spc="10"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the</a:t>
            </a:r>
            <a:r>
              <a:rPr lang="en-GB" sz="1800" i="0" spc="15" dirty="0">
                <a:solidFill>
                  <a:schemeClr val="tx1"/>
                </a:solidFill>
                <a:latin typeface="Arial MT"/>
                <a:cs typeface="Arial MT"/>
              </a:rPr>
              <a:t> </a:t>
            </a:r>
            <a:r>
              <a:rPr lang="en-GB" sz="1800" i="0" spc="-10" dirty="0">
                <a:solidFill>
                  <a:schemeClr val="tx1"/>
                </a:solidFill>
                <a:latin typeface="Arial MT"/>
                <a:cs typeface="Arial MT"/>
              </a:rPr>
              <a:t>work</a:t>
            </a:r>
            <a:r>
              <a:rPr lang="en-GB" sz="1800" i="0" spc="30" dirty="0">
                <a:solidFill>
                  <a:schemeClr val="tx1"/>
                </a:solidFill>
                <a:latin typeface="Arial MT"/>
                <a:cs typeface="Arial MT"/>
              </a:rPr>
              <a:t> </a:t>
            </a:r>
            <a:r>
              <a:rPr lang="en-GB" sz="1800" i="0" spc="-5" dirty="0">
                <a:solidFill>
                  <a:schemeClr val="tx1"/>
                </a:solidFill>
                <a:latin typeface="Arial MT"/>
                <a:cs typeface="Arial MT"/>
              </a:rPr>
              <a:t>is challenging,</a:t>
            </a:r>
            <a:r>
              <a:rPr lang="en-GB" sz="1800" i="0" spc="-15" dirty="0">
                <a:solidFill>
                  <a:schemeClr val="tx1"/>
                </a:solidFill>
                <a:latin typeface="Arial MT"/>
                <a:cs typeface="Arial MT"/>
              </a:rPr>
              <a:t> </a:t>
            </a:r>
            <a:r>
              <a:rPr lang="en-GB" sz="1800" i="0" spc="-5" dirty="0">
                <a:solidFill>
                  <a:schemeClr val="tx1"/>
                </a:solidFill>
                <a:latin typeface="Arial MT"/>
                <a:cs typeface="Arial MT"/>
              </a:rPr>
              <a:t>she</a:t>
            </a:r>
            <a:r>
              <a:rPr lang="en-GB" sz="1800" i="0" dirty="0">
                <a:solidFill>
                  <a:schemeClr val="tx1"/>
                </a:solidFill>
                <a:latin typeface="Arial MT"/>
                <a:cs typeface="Arial MT"/>
              </a:rPr>
              <a:t> is</a:t>
            </a:r>
            <a:r>
              <a:rPr lang="en-GB" sz="1800" i="0" spc="5" dirty="0">
                <a:solidFill>
                  <a:schemeClr val="tx1"/>
                </a:solidFill>
                <a:latin typeface="Arial MT"/>
                <a:cs typeface="Arial MT"/>
              </a:rPr>
              <a:t> </a:t>
            </a:r>
            <a:r>
              <a:rPr lang="en-GB" sz="1800" i="0" spc="-5" dirty="0">
                <a:solidFill>
                  <a:schemeClr val="tx1"/>
                </a:solidFill>
                <a:latin typeface="Arial MT"/>
                <a:cs typeface="Arial MT"/>
              </a:rPr>
              <a:t>concerned</a:t>
            </a:r>
            <a:r>
              <a:rPr lang="en-GB" sz="1800" i="0" spc="5"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she</a:t>
            </a:r>
            <a:r>
              <a:rPr lang="en-GB" sz="1800" i="0" dirty="0">
                <a:solidFill>
                  <a:schemeClr val="tx1"/>
                </a:solidFill>
                <a:latin typeface="Arial MT"/>
                <a:cs typeface="Arial MT"/>
              </a:rPr>
              <a:t> is</a:t>
            </a:r>
            <a:r>
              <a:rPr lang="en-GB" sz="1800" i="0" spc="10" dirty="0">
                <a:solidFill>
                  <a:schemeClr val="tx1"/>
                </a:solidFill>
                <a:latin typeface="Arial MT"/>
                <a:cs typeface="Arial MT"/>
              </a:rPr>
              <a:t> </a:t>
            </a:r>
            <a:r>
              <a:rPr lang="en-GB" sz="1800" i="0" spc="-5" dirty="0">
                <a:solidFill>
                  <a:schemeClr val="tx1"/>
                </a:solidFill>
                <a:latin typeface="Arial MT"/>
                <a:cs typeface="Arial MT"/>
              </a:rPr>
              <a:t>not </a:t>
            </a:r>
            <a:r>
              <a:rPr lang="en-GB" sz="1800" i="0" dirty="0">
                <a:solidFill>
                  <a:schemeClr val="tx1"/>
                </a:solidFill>
                <a:latin typeface="Arial MT"/>
                <a:cs typeface="Arial MT"/>
              </a:rPr>
              <a:t> </a:t>
            </a:r>
            <a:r>
              <a:rPr lang="en-GB" sz="1800" i="0" spc="-5" dirty="0">
                <a:solidFill>
                  <a:schemeClr val="tx1"/>
                </a:solidFill>
                <a:latin typeface="Arial MT"/>
                <a:cs typeface="Arial MT"/>
              </a:rPr>
              <a:t>developing</a:t>
            </a:r>
            <a:r>
              <a:rPr lang="en-GB" sz="1800" i="0" spc="-20" dirty="0">
                <a:solidFill>
                  <a:schemeClr val="tx1"/>
                </a:solidFill>
                <a:latin typeface="Arial MT"/>
                <a:cs typeface="Arial MT"/>
              </a:rPr>
              <a:t> </a:t>
            </a:r>
            <a:r>
              <a:rPr lang="en-GB" sz="1800" i="0" spc="-5" dirty="0">
                <a:solidFill>
                  <a:schemeClr val="tx1"/>
                </a:solidFill>
                <a:latin typeface="Arial MT"/>
                <a:cs typeface="Arial MT"/>
              </a:rPr>
              <a:t>her</a:t>
            </a:r>
            <a:r>
              <a:rPr lang="en-GB" sz="1800" i="0" spc="10" dirty="0">
                <a:solidFill>
                  <a:schemeClr val="tx1"/>
                </a:solidFill>
                <a:latin typeface="Arial MT"/>
                <a:cs typeface="Arial MT"/>
              </a:rPr>
              <a:t> </a:t>
            </a:r>
            <a:r>
              <a:rPr lang="en-GB" sz="1800" i="0" spc="-5" dirty="0">
                <a:solidFill>
                  <a:schemeClr val="tx1"/>
                </a:solidFill>
                <a:latin typeface="Arial MT"/>
                <a:cs typeface="Arial MT"/>
              </a:rPr>
              <a:t>interfacing</a:t>
            </a:r>
            <a:r>
              <a:rPr lang="en-GB" sz="1800" i="0" spc="15" dirty="0">
                <a:solidFill>
                  <a:schemeClr val="tx1"/>
                </a:solidFill>
                <a:latin typeface="Arial MT"/>
                <a:cs typeface="Arial MT"/>
              </a:rPr>
              <a:t> </a:t>
            </a:r>
            <a:r>
              <a:rPr lang="en-GB" sz="1800" i="0" spc="-5" dirty="0">
                <a:solidFill>
                  <a:schemeClr val="tx1"/>
                </a:solidFill>
                <a:latin typeface="Arial MT"/>
                <a:cs typeface="Arial MT"/>
              </a:rPr>
              <a:t>skills.</a:t>
            </a:r>
            <a:r>
              <a:rPr lang="en-GB" sz="1800" i="0" spc="-20" dirty="0">
                <a:solidFill>
                  <a:schemeClr val="tx1"/>
                </a:solidFill>
                <a:latin typeface="Arial MT"/>
                <a:cs typeface="Arial MT"/>
              </a:rPr>
              <a:t> </a:t>
            </a:r>
            <a:r>
              <a:rPr lang="en-GB" sz="1800" i="0" spc="-5" dirty="0">
                <a:solidFill>
                  <a:schemeClr val="tx1"/>
                </a:solidFill>
                <a:latin typeface="Arial MT"/>
                <a:cs typeface="Arial MT"/>
              </a:rPr>
              <a:t>She</a:t>
            </a:r>
            <a:r>
              <a:rPr lang="en-GB" sz="1800" i="0" spc="5" dirty="0">
                <a:solidFill>
                  <a:schemeClr val="tx1"/>
                </a:solidFill>
                <a:latin typeface="Arial MT"/>
                <a:cs typeface="Arial MT"/>
              </a:rPr>
              <a:t> </a:t>
            </a:r>
            <a:r>
              <a:rPr lang="en-GB" sz="1800" i="0" spc="-5" dirty="0">
                <a:solidFill>
                  <a:schemeClr val="tx1"/>
                </a:solidFill>
                <a:latin typeface="Arial MT"/>
                <a:cs typeface="Arial MT"/>
              </a:rPr>
              <a:t>is </a:t>
            </a:r>
            <a:r>
              <a:rPr lang="en-GB" sz="1800" i="0" spc="-10" dirty="0">
                <a:solidFill>
                  <a:schemeClr val="tx1"/>
                </a:solidFill>
                <a:latin typeface="Arial MT"/>
                <a:cs typeface="Arial MT"/>
              </a:rPr>
              <a:t>worried</a:t>
            </a:r>
            <a:r>
              <a:rPr lang="en-GB" sz="1800" i="0" spc="25" dirty="0">
                <a:solidFill>
                  <a:schemeClr val="tx1"/>
                </a:solidFill>
                <a:latin typeface="Arial MT"/>
                <a:cs typeface="Arial MT"/>
              </a:rPr>
              <a:t> </a:t>
            </a:r>
            <a:r>
              <a:rPr lang="en-GB" sz="1800" i="0" spc="-5" dirty="0">
                <a:solidFill>
                  <a:schemeClr val="tx1"/>
                </a:solidFill>
                <a:latin typeface="Arial MT"/>
                <a:cs typeface="Arial MT"/>
              </a:rPr>
              <a:t>that</a:t>
            </a:r>
            <a:r>
              <a:rPr lang="en-GB" sz="1800" i="0" spc="25" dirty="0">
                <a:solidFill>
                  <a:schemeClr val="tx1"/>
                </a:solidFill>
                <a:latin typeface="Arial MT"/>
                <a:cs typeface="Arial MT"/>
              </a:rPr>
              <a:t> </a:t>
            </a:r>
            <a:r>
              <a:rPr lang="en-GB" sz="1800" i="0" spc="-5" dirty="0">
                <a:solidFill>
                  <a:schemeClr val="tx1"/>
                </a:solidFill>
                <a:latin typeface="Arial MT"/>
                <a:cs typeface="Arial MT"/>
              </a:rPr>
              <a:t>finding a</a:t>
            </a:r>
            <a:r>
              <a:rPr lang="en-GB" sz="1800" i="0" dirty="0">
                <a:solidFill>
                  <a:schemeClr val="tx1"/>
                </a:solidFill>
                <a:latin typeface="Arial MT"/>
                <a:cs typeface="Arial MT"/>
              </a:rPr>
              <a:t> </a:t>
            </a:r>
            <a:r>
              <a:rPr lang="en-GB" sz="1800" i="0" spc="-5" dirty="0">
                <a:solidFill>
                  <a:schemeClr val="tx1"/>
                </a:solidFill>
                <a:latin typeface="Arial MT"/>
                <a:cs typeface="Arial MT"/>
              </a:rPr>
              <a:t>job</a:t>
            </a:r>
            <a:r>
              <a:rPr lang="en-GB" sz="1800" i="0"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involves </a:t>
            </a:r>
            <a:r>
              <a:rPr lang="en-GB" sz="1800" i="0" dirty="0">
                <a:solidFill>
                  <a:schemeClr val="tx1"/>
                </a:solidFill>
                <a:latin typeface="Arial MT"/>
                <a:cs typeface="Arial MT"/>
              </a:rPr>
              <a:t> </a:t>
            </a:r>
            <a:r>
              <a:rPr lang="en-GB" sz="1800" i="0" spc="-5" dirty="0">
                <a:solidFill>
                  <a:schemeClr val="tx1"/>
                </a:solidFill>
                <a:latin typeface="Arial MT"/>
                <a:cs typeface="Arial MT"/>
              </a:rPr>
              <a:t>hardware</a:t>
            </a:r>
            <a:r>
              <a:rPr lang="en-GB" sz="1800" i="0" spc="35" dirty="0">
                <a:solidFill>
                  <a:schemeClr val="tx1"/>
                </a:solidFill>
                <a:latin typeface="Arial MT"/>
                <a:cs typeface="Arial MT"/>
              </a:rPr>
              <a:t> </a:t>
            </a:r>
            <a:r>
              <a:rPr lang="en-GB" sz="1800" i="0" spc="-5" dirty="0">
                <a:solidFill>
                  <a:schemeClr val="tx1"/>
                </a:solidFill>
                <a:latin typeface="Arial MT"/>
                <a:cs typeface="Arial MT"/>
              </a:rPr>
              <a:t>interfacing</a:t>
            </a:r>
            <a:r>
              <a:rPr lang="en-GB" sz="1800" i="0" spc="5" dirty="0">
                <a:solidFill>
                  <a:schemeClr val="tx1"/>
                </a:solidFill>
                <a:latin typeface="Arial MT"/>
                <a:cs typeface="Arial MT"/>
              </a:rPr>
              <a:t> </a:t>
            </a:r>
            <a:r>
              <a:rPr lang="en-GB" sz="1800" i="0" spc="-10" dirty="0">
                <a:solidFill>
                  <a:schemeClr val="tx1"/>
                </a:solidFill>
                <a:latin typeface="Arial MT"/>
                <a:cs typeface="Arial MT"/>
              </a:rPr>
              <a:t>will</a:t>
            </a:r>
            <a:r>
              <a:rPr lang="en-GB" sz="1800" i="0" dirty="0">
                <a:solidFill>
                  <a:schemeClr val="tx1"/>
                </a:solidFill>
                <a:latin typeface="Arial MT"/>
                <a:cs typeface="Arial MT"/>
              </a:rPr>
              <a:t> </a:t>
            </a:r>
            <a:r>
              <a:rPr lang="en-GB" sz="1800" i="0" spc="-5" dirty="0">
                <a:solidFill>
                  <a:schemeClr val="tx1"/>
                </a:solidFill>
                <a:latin typeface="Arial MT"/>
                <a:cs typeface="Arial MT"/>
              </a:rPr>
              <a:t>be</a:t>
            </a:r>
            <a:r>
              <a:rPr lang="en-GB" sz="1800" i="0" spc="5" dirty="0">
                <a:solidFill>
                  <a:schemeClr val="tx1"/>
                </a:solidFill>
                <a:latin typeface="Arial MT"/>
                <a:cs typeface="Arial MT"/>
              </a:rPr>
              <a:t> </a:t>
            </a:r>
            <a:r>
              <a:rPr lang="en-GB" sz="1800" i="0" spc="-5" dirty="0">
                <a:solidFill>
                  <a:schemeClr val="tx1"/>
                </a:solidFill>
                <a:latin typeface="Arial MT"/>
                <a:cs typeface="Arial MT"/>
              </a:rPr>
              <a:t>difficult</a:t>
            </a:r>
            <a:r>
              <a:rPr lang="en-GB" sz="1800" i="0" spc="-10" dirty="0">
                <a:solidFill>
                  <a:schemeClr val="tx1"/>
                </a:solidFill>
                <a:latin typeface="Arial MT"/>
                <a:cs typeface="Arial MT"/>
              </a:rPr>
              <a:t> </a:t>
            </a:r>
            <a:r>
              <a:rPr lang="en-GB" sz="1800" i="0" spc="-5" dirty="0">
                <a:solidFill>
                  <a:schemeClr val="tx1"/>
                </a:solidFill>
                <a:latin typeface="Arial MT"/>
                <a:cs typeface="Arial MT"/>
              </a:rPr>
              <a:t>after</a:t>
            </a:r>
            <a:r>
              <a:rPr lang="en-GB" sz="1800" i="0" spc="25" dirty="0">
                <a:solidFill>
                  <a:schemeClr val="tx1"/>
                </a:solidFill>
                <a:latin typeface="Arial MT"/>
                <a:cs typeface="Arial MT"/>
              </a:rPr>
              <a:t> </a:t>
            </a:r>
            <a:r>
              <a:rPr lang="en-GB" sz="1800" i="0" spc="-5" dirty="0">
                <a:solidFill>
                  <a:schemeClr val="tx1"/>
                </a:solidFill>
                <a:latin typeface="Arial MT"/>
                <a:cs typeface="Arial MT"/>
              </a:rPr>
              <a:t>this</a:t>
            </a:r>
            <a:r>
              <a:rPr lang="en-GB" sz="1800" i="0" spc="10" dirty="0">
                <a:solidFill>
                  <a:schemeClr val="tx1"/>
                </a:solidFill>
                <a:latin typeface="Arial MT"/>
                <a:cs typeface="Arial MT"/>
              </a:rPr>
              <a:t> </a:t>
            </a:r>
            <a:r>
              <a:rPr lang="en-GB" sz="1800" i="0" spc="-5" dirty="0">
                <a:solidFill>
                  <a:schemeClr val="tx1"/>
                </a:solidFill>
                <a:latin typeface="Arial MT"/>
                <a:cs typeface="Arial MT"/>
              </a:rPr>
              <a:t>project.</a:t>
            </a:r>
            <a:r>
              <a:rPr lang="en-GB" sz="1800" i="0" spc="20" dirty="0">
                <a:solidFill>
                  <a:schemeClr val="tx1"/>
                </a:solidFill>
                <a:latin typeface="Arial MT"/>
                <a:cs typeface="Arial MT"/>
              </a:rPr>
              <a:t> </a:t>
            </a:r>
            <a:r>
              <a:rPr lang="en-GB" sz="1800" i="0" spc="-5" dirty="0">
                <a:solidFill>
                  <a:schemeClr val="tx1"/>
                </a:solidFill>
                <a:latin typeface="Arial MT"/>
                <a:cs typeface="Arial MT"/>
              </a:rPr>
              <a:t>Because she</a:t>
            </a:r>
            <a:r>
              <a:rPr lang="en-GB" sz="1800" i="0" dirty="0">
                <a:solidFill>
                  <a:schemeClr val="tx1"/>
                </a:solidFill>
                <a:latin typeface="Arial MT"/>
                <a:cs typeface="Arial MT"/>
              </a:rPr>
              <a:t> </a:t>
            </a:r>
            <a:r>
              <a:rPr lang="en-GB" sz="1800" i="0" spc="-5" dirty="0">
                <a:solidFill>
                  <a:schemeClr val="tx1"/>
                </a:solidFill>
                <a:latin typeface="Arial MT"/>
                <a:cs typeface="Arial MT"/>
              </a:rPr>
              <a:t>does</a:t>
            </a:r>
            <a:r>
              <a:rPr lang="en-GB" sz="1800" i="0" spc="15" dirty="0">
                <a:solidFill>
                  <a:schemeClr val="tx1"/>
                </a:solidFill>
                <a:latin typeface="Arial MT"/>
                <a:cs typeface="Arial MT"/>
              </a:rPr>
              <a:t> </a:t>
            </a:r>
            <a:r>
              <a:rPr lang="en-GB" sz="1800" i="0" spc="-5" dirty="0">
                <a:solidFill>
                  <a:schemeClr val="tx1"/>
                </a:solidFill>
                <a:latin typeface="Arial MT"/>
                <a:cs typeface="Arial MT"/>
              </a:rPr>
              <a:t>not</a:t>
            </a:r>
            <a:r>
              <a:rPr lang="en-GB" sz="1800" i="0" spc="20" dirty="0">
                <a:solidFill>
                  <a:schemeClr val="tx1"/>
                </a:solidFill>
                <a:latin typeface="Arial MT"/>
                <a:cs typeface="Arial MT"/>
              </a:rPr>
              <a:t> </a:t>
            </a:r>
            <a:r>
              <a:rPr lang="en-GB" sz="1800" i="0" spc="-10" dirty="0">
                <a:solidFill>
                  <a:schemeClr val="tx1"/>
                </a:solidFill>
                <a:latin typeface="Arial MT"/>
                <a:cs typeface="Arial MT"/>
              </a:rPr>
              <a:t>want</a:t>
            </a:r>
            <a:r>
              <a:rPr lang="en-GB" sz="1800" i="0" spc="30" dirty="0">
                <a:solidFill>
                  <a:schemeClr val="tx1"/>
                </a:solidFill>
                <a:latin typeface="Arial MT"/>
                <a:cs typeface="Arial MT"/>
              </a:rPr>
              <a:t> </a:t>
            </a:r>
            <a:r>
              <a:rPr lang="en-GB" sz="1800" i="0" spc="-5" dirty="0">
                <a:solidFill>
                  <a:schemeClr val="tx1"/>
                </a:solidFill>
                <a:latin typeface="Arial MT"/>
                <a:cs typeface="Arial MT"/>
              </a:rPr>
              <a:t>to </a:t>
            </a:r>
            <a:r>
              <a:rPr lang="en-GB" sz="1800" i="0" spc="-430" dirty="0">
                <a:solidFill>
                  <a:schemeClr val="tx1"/>
                </a:solidFill>
                <a:latin typeface="Arial MT"/>
                <a:cs typeface="Arial MT"/>
              </a:rPr>
              <a:t> </a:t>
            </a:r>
            <a:r>
              <a:rPr lang="en-GB" sz="1800" i="0" spc="-5" dirty="0">
                <a:solidFill>
                  <a:schemeClr val="tx1"/>
                </a:solidFill>
                <a:latin typeface="Arial MT"/>
                <a:cs typeface="Arial MT"/>
              </a:rPr>
              <a:t>upset</a:t>
            </a:r>
            <a:r>
              <a:rPr lang="en-GB" sz="1800" i="0" spc="15" dirty="0">
                <a:solidFill>
                  <a:schemeClr val="tx1"/>
                </a:solidFill>
                <a:latin typeface="Arial MT"/>
                <a:cs typeface="Arial MT"/>
              </a:rPr>
              <a:t> </a:t>
            </a:r>
            <a:r>
              <a:rPr lang="en-GB" sz="1800" i="0" spc="-5" dirty="0">
                <a:solidFill>
                  <a:schemeClr val="tx1"/>
                </a:solidFill>
                <a:latin typeface="Arial MT"/>
                <a:cs typeface="Arial MT"/>
              </a:rPr>
              <a:t>the</a:t>
            </a:r>
            <a:r>
              <a:rPr lang="en-GB" sz="1800" i="0" dirty="0">
                <a:solidFill>
                  <a:schemeClr val="tx1"/>
                </a:solidFill>
                <a:latin typeface="Arial MT"/>
                <a:cs typeface="Arial MT"/>
              </a:rPr>
              <a:t> </a:t>
            </a:r>
            <a:r>
              <a:rPr lang="en-GB" sz="1800" i="0" spc="-5" dirty="0">
                <a:solidFill>
                  <a:schemeClr val="tx1"/>
                </a:solidFill>
                <a:latin typeface="Arial MT"/>
                <a:cs typeface="Arial MT"/>
              </a:rPr>
              <a:t>team</a:t>
            </a:r>
            <a:r>
              <a:rPr lang="en-GB" sz="1800" i="0" spc="30" dirty="0">
                <a:solidFill>
                  <a:schemeClr val="tx1"/>
                </a:solidFill>
                <a:latin typeface="Arial MT"/>
                <a:cs typeface="Arial MT"/>
              </a:rPr>
              <a:t> </a:t>
            </a:r>
            <a:r>
              <a:rPr lang="en-GB" sz="1800" i="0" spc="-5" dirty="0">
                <a:solidFill>
                  <a:schemeClr val="tx1"/>
                </a:solidFill>
                <a:latin typeface="Arial MT"/>
                <a:cs typeface="Arial MT"/>
              </a:rPr>
              <a:t>by</a:t>
            </a:r>
            <a:r>
              <a:rPr lang="en-GB" sz="1800" i="0" spc="5" dirty="0">
                <a:solidFill>
                  <a:schemeClr val="tx1"/>
                </a:solidFill>
                <a:latin typeface="Arial MT"/>
                <a:cs typeface="Arial MT"/>
              </a:rPr>
              <a:t> </a:t>
            </a:r>
            <a:r>
              <a:rPr lang="en-GB" sz="1800" i="0" spc="-5" dirty="0">
                <a:solidFill>
                  <a:schemeClr val="tx1"/>
                </a:solidFill>
                <a:latin typeface="Arial MT"/>
                <a:cs typeface="Arial MT"/>
              </a:rPr>
              <a:t>revealing</a:t>
            </a:r>
            <a:r>
              <a:rPr lang="en-GB" sz="1800" i="0" spc="-10"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she</a:t>
            </a:r>
            <a:r>
              <a:rPr lang="en-GB" sz="1800" i="0" spc="15" dirty="0">
                <a:solidFill>
                  <a:schemeClr val="tx1"/>
                </a:solidFill>
                <a:latin typeface="Arial MT"/>
                <a:cs typeface="Arial MT"/>
              </a:rPr>
              <a:t> </a:t>
            </a:r>
            <a:r>
              <a:rPr lang="en-GB" sz="1800" i="0" spc="-5" dirty="0">
                <a:solidFill>
                  <a:schemeClr val="tx1"/>
                </a:solidFill>
                <a:latin typeface="Arial MT"/>
                <a:cs typeface="Arial MT"/>
              </a:rPr>
              <a:t>is thinking</a:t>
            </a:r>
            <a:r>
              <a:rPr lang="en-GB" sz="1800" i="0" spc="-10" dirty="0">
                <a:solidFill>
                  <a:schemeClr val="tx1"/>
                </a:solidFill>
                <a:latin typeface="Arial MT"/>
                <a:cs typeface="Arial MT"/>
              </a:rPr>
              <a:t> </a:t>
            </a:r>
            <a:r>
              <a:rPr lang="en-GB" sz="1800" i="0" spc="-5" dirty="0">
                <a:solidFill>
                  <a:schemeClr val="tx1"/>
                </a:solidFill>
                <a:latin typeface="Arial MT"/>
                <a:cs typeface="Arial MT"/>
              </a:rPr>
              <a:t>about</a:t>
            </a:r>
            <a:r>
              <a:rPr lang="en-GB" sz="1800" i="0" spc="15" dirty="0">
                <a:solidFill>
                  <a:schemeClr val="tx1"/>
                </a:solidFill>
                <a:latin typeface="Arial MT"/>
                <a:cs typeface="Arial MT"/>
              </a:rPr>
              <a:t> </a:t>
            </a:r>
            <a:r>
              <a:rPr lang="en-GB" sz="1800" i="0" spc="-5" dirty="0">
                <a:solidFill>
                  <a:schemeClr val="tx1"/>
                </a:solidFill>
                <a:latin typeface="Arial MT"/>
                <a:cs typeface="Arial MT"/>
              </a:rPr>
              <a:t>the</a:t>
            </a:r>
            <a:r>
              <a:rPr lang="en-GB" sz="1800" i="0" dirty="0">
                <a:solidFill>
                  <a:schemeClr val="tx1"/>
                </a:solidFill>
                <a:latin typeface="Arial MT"/>
                <a:cs typeface="Arial MT"/>
              </a:rPr>
              <a:t> </a:t>
            </a:r>
            <a:r>
              <a:rPr lang="en-GB" sz="1800" i="0" spc="-5" dirty="0">
                <a:solidFill>
                  <a:schemeClr val="tx1"/>
                </a:solidFill>
                <a:latin typeface="Arial MT"/>
                <a:cs typeface="Arial MT"/>
              </a:rPr>
              <a:t>next</a:t>
            </a:r>
            <a:r>
              <a:rPr lang="en-GB" sz="1800" i="0" spc="20" dirty="0">
                <a:solidFill>
                  <a:schemeClr val="tx1"/>
                </a:solidFill>
                <a:latin typeface="Arial MT"/>
                <a:cs typeface="Arial MT"/>
              </a:rPr>
              <a:t> </a:t>
            </a:r>
            <a:r>
              <a:rPr lang="en-GB" sz="1800" i="0" spc="-5" dirty="0">
                <a:solidFill>
                  <a:schemeClr val="tx1"/>
                </a:solidFill>
                <a:latin typeface="Arial MT"/>
                <a:cs typeface="Arial MT"/>
              </a:rPr>
              <a:t>project,</a:t>
            </a:r>
            <a:r>
              <a:rPr lang="en-GB" sz="1800" i="0" spc="15" dirty="0">
                <a:solidFill>
                  <a:schemeClr val="tx1"/>
                </a:solidFill>
                <a:latin typeface="Arial MT"/>
                <a:cs typeface="Arial MT"/>
              </a:rPr>
              <a:t> </a:t>
            </a:r>
            <a:r>
              <a:rPr lang="en-GB" sz="1800" i="0" spc="-5" dirty="0">
                <a:solidFill>
                  <a:schemeClr val="tx1"/>
                </a:solidFill>
                <a:latin typeface="Arial MT"/>
                <a:cs typeface="Arial MT"/>
              </a:rPr>
              <a:t>she</a:t>
            </a:r>
            <a:r>
              <a:rPr lang="en-GB" sz="1800" i="0" dirty="0">
                <a:solidFill>
                  <a:schemeClr val="tx1"/>
                </a:solidFill>
                <a:latin typeface="Arial MT"/>
                <a:cs typeface="Arial MT"/>
              </a:rPr>
              <a:t> </a:t>
            </a:r>
            <a:r>
              <a:rPr lang="en-GB" sz="1800" i="0" spc="-5" dirty="0">
                <a:solidFill>
                  <a:schemeClr val="tx1"/>
                </a:solidFill>
                <a:latin typeface="Arial MT"/>
                <a:cs typeface="Arial MT"/>
              </a:rPr>
              <a:t>has </a:t>
            </a:r>
            <a:r>
              <a:rPr lang="en-GB" sz="1800" i="0" dirty="0">
                <a:solidFill>
                  <a:schemeClr val="tx1"/>
                </a:solidFill>
                <a:latin typeface="Arial MT"/>
                <a:cs typeface="Arial MT"/>
              </a:rPr>
              <a:t> </a:t>
            </a:r>
            <a:r>
              <a:rPr lang="en-GB" sz="1800" i="0" spc="-5" dirty="0">
                <a:solidFill>
                  <a:schemeClr val="tx1"/>
                </a:solidFill>
                <a:latin typeface="Arial MT"/>
                <a:cs typeface="Arial MT"/>
              </a:rPr>
              <a:t>decided</a:t>
            </a:r>
            <a:r>
              <a:rPr lang="en-GB" sz="1800" i="0" spc="-15" dirty="0">
                <a:solidFill>
                  <a:schemeClr val="tx1"/>
                </a:solidFill>
                <a:latin typeface="Arial MT"/>
                <a:cs typeface="Arial MT"/>
              </a:rPr>
              <a:t> </a:t>
            </a:r>
            <a:r>
              <a:rPr lang="en-GB" sz="1800" i="0" spc="-5" dirty="0">
                <a:solidFill>
                  <a:schemeClr val="tx1"/>
                </a:solidFill>
                <a:latin typeface="Arial MT"/>
                <a:cs typeface="Arial MT"/>
              </a:rPr>
              <a:t>that</a:t>
            </a:r>
            <a:r>
              <a:rPr lang="en-GB" sz="1800" i="0" spc="15" dirty="0">
                <a:solidFill>
                  <a:schemeClr val="tx1"/>
                </a:solidFill>
                <a:latin typeface="Arial MT"/>
                <a:cs typeface="Arial MT"/>
              </a:rPr>
              <a:t> </a:t>
            </a:r>
            <a:r>
              <a:rPr lang="en-GB" sz="1800" i="0" spc="-5" dirty="0">
                <a:solidFill>
                  <a:schemeClr val="tx1"/>
                </a:solidFill>
                <a:latin typeface="Arial MT"/>
                <a:cs typeface="Arial MT"/>
              </a:rPr>
              <a:t>it</a:t>
            </a:r>
            <a:r>
              <a:rPr lang="en-GB" sz="1800" i="0" dirty="0">
                <a:solidFill>
                  <a:schemeClr val="tx1"/>
                </a:solidFill>
                <a:latin typeface="Arial MT"/>
                <a:cs typeface="Arial MT"/>
              </a:rPr>
              <a:t> </a:t>
            </a:r>
            <a:r>
              <a:rPr lang="en-GB" sz="1800" i="0" spc="-5" dirty="0">
                <a:solidFill>
                  <a:schemeClr val="tx1"/>
                </a:solidFill>
                <a:latin typeface="Arial MT"/>
                <a:cs typeface="Arial MT"/>
              </a:rPr>
              <a:t>is best</a:t>
            </a:r>
            <a:r>
              <a:rPr lang="en-GB" sz="1800" i="0" spc="15" dirty="0">
                <a:solidFill>
                  <a:schemeClr val="tx1"/>
                </a:solidFill>
                <a:latin typeface="Arial MT"/>
                <a:cs typeface="Arial MT"/>
              </a:rPr>
              <a:t> </a:t>
            </a:r>
            <a:r>
              <a:rPr lang="en-GB" sz="1800" i="0" spc="-5" dirty="0">
                <a:solidFill>
                  <a:schemeClr val="tx1"/>
                </a:solidFill>
                <a:latin typeface="Arial MT"/>
                <a:cs typeface="Arial MT"/>
              </a:rPr>
              <a:t>to</a:t>
            </a:r>
            <a:r>
              <a:rPr lang="en-GB" sz="1800" i="0" spc="5" dirty="0">
                <a:solidFill>
                  <a:schemeClr val="tx1"/>
                </a:solidFill>
                <a:latin typeface="Arial MT"/>
                <a:cs typeface="Arial MT"/>
              </a:rPr>
              <a:t> </a:t>
            </a:r>
            <a:r>
              <a:rPr lang="en-GB" sz="1800" i="0" spc="-5" dirty="0">
                <a:solidFill>
                  <a:schemeClr val="tx1"/>
                </a:solidFill>
                <a:latin typeface="Arial MT"/>
                <a:cs typeface="Arial MT"/>
              </a:rPr>
              <a:t>minimise</a:t>
            </a:r>
            <a:r>
              <a:rPr lang="en-GB" sz="1800" i="0" spc="-25" dirty="0">
                <a:solidFill>
                  <a:schemeClr val="tx1"/>
                </a:solidFill>
                <a:latin typeface="Arial MT"/>
                <a:cs typeface="Arial MT"/>
              </a:rPr>
              <a:t> </a:t>
            </a:r>
            <a:r>
              <a:rPr lang="en-GB" sz="1800" i="0" spc="-5" dirty="0">
                <a:solidFill>
                  <a:schemeClr val="tx1"/>
                </a:solidFill>
                <a:latin typeface="Arial MT"/>
                <a:cs typeface="Arial MT"/>
              </a:rPr>
              <a:t>conversation </a:t>
            </a:r>
            <a:r>
              <a:rPr lang="en-GB" sz="1800" i="0" spc="-10" dirty="0">
                <a:solidFill>
                  <a:schemeClr val="tx1"/>
                </a:solidFill>
                <a:latin typeface="Arial MT"/>
                <a:cs typeface="Arial MT"/>
              </a:rPr>
              <a:t>with</a:t>
            </a:r>
            <a:r>
              <a:rPr lang="en-GB" sz="1800" i="0" spc="10" dirty="0">
                <a:solidFill>
                  <a:schemeClr val="tx1"/>
                </a:solidFill>
                <a:latin typeface="Arial MT"/>
                <a:cs typeface="Arial MT"/>
              </a:rPr>
              <a:t> </a:t>
            </a:r>
            <a:r>
              <a:rPr lang="en-GB" sz="1800" i="0" spc="-5" dirty="0">
                <a:solidFill>
                  <a:schemeClr val="tx1"/>
                </a:solidFill>
                <a:latin typeface="Arial MT"/>
                <a:cs typeface="Arial MT"/>
              </a:rPr>
              <a:t>them.</a:t>
            </a:r>
            <a:endParaRPr lang="en-GB" sz="1800" i="0" dirty="0">
              <a:solidFill>
                <a:schemeClr val="tx1"/>
              </a:solidFill>
              <a:latin typeface="Arial MT"/>
              <a:cs typeface="Arial MT"/>
            </a:endParaRPr>
          </a:p>
          <a:p>
            <a:pPr>
              <a:defRPr/>
            </a:pPr>
            <a:endParaRPr lang="en-GB" dirty="0">
              <a:highlight>
                <a:srgbClr val="FFFF00"/>
              </a:highlight>
            </a:endParaRPr>
          </a:p>
        </p:txBody>
      </p:sp>
      <p:sp>
        <p:nvSpPr>
          <p:cNvPr id="4" name="TextBox 3">
            <a:extLst>
              <a:ext uri="{FF2B5EF4-FFF2-40B4-BE49-F238E27FC236}">
                <a16:creationId xmlns:a16="http://schemas.microsoft.com/office/drawing/2014/main" id="{E2037236-D766-671A-C8EE-7B2812D7285E}"/>
              </a:ext>
            </a:extLst>
          </p:cNvPr>
          <p:cNvSpPr txBox="1"/>
          <p:nvPr/>
        </p:nvSpPr>
        <p:spPr>
          <a:xfrm>
            <a:off x="3995936" y="5929246"/>
            <a:ext cx="1828800" cy="400110"/>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Sommerville, 2016</a:t>
            </a:r>
          </a:p>
          <a:p>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03615430-5F0B-71A1-AF67-E4359D722EE0}"/>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99EBEA21-ABC3-0804-6F67-41134D6109E1}"/>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None/>
              <a:defRPr/>
            </a:pPr>
            <a:r>
              <a:rPr lang="en-GB" altLang="en-US" sz="2000" dirty="0">
                <a:solidFill>
                  <a:srgbClr val="C00000"/>
                </a:solidFill>
                <a:latin typeface="Arial" panose="020B0604020202020204" pitchFamily="34" charset="0"/>
              </a:rPr>
              <a:t>Topic 8: Project Management</a:t>
            </a:r>
          </a:p>
          <a:p>
            <a:pPr marL="268287" lvl="1" indent="0" eaLnBrk="1" hangingPunct="1">
              <a:buFontTx/>
              <a:buNone/>
              <a:defRPr/>
            </a:pPr>
            <a:r>
              <a:rPr lang="en-GB" altLang="en-US" sz="2000" dirty="0">
                <a:highlight>
                  <a:srgbClr val="FFFF00"/>
                </a:highlight>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6BD7ABB-369E-71E7-CF43-0F87BE0094A7}"/>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C6BD7ABB-369E-71E7-CF43-0F87BE0094A7}"/>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2653BC4-7B96-8AE2-F35E-5D8D91A1C8E1}"/>
              </a:ext>
            </a:extLst>
          </p:cNvPr>
          <p:cNvSpPr>
            <a:spLocks noGrp="1" noChangeArrowheads="1"/>
          </p:cNvSpPr>
          <p:nvPr>
            <p:ph type="title"/>
          </p:nvPr>
        </p:nvSpPr>
        <p:spPr/>
        <p:txBody>
          <a:bodyPr/>
          <a:lstStyle/>
          <a:p>
            <a:r>
              <a:rPr lang="en-GB" altLang="en-US" dirty="0"/>
              <a:t>Next Session – Topic 9</a:t>
            </a:r>
          </a:p>
        </p:txBody>
      </p:sp>
      <p:sp>
        <p:nvSpPr>
          <p:cNvPr id="3" name="Content Placeholder 2">
            <a:extLst>
              <a:ext uri="{FF2B5EF4-FFF2-40B4-BE49-F238E27FC236}">
                <a16:creationId xmlns:a16="http://schemas.microsoft.com/office/drawing/2014/main" id="{051644A7-4CD1-585D-81E2-23F989A904DF}"/>
              </a:ext>
            </a:extLst>
          </p:cNvPr>
          <p:cNvSpPr>
            <a:spLocks noGrp="1"/>
          </p:cNvSpPr>
          <p:nvPr>
            <p:ph idx="1"/>
          </p:nvPr>
        </p:nvSpPr>
        <p:spPr/>
        <p:txBody>
          <a:bodyPr/>
          <a:lstStyle/>
          <a:p>
            <a:pPr>
              <a:defRPr/>
            </a:pPr>
            <a:r>
              <a:rPr lang="en-GB" dirty="0"/>
              <a:t>In the next session, you should be working on a mini  project to:</a:t>
            </a:r>
          </a:p>
          <a:p>
            <a:pPr>
              <a:defRPr/>
            </a:pPr>
            <a:endParaRPr lang="en-GB" dirty="0"/>
          </a:p>
          <a:p>
            <a:pPr marL="342900" indent="-342900">
              <a:spcBef>
                <a:spcPts val="300"/>
              </a:spcBef>
              <a:spcAft>
                <a:spcPts val="300"/>
              </a:spcAft>
              <a:buFont typeface="+mj-lt"/>
              <a:buAutoNum type="arabicPeriod"/>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Analyse and Plan the activities for the project</a:t>
            </a:r>
          </a:p>
          <a:p>
            <a:pPr marL="342900" indent="-342900">
              <a:buFont typeface="+mj-lt"/>
              <a:buAutoNum type="arabicPeriod"/>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Gather Requirements of the project</a:t>
            </a:r>
            <a:endParaRPr lang="en-GB" sz="2400" i="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63A7D78-30AA-507F-4FD8-62C528CFF306}"/>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C88C72DB-C770-22FD-3828-2D3C066781D6}"/>
              </a:ext>
            </a:extLst>
          </p:cNvPr>
          <p:cNvSpPr>
            <a:spLocks noGrp="1" noChangeArrowheads="1"/>
          </p:cNvSpPr>
          <p:nvPr>
            <p:ph idx="1"/>
          </p:nvPr>
        </p:nvSpPr>
        <p:spPr>
          <a:xfrm>
            <a:off x="107950" y="2060575"/>
            <a:ext cx="8856663" cy="4105275"/>
          </a:xfrm>
        </p:spPr>
        <p:txBody>
          <a:bodyPr/>
          <a:lstStyle/>
          <a:p>
            <a:pPr marL="342900" indent="-34290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Sommerville, I. (2016), </a:t>
            </a:r>
            <a:r>
              <a:rPr lang="en-GB" altLang="en-US" sz="2000" dirty="0">
                <a:latin typeface="Arial" panose="020B0604020202020204" pitchFamily="34" charset="0"/>
                <a:cs typeface="Arial" panose="020B0604020202020204" pitchFamily="34" charset="0"/>
              </a:rPr>
              <a:t>Software Engineering</a:t>
            </a:r>
            <a:r>
              <a:rPr lang="en-GB" altLang="en-US" sz="2000" i="0" dirty="0">
                <a:latin typeface="Arial" panose="020B0604020202020204" pitchFamily="34" charset="0"/>
                <a:cs typeface="Arial" panose="020B0604020202020204" pitchFamily="34" charset="0"/>
              </a:rPr>
              <a:t>, 10</a:t>
            </a:r>
            <a:r>
              <a:rPr lang="en-GB" altLang="en-US" sz="2000" i="0" baseline="30000" dirty="0">
                <a:latin typeface="Arial" panose="020B0604020202020204" pitchFamily="34" charset="0"/>
                <a:cs typeface="Arial" panose="020B0604020202020204" pitchFamily="34" charset="0"/>
              </a:rPr>
              <a:t>th</a:t>
            </a:r>
            <a:r>
              <a:rPr lang="en-GB" altLang="en-US" sz="2000" i="0" dirty="0">
                <a:latin typeface="Arial" panose="020B0604020202020204" pitchFamily="34" charset="0"/>
                <a:cs typeface="Arial" panose="020B0604020202020204" pitchFamily="34" charset="0"/>
              </a:rPr>
              <a:t> edition</a:t>
            </a:r>
          </a:p>
          <a:p>
            <a:pPr marL="0" indent="0">
              <a:defRPr/>
            </a:pPr>
            <a:r>
              <a:rPr lang="en-GB" altLang="en-US" sz="2000" i="0" dirty="0">
                <a:latin typeface="Arial" panose="020B0604020202020204" pitchFamily="34" charset="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1B33900-81FB-FF89-A3C8-9729B669D445}"/>
              </a:ext>
            </a:extLst>
          </p:cNvPr>
          <p:cNvSpPr>
            <a:spLocks noGrp="1" noChangeArrowheads="1"/>
          </p:cNvSpPr>
          <p:nvPr>
            <p:ph type="ctrTitle"/>
          </p:nvPr>
        </p:nvSpPr>
        <p:spPr>
          <a:xfrm>
            <a:off x="685800" y="2286000"/>
            <a:ext cx="7772400" cy="1143000"/>
          </a:xfrm>
        </p:spPr>
        <p:txBody>
          <a:bodyPr/>
          <a:lstStyle/>
          <a:p>
            <a:pPr eaLnBrk="1" hangingPunct="1"/>
            <a:r>
              <a:rPr lang="en-GB" altLang="en-US"/>
              <a:t>Topic 8 – Project Management</a:t>
            </a:r>
          </a:p>
        </p:txBody>
      </p:sp>
      <p:sp>
        <p:nvSpPr>
          <p:cNvPr id="51203" name="Rectangle 3">
            <a:extLst>
              <a:ext uri="{FF2B5EF4-FFF2-40B4-BE49-F238E27FC236}">
                <a16:creationId xmlns:a16="http://schemas.microsoft.com/office/drawing/2014/main" id="{CA446670-C1DE-3004-92C1-1E97EA1AC324}"/>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7E29-14BF-110F-E7C4-4F210A41D53B}"/>
              </a:ext>
            </a:extLst>
          </p:cNvPr>
          <p:cNvSpPr>
            <a:spLocks noGrp="1"/>
          </p:cNvSpPr>
          <p:nvPr>
            <p:ph type="title"/>
          </p:nvPr>
        </p:nvSpPr>
        <p:spPr/>
        <p:txBody>
          <a:bodyPr/>
          <a:lstStyle/>
          <a:p>
            <a:r>
              <a:rPr lang="en-GB" dirty="0"/>
              <a:t>What is a Project?</a:t>
            </a:r>
          </a:p>
        </p:txBody>
      </p:sp>
      <p:sp>
        <p:nvSpPr>
          <p:cNvPr id="3" name="Content Placeholder 2">
            <a:extLst>
              <a:ext uri="{FF2B5EF4-FFF2-40B4-BE49-F238E27FC236}">
                <a16:creationId xmlns:a16="http://schemas.microsoft.com/office/drawing/2014/main" id="{4696B52D-0849-00E1-CD3F-8509A5790A52}"/>
              </a:ext>
            </a:extLst>
          </p:cNvPr>
          <p:cNvSpPr>
            <a:spLocks noGrp="1"/>
          </p:cNvSpPr>
          <p:nvPr>
            <p:ph idx="1"/>
          </p:nvPr>
        </p:nvSpPr>
        <p:spPr>
          <a:xfrm>
            <a:off x="107950" y="1340769"/>
            <a:ext cx="8856663" cy="4825082"/>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Project is a temporary endeavour (PMBOK)</a:t>
            </a:r>
          </a:p>
          <a:p>
            <a:pPr marL="9017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undertaken to create a unique product, service, or result.</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It typically has a defined beginning and end, with specific objectives to be achieved within constraints such as time, cost, and resources.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Projects are often managed using established processes and methodologies to ensure successful completion and delivery of the desired outcome.</a:t>
            </a:r>
          </a:p>
        </p:txBody>
      </p:sp>
    </p:spTree>
    <p:extLst>
      <p:ext uri="{BB962C8B-B14F-4D97-AF65-F5344CB8AC3E}">
        <p14:creationId xmlns:p14="http://schemas.microsoft.com/office/powerpoint/2010/main" val="342250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D385-79AE-6CD5-F9F7-304E3863DC3E}"/>
              </a:ext>
            </a:extLst>
          </p:cNvPr>
          <p:cNvSpPr>
            <a:spLocks noGrp="1"/>
          </p:cNvSpPr>
          <p:nvPr>
            <p:ph type="title"/>
          </p:nvPr>
        </p:nvSpPr>
        <p:spPr/>
        <p:txBody>
          <a:bodyPr/>
          <a:lstStyle/>
          <a:p>
            <a:r>
              <a:rPr lang="en-GB" dirty="0"/>
              <a:t>Project Management</a:t>
            </a:r>
          </a:p>
        </p:txBody>
      </p:sp>
      <p:pic>
        <p:nvPicPr>
          <p:cNvPr id="5" name="Content Placeholder 4">
            <a:extLst>
              <a:ext uri="{FF2B5EF4-FFF2-40B4-BE49-F238E27FC236}">
                <a16:creationId xmlns:a16="http://schemas.microsoft.com/office/drawing/2014/main" id="{EFA6725B-1A90-2927-7FBD-1F40ACA5F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5344" y="1283296"/>
            <a:ext cx="3435059" cy="4319587"/>
          </a:xfrm>
        </p:spPr>
      </p:pic>
      <p:sp>
        <p:nvSpPr>
          <p:cNvPr id="6" name="TextBox 5">
            <a:extLst>
              <a:ext uri="{FF2B5EF4-FFF2-40B4-BE49-F238E27FC236}">
                <a16:creationId xmlns:a16="http://schemas.microsoft.com/office/drawing/2014/main" id="{7DA18D52-3F2E-2B37-806C-1E4682292450}"/>
              </a:ext>
            </a:extLst>
          </p:cNvPr>
          <p:cNvSpPr txBox="1"/>
          <p:nvPr/>
        </p:nvSpPr>
        <p:spPr>
          <a:xfrm>
            <a:off x="6948264" y="5504180"/>
            <a:ext cx="1828800" cy="246221"/>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Smartsheet.com</a:t>
            </a:r>
          </a:p>
        </p:txBody>
      </p:sp>
      <p:sp>
        <p:nvSpPr>
          <p:cNvPr id="7" name="TextBox 6">
            <a:extLst>
              <a:ext uri="{FF2B5EF4-FFF2-40B4-BE49-F238E27FC236}">
                <a16:creationId xmlns:a16="http://schemas.microsoft.com/office/drawing/2014/main" id="{2B96AD6B-304B-3850-D49F-1FE8AE735721}"/>
              </a:ext>
            </a:extLst>
          </p:cNvPr>
          <p:cNvSpPr txBox="1"/>
          <p:nvPr/>
        </p:nvSpPr>
        <p:spPr>
          <a:xfrm>
            <a:off x="95006" y="1242486"/>
            <a:ext cx="5472608" cy="5016758"/>
          </a:xfrm>
          <a:prstGeom prst="rect">
            <a:avLst/>
          </a:prstGeom>
          <a:noFill/>
        </p:spPr>
        <p:txBody>
          <a:bodyPr wrap="square" rtlCol="0">
            <a:spAutoFit/>
          </a:bodyPr>
          <a:lstStyle/>
          <a:p>
            <a:pPr marL="285750" indent="-285750">
              <a:buFont typeface="Arial" panose="020B0604020202020204" pitchFamily="34" charset="0"/>
              <a:buChar char="•"/>
            </a:pPr>
            <a:r>
              <a:rPr lang="en-GB" sz="2000" dirty="0">
                <a:effectLst/>
                <a:ea typeface="Calibri" panose="020F0502020204030204" pitchFamily="34" charset="0"/>
                <a:cs typeface="Arial" panose="020B0604020202020204" pitchFamily="34" charset="0"/>
              </a:rPr>
              <a:t>Project Management Triangle," also known as the "Triple Constraint" or "Iron Triangle</a:t>
            </a:r>
          </a:p>
          <a:p>
            <a:endParaRPr lang="en-GB" sz="2000"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2000" kern="1200" dirty="0">
                <a:solidFill>
                  <a:schemeClr val="tx1"/>
                </a:solidFill>
                <a:ea typeface="Calibri" panose="020F0502020204030204" pitchFamily="34" charset="0"/>
                <a:cs typeface="Arial" panose="020B0604020202020204" pitchFamily="34" charset="0"/>
              </a:rPr>
              <a:t>3</a:t>
            </a:r>
            <a:r>
              <a:rPr lang="en-GB" sz="2000" dirty="0">
                <a:effectLst/>
                <a:ea typeface="Calibri" panose="020F0502020204030204" pitchFamily="34" charset="0"/>
                <a:cs typeface="Arial" panose="020B0604020202020204" pitchFamily="34" charset="0"/>
              </a:rPr>
              <a:t> primary constraints of a project: </a:t>
            </a:r>
            <a:r>
              <a:rPr lang="en-GB" sz="2000" b="1" dirty="0">
                <a:effectLst/>
                <a:ea typeface="Calibri" panose="020F0502020204030204" pitchFamily="34" charset="0"/>
                <a:cs typeface="Arial" panose="020B0604020202020204" pitchFamily="34" charset="0"/>
              </a:rPr>
              <a:t>scope</a:t>
            </a:r>
            <a:r>
              <a:rPr lang="en-GB" sz="2000" dirty="0">
                <a:effectLst/>
                <a:ea typeface="Calibri" panose="020F0502020204030204" pitchFamily="34" charset="0"/>
                <a:cs typeface="Arial" panose="020B0604020202020204" pitchFamily="34" charset="0"/>
              </a:rPr>
              <a:t>, </a:t>
            </a:r>
            <a:r>
              <a:rPr lang="en-GB" sz="2000" b="1" dirty="0">
                <a:effectLst/>
                <a:ea typeface="Calibri" panose="020F0502020204030204" pitchFamily="34" charset="0"/>
                <a:cs typeface="Arial" panose="020B0604020202020204" pitchFamily="34" charset="0"/>
              </a:rPr>
              <a:t>time</a:t>
            </a:r>
            <a:r>
              <a:rPr lang="en-GB" sz="2000" dirty="0">
                <a:effectLst/>
                <a:ea typeface="Calibri" panose="020F0502020204030204" pitchFamily="34" charset="0"/>
                <a:cs typeface="Arial" panose="020B0604020202020204" pitchFamily="34" charset="0"/>
              </a:rPr>
              <a:t>, and </a:t>
            </a:r>
            <a:r>
              <a:rPr lang="en-GB" sz="2000" b="1" dirty="0">
                <a:effectLst/>
                <a:ea typeface="Calibri" panose="020F0502020204030204" pitchFamily="34" charset="0"/>
                <a:cs typeface="Arial" panose="020B0604020202020204" pitchFamily="34" charset="0"/>
              </a:rPr>
              <a:t>cost</a:t>
            </a:r>
            <a:r>
              <a:rPr lang="en-GB" sz="2000" dirty="0">
                <a:effectLst/>
                <a:ea typeface="Calibri" panose="020F0502020204030204" pitchFamily="34" charset="0"/>
                <a:cs typeface="Arial" panose="020B0604020202020204" pitchFamily="34" charset="0"/>
              </a:rPr>
              <a:t>. </a:t>
            </a:r>
          </a:p>
          <a:p>
            <a:pPr marL="285750" indent="-285750">
              <a:buFont typeface="Arial" panose="020B0604020202020204" pitchFamily="34" charset="0"/>
              <a:buChar char="•"/>
            </a:pPr>
            <a:endParaRPr lang="en-GB" sz="2000" dirty="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2000" kern="1200" dirty="0">
                <a:solidFill>
                  <a:schemeClr val="tx1"/>
                </a:solidFill>
                <a:ea typeface="Calibri" panose="020F0502020204030204" pitchFamily="34" charset="0"/>
                <a:cs typeface="Arial" panose="020B0604020202020204" pitchFamily="34" charset="0"/>
              </a:rPr>
              <a:t>Interrelated constraints :</a:t>
            </a:r>
            <a:r>
              <a:rPr lang="en-GB" sz="2000" dirty="0">
                <a:effectLst/>
                <a:ea typeface="Calibri" panose="020F0502020204030204" pitchFamily="34" charset="0"/>
                <a:cs typeface="Arial" panose="020B0604020202020204" pitchFamily="34" charset="0"/>
              </a:rPr>
              <a:t> increase the scope -&gt; more time -&gt; more costs</a:t>
            </a:r>
          </a:p>
          <a:p>
            <a:pPr marL="285750" indent="-285750">
              <a:buFont typeface="Arial" panose="020B0604020202020204" pitchFamily="34" charset="0"/>
              <a:buChar char="•"/>
            </a:pPr>
            <a:endParaRPr lang="en-GB" sz="2000"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2000" kern="1200" dirty="0">
                <a:solidFill>
                  <a:schemeClr val="tx1"/>
                </a:solidFill>
                <a:ea typeface="Calibri" panose="020F0502020204030204" pitchFamily="34" charset="0"/>
                <a:cs typeface="Arial" panose="020B0604020202020204" pitchFamily="34" charset="0"/>
              </a:rPr>
              <a:t>Project manager should </a:t>
            </a:r>
            <a:r>
              <a:rPr lang="en-GB" sz="2000" kern="100" dirty="0">
                <a:effectLst/>
                <a:ea typeface="Calibri" panose="020F0502020204030204" pitchFamily="34" charset="0"/>
                <a:cs typeface="Arial" panose="020B0604020202020204" pitchFamily="34" charset="0"/>
              </a:rPr>
              <a:t>balance these constraints.</a:t>
            </a:r>
          </a:p>
          <a:p>
            <a:endParaRPr lang="en-GB" sz="2000" kern="100"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2000" b="0" i="0" dirty="0">
                <a:effectLst/>
                <a:cs typeface="Arial" panose="020B0604020202020204" pitchFamily="34" charset="0"/>
              </a:rPr>
              <a:t>Six-pointed stars captures 3 additional  important influences of </a:t>
            </a:r>
            <a:r>
              <a:rPr lang="en-GB" sz="2000" b="1" i="0" dirty="0">
                <a:effectLst/>
                <a:cs typeface="Arial" panose="020B0604020202020204" pitchFamily="34" charset="0"/>
              </a:rPr>
              <a:t>risk</a:t>
            </a:r>
            <a:r>
              <a:rPr lang="en-GB" sz="2000" b="0" i="0" dirty="0">
                <a:effectLst/>
                <a:cs typeface="Arial" panose="020B0604020202020204" pitchFamily="34" charset="0"/>
              </a:rPr>
              <a:t>, </a:t>
            </a:r>
            <a:r>
              <a:rPr lang="en-GB" sz="2000" b="1" i="0" dirty="0">
                <a:effectLst/>
                <a:cs typeface="Arial" panose="020B0604020202020204" pitchFamily="34" charset="0"/>
              </a:rPr>
              <a:t>resource</a:t>
            </a:r>
            <a:r>
              <a:rPr lang="en-GB" sz="2000" b="0" i="0" dirty="0">
                <a:effectLst/>
                <a:cs typeface="Arial" panose="020B0604020202020204" pitchFamily="34" charset="0"/>
              </a:rPr>
              <a:t> and </a:t>
            </a:r>
            <a:r>
              <a:rPr lang="en-GB" sz="2000" b="1" i="0" dirty="0">
                <a:effectLst/>
                <a:cs typeface="Arial" panose="020B0604020202020204" pitchFamily="34" charset="0"/>
              </a:rPr>
              <a:t>quality.</a:t>
            </a:r>
            <a:endParaRPr lang="en-GB" sz="2000" b="1" kern="1200" dirty="0">
              <a:solidFill>
                <a:schemeClr val="tx1"/>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2000" kern="1200" dirty="0">
              <a:solidFill>
                <a:schemeClr val="tx1"/>
              </a:solidFill>
              <a:cs typeface="Arial" panose="020B0604020202020204" pitchFamily="34" charset="0"/>
            </a:endParaRPr>
          </a:p>
        </p:txBody>
      </p:sp>
    </p:spTree>
    <p:extLst>
      <p:ext uri="{BB962C8B-B14F-4D97-AF65-F5344CB8AC3E}">
        <p14:creationId xmlns:p14="http://schemas.microsoft.com/office/powerpoint/2010/main" val="144791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684B0E38-34BF-3F2E-F16F-30E31ABB21CA}"/>
              </a:ext>
            </a:extLst>
          </p:cNvPr>
          <p:cNvSpPr txBox="1">
            <a:spLocks noChangeArrowheads="1"/>
          </p:cNvSpPr>
          <p:nvPr/>
        </p:nvSpPr>
        <p:spPr bwMode="auto">
          <a:xfrm>
            <a:off x="357187" y="1628800"/>
            <a:ext cx="8429625" cy="298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Concerned with </a:t>
            </a:r>
            <a:r>
              <a:rPr lang="en-US" altLang="en-US" b="1" dirty="0">
                <a:solidFill>
                  <a:srgbClr val="46424D"/>
                </a:solidFill>
                <a:latin typeface="Arial MT"/>
                <a:ea typeface="Arial MT"/>
                <a:cs typeface="Arial MT"/>
              </a:rPr>
              <a:t>activities</a:t>
            </a:r>
            <a:r>
              <a:rPr lang="en-US" altLang="en-US" dirty="0">
                <a:solidFill>
                  <a:srgbClr val="46424D"/>
                </a:solidFill>
                <a:latin typeface="Arial MT"/>
                <a:ea typeface="Arial MT"/>
                <a:cs typeface="Arial MT"/>
              </a:rPr>
              <a:t> involved in ensuring  that software is delivered </a:t>
            </a:r>
            <a:r>
              <a:rPr lang="en-US" altLang="en-US" b="1" dirty="0">
                <a:solidFill>
                  <a:srgbClr val="46424D"/>
                </a:solidFill>
                <a:latin typeface="Arial MT"/>
                <a:ea typeface="Arial MT"/>
                <a:cs typeface="Arial MT"/>
              </a:rPr>
              <a:t>on time and on  schedule and in accordance with the  requirements (scope)</a:t>
            </a:r>
          </a:p>
          <a:p>
            <a:pPr marL="355600" indent="-342900">
              <a:spcBef>
                <a:spcPts val="1750"/>
              </a:spcBef>
              <a:buFont typeface="Arial" panose="020B0604020202020204" pitchFamily="34" charset="0"/>
              <a:buChar char="•"/>
            </a:pP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Needed because software  development is always subject to budget and schedule  constraints that are set by the </a:t>
            </a:r>
            <a:r>
              <a:rPr lang="en-US" altLang="en-US" dirty="0" err="1">
                <a:solidFill>
                  <a:srgbClr val="46424D"/>
                </a:solidFill>
                <a:latin typeface="Arial MT"/>
                <a:ea typeface="Arial MT"/>
                <a:cs typeface="Arial MT"/>
              </a:rPr>
              <a:t>organisation</a:t>
            </a:r>
            <a:r>
              <a:rPr lang="en-US" altLang="en-US" dirty="0">
                <a:solidFill>
                  <a:srgbClr val="46424D"/>
                </a:solidFill>
                <a:latin typeface="Arial MT"/>
                <a:ea typeface="Arial MT"/>
                <a:cs typeface="Arial MT"/>
              </a:rPr>
              <a:t> developing  the software.</a:t>
            </a:r>
            <a:endParaRPr lang="en-US" altLang="en-US" dirty="0">
              <a:latin typeface="Arial MT"/>
              <a:ea typeface="Arial MT"/>
              <a:cs typeface="Arial MT"/>
            </a:endParaRPr>
          </a:p>
        </p:txBody>
      </p:sp>
      <p:sp>
        <p:nvSpPr>
          <p:cNvPr id="2" name="Title 1">
            <a:extLst>
              <a:ext uri="{FF2B5EF4-FFF2-40B4-BE49-F238E27FC236}">
                <a16:creationId xmlns:a16="http://schemas.microsoft.com/office/drawing/2014/main" id="{6B40E1BD-85C9-3E35-1A54-87B861215EBB}"/>
              </a:ext>
            </a:extLst>
          </p:cNvPr>
          <p:cNvSpPr txBox="1">
            <a:spLocks noChangeArrowheads="1"/>
          </p:cNvSpPr>
          <p:nvPr/>
        </p:nvSpPr>
        <p:spPr>
          <a:xfrm>
            <a:off x="107504" y="303212"/>
            <a:ext cx="8785225" cy="821532"/>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rgbClr val="FFFFFF"/>
                </a:solidFill>
                <a:cs typeface="Arial" panose="020B0604020202020204" pitchFamily="34" charset="0"/>
              </a:rPr>
              <a:t>Software Project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AC8C47A-7C36-DA3E-62D6-4E32EC37BAEC}"/>
              </a:ext>
            </a:extLst>
          </p:cNvPr>
          <p:cNvSpPr txBox="1">
            <a:spLocks noGrp="1"/>
          </p:cNvSpPr>
          <p:nvPr>
            <p:ph type="title"/>
          </p:nvPr>
        </p:nvSpPr>
        <p:spPr>
          <a:xfrm>
            <a:off x="323528" y="404664"/>
            <a:ext cx="4611688" cy="690562"/>
          </a:xfrm>
        </p:spPr>
        <p:txBody>
          <a:bodyPr lIns="0" tIns="12700" rIns="0" bIns="0" rtlCol="0">
            <a:spAutoFit/>
          </a:bodyPr>
          <a:lstStyle/>
          <a:p>
            <a:pPr marL="12700">
              <a:spcBef>
                <a:spcPts val="100"/>
              </a:spcBef>
              <a:defRPr/>
            </a:pPr>
            <a:r>
              <a:rPr lang="en-GB" spc="-5" dirty="0"/>
              <a:t>Success</a:t>
            </a:r>
            <a:r>
              <a:rPr lang="en-GB" spc="-55" dirty="0"/>
              <a:t> </a:t>
            </a:r>
            <a:r>
              <a:rPr lang="en-GB" dirty="0"/>
              <a:t>Criteria</a:t>
            </a:r>
          </a:p>
        </p:txBody>
      </p:sp>
      <p:sp>
        <p:nvSpPr>
          <p:cNvPr id="3" name="object 3">
            <a:extLst>
              <a:ext uri="{FF2B5EF4-FFF2-40B4-BE49-F238E27FC236}">
                <a16:creationId xmlns:a16="http://schemas.microsoft.com/office/drawing/2014/main" id="{45E05F0A-DF02-561A-222E-E35EE4BB421F}"/>
              </a:ext>
            </a:extLst>
          </p:cNvPr>
          <p:cNvSpPr txBox="1"/>
          <p:nvPr/>
        </p:nvSpPr>
        <p:spPr>
          <a:xfrm>
            <a:off x="536575" y="1473200"/>
            <a:ext cx="8010525" cy="4058162"/>
          </a:xfrm>
          <a:prstGeom prst="rect">
            <a:avLst/>
          </a:prstGeom>
        </p:spPr>
        <p:txBody>
          <a:bodyPr lIns="0" tIns="165735" rIns="0" bIns="0">
            <a:spAutoFit/>
          </a:bodyPr>
          <a:lstStyle/>
          <a:p>
            <a:pPr marL="354965" indent="-342900">
              <a:spcBef>
                <a:spcPts val="1305"/>
              </a:spcBef>
              <a:buFont typeface="Wingdings" panose="05000000000000000000" pitchFamily="2" charset="2"/>
              <a:buChar char="ü"/>
              <a:tabLst>
                <a:tab pos="356235" algn="l"/>
              </a:tabLst>
              <a:defRPr/>
            </a:pPr>
            <a:r>
              <a:rPr spc="-5" dirty="0">
                <a:solidFill>
                  <a:srgbClr val="46424D"/>
                </a:solidFill>
                <a:latin typeface="Arial MT"/>
                <a:cs typeface="Arial MT"/>
              </a:rPr>
              <a:t>Deliver</a:t>
            </a:r>
            <a:r>
              <a:rPr spc="20" dirty="0">
                <a:solidFill>
                  <a:srgbClr val="46424D"/>
                </a:solidFill>
                <a:latin typeface="Arial MT"/>
                <a:cs typeface="Arial MT"/>
              </a:rPr>
              <a:t> </a:t>
            </a:r>
            <a:r>
              <a:rPr dirty="0">
                <a:solidFill>
                  <a:srgbClr val="46424D"/>
                </a:solidFill>
                <a:latin typeface="Arial MT"/>
                <a:cs typeface="Arial MT"/>
              </a:rPr>
              <a:t>the</a:t>
            </a:r>
            <a:r>
              <a:rPr spc="-15" dirty="0">
                <a:solidFill>
                  <a:srgbClr val="46424D"/>
                </a:solidFill>
                <a:latin typeface="Arial MT"/>
                <a:cs typeface="Arial MT"/>
              </a:rPr>
              <a:t> </a:t>
            </a:r>
            <a:r>
              <a:rPr dirty="0">
                <a:solidFill>
                  <a:srgbClr val="46424D"/>
                </a:solidFill>
                <a:latin typeface="Arial MT"/>
                <a:cs typeface="Arial MT"/>
              </a:rPr>
              <a:t>software</a:t>
            </a:r>
            <a:r>
              <a:rPr spc="-5" dirty="0">
                <a:solidFill>
                  <a:srgbClr val="46424D"/>
                </a:solidFill>
                <a:latin typeface="Arial MT"/>
                <a:cs typeface="Arial MT"/>
              </a:rPr>
              <a:t> </a:t>
            </a:r>
            <a:r>
              <a:rPr dirty="0">
                <a:solidFill>
                  <a:srgbClr val="46424D"/>
                </a:solidFill>
                <a:latin typeface="Arial MT"/>
                <a:cs typeface="Arial MT"/>
              </a:rPr>
              <a:t>to</a:t>
            </a:r>
            <a:r>
              <a:rPr spc="-10" dirty="0">
                <a:solidFill>
                  <a:srgbClr val="46424D"/>
                </a:solidFill>
                <a:latin typeface="Arial MT"/>
                <a:cs typeface="Arial MT"/>
              </a:rPr>
              <a:t> </a:t>
            </a:r>
            <a:r>
              <a:rPr dirty="0">
                <a:solidFill>
                  <a:srgbClr val="46424D"/>
                </a:solidFill>
                <a:latin typeface="Arial MT"/>
                <a:cs typeface="Arial MT"/>
              </a:rPr>
              <a:t>the</a:t>
            </a:r>
            <a:r>
              <a:rPr spc="-15" dirty="0">
                <a:solidFill>
                  <a:srgbClr val="46424D"/>
                </a:solidFill>
                <a:latin typeface="Arial MT"/>
                <a:cs typeface="Arial MT"/>
              </a:rPr>
              <a:t> </a:t>
            </a:r>
            <a:r>
              <a:rPr dirty="0">
                <a:solidFill>
                  <a:srgbClr val="46424D"/>
                </a:solidFill>
                <a:latin typeface="Arial MT"/>
                <a:cs typeface="Arial MT"/>
              </a:rPr>
              <a:t>customer</a:t>
            </a:r>
            <a:r>
              <a:rPr spc="-15" dirty="0">
                <a:solidFill>
                  <a:srgbClr val="46424D"/>
                </a:solidFill>
                <a:latin typeface="Arial MT"/>
                <a:cs typeface="Arial MT"/>
              </a:rPr>
              <a:t> </a:t>
            </a:r>
            <a:r>
              <a:rPr dirty="0">
                <a:solidFill>
                  <a:srgbClr val="46424D"/>
                </a:solidFill>
                <a:latin typeface="Arial MT"/>
                <a:cs typeface="Arial MT"/>
              </a:rPr>
              <a:t>at</a:t>
            </a:r>
            <a:r>
              <a:rPr spc="-10" dirty="0">
                <a:solidFill>
                  <a:srgbClr val="46424D"/>
                </a:solidFill>
                <a:latin typeface="Arial MT"/>
                <a:cs typeface="Arial MT"/>
              </a:rPr>
              <a:t> </a:t>
            </a:r>
            <a:r>
              <a:rPr dirty="0">
                <a:solidFill>
                  <a:srgbClr val="46424D"/>
                </a:solidFill>
                <a:latin typeface="Arial MT"/>
                <a:cs typeface="Arial MT"/>
              </a:rPr>
              <a:t>the </a:t>
            </a:r>
            <a:r>
              <a:rPr spc="-5" dirty="0">
                <a:solidFill>
                  <a:srgbClr val="46424D"/>
                </a:solidFill>
                <a:latin typeface="Arial MT"/>
                <a:cs typeface="Arial MT"/>
              </a:rPr>
              <a:t>agreed</a:t>
            </a:r>
            <a:r>
              <a:rPr spc="5" dirty="0">
                <a:solidFill>
                  <a:srgbClr val="46424D"/>
                </a:solidFill>
                <a:latin typeface="Arial MT"/>
                <a:cs typeface="Arial MT"/>
              </a:rPr>
              <a:t> </a:t>
            </a:r>
            <a:r>
              <a:rPr dirty="0">
                <a:solidFill>
                  <a:srgbClr val="46424D"/>
                </a:solidFill>
                <a:latin typeface="Arial MT"/>
                <a:cs typeface="Arial MT"/>
              </a:rPr>
              <a:t>time.</a:t>
            </a:r>
            <a:endParaRPr lang="en-GB" dirty="0">
              <a:solidFill>
                <a:srgbClr val="46424D"/>
              </a:solidFill>
              <a:latin typeface="Arial MT"/>
              <a:cs typeface="Arial MT"/>
            </a:endParaRPr>
          </a:p>
          <a:p>
            <a:pPr marL="354965" indent="-342900">
              <a:spcBef>
                <a:spcPts val="1305"/>
              </a:spcBef>
              <a:buFont typeface="Wingdings" panose="05000000000000000000" pitchFamily="2" charset="2"/>
              <a:buChar char="ü"/>
              <a:tabLst>
                <a:tab pos="356235" algn="l"/>
              </a:tabLst>
              <a:defRPr/>
            </a:pPr>
            <a:endParaRPr dirty="0">
              <a:latin typeface="Arial MT"/>
              <a:cs typeface="Arial MT"/>
            </a:endParaRPr>
          </a:p>
          <a:p>
            <a:pPr marL="354965" indent="-342900">
              <a:spcBef>
                <a:spcPts val="1205"/>
              </a:spcBef>
              <a:buFont typeface="Wingdings" panose="05000000000000000000" pitchFamily="2" charset="2"/>
              <a:buChar char="ü"/>
              <a:tabLst>
                <a:tab pos="356235" algn="l"/>
              </a:tabLst>
              <a:defRPr/>
            </a:pPr>
            <a:r>
              <a:rPr spc="-5" dirty="0">
                <a:solidFill>
                  <a:srgbClr val="46424D"/>
                </a:solidFill>
                <a:latin typeface="Arial MT"/>
                <a:cs typeface="Arial MT"/>
              </a:rPr>
              <a:t>Keep</a:t>
            </a:r>
            <a:r>
              <a:rPr spc="5" dirty="0">
                <a:solidFill>
                  <a:srgbClr val="46424D"/>
                </a:solidFill>
                <a:latin typeface="Arial MT"/>
                <a:cs typeface="Arial MT"/>
              </a:rPr>
              <a:t> </a:t>
            </a:r>
            <a:r>
              <a:rPr spc="-5" dirty="0">
                <a:solidFill>
                  <a:srgbClr val="46424D"/>
                </a:solidFill>
                <a:latin typeface="Arial MT"/>
                <a:cs typeface="Arial MT"/>
              </a:rPr>
              <a:t>overall</a:t>
            </a:r>
            <a:r>
              <a:rPr spc="5" dirty="0">
                <a:solidFill>
                  <a:srgbClr val="46424D"/>
                </a:solidFill>
                <a:latin typeface="Arial MT"/>
                <a:cs typeface="Arial MT"/>
              </a:rPr>
              <a:t> </a:t>
            </a:r>
            <a:r>
              <a:rPr dirty="0">
                <a:solidFill>
                  <a:srgbClr val="46424D"/>
                </a:solidFill>
                <a:latin typeface="Arial MT"/>
                <a:cs typeface="Arial MT"/>
              </a:rPr>
              <a:t>costs </a:t>
            </a:r>
            <a:r>
              <a:rPr spc="-5" dirty="0">
                <a:solidFill>
                  <a:srgbClr val="46424D"/>
                </a:solidFill>
                <a:latin typeface="Arial MT"/>
                <a:cs typeface="Arial MT"/>
              </a:rPr>
              <a:t>within</a:t>
            </a:r>
            <a:r>
              <a:rPr dirty="0">
                <a:solidFill>
                  <a:srgbClr val="46424D"/>
                </a:solidFill>
                <a:latin typeface="Arial MT"/>
                <a:cs typeface="Arial MT"/>
              </a:rPr>
              <a:t> </a:t>
            </a:r>
            <a:r>
              <a:rPr spc="-5" dirty="0">
                <a:solidFill>
                  <a:srgbClr val="46424D"/>
                </a:solidFill>
                <a:latin typeface="Arial MT"/>
                <a:cs typeface="Arial MT"/>
              </a:rPr>
              <a:t>budget.</a:t>
            </a:r>
            <a:endParaRPr lang="en-GB" spc="-5" dirty="0">
              <a:solidFill>
                <a:srgbClr val="46424D"/>
              </a:solidFill>
              <a:latin typeface="Arial MT"/>
              <a:cs typeface="Arial MT"/>
            </a:endParaRPr>
          </a:p>
          <a:p>
            <a:pPr marL="354965" indent="-342900">
              <a:spcBef>
                <a:spcPts val="1205"/>
              </a:spcBef>
              <a:buFont typeface="Wingdings" panose="05000000000000000000" pitchFamily="2" charset="2"/>
              <a:buChar char="ü"/>
              <a:tabLst>
                <a:tab pos="356235" algn="l"/>
              </a:tabLst>
              <a:defRPr/>
            </a:pPr>
            <a:endParaRPr dirty="0">
              <a:latin typeface="Arial MT"/>
              <a:cs typeface="Arial MT"/>
            </a:endParaRPr>
          </a:p>
          <a:p>
            <a:pPr marL="354965" indent="-342900">
              <a:spcBef>
                <a:spcPts val="1200"/>
              </a:spcBef>
              <a:buFont typeface="Wingdings" panose="05000000000000000000" pitchFamily="2" charset="2"/>
              <a:buChar char="ü"/>
              <a:tabLst>
                <a:tab pos="356235" algn="l"/>
              </a:tabLst>
              <a:defRPr/>
            </a:pPr>
            <a:r>
              <a:rPr spc="-5" dirty="0">
                <a:solidFill>
                  <a:srgbClr val="46424D"/>
                </a:solidFill>
                <a:latin typeface="Arial MT"/>
                <a:cs typeface="Arial MT"/>
              </a:rPr>
              <a:t>Deliver</a:t>
            </a:r>
            <a:r>
              <a:rPr spc="15" dirty="0">
                <a:solidFill>
                  <a:srgbClr val="46424D"/>
                </a:solidFill>
                <a:latin typeface="Arial MT"/>
                <a:cs typeface="Arial MT"/>
              </a:rPr>
              <a:t> </a:t>
            </a:r>
            <a:r>
              <a:rPr spc="-5" dirty="0">
                <a:solidFill>
                  <a:srgbClr val="46424D"/>
                </a:solidFill>
                <a:latin typeface="Arial MT"/>
                <a:cs typeface="Arial MT"/>
              </a:rPr>
              <a:t>software</a:t>
            </a:r>
            <a:r>
              <a:rPr spc="-10" dirty="0">
                <a:solidFill>
                  <a:srgbClr val="46424D"/>
                </a:solidFill>
                <a:latin typeface="Arial MT"/>
                <a:cs typeface="Arial MT"/>
              </a:rPr>
              <a:t> </a:t>
            </a:r>
            <a:r>
              <a:rPr dirty="0">
                <a:solidFill>
                  <a:srgbClr val="46424D"/>
                </a:solidFill>
                <a:latin typeface="Arial MT"/>
                <a:cs typeface="Arial MT"/>
              </a:rPr>
              <a:t>that</a:t>
            </a:r>
            <a:r>
              <a:rPr spc="-25" dirty="0">
                <a:solidFill>
                  <a:srgbClr val="46424D"/>
                </a:solidFill>
                <a:latin typeface="Arial MT"/>
                <a:cs typeface="Arial MT"/>
              </a:rPr>
              <a:t> </a:t>
            </a:r>
            <a:r>
              <a:rPr dirty="0">
                <a:solidFill>
                  <a:srgbClr val="46424D"/>
                </a:solidFill>
                <a:latin typeface="Arial MT"/>
                <a:cs typeface="Arial MT"/>
              </a:rPr>
              <a:t>meets</a:t>
            </a:r>
            <a:r>
              <a:rPr spc="-10" dirty="0">
                <a:solidFill>
                  <a:srgbClr val="46424D"/>
                </a:solidFill>
                <a:latin typeface="Arial MT"/>
                <a:cs typeface="Arial MT"/>
              </a:rPr>
              <a:t> </a:t>
            </a:r>
            <a:r>
              <a:rPr dirty="0">
                <a:solidFill>
                  <a:srgbClr val="46424D"/>
                </a:solidFill>
                <a:latin typeface="Arial MT"/>
                <a:cs typeface="Arial MT"/>
              </a:rPr>
              <a:t>the</a:t>
            </a:r>
            <a:r>
              <a:rPr spc="-5" dirty="0">
                <a:solidFill>
                  <a:srgbClr val="46424D"/>
                </a:solidFill>
                <a:latin typeface="Arial MT"/>
                <a:cs typeface="Arial MT"/>
              </a:rPr>
              <a:t> </a:t>
            </a:r>
            <a:r>
              <a:rPr dirty="0">
                <a:solidFill>
                  <a:srgbClr val="46424D"/>
                </a:solidFill>
                <a:latin typeface="Arial MT"/>
                <a:cs typeface="Arial MT"/>
              </a:rPr>
              <a:t>customer’s</a:t>
            </a:r>
            <a:r>
              <a:rPr spc="-10" dirty="0">
                <a:solidFill>
                  <a:srgbClr val="46424D"/>
                </a:solidFill>
                <a:latin typeface="Arial MT"/>
                <a:cs typeface="Arial MT"/>
              </a:rPr>
              <a:t> </a:t>
            </a:r>
            <a:r>
              <a:rPr spc="-5" dirty="0">
                <a:solidFill>
                  <a:srgbClr val="46424D"/>
                </a:solidFill>
                <a:latin typeface="Arial MT"/>
                <a:cs typeface="Arial MT"/>
              </a:rPr>
              <a:t>expectations.</a:t>
            </a:r>
            <a:endParaRPr lang="en-GB" spc="-5" dirty="0">
              <a:solidFill>
                <a:srgbClr val="46424D"/>
              </a:solidFill>
              <a:latin typeface="Arial MT"/>
              <a:cs typeface="Arial MT"/>
            </a:endParaRPr>
          </a:p>
          <a:p>
            <a:pPr marL="354965" indent="-342900">
              <a:spcBef>
                <a:spcPts val="1200"/>
              </a:spcBef>
              <a:buFont typeface="Wingdings" panose="05000000000000000000" pitchFamily="2" charset="2"/>
              <a:buChar char="ü"/>
              <a:tabLst>
                <a:tab pos="356235" algn="l"/>
              </a:tabLst>
              <a:defRPr/>
            </a:pPr>
            <a:endParaRPr dirty="0">
              <a:latin typeface="Arial MT"/>
              <a:cs typeface="Arial MT"/>
            </a:endParaRPr>
          </a:p>
          <a:p>
            <a:pPr marL="354965" indent="-342900">
              <a:spcBef>
                <a:spcPts val="1200"/>
              </a:spcBef>
              <a:buFont typeface="Wingdings" panose="05000000000000000000" pitchFamily="2" charset="2"/>
              <a:buChar char="ü"/>
              <a:tabLst>
                <a:tab pos="356235" algn="l"/>
              </a:tabLst>
              <a:defRPr/>
            </a:pPr>
            <a:r>
              <a:rPr spc="-5" dirty="0">
                <a:solidFill>
                  <a:srgbClr val="46424D"/>
                </a:solidFill>
                <a:latin typeface="Arial MT"/>
                <a:cs typeface="Arial MT"/>
              </a:rPr>
              <a:t>Maintain</a:t>
            </a:r>
            <a:r>
              <a:rPr spc="15" dirty="0">
                <a:solidFill>
                  <a:srgbClr val="46424D"/>
                </a:solidFill>
                <a:latin typeface="Arial MT"/>
                <a:cs typeface="Arial MT"/>
              </a:rPr>
              <a:t> </a:t>
            </a:r>
            <a:r>
              <a:rPr dirty="0">
                <a:solidFill>
                  <a:srgbClr val="46424D"/>
                </a:solidFill>
                <a:latin typeface="Arial MT"/>
                <a:cs typeface="Arial MT"/>
              </a:rPr>
              <a:t>a</a:t>
            </a:r>
            <a:r>
              <a:rPr spc="10" dirty="0">
                <a:solidFill>
                  <a:srgbClr val="46424D"/>
                </a:solidFill>
                <a:latin typeface="Arial MT"/>
                <a:cs typeface="Arial MT"/>
              </a:rPr>
              <a:t> </a:t>
            </a:r>
            <a:r>
              <a:rPr spc="-5" dirty="0">
                <a:solidFill>
                  <a:srgbClr val="46424D"/>
                </a:solidFill>
                <a:latin typeface="Arial MT"/>
                <a:cs typeface="Arial MT"/>
              </a:rPr>
              <a:t>coherent</a:t>
            </a:r>
            <a:r>
              <a:rPr spc="25" dirty="0">
                <a:solidFill>
                  <a:srgbClr val="46424D"/>
                </a:solidFill>
                <a:latin typeface="Arial MT"/>
                <a:cs typeface="Arial MT"/>
              </a:rPr>
              <a:t> </a:t>
            </a:r>
            <a:r>
              <a:rPr spc="-5" dirty="0">
                <a:solidFill>
                  <a:srgbClr val="46424D"/>
                </a:solidFill>
                <a:latin typeface="Arial MT"/>
                <a:cs typeface="Arial MT"/>
              </a:rPr>
              <a:t>and</a:t>
            </a:r>
            <a:r>
              <a:rPr spc="10" dirty="0">
                <a:solidFill>
                  <a:srgbClr val="46424D"/>
                </a:solidFill>
                <a:latin typeface="Arial MT"/>
                <a:cs typeface="Arial MT"/>
              </a:rPr>
              <a:t> </a:t>
            </a:r>
            <a:r>
              <a:rPr spc="-5" dirty="0">
                <a:solidFill>
                  <a:srgbClr val="46424D"/>
                </a:solidFill>
                <a:latin typeface="Arial MT"/>
                <a:cs typeface="Arial MT"/>
              </a:rPr>
              <a:t>well-functioning</a:t>
            </a:r>
            <a:r>
              <a:rPr spc="70" dirty="0">
                <a:solidFill>
                  <a:srgbClr val="46424D"/>
                </a:solidFill>
                <a:latin typeface="Arial MT"/>
                <a:cs typeface="Arial MT"/>
              </a:rPr>
              <a:t> </a:t>
            </a:r>
            <a:r>
              <a:rPr spc="-5" dirty="0">
                <a:solidFill>
                  <a:srgbClr val="46424D"/>
                </a:solidFill>
                <a:latin typeface="Arial MT"/>
                <a:cs typeface="Arial MT"/>
              </a:rPr>
              <a:t>development</a:t>
            </a:r>
            <a:r>
              <a:rPr lang="en-GB" spc="-5" dirty="0">
                <a:solidFill>
                  <a:srgbClr val="46424D"/>
                </a:solidFill>
                <a:latin typeface="Arial MT"/>
                <a:cs typeface="Arial MT"/>
              </a:rPr>
              <a:t> </a:t>
            </a:r>
            <a:r>
              <a:rPr dirty="0">
                <a:solidFill>
                  <a:srgbClr val="46424D"/>
                </a:solidFill>
                <a:latin typeface="Arial MT"/>
                <a:cs typeface="Arial MT"/>
              </a:rPr>
              <a:t>team.</a:t>
            </a:r>
            <a:endParaRPr dirty="0">
              <a:latin typeface="Arial MT"/>
              <a:cs typeface="Arial MT"/>
            </a:endParaRPr>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6E5282FD-1C70-4AD1-975A-0915A425D0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A7607F-C92C-45C5-8361-0D5D4EBE9F66}">
  <ds:schemaRefs>
    <ds:schemaRef ds:uri="http://schemas.microsoft.com/sharepoint/v3/contenttype/forms"/>
  </ds:schemaRefs>
</ds:datastoreItem>
</file>

<file path=customXml/itemProps3.xml><?xml version="1.0" encoding="utf-8"?>
<ds:datastoreItem xmlns:ds="http://schemas.openxmlformats.org/officeDocument/2006/customXml" ds:itemID="{6FAABE33-57F2-4F29-B66A-3E321F0B0814}">
  <ds:schemaRefs>
    <ds:schemaRef ds:uri="http://purl.org/dc/terms/"/>
    <ds:schemaRef ds:uri="http://purl.org/dc/dcmitype/"/>
    <ds:schemaRef ds:uri="http://schemas.microsoft.com/office/infopath/2007/PartnerControls"/>
    <ds:schemaRef ds:uri="dbeaa6b5-7a21-43b8-ab59-31e7cbf2c187"/>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bdeceafc-5c0f-406d-b95f-35e6593d664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2207</TotalTime>
  <Words>4089</Words>
  <Application>Microsoft Office PowerPoint</Application>
  <PresentationFormat>On-screen Show (4:3)</PresentationFormat>
  <Paragraphs>431</Paragraphs>
  <Slides>57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 MT</vt:lpstr>
      <vt:lpstr>Söhne</vt:lpstr>
      <vt:lpstr>Arial</vt:lpstr>
      <vt:lpstr>Calibri</vt:lpstr>
      <vt:lpstr>Gill Sans</vt:lpstr>
      <vt:lpstr>Source Sans Pro</vt:lpstr>
      <vt:lpstr>Wingdings</vt:lpstr>
      <vt:lpstr>Blank Presentation</vt:lpstr>
      <vt:lpstr>test 2</vt:lpstr>
      <vt:lpstr>PowerPoint Presentation</vt:lpstr>
      <vt:lpstr>The Unit Roadmap  </vt:lpstr>
      <vt:lpstr>Recap on Topic 7</vt:lpstr>
      <vt:lpstr>Learning Outcomes</vt:lpstr>
      <vt:lpstr>Scope and Coverage</vt:lpstr>
      <vt:lpstr>What is a Project?</vt:lpstr>
      <vt:lpstr>Project Management</vt:lpstr>
      <vt:lpstr>PowerPoint Presentation</vt:lpstr>
      <vt:lpstr>Success Criteria</vt:lpstr>
      <vt:lpstr>Software Management Distinctions</vt:lpstr>
      <vt:lpstr>PowerPoint Presentation</vt:lpstr>
      <vt:lpstr>Project Management Activities</vt:lpstr>
      <vt:lpstr>Management Activities</vt:lpstr>
      <vt:lpstr>The project management process</vt:lpstr>
      <vt:lpstr>Project Planning</vt:lpstr>
      <vt:lpstr>Work Breakdown Structure (WBS)</vt:lpstr>
      <vt:lpstr>Gantt Chart</vt:lpstr>
      <vt:lpstr>Estimation</vt:lpstr>
      <vt:lpstr>PowerPoint Presentation</vt:lpstr>
      <vt:lpstr>Risk Management</vt:lpstr>
      <vt:lpstr>Risk Classification</vt:lpstr>
      <vt:lpstr>Examples Of Project, Product, And Business Risks</vt:lpstr>
      <vt:lpstr>The Risk Management Process</vt:lpstr>
      <vt:lpstr>The Risk Management Process</vt:lpstr>
      <vt:lpstr>Risk Register</vt:lpstr>
      <vt:lpstr>Short Activity</vt:lpstr>
      <vt:lpstr>Checkpoint Summary </vt:lpstr>
      <vt:lpstr>Quality Management</vt:lpstr>
      <vt:lpstr>Quality Management Process</vt:lpstr>
      <vt:lpstr>Quality Standards</vt:lpstr>
      <vt:lpstr>Software Assurance Methods</vt:lpstr>
      <vt:lpstr>Capability Maturity Model</vt:lpstr>
      <vt:lpstr>Short Activity</vt:lpstr>
      <vt:lpstr>Project Controlling &amp; Monitoring</vt:lpstr>
      <vt:lpstr>Burn Down/Up Chart</vt:lpstr>
      <vt:lpstr>Burn Down/Up Chart</vt:lpstr>
      <vt:lpstr>PowerPoint Presentation</vt:lpstr>
      <vt:lpstr>People Management Principles </vt:lpstr>
      <vt:lpstr>Motivating People</vt:lpstr>
      <vt:lpstr>Human Needs Hierarchy</vt:lpstr>
      <vt:lpstr>Teamwork</vt:lpstr>
      <vt:lpstr>The Effectiveness Of A Team</vt:lpstr>
      <vt:lpstr>PowerPoint Presentation</vt:lpstr>
      <vt:lpstr>Assembling A Team</vt:lpstr>
      <vt:lpstr>Group Composition</vt:lpstr>
      <vt:lpstr>Group Organisation</vt:lpstr>
      <vt:lpstr>Group Organisation</vt:lpstr>
      <vt:lpstr>Development Team</vt:lpstr>
      <vt:lpstr>Checkpoint Summary</vt:lpstr>
      <vt:lpstr>Quiz  </vt:lpstr>
      <vt:lpstr>Private Study</vt:lpstr>
      <vt:lpstr>Case Study: Individual Motivation</vt:lpstr>
      <vt:lpstr>Case Study</vt:lpstr>
      <vt:lpstr>The Unit Roadmap  </vt:lpstr>
      <vt:lpstr>Next Session – Topic 9</vt:lpstr>
      <vt:lpstr>References</vt:lpstr>
      <vt:lpstr>Topic 8 – Project Management</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298</cp:revision>
  <dcterms:created xsi:type="dcterms:W3CDTF">2008-01-18T13:21:43Z</dcterms:created>
  <dcterms:modified xsi:type="dcterms:W3CDTF">2024-04-05T12:40:50Z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