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18"/>
  </p:notesMasterIdLst>
  <p:handoutMasterIdLst>
    <p:handoutMasterId r:id="rId19"/>
  </p:handoutMasterIdLst>
  <p:sldIdLst>
    <p:sldId id="261" r:id="rId6"/>
    <p:sldId id="279" r:id="rId7"/>
    <p:sldId id="280" r:id="rId8"/>
    <p:sldId id="263" r:id="rId9"/>
    <p:sldId id="265" r:id="rId10"/>
    <p:sldId id="284" r:id="rId11"/>
    <p:sldId id="285" r:id="rId12"/>
    <p:sldId id="286" r:id="rId13"/>
    <p:sldId id="278" r:id="rId14"/>
    <p:sldId id="281" r:id="rId15"/>
    <p:sldId id="282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13EB4E-260D-2BEF-3741-5FE299C88150}" name="Liew Pei Ling" initials="PL" userId="S::peiling.liew@nccedu.com::c3090c8e-0726-43ba-95b9-123e980a21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B718F-F30E-4936-AEAB-1FE7C7A79FE0}" v="2" dt="2024-04-05T08:24:54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6467" autoAdjust="0"/>
  </p:normalViewPr>
  <p:slideViewPr>
    <p:cSldViewPr>
      <p:cViewPr varScale="1">
        <p:scale>
          <a:sx n="85" d="100"/>
          <a:sy n="85" d="100"/>
        </p:scale>
        <p:origin x="1662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-1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52FB718F-F30E-4936-AEAB-1FE7C7A79FE0}"/>
    <pc:docChg chg="undo custSel modSld">
      <pc:chgData name="Liew Pei Ling" userId="c3090c8e-0726-43ba-95b9-123e980a216d" providerId="ADAL" clId="{52FB718F-F30E-4936-AEAB-1FE7C7A79FE0}" dt="2024-04-05T12:47:33.529" v="98" actId="20577"/>
      <pc:docMkLst>
        <pc:docMk/>
      </pc:docMkLst>
      <pc:sldChg chg="modSp mod">
        <pc:chgData name="Liew Pei Ling" userId="c3090c8e-0726-43ba-95b9-123e980a216d" providerId="ADAL" clId="{52FB718F-F30E-4936-AEAB-1FE7C7A79FE0}" dt="2024-04-05T12:46:10.326" v="71" actId="20577"/>
        <pc:sldMkLst>
          <pc:docMk/>
          <pc:sldMk cId="0" sldId="263"/>
        </pc:sldMkLst>
        <pc:spChg chg="mod">
          <ac:chgData name="Liew Pei Ling" userId="c3090c8e-0726-43ba-95b9-123e980a216d" providerId="ADAL" clId="{52FB718F-F30E-4936-AEAB-1FE7C7A79FE0}" dt="2024-04-05T12:46:10.326" v="71" actId="20577"/>
          <ac:spMkLst>
            <pc:docMk/>
            <pc:sldMk cId="0" sldId="263"/>
            <ac:spMk id="8195" creationId="{ED8C8C91-5248-0454-CEB3-F12CB9048993}"/>
          </ac:spMkLst>
        </pc:spChg>
      </pc:sldChg>
      <pc:sldChg chg="modSp mod">
        <pc:chgData name="Liew Pei Ling" userId="c3090c8e-0726-43ba-95b9-123e980a216d" providerId="ADAL" clId="{52FB718F-F30E-4936-AEAB-1FE7C7A79FE0}" dt="2024-04-05T09:03:27.103" v="60" actId="20577"/>
        <pc:sldMkLst>
          <pc:docMk/>
          <pc:sldMk cId="0" sldId="265"/>
        </pc:sldMkLst>
        <pc:spChg chg="mod">
          <ac:chgData name="Liew Pei Ling" userId="c3090c8e-0726-43ba-95b9-123e980a216d" providerId="ADAL" clId="{52FB718F-F30E-4936-AEAB-1FE7C7A79FE0}" dt="2024-04-05T09:03:27.103" v="60" actId="20577"/>
          <ac:spMkLst>
            <pc:docMk/>
            <pc:sldMk cId="0" sldId="265"/>
            <ac:spMk id="13314" creationId="{CDEA6A19-39A0-2090-88F4-F6AC478EF3A1}"/>
          </ac:spMkLst>
        </pc:spChg>
        <pc:spChg chg="mod">
          <ac:chgData name="Liew Pei Ling" userId="c3090c8e-0726-43ba-95b9-123e980a216d" providerId="ADAL" clId="{52FB718F-F30E-4936-AEAB-1FE7C7A79FE0}" dt="2024-04-05T08:29:50.893" v="33" actId="20577"/>
          <ac:spMkLst>
            <pc:docMk/>
            <pc:sldMk cId="0" sldId="265"/>
            <ac:spMk id="13315" creationId="{ABB8A92A-233D-501E-3DAD-F3A26FA891AB}"/>
          </ac:spMkLst>
        </pc:spChg>
      </pc:sldChg>
      <pc:sldChg chg="modSp mod">
        <pc:chgData name="Liew Pei Ling" userId="c3090c8e-0726-43ba-95b9-123e980a216d" providerId="ADAL" clId="{52FB718F-F30E-4936-AEAB-1FE7C7A79FE0}" dt="2024-04-05T08:13:12.045" v="2" actId="5793"/>
        <pc:sldMkLst>
          <pc:docMk/>
          <pc:sldMk cId="0" sldId="280"/>
        </pc:sldMkLst>
        <pc:spChg chg="mod">
          <ac:chgData name="Liew Pei Ling" userId="c3090c8e-0726-43ba-95b9-123e980a216d" providerId="ADAL" clId="{52FB718F-F30E-4936-AEAB-1FE7C7A79FE0}" dt="2024-04-05T08:13:12.045" v="2" actId="5793"/>
          <ac:spMkLst>
            <pc:docMk/>
            <pc:sldMk cId="0" sldId="280"/>
            <ac:spMk id="3" creationId="{9A7E8695-5FF4-FE99-03ED-921F2ED523D5}"/>
          </ac:spMkLst>
        </pc:spChg>
      </pc:sldChg>
      <pc:sldChg chg="modSp mod">
        <pc:chgData name="Liew Pei Ling" userId="c3090c8e-0726-43ba-95b9-123e980a216d" providerId="ADAL" clId="{52FB718F-F30E-4936-AEAB-1FE7C7A79FE0}" dt="2024-04-05T12:47:33.529" v="98" actId="20577"/>
        <pc:sldMkLst>
          <pc:docMk/>
          <pc:sldMk cId="1790922556" sldId="284"/>
        </pc:sldMkLst>
        <pc:spChg chg="mod">
          <ac:chgData name="Liew Pei Ling" userId="c3090c8e-0726-43ba-95b9-123e980a216d" providerId="ADAL" clId="{52FB718F-F30E-4936-AEAB-1FE7C7A79FE0}" dt="2024-04-05T12:47:33.529" v="98" actId="20577"/>
          <ac:spMkLst>
            <pc:docMk/>
            <pc:sldMk cId="1790922556" sldId="284"/>
            <ac:spMk id="3" creationId="{05047607-1B35-D1F2-9DA1-B92A157FD9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5ED01C5-1AD3-3D08-4592-A2C8302FB3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89FC58-D9B7-8FDF-F1D2-0D5690DA7B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659E83B-B1DB-168D-8502-F400342FFF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0182953-BCB8-3F4E-4CBC-78FC2F370D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D2719A8B-F784-460A-9051-E92AD08AD4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6:17:1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10762 0 0,'20'-20'176'0'0,"-4"-2"-56"0"0,2-4-104 0 0,-8 0-32 0 0,-6 4-72 0 0,-2 4 64 0 0,-4 4-16 0 0,0 0-80 0 0,0 6-40 0 0,0 0-264 0 0,-2 4-368 0 0,2 4-296 0 0,-2 2-265 0 0,-2 4-191 0 0,-2 2-488 0 0,-2 6-361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6:17:1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10762 0 0,'20'-20'176'0'0,"-4"-2"-56"0"0,2-4-104 0 0,-8 0-32 0 0,-6 4-72 0 0,-2 4 64 0 0,-4 4-16 0 0,0 0-80 0 0,0 6-40 0 0,0 0-264 0 0,-2 4-368 0 0,2 4-296 0 0,-2 2-265 0 0,-2 4-191 0 0,-2 2-488 0 0,-2 6-361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E68660-01BF-6811-99DF-BC30837037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124127-8C80-132D-00C2-98EC1C87EB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426BF43-9871-9185-8074-5426575CE6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E69ABE5-DFE4-9E9F-3A1D-8C82468616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B3D8A66-ED12-28A4-9C7C-94DA95DB72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2C4525-C7ED-68C4-DD61-87CCFC90C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D350FC-41A2-4A02-81FE-AEEEA56B7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4486AD9-EFD9-8FED-6655-DB372F075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C2A2A5-E898-4C30-856E-6D05E0CE9FF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A5235A-9A55-DB3C-EEE1-DCBDCBD4C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40AC37C-09B7-43CF-8EDB-8762FD7DA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3C2D7C0-EBB6-9138-286F-D3A6C3F5B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2A568A-0949-4072-8CB9-02ECE739FF9D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DF20D92-3A70-3E2F-3021-2DA6208D2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6F262AC-6700-FBE4-4328-FED9A9185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BCF63E6-8C07-76FF-0245-A07D1C9EA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9C402D-5048-4141-BE8F-770DD69E405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A57AE68-637A-923E-164A-57D25F240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A4BBAB-84CE-FD06-0601-2B12E393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A11C80C6-D230-F540-F83B-8904671E7D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:a16="http://schemas.microsoft.com/office/drawing/2014/main" id="{4DAD6B42-CFF8-4E0F-0D8E-A8BA128DD7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037CA4FF-C345-0EF4-9701-5BDA8F2EB6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:a16="http://schemas.microsoft.com/office/drawing/2014/main" id="{A8E8F4D5-609E-1AD1-B329-B06E0EAB3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4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86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6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1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4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5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3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ABB64DC8-5532-8092-F9DE-F08FFF594B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>
            <a:extLst>
              <a:ext uri="{FF2B5EF4-FFF2-40B4-BE49-F238E27FC236}">
                <a16:creationId xmlns:a16="http://schemas.microsoft.com/office/drawing/2014/main" id="{C799650C-94CA-B753-F41F-783633221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67740F23-8249-FFAE-B0FF-2A44049F1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35700" y="0"/>
            <a:ext cx="2908300" cy="243656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000" i="0" dirty="0">
                <a:solidFill>
                  <a:schemeClr val="bg1"/>
                </a:solidFill>
                <a:latin typeface="Arial" panose="020B0604020202020204" pitchFamily="34" charset="0"/>
              </a:rPr>
              <a:t>Mini Project  Part 1</a:t>
            </a:r>
            <a:r>
              <a:rPr lang="en-GB" altLang="en-US" sz="1000" dirty="0">
                <a:solidFill>
                  <a:schemeClr val="bg1"/>
                </a:solidFill>
                <a:latin typeface="Gill Sans" charset="0"/>
              </a:rPr>
              <a:t>  Topic 9 - 9.</a:t>
            </a:r>
            <a:fld id="{E460981C-A3D2-4633-AF35-3A2F9979590A}" type="slidenum">
              <a:rPr lang="en-GB" altLang="en-US" sz="1000" smtClean="0">
                <a:solidFill>
                  <a:schemeClr val="bg1"/>
                </a:solidFill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solidFill>
                <a:schemeClr val="bg1"/>
              </a:solidFill>
              <a:latin typeface="Gill Sans" charset="0"/>
            </a:endParaRPr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80D030F9-3164-E52D-54D4-0ADC27662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>
            <a:extLst>
              <a:ext uri="{FF2B5EF4-FFF2-40B4-BE49-F238E27FC236}">
                <a16:creationId xmlns:a16="http://schemas.microsoft.com/office/drawing/2014/main" id="{E1AC52AB-9FC3-BB8A-9918-1D82E895C0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>
            <a:extLst>
              <a:ext uri="{FF2B5EF4-FFF2-40B4-BE49-F238E27FC236}">
                <a16:creationId xmlns:a16="http://schemas.microsoft.com/office/drawing/2014/main" id="{BDA9C45C-CE0C-84D7-3281-5B0A08D6E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>
            <a:extLst>
              <a:ext uri="{FF2B5EF4-FFF2-40B4-BE49-F238E27FC236}">
                <a16:creationId xmlns:a16="http://schemas.microsoft.com/office/drawing/2014/main" id="{BC0C029C-556A-24C1-E572-A8876303A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F0269F68-B39B-D8B2-5013-B597D196544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4536578" cy="965200"/>
          </a:xfrm>
        </p:spPr>
        <p:txBody>
          <a:bodyPr/>
          <a:lstStyle/>
          <a:p>
            <a:pPr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9: Mini Project  Part 1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387383B-783A-0104-B07F-7EFD8B6AD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  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5F11495-B559-AB4C-68C9-20F6F0BBB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3"/>
          </a:xfrm>
          <a:noFill/>
        </p:spPr>
        <p:txBody>
          <a:bodyPr/>
          <a:lstStyle/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1: Introduction</a:t>
            </a:r>
          </a:p>
          <a:p>
            <a:pPr marL="268287" lvl="1" indent="0" algn="just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2: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Introduction to Software Engineering Key Practices and Principles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3: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Software Development Life Cycle Models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4: Requirement Engineering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5: System Modelling &amp; Design  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6: Software Implementation &amp; Testing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7: System Dependency &amp; Security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8: Project Management</a:t>
            </a:r>
          </a:p>
          <a:p>
            <a:pPr marL="268287" lvl="1" indent="0" eaLnBrk="1" hangingPunct="1">
              <a:buNone/>
              <a:defRPr/>
            </a:pPr>
            <a:r>
              <a:rPr lang="en-GB" altLang="en-US" sz="2000" dirty="0">
                <a:highlight>
                  <a:srgbClr val="C0C0C0"/>
                </a:highlight>
                <a:latin typeface="Arial" panose="020B0604020202020204" pitchFamily="34" charset="0"/>
              </a:rPr>
              <a:t>Topic 9: Mini Project 1</a:t>
            </a:r>
          </a:p>
          <a:p>
            <a:pPr marL="268287" lvl="1" indent="0" eaLnBrk="1" hangingPunct="1">
              <a:buNone/>
              <a:defRPr/>
            </a:pPr>
            <a:r>
              <a:rPr lang="en-GB" altLang="en-US" sz="2000" dirty="0">
                <a:highlight>
                  <a:srgbClr val="FFFF00"/>
                </a:highlight>
                <a:latin typeface="Arial" panose="020B0604020202020204" pitchFamily="34" charset="0"/>
              </a:rPr>
              <a:t>Topic 10: Mini Project 2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11: Mini Project 3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12: Mini Project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D17DB1-BD79-F602-7388-65A97B2FAF21}"/>
                  </a:ext>
                </a:extLst>
              </p14:cNvPr>
              <p14:cNvContentPartPr/>
              <p14:nvPr/>
            </p14:nvContentPartPr>
            <p14:xfrm>
              <a:off x="11716148" y="6440318"/>
              <a:ext cx="25560" cy="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D17DB1-BD79-F602-7388-65A97B2FA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7148" y="6431318"/>
                <a:ext cx="43200" cy="8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5A2AA87-DEB9-C2E1-C73E-9A7CC8B46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90FA-BE6A-B402-BAB0-44035787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At the end of this session students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Create appropriate UML models for a well-defined scenario of limited scope. 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DEAC37D-CD0F-51C4-829B-51945F371E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9 – Mini Project 1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277BEB8-D66E-05E4-BDD7-D7BD0FD758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9AA1ACC-4654-8901-7A11-E52E8253B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  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5BA3B385-EF1E-CEA6-AB8E-A93AC296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3"/>
          </a:xfrm>
        </p:spPr>
        <p:txBody>
          <a:bodyPr/>
          <a:lstStyle/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1: Introduction</a:t>
            </a:r>
          </a:p>
          <a:p>
            <a:pPr marL="268287" lvl="1" indent="0" algn="just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2: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Introduction to Software Engineering Key Practices and Principles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3: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Software Development Life Cycle Models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4: Requirement Engineering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5: System Modelling &amp; Design  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6: Software Implementation &amp; Testing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7: System Dependency &amp; Security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8: Project Management</a:t>
            </a:r>
          </a:p>
          <a:p>
            <a:pPr marL="268287" lvl="1" indent="0" eaLnBrk="1" hangingPunct="1">
              <a:buNone/>
              <a:defRPr/>
            </a:pPr>
            <a:r>
              <a:rPr lang="en-GB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Topic 9: Mini Project 1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10: Mini Project 2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11: Mini Project 3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12: Mini Project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9CD8B7-DC42-64DB-F445-F768CF0655DC}"/>
                  </a:ext>
                </a:extLst>
              </p14:cNvPr>
              <p14:cNvContentPartPr/>
              <p14:nvPr/>
            </p14:nvContentPartPr>
            <p14:xfrm>
              <a:off x="11716148" y="6440318"/>
              <a:ext cx="25560" cy="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9CD8B7-DC42-64DB-F445-F768CF065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7148" y="6431318"/>
                <a:ext cx="43200" cy="8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09E5B16-9899-7D80-8DE6-4761AF64B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8695-5FF4-FE99-03ED-921F2ED5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800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objective of the mini project is to develop a software prototype by applying the software engineering knowledge acquired from this unit.    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GB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36A24E3-9476-C7F3-7449-7E548E89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ED8C8C91-5248-0454-CEB3-F12CB9048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668" y="1700808"/>
            <a:ext cx="8856663" cy="431958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topic will cover: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</a:rPr>
              <a:t>Introduction to your coursework 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</a:rPr>
              <a:t>Introduction to mini project 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</a:rPr>
              <a:t> Delivery on:</a:t>
            </a:r>
          </a:p>
          <a:p>
            <a:pPr lvl="2" eaLnBrk="1" hangingPunct="1">
              <a:defRPr/>
            </a:pPr>
            <a:r>
              <a:rPr lang="en-GB" altLang="en-US" dirty="0">
                <a:latin typeface="Arial" panose="020B0604020202020204" pitchFamily="34" charset="0"/>
              </a:rPr>
              <a:t> Project Planning</a:t>
            </a:r>
          </a:p>
          <a:p>
            <a:pPr lvl="2" eaLnBrk="1" hangingPunct="1">
              <a:defRPr/>
            </a:pPr>
            <a:r>
              <a:rPr lang="en-GB" altLang="en-US" dirty="0">
                <a:latin typeface="Arial" panose="020B0604020202020204" pitchFamily="34" charset="0"/>
              </a:rPr>
              <a:t> System Requirement Analysis</a:t>
            </a:r>
          </a:p>
          <a:p>
            <a:pPr marL="712788" lvl="2" indent="0" eaLnBrk="1" hangingPunct="1">
              <a:buFont typeface="Gill Sans" charset="0"/>
              <a:buNone/>
              <a:defRPr/>
            </a:pPr>
            <a:r>
              <a:rPr lang="en-GB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CDEA6A19-39A0-2090-88F4-F6AC478EF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Mini Project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ABB8A92A-233D-501E-3DAD-F3A26FA89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258888"/>
            <a:ext cx="9040812" cy="4319587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i="0" dirty="0">
                <a:latin typeface="Arial" panose="020B0604020202020204" pitchFamily="34" charset="0"/>
              </a:rPr>
              <a:t>This is an individual work.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i="0" dirty="0">
                <a:latin typeface="Arial" panose="020B0604020202020204" pitchFamily="34" charset="0"/>
              </a:rPr>
              <a:t>You need to choose your own case on developing this project.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sz="2400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selecting the case, think broadly.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sz="2400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Choose a project that aligns with your interests and constraints.  You can build a prototype for a game, a web page, mobile apps, or even an application.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i="0" dirty="0">
                <a:latin typeface="Arial" panose="020B0604020202020204" pitchFamily="34" charset="0"/>
              </a:rPr>
              <a:t>Some suggestions would be projects on below topics:</a:t>
            </a:r>
          </a:p>
          <a:p>
            <a:pPr marL="787400" lvl="1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Arial" panose="020B0604020202020204" pitchFamily="34" charset="0"/>
              </a:rPr>
              <a:t>A college educational website or application for students and teachers</a:t>
            </a:r>
          </a:p>
          <a:p>
            <a:pPr marL="787400" lvl="1" indent="-342900" eaLnBrk="1" hangingPunct="1"/>
            <a:r>
              <a:rPr lang="en-GB" altLang="en-US" sz="2200" i="0" dirty="0">
                <a:latin typeface="Arial" panose="020B0604020202020204" pitchFamily="34" charset="0"/>
              </a:rPr>
              <a:t>An airline ticket booking website or application</a:t>
            </a:r>
          </a:p>
          <a:p>
            <a:pPr marL="787400" lvl="1" indent="-342900" eaLnBrk="1" hangingPunct="1"/>
            <a:r>
              <a:rPr lang="en-GB" altLang="en-US" sz="2200" dirty="0">
                <a:latin typeface="Arial" panose="020B0604020202020204" pitchFamily="34" charset="0"/>
              </a:rPr>
              <a:t>An appointment booking system </a:t>
            </a:r>
          </a:p>
          <a:p>
            <a:pPr marL="787400" lvl="1" indent="-342900" eaLnBrk="1" hangingPunct="1"/>
            <a:r>
              <a:rPr lang="en-GB" altLang="en-US" sz="2200" i="0" dirty="0">
                <a:latin typeface="Arial" panose="020B0604020202020204" pitchFamily="34" charset="0"/>
              </a:rPr>
              <a:t>An e-commerce for a local shop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1CF9-29B4-09A8-5ED9-EB0E27FA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7607-1B35-D1F2-9DA1-B92A157F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" y="1556792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Arial" panose="020B0604020202020204" pitchFamily="34" charset="0"/>
                <a:cs typeface="Arial" panose="020B0604020202020204" pitchFamily="34" charset="0"/>
              </a:rPr>
              <a:t>You need to produce a general report for Task 1- 6  </a:t>
            </a:r>
            <a:r>
              <a:rPr lang="en-GB" sz="3200" i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GB" sz="3200" i="0" dirty="0">
                <a:latin typeface="Arial" panose="020B0604020202020204" pitchFamily="34" charset="0"/>
                <a:cs typeface="Arial" panose="020B0604020202020204" pitchFamily="34" charset="0"/>
              </a:rPr>
              <a:t>mini-project.</a:t>
            </a:r>
          </a:p>
          <a:p>
            <a:pPr marL="0" indent="0"/>
            <a:endParaRPr lang="en-GB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Arial" panose="020B0604020202020204" pitchFamily="34" charset="0"/>
                <a:cs typeface="Arial" panose="020B0604020202020204" pitchFamily="34" charset="0"/>
              </a:rPr>
              <a:t>This is a report with maximum 3000 word weighting 90% of your overall mark.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Arial" panose="020B0604020202020204" pitchFamily="34" charset="0"/>
                <a:cs typeface="Arial" panose="020B0604020202020204" pitchFamily="34" charset="0"/>
              </a:rPr>
              <a:t>10% of overall mark is allocated to </a:t>
            </a:r>
            <a:r>
              <a:rPr lang="en-GB" sz="3200" i="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Project Presentation and Demonstration. </a:t>
            </a:r>
            <a:endParaRPr lang="en-GB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2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DEB8-5082-A42A-2103-B536E56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Mini-project 1: Task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A40C-8FFF-DBF9-680C-79F667EC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" y="1269206"/>
            <a:ext cx="8856663" cy="4319587"/>
          </a:xfrm>
        </p:spPr>
        <p:txBody>
          <a:bodyPr/>
          <a:lstStyle/>
          <a:p>
            <a:r>
              <a:rPr lang="en-GB" sz="2000" b="1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Task 1: Project Description: the problems, aims and objective of the project, scope of the project, project plan. (15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Identify Problems: Students should identify the main issues or challenges that their project aims to address. These could be problems in a specific industry, community, or field of study.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2. Define Aims and Objectives: Next, students should clearly state the goals they want to achieve through their project. These could be specific outcomes, improvements, or advancements they hope to make.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3. Scope of the Project: Students need to outline the boundaries of their project, including what will be included and what will be excluded. This helps to define the project's focus and prevents scope creep.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Project Plan: Finally, students should develop a detailed project plan that outlines the tasks, timelines, resources, and responsibilities required to complete the project successfully. This plan should be realistic and achievable within the given timeframe. </a:t>
            </a: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 should use a Gantt chart or/and WBS to illustrate project plan.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2000" b="1" i="0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GB" sz="2000" b="1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66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F3E7-FD15-96F1-4063-44F331A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Mini-project 1: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C24B-7E73-DF65-3697-C6139491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84785"/>
            <a:ext cx="8856663" cy="4681066"/>
          </a:xfrm>
        </p:spPr>
        <p:txBody>
          <a:bodyPr/>
          <a:lstStyle/>
          <a:p>
            <a:r>
              <a:rPr lang="en-GB" sz="2000" b="1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Task 2: Analysis:  requirements specification, use case diagrams (20 marks)</a:t>
            </a:r>
          </a:p>
          <a:p>
            <a:endParaRPr lang="en-GB" sz="2000" b="1" i="0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1. Requirements Specifications: Students should gather and document all the requirements for their project, including functional and non-functional requirements. This involves conducting interviews, surveys, and research to understand the needs of stakeholders. Students should document identified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7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CD2DFF5-5841-0B92-8CEA-589C75D72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Marking Criteria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EB94917-D1B8-405C-7B09-A51C00774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412777"/>
            <a:ext cx="8856663" cy="475307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 1: Project Description (15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Clear identification of project problems, aims, objectives, and scope (3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Comprehensive project plan detailing tasks, timelines, resources, and responsibilities, Gantt chart/WBS  (9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Clarity, organisation, and feasibility of the project proposal (3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GB" sz="1800" b="1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 2: Analysis (20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Thoroughness and accuracy of requirements (functional &amp; non-functional) specifications (7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Effectiveness and clarity of use case diagrams in representing system interactions (7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Depth of analysis and understanding demonstrated (6 marks)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170791AB-51FA-4603-963C-4AC311FDD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57D047-C24F-4E18-B5FB-C0D8FC926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7048B5-562C-4FE0-8ED6-043D303C8953}">
  <ds:schemaRefs>
    <ds:schemaRef ds:uri="http://schemas.microsoft.com/office/2006/documentManagement/types"/>
    <ds:schemaRef ds:uri="bdeceafc-5c0f-406d-b95f-35e6593d664b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dbeaa6b5-7a21-43b8-ab59-31e7cbf2c18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1612</TotalTime>
  <Words>809</Words>
  <Application>Microsoft Office PowerPoint</Application>
  <PresentationFormat>On-screen Show (4:3)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</vt:lpstr>
      <vt:lpstr>Blank Presentation</vt:lpstr>
      <vt:lpstr>test 2</vt:lpstr>
      <vt:lpstr>PowerPoint Presentation</vt:lpstr>
      <vt:lpstr>The Unit Roadmap  </vt:lpstr>
      <vt:lpstr>Objectives</vt:lpstr>
      <vt:lpstr>Scope and Coverage</vt:lpstr>
      <vt:lpstr>Mini Project</vt:lpstr>
      <vt:lpstr>Deliverable </vt:lpstr>
      <vt:lpstr>Mini-project 1: Task 1 </vt:lpstr>
      <vt:lpstr>Mini-project 1: Task 2</vt:lpstr>
      <vt:lpstr>Marking Criteria</vt:lpstr>
      <vt:lpstr>The Unit Roadmap  </vt:lpstr>
      <vt:lpstr>Next Session</vt:lpstr>
      <vt:lpstr>Topic 9 – Mini Project 1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136</cp:revision>
  <dcterms:created xsi:type="dcterms:W3CDTF">2008-01-18T13:21:43Z</dcterms:created>
  <dcterms:modified xsi:type="dcterms:W3CDTF">2024-04-05T12:47:35Z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