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48"/>
  </p:notesMasterIdLst>
  <p:handoutMasterIdLst>
    <p:handoutMasterId r:id="rId49"/>
  </p:handoutMasterIdLst>
  <p:sldIdLst>
    <p:sldId id="261" r:id="rId6"/>
    <p:sldId id="308" r:id="rId7"/>
    <p:sldId id="263" r:id="rId8"/>
    <p:sldId id="264" r:id="rId9"/>
    <p:sldId id="265" r:id="rId10"/>
    <p:sldId id="309" r:id="rId11"/>
    <p:sldId id="310" r:id="rId12"/>
    <p:sldId id="311" r:id="rId13"/>
    <p:sldId id="312" r:id="rId14"/>
    <p:sldId id="313" r:id="rId15"/>
    <p:sldId id="315" r:id="rId16"/>
    <p:sldId id="314" r:id="rId17"/>
    <p:sldId id="272" r:id="rId18"/>
    <p:sldId id="317" r:id="rId19"/>
    <p:sldId id="316" r:id="rId20"/>
    <p:sldId id="318" r:id="rId21"/>
    <p:sldId id="319" r:id="rId22"/>
    <p:sldId id="320" r:id="rId23"/>
    <p:sldId id="321" r:id="rId24"/>
    <p:sldId id="323" r:id="rId25"/>
    <p:sldId id="322" r:id="rId26"/>
    <p:sldId id="269" r:id="rId27"/>
    <p:sldId id="266" r:id="rId28"/>
    <p:sldId id="330" r:id="rId29"/>
    <p:sldId id="328" r:id="rId30"/>
    <p:sldId id="331" r:id="rId31"/>
    <p:sldId id="332" r:id="rId32"/>
    <p:sldId id="333" r:id="rId33"/>
    <p:sldId id="334" r:id="rId34"/>
    <p:sldId id="324" r:id="rId35"/>
    <p:sldId id="327" r:id="rId36"/>
    <p:sldId id="325" r:id="rId37"/>
    <p:sldId id="341" r:id="rId38"/>
    <p:sldId id="335" r:id="rId39"/>
    <p:sldId id="336" r:id="rId40"/>
    <p:sldId id="337" r:id="rId41"/>
    <p:sldId id="338" r:id="rId42"/>
    <p:sldId id="339" r:id="rId43"/>
    <p:sldId id="340" r:id="rId44"/>
    <p:sldId id="270" r:id="rId45"/>
    <p:sldId id="268" r:id="rId46"/>
    <p:sldId id="262" r:id="rId47"/>
  </p:sldIdLst>
  <p:sldSz cx="9144000" cy="6858000" type="screen4x3"/>
  <p:notesSz cx="6858000" cy="9144000"/>
  <p:custDataLst>
    <p:tags r:id="rId50"/>
  </p:custDataLst>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E55DD-7014-4304-AE90-01C239E9601C}" v="1" dt="2024-03-13T14:29:03.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1"/>
    <p:restoredTop sz="93883" autoAdjust="0"/>
  </p:normalViewPr>
  <p:slideViewPr>
    <p:cSldViewPr>
      <p:cViewPr varScale="1">
        <p:scale>
          <a:sx n="65" d="100"/>
          <a:sy n="65" d="100"/>
        </p:scale>
        <p:origin x="1494" y="66"/>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ags" Target="tags/tag1.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92EE55DD-7014-4304-AE90-01C239E9601C}"/>
    <pc:docChg chg="undo custSel modSld">
      <pc:chgData name="Liew Pei Ling" userId="c3090c8e-0726-43ba-95b9-123e980a216d" providerId="ADAL" clId="{92EE55DD-7014-4304-AE90-01C239E9601C}" dt="2024-03-13T14:29:26.215" v="4" actId="207"/>
      <pc:docMkLst>
        <pc:docMk/>
      </pc:docMkLst>
      <pc:sldChg chg="modSp">
        <pc:chgData name="Liew Pei Ling" userId="c3090c8e-0726-43ba-95b9-123e980a216d" providerId="ADAL" clId="{92EE55DD-7014-4304-AE90-01C239E9601C}" dt="2024-03-13T14:29:03.989" v="0" actId="1076"/>
        <pc:sldMkLst>
          <pc:docMk/>
          <pc:sldMk cId="0" sldId="261"/>
        </pc:sldMkLst>
        <pc:spChg chg="mod">
          <ac:chgData name="Liew Pei Ling" userId="c3090c8e-0726-43ba-95b9-123e980a216d" providerId="ADAL" clId="{92EE55DD-7014-4304-AE90-01C239E9601C}" dt="2024-03-13T14:29:03.989" v="0" actId="1076"/>
          <ac:spMkLst>
            <pc:docMk/>
            <pc:sldMk cId="0" sldId="261"/>
            <ac:spMk id="6146" creationId="{00000000-0000-0000-0000-000000000000}"/>
          </ac:spMkLst>
        </pc:spChg>
      </pc:sldChg>
      <pc:sldChg chg="modSp mod">
        <pc:chgData name="Liew Pei Ling" userId="c3090c8e-0726-43ba-95b9-123e980a216d" providerId="ADAL" clId="{92EE55DD-7014-4304-AE90-01C239E9601C}" dt="2024-03-13T14:29:26.215" v="4" actId="207"/>
        <pc:sldMkLst>
          <pc:docMk/>
          <pc:sldMk cId="0" sldId="308"/>
        </pc:sldMkLst>
        <pc:graphicFrameChg chg="modGraphic">
          <ac:chgData name="Liew Pei Ling" userId="c3090c8e-0726-43ba-95b9-123e980a216d" providerId="ADAL" clId="{92EE55DD-7014-4304-AE90-01C239E9601C}" dt="2024-03-13T14:29:26.215" v="4" actId="207"/>
          <ac:graphicFrameMkLst>
            <pc:docMk/>
            <pc:sldMk cId="0" sldId="308"/>
            <ac:graphicFrameMk id="4"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r>
              <a:rPr lang="en-US" altLang="en-US"/>
              <a:t>Visuals Handout – Page </a:t>
            </a:r>
            <a:fld id="{5F27DF99-911E-49A2-97B4-2B2948688FA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fld id="{D22D64B4-1F5E-43AC-97B0-6C2EAE709B2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2E9BBBB-B4B5-4646-A911-4329B84F0F2E}" type="slidenum">
              <a:rPr lang="en-US" altLang="en-US" sz="1200"/>
              <a:pPr/>
              <a:t>1</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09F04E-1C03-4CBD-B206-4F41A5CD0A46}" type="slidenum">
              <a:rPr lang="en-US" altLang="en-US" sz="1200"/>
              <a:pPr/>
              <a:t>3</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ea typeface="ＭＳ Ｐゴシック" panose="020B0600070205080204" pitchFamily="34" charset="-128"/>
              </a:rPr>
              <a:t>Suggested Answer: Personal data including names, dates of birth, phone numbers, login details, partial credit card numbers, and residential addresses were breached.</a:t>
            </a:r>
          </a:p>
          <a:p>
            <a:endParaRPr lang="en-GB" altLang="en-US">
              <a:latin typeface="Arial" panose="020B0604020202020204" pitchFamily="34" charset="0"/>
              <a:ea typeface="ＭＳ Ｐゴシック" panose="020B0600070205080204" pitchFamily="34" charset="-128"/>
            </a:endParaRPr>
          </a:p>
          <a:p>
            <a:r>
              <a:rPr lang="en-GB" altLang="en-US">
                <a:latin typeface="Arial" panose="020B0604020202020204" pitchFamily="34" charset="0"/>
                <a:ea typeface="ＭＳ Ｐゴシック" panose="020B0600070205080204" pitchFamily="34" charset="-128"/>
              </a:rPr>
              <a:t>How did the delay in learning about the hack affect Equifax UK’s response to customer concerns?</a:t>
            </a:r>
          </a:p>
          <a:p>
            <a:r>
              <a:rPr lang="en-GB" altLang="en-US">
                <a:latin typeface="Arial" panose="020B0604020202020204" pitchFamily="34" charset="0"/>
                <a:ea typeface="ＭＳ Ｐゴシック" panose="020B0600070205080204" pitchFamily="34" charset="-128"/>
              </a:rPr>
              <a:t>Suggested Answer: The delay meant Equifax UK was unprepared for the volume of customer complaints and inquiries, resulting in slower response times and potentially exacerbating customer frustration and concern.</a:t>
            </a:r>
          </a:p>
          <a:p>
            <a:endParaRPr lang="en-GB" altLang="en-US">
              <a:latin typeface="Arial" panose="020B0604020202020204" pitchFamily="34" charset="0"/>
              <a:ea typeface="ＭＳ Ｐゴシック" panose="020B0600070205080204" pitchFamily="34" charset="-128"/>
            </a:endParaRPr>
          </a:p>
          <a:p>
            <a:r>
              <a:rPr lang="en-GB" altLang="en-US">
                <a:latin typeface="Arial" panose="020B0604020202020204" pitchFamily="34" charset="0"/>
                <a:ea typeface="ＭＳ Ｐゴシック" panose="020B0600070205080204" pitchFamily="34" charset="-128"/>
              </a:rPr>
              <a:t>How does this case illustrate the importance of cyber security and ethical data management in financial services?</a:t>
            </a:r>
          </a:p>
          <a:p>
            <a:r>
              <a:rPr lang="en-GB" altLang="en-US">
                <a:latin typeface="Arial" panose="020B0604020202020204" pitchFamily="34" charset="0"/>
                <a:ea typeface="ＭＳ Ｐゴシック" panose="020B0600070205080204" pitchFamily="34" charset="-128"/>
              </a:rPr>
              <a:t>Suggested Answer: The case shows the severe consequences of insufficient cyber security measures and the ethical implications of not managing consumer data responsibly, highlighting the need for robust security practices and transparency in handling data.</a:t>
            </a:r>
          </a:p>
          <a:p>
            <a:endParaRPr lang="en-GB" altLang="en-US">
              <a:latin typeface="Arial" panose="020B0604020202020204" pitchFamily="34" charset="0"/>
              <a:ea typeface="ＭＳ Ｐゴシック" panose="020B0600070205080204" pitchFamily="34" charset="-128"/>
            </a:endParaRPr>
          </a:p>
          <a:p>
            <a:r>
              <a:rPr lang="en-GB" altLang="en-US">
                <a:latin typeface="Arial" panose="020B0604020202020204" pitchFamily="34" charset="0"/>
                <a:ea typeface="ＭＳ Ｐゴシック" panose="020B0600070205080204" pitchFamily="34" charset="-128"/>
              </a:rPr>
              <a:t>These answers are intended as a framework that lecturers can expand upon based on the specific details of the case and the broader context of data security principles.</a:t>
            </a:r>
          </a:p>
        </p:txBody>
      </p:sp>
      <p:sp>
        <p:nvSpPr>
          <p:cNvPr id="2253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F3EF73C-CD76-4536-AD59-AEBDD33FD166}" type="slidenum">
              <a:rPr lang="en-US" altLang="en-US" sz="1200"/>
              <a:pPr/>
              <a:t>14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Arial" panose="020B0604020202020204" pitchFamily="34" charset="0"/>
                <a:ea typeface="ＭＳ Ｐゴシック" panose="020B0600070205080204" pitchFamily="34" charset="-128"/>
              </a:rPr>
              <a:t>D</a:t>
            </a:r>
          </a:p>
        </p:txBody>
      </p:sp>
      <p:sp>
        <p:nvSpPr>
          <p:cNvPr id="30724"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A6D7CD-3751-4E75-AD1F-6CBD9693E474}" type="slidenum">
              <a:rPr lang="en-US" altLang="en-US" sz="1200"/>
              <a:pPr/>
              <a:t>21</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8043CAC-0341-4C3A-8BA5-58375C1921FD}" type="slidenum">
              <a:rPr lang="en-US" altLang="en-US" sz="1200"/>
              <a:pPr/>
              <a:t>42</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p:cNvGrpSpPr>
            <a:grpSpLocks/>
          </p:cNvGrpSpPr>
          <p:nvPr userDrawn="1"/>
        </p:nvGrpSpPr>
        <p:grpSpPr bwMode="auto">
          <a:xfrm>
            <a:off x="7439025" y="6616700"/>
            <a:ext cx="1684338" cy="242888"/>
            <a:chOff x="4513" y="4156"/>
            <a:chExt cx="1061" cy="153"/>
          </a:xfrm>
        </p:grpSpPr>
        <p:sp>
          <p:nvSpPr>
            <p:cNvPr id="3" name="Rectangle 25"/>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61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0123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39573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41039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386534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56202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2359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008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3516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5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23464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99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2" name="Rectangle 17"/>
          <p:cNvSpPr>
            <a:spLocks noChangeArrowheads="1"/>
          </p:cNvSpPr>
          <p:nvPr userDrawn="1"/>
        </p:nvSpPr>
        <p:spPr bwMode="auto">
          <a:xfrm>
            <a:off x="4932040" y="0"/>
            <a:ext cx="4211960" cy="243656"/>
          </a:xfrm>
          <a:prstGeom prst="rect">
            <a:avLst/>
          </a:prstGeom>
          <a:noFill/>
          <a:ln>
            <a:noFill/>
          </a:ln>
          <a:effectLst/>
        </p:spPr>
        <p:txBody>
          <a:bodyPr wrap="squar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762000" rtl="0" eaLnBrk="1" fontAlgn="base" latinLnBrk="0" hangingPunct="1">
              <a:lnSpc>
                <a:spcPct val="100000"/>
              </a:lnSpc>
              <a:spcBef>
                <a:spcPct val="0"/>
              </a:spcBef>
              <a:spcAft>
                <a:spcPct val="0"/>
              </a:spcAft>
              <a:buClrTx/>
              <a:buSzTx/>
              <a:buFontTx/>
              <a:buNone/>
              <a:tabLst/>
              <a:defRPr/>
            </a:pPr>
            <a:r>
              <a:rPr kumimoji="0" lang="en-US" altLang="en-US" sz="1000" b="1" i="0" u="none" strike="noStrike" cap="none" normalizeH="0" baseline="0" dirty="0">
                <a:ln>
                  <a:noFill/>
                </a:ln>
                <a:solidFill>
                  <a:schemeClr val="bg1"/>
                </a:solidFill>
                <a:effectLst/>
                <a:latin typeface="Calibri" panose="020F0502020204030204" pitchFamily="34" charset="0"/>
                <a:ea typeface="ＭＳ Ｐゴシック" panose="020B0600070205080204" pitchFamily="34" charset="-128"/>
                <a:cs typeface="Calibri" panose="020F0502020204030204" pitchFamily="34" charset="0"/>
              </a:rPr>
              <a:t>Database Security and Cloud Databases</a:t>
            </a:r>
            <a:r>
              <a:rPr lang="en-GB" altLang="en-US" sz="1000" dirty="0">
                <a:solidFill>
                  <a:schemeClr val="bg1"/>
                </a:solidFill>
                <a:latin typeface="Gill Sans" pitchFamily="1" charset="0"/>
              </a:rPr>
              <a:t>Topic 10 - 10.</a:t>
            </a:r>
            <a:fld id="{38CA8FC6-7556-4C7C-AF7C-090A9BD59D8E}" type="slidenum">
              <a:rPr lang="en-GB" altLang="en-US" sz="1000" smtClean="0">
                <a:solidFill>
                  <a:schemeClr val="bg1"/>
                </a:solidFill>
                <a:latin typeface="Gill Sans" pitchFamily="1" charset="0"/>
              </a:rPr>
              <a:pPr algn="r" eaLnBrk="1" hangingPunct="1"/>
              <a:t>‹#›</a:t>
            </a:fld>
            <a:endParaRPr lang="en-GB" altLang="en-US" sz="1000" dirty="0">
              <a:solidFill>
                <a:schemeClr val="bg1"/>
              </a:solidFill>
              <a:latin typeface="Gill Sans" pitchFamily="1" charset="0"/>
            </a:endParaRPr>
          </a:p>
        </p:txBody>
      </p:sp>
      <p:sp>
        <p:nvSpPr>
          <p:cNvPr id="1029" name="Rectangle 22"/>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029"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pitchFamily="1"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28"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bm.com/reports/data-breac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ca.org.uk/news/press-releases/equifax-ltd-fine-cyber-security-breac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bm.com/reports/data-breach"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subTitle" idx="4294967295"/>
          </p:nvPr>
        </p:nvSpPr>
        <p:spPr>
          <a:xfrm>
            <a:off x="3563888" y="4437112"/>
            <a:ext cx="5975350" cy="965200"/>
          </a:xfrm>
        </p:spPr>
        <p:txBody>
          <a:bodyPr/>
          <a:lstStyle/>
          <a:p>
            <a:pPr algn="ctr" eaLnBrk="1" hangingPunct="1"/>
            <a:r>
              <a:rPr lang="en-GB" altLang="en-US" sz="1700" i="0" dirty="0">
                <a:solidFill>
                  <a:schemeClr val="bg1"/>
                </a:solidFill>
                <a:latin typeface="Arial" panose="020B0604020202020204" pitchFamily="34" charset="0"/>
              </a:rPr>
              <a:t>Databases</a:t>
            </a:r>
          </a:p>
          <a:p>
            <a:pPr algn="ctr" eaLnBrk="1" hangingPunct="1"/>
            <a:r>
              <a:rPr lang="en-GB" altLang="en-US" sz="1700" i="0" dirty="0">
                <a:solidFill>
                  <a:schemeClr val="bg1"/>
                </a:solidFill>
                <a:latin typeface="Arial" panose="020B0604020202020204" pitchFamily="34" charset="0"/>
              </a:rPr>
              <a:t>Topic 10: Database Security and Cloud Databases</a:t>
            </a:r>
            <a:endParaRPr lang="en-US" altLang="en-US" sz="1700" i="0"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en-US"/>
              <a:t>Loss of Integrity</a:t>
            </a:r>
          </a:p>
        </p:txBody>
      </p:sp>
      <p:sp>
        <p:nvSpPr>
          <p:cNvPr id="17411" name="Rectangle 5"/>
          <p:cNvSpPr>
            <a:spLocks noGrp="1" noChangeArrowheads="1"/>
          </p:cNvSpPr>
          <p:nvPr>
            <p:ph idx="1"/>
          </p:nvPr>
        </p:nvSpPr>
        <p:spPr>
          <a:xfrm>
            <a:off x="107950" y="1628775"/>
            <a:ext cx="8856663" cy="4537075"/>
          </a:xfrm>
        </p:spPr>
        <p:txBody>
          <a:bodyPr/>
          <a:lstStyle/>
          <a:p>
            <a:pPr lvl="1" eaLnBrk="1" hangingPunct="1"/>
            <a:r>
              <a:rPr lang="en-GB" altLang="en-US" dirty="0">
                <a:latin typeface="Arial" panose="020B0604020202020204" pitchFamily="34" charset="0"/>
              </a:rPr>
              <a:t>Involves maintaining the </a:t>
            </a:r>
            <a:r>
              <a:rPr lang="en-GB" altLang="en-US" b="1" dirty="0">
                <a:solidFill>
                  <a:srgbClr val="002060"/>
                </a:solidFill>
                <a:latin typeface="Arial" panose="020B0604020202020204" pitchFamily="34" charset="0"/>
              </a:rPr>
              <a:t>accuracy, consistency, and reliability</a:t>
            </a:r>
            <a:r>
              <a:rPr lang="en-GB" altLang="en-US" dirty="0">
                <a:latin typeface="Arial" panose="020B0604020202020204" pitchFamily="34" charset="0"/>
              </a:rPr>
              <a:t> of data </a:t>
            </a:r>
          </a:p>
          <a:p>
            <a:pPr lvl="1" eaLnBrk="1" hangingPunct="1"/>
            <a:r>
              <a:rPr lang="en-GB" altLang="en-US" dirty="0">
                <a:latin typeface="Arial" panose="020B0604020202020204" pitchFamily="34" charset="0"/>
              </a:rPr>
              <a:t>Ensures data is unaltered from its original source</a:t>
            </a:r>
          </a:p>
          <a:p>
            <a:pPr lvl="1" eaLnBrk="1" hangingPunct="1"/>
            <a:r>
              <a:rPr lang="en-GB" altLang="en-US" dirty="0">
                <a:latin typeface="Arial" panose="020B0604020202020204" pitchFamily="34" charset="0"/>
              </a:rPr>
              <a:t>Common causes </a:t>
            </a:r>
          </a:p>
          <a:p>
            <a:pPr lvl="2" eaLnBrk="1" hangingPunct="1"/>
            <a:r>
              <a:rPr lang="en-GB" altLang="en-US" dirty="0">
                <a:latin typeface="Arial" panose="020B0604020202020204" pitchFamily="34" charset="0"/>
              </a:rPr>
              <a:t>Human error</a:t>
            </a:r>
          </a:p>
          <a:p>
            <a:pPr lvl="2" eaLnBrk="1" hangingPunct="1"/>
            <a:r>
              <a:rPr lang="en-GB" altLang="en-US" dirty="0">
                <a:latin typeface="Arial" panose="020B0604020202020204" pitchFamily="34" charset="0"/>
              </a:rPr>
              <a:t>Deliberate tampering or data manipulation by unauthorised users</a:t>
            </a:r>
          </a:p>
          <a:p>
            <a:pPr lvl="2" eaLnBrk="1" hangingPunct="1"/>
            <a:r>
              <a:rPr lang="en-GB" altLang="en-US" dirty="0">
                <a:latin typeface="Arial" panose="020B0604020202020204" pitchFamily="34" charset="0"/>
              </a:rPr>
              <a:t>Technical issues</a:t>
            </a:r>
          </a:p>
          <a:p>
            <a:pPr lvl="2" eaLnBrk="1" hangingPunct="1"/>
            <a:r>
              <a:rPr lang="en-GB" altLang="en-US" dirty="0">
                <a:latin typeface="Arial" panose="020B0604020202020204" pitchFamily="34" charset="0"/>
              </a:rPr>
              <a:t>Data transfer errors</a:t>
            </a:r>
          </a:p>
          <a:p>
            <a:pPr lvl="2" eaLnBrk="1" hangingPunct="1"/>
            <a:endParaRPr lang="en-GB" altLang="en-US"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GB" altLang="en-US"/>
              <a:t>Discussion Session</a:t>
            </a:r>
          </a:p>
        </p:txBody>
      </p:sp>
      <p:sp>
        <p:nvSpPr>
          <p:cNvPr id="18435" name="Content Placeholder 2"/>
          <p:cNvSpPr>
            <a:spLocks noGrp="1" noChangeArrowheads="1"/>
          </p:cNvSpPr>
          <p:nvPr>
            <p:ph idx="1"/>
          </p:nvPr>
        </p:nvSpPr>
        <p:spPr/>
        <p:txBody>
          <a:bodyPr/>
          <a:lstStyle/>
          <a:p>
            <a:r>
              <a:rPr lang="en-GB" altLang="en-US" i="0" dirty="0">
                <a:solidFill>
                  <a:schemeClr val="bg2"/>
                </a:solidFill>
                <a:latin typeface="Arial" panose="020B0604020202020204" pitchFamily="34" charset="0"/>
                <a:cs typeface="Arial" panose="020B0604020202020204" pitchFamily="34" charset="0"/>
              </a:rPr>
              <a:t> </a:t>
            </a:r>
            <a:r>
              <a:rPr lang="en-GB" altLang="en-US" b="1" dirty="0">
                <a:latin typeface="Arial" panose="020B0604020202020204" pitchFamily="34" charset="0"/>
                <a:cs typeface="Arial" panose="020B0604020202020204" pitchFamily="34" charset="0"/>
              </a:rPr>
              <a:t>Discuss in small groups.</a:t>
            </a:r>
          </a:p>
          <a:p>
            <a:endParaRPr lang="en-GB" altLang="en-US" i="0" dirty="0">
              <a:solidFill>
                <a:schemeClr val="bg2"/>
              </a:solidFill>
              <a:latin typeface="Arial" panose="020B0604020202020204" pitchFamily="34" charset="0"/>
              <a:cs typeface="Arial" panose="020B0604020202020204" pitchFamily="34" charset="0"/>
            </a:endParaRPr>
          </a:p>
          <a:p>
            <a:pPr marL="268287" lvl="1" indent="0">
              <a:buNone/>
            </a:pPr>
            <a:r>
              <a:rPr lang="en-GB" altLang="en-US" sz="2600" i="0" dirty="0">
                <a:solidFill>
                  <a:schemeClr val="bg2"/>
                </a:solidFill>
                <a:latin typeface="Arial" panose="020B0604020202020204" pitchFamily="34" charset="0"/>
                <a:cs typeface="Arial" panose="020B0604020202020204" pitchFamily="34" charset="0"/>
              </a:rPr>
              <a:t>Reflect on a time when you encountered a technical issue while working with a database or any other digital tool. </a:t>
            </a:r>
          </a:p>
          <a:p>
            <a:pPr lvl="1"/>
            <a:r>
              <a:rPr lang="en-GB" altLang="en-US" sz="2600" i="0" dirty="0">
                <a:solidFill>
                  <a:schemeClr val="bg2"/>
                </a:solidFill>
                <a:latin typeface="Arial" panose="020B0604020202020204" pitchFamily="34" charset="0"/>
                <a:cs typeface="Arial" panose="020B0604020202020204" pitchFamily="34" charset="0"/>
              </a:rPr>
              <a:t>Describe the situation, </a:t>
            </a:r>
          </a:p>
          <a:p>
            <a:pPr lvl="1"/>
            <a:r>
              <a:rPr lang="en-GB" altLang="en-US" sz="2600" i="0" dirty="0">
                <a:solidFill>
                  <a:schemeClr val="bg2"/>
                </a:solidFill>
                <a:latin typeface="Arial" panose="020B0604020202020204" pitchFamily="34" charset="0"/>
                <a:cs typeface="Arial" panose="020B0604020202020204" pitchFamily="34" charset="0"/>
              </a:rPr>
              <a:t>how it impacted the task at hand, and </a:t>
            </a:r>
          </a:p>
          <a:p>
            <a:pPr lvl="1"/>
            <a:r>
              <a:rPr lang="en-GB" altLang="en-US" sz="2600" i="0" dirty="0">
                <a:solidFill>
                  <a:schemeClr val="bg2"/>
                </a:solidFill>
                <a:latin typeface="Arial" panose="020B0604020202020204" pitchFamily="34" charset="0"/>
                <a:cs typeface="Arial" panose="020B0604020202020204" pitchFamily="34" charset="0"/>
              </a:rPr>
              <a:t>what steps were taken to resolve the issue.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a:t>Loss of Availability</a:t>
            </a:r>
          </a:p>
        </p:txBody>
      </p:sp>
      <p:sp>
        <p:nvSpPr>
          <p:cNvPr id="19459" name="Rectangle 5"/>
          <p:cNvSpPr>
            <a:spLocks noGrp="1" noChangeArrowheads="1"/>
          </p:cNvSpPr>
          <p:nvPr>
            <p:ph idx="1"/>
          </p:nvPr>
        </p:nvSpPr>
        <p:spPr>
          <a:xfrm>
            <a:off x="67468" y="1412776"/>
            <a:ext cx="8856663" cy="4680520"/>
          </a:xfrm>
        </p:spPr>
        <p:txBody>
          <a:bodyPr/>
          <a:lstStyle/>
          <a:p>
            <a:pPr lvl="1" eaLnBrk="1" hangingPunct="1"/>
            <a:r>
              <a:rPr lang="en-GB" altLang="en-US" dirty="0">
                <a:latin typeface="Arial" panose="020B0604020202020204" pitchFamily="34" charset="0"/>
              </a:rPr>
              <a:t>Availability refers to the </a:t>
            </a:r>
            <a:r>
              <a:rPr lang="en-GB" altLang="en-US" b="1" dirty="0">
                <a:solidFill>
                  <a:srgbClr val="002060"/>
                </a:solidFill>
                <a:latin typeface="Arial" panose="020B0604020202020204" pitchFamily="34" charset="0"/>
              </a:rPr>
              <a:t>reliable and timely access to data </a:t>
            </a:r>
            <a:r>
              <a:rPr lang="en-GB" altLang="en-US" dirty="0">
                <a:latin typeface="Arial" panose="020B0604020202020204" pitchFamily="34" charset="0"/>
              </a:rPr>
              <a:t>and database services by authorised users</a:t>
            </a:r>
          </a:p>
          <a:p>
            <a:pPr lvl="1" eaLnBrk="1" hangingPunct="1"/>
            <a:r>
              <a:rPr lang="en-GB" altLang="en-US" dirty="0">
                <a:latin typeface="Arial" panose="020B0604020202020204" pitchFamily="34" charset="0"/>
              </a:rPr>
              <a:t>It could damage to customer relations, decrease productivity, disrupt business operations</a:t>
            </a:r>
          </a:p>
          <a:p>
            <a:pPr lvl="1" eaLnBrk="1" hangingPunct="1"/>
            <a:r>
              <a:rPr lang="en-GB" altLang="en-US" dirty="0">
                <a:latin typeface="Arial" panose="020B0604020202020204" pitchFamily="34" charset="0"/>
              </a:rPr>
              <a:t>Common causes </a:t>
            </a:r>
          </a:p>
          <a:p>
            <a:pPr lvl="2" eaLnBrk="1" hangingPunct="1"/>
            <a:r>
              <a:rPr lang="en-GB" altLang="en-US" dirty="0">
                <a:latin typeface="Arial" panose="020B0604020202020204" pitchFamily="34" charset="0"/>
              </a:rPr>
              <a:t>Hardware failures/infrastructure outages</a:t>
            </a:r>
          </a:p>
          <a:p>
            <a:pPr lvl="2" eaLnBrk="1" hangingPunct="1"/>
            <a:r>
              <a:rPr lang="en-GB" altLang="en-US" dirty="0">
                <a:latin typeface="Arial" panose="020B0604020202020204" pitchFamily="34" charset="0"/>
              </a:rPr>
              <a:t>Software issues</a:t>
            </a:r>
          </a:p>
          <a:p>
            <a:pPr lvl="2" eaLnBrk="1" hangingPunct="1"/>
            <a:r>
              <a:rPr lang="en-GB" altLang="en-US" dirty="0">
                <a:latin typeface="Arial" panose="020B0604020202020204" pitchFamily="34" charset="0"/>
              </a:rPr>
              <a:t>Network issues</a:t>
            </a:r>
          </a:p>
          <a:p>
            <a:pPr lvl="2" eaLnBrk="1" hangingPunct="1"/>
            <a:r>
              <a:rPr lang="en-GB" altLang="en-US" dirty="0">
                <a:latin typeface="Arial" panose="020B0604020202020204" pitchFamily="34" charset="0"/>
              </a:rPr>
              <a:t>Cyber attacks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lstStyle/>
          <a:p>
            <a:pPr eaLnBrk="1" hangingPunct="1"/>
            <a:r>
              <a:rPr lang="en-US" altLang="en-US"/>
              <a:t>Do You Know This?   </a:t>
            </a:r>
          </a:p>
        </p:txBody>
      </p:sp>
      <p:sp>
        <p:nvSpPr>
          <p:cNvPr id="20483" name="Rectangle 7"/>
          <p:cNvSpPr>
            <a:spLocks noGrp="1" noChangeArrowheads="1"/>
          </p:cNvSpPr>
          <p:nvPr>
            <p:ph idx="1"/>
          </p:nvPr>
        </p:nvSpPr>
        <p:spPr>
          <a:xfrm>
            <a:off x="103188" y="2564904"/>
            <a:ext cx="8856663" cy="2736304"/>
          </a:xfrm>
        </p:spPr>
        <p:txBody>
          <a:bodyPr/>
          <a:lstStyle/>
          <a:p>
            <a:pPr marL="266700" lvl="1" indent="0" eaLnBrk="1" hangingPunct="1">
              <a:buFontTx/>
              <a:buNone/>
            </a:pPr>
            <a:r>
              <a:rPr lang="en-GB" altLang="en-US" dirty="0">
                <a:latin typeface="Arial" panose="020B0604020202020204" pitchFamily="34" charset="0"/>
              </a:rPr>
              <a:t>The global average cost of a data breach in 2023 was USD 4.45 million, a 15% increase over 3 years</a:t>
            </a:r>
          </a:p>
          <a:p>
            <a:pPr marL="266700" lvl="1" indent="0" eaLnBrk="1" hangingPunct="1">
              <a:buFontTx/>
              <a:buNone/>
            </a:pPr>
            <a:endParaRPr lang="en-GB" altLang="en-US" dirty="0">
              <a:latin typeface="Arial" panose="020B0604020202020204" pitchFamily="34" charset="0"/>
            </a:endParaRPr>
          </a:p>
          <a:p>
            <a:pPr marL="266700" lvl="1" indent="0" algn="r" eaLnBrk="1" hangingPunct="1">
              <a:buFontTx/>
              <a:buNone/>
            </a:pPr>
            <a:r>
              <a:rPr lang="en-GB" altLang="en-US" sz="2400" dirty="0">
                <a:latin typeface="Arial" panose="020B0604020202020204" pitchFamily="34" charset="0"/>
              </a:rPr>
              <a:t> 	(</a:t>
            </a:r>
            <a:r>
              <a:rPr lang="en-GB" altLang="en-US" sz="2400" dirty="0">
                <a:latin typeface="Arial" panose="020B0604020202020204" pitchFamily="34" charset="0"/>
                <a:hlinkClick r:id="rId2"/>
              </a:rPr>
              <a:t>IBM Security, Cost of a Data Breach Report 2023</a:t>
            </a:r>
            <a:r>
              <a:rPr lang="en-GB" altLang="en-US" sz="2400" dirty="0">
                <a:latin typeface="Arial" panose="020B0604020202020204" pitchFamily="34" charset="0"/>
              </a:rPr>
              <a:t>)</a:t>
            </a:r>
            <a:endParaRPr lang="en-US" altLang="en-US" sz="2400"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a:t>Equifax Data Breach Case</a:t>
            </a:r>
          </a:p>
        </p:txBody>
      </p:sp>
      <p:sp>
        <p:nvSpPr>
          <p:cNvPr id="21507" name="Rectangle 5"/>
          <p:cNvSpPr>
            <a:spLocks noGrp="1" noChangeArrowheads="1"/>
          </p:cNvSpPr>
          <p:nvPr>
            <p:ph idx="1"/>
          </p:nvPr>
        </p:nvSpPr>
        <p:spPr/>
        <p:txBody>
          <a:bodyPr/>
          <a:lstStyle/>
          <a:p>
            <a:pPr lvl="1" eaLnBrk="1" hangingPunct="1"/>
            <a:r>
              <a:rPr lang="en-GB" altLang="en-US">
                <a:latin typeface="Arial" panose="020B0604020202020204" pitchFamily="34" charset="0"/>
                <a:hlinkClick r:id="rId3"/>
              </a:rPr>
              <a:t>Equifax data breach </a:t>
            </a:r>
            <a:endParaRPr lang="en-GB" altLang="en-US">
              <a:latin typeface="Arial" panose="020B0604020202020204" pitchFamily="34" charset="0"/>
            </a:endParaRPr>
          </a:p>
          <a:p>
            <a:pPr lvl="1" eaLnBrk="1" hangingPunct="1"/>
            <a:r>
              <a:rPr lang="en-GB" altLang="en-US">
                <a:latin typeface="Arial" panose="020B0604020202020204" pitchFamily="34" charset="0"/>
              </a:rPr>
              <a:t>What type of data was breached at Equifax?</a:t>
            </a:r>
          </a:p>
          <a:p>
            <a:pPr lvl="1" eaLnBrk="1" hangingPunct="1"/>
            <a:r>
              <a:rPr lang="en-GB" altLang="en-US">
                <a:latin typeface="Arial" panose="020B0604020202020204" pitchFamily="34" charset="0"/>
              </a:rPr>
              <a:t>How did the delay in learning about the hack affect Equifax UK’s response to customer concerns?</a:t>
            </a:r>
          </a:p>
          <a:p>
            <a:pPr lvl="1" eaLnBrk="1" hangingPunct="1"/>
            <a:r>
              <a:rPr lang="en-GB" altLang="en-US">
                <a:latin typeface="Arial" panose="020B0604020202020204" pitchFamily="34" charset="0"/>
              </a:rPr>
              <a:t>How does this case illustrate the importance of cyber security and ethical data management in financial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r>
              <a:rPr lang="en-GB" altLang="en-US"/>
              <a:t>Access Control 1</a:t>
            </a:r>
          </a:p>
        </p:txBody>
      </p:sp>
      <p:sp>
        <p:nvSpPr>
          <p:cNvPr id="3" name="Content Placeholder 2"/>
          <p:cNvSpPr>
            <a:spLocks noGrp="1"/>
          </p:cNvSpPr>
          <p:nvPr>
            <p:ph idx="1"/>
          </p:nvPr>
        </p:nvSpPr>
        <p:spPr>
          <a:xfrm>
            <a:off x="107950" y="1773238"/>
            <a:ext cx="8856663" cy="4392612"/>
          </a:xfrm>
        </p:spPr>
        <p:txBody>
          <a:bodyPr/>
          <a:lstStyle/>
          <a:p>
            <a:pPr marL="457200" indent="-457200">
              <a:buFont typeface="Arial" panose="020B0604020202020204" pitchFamily="34" charset="0"/>
              <a:buChar char="•"/>
              <a:defRPr/>
            </a:pPr>
            <a:r>
              <a:rPr lang="en-GB" sz="2800" i="0" dirty="0">
                <a:solidFill>
                  <a:schemeClr val="bg2"/>
                </a:solidFill>
                <a:latin typeface="Arial" panose="020B0604020202020204" pitchFamily="34" charset="0"/>
                <a:cs typeface="Arial" panose="020B0604020202020204" pitchFamily="34" charset="0"/>
              </a:rPr>
              <a:t>Restricts access to resources, ensuring that only authorised users or systems can access data</a:t>
            </a:r>
          </a:p>
          <a:p>
            <a:pPr marL="457200" indent="-457200">
              <a:buFont typeface="Arial" panose="020B0604020202020204" pitchFamily="34" charset="0"/>
              <a:buChar char="•"/>
              <a:defRPr/>
            </a:pPr>
            <a:r>
              <a:rPr lang="en-GB" sz="2800" i="0" dirty="0">
                <a:latin typeface="Arial" panose="020B0604020202020204" pitchFamily="34" charset="0"/>
                <a:cs typeface="Arial" panose="020B0604020202020204" pitchFamily="34" charset="0"/>
              </a:rPr>
              <a:t>Discretionary Access Control</a:t>
            </a:r>
          </a:p>
          <a:p>
            <a:pPr marL="787400" lvl="1" indent="-342900">
              <a:buFont typeface="Arial" panose="020B0604020202020204" pitchFamily="34" charset="0"/>
              <a:buChar char="-"/>
              <a:defRPr/>
            </a:pPr>
            <a:r>
              <a:rPr lang="en-GB" sz="2200" dirty="0">
                <a:latin typeface="Arial" panose="020B0604020202020204" pitchFamily="34" charset="0"/>
                <a:cs typeface="Arial" panose="020B0604020202020204" pitchFamily="34" charset="0"/>
              </a:rPr>
              <a:t>Access is based on the identity of the user and on discretionary decisions made by the individual responsible for the data</a:t>
            </a:r>
          </a:p>
          <a:p>
            <a:pPr marL="457200" indent="-457200">
              <a:buFont typeface="Arial" panose="020B0604020202020204" pitchFamily="34" charset="0"/>
              <a:buChar char="•"/>
              <a:defRPr/>
            </a:pPr>
            <a:r>
              <a:rPr lang="en-GB" sz="2800" i="0" dirty="0">
                <a:latin typeface="Arial" panose="020B0604020202020204" pitchFamily="34" charset="0"/>
                <a:cs typeface="Arial" panose="020B0604020202020204" pitchFamily="34" charset="0"/>
              </a:rPr>
              <a:t>Mandatory Access Control</a:t>
            </a:r>
          </a:p>
          <a:p>
            <a:pPr marL="787400" lvl="1" indent="-342900">
              <a:buFont typeface="Arial" panose="020B0604020202020204" pitchFamily="34" charset="0"/>
              <a:buChar char="-"/>
              <a:defRPr/>
            </a:pPr>
            <a:r>
              <a:rPr lang="en-GB" sz="2200" dirty="0"/>
              <a:t>Access decisions are determined by comparing security labels that indicate how sensitive data is with security clearances that indicate system entities’ trustworthiness</a:t>
            </a:r>
          </a:p>
          <a:p>
            <a:pPr marL="901700" lvl="1" indent="-457200">
              <a:buFont typeface="Arial" panose="020B0604020202020204" pitchFamily="34" charset="0"/>
              <a:buChar char="•"/>
              <a:defRPr/>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r>
              <a:rPr lang="en-GB" altLang="en-US"/>
              <a:t>Access Control 2</a:t>
            </a:r>
          </a:p>
        </p:txBody>
      </p:sp>
      <p:sp>
        <p:nvSpPr>
          <p:cNvPr id="24579" name="Content Placeholder 2"/>
          <p:cNvSpPr>
            <a:spLocks noGrp="1" noChangeArrowheads="1"/>
          </p:cNvSpPr>
          <p:nvPr>
            <p:ph idx="1"/>
          </p:nvPr>
        </p:nvSpPr>
        <p:spPr>
          <a:xfrm>
            <a:off x="107950" y="1773238"/>
            <a:ext cx="8856663" cy="4392612"/>
          </a:xfrm>
        </p:spPr>
        <p:txBody>
          <a:bodyPr/>
          <a:lstStyle/>
          <a:p>
            <a:pPr marL="457200" indent="-457200">
              <a:buFontTx/>
              <a:buChar char="•"/>
            </a:pPr>
            <a:r>
              <a:rPr lang="en-GB" altLang="en-US" sz="2800" i="0" dirty="0">
                <a:latin typeface="Arial" panose="020B0604020202020204" pitchFamily="34" charset="0"/>
                <a:cs typeface="Arial" panose="020B0604020202020204" pitchFamily="34" charset="0"/>
              </a:rPr>
              <a:t>Role-based Access Control</a:t>
            </a:r>
          </a:p>
          <a:p>
            <a:pPr marL="901700" lvl="1" indent="-457200"/>
            <a:r>
              <a:rPr lang="en-GB" altLang="en-US" sz="2600" dirty="0">
                <a:latin typeface="Arial" panose="020B0604020202020204" pitchFamily="34" charset="0"/>
                <a:cs typeface="Arial" panose="020B0604020202020204" pitchFamily="34" charset="0"/>
              </a:rPr>
              <a:t>Access decisions are based on the roles that users have within the system and the rules stating what access is allowed for users in those roles.</a:t>
            </a:r>
          </a:p>
          <a:p>
            <a:pPr marL="457200" indent="-457200">
              <a:buFontTx/>
              <a:buChar char="•"/>
            </a:pPr>
            <a:r>
              <a:rPr lang="en-GB" altLang="en-US" sz="2800" i="0" dirty="0">
                <a:solidFill>
                  <a:schemeClr val="bg2"/>
                </a:solidFill>
                <a:latin typeface="Arial" panose="020B0604020202020204" pitchFamily="34" charset="0"/>
                <a:cs typeface="Arial" panose="020B0604020202020204" pitchFamily="34" charset="0"/>
              </a:rPr>
              <a:t>Regular review and update access controls</a:t>
            </a:r>
          </a:p>
          <a:p>
            <a:pPr marL="457200" indent="-457200">
              <a:buFontTx/>
              <a:buChar char="•"/>
            </a:pPr>
            <a:r>
              <a:rPr lang="en-GB" altLang="en-US" sz="2800" i="0" dirty="0">
                <a:solidFill>
                  <a:schemeClr val="bg2"/>
                </a:solidFill>
                <a:latin typeface="Arial" panose="020B0604020202020204" pitchFamily="34" charset="0"/>
                <a:cs typeface="Arial" panose="020B0604020202020204" pitchFamily="34" charset="0"/>
              </a:rPr>
              <a:t>Employ separation of duties</a:t>
            </a:r>
          </a:p>
          <a:p>
            <a:pPr marL="457200" indent="-457200">
              <a:buFontTx/>
              <a:buChar char="•"/>
            </a:pPr>
            <a:r>
              <a:rPr lang="en-GB" altLang="en-US" sz="2800" i="0" dirty="0">
                <a:solidFill>
                  <a:schemeClr val="bg2"/>
                </a:solidFill>
                <a:latin typeface="Arial" panose="020B0604020202020204" pitchFamily="34" charset="0"/>
                <a:cs typeface="Arial" panose="020B0604020202020204" pitchFamily="34" charset="0"/>
              </a:rPr>
              <a:t>Implement a least privilege policy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r>
              <a:rPr lang="en-GB" altLang="en-US"/>
              <a:t>Authentication</a:t>
            </a:r>
          </a:p>
        </p:txBody>
      </p:sp>
      <p:sp>
        <p:nvSpPr>
          <p:cNvPr id="25603" name="Content Placeholder 2"/>
          <p:cNvSpPr>
            <a:spLocks noGrp="1" noChangeArrowheads="1"/>
          </p:cNvSpPr>
          <p:nvPr>
            <p:ph idx="1"/>
          </p:nvPr>
        </p:nvSpPr>
        <p:spPr>
          <a:xfrm>
            <a:off x="107950" y="1773238"/>
            <a:ext cx="8856663" cy="4392612"/>
          </a:xfrm>
        </p:spPr>
        <p:txBody>
          <a:bodyPr/>
          <a:lstStyle/>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Strong authentication process</a:t>
            </a:r>
          </a:p>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Strong and unique passwords</a:t>
            </a:r>
          </a:p>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Two/Multi-factor authentication</a:t>
            </a:r>
          </a:p>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Biometrics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r>
              <a:rPr lang="en-GB" altLang="en-US"/>
              <a:t>Data Masking</a:t>
            </a:r>
          </a:p>
        </p:txBody>
      </p:sp>
      <p:sp>
        <p:nvSpPr>
          <p:cNvPr id="26627" name="Content Placeholder 2"/>
          <p:cNvSpPr>
            <a:spLocks noGrp="1" noChangeArrowheads="1"/>
          </p:cNvSpPr>
          <p:nvPr>
            <p:ph idx="1"/>
          </p:nvPr>
        </p:nvSpPr>
        <p:spPr>
          <a:xfrm>
            <a:off x="107950" y="1773238"/>
            <a:ext cx="8856663" cy="4392612"/>
          </a:xfrm>
        </p:spPr>
        <p:txBody>
          <a:bodyPr/>
          <a:lstStyle/>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Used to protect sensitive information from exposure to unauthorised personnel by obscuring it within a database</a:t>
            </a:r>
          </a:p>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Techniques including</a:t>
            </a:r>
          </a:p>
          <a:p>
            <a:pPr marL="901700" lvl="1" indent="-457200">
              <a:buFontTx/>
              <a:buChar char="-"/>
            </a:pPr>
            <a:r>
              <a:rPr lang="en-GB" altLang="en-US" sz="2600">
                <a:latin typeface="Arial" panose="020B0604020202020204" pitchFamily="34" charset="0"/>
                <a:cs typeface="Arial" panose="020B0604020202020204" pitchFamily="34" charset="0"/>
              </a:rPr>
              <a:t>Character shuffling, substitution with realistic but artificial data</a:t>
            </a:r>
          </a:p>
          <a:p>
            <a:pPr marL="901700" lvl="1" indent="-457200">
              <a:buFontTx/>
              <a:buChar char="-"/>
            </a:pPr>
            <a:r>
              <a:rPr lang="en-GB" altLang="en-US" sz="2600">
                <a:latin typeface="Arial" panose="020B0604020202020204" pitchFamily="34" charset="0"/>
                <a:cs typeface="Arial" panose="020B0604020202020204" pitchFamily="34" charset="0"/>
              </a:rPr>
              <a:t>Encryption for data at rest and in transit</a:t>
            </a:r>
          </a:p>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Reversible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r>
              <a:rPr lang="en-GB" altLang="en-US"/>
              <a:t>Backup and Recovery</a:t>
            </a:r>
          </a:p>
        </p:txBody>
      </p:sp>
      <p:sp>
        <p:nvSpPr>
          <p:cNvPr id="27651" name="Content Placeholder 2"/>
          <p:cNvSpPr>
            <a:spLocks noGrp="1" noChangeArrowheads="1"/>
          </p:cNvSpPr>
          <p:nvPr>
            <p:ph idx="1"/>
          </p:nvPr>
        </p:nvSpPr>
        <p:spPr>
          <a:xfrm>
            <a:off x="107950" y="1773238"/>
            <a:ext cx="8856663" cy="4392612"/>
          </a:xfrm>
        </p:spPr>
        <p:txBody>
          <a:bodyPr/>
          <a:lstStyle/>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Regular backups protect against data loss due to hardware failures, cyber attacks, or disasters</a:t>
            </a:r>
          </a:p>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Full backups capture the entire dataset</a:t>
            </a:r>
          </a:p>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Incremental backups save changes since the last backup</a:t>
            </a:r>
          </a:p>
          <a:p>
            <a:pPr marL="457200" indent="-457200">
              <a:buFontTx/>
              <a:buChar char="•"/>
            </a:pPr>
            <a:r>
              <a:rPr lang="en-GB" altLang="en-US" sz="2800" i="0">
                <a:solidFill>
                  <a:schemeClr val="bg2"/>
                </a:solidFill>
                <a:latin typeface="Arial" panose="020B0604020202020204" pitchFamily="34" charset="0"/>
                <a:cs typeface="Arial" panose="020B0604020202020204" pitchFamily="34" charset="0"/>
              </a:rPr>
              <a:t>Develop a disaster recovery plan that includes regular backup schedules, secure off-site storage and clear recovery procedures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The Unit Roadmap</a:t>
            </a:r>
          </a:p>
        </p:txBody>
      </p:sp>
      <p:graphicFrame>
        <p:nvGraphicFramePr>
          <p:cNvPr id="4" name="Table 3"/>
          <p:cNvGraphicFramePr>
            <a:graphicFrameLocks noGrp="1"/>
          </p:cNvGraphicFramePr>
          <p:nvPr>
            <p:extLst>
              <p:ext uri="{D42A27DB-BD31-4B8C-83A1-F6EECF244321}">
                <p14:modId xmlns:p14="http://schemas.microsoft.com/office/powerpoint/2010/main" val="1284681107"/>
              </p:ext>
            </p:extLst>
          </p:nvPr>
        </p:nvGraphicFramePr>
        <p:xfrm>
          <a:off x="611188" y="1484313"/>
          <a:ext cx="7777162" cy="4324356"/>
        </p:xfrm>
        <a:graphic>
          <a:graphicData uri="http://schemas.openxmlformats.org/drawingml/2006/table">
            <a:tbl>
              <a:tblPr/>
              <a:tblGrid>
                <a:gridCol w="1111250">
                  <a:extLst>
                    <a:ext uri="{9D8B030D-6E8A-4147-A177-3AD203B41FA5}">
                      <a16:colId xmlns:a16="http://schemas.microsoft.com/office/drawing/2014/main" val="20000"/>
                    </a:ext>
                  </a:extLst>
                </a:gridCol>
                <a:gridCol w="6665912">
                  <a:extLst>
                    <a:ext uri="{9D8B030D-6E8A-4147-A177-3AD203B41FA5}">
                      <a16:colId xmlns:a16="http://schemas.microsoft.com/office/drawing/2014/main" val="20001"/>
                    </a:ext>
                  </a:extLst>
                </a:gridCol>
              </a:tblGrid>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1</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Introduction to </a:t>
                      </a: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the unit </a:t>
                      </a: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and database fundamentals </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2</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Entity Relationship Modelling 1</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3</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Entity Relationship Modelling 2</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4</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The Relational Model</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5</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err="1">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Normalisation</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6</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SQL </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7</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Design</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8</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Supporting transactions</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9</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Implementation</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10</a:t>
                      </a:r>
                      <a:endParaRPr kumimoji="0" lang="en-GB" altLang="en-US" sz="19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75000"/>
                      </a:schemeClr>
                    </a:solid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Database Security and Cloud Databases</a:t>
                      </a:r>
                      <a:endParaRPr kumimoji="0" lang="en-GB" altLang="en-US" sz="19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9"/>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11</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Big Data and Post-Relational Databases</a:t>
                      </a: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0363">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12</a:t>
                      </a:r>
                      <a:endParaRPr kumimoji="0" lang="en-GB" altLang="en-US" sz="19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600" i="1">
                          <a:solidFill>
                            <a:srgbClr val="002060"/>
                          </a:solidFill>
                          <a:latin typeface="Gill Sans" pitchFamily="1" charset="0"/>
                          <a:ea typeface="ＭＳ Ｐゴシック" panose="020B0600070205080204" pitchFamily="34" charset="-128"/>
                        </a:defRPr>
                      </a:lvl1pPr>
                      <a:lvl2pPr marL="742950" indent="-285750">
                        <a:spcBef>
                          <a:spcPct val="20000"/>
                        </a:spcBef>
                        <a:buClr>
                          <a:schemeClr val="bg2"/>
                        </a:buClr>
                        <a:defRPr sz="2400">
                          <a:solidFill>
                            <a:schemeClr val="bg2"/>
                          </a:solidFill>
                          <a:latin typeface="Arial" panose="020B0604020202020204" pitchFamily="34" charset="0"/>
                          <a:ea typeface="ＭＳ Ｐゴシック" panose="020B0600070205080204" pitchFamily="34" charset="-128"/>
                        </a:defRPr>
                      </a:lvl2pPr>
                      <a:lvl3pPr marL="1143000" indent="-228600">
                        <a:spcBef>
                          <a:spcPct val="20000"/>
                        </a:spcBef>
                        <a:buFont typeface="Gill Sans" pitchFamily="1" charset="0"/>
                        <a:defRPr sz="2000">
                          <a:solidFill>
                            <a:schemeClr val="bg2"/>
                          </a:solidFill>
                          <a:latin typeface="Arial" panose="020B0604020202020204" pitchFamily="34" charset="0"/>
                          <a:ea typeface="ＭＳ Ｐゴシック" panose="020B0600070205080204" pitchFamily="34" charset="-128"/>
                        </a:defRPr>
                      </a:lvl3pPr>
                      <a:lvl4pPr marL="1600200" indent="-228600">
                        <a:defRPr>
                          <a:solidFill>
                            <a:schemeClr val="bg2"/>
                          </a:solidFill>
                          <a:latin typeface="Arial" panose="020B0604020202020204" pitchFamily="34" charset="0"/>
                          <a:ea typeface="ＭＳ Ｐゴシック" panose="020B0600070205080204" pitchFamily="34" charset="-128"/>
                        </a:defRPr>
                      </a:lvl4pPr>
                      <a:lvl5pPr marL="2057400" indent="-228600">
                        <a:spcBef>
                          <a:spcPct val="20000"/>
                        </a:spcBef>
                        <a:defRPr>
                          <a:solidFill>
                            <a:schemeClr val="bg2"/>
                          </a:solidFill>
                          <a:latin typeface="Gill Sans" pitchFamily="1" charset="0"/>
                          <a:ea typeface="ＭＳ Ｐゴシック" panose="020B0600070205080204" pitchFamily="34" charset="-128"/>
                        </a:defRPr>
                      </a:lvl5pPr>
                      <a:lvl6pPr marL="25146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6pPr>
                      <a:lvl7pPr marL="29718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7pPr>
                      <a:lvl8pPr marL="34290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8pPr>
                      <a:lvl9pPr marL="3886200" indent="-228600" eaLnBrk="0" fontAlgn="base" hangingPunct="0">
                        <a:spcBef>
                          <a:spcPct val="20000"/>
                        </a:spcBef>
                        <a:spcAft>
                          <a:spcPct val="0"/>
                        </a:spcAft>
                        <a:defRPr>
                          <a:solidFill>
                            <a:schemeClr val="bg2"/>
                          </a:solidFill>
                          <a:latin typeface="Gill Sans" pitchFamily="1"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rPr>
                        <a:t>Summary</a:t>
                      </a:r>
                      <a:endParaRPr kumimoji="0" lang="en-GB" altLang="en-US" sz="1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cs typeface="Arial" panose="020B0604020202020204" pitchFamily="34" charset="0"/>
                      </a:endParaRPr>
                    </a:p>
                  </a:txBody>
                  <a:tcPr marL="68582" marR="6858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8236"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pPr eaLnBrk="1" hangingPunct="1"/>
            <a:r>
              <a:rPr lang="en-US" altLang="en-US"/>
              <a:t>Do You Know This?   </a:t>
            </a:r>
          </a:p>
        </p:txBody>
      </p:sp>
      <p:sp>
        <p:nvSpPr>
          <p:cNvPr id="28675" name="Rectangle 7"/>
          <p:cNvSpPr>
            <a:spLocks noGrp="1" noChangeArrowheads="1"/>
          </p:cNvSpPr>
          <p:nvPr>
            <p:ph idx="1"/>
          </p:nvPr>
        </p:nvSpPr>
        <p:spPr/>
        <p:txBody>
          <a:bodyPr/>
          <a:lstStyle/>
          <a:p>
            <a:pPr marL="266700" lvl="1" indent="0" eaLnBrk="1" hangingPunct="1">
              <a:buFontTx/>
              <a:buNone/>
            </a:pPr>
            <a:r>
              <a:rPr lang="en-GB" altLang="en-US" dirty="0">
                <a:latin typeface="Arial" panose="020B0604020202020204" pitchFamily="34" charset="0"/>
              </a:rPr>
              <a:t>51% of organisations are planning to increase security investments as a result of a breach, including incident response (IR) planning and testing, employee training, and threat detection and response tools.</a:t>
            </a:r>
          </a:p>
          <a:p>
            <a:pPr marL="266700" lvl="1" indent="0" eaLnBrk="1" hangingPunct="1">
              <a:buFontTx/>
              <a:buNone/>
            </a:pPr>
            <a:r>
              <a:rPr lang="en-GB" altLang="en-US" sz="2400" dirty="0">
                <a:latin typeface="Arial" panose="020B0604020202020204" pitchFamily="34" charset="0"/>
              </a:rPr>
              <a:t>	(</a:t>
            </a:r>
            <a:r>
              <a:rPr lang="en-GB" altLang="en-US" sz="2400" dirty="0">
                <a:latin typeface="Arial" panose="020B0604020202020204" pitchFamily="34" charset="0"/>
                <a:hlinkClick r:id="rId2"/>
              </a:rPr>
              <a:t>IBM Security, Cost of a Data Breach Report 2023</a:t>
            </a:r>
            <a:r>
              <a:rPr lang="en-GB" altLang="en-US" sz="2400" dirty="0">
                <a:latin typeface="Arial" panose="020B0604020202020204" pitchFamily="34" charset="0"/>
              </a:rPr>
              <a:t>)</a:t>
            </a:r>
            <a:endParaRPr lang="en-US" altLang="en-US" sz="2400"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r>
              <a:rPr lang="en-GB" altLang="en-US"/>
              <a:t>Quiz</a:t>
            </a:r>
          </a:p>
        </p:txBody>
      </p:sp>
      <p:sp>
        <p:nvSpPr>
          <p:cNvPr id="29699" name="Content Placeholder 2"/>
          <p:cNvSpPr>
            <a:spLocks noGrp="1" noChangeArrowheads="1"/>
          </p:cNvSpPr>
          <p:nvPr>
            <p:ph idx="1"/>
          </p:nvPr>
        </p:nvSpPr>
        <p:spPr>
          <a:xfrm>
            <a:off x="107950" y="1484313"/>
            <a:ext cx="8856663" cy="4681537"/>
          </a:xfrm>
        </p:spPr>
        <p:txBody>
          <a:bodyPr/>
          <a:lstStyle/>
          <a:p>
            <a:pPr marL="0" indent="0"/>
            <a:r>
              <a:rPr lang="en-GB" altLang="en-US" sz="2200" b="1" dirty="0">
                <a:latin typeface="Arial" panose="020B0604020202020204" pitchFamily="34" charset="0"/>
                <a:cs typeface="Arial" panose="020B0604020202020204" pitchFamily="34" charset="0"/>
              </a:rPr>
              <a:t>Which of the following strategies is critical for ensuring the safety and recovery of data?</a:t>
            </a:r>
          </a:p>
          <a:p>
            <a:pPr marL="0" indent="0"/>
            <a:endParaRPr lang="en-GB" altLang="en-US" sz="2200" i="0" dirty="0">
              <a:solidFill>
                <a:schemeClr val="bg2"/>
              </a:solidFill>
              <a:latin typeface="Arial" panose="020B0604020202020204" pitchFamily="34" charset="0"/>
              <a:cs typeface="Arial" panose="020B0604020202020204" pitchFamily="34" charset="0"/>
            </a:endParaRPr>
          </a:p>
          <a:p>
            <a:pPr marL="457200" indent="-457200">
              <a:buFont typeface="+mj-lt"/>
              <a:buAutoNum type="alphaLcParenR"/>
            </a:pPr>
            <a:r>
              <a:rPr lang="en-GB" altLang="en-US" sz="2200" i="0" dirty="0">
                <a:solidFill>
                  <a:schemeClr val="bg2"/>
                </a:solidFill>
                <a:latin typeface="Arial" panose="020B0604020202020204" pitchFamily="34" charset="0"/>
                <a:cs typeface="Arial" panose="020B0604020202020204" pitchFamily="34" charset="0"/>
              </a:rPr>
              <a:t>Implementing a single, one-time backup of all data each year.</a:t>
            </a:r>
          </a:p>
          <a:p>
            <a:pPr marL="457200" indent="-457200">
              <a:buFont typeface="+mj-lt"/>
              <a:buAutoNum type="alphaLcParenR"/>
            </a:pPr>
            <a:r>
              <a:rPr lang="en-GB" altLang="en-US" sz="2200" i="0" dirty="0">
                <a:solidFill>
                  <a:schemeClr val="bg2"/>
                </a:solidFill>
                <a:latin typeface="Arial" panose="020B0604020202020204" pitchFamily="34" charset="0"/>
                <a:cs typeface="Arial" panose="020B0604020202020204" pitchFamily="34" charset="0"/>
              </a:rPr>
              <a:t>Utilising encryption for data at rest but considering data in transit to be secure without additional measures.</a:t>
            </a:r>
          </a:p>
          <a:p>
            <a:pPr marL="457200" indent="-457200">
              <a:buFont typeface="+mj-lt"/>
              <a:buAutoNum type="alphaLcParenR"/>
            </a:pPr>
            <a:r>
              <a:rPr lang="en-GB" altLang="en-US" sz="2200" i="0" dirty="0">
                <a:solidFill>
                  <a:schemeClr val="bg2"/>
                </a:solidFill>
                <a:latin typeface="Arial" panose="020B0604020202020204" pitchFamily="34" charset="0"/>
                <a:cs typeface="Arial" panose="020B0604020202020204" pitchFamily="34" charset="0"/>
              </a:rPr>
              <a:t>Focusing solely on strong user authentication methods, as these will prevent any form of data compromise or loss.</a:t>
            </a:r>
          </a:p>
          <a:p>
            <a:pPr marL="457200" indent="-457200">
              <a:buFont typeface="+mj-lt"/>
              <a:buAutoNum type="alphaLcParenR"/>
            </a:pPr>
            <a:r>
              <a:rPr lang="en-GB" altLang="en-US" sz="2200" i="0" dirty="0">
                <a:solidFill>
                  <a:schemeClr val="bg2"/>
                </a:solidFill>
                <a:latin typeface="Arial" panose="020B0604020202020204" pitchFamily="34" charset="0"/>
                <a:cs typeface="Arial" panose="020B0604020202020204" pitchFamily="34" charset="0"/>
              </a:rPr>
              <a:t>Establishing a comprehensive set of backup strategies, such as full, incremental, and differential backups, paired with a tested disaster recovery plan.</a:t>
            </a:r>
          </a:p>
          <a:p>
            <a:pPr marL="0" indent="0"/>
            <a:endParaRPr lang="en-GB" altLang="en-US" sz="2200" i="0"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altLang="en-US"/>
              <a:t>Checkpoint Summary </a:t>
            </a:r>
          </a:p>
        </p:txBody>
      </p:sp>
      <p:sp>
        <p:nvSpPr>
          <p:cNvPr id="31747" name="Rectangle 5"/>
          <p:cNvSpPr>
            <a:spLocks noGrp="1" noChangeArrowheads="1"/>
          </p:cNvSpPr>
          <p:nvPr>
            <p:ph idx="1"/>
          </p:nvPr>
        </p:nvSpPr>
        <p:spPr>
          <a:xfrm>
            <a:off x="142875" y="1844675"/>
            <a:ext cx="8856663" cy="4319588"/>
          </a:xfrm>
        </p:spPr>
        <p:txBody>
          <a:bodyPr/>
          <a:lstStyle/>
          <a:p>
            <a:pPr lvl="1" eaLnBrk="1" hangingPunct="1"/>
            <a:r>
              <a:rPr lang="en-GB" altLang="en-US" dirty="0">
                <a:latin typeface="Arial" panose="020B0604020202020204" pitchFamily="34" charset="0"/>
              </a:rPr>
              <a:t>Database security</a:t>
            </a:r>
          </a:p>
          <a:p>
            <a:pPr lvl="2" eaLnBrk="1" hangingPunct="1"/>
            <a:r>
              <a:rPr lang="en-GB" altLang="en-US" dirty="0">
                <a:latin typeface="Arial" panose="020B0604020202020204" pitchFamily="34" charset="0"/>
              </a:rPr>
              <a:t>Confidentiality, Integrity, Availability, Privacy</a:t>
            </a:r>
          </a:p>
          <a:p>
            <a:pPr lvl="1" eaLnBrk="1" hangingPunct="1"/>
            <a:r>
              <a:rPr lang="en-GB" altLang="en-US" dirty="0">
                <a:latin typeface="Arial" panose="020B0604020202020204" pitchFamily="34" charset="0"/>
              </a:rPr>
              <a:t>Areas of loss</a:t>
            </a:r>
          </a:p>
          <a:p>
            <a:pPr lvl="1" eaLnBrk="1" hangingPunct="1"/>
            <a:r>
              <a:rPr lang="en-GB" altLang="en-US" dirty="0">
                <a:latin typeface="Arial" panose="020B0604020202020204" pitchFamily="34" charset="0"/>
              </a:rPr>
              <a:t>Security controls</a:t>
            </a:r>
          </a:p>
          <a:p>
            <a:pPr lvl="2" eaLnBrk="1" hangingPunct="1"/>
            <a:r>
              <a:rPr lang="en-GB" altLang="en-US" dirty="0">
                <a:latin typeface="Arial" panose="020B0604020202020204" pitchFamily="34" charset="0"/>
              </a:rPr>
              <a:t>Access controls</a:t>
            </a:r>
          </a:p>
          <a:p>
            <a:pPr lvl="2" eaLnBrk="1" hangingPunct="1"/>
            <a:r>
              <a:rPr lang="en-GB" altLang="en-US" dirty="0">
                <a:latin typeface="Arial" panose="020B0604020202020204" pitchFamily="34" charset="0"/>
              </a:rPr>
              <a:t>Authentication</a:t>
            </a:r>
          </a:p>
          <a:p>
            <a:pPr lvl="2" eaLnBrk="1" hangingPunct="1"/>
            <a:r>
              <a:rPr lang="en-GB" altLang="en-US" dirty="0">
                <a:latin typeface="Arial" panose="020B0604020202020204" pitchFamily="34" charset="0"/>
              </a:rPr>
              <a:t>Information Security Policy &amp; Training</a:t>
            </a:r>
          </a:p>
          <a:p>
            <a:pPr lvl="2" eaLnBrk="1" hangingPunct="1"/>
            <a:r>
              <a:rPr lang="en-GB" altLang="en-US" dirty="0">
                <a:latin typeface="Arial" panose="020B0604020202020204" pitchFamily="34" charset="0"/>
              </a:rPr>
              <a:t>Backup strategy</a:t>
            </a:r>
          </a:p>
          <a:p>
            <a:pPr lvl="2" eaLnBrk="1" hangingPunct="1"/>
            <a:endParaRPr lang="en-GB" altLang="en-US"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pPr eaLnBrk="1" hangingPunct="1"/>
            <a:r>
              <a:rPr lang="en-US" altLang="en-US"/>
              <a:t>Cloud Database Defined</a:t>
            </a:r>
          </a:p>
        </p:txBody>
      </p:sp>
      <p:sp>
        <p:nvSpPr>
          <p:cNvPr id="32771" name="Rectangle 7"/>
          <p:cNvSpPr>
            <a:spLocks noGrp="1" noChangeArrowheads="1"/>
          </p:cNvSpPr>
          <p:nvPr>
            <p:ph idx="1"/>
          </p:nvPr>
        </p:nvSpPr>
        <p:spPr/>
        <p:txBody>
          <a:bodyPr/>
          <a:lstStyle/>
          <a:p>
            <a:pPr marL="266700" lvl="1" indent="0" eaLnBrk="1" hangingPunct="1">
              <a:buFontTx/>
              <a:buNone/>
            </a:pPr>
            <a:r>
              <a:rPr lang="en-GB" altLang="en-US" dirty="0">
                <a:latin typeface="Arial" panose="020B0604020202020204" pitchFamily="34" charset="0"/>
              </a:rPr>
              <a:t>“</a:t>
            </a:r>
            <a:r>
              <a:rPr lang="en-GB" altLang="en-US" i="1" dirty="0">
                <a:solidFill>
                  <a:srgbClr val="002060"/>
                </a:solidFill>
                <a:latin typeface="Arial" panose="020B0604020202020204" pitchFamily="34" charset="0"/>
              </a:rPr>
              <a:t>A cloud database is a database built to run in a public or hybrid cloud environment to help organize, store, and manage data within an organization. </a:t>
            </a:r>
          </a:p>
          <a:p>
            <a:pPr marL="266700" lvl="1" indent="0" eaLnBrk="1" hangingPunct="1">
              <a:buFontTx/>
              <a:buNone/>
            </a:pPr>
            <a:r>
              <a:rPr lang="en-GB" altLang="en-US" i="1" dirty="0">
                <a:solidFill>
                  <a:srgbClr val="002060"/>
                </a:solidFill>
                <a:latin typeface="Arial" panose="020B0604020202020204" pitchFamily="34" charset="0"/>
              </a:rPr>
              <a:t>Cloud databases can be offered as a managed database-as-a-service (</a:t>
            </a:r>
            <a:r>
              <a:rPr lang="en-GB" altLang="en-US" i="1" dirty="0" err="1">
                <a:solidFill>
                  <a:srgbClr val="002060"/>
                </a:solidFill>
                <a:latin typeface="Arial" panose="020B0604020202020204" pitchFamily="34" charset="0"/>
              </a:rPr>
              <a:t>DBaaS</a:t>
            </a:r>
            <a:r>
              <a:rPr lang="en-GB" altLang="en-US" i="1" dirty="0">
                <a:solidFill>
                  <a:srgbClr val="002060"/>
                </a:solidFill>
                <a:latin typeface="Arial" panose="020B0604020202020204" pitchFamily="34" charset="0"/>
              </a:rPr>
              <a:t>) or deployed on a cloud-based virtual machine (VM) and self-managed by an in-house IT team.”</a:t>
            </a:r>
          </a:p>
          <a:p>
            <a:pPr marL="266700" lvl="1" indent="0" algn="r" eaLnBrk="1" hangingPunct="1">
              <a:buFontTx/>
              <a:buNone/>
            </a:pPr>
            <a:r>
              <a:rPr lang="en-GB" altLang="en-US" sz="1800" dirty="0">
                <a:latin typeface="Arial" panose="020B0604020202020204" pitchFamily="34" charset="0"/>
              </a:rPr>
              <a:t>Source: Google Cloud</a:t>
            </a:r>
            <a:endParaRPr lang="en-US" altLang="en-US" sz="1800"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r>
              <a:rPr lang="en-GB" altLang="en-US"/>
              <a:t>Cloud Database Models</a:t>
            </a:r>
          </a:p>
        </p:txBody>
      </p:sp>
      <p:sp>
        <p:nvSpPr>
          <p:cNvPr id="33795" name="Content Placeholder 2"/>
          <p:cNvSpPr>
            <a:spLocks noGrp="1" noChangeArrowheads="1"/>
          </p:cNvSpPr>
          <p:nvPr>
            <p:ph idx="1"/>
          </p:nvPr>
        </p:nvSpPr>
        <p:spPr/>
        <p:txBody>
          <a:bodyPr/>
          <a:lstStyle/>
          <a:p>
            <a:pPr marL="457200" indent="-457200">
              <a:buFontTx/>
              <a:buChar char="•"/>
            </a:pPr>
            <a:r>
              <a:rPr lang="en-GB" altLang="en-US" i="0">
                <a:solidFill>
                  <a:schemeClr val="bg2"/>
                </a:solidFill>
                <a:latin typeface="Arial" panose="020B0604020202020204" pitchFamily="34" charset="0"/>
                <a:cs typeface="Arial" panose="020B0604020202020204" pitchFamily="34" charset="0"/>
              </a:rPr>
              <a:t>Self-managed database</a:t>
            </a:r>
          </a:p>
          <a:p>
            <a:pPr marL="457200" indent="-457200">
              <a:buFontTx/>
              <a:buChar char="•"/>
            </a:pPr>
            <a:r>
              <a:rPr lang="en-GB" altLang="en-US" i="0">
                <a:solidFill>
                  <a:schemeClr val="bg2"/>
                </a:solidFill>
                <a:latin typeface="Arial" panose="020B0604020202020204" pitchFamily="34" charset="0"/>
                <a:cs typeface="Arial" panose="020B0604020202020204" pitchFamily="34" charset="0"/>
              </a:rPr>
              <a:t>Managed database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pPr eaLnBrk="1" hangingPunct="1"/>
            <a:r>
              <a:rPr lang="en-US" altLang="en-US"/>
              <a:t>Self-managed Database 1</a:t>
            </a:r>
          </a:p>
        </p:txBody>
      </p:sp>
      <p:sp>
        <p:nvSpPr>
          <p:cNvPr id="34819" name="Rectangle 7"/>
          <p:cNvSpPr>
            <a:spLocks noGrp="1" noChangeArrowheads="1"/>
          </p:cNvSpPr>
          <p:nvPr>
            <p:ph idx="1"/>
          </p:nvPr>
        </p:nvSpPr>
        <p:spPr/>
        <p:txBody>
          <a:bodyPr/>
          <a:lstStyle/>
          <a:p>
            <a:pPr lvl="1" eaLnBrk="1" hangingPunct="1"/>
            <a:r>
              <a:rPr lang="en-GB" altLang="en-US">
                <a:latin typeface="Arial" panose="020B0604020202020204" pitchFamily="34" charset="0"/>
              </a:rPr>
              <a:t>Offers full control over database software and infrastructure</a:t>
            </a:r>
          </a:p>
          <a:p>
            <a:pPr lvl="1" eaLnBrk="1" hangingPunct="1"/>
            <a:r>
              <a:rPr lang="en-GB" altLang="en-US">
                <a:latin typeface="Arial" panose="020B0604020202020204" pitchFamily="34" charset="0"/>
              </a:rPr>
              <a:t>Require in-house expertise for setup, maintenance, and troubleshooting</a:t>
            </a:r>
          </a:p>
          <a:p>
            <a:pPr lvl="1" eaLnBrk="1" hangingPunct="1"/>
            <a:r>
              <a:rPr lang="en-GB" altLang="en-US">
                <a:latin typeface="Arial" panose="020B0604020202020204" pitchFamily="34" charset="0"/>
              </a:rPr>
              <a:t>Organisations bear the full cost of hardware, software, and operational expenses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p:txBody>
          <a:bodyPr/>
          <a:lstStyle/>
          <a:p>
            <a:pPr eaLnBrk="1" hangingPunct="1"/>
            <a:r>
              <a:rPr lang="en-US" altLang="en-US"/>
              <a:t>Self-managed Database 2</a:t>
            </a:r>
          </a:p>
        </p:txBody>
      </p:sp>
      <p:sp>
        <p:nvSpPr>
          <p:cNvPr id="35843" name="Rectangle 7"/>
          <p:cNvSpPr>
            <a:spLocks noGrp="1" noChangeArrowheads="1"/>
          </p:cNvSpPr>
          <p:nvPr>
            <p:ph idx="1"/>
          </p:nvPr>
        </p:nvSpPr>
        <p:spPr/>
        <p:txBody>
          <a:bodyPr/>
          <a:lstStyle/>
          <a:p>
            <a:pPr lvl="1" eaLnBrk="1" hangingPunct="1"/>
            <a:r>
              <a:rPr lang="en-GB" altLang="en-US">
                <a:latin typeface="Arial" panose="020B0604020202020204" pitchFamily="34" charset="0"/>
              </a:rPr>
              <a:t>Enables customisation to meet specific performance, security, and compliance needs</a:t>
            </a:r>
          </a:p>
          <a:p>
            <a:pPr lvl="1" eaLnBrk="1" hangingPunct="1"/>
            <a:r>
              <a:rPr lang="en-GB" altLang="en-US">
                <a:latin typeface="Arial" panose="020B0604020202020204" pitchFamily="34" charset="0"/>
              </a:rPr>
              <a:t>Scaling and updated must be manually managed, allowing for tailored optimisation</a:t>
            </a:r>
          </a:p>
          <a:p>
            <a:pPr lvl="1" eaLnBrk="1" hangingPunct="1"/>
            <a:r>
              <a:rPr lang="en-GB" altLang="en-US">
                <a:latin typeface="Arial" panose="020B0604020202020204" pitchFamily="34" charset="0"/>
              </a:rPr>
              <a:t>Best suited for organisation with specific database management requirements that cloud solutions cannot meet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ltLang="en-US"/>
              <a:t>Managed Database 1</a:t>
            </a:r>
          </a:p>
        </p:txBody>
      </p:sp>
      <p:sp>
        <p:nvSpPr>
          <p:cNvPr id="36867" name="Rectangle 7"/>
          <p:cNvSpPr>
            <a:spLocks noGrp="1" noChangeArrowheads="1"/>
          </p:cNvSpPr>
          <p:nvPr>
            <p:ph idx="1"/>
          </p:nvPr>
        </p:nvSpPr>
        <p:spPr/>
        <p:txBody>
          <a:bodyPr/>
          <a:lstStyle/>
          <a:p>
            <a:pPr lvl="1" eaLnBrk="1" hangingPunct="1"/>
            <a:r>
              <a:rPr lang="en-GB" altLang="en-US">
                <a:latin typeface="Arial" panose="020B0604020202020204" pitchFamily="34" charset="0"/>
              </a:rPr>
              <a:t>Are administered and maintained by third-party service providers</a:t>
            </a:r>
          </a:p>
          <a:p>
            <a:pPr lvl="1" eaLnBrk="1" hangingPunct="1"/>
            <a:r>
              <a:rPr lang="en-GB" altLang="en-US">
                <a:latin typeface="Arial" panose="020B0604020202020204" pitchFamily="34" charset="0"/>
              </a:rPr>
              <a:t>Offer automated backups, updates, and patch management</a:t>
            </a:r>
          </a:p>
          <a:p>
            <a:pPr lvl="1" eaLnBrk="1" hangingPunct="1"/>
            <a:r>
              <a:rPr lang="en-GB" altLang="en-US">
                <a:latin typeface="Arial" panose="020B0604020202020204" pitchFamily="34" charset="0"/>
              </a:rPr>
              <a:t>Provide scalability without the need to manually adjust resources</a:t>
            </a:r>
          </a:p>
          <a:p>
            <a:pPr lvl="1" eaLnBrk="1" hangingPunct="1"/>
            <a:r>
              <a:rPr lang="en-GB" altLang="en-US">
                <a:latin typeface="Arial" panose="020B0604020202020204" pitchFamily="34" charset="0"/>
              </a:rPr>
              <a:t>Often come with built-in high availability and disaster recovery features</a:t>
            </a:r>
          </a:p>
          <a:p>
            <a:pPr lvl="1" eaLnBrk="1" hangingPunct="1"/>
            <a:endParaRPr lang="en-GB" altLang="en-US">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p:txBody>
          <a:bodyPr/>
          <a:lstStyle/>
          <a:p>
            <a:pPr eaLnBrk="1" hangingPunct="1"/>
            <a:r>
              <a:rPr lang="en-US" altLang="en-US"/>
              <a:t>Managed Database 2</a:t>
            </a:r>
          </a:p>
        </p:txBody>
      </p:sp>
      <p:sp>
        <p:nvSpPr>
          <p:cNvPr id="37891" name="Rectangle 7"/>
          <p:cNvSpPr>
            <a:spLocks noGrp="1" noChangeArrowheads="1"/>
          </p:cNvSpPr>
          <p:nvPr>
            <p:ph idx="1"/>
          </p:nvPr>
        </p:nvSpPr>
        <p:spPr>
          <a:xfrm>
            <a:off x="107950" y="1484313"/>
            <a:ext cx="8856663" cy="4681537"/>
          </a:xfrm>
        </p:spPr>
        <p:txBody>
          <a:bodyPr/>
          <a:lstStyle/>
          <a:p>
            <a:pPr lvl="1" eaLnBrk="1" hangingPunct="1"/>
            <a:r>
              <a:rPr lang="en-GB" altLang="en-US">
                <a:latin typeface="Arial" panose="020B0604020202020204" pitchFamily="34" charset="0"/>
              </a:rPr>
              <a:t>Reduce the need for in-house database management expertise</a:t>
            </a:r>
          </a:p>
          <a:p>
            <a:pPr lvl="1" eaLnBrk="1" hangingPunct="1"/>
            <a:r>
              <a:rPr lang="en-GB" altLang="en-US">
                <a:latin typeface="Arial" panose="020B0604020202020204" pitchFamily="34" charset="0"/>
              </a:rPr>
              <a:t>Adhere to compliance and security standards set by the provider</a:t>
            </a:r>
          </a:p>
          <a:p>
            <a:pPr lvl="1" eaLnBrk="1" hangingPunct="1"/>
            <a:r>
              <a:rPr lang="en-GB" altLang="en-US">
                <a:latin typeface="Arial" panose="020B0604020202020204" pitchFamily="34" charset="0"/>
              </a:rPr>
              <a:t>Allow organisations to focus on development and application optimisation, rather than on database maintenance tasks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p:txBody>
          <a:bodyPr/>
          <a:lstStyle/>
          <a:p>
            <a:r>
              <a:rPr lang="en-GB" altLang="en-US"/>
              <a:t>Quiz</a:t>
            </a:r>
          </a:p>
        </p:txBody>
      </p:sp>
      <p:sp>
        <p:nvSpPr>
          <p:cNvPr id="38915" name="Content Placeholder 2"/>
          <p:cNvSpPr>
            <a:spLocks noGrp="1" noChangeArrowheads="1"/>
          </p:cNvSpPr>
          <p:nvPr>
            <p:ph idx="1"/>
          </p:nvPr>
        </p:nvSpPr>
        <p:spPr>
          <a:xfrm>
            <a:off x="107950" y="1258888"/>
            <a:ext cx="8856663" cy="4906962"/>
          </a:xfrm>
        </p:spPr>
        <p:txBody>
          <a:bodyPr/>
          <a:lstStyle/>
          <a:p>
            <a:r>
              <a:rPr lang="en-GB" altLang="en-US" sz="2400" b="1" dirty="0">
                <a:latin typeface="Arial" panose="020B0604020202020204" pitchFamily="34" charset="0"/>
                <a:cs typeface="Arial" panose="020B0604020202020204" pitchFamily="34" charset="0"/>
              </a:rPr>
              <a:t>Which statement accurately differentiates self-managed databases from managed database services</a:t>
            </a:r>
            <a:r>
              <a:rPr lang="en-GB" altLang="en-US" sz="2400" i="0" dirty="0">
                <a:latin typeface="Arial" panose="020B0604020202020204" pitchFamily="34" charset="0"/>
                <a:cs typeface="Arial" panose="020B0604020202020204" pitchFamily="34" charset="0"/>
              </a:rPr>
              <a:t>?</a:t>
            </a:r>
          </a:p>
          <a:p>
            <a:endParaRPr lang="en-GB" altLang="en-US" sz="2400" i="0" dirty="0">
              <a:solidFill>
                <a:schemeClr val="bg2"/>
              </a:solidFill>
              <a:latin typeface="Arial" panose="020B0604020202020204" pitchFamily="34" charset="0"/>
              <a:cs typeface="Arial" panose="020B0604020202020204" pitchFamily="34" charset="0"/>
            </a:endParaRPr>
          </a:p>
          <a:p>
            <a:pPr marL="457200" indent="-457200">
              <a:buFont typeface="+mj-lt"/>
              <a:buAutoNum type="alphaLcParenR"/>
            </a:pPr>
            <a:r>
              <a:rPr lang="en-GB" altLang="en-US" sz="2400" i="0" dirty="0">
                <a:solidFill>
                  <a:schemeClr val="bg2"/>
                </a:solidFill>
                <a:latin typeface="Arial" panose="020B0604020202020204" pitchFamily="34" charset="0"/>
                <a:cs typeface="Arial" panose="020B0604020202020204" pitchFamily="34" charset="0"/>
              </a:rPr>
              <a:t>Self-managed databases are hosted on cloud platforms, whereas managed databases are hosted on-premises only.</a:t>
            </a:r>
          </a:p>
          <a:p>
            <a:pPr marL="457200" indent="-457200">
              <a:buFont typeface="+mj-lt"/>
              <a:buAutoNum type="alphaLcParenR"/>
            </a:pPr>
            <a:r>
              <a:rPr lang="en-GB" altLang="en-US" sz="2400" i="0" dirty="0">
                <a:solidFill>
                  <a:schemeClr val="bg2"/>
                </a:solidFill>
                <a:latin typeface="Arial" panose="020B0604020202020204" pitchFamily="34" charset="0"/>
                <a:cs typeface="Arial" panose="020B0604020202020204" pitchFamily="34" charset="0"/>
              </a:rPr>
              <a:t>Self-managed databases require the user to handle maintenance and updates, while managed databases offer these as automated services.</a:t>
            </a:r>
          </a:p>
          <a:p>
            <a:pPr marL="457200" indent="-457200">
              <a:buFont typeface="+mj-lt"/>
              <a:buAutoNum type="alphaLcParenR"/>
            </a:pPr>
            <a:r>
              <a:rPr lang="en-GB" altLang="en-US" sz="2400" i="0" dirty="0">
                <a:solidFill>
                  <a:schemeClr val="bg2"/>
                </a:solidFill>
                <a:latin typeface="Arial" panose="020B0604020202020204" pitchFamily="34" charset="0"/>
                <a:cs typeface="Arial" panose="020B0604020202020204" pitchFamily="34" charset="0"/>
              </a:rPr>
              <a:t>Managed databases are less secure than self-managed databases due to their location on third-party servers.</a:t>
            </a:r>
          </a:p>
          <a:p>
            <a:pPr marL="457200" indent="-457200">
              <a:buFont typeface="+mj-lt"/>
              <a:buAutoNum type="alphaLcParenR"/>
            </a:pPr>
            <a:r>
              <a:rPr lang="en-GB" altLang="en-US" sz="2400" i="0" dirty="0">
                <a:solidFill>
                  <a:schemeClr val="bg2"/>
                </a:solidFill>
                <a:latin typeface="Arial" panose="020B0604020202020204" pitchFamily="34" charset="0"/>
                <a:cs typeface="Arial" panose="020B0604020202020204" pitchFamily="34" charset="0"/>
              </a:rPr>
              <a:t>Only self-managed databases can scale resources to handle larger loads of data and traffic.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lstStyle/>
          <a:p>
            <a:pPr eaLnBrk="1" hangingPunct="1"/>
            <a:r>
              <a:rPr lang="en-GB" altLang="en-US"/>
              <a:t>Scope and Coverage</a:t>
            </a:r>
          </a:p>
        </p:txBody>
      </p:sp>
      <p:sp>
        <p:nvSpPr>
          <p:cNvPr id="8195" name="Rectangle 7"/>
          <p:cNvSpPr>
            <a:spLocks noGrp="1" noChangeArrowheads="1"/>
          </p:cNvSpPr>
          <p:nvPr>
            <p:ph idx="1"/>
          </p:nvPr>
        </p:nvSpPr>
        <p:spPr>
          <a:xfrm>
            <a:off x="287337" y="1628800"/>
            <a:ext cx="8173095" cy="4248472"/>
          </a:xfrm>
        </p:spPr>
        <p:txBody>
          <a:bodyPr/>
          <a:lstStyle/>
          <a:p>
            <a:pPr eaLnBrk="1" hangingPunct="1">
              <a:defRPr/>
            </a:pPr>
            <a:r>
              <a:rPr lang="en-GB" altLang="en-US" sz="2800" dirty="0"/>
              <a:t>This topic will cover:</a:t>
            </a:r>
          </a:p>
          <a:p>
            <a:pPr marL="457200" indent="-457200">
              <a:buFont typeface="Arial" panose="020B0604020202020204" pitchFamily="34" charset="0"/>
              <a:buChar char="•"/>
              <a:defRPr/>
            </a:pPr>
            <a:r>
              <a:rPr lang="en-GB" sz="2800" i="0" dirty="0">
                <a:solidFill>
                  <a:schemeClr val="bg2"/>
                </a:solidFill>
                <a:latin typeface="Arial" panose="020B0604020202020204" pitchFamily="34" charset="0"/>
                <a:cs typeface="Arial" panose="020B0604020202020204" pitchFamily="34" charset="0"/>
              </a:rPr>
              <a:t>Concepts of database security</a:t>
            </a:r>
          </a:p>
          <a:p>
            <a:pPr marL="457200" indent="-457200">
              <a:buFont typeface="Arial" panose="020B0604020202020204" pitchFamily="34" charset="0"/>
              <a:buChar char="•"/>
              <a:defRPr/>
            </a:pPr>
            <a:r>
              <a:rPr lang="en-GB" sz="2800" i="0" dirty="0">
                <a:solidFill>
                  <a:schemeClr val="bg2"/>
                </a:solidFill>
                <a:latin typeface="Arial" panose="020B0604020202020204" pitchFamily="34" charset="0"/>
                <a:cs typeface="Arial" panose="020B0604020202020204" pitchFamily="34" charset="0"/>
              </a:rPr>
              <a:t>Database security measures</a:t>
            </a:r>
          </a:p>
          <a:p>
            <a:pPr marL="457200" indent="-457200">
              <a:buFont typeface="Arial" panose="020B0604020202020204" pitchFamily="34" charset="0"/>
              <a:buChar char="•"/>
              <a:defRPr/>
            </a:pPr>
            <a:r>
              <a:rPr lang="en-GB" sz="2800" i="0" dirty="0">
                <a:solidFill>
                  <a:schemeClr val="bg2"/>
                </a:solidFill>
                <a:latin typeface="Arial" panose="020B0604020202020204" pitchFamily="34" charset="0"/>
                <a:cs typeface="Arial" panose="020B0604020202020204" pitchFamily="34" charset="0"/>
              </a:rPr>
              <a:t>Concepts of cloud databases </a:t>
            </a:r>
          </a:p>
          <a:p>
            <a:pPr marL="457200" indent="-457200">
              <a:buFont typeface="Arial" panose="020B0604020202020204" pitchFamily="34" charset="0"/>
              <a:buChar char="•"/>
              <a:defRPr/>
            </a:pPr>
            <a:r>
              <a:rPr lang="en-GB" sz="2800" i="0" dirty="0">
                <a:solidFill>
                  <a:schemeClr val="bg2"/>
                </a:solidFill>
                <a:latin typeface="Arial" panose="020B0604020202020204" pitchFamily="34" charset="0"/>
                <a:cs typeface="Arial" panose="020B0604020202020204" pitchFamily="34" charset="0"/>
              </a:rPr>
              <a:t>Advantages of cloud databases</a:t>
            </a:r>
          </a:p>
          <a:p>
            <a:pPr marL="457200" indent="-457200">
              <a:buFont typeface="Arial" panose="020B0604020202020204" pitchFamily="34" charset="0"/>
              <a:buChar char="•"/>
              <a:defRPr/>
            </a:pPr>
            <a:r>
              <a:rPr lang="en-GB" sz="2800" i="0" dirty="0">
                <a:solidFill>
                  <a:schemeClr val="bg2"/>
                </a:solidFill>
                <a:latin typeface="Arial" panose="020B0604020202020204" pitchFamily="34" charset="0"/>
                <a:cs typeface="Arial" panose="020B0604020202020204" pitchFamily="34" charset="0"/>
              </a:rPr>
              <a:t>Explore cloud database providers</a:t>
            </a:r>
          </a:p>
          <a:p>
            <a:pPr marL="457200" indent="-457200">
              <a:buFont typeface="Arial" panose="020B0604020202020204" pitchFamily="34" charset="0"/>
              <a:buChar char="•"/>
              <a:defRPr/>
            </a:pPr>
            <a:r>
              <a:rPr lang="en-GB" sz="2800" i="0" dirty="0">
                <a:solidFill>
                  <a:schemeClr val="bg2"/>
                </a:solidFill>
                <a:latin typeface="Arial" panose="020B0604020202020204" pitchFamily="34" charset="0"/>
                <a:cs typeface="Arial" panose="020B0604020202020204" pitchFamily="34" charset="0"/>
              </a:rPr>
              <a:t>Case studies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a:xfrm>
            <a:off x="88900" y="120650"/>
            <a:ext cx="8785225" cy="1143000"/>
          </a:xfrm>
        </p:spPr>
        <p:txBody>
          <a:bodyPr/>
          <a:lstStyle/>
          <a:p>
            <a:pPr eaLnBrk="1" hangingPunct="1"/>
            <a:r>
              <a:rPr lang="en-US" altLang="en-US"/>
              <a:t>DBaaS 1</a:t>
            </a:r>
          </a:p>
        </p:txBody>
      </p:sp>
      <p:sp>
        <p:nvSpPr>
          <p:cNvPr id="39939" name="Rectangle 7"/>
          <p:cNvSpPr>
            <a:spLocks noGrp="1" noChangeArrowheads="1"/>
          </p:cNvSpPr>
          <p:nvPr>
            <p:ph idx="1"/>
          </p:nvPr>
        </p:nvSpPr>
        <p:spPr/>
        <p:txBody>
          <a:bodyPr/>
          <a:lstStyle/>
          <a:p>
            <a:pPr lvl="1" eaLnBrk="1" hangingPunct="1"/>
            <a:r>
              <a:rPr lang="en-GB" altLang="en-US" sz="3000" i="1" dirty="0">
                <a:latin typeface="Arial" panose="020B0604020202020204" pitchFamily="34" charset="0"/>
              </a:rPr>
              <a:t>Database as a Service</a:t>
            </a:r>
          </a:p>
          <a:p>
            <a:pPr lvl="1" eaLnBrk="1" hangingPunct="1"/>
            <a:r>
              <a:rPr lang="en-GB" altLang="en-US" sz="3000" dirty="0">
                <a:latin typeface="Arial" panose="020B0604020202020204" pitchFamily="34" charset="0"/>
              </a:rPr>
              <a:t>A specific type of </a:t>
            </a:r>
            <a:r>
              <a:rPr lang="en-GB" altLang="en-US" sz="3000" i="1" dirty="0">
                <a:solidFill>
                  <a:srgbClr val="002060"/>
                </a:solidFill>
                <a:latin typeface="Arial" panose="020B0604020202020204" pitchFamily="34" charset="0"/>
              </a:rPr>
              <a:t>managed database</a:t>
            </a:r>
          </a:p>
          <a:p>
            <a:pPr lvl="1" eaLnBrk="1" hangingPunct="1"/>
            <a:r>
              <a:rPr lang="en-GB" altLang="en-US" sz="3000" dirty="0">
                <a:latin typeface="Arial" panose="020B0604020202020204" pitchFamily="34" charset="0"/>
              </a:rPr>
              <a:t>Always cloud-based, leveraging cloud computing benefits to the maximum extent</a:t>
            </a:r>
          </a:p>
          <a:p>
            <a:pPr lvl="1" eaLnBrk="1" hangingPunct="1"/>
            <a:r>
              <a:rPr lang="en-GB" altLang="en-US" sz="3000" dirty="0">
                <a:latin typeface="Arial" panose="020B0604020202020204" pitchFamily="34" charset="0"/>
              </a:rPr>
              <a:t>Typically provides a wide range of automated services, including scaling, replication, and updates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lstStyle/>
          <a:p>
            <a:r>
              <a:rPr lang="en-GB" altLang="en-US"/>
              <a:t>Discussion Session</a:t>
            </a:r>
          </a:p>
        </p:txBody>
      </p:sp>
      <p:sp>
        <p:nvSpPr>
          <p:cNvPr id="3" name="Content Placeholder 2"/>
          <p:cNvSpPr>
            <a:spLocks noGrp="1"/>
          </p:cNvSpPr>
          <p:nvPr>
            <p:ph idx="1"/>
          </p:nvPr>
        </p:nvSpPr>
        <p:spPr>
          <a:xfrm>
            <a:off x="107950" y="1484313"/>
            <a:ext cx="8856663" cy="4681537"/>
          </a:xfrm>
        </p:spPr>
        <p:txBody>
          <a:bodyPr/>
          <a:lstStyle/>
          <a:p>
            <a:pPr>
              <a:defRPr/>
            </a:pPr>
            <a:r>
              <a:rPr lang="en-GB" sz="2400" i="0" dirty="0">
                <a:solidFill>
                  <a:schemeClr val="bg2"/>
                </a:solidFill>
                <a:latin typeface="Arial" panose="020B0604020202020204" pitchFamily="34" charset="0"/>
                <a:cs typeface="Arial" panose="020B0604020202020204" pitchFamily="34" charset="0"/>
              </a:rPr>
              <a:t> </a:t>
            </a:r>
            <a:r>
              <a:rPr lang="en-GB" sz="2200" i="0" dirty="0">
                <a:solidFill>
                  <a:schemeClr val="bg2"/>
                </a:solidFill>
                <a:latin typeface="Arial" panose="020B0604020202020204" pitchFamily="34" charset="0"/>
                <a:cs typeface="Arial" panose="020B0604020202020204" pitchFamily="34" charset="0"/>
              </a:rPr>
              <a:t>A rapidly growing pharma company needs a more robust database solution due to data demands from expanding research. Their current on-premises setup has performance bottlenecks and lacks scalability. </a:t>
            </a:r>
          </a:p>
          <a:p>
            <a:pPr>
              <a:defRPr/>
            </a:pPr>
            <a:r>
              <a:rPr lang="en-GB" sz="2200" i="0" dirty="0">
                <a:solidFill>
                  <a:schemeClr val="bg2"/>
                </a:solidFill>
                <a:latin typeface="Arial" panose="020B0604020202020204" pitchFamily="34" charset="0"/>
                <a:cs typeface="Arial" panose="020B0604020202020204" pitchFamily="34" charset="0"/>
              </a:rPr>
              <a:t> Key requirements: </a:t>
            </a:r>
          </a:p>
          <a:p>
            <a:pPr marL="0" indent="0">
              <a:defRPr/>
            </a:pPr>
            <a:r>
              <a:rPr lang="en-GB" sz="2200" i="0" dirty="0">
                <a:solidFill>
                  <a:schemeClr val="bg2"/>
                </a:solidFill>
                <a:latin typeface="Arial" panose="020B0604020202020204" pitchFamily="34" charset="0"/>
                <a:cs typeface="Arial" panose="020B0604020202020204" pitchFamily="34" charset="0"/>
              </a:rPr>
              <a:t>1) High data security for sensitive patient information. </a:t>
            </a:r>
          </a:p>
          <a:p>
            <a:pPr marL="0" indent="0">
              <a:defRPr/>
            </a:pPr>
            <a:r>
              <a:rPr lang="en-GB" sz="2200" i="0" dirty="0">
                <a:solidFill>
                  <a:schemeClr val="bg2"/>
                </a:solidFill>
                <a:latin typeface="Arial" panose="020B0604020202020204" pitchFamily="34" charset="0"/>
                <a:cs typeface="Arial" panose="020B0604020202020204" pitchFamily="34" charset="0"/>
              </a:rPr>
              <a:t>2) Fine-grained control for workload optimisation. </a:t>
            </a:r>
          </a:p>
          <a:p>
            <a:pPr marL="0" indent="0">
              <a:defRPr/>
            </a:pPr>
            <a:r>
              <a:rPr lang="en-GB" sz="2200" i="0" dirty="0">
                <a:solidFill>
                  <a:schemeClr val="bg2"/>
                </a:solidFill>
                <a:latin typeface="Arial" panose="020B0604020202020204" pitchFamily="34" charset="0"/>
                <a:cs typeface="Arial" panose="020B0604020202020204" pitchFamily="34" charset="0"/>
              </a:rPr>
              <a:t>3) Seamless scaling for unpredictable data bursts. Their large and experienced IT team is capable of managing complex environments.</a:t>
            </a:r>
          </a:p>
          <a:p>
            <a:pPr marL="0" indent="0">
              <a:defRPr/>
            </a:pPr>
            <a:endParaRPr lang="en-GB" sz="2200" i="0" dirty="0">
              <a:solidFill>
                <a:schemeClr val="bg2"/>
              </a:solidFill>
              <a:latin typeface="Arial" panose="020B0604020202020204" pitchFamily="34" charset="0"/>
              <a:cs typeface="Arial" panose="020B0604020202020204" pitchFamily="34" charset="0"/>
            </a:endParaRPr>
          </a:p>
          <a:p>
            <a:pPr marL="0" indent="0">
              <a:defRPr/>
            </a:pPr>
            <a:r>
              <a:rPr lang="en-GB" sz="2200" dirty="0">
                <a:solidFill>
                  <a:srgbClr val="C00000"/>
                </a:solidFill>
                <a:latin typeface="Arial" panose="020B0604020202020204" pitchFamily="34" charset="0"/>
                <a:cs typeface="Arial" panose="020B0604020202020204" pitchFamily="34" charset="0"/>
              </a:rPr>
              <a:t>Considering its specific needs and constraints, which cloud database model would you recommend and why?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title"/>
          </p:nvPr>
        </p:nvSpPr>
        <p:spPr/>
        <p:txBody>
          <a:bodyPr/>
          <a:lstStyle/>
          <a:p>
            <a:pPr eaLnBrk="1" hangingPunct="1"/>
            <a:r>
              <a:rPr lang="en-US" altLang="en-US"/>
              <a:t>Features of Cloud Database</a:t>
            </a:r>
          </a:p>
        </p:txBody>
      </p:sp>
      <p:sp>
        <p:nvSpPr>
          <p:cNvPr id="41987" name="Rectangle 7"/>
          <p:cNvSpPr>
            <a:spLocks noGrp="1" noChangeArrowheads="1"/>
          </p:cNvSpPr>
          <p:nvPr>
            <p:ph idx="1"/>
          </p:nvPr>
        </p:nvSpPr>
        <p:spPr>
          <a:xfrm>
            <a:off x="107950" y="1412875"/>
            <a:ext cx="8856663" cy="4752975"/>
          </a:xfrm>
        </p:spPr>
        <p:txBody>
          <a:bodyPr/>
          <a:lstStyle/>
          <a:p>
            <a:pPr lvl="1" eaLnBrk="1" hangingPunct="1"/>
            <a:r>
              <a:rPr lang="en-US" altLang="en-US">
                <a:latin typeface="Arial" panose="020B0604020202020204" pitchFamily="34" charset="0"/>
              </a:rPr>
              <a:t>A database service built and accessed through a cloud platform</a:t>
            </a:r>
          </a:p>
          <a:p>
            <a:pPr lvl="1" eaLnBrk="1" hangingPunct="1"/>
            <a:r>
              <a:rPr lang="en-US" altLang="en-US">
                <a:latin typeface="Arial" panose="020B0604020202020204" pitchFamily="34" charset="0"/>
              </a:rPr>
              <a:t>Enables enterprise users to host databases without buying dedicated hardware</a:t>
            </a:r>
          </a:p>
          <a:p>
            <a:pPr lvl="1" eaLnBrk="1" hangingPunct="1"/>
            <a:r>
              <a:rPr lang="en-US" altLang="en-US">
                <a:latin typeface="Arial" panose="020B0604020202020204" pitchFamily="34" charset="0"/>
              </a:rPr>
              <a:t>Can be managed by the user or offered as a service and managed by a provider</a:t>
            </a:r>
          </a:p>
          <a:p>
            <a:pPr lvl="1" eaLnBrk="1" hangingPunct="1"/>
            <a:r>
              <a:rPr lang="en-US" altLang="en-US">
                <a:latin typeface="Arial" panose="020B0604020202020204" pitchFamily="34" charset="0"/>
              </a:rPr>
              <a:t>Can support relational databases and NoSQL databases (discussed in next lecture)</a:t>
            </a:r>
          </a:p>
          <a:p>
            <a:pPr lvl="1" eaLnBrk="1" hangingPunct="1"/>
            <a:r>
              <a:rPr lang="en-US" altLang="en-US">
                <a:latin typeface="Arial" panose="020B0604020202020204" pitchFamily="34" charset="0"/>
              </a:rPr>
              <a:t>Accessed through a web interface or vendor-provided API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p>
            <a:pPr eaLnBrk="1" hangingPunct="1"/>
            <a:r>
              <a:rPr lang="en-US" altLang="en-US"/>
              <a:t>Advantages of Cloud Database</a:t>
            </a:r>
          </a:p>
        </p:txBody>
      </p:sp>
      <p:sp>
        <p:nvSpPr>
          <p:cNvPr id="43011" name="Rectangle 7"/>
          <p:cNvSpPr>
            <a:spLocks noGrp="1" noChangeArrowheads="1"/>
          </p:cNvSpPr>
          <p:nvPr>
            <p:ph idx="1"/>
          </p:nvPr>
        </p:nvSpPr>
        <p:spPr>
          <a:xfrm>
            <a:off x="107950" y="1700213"/>
            <a:ext cx="8856663" cy="4465637"/>
          </a:xfrm>
        </p:spPr>
        <p:txBody>
          <a:bodyPr/>
          <a:lstStyle/>
          <a:p>
            <a:pPr lvl="1" eaLnBrk="1" hangingPunct="1"/>
            <a:r>
              <a:rPr lang="en-US" altLang="en-US" sz="3000">
                <a:latin typeface="Arial" panose="020B0604020202020204" pitchFamily="34" charset="0"/>
              </a:rPr>
              <a:t>Scalability</a:t>
            </a:r>
          </a:p>
          <a:p>
            <a:pPr lvl="1" eaLnBrk="1" hangingPunct="1"/>
            <a:r>
              <a:rPr lang="en-US" altLang="en-US" sz="3000">
                <a:latin typeface="Arial" panose="020B0604020202020204" pitchFamily="34" charset="0"/>
              </a:rPr>
              <a:t>Enhanced management</a:t>
            </a:r>
          </a:p>
          <a:p>
            <a:pPr lvl="1" eaLnBrk="1" hangingPunct="1"/>
            <a:r>
              <a:rPr lang="en-US" altLang="en-US" sz="3000">
                <a:latin typeface="Arial" panose="020B0604020202020204" pitchFamily="34" charset="0"/>
              </a:rPr>
              <a:t>Cost-effectiveness</a:t>
            </a:r>
          </a:p>
          <a:p>
            <a:pPr lvl="1" eaLnBrk="1" hangingPunct="1"/>
            <a:r>
              <a:rPr lang="en-US" altLang="en-US" sz="3000">
                <a:latin typeface="Arial" panose="020B0604020202020204" pitchFamily="34" charset="0"/>
              </a:rPr>
              <a:t>Accessibility</a:t>
            </a:r>
          </a:p>
          <a:p>
            <a:pPr lvl="1" eaLnBrk="1" hangingPunct="1"/>
            <a:r>
              <a:rPr lang="en-US" altLang="en-US" sz="3000">
                <a:latin typeface="Arial" panose="020B0604020202020204" pitchFamily="34" charset="0"/>
              </a:rPr>
              <a:t>Security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pPr eaLnBrk="1" hangingPunct="1"/>
            <a:r>
              <a:rPr lang="en-US" altLang="en-US"/>
              <a:t>Cloud Database Services</a:t>
            </a:r>
          </a:p>
        </p:txBody>
      </p:sp>
      <p:sp>
        <p:nvSpPr>
          <p:cNvPr id="44035" name="Rectangle 7"/>
          <p:cNvSpPr>
            <a:spLocks noGrp="1" noChangeArrowheads="1"/>
          </p:cNvSpPr>
          <p:nvPr>
            <p:ph idx="1"/>
          </p:nvPr>
        </p:nvSpPr>
        <p:spPr>
          <a:xfrm>
            <a:off x="107950" y="1628775"/>
            <a:ext cx="8856663" cy="4537075"/>
          </a:xfrm>
        </p:spPr>
        <p:txBody>
          <a:bodyPr/>
          <a:lstStyle/>
          <a:p>
            <a:pPr lvl="1" eaLnBrk="1" hangingPunct="1"/>
            <a:r>
              <a:rPr lang="en-US" altLang="en-US">
                <a:latin typeface="Arial" panose="020B0604020202020204" pitchFamily="34" charset="0"/>
              </a:rPr>
              <a:t>Amazon Web Services  </a:t>
            </a:r>
          </a:p>
          <a:p>
            <a:pPr lvl="2" eaLnBrk="1" hangingPunct="1"/>
            <a:r>
              <a:rPr lang="en-US" altLang="en-US">
                <a:latin typeface="Arial" panose="020B0604020202020204" pitchFamily="34" charset="0"/>
              </a:rPr>
              <a:t>Relational Database Service (RDS)</a:t>
            </a:r>
          </a:p>
          <a:p>
            <a:pPr lvl="2" eaLnBrk="1" hangingPunct="1"/>
            <a:r>
              <a:rPr lang="en-US" altLang="en-US">
                <a:latin typeface="Arial" panose="020B0604020202020204" pitchFamily="34" charset="0"/>
              </a:rPr>
              <a:t>Elastic Compute Cloud (EC2)</a:t>
            </a:r>
          </a:p>
          <a:p>
            <a:pPr lvl="1" eaLnBrk="1" hangingPunct="1"/>
            <a:r>
              <a:rPr lang="en-US" altLang="en-US">
                <a:latin typeface="Arial" panose="020B0604020202020204" pitchFamily="34" charset="0"/>
              </a:rPr>
              <a:t>Microsoft Azure Cosmos DB</a:t>
            </a:r>
          </a:p>
          <a:p>
            <a:pPr lvl="1" eaLnBrk="1" hangingPunct="1"/>
            <a:r>
              <a:rPr lang="en-US" altLang="en-US">
                <a:latin typeface="Arial" panose="020B0604020202020204" pitchFamily="34" charset="0"/>
              </a:rPr>
              <a:t>Google Cloud Spanner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p:txBody>
          <a:bodyPr/>
          <a:lstStyle/>
          <a:p>
            <a:pPr marL="342900" indent="-342900" eaLnBrk="1" hangingPunct="1"/>
            <a:r>
              <a:rPr lang="en-US" altLang="en-US"/>
              <a:t>Amazon Web Services RDS</a:t>
            </a:r>
          </a:p>
        </p:txBody>
      </p:sp>
      <p:sp>
        <p:nvSpPr>
          <p:cNvPr id="45059" name="Rectangle 7"/>
          <p:cNvSpPr>
            <a:spLocks noGrp="1" noChangeArrowheads="1"/>
          </p:cNvSpPr>
          <p:nvPr>
            <p:ph idx="1"/>
          </p:nvPr>
        </p:nvSpPr>
        <p:spPr>
          <a:xfrm>
            <a:off x="107950" y="1628775"/>
            <a:ext cx="8856663" cy="4537075"/>
          </a:xfrm>
        </p:spPr>
        <p:txBody>
          <a:bodyPr/>
          <a:lstStyle/>
          <a:p>
            <a:pPr lvl="1" eaLnBrk="1" hangingPunct="1"/>
            <a:r>
              <a:rPr lang="en-US" altLang="en-US">
                <a:latin typeface="Arial" panose="020B0604020202020204" pitchFamily="34" charset="0"/>
              </a:rPr>
              <a:t>Simplifies database setup, operation, and scaling</a:t>
            </a:r>
          </a:p>
          <a:p>
            <a:pPr lvl="1" eaLnBrk="1" hangingPunct="1"/>
            <a:r>
              <a:rPr lang="en-US" altLang="en-US">
                <a:latin typeface="Arial" panose="020B0604020202020204" pitchFamily="34" charset="0"/>
              </a:rPr>
              <a:t>It offers support for several database engines including PostgreSQL, MySQL, MariaDB, Oracle, and SQL Server</a:t>
            </a:r>
          </a:p>
          <a:p>
            <a:pPr lvl="1" eaLnBrk="1" hangingPunct="1"/>
            <a:r>
              <a:rPr lang="en-US" altLang="en-US">
                <a:latin typeface="Arial" panose="020B0604020202020204" pitchFamily="34" charset="0"/>
              </a:rPr>
              <a:t>Features include automated backups, patch management, and replication to enhance availability and durability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title"/>
          </p:nvPr>
        </p:nvSpPr>
        <p:spPr/>
        <p:txBody>
          <a:bodyPr/>
          <a:lstStyle/>
          <a:p>
            <a:pPr marL="342900" indent="-342900" eaLnBrk="1" hangingPunct="1"/>
            <a:r>
              <a:rPr lang="en-US" altLang="en-US"/>
              <a:t>Amazon Web Services EC2</a:t>
            </a:r>
          </a:p>
        </p:txBody>
      </p:sp>
      <p:sp>
        <p:nvSpPr>
          <p:cNvPr id="46083" name="Rectangle 7"/>
          <p:cNvSpPr>
            <a:spLocks noGrp="1" noChangeArrowheads="1"/>
          </p:cNvSpPr>
          <p:nvPr>
            <p:ph idx="1"/>
          </p:nvPr>
        </p:nvSpPr>
        <p:spPr>
          <a:xfrm>
            <a:off x="107950" y="1628775"/>
            <a:ext cx="8856663" cy="4537075"/>
          </a:xfrm>
        </p:spPr>
        <p:txBody>
          <a:bodyPr/>
          <a:lstStyle/>
          <a:p>
            <a:pPr lvl="1" eaLnBrk="1" hangingPunct="1"/>
            <a:r>
              <a:rPr lang="en-GB" altLang="en-US">
                <a:latin typeface="Arial" panose="020B0604020202020204" pitchFamily="34" charset="0"/>
              </a:rPr>
              <a:t>Provides scalable computing capacity in the AWS cloud, allowing users to develop and deploy applications rapidly</a:t>
            </a:r>
          </a:p>
          <a:p>
            <a:pPr lvl="1" eaLnBrk="1" hangingPunct="1"/>
            <a:r>
              <a:rPr lang="en-GB" altLang="en-US">
                <a:latin typeface="Arial" panose="020B0604020202020204" pitchFamily="34" charset="0"/>
              </a:rPr>
              <a:t>Offers a wide array of customisable virtual machines that can be scaled up or down to handle changes in requirements or spikes in popularity</a:t>
            </a:r>
          </a:p>
          <a:p>
            <a:pPr lvl="1" eaLnBrk="1" hangingPunct="1"/>
            <a:r>
              <a:rPr lang="en-GB" altLang="en-US">
                <a:latin typeface="Arial" panose="020B0604020202020204" pitchFamily="34" charset="0"/>
              </a:rPr>
              <a:t>Gives users complete control over their servers, including the choice of operating system, networking, and security</a:t>
            </a:r>
            <a:endParaRPr lang="en-US" altLang="en-US">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noChangeArrowheads="1"/>
          </p:cNvSpPr>
          <p:nvPr>
            <p:ph type="title"/>
          </p:nvPr>
        </p:nvSpPr>
        <p:spPr/>
        <p:txBody>
          <a:bodyPr/>
          <a:lstStyle/>
          <a:p>
            <a:r>
              <a:rPr lang="en-GB" altLang="en-US"/>
              <a:t>Discussion Session</a:t>
            </a:r>
          </a:p>
        </p:txBody>
      </p:sp>
      <p:sp>
        <p:nvSpPr>
          <p:cNvPr id="47107" name="Content Placeholder 2"/>
          <p:cNvSpPr>
            <a:spLocks noGrp="1" noChangeArrowheads="1"/>
          </p:cNvSpPr>
          <p:nvPr>
            <p:ph idx="1"/>
          </p:nvPr>
        </p:nvSpPr>
        <p:spPr/>
        <p:txBody>
          <a:bodyPr/>
          <a:lstStyle/>
          <a:p>
            <a:r>
              <a:rPr lang="en-GB" altLang="en-US" i="0">
                <a:solidFill>
                  <a:schemeClr val="bg2"/>
                </a:solidFill>
                <a:latin typeface="Arial" panose="020B0604020202020204" pitchFamily="34" charset="0"/>
                <a:cs typeface="Arial" panose="020B0604020202020204" pitchFamily="34" charset="0"/>
              </a:rPr>
              <a:t> Classify AWS RDS and EC2 as either a managed or self-managed database service and explain your reasoning.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r>
              <a:rPr lang="en-GB" altLang="en-US"/>
              <a:t>Microsoft Azure Cosmos DB</a:t>
            </a:r>
          </a:p>
        </p:txBody>
      </p:sp>
      <p:sp>
        <p:nvSpPr>
          <p:cNvPr id="48131" name="Content Placeholder 2"/>
          <p:cNvSpPr>
            <a:spLocks noGrp="1" noChangeArrowheads="1"/>
          </p:cNvSpPr>
          <p:nvPr>
            <p:ph idx="1"/>
          </p:nvPr>
        </p:nvSpPr>
        <p:spPr>
          <a:xfrm>
            <a:off x="103188" y="1484784"/>
            <a:ext cx="8856663" cy="4319587"/>
          </a:xfrm>
        </p:spPr>
        <p:txBody>
          <a:bodyPr/>
          <a:lstStyle/>
          <a:p>
            <a:pPr marL="457200" indent="-457200">
              <a:buFontTx/>
              <a:buChar char="•"/>
            </a:pPr>
            <a:r>
              <a:rPr lang="en-GB" altLang="en-US" i="0" dirty="0">
                <a:solidFill>
                  <a:schemeClr val="bg2"/>
                </a:solidFill>
                <a:latin typeface="Arial" panose="020B0604020202020204" pitchFamily="34" charset="0"/>
                <a:cs typeface="Arial" panose="020B0604020202020204" pitchFamily="34" charset="0"/>
              </a:rPr>
              <a:t>A globally distributed, multi-model database service designed for high availability and low latency at global scale</a:t>
            </a:r>
          </a:p>
          <a:p>
            <a:pPr marL="457200" indent="-457200">
              <a:buFontTx/>
              <a:buChar char="•"/>
            </a:pPr>
            <a:r>
              <a:rPr lang="en-GB" altLang="en-US" i="0" dirty="0">
                <a:solidFill>
                  <a:schemeClr val="bg2"/>
                </a:solidFill>
                <a:latin typeface="Arial" panose="020B0604020202020204" pitchFamily="34" charset="0"/>
                <a:cs typeface="Arial" panose="020B0604020202020204" pitchFamily="34" charset="0"/>
              </a:rPr>
              <a:t>Supports schema-less data, which means users can work with several models like document, key-value, graph, and column-family</a:t>
            </a:r>
          </a:p>
          <a:p>
            <a:pPr marL="457200" indent="-457200">
              <a:buFontTx/>
              <a:buChar char="•"/>
            </a:pPr>
            <a:r>
              <a:rPr lang="en-GB" altLang="en-US" i="0" dirty="0">
                <a:solidFill>
                  <a:schemeClr val="bg2"/>
                </a:solidFill>
                <a:latin typeface="Arial" panose="020B0604020202020204" pitchFamily="34" charset="0"/>
                <a:cs typeface="Arial" panose="020B0604020202020204" pitchFamily="34" charset="0"/>
              </a:rPr>
              <a:t>Offers multi-region write and read capabilities, dedicated throughput, and single-digit millisecond response times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p:txBody>
          <a:bodyPr/>
          <a:lstStyle/>
          <a:p>
            <a:r>
              <a:rPr lang="en-GB" altLang="en-US"/>
              <a:t>Google Cloud Spanner</a:t>
            </a:r>
          </a:p>
        </p:txBody>
      </p:sp>
      <p:sp>
        <p:nvSpPr>
          <p:cNvPr id="49155" name="Content Placeholder 2"/>
          <p:cNvSpPr>
            <a:spLocks noGrp="1" noChangeArrowheads="1"/>
          </p:cNvSpPr>
          <p:nvPr>
            <p:ph idx="1"/>
          </p:nvPr>
        </p:nvSpPr>
        <p:spPr/>
        <p:txBody>
          <a:bodyPr/>
          <a:lstStyle/>
          <a:p>
            <a:pPr marL="457200" indent="-457200">
              <a:buFontTx/>
              <a:buChar char="•"/>
            </a:pPr>
            <a:r>
              <a:rPr lang="en-GB" altLang="en-US" i="0">
                <a:solidFill>
                  <a:schemeClr val="bg2"/>
                </a:solidFill>
                <a:latin typeface="Arial" panose="020B0604020202020204" pitchFamily="34" charset="0"/>
                <a:cs typeface="Arial" panose="020B0604020202020204" pitchFamily="34" charset="0"/>
              </a:rPr>
              <a:t>A fully managed, scalable, relational database service with transactional consistency at global scale</a:t>
            </a:r>
          </a:p>
          <a:p>
            <a:pPr marL="457200" indent="-457200">
              <a:buFontTx/>
              <a:buChar char="•"/>
            </a:pPr>
            <a:r>
              <a:rPr lang="en-GB" altLang="en-US" i="0">
                <a:solidFill>
                  <a:schemeClr val="bg2"/>
                </a:solidFill>
                <a:latin typeface="Arial" panose="020B0604020202020204" pitchFamily="34" charset="0"/>
                <a:cs typeface="Arial" panose="020B0604020202020204" pitchFamily="34" charset="0"/>
              </a:rPr>
              <a:t>Uniquely combines the benefits of relational database structure with non-relational horizontal scale</a:t>
            </a:r>
          </a:p>
          <a:p>
            <a:pPr marL="457200" indent="-457200">
              <a:buFontTx/>
              <a:buChar char="•"/>
            </a:pPr>
            <a:r>
              <a:rPr lang="en-GB" altLang="en-US" i="0">
                <a:solidFill>
                  <a:schemeClr val="bg2"/>
                </a:solidFill>
                <a:latin typeface="Arial" panose="020B0604020202020204" pitchFamily="34" charset="0"/>
                <a:cs typeface="Arial" panose="020B0604020202020204" pitchFamily="34" charset="0"/>
              </a:rPr>
              <a:t>Strong consistency, global distribution, and mission-critical reliability for database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GB" altLang="en-US"/>
              <a:t>Learning Outcomes</a:t>
            </a:r>
            <a:endParaRPr lang="en-US" altLang="en-US"/>
          </a:p>
        </p:txBody>
      </p:sp>
      <p:sp>
        <p:nvSpPr>
          <p:cNvPr id="11267" name="Rectangle 5"/>
          <p:cNvSpPr>
            <a:spLocks noGrp="1" noChangeArrowheads="1"/>
          </p:cNvSpPr>
          <p:nvPr>
            <p:ph idx="1"/>
          </p:nvPr>
        </p:nvSpPr>
        <p:spPr/>
        <p:txBody>
          <a:bodyPr/>
          <a:lstStyle/>
          <a:p>
            <a:pPr eaLnBrk="1" hangingPunct="1"/>
            <a:r>
              <a:rPr lang="en-GB" altLang="en-US" dirty="0"/>
              <a:t>By the end of this topic students will be able to:</a:t>
            </a:r>
          </a:p>
          <a:p>
            <a:pPr lvl="1"/>
            <a:r>
              <a:rPr lang="en-GB" sz="2400" dirty="0"/>
              <a:t>Define the term security and describe examples of threats, and vulnerabilities that can compromise database security, together with their impact.</a:t>
            </a:r>
          </a:p>
          <a:p>
            <a:pPr lvl="1"/>
            <a:r>
              <a:rPr lang="en-GB" sz="2400" dirty="0"/>
              <a:t>Explain strategies to control database security risks</a:t>
            </a:r>
          </a:p>
          <a:p>
            <a:pPr lvl="1"/>
            <a:r>
              <a:rPr lang="en-GB" altLang="en-US" sz="2400" dirty="0"/>
              <a:t>Describe the characteristics of cloud databases </a:t>
            </a:r>
          </a:p>
          <a:p>
            <a:pPr lvl="1" eaLnBrk="1" hangingPunct="1"/>
            <a:r>
              <a:rPr lang="en-GB" altLang="en-US" sz="2400" dirty="0">
                <a:latin typeface="Arial" panose="020B0604020202020204" pitchFamily="34" charset="0"/>
              </a:rPr>
              <a:t>Explain the benefits of cloud database solutions</a:t>
            </a:r>
          </a:p>
          <a:p>
            <a:pPr eaLnBrk="1" hangingPunct="1"/>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p:txBody>
          <a:bodyPr/>
          <a:lstStyle/>
          <a:p>
            <a:pPr eaLnBrk="1" hangingPunct="1"/>
            <a:r>
              <a:rPr lang="en-US" altLang="en-US"/>
              <a:t>Topic Summary</a:t>
            </a:r>
          </a:p>
        </p:txBody>
      </p:sp>
      <p:sp>
        <p:nvSpPr>
          <p:cNvPr id="50179" name="Rectangle 7"/>
          <p:cNvSpPr>
            <a:spLocks noGrp="1" noChangeArrowheads="1"/>
          </p:cNvSpPr>
          <p:nvPr>
            <p:ph idx="1"/>
          </p:nvPr>
        </p:nvSpPr>
        <p:spPr/>
        <p:txBody>
          <a:bodyPr/>
          <a:lstStyle/>
          <a:p>
            <a:pPr lvl="1" eaLnBrk="1" hangingPunct="1"/>
            <a:r>
              <a:rPr lang="en-GB" altLang="en-US">
                <a:latin typeface="Arial" panose="020B0604020202020204" pitchFamily="34" charset="0"/>
              </a:rPr>
              <a:t>Database security</a:t>
            </a:r>
          </a:p>
          <a:p>
            <a:pPr lvl="2" eaLnBrk="1" hangingPunct="1"/>
            <a:r>
              <a:rPr lang="en-GB" altLang="en-US">
                <a:latin typeface="Arial" panose="020B0604020202020204" pitchFamily="34" charset="0"/>
              </a:rPr>
              <a:t>Areas of loss</a:t>
            </a:r>
          </a:p>
          <a:p>
            <a:pPr lvl="2" eaLnBrk="1" hangingPunct="1"/>
            <a:r>
              <a:rPr lang="en-GB" altLang="en-US">
                <a:latin typeface="Arial" panose="020B0604020202020204" pitchFamily="34" charset="0"/>
              </a:rPr>
              <a:t>Security controls</a:t>
            </a:r>
          </a:p>
          <a:p>
            <a:pPr lvl="1" eaLnBrk="1" hangingPunct="1"/>
            <a:r>
              <a:rPr lang="en-GB" altLang="en-US">
                <a:latin typeface="Arial" panose="020B0604020202020204" pitchFamily="34" charset="0"/>
              </a:rPr>
              <a:t>Cloud database</a:t>
            </a:r>
          </a:p>
          <a:p>
            <a:pPr lvl="2" eaLnBrk="1" hangingPunct="1"/>
            <a:r>
              <a:rPr lang="en-GB" altLang="en-US">
                <a:latin typeface="Arial" panose="020B0604020202020204" pitchFamily="34" charset="0"/>
              </a:rPr>
              <a:t>Features </a:t>
            </a:r>
          </a:p>
          <a:p>
            <a:pPr lvl="2" eaLnBrk="1" hangingPunct="1"/>
            <a:r>
              <a:rPr lang="en-GB" altLang="en-US">
                <a:latin typeface="Arial" panose="020B0604020202020204" pitchFamily="34" charset="0"/>
              </a:rPr>
              <a:t>Advantages</a:t>
            </a:r>
          </a:p>
          <a:p>
            <a:pPr lvl="2" eaLnBrk="1" hangingPunct="1"/>
            <a:r>
              <a:rPr lang="en-GB" altLang="en-US">
                <a:latin typeface="Arial" panose="020B0604020202020204" pitchFamily="34" charset="0"/>
              </a:rPr>
              <a:t>Models: managed, self-managed </a:t>
            </a:r>
          </a:p>
          <a:p>
            <a:pPr lvl="2" eaLnBrk="1" hangingPunct="1"/>
            <a:r>
              <a:rPr lang="en-GB" altLang="en-US">
                <a:latin typeface="Arial" panose="020B0604020202020204" pitchFamily="34" charset="0"/>
              </a:rPr>
              <a:t>Cloud database services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altLang="en-US"/>
              <a:t>References</a:t>
            </a:r>
          </a:p>
        </p:txBody>
      </p:sp>
      <p:sp>
        <p:nvSpPr>
          <p:cNvPr id="7" name="Rectangle 7"/>
          <p:cNvSpPr txBox="1">
            <a:spLocks noChangeArrowheads="1"/>
          </p:cNvSpPr>
          <p:nvPr/>
        </p:nvSpPr>
        <p:spPr bwMode="auto">
          <a:xfrm>
            <a:off x="107950" y="1846263"/>
            <a:ext cx="8856663" cy="4319587"/>
          </a:xfrm>
          <a:prstGeom prst="rect">
            <a:avLst/>
          </a:prstGeom>
          <a:noFill/>
          <a:ln>
            <a:noFill/>
          </a:ln>
        </p:spPr>
        <p:txBody>
          <a:bodyPr/>
          <a:lst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pitchFamily="1"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a:lstStyle>
          <a:p>
            <a:pPr lvl="1" eaLnBrk="1" hangingPunct="1">
              <a:defRPr/>
            </a:pPr>
            <a:r>
              <a:rPr lang="en-GB" altLang="en-US" kern="0" dirty="0" err="1">
                <a:latin typeface="Arial" panose="020B0604020202020204" pitchFamily="34" charset="0"/>
              </a:rPr>
              <a:t>Vlasceanu</a:t>
            </a:r>
            <a:r>
              <a:rPr lang="en-GB" altLang="en-US" kern="0" dirty="0">
                <a:latin typeface="Arial" panose="020B0604020202020204" pitchFamily="34" charset="0"/>
              </a:rPr>
              <a:t>,  V., Neu, W.A., </a:t>
            </a:r>
            <a:r>
              <a:rPr lang="en-GB" altLang="en-US" kern="0" dirty="0" err="1">
                <a:latin typeface="Arial" panose="020B0604020202020204" pitchFamily="34" charset="0"/>
              </a:rPr>
              <a:t>Oram</a:t>
            </a:r>
            <a:r>
              <a:rPr lang="en-GB" altLang="en-US" kern="0" dirty="0">
                <a:latin typeface="Arial" panose="020B0604020202020204" pitchFamily="34" charset="0"/>
              </a:rPr>
              <a:t>, A., and Alapati S. (2019). </a:t>
            </a:r>
            <a:r>
              <a:rPr lang="en-GB" altLang="en-US" i="1" kern="0" dirty="0">
                <a:latin typeface="Arial" panose="020B0604020202020204" pitchFamily="34" charset="0"/>
              </a:rPr>
              <a:t>An Introduction to Cloud Databases</a:t>
            </a:r>
            <a:r>
              <a:rPr lang="en-GB" altLang="en-US" kern="0" dirty="0">
                <a:latin typeface="Arial" panose="020B0604020202020204" pitchFamily="34" charset="0"/>
              </a:rPr>
              <a:t>. O'Reilly Media, Inc.</a:t>
            </a:r>
          </a:p>
          <a:p>
            <a:pPr lvl="1" eaLnBrk="1" hangingPunct="1">
              <a:defRPr/>
            </a:pPr>
            <a:endParaRPr lang="en-GB" altLang="en-US" kern="0" dirty="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685800" y="2286000"/>
            <a:ext cx="7772400" cy="1143000"/>
          </a:xfrm>
        </p:spPr>
        <p:txBody>
          <a:bodyPr/>
          <a:lstStyle/>
          <a:p>
            <a:pPr eaLnBrk="1" hangingPunct="1"/>
            <a:r>
              <a:rPr lang="en-GB" altLang="en-US"/>
              <a:t>Topic 10 – Database Security and Cloud Databases</a:t>
            </a:r>
          </a:p>
        </p:txBody>
      </p:sp>
      <p:sp>
        <p:nvSpPr>
          <p:cNvPr id="52227" name="Rectangle 3"/>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en-US" altLang="en-US"/>
              <a:t>Security</a:t>
            </a:r>
          </a:p>
        </p:txBody>
      </p:sp>
      <p:sp>
        <p:nvSpPr>
          <p:cNvPr id="12291" name="Rectangle 5"/>
          <p:cNvSpPr>
            <a:spLocks noGrp="1" noChangeArrowheads="1"/>
          </p:cNvSpPr>
          <p:nvPr>
            <p:ph idx="1"/>
          </p:nvPr>
        </p:nvSpPr>
        <p:spPr/>
        <p:txBody>
          <a:bodyPr/>
          <a:lstStyle/>
          <a:p>
            <a:pPr lvl="1" eaLnBrk="1" hangingPunct="1">
              <a:defRPr/>
            </a:pPr>
            <a:r>
              <a:rPr lang="en-GB" altLang="en-US" dirty="0">
                <a:latin typeface="Arial" panose="020B0604020202020204" pitchFamily="34" charset="0"/>
              </a:rPr>
              <a:t>The protection of the database against unauthorised access, either intentional or accidental</a:t>
            </a:r>
          </a:p>
          <a:p>
            <a:pPr lvl="1" eaLnBrk="1" hangingPunct="1">
              <a:defRPr/>
            </a:pPr>
            <a:r>
              <a:rPr lang="en-GB" altLang="en-US" dirty="0">
                <a:latin typeface="Arial" panose="020B0604020202020204" pitchFamily="34" charset="0"/>
              </a:rPr>
              <a:t>Typical functions and services of a DBMS</a:t>
            </a:r>
          </a:p>
          <a:p>
            <a:pPr lvl="2" eaLnBrk="1" hangingPunct="1">
              <a:defRPr/>
            </a:pPr>
            <a:r>
              <a:rPr lang="en-GB" altLang="en-US" dirty="0">
                <a:latin typeface="Arial" panose="020B0604020202020204" pitchFamily="34" charset="0"/>
              </a:rPr>
              <a:t>E.g., authorisation services</a:t>
            </a:r>
          </a:p>
          <a:p>
            <a:pPr marL="712788" lvl="2" indent="0" eaLnBrk="1" hangingPunct="1">
              <a:buFont typeface="Gill Sans" pitchFamily="1" charset="0"/>
              <a:buNone/>
              <a:defRPr/>
            </a:pPr>
            <a:endParaRPr lang="en-GB" altLang="en-US" dirty="0">
              <a:latin typeface="Arial" panose="020B0604020202020204" pitchFamily="34" charset="0"/>
            </a:endParaRPr>
          </a:p>
          <a:p>
            <a:pPr marL="712788" lvl="2" indent="0" algn="r" eaLnBrk="1" hangingPunct="1">
              <a:buFont typeface="Gill Sans" pitchFamily="1" charset="0"/>
              <a:buNone/>
              <a:defRPr/>
            </a:pPr>
            <a:endParaRPr lang="en-GB" altLang="en-US" dirty="0">
              <a:latin typeface="Arial" panose="020B0604020202020204" pitchFamily="34" charset="0"/>
            </a:endParaRPr>
          </a:p>
          <a:p>
            <a:pPr marL="712788" lvl="2" indent="0" algn="r" eaLnBrk="1" hangingPunct="1">
              <a:buFont typeface="Gill Sans" pitchFamily="1" charset="0"/>
              <a:buNone/>
              <a:defRPr/>
            </a:pPr>
            <a:endParaRPr lang="en-GB" altLang="en-US" sz="1200" dirty="0">
              <a:latin typeface="Arial" panose="020B0604020202020204" pitchFamily="34" charset="0"/>
            </a:endParaRPr>
          </a:p>
          <a:p>
            <a:pPr marL="712788" lvl="2" indent="0" algn="r" eaLnBrk="1" hangingPunct="1">
              <a:buFont typeface="Gill Sans" pitchFamily="1" charset="0"/>
              <a:buNone/>
              <a:defRPr/>
            </a:pPr>
            <a:endParaRPr lang="en-GB" altLang="en-US" sz="1200" dirty="0">
              <a:latin typeface="Arial" panose="020B0604020202020204" pitchFamily="34" charset="0"/>
            </a:endParaRPr>
          </a:p>
          <a:p>
            <a:pPr marL="712788" lvl="2" indent="0" algn="r" eaLnBrk="1" hangingPunct="1">
              <a:buFont typeface="Gill Sans" pitchFamily="1" charset="0"/>
              <a:buNone/>
              <a:defRPr/>
            </a:pPr>
            <a:endParaRPr lang="en-GB" altLang="en-US" sz="1200" dirty="0">
              <a:latin typeface="Arial" panose="020B0604020202020204" pitchFamily="34" charset="0"/>
            </a:endParaRPr>
          </a:p>
          <a:p>
            <a:pPr marL="712788" lvl="2" indent="0" algn="r" eaLnBrk="1" hangingPunct="1">
              <a:buFont typeface="Gill Sans" pitchFamily="1" charset="0"/>
              <a:buNone/>
              <a:defRPr/>
            </a:pPr>
            <a:endParaRPr lang="en-GB" altLang="en-US" sz="1200" dirty="0">
              <a:latin typeface="Arial" panose="020B0604020202020204" pitchFamily="34" charset="0"/>
            </a:endParaRPr>
          </a:p>
          <a:p>
            <a:pPr marL="712788" lvl="2" indent="0" algn="ctr" eaLnBrk="1" hangingPunct="1">
              <a:buFont typeface="Gill Sans" pitchFamily="1" charset="0"/>
              <a:buNone/>
              <a:defRPr/>
            </a:pPr>
            <a:r>
              <a:rPr lang="en-GB" altLang="en-US" sz="1200" dirty="0">
                <a:latin typeface="Arial" panose="020B0604020202020204" pitchFamily="34" charset="0"/>
              </a:rPr>
              <a:t>                                                                                                           Source: </a:t>
            </a:r>
            <a:r>
              <a:rPr lang="en-GB" altLang="en-US" sz="1200" dirty="0" err="1">
                <a:latin typeface="Arial" panose="020B0604020202020204" pitchFamily="34" charset="0"/>
              </a:rPr>
              <a:t>Pixabay</a:t>
            </a:r>
            <a:endParaRPr lang="en-GB" altLang="en-US" sz="1200" dirty="0">
              <a:latin typeface="Arial" panose="020B0604020202020204" pitchFamily="34" charset="0"/>
            </a:endParaRPr>
          </a:p>
        </p:txBody>
      </p:sp>
      <p:pic>
        <p:nvPicPr>
          <p:cNvPr id="1229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5963" y="3789363"/>
            <a:ext cx="2805112"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altLang="en-US"/>
              <a:t>Areas of Loss</a:t>
            </a:r>
          </a:p>
        </p:txBody>
      </p:sp>
      <p:sp>
        <p:nvSpPr>
          <p:cNvPr id="13315" name="Rectangle 5"/>
          <p:cNvSpPr>
            <a:spLocks noGrp="1" noChangeArrowheads="1"/>
          </p:cNvSpPr>
          <p:nvPr>
            <p:ph idx="1"/>
          </p:nvPr>
        </p:nvSpPr>
        <p:spPr/>
        <p:txBody>
          <a:bodyPr/>
          <a:lstStyle/>
          <a:p>
            <a:pPr lvl="1" eaLnBrk="1" hangingPunct="1"/>
            <a:r>
              <a:rPr lang="en-GB" altLang="en-US">
                <a:latin typeface="Arial" panose="020B0604020202020204" pitchFamily="34" charset="0"/>
              </a:rPr>
              <a:t>Theft and fraud</a:t>
            </a:r>
          </a:p>
          <a:p>
            <a:pPr lvl="1" eaLnBrk="1" hangingPunct="1"/>
            <a:r>
              <a:rPr lang="en-GB" altLang="en-US">
                <a:latin typeface="Arial" panose="020B0604020202020204" pitchFamily="34" charset="0"/>
              </a:rPr>
              <a:t>Loss of confidentiality</a:t>
            </a:r>
          </a:p>
          <a:p>
            <a:pPr lvl="1" eaLnBrk="1" hangingPunct="1"/>
            <a:r>
              <a:rPr lang="en-GB" altLang="en-US">
                <a:latin typeface="Arial" panose="020B0604020202020204" pitchFamily="34" charset="0"/>
              </a:rPr>
              <a:t>Loss of privacy</a:t>
            </a:r>
          </a:p>
          <a:p>
            <a:pPr lvl="1" eaLnBrk="1" hangingPunct="1"/>
            <a:r>
              <a:rPr lang="en-GB" altLang="en-US">
                <a:latin typeface="Arial" panose="020B0604020202020204" pitchFamily="34" charset="0"/>
              </a:rPr>
              <a:t>Loss of integrity</a:t>
            </a:r>
          </a:p>
          <a:p>
            <a:pPr lvl="1" eaLnBrk="1" hangingPunct="1"/>
            <a:r>
              <a:rPr lang="en-GB" altLang="en-US">
                <a:latin typeface="Arial" panose="020B0604020202020204" pitchFamily="34" charset="0"/>
              </a:rPr>
              <a:t>Loss of availability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US" altLang="en-US"/>
              <a:t>Theft and Fraud</a:t>
            </a:r>
          </a:p>
        </p:txBody>
      </p:sp>
      <p:sp>
        <p:nvSpPr>
          <p:cNvPr id="14339" name="Rectangle 5"/>
          <p:cNvSpPr>
            <a:spLocks noGrp="1" noChangeArrowheads="1"/>
          </p:cNvSpPr>
          <p:nvPr>
            <p:ph idx="1"/>
          </p:nvPr>
        </p:nvSpPr>
        <p:spPr/>
        <p:txBody>
          <a:bodyPr/>
          <a:lstStyle/>
          <a:p>
            <a:pPr lvl="1" eaLnBrk="1" hangingPunct="1"/>
            <a:r>
              <a:rPr lang="en-GB" altLang="en-US">
                <a:latin typeface="Arial" panose="020B0604020202020204" pitchFamily="34" charset="0"/>
              </a:rPr>
              <a:t>Unauthorised extraction of data, often for monetary gain</a:t>
            </a:r>
          </a:p>
          <a:p>
            <a:pPr lvl="1" eaLnBrk="1" hangingPunct="1"/>
            <a:r>
              <a:rPr lang="en-GB" altLang="en-US">
                <a:latin typeface="Arial" panose="020B0604020202020204" pitchFamily="34" charset="0"/>
              </a:rPr>
              <a:t>Manipulation or alteration of database information, which can lead to financial or reputational damage to the organisation</a:t>
            </a:r>
          </a:p>
          <a:p>
            <a:pPr lvl="1" eaLnBrk="1" hangingPunct="1"/>
            <a:r>
              <a:rPr lang="en-GB" altLang="en-US">
                <a:latin typeface="Arial" panose="020B0604020202020204" pitchFamily="34" charset="0"/>
              </a:rPr>
              <a:t>Common methods</a:t>
            </a:r>
          </a:p>
          <a:p>
            <a:pPr lvl="2" eaLnBrk="1" hangingPunct="1"/>
            <a:r>
              <a:rPr lang="en-GB" altLang="en-US">
                <a:latin typeface="Arial" panose="020B0604020202020204" pitchFamily="34" charset="0"/>
              </a:rPr>
              <a:t>Phishing attacks</a:t>
            </a:r>
          </a:p>
          <a:p>
            <a:pPr lvl="2" eaLnBrk="1" hangingPunct="1"/>
            <a:r>
              <a:rPr lang="en-GB" altLang="en-US">
                <a:latin typeface="Arial" panose="020B0604020202020204" pitchFamily="34" charset="0"/>
              </a:rPr>
              <a:t>Insider threats</a:t>
            </a:r>
          </a:p>
          <a:p>
            <a:pPr lvl="2" eaLnBrk="1" hangingPunct="1"/>
            <a:r>
              <a:rPr lang="en-GB" altLang="en-US">
                <a:latin typeface="Arial" panose="020B0604020202020204" pitchFamily="34" charset="0"/>
              </a:rPr>
              <a:t>Exploitation of vulnerabilities</a:t>
            </a:r>
          </a:p>
          <a:p>
            <a:pPr lvl="2" eaLnBrk="1" hangingPunct="1"/>
            <a:endParaRPr lang="en-GB" altLang="en-US">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altLang="en-US"/>
              <a:t>Loss of Confidentiality</a:t>
            </a:r>
          </a:p>
        </p:txBody>
      </p:sp>
      <p:sp>
        <p:nvSpPr>
          <p:cNvPr id="15363" name="Rectangle 5"/>
          <p:cNvSpPr>
            <a:spLocks noGrp="1" noChangeArrowheads="1"/>
          </p:cNvSpPr>
          <p:nvPr>
            <p:ph idx="1"/>
          </p:nvPr>
        </p:nvSpPr>
        <p:spPr>
          <a:xfrm>
            <a:off x="107950" y="1341438"/>
            <a:ext cx="8856663" cy="4824412"/>
          </a:xfrm>
        </p:spPr>
        <p:txBody>
          <a:bodyPr/>
          <a:lstStyle/>
          <a:p>
            <a:pPr lvl="1" eaLnBrk="1" hangingPunct="1"/>
            <a:r>
              <a:rPr lang="en-GB" altLang="en-US" dirty="0">
                <a:latin typeface="Arial" panose="020B0604020202020204" pitchFamily="34" charset="0"/>
              </a:rPr>
              <a:t>Refers to the </a:t>
            </a:r>
            <a:r>
              <a:rPr lang="en-GB" altLang="en-US" b="1" dirty="0">
                <a:solidFill>
                  <a:srgbClr val="002060"/>
                </a:solidFill>
                <a:latin typeface="Arial" panose="020B0604020202020204" pitchFamily="34" charset="0"/>
              </a:rPr>
              <a:t>protection of information </a:t>
            </a:r>
            <a:r>
              <a:rPr lang="en-GB" altLang="en-US" dirty="0">
                <a:latin typeface="Arial" panose="020B0604020202020204" pitchFamily="34" charset="0"/>
              </a:rPr>
              <a:t>from being access by </a:t>
            </a:r>
            <a:r>
              <a:rPr lang="en-GB" altLang="en-US" b="1" dirty="0">
                <a:solidFill>
                  <a:srgbClr val="002060"/>
                </a:solidFill>
                <a:latin typeface="Arial" panose="020B0604020202020204" pitchFamily="34" charset="0"/>
              </a:rPr>
              <a:t>unauthorised parties</a:t>
            </a:r>
          </a:p>
          <a:p>
            <a:pPr lvl="1" eaLnBrk="1" hangingPunct="1"/>
            <a:r>
              <a:rPr lang="en-GB" altLang="en-US" dirty="0">
                <a:latin typeface="Arial" panose="020B0604020202020204" pitchFamily="34" charset="0"/>
              </a:rPr>
              <a:t>Crucial for maintaining the trust of customers, stakeholders, and to comply with legal and regulatory requirements</a:t>
            </a:r>
          </a:p>
          <a:p>
            <a:pPr lvl="1" eaLnBrk="1" hangingPunct="1"/>
            <a:r>
              <a:rPr lang="en-GB" altLang="en-US" dirty="0">
                <a:latin typeface="Arial" panose="020B0604020202020204" pitchFamily="34" charset="0"/>
              </a:rPr>
              <a:t>Common causes </a:t>
            </a:r>
          </a:p>
          <a:p>
            <a:pPr lvl="2" eaLnBrk="1" hangingPunct="1"/>
            <a:r>
              <a:rPr lang="en-GB" altLang="en-US" dirty="0">
                <a:latin typeface="Arial" panose="020B0604020202020204" pitchFamily="34" charset="0"/>
              </a:rPr>
              <a:t>Inadequate access controls </a:t>
            </a:r>
          </a:p>
          <a:p>
            <a:pPr lvl="2" eaLnBrk="1" hangingPunct="1"/>
            <a:r>
              <a:rPr lang="en-GB" altLang="en-US" dirty="0">
                <a:latin typeface="Arial" panose="020B0604020202020204" pitchFamily="34" charset="0"/>
              </a:rPr>
              <a:t>Data interception during transmission due to lack of encryption</a:t>
            </a:r>
          </a:p>
          <a:p>
            <a:pPr lvl="2" eaLnBrk="1" hangingPunct="1"/>
            <a:r>
              <a:rPr lang="en-GB" altLang="en-US" dirty="0">
                <a:latin typeface="Arial" panose="020B0604020202020204" pitchFamily="34" charset="0"/>
              </a:rPr>
              <a:t>Phishing attacks leading to the disclosure of login credentials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altLang="en-US"/>
              <a:t>Loss of Privacy</a:t>
            </a:r>
          </a:p>
        </p:txBody>
      </p:sp>
      <p:sp>
        <p:nvSpPr>
          <p:cNvPr id="16387" name="Rectangle 5"/>
          <p:cNvSpPr>
            <a:spLocks noGrp="1" noChangeArrowheads="1"/>
          </p:cNvSpPr>
          <p:nvPr>
            <p:ph idx="1"/>
          </p:nvPr>
        </p:nvSpPr>
        <p:spPr>
          <a:xfrm>
            <a:off x="107950" y="1628775"/>
            <a:ext cx="8856663" cy="4537075"/>
          </a:xfrm>
        </p:spPr>
        <p:txBody>
          <a:bodyPr/>
          <a:lstStyle/>
          <a:p>
            <a:pPr lvl="1" eaLnBrk="1" hangingPunct="1"/>
            <a:r>
              <a:rPr lang="en-GB" altLang="en-US" dirty="0">
                <a:latin typeface="Arial" panose="020B0604020202020204" pitchFamily="34" charset="0"/>
              </a:rPr>
              <a:t>Privacy refers to the </a:t>
            </a:r>
            <a:r>
              <a:rPr lang="en-GB" altLang="en-US" b="1" dirty="0">
                <a:solidFill>
                  <a:srgbClr val="002060"/>
                </a:solidFill>
                <a:latin typeface="Arial" panose="020B0604020202020204" pitchFamily="34" charset="0"/>
              </a:rPr>
              <a:t>right of individuals </a:t>
            </a:r>
            <a:r>
              <a:rPr lang="en-GB" altLang="en-US" dirty="0">
                <a:latin typeface="Arial" panose="020B0604020202020204" pitchFamily="34" charset="0"/>
              </a:rPr>
              <a:t>to have their </a:t>
            </a:r>
            <a:r>
              <a:rPr lang="en-GB" altLang="en-US" b="1" dirty="0">
                <a:solidFill>
                  <a:srgbClr val="002060"/>
                </a:solidFill>
                <a:latin typeface="Arial" panose="020B0604020202020204" pitchFamily="34" charset="0"/>
              </a:rPr>
              <a:t>personal information </a:t>
            </a:r>
            <a:r>
              <a:rPr lang="en-GB" altLang="en-US" dirty="0">
                <a:latin typeface="Arial" panose="020B0604020202020204" pitchFamily="34" charset="0"/>
              </a:rPr>
              <a:t>protected</a:t>
            </a:r>
          </a:p>
          <a:p>
            <a:pPr lvl="1" eaLnBrk="1" hangingPunct="1"/>
            <a:r>
              <a:rPr lang="en-GB" altLang="en-US" dirty="0">
                <a:latin typeface="Arial" panose="020B0604020202020204" pitchFamily="34" charset="0"/>
              </a:rPr>
              <a:t>Protects individuals from potential harm that could arise from misuse of sensitive information</a:t>
            </a:r>
          </a:p>
          <a:p>
            <a:pPr lvl="1" eaLnBrk="1" hangingPunct="1"/>
            <a:r>
              <a:rPr lang="en-GB" altLang="en-US" dirty="0">
                <a:latin typeface="Arial" panose="020B0604020202020204" pitchFamily="34" charset="0"/>
              </a:rPr>
              <a:t>Data protection regulations</a:t>
            </a:r>
          </a:p>
          <a:p>
            <a:pPr lvl="1" eaLnBrk="1" hangingPunct="1"/>
            <a:r>
              <a:rPr lang="en-GB" altLang="en-US" dirty="0">
                <a:latin typeface="Arial" panose="020B0604020202020204" pitchFamily="34" charset="0"/>
              </a:rPr>
              <a:t>Common causes </a:t>
            </a:r>
          </a:p>
          <a:p>
            <a:pPr lvl="2" eaLnBrk="1" hangingPunct="1"/>
            <a:r>
              <a:rPr lang="en-GB" altLang="en-US" dirty="0">
                <a:latin typeface="Arial" panose="020B0604020202020204" pitchFamily="34" charset="0"/>
              </a:rPr>
              <a:t>Data being shared or sold without consent of the individuals to whom it pertains</a:t>
            </a:r>
          </a:p>
          <a:p>
            <a:pPr lvl="2" eaLnBrk="1" hangingPunct="1"/>
            <a:r>
              <a:rPr lang="en-GB" altLang="en-US" dirty="0">
                <a:latin typeface="Arial" panose="020B0604020202020204" pitchFamily="34" charset="0"/>
              </a:rPr>
              <a:t>Unauthorised access to personal data</a:t>
            </a:r>
          </a:p>
          <a:p>
            <a:pPr lvl="2" eaLnBrk="1" hangingPunct="1"/>
            <a:r>
              <a:rPr lang="en-GB" altLang="en-US" dirty="0">
                <a:latin typeface="Arial" panose="020B0604020202020204" pitchFamily="34" charset="0"/>
              </a:rPr>
              <a:t>Inadequate data handling policies</a:t>
            </a:r>
          </a:p>
          <a:p>
            <a:pPr lvl="2" eaLnBrk="1" hangingPunct="1"/>
            <a:endParaRPr lang="en-GB" altLang="en-US" dirty="0">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1595c0e4-d81d-45b6-b7da-11e0920fe7c0"/>
</p:tagLst>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5D3A5F-D2CB-494E-88AA-7A4528CE1033}">
  <ds:schemaRefs>
    <ds:schemaRef ds:uri="http://schemas.microsoft.com/sharepoint/v3/contenttype/forms"/>
  </ds:schemaRefs>
</ds:datastoreItem>
</file>

<file path=customXml/itemProps2.xml><?xml version="1.0" encoding="utf-8"?>
<ds:datastoreItem xmlns:ds="http://schemas.openxmlformats.org/officeDocument/2006/customXml" ds:itemID="{26C7C7FD-7BEA-4810-8605-ED20233A1FFF}">
  <ds:schemaRefs>
    <ds:schemaRef ds:uri="http://purl.org/dc/terms/"/>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dcmitype/"/>
    <ds:schemaRef ds:uri="bdeceafc-5c0f-406d-b95f-35e6593d664b"/>
    <ds:schemaRef ds:uri="dbeaa6b5-7a21-43b8-ab59-31e7cbf2c187"/>
  </ds:schemaRefs>
</ds:datastoreItem>
</file>

<file path=customXml/itemProps3.xml><?xml version="1.0" encoding="utf-8"?>
<ds:datastoreItem xmlns:ds="http://schemas.openxmlformats.org/officeDocument/2006/customXml" ds:itemID="{F9CB9F99-337C-4D7C-B968-90D014980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1943</TotalTime>
  <Words>1946</Words>
  <Application>Microsoft Office PowerPoint</Application>
  <PresentationFormat>On-screen Show (4:3)</PresentationFormat>
  <Paragraphs>270</Paragraphs>
  <Slides>42</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ＭＳ Ｐゴシック</vt:lpstr>
      <vt:lpstr>Arial</vt:lpstr>
      <vt:lpstr>Calibri</vt:lpstr>
      <vt:lpstr>Gill Sans</vt:lpstr>
      <vt:lpstr>Blank Presentation</vt:lpstr>
      <vt:lpstr>test 2</vt:lpstr>
      <vt:lpstr>PowerPoint Presentation</vt:lpstr>
      <vt:lpstr>The Unit Roadmap</vt:lpstr>
      <vt:lpstr>Scope and Coverage</vt:lpstr>
      <vt:lpstr>Learning Outcomes</vt:lpstr>
      <vt:lpstr>Security</vt:lpstr>
      <vt:lpstr>Areas of Loss</vt:lpstr>
      <vt:lpstr>Theft and Fraud</vt:lpstr>
      <vt:lpstr>Loss of Confidentiality</vt:lpstr>
      <vt:lpstr>Loss of Privacy</vt:lpstr>
      <vt:lpstr>Loss of Integrity</vt:lpstr>
      <vt:lpstr>Discussion Session</vt:lpstr>
      <vt:lpstr>Loss of Availability</vt:lpstr>
      <vt:lpstr>Do You Know This?   </vt:lpstr>
      <vt:lpstr>Equifax Data Breach Case</vt:lpstr>
      <vt:lpstr>Access Control 1</vt:lpstr>
      <vt:lpstr>Access Control 2</vt:lpstr>
      <vt:lpstr>Authentication</vt:lpstr>
      <vt:lpstr>Data Masking</vt:lpstr>
      <vt:lpstr>Backup and Recovery</vt:lpstr>
      <vt:lpstr>Do You Know This?   </vt:lpstr>
      <vt:lpstr>Quiz</vt:lpstr>
      <vt:lpstr>Checkpoint Summary </vt:lpstr>
      <vt:lpstr>Cloud Database Defined</vt:lpstr>
      <vt:lpstr>Cloud Database Models</vt:lpstr>
      <vt:lpstr>Self-managed Database 1</vt:lpstr>
      <vt:lpstr>Self-managed Database 2</vt:lpstr>
      <vt:lpstr>Managed Database 1</vt:lpstr>
      <vt:lpstr>Managed Database 2</vt:lpstr>
      <vt:lpstr>Quiz</vt:lpstr>
      <vt:lpstr>DBaaS 1</vt:lpstr>
      <vt:lpstr>Discussion Session</vt:lpstr>
      <vt:lpstr>Features of Cloud Database</vt:lpstr>
      <vt:lpstr>Advantages of Cloud Database</vt:lpstr>
      <vt:lpstr>Cloud Database Services</vt:lpstr>
      <vt:lpstr>Amazon Web Services RDS</vt:lpstr>
      <vt:lpstr>Amazon Web Services EC2</vt:lpstr>
      <vt:lpstr>Discussion Session</vt:lpstr>
      <vt:lpstr>Microsoft Azure Cosmos DB</vt:lpstr>
      <vt:lpstr>Google Cloud Spanner</vt:lpstr>
      <vt:lpstr>Topic Summary</vt:lpstr>
      <vt:lpstr>References</vt:lpstr>
      <vt:lpstr>Topic 10 – Database Security and Cloud Databases</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DELL Fighter</cp:lastModifiedBy>
  <cp:revision>143</cp:revision>
  <dcterms:created xsi:type="dcterms:W3CDTF">2008-01-18T13:21:43Z</dcterms:created>
  <dcterms:modified xsi:type="dcterms:W3CDTF">2024-08-05T07:06:33Z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