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  <p:sldMasterId id="2147483650" r:id="rId5"/>
  </p:sldMasterIdLst>
  <p:notesMasterIdLst>
    <p:notesMasterId r:id="rId33"/>
  </p:notesMasterIdLst>
  <p:handoutMasterIdLst>
    <p:handoutMasterId r:id="rId34"/>
  </p:handoutMasterIdLst>
  <p:sldIdLst>
    <p:sldId id="261" r:id="rId6"/>
    <p:sldId id="308" r:id="rId7"/>
    <p:sldId id="263" r:id="rId8"/>
    <p:sldId id="264" r:id="rId9"/>
    <p:sldId id="265" r:id="rId10"/>
    <p:sldId id="309" r:id="rId11"/>
    <p:sldId id="310" r:id="rId12"/>
    <p:sldId id="313" r:id="rId13"/>
    <p:sldId id="314" r:id="rId14"/>
    <p:sldId id="316" r:id="rId15"/>
    <p:sldId id="312" r:id="rId16"/>
    <p:sldId id="315" r:id="rId17"/>
    <p:sldId id="318" r:id="rId18"/>
    <p:sldId id="317" r:id="rId19"/>
    <p:sldId id="269" r:id="rId20"/>
    <p:sldId id="266" r:id="rId21"/>
    <p:sldId id="319" r:id="rId22"/>
    <p:sldId id="320" r:id="rId23"/>
    <p:sldId id="323" r:id="rId24"/>
    <p:sldId id="324" r:id="rId25"/>
    <p:sldId id="321" r:id="rId26"/>
    <p:sldId id="322" r:id="rId27"/>
    <p:sldId id="325" r:id="rId28"/>
    <p:sldId id="326" r:id="rId29"/>
    <p:sldId id="270" r:id="rId30"/>
    <p:sldId id="268" r:id="rId31"/>
    <p:sldId id="262" r:id="rId32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929"/>
    <a:srgbClr val="CB9535"/>
    <a:srgbClr val="974F8E"/>
    <a:srgbClr val="286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81"/>
    <p:restoredTop sz="76899" autoAdjust="0"/>
  </p:normalViewPr>
  <p:slideViewPr>
    <p:cSldViewPr>
      <p:cViewPr varScale="1">
        <p:scale>
          <a:sx n="75" d="100"/>
          <a:sy n="75" d="100"/>
        </p:scale>
        <p:origin x="1884" y="72"/>
      </p:cViewPr>
      <p:guideLst>
        <p:guide orient="horz" pos="2160"/>
        <p:guide pos="2880"/>
        <p:guide pos="9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gs" Target="tags/tag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ew Pei Ling" userId="c3090c8e-0726-43ba-95b9-123e980a216d" providerId="ADAL" clId="{068AB4AD-CBED-45AD-821D-A0EFCE1F8984}"/>
    <pc:docChg chg="custSel modSld">
      <pc:chgData name="Liew Pei Ling" userId="c3090c8e-0726-43ba-95b9-123e980a216d" providerId="ADAL" clId="{068AB4AD-CBED-45AD-821D-A0EFCE1F8984}" dt="2024-03-13T14:33:39.499" v="1" actId="207"/>
      <pc:docMkLst>
        <pc:docMk/>
      </pc:docMkLst>
      <pc:sldChg chg="modSp mod">
        <pc:chgData name="Liew Pei Ling" userId="c3090c8e-0726-43ba-95b9-123e980a216d" providerId="ADAL" clId="{068AB4AD-CBED-45AD-821D-A0EFCE1F8984}" dt="2024-03-13T14:33:39.499" v="1" actId="207"/>
        <pc:sldMkLst>
          <pc:docMk/>
          <pc:sldMk cId="0" sldId="308"/>
        </pc:sldMkLst>
        <pc:graphicFrameChg chg="modGraphic">
          <ac:chgData name="Liew Pei Ling" userId="c3090c8e-0726-43ba-95b9-123e980a216d" providerId="ADAL" clId="{068AB4AD-CBED-45AD-821D-A0EFCE1F8984}" dt="2024-03-13T14:33:39.499" v="1" actId="207"/>
          <ac:graphicFrameMkLst>
            <pc:docMk/>
            <pc:sldMk cId="0" sldId="308"/>
            <ac:graphicFrameMk id="4" creationId="{31A0400A-E1D6-4123-9431-913CFA7A3627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0B4C4EC-3006-4742-903F-57FBB1D4757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altLang="x-none"/>
              <a:t>Topic X – Topic Title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866385D-C02B-4EAD-8476-52A16677AE8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32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Module Title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A3123994-6BCC-42FB-A1BA-BC1B98A922B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32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V0.0</a:t>
            </a: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8806A2DD-DD4B-480E-8E38-0BD4F6E1BF6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altLang="en-US"/>
              <a:t>Visuals Handout – Page </a:t>
            </a:r>
            <a:fld id="{A3B9D42F-F835-4E59-85CB-B2A62C89D9C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3BD66C1-A98A-4191-B3B1-D703BA78947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3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7E50012-E26F-46F9-92E1-3F42FF8164B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3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48CCDC3-C435-428A-BF45-9DA69004438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DA505783-F2E9-40BA-875F-010F7A375D3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3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40298E04-315C-4D8B-99E9-DB05CD4E25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CF39314-DCB6-4F97-9402-B1ED133E9B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32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90EE75F-7089-4B3E-949C-741C2D25326A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NCC Education - Title Master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784C334-299E-4582-BFAF-61D35A880277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NCC Education - Slide Master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4580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77F7FBA-EF8C-42A7-A1F8-643564586151}" type="slidenum">
              <a:rPr lang="en-US" altLang="en-US" sz="1200" smtClean="0"/>
              <a:pPr/>
              <a:t>16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28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E7BA4F3-046D-43A7-A055-C340A243A7CD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F25B0D3-589E-46F3-84BB-CA3F2FDE0763}" type="slidenum">
              <a:rPr lang="en-US" altLang="en-US" sz="1200" smtClean="0"/>
              <a:pPr/>
              <a:t>27</a:t>
            </a:fld>
            <a:endParaRPr lang="en-US" alt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NCC Education - End Slide Master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>
            <a:grpSpLocks/>
          </p:cNvGrpSpPr>
          <p:nvPr userDrawn="1"/>
        </p:nvGrpSpPr>
        <p:grpSpPr bwMode="auto">
          <a:xfrm>
            <a:off x="7439025" y="6616700"/>
            <a:ext cx="1684338" cy="242888"/>
            <a:chOff x="4513" y="4156"/>
            <a:chExt cx="1061" cy="153"/>
          </a:xfrm>
        </p:grpSpPr>
        <p:sp>
          <p:nvSpPr>
            <p:cNvPr id="3" name="Rectangle 25">
              <a:extLst>
                <a:ext uri="{FF2B5EF4-FFF2-40B4-BE49-F238E27FC236}">
                  <a16:creationId xmlns:a16="http://schemas.microsoft.com/office/drawing/2014/main" id="{4BF367BF-5FFE-4226-8AC8-4903F44549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13" y="4156"/>
              <a:ext cx="173" cy="1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GB" altLang="en-US" sz="1000">
                  <a:solidFill>
                    <a:srgbClr val="FFFFFF"/>
                  </a:solidFill>
                </a:rPr>
                <a:t>©</a:t>
              </a:r>
            </a:p>
          </p:txBody>
        </p:sp>
        <p:sp>
          <p:nvSpPr>
            <p:cNvPr id="4" name="Rectangle 26">
              <a:extLst>
                <a:ext uri="{FF2B5EF4-FFF2-40B4-BE49-F238E27FC236}">
                  <a16:creationId xmlns:a16="http://schemas.microsoft.com/office/drawing/2014/main" id="{170E7945-9109-44D0-98CE-515C586843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23" y="4156"/>
              <a:ext cx="951" cy="15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GB" altLang="en-US" sz="10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NCC Education Limited</a:t>
              </a:r>
            </a:p>
          </p:txBody>
        </p:sp>
      </p:grp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91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735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915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0050" y="404813"/>
            <a:ext cx="2214563" cy="5472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188" y="404813"/>
            <a:ext cx="6494462" cy="5472112"/>
          </a:xfrm>
        </p:spPr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7203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09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016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206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278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950" y="1845717"/>
            <a:ext cx="4351338" cy="4319587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845717"/>
            <a:ext cx="4352925" cy="4319587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828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47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77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42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4482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44824"/>
            <a:ext cx="5111750" cy="5853113"/>
          </a:xfrm>
        </p:spPr>
        <p:txBody>
          <a:bodyPr/>
          <a:lstStyle>
            <a:lvl1pPr>
              <a:defRPr sz="3200">
                <a:solidFill>
                  <a:srgbClr val="002060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019276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0206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192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F47929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651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91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03188" y="115888"/>
            <a:ext cx="87852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" name="Rectangle 17">
            <a:extLst>
              <a:ext uri="{FF2B5EF4-FFF2-40B4-BE49-F238E27FC236}">
                <a16:creationId xmlns:a16="http://schemas.microsoft.com/office/drawing/2014/main" id="{6899EEF2-2F7D-4AA8-8400-BDCDABEFBB5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860032" y="0"/>
            <a:ext cx="4283968" cy="24365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76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000" i="0" dirty="0">
                <a:solidFill>
                  <a:schemeClr val="bg1"/>
                </a:solidFill>
                <a:latin typeface="Arial" panose="020B0604020202020204" pitchFamily="34" charset="0"/>
              </a:rPr>
              <a:t>Big Data and Post-Relational Databases</a:t>
            </a:r>
            <a:r>
              <a:rPr lang="en-US" altLang="en-US" sz="1000" i="0" baseline="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GB" altLang="en-US" sz="1000" dirty="0">
                <a:solidFill>
                  <a:schemeClr val="bg1"/>
                </a:solidFill>
                <a:latin typeface="Gill Sans" pitchFamily="1" charset="0"/>
              </a:rPr>
              <a:t>Topic 11 - 11.</a:t>
            </a:r>
            <a:fld id="{2263FD8A-ABC5-4867-AD6C-AF0D472CF0B4}" type="slidenum">
              <a:rPr lang="en-GB" altLang="en-US" sz="1000" smtClean="0">
                <a:solidFill>
                  <a:schemeClr val="bg1"/>
                </a:solidFill>
                <a:latin typeface="Gill Sans" pitchFamily="1" charset="0"/>
              </a:rPr>
              <a:pPr algn="r" eaLnBrk="1" hangingPunct="1">
                <a:defRPr/>
              </a:pPr>
              <a:t>‹#›</a:t>
            </a:fld>
            <a:endParaRPr lang="en-GB" altLang="en-US" sz="1000" dirty="0">
              <a:solidFill>
                <a:schemeClr val="bg1"/>
              </a:solidFill>
              <a:latin typeface="Gill Sans" pitchFamily="1" charset="0"/>
            </a:endParaRPr>
          </a:p>
        </p:txBody>
      </p:sp>
      <p:sp>
        <p:nvSpPr>
          <p:cNvPr id="1029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846263"/>
            <a:ext cx="8856663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pitchFamily="-32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pitchFamily="-32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pitchFamily="-32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pitchFamily="-32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pitchFamily="-32" charset="0"/>
          <a:ea typeface="ＭＳ Ｐゴシック" pitchFamily="-3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pitchFamily="-32" charset="0"/>
          <a:ea typeface="ＭＳ Ｐゴシック" pitchFamily="-3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pitchFamily="-32" charset="0"/>
          <a:ea typeface="ＭＳ Ｐゴシック" pitchFamily="-3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pitchFamily="-32" charset="0"/>
          <a:ea typeface="ＭＳ Ｐゴシック" pitchFamily="-32" charset="-128"/>
        </a:defRPr>
      </a:lvl9pPr>
    </p:titleStyle>
    <p:bodyStyle>
      <a:lvl1pPr marL="88900" indent="-88900" algn="l" rtl="0" eaLnBrk="0" fontAlgn="base" hangingPunct="0">
        <a:spcBef>
          <a:spcPct val="20000"/>
        </a:spcBef>
        <a:spcAft>
          <a:spcPct val="0"/>
        </a:spcAft>
        <a:defRPr sz="3000" i="1">
          <a:solidFill>
            <a:srgbClr val="002060"/>
          </a:solidFill>
          <a:latin typeface="+mn-lt"/>
          <a:ea typeface="+mn-ea"/>
          <a:cs typeface="ＭＳ Ｐゴシック" charset="0"/>
        </a:defRPr>
      </a:lvl1pPr>
      <a:lvl2pPr marL="533400" indent="-2651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800">
          <a:solidFill>
            <a:schemeClr val="bg2"/>
          </a:solidFill>
          <a:latin typeface="Arial" charset="0"/>
          <a:ea typeface="+mn-ea"/>
        </a:defRPr>
      </a:lvl2pPr>
      <a:lvl3pPr marL="1068388" indent="-355600" algn="l" rtl="0" eaLnBrk="0" fontAlgn="base" hangingPunct="0">
        <a:spcBef>
          <a:spcPct val="20000"/>
        </a:spcBef>
        <a:spcAft>
          <a:spcPct val="0"/>
        </a:spcAft>
        <a:buFont typeface="Gill Sans" pitchFamily="1" charset="0"/>
        <a:buChar char="–"/>
        <a:defRPr sz="2400">
          <a:solidFill>
            <a:schemeClr val="bg2"/>
          </a:solidFill>
          <a:latin typeface="Arial" charset="0"/>
          <a:ea typeface="+mn-ea"/>
        </a:defRPr>
      </a:lvl3pPr>
      <a:lvl4pPr marL="1435100" indent="-187325" algn="l" rtl="0" eaLnBrk="0" fontAlgn="base" hangingPunct="0">
        <a:spcBef>
          <a:spcPct val="0"/>
        </a:spcBef>
        <a:spcAft>
          <a:spcPct val="0"/>
        </a:spcAft>
        <a:buChar char="•"/>
        <a:defRPr sz="2000">
          <a:solidFill>
            <a:schemeClr val="bg2"/>
          </a:solidFill>
          <a:latin typeface="Arial" charset="0"/>
          <a:ea typeface="+mn-ea"/>
        </a:defRPr>
      </a:lvl4pPr>
      <a:lvl5pPr marL="2098675" indent="-39528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5pPr>
      <a:lvl6pPr marL="2555875" indent="-39528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6pPr>
      <a:lvl7pPr marL="3013075" indent="-39528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7pPr>
      <a:lvl8pPr marL="3470275" indent="-39528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8pPr>
      <a:lvl9pPr marL="3927475" indent="-39528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2798763"/>
            <a:ext cx="5486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UNIT X</a:t>
            </a:r>
          </a:p>
        </p:txBody>
      </p:sp>
      <p:sp>
        <p:nvSpPr>
          <p:cNvPr id="205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35150" y="3794125"/>
            <a:ext cx="5486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Any Questions?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sz="2500">
          <a:solidFill>
            <a:schemeClr val="bg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3419872" y="4509120"/>
            <a:ext cx="5975350" cy="965200"/>
          </a:xfrm>
        </p:spPr>
        <p:txBody>
          <a:bodyPr/>
          <a:lstStyle/>
          <a:p>
            <a:pPr algn="ctr" eaLnBrk="1" hangingPunct="1"/>
            <a:r>
              <a:rPr lang="en-GB" altLang="en-US" sz="1700" i="0" dirty="0">
                <a:solidFill>
                  <a:schemeClr val="bg1"/>
                </a:solidFill>
                <a:latin typeface="Arial" panose="020B0604020202020204" pitchFamily="34" charset="0"/>
              </a:rPr>
              <a:t>Databases</a:t>
            </a:r>
          </a:p>
          <a:p>
            <a:pPr algn="ctr" eaLnBrk="1" hangingPunct="1"/>
            <a:r>
              <a:rPr lang="en-GB" altLang="en-US" sz="1700" i="0" dirty="0">
                <a:solidFill>
                  <a:schemeClr val="bg1"/>
                </a:solidFill>
                <a:latin typeface="Arial" panose="020B0604020202020204" pitchFamily="34" charset="0"/>
              </a:rPr>
              <a:t>Topic 11: </a:t>
            </a:r>
            <a:r>
              <a:rPr lang="en-US" altLang="en-US" sz="1700" i="0" dirty="0">
                <a:solidFill>
                  <a:schemeClr val="bg1"/>
                </a:solidFill>
                <a:latin typeface="Arial" panose="020B0604020202020204" pitchFamily="34" charset="0"/>
              </a:rPr>
              <a:t>Big Data and Post-Relational Databases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Discussion Session</a:t>
            </a:r>
          </a:p>
        </p:txBody>
      </p:sp>
      <p:sp>
        <p:nvSpPr>
          <p:cNvPr id="1741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you recall a time when an online platform suggested a product, movie, or song that was surprisingly accurate to your taste?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en-US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you think the platform made that suggestion?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Recommendation System</a:t>
            </a:r>
          </a:p>
        </p:txBody>
      </p:sp>
      <p:sp>
        <p:nvSpPr>
          <p:cNvPr id="1843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74905" y="1484784"/>
            <a:ext cx="8856663" cy="4319587"/>
          </a:xfrm>
        </p:spPr>
        <p:txBody>
          <a:bodyPr/>
          <a:lstStyle/>
          <a:p>
            <a:pPr marL="457200" indent="-457200">
              <a:buFontTx/>
              <a:buChar char="•"/>
            </a:pPr>
            <a:r>
              <a:rPr lang="en-GB" altLang="en-US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type of information filtering system</a:t>
            </a:r>
          </a:p>
          <a:p>
            <a:pPr marL="457200" indent="-457200">
              <a:buFontTx/>
              <a:buChar char="•"/>
            </a:pPr>
            <a:r>
              <a:rPr lang="en-GB" altLang="en-US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and show the preferences of users within a service</a:t>
            </a:r>
          </a:p>
          <a:p>
            <a:pPr marL="457200" indent="-457200">
              <a:buFontTx/>
              <a:buChar char="•"/>
            </a:pPr>
            <a:r>
              <a:rPr lang="en-GB" altLang="en-US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large datasets to identify potential items of interest </a:t>
            </a:r>
          </a:p>
          <a:p>
            <a:pPr marL="457200" indent="-457200">
              <a:buFontTx/>
              <a:buChar char="•"/>
            </a:pPr>
            <a:r>
              <a:rPr lang="en-GB" altLang="en-US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 items to users</a:t>
            </a:r>
          </a:p>
          <a:p>
            <a:pPr marL="457200" indent="-457200">
              <a:buFontTx/>
              <a:buChar char="•"/>
            </a:pPr>
            <a:r>
              <a:rPr lang="en-GB" altLang="en-US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Widely implemented in various online platforms, e.g., Amazon, Netflix.</a:t>
            </a:r>
          </a:p>
          <a:p>
            <a:pPr marL="457200" indent="-457200">
              <a:buFontTx/>
              <a:buChar char="•"/>
            </a:pPr>
            <a:endParaRPr lang="en-GB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Case Study</a:t>
            </a:r>
          </a:p>
        </p:txBody>
      </p:sp>
      <p:sp>
        <p:nvSpPr>
          <p:cNvPr id="1945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7950" y="1844675"/>
            <a:ext cx="8856663" cy="4321175"/>
          </a:xfrm>
        </p:spPr>
        <p:txBody>
          <a:bodyPr/>
          <a:lstStyle/>
          <a:p>
            <a:pPr marL="457200" indent="-457200">
              <a:buFontTx/>
              <a:buChar char="•"/>
            </a:pPr>
            <a:r>
              <a:rPr lang="en-GB" altLang="en-US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Amazon's recommendation system </a:t>
            </a:r>
          </a:p>
          <a:p>
            <a:pPr marL="457200" indent="-457200">
              <a:buFontTx/>
              <a:buChar char="•"/>
            </a:pPr>
            <a:r>
              <a:rPr lang="en-GB" altLang="en-US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system collects a vast amount of data on user interactions, including past purchases, items rated, and browsing history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Content-based Filtering</a:t>
            </a:r>
          </a:p>
        </p:txBody>
      </p:sp>
      <p:sp>
        <p:nvSpPr>
          <p:cNvPr id="2048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7950" y="1628775"/>
            <a:ext cx="8856663" cy="4537075"/>
          </a:xfrm>
        </p:spPr>
        <p:txBody>
          <a:bodyPr/>
          <a:lstStyle/>
          <a:p>
            <a:pPr marL="457200" indent="-457200">
              <a:buFontTx/>
              <a:buChar char="•"/>
            </a:pPr>
            <a:r>
              <a:rPr lang="en-GB" altLang="en-US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Analyses item attributes to recommend additional items similar to what a user has previously liked</a:t>
            </a:r>
          </a:p>
          <a:p>
            <a:pPr marL="457200" indent="-457200">
              <a:buFontTx/>
              <a:buChar char="•"/>
            </a:pPr>
            <a:r>
              <a:rPr lang="en-GB" altLang="en-US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Utilises product descriptions, categories, and metadata for recommendations</a:t>
            </a:r>
          </a:p>
          <a:p>
            <a:pPr marL="457200" indent="-457200">
              <a:buFontTx/>
              <a:buChar char="•"/>
            </a:pPr>
            <a:r>
              <a:rPr lang="en-GB" altLang="en-US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Personalises user experience by aligning recommendations with their specific interests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Collaborative Filtering</a:t>
            </a:r>
          </a:p>
        </p:txBody>
      </p:sp>
      <p:sp>
        <p:nvSpPr>
          <p:cNvPr id="2150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7950" y="1412875"/>
            <a:ext cx="8856663" cy="4752975"/>
          </a:xfrm>
        </p:spPr>
        <p:txBody>
          <a:bodyPr/>
          <a:lstStyle/>
          <a:p>
            <a:pPr marL="457200" indent="-457200">
              <a:buFontTx/>
              <a:buChar char="•"/>
            </a:pPr>
            <a:r>
              <a:rPr lang="en-GB" altLang="en-US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Leverages user behaviours and preferences data to find similarities between users</a:t>
            </a:r>
          </a:p>
          <a:p>
            <a:pPr marL="457200" indent="-457200">
              <a:buFontTx/>
              <a:buChar char="•"/>
            </a:pPr>
            <a:r>
              <a:rPr lang="en-GB" altLang="en-US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Recommends items based on the likes and dislikes of similar users</a:t>
            </a:r>
          </a:p>
          <a:p>
            <a:pPr marL="457200" indent="-457200">
              <a:buFontTx/>
              <a:buChar char="•"/>
            </a:pPr>
            <a:r>
              <a:rPr lang="en-GB" altLang="en-US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 users discover new interests by suggesting items preferred by others with similar taste</a:t>
            </a:r>
          </a:p>
          <a:p>
            <a:pPr marL="457200" indent="-457200">
              <a:buFontTx/>
              <a:buChar char="•"/>
            </a:pPr>
            <a:endParaRPr lang="en-GB" altLang="en-US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Checkpoint Summary 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idx="1"/>
          </p:nvPr>
        </p:nvSpPr>
        <p:spPr>
          <a:xfrm>
            <a:off x="287337" y="1484784"/>
            <a:ext cx="8856663" cy="4319587"/>
          </a:xfrm>
        </p:spPr>
        <p:txBody>
          <a:bodyPr/>
          <a:lstStyle/>
          <a:p>
            <a:pPr lvl="1" eaLnBrk="1" hangingPunct="1"/>
            <a:r>
              <a:rPr lang="en-GB" altLang="en-US" sz="3200" dirty="0">
                <a:latin typeface="Arial" panose="020B0604020202020204" pitchFamily="34" charset="0"/>
              </a:rPr>
              <a:t>Big data</a:t>
            </a:r>
          </a:p>
          <a:p>
            <a:pPr lvl="2" eaLnBrk="1" hangingPunct="1"/>
            <a:r>
              <a:rPr lang="en-GB" altLang="en-US" sz="2800" dirty="0">
                <a:latin typeface="Arial" panose="020B0604020202020204" pitchFamily="34" charset="0"/>
              </a:rPr>
              <a:t>Volume, Velocity, Variety</a:t>
            </a:r>
          </a:p>
          <a:p>
            <a:pPr lvl="1" eaLnBrk="1" hangingPunct="1"/>
            <a:r>
              <a:rPr lang="en-GB" altLang="en-US" sz="3200" dirty="0">
                <a:latin typeface="Arial" panose="020B0604020202020204" pitchFamily="34" charset="0"/>
              </a:rPr>
              <a:t>Big data tools </a:t>
            </a:r>
          </a:p>
          <a:p>
            <a:pPr lvl="2" eaLnBrk="1" hangingPunct="1"/>
            <a:r>
              <a:rPr lang="en-GB" altLang="en-US" sz="2800" dirty="0">
                <a:latin typeface="Arial" panose="020B0604020202020204" pitchFamily="34" charset="0"/>
              </a:rPr>
              <a:t>Hadoop, Spark</a:t>
            </a:r>
          </a:p>
          <a:p>
            <a:pPr lvl="1" eaLnBrk="1" hangingPunct="1"/>
            <a:r>
              <a:rPr lang="en-GB" altLang="en-US" sz="3200" dirty="0">
                <a:latin typeface="Arial" panose="020B0604020202020204" pitchFamily="34" charset="0"/>
              </a:rPr>
              <a:t>Recommendation system</a:t>
            </a:r>
          </a:p>
          <a:p>
            <a:pPr lvl="2" eaLnBrk="1" hangingPunct="1"/>
            <a:r>
              <a:rPr lang="en-GB" altLang="en-US" sz="2800" dirty="0">
                <a:latin typeface="Arial" panose="020B0604020202020204" pitchFamily="34" charset="0"/>
              </a:rPr>
              <a:t>Content-based filtering</a:t>
            </a:r>
          </a:p>
          <a:p>
            <a:pPr lvl="2" eaLnBrk="1" hangingPunct="1"/>
            <a:r>
              <a:rPr lang="en-GB" altLang="en-US" sz="2800" dirty="0">
                <a:latin typeface="Arial" panose="020B0604020202020204" pitchFamily="34" charset="0"/>
              </a:rPr>
              <a:t>Collaborative filtering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Social Networking Sites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GB" altLang="en-US">
                <a:latin typeface="Arial" panose="020B0604020202020204" pitchFamily="34" charset="0"/>
              </a:rPr>
              <a:t>Data is highly interconnected through relationships among users, posts, comments, and likes</a:t>
            </a:r>
          </a:p>
          <a:p>
            <a:pPr lvl="1" eaLnBrk="1" hangingPunct="1"/>
            <a:r>
              <a:rPr lang="en-GB" altLang="en-US">
                <a:latin typeface="Arial" panose="020B0604020202020204" pitchFamily="34" charset="0"/>
              </a:rPr>
              <a:t>Massive volumes of data</a:t>
            </a:r>
          </a:p>
          <a:p>
            <a:pPr lvl="1" eaLnBrk="1" hangingPunct="1"/>
            <a:r>
              <a:rPr lang="en-GB" altLang="en-US">
                <a:latin typeface="Arial" panose="020B0604020202020204" pitchFamily="34" charset="0"/>
              </a:rPr>
              <a:t>Relationship databases struggle to handle this</a:t>
            </a: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NoSQL</a:t>
            </a:r>
          </a:p>
        </p:txBody>
      </p:sp>
      <p:sp>
        <p:nvSpPr>
          <p:cNvPr id="2560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GB" alt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Not Only SQL</a:t>
            </a:r>
          </a:p>
          <a:p>
            <a:pPr lvl="1" eaLnBrk="1" hangingPunct="1"/>
            <a:r>
              <a:rPr lang="en-GB" altLang="en-US" dirty="0">
                <a:latin typeface="Arial" panose="020B0604020202020204" pitchFamily="34" charset="0"/>
              </a:rPr>
              <a:t>Flexible data models</a:t>
            </a:r>
            <a:r>
              <a:rPr lang="en-US" altLang="en-US" dirty="0">
                <a:latin typeface="Arial" panose="020B0604020202020204" pitchFamily="34" charset="0"/>
              </a:rPr>
              <a:t> including</a:t>
            </a:r>
          </a:p>
          <a:p>
            <a:pPr lvl="2" eaLnBrk="1" hangingPunct="1"/>
            <a:r>
              <a:rPr lang="en-US" altLang="en-US" dirty="0">
                <a:latin typeface="Arial" panose="020B0604020202020204" pitchFamily="34" charset="0"/>
              </a:rPr>
              <a:t>Document, key-value, wide column, graph formats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Often use a distributed architecture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Managing large volumes of data across multiple servers</a:t>
            </a:r>
          </a:p>
          <a:p>
            <a:pPr lvl="1" eaLnBrk="1" hangingPunct="1"/>
            <a:r>
              <a:rPr lang="en-US" altLang="en-US" dirty="0">
                <a:latin typeface="Arial" panose="020B0604020202020204" pitchFamily="34" charset="0"/>
              </a:rPr>
              <a:t>Handle increased loads by adding more servers to the database</a:t>
            </a:r>
          </a:p>
          <a:p>
            <a:pPr lvl="1" eaLnBrk="1" hangingPunct="1"/>
            <a:endParaRPr lang="en-GB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Document Databases</a:t>
            </a:r>
            <a:endParaRPr lang="en-GB" altLang="en-US"/>
          </a:p>
        </p:txBody>
      </p:sp>
      <p:sp>
        <p:nvSpPr>
          <p:cNvPr id="2765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•"/>
            </a:pPr>
            <a:r>
              <a:rPr lang="en-GB" altLang="en-US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stored in JSON or XML documents</a:t>
            </a:r>
          </a:p>
          <a:p>
            <a:pPr marL="457200" indent="-457200">
              <a:buFontTx/>
              <a:buChar char="•"/>
            </a:pPr>
            <a:r>
              <a:rPr lang="en-GB" altLang="en-US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Flexible schema for semi-structured data like web content, logs</a:t>
            </a:r>
          </a:p>
          <a:p>
            <a:pPr marL="457200" indent="-457200">
              <a:buFontTx/>
              <a:buChar char="•"/>
            </a:pPr>
            <a:r>
              <a:rPr lang="en-GB" altLang="en-US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Suited for content management systems and e-commerce applications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XML</a:t>
            </a:r>
            <a:endParaRPr lang="en-GB" altLang="en-US"/>
          </a:p>
        </p:txBody>
      </p:sp>
      <p:sp>
        <p:nvSpPr>
          <p:cNvPr id="2867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7950" y="1258888"/>
            <a:ext cx="8856663" cy="4906962"/>
          </a:xfrm>
        </p:spPr>
        <p:txBody>
          <a:bodyPr/>
          <a:lstStyle/>
          <a:p>
            <a:r>
              <a:rPr lang="en-GB" altLang="en-US" sz="20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&lt;?xml version="1.0" ?&gt;</a:t>
            </a:r>
          </a:p>
          <a:p>
            <a:r>
              <a:rPr lang="en-GB" altLang="en-US" sz="20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&lt;library&gt;</a:t>
            </a:r>
          </a:p>
          <a:p>
            <a:r>
              <a:rPr lang="en-GB" altLang="en-US" sz="20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&lt;book </a:t>
            </a:r>
            <a:r>
              <a:rPr lang="en-GB" altLang="en-US" sz="2000" i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isbn</a:t>
            </a:r>
            <a:r>
              <a:rPr lang="en-GB" altLang="en-US" sz="20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="1234567890"&gt;</a:t>
            </a:r>
          </a:p>
          <a:p>
            <a:r>
              <a:rPr lang="en-GB" altLang="en-US" sz="20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&lt;title&gt;Big Data for Beginners&lt;/title&gt;</a:t>
            </a:r>
          </a:p>
          <a:p>
            <a:r>
              <a:rPr lang="en-GB" altLang="en-US" sz="20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&lt;author&gt;Jane Doe&lt;/author&gt;</a:t>
            </a:r>
          </a:p>
          <a:p>
            <a:r>
              <a:rPr lang="en-GB" altLang="en-US" sz="20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&lt;year&gt;2021&lt;/year&gt;</a:t>
            </a:r>
          </a:p>
          <a:p>
            <a:r>
              <a:rPr lang="en-GB" altLang="en-US" sz="20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&lt;/book&gt;</a:t>
            </a:r>
          </a:p>
          <a:p>
            <a:r>
              <a:rPr lang="en-GB" altLang="en-US" sz="20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&lt;book </a:t>
            </a:r>
            <a:r>
              <a:rPr lang="en-GB" altLang="en-US" sz="2000" i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isbn</a:t>
            </a:r>
            <a:r>
              <a:rPr lang="en-GB" altLang="en-US" sz="20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="0987654321"&gt;</a:t>
            </a:r>
          </a:p>
          <a:p>
            <a:r>
              <a:rPr lang="en-GB" altLang="en-US" sz="20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&lt;title&gt;Introduction to NoSQL&lt;/title&gt;</a:t>
            </a:r>
          </a:p>
          <a:p>
            <a:r>
              <a:rPr lang="en-GB" altLang="en-US" sz="20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&lt;author&gt;John Smith&lt;/author&gt;</a:t>
            </a:r>
          </a:p>
          <a:p>
            <a:r>
              <a:rPr lang="en-GB" altLang="en-US" sz="20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&lt;year&gt;2020&lt;/year&gt;</a:t>
            </a:r>
          </a:p>
          <a:p>
            <a:r>
              <a:rPr lang="en-GB" altLang="en-US" sz="20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&lt;/book&gt;</a:t>
            </a:r>
          </a:p>
          <a:p>
            <a:r>
              <a:rPr lang="en-GB" altLang="en-US" sz="20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&lt;/library&gt;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Unit Roadmap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A0400A-E1D6-4123-9431-913CFA7A3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781903"/>
              </p:ext>
            </p:extLst>
          </p:nvPr>
        </p:nvGraphicFramePr>
        <p:xfrm>
          <a:off x="611188" y="1484313"/>
          <a:ext cx="7777162" cy="4324356"/>
        </p:xfrm>
        <a:graphic>
          <a:graphicData uri="http://schemas.openxmlformats.org/drawingml/2006/table">
            <a:tbl>
              <a:tblPr/>
              <a:tblGrid>
                <a:gridCol w="1111250">
                  <a:extLst>
                    <a:ext uri="{9D8B030D-6E8A-4147-A177-3AD203B41FA5}">
                      <a16:colId xmlns:a16="http://schemas.microsoft.com/office/drawing/2014/main" val="2830572816"/>
                    </a:ext>
                  </a:extLst>
                </a:gridCol>
                <a:gridCol w="6665912">
                  <a:extLst>
                    <a:ext uri="{9D8B030D-6E8A-4147-A177-3AD203B41FA5}">
                      <a16:colId xmlns:a16="http://schemas.microsoft.com/office/drawing/2014/main" val="2636685133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Introduction to </a:t>
                      </a: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the unit </a:t>
                      </a: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and database fundamentals </a:t>
                      </a:r>
                      <a:endParaRPr kumimoji="0" lang="en-GB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419710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2</a:t>
                      </a:r>
                      <a:endParaRPr kumimoji="0" lang="en-GB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Entity Relationship Modelling 1</a:t>
                      </a:r>
                      <a:endParaRPr kumimoji="0" lang="en-GB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489788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3</a:t>
                      </a:r>
                      <a:endParaRPr kumimoji="0" lang="en-GB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Entity Relationship Modelling 2</a:t>
                      </a:r>
                      <a:endParaRPr kumimoji="0" lang="en-GB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799065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4</a:t>
                      </a:r>
                      <a:endParaRPr kumimoji="0" lang="en-GB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The Relational Model</a:t>
                      </a:r>
                      <a:endParaRPr kumimoji="0" lang="en-GB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642841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5</a:t>
                      </a:r>
                      <a:endParaRPr kumimoji="0" lang="en-GB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Normalisation</a:t>
                      </a:r>
                      <a:endParaRPr kumimoji="0" lang="en-GB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733487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6</a:t>
                      </a:r>
                      <a:endParaRPr kumimoji="0" lang="en-GB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SQL </a:t>
                      </a:r>
                      <a:endParaRPr kumimoji="0" lang="en-GB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963891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7</a:t>
                      </a:r>
                      <a:endParaRPr kumimoji="0" lang="en-GB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Database Design</a:t>
                      </a:r>
                      <a:endParaRPr kumimoji="0" lang="en-GB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692021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8</a:t>
                      </a:r>
                      <a:endParaRPr kumimoji="0" lang="en-GB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Supporting transactions</a:t>
                      </a:r>
                      <a:endParaRPr kumimoji="0" lang="en-GB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396977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9</a:t>
                      </a:r>
                      <a:endParaRPr kumimoji="0" lang="en-GB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Database Implementation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569456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10</a:t>
                      </a:r>
                      <a:endParaRPr kumimoji="0" lang="en-GB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Database Security and Cloud Databases</a:t>
                      </a:r>
                      <a:endParaRPr kumimoji="0" lang="en-GB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396404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11</a:t>
                      </a:r>
                      <a:endParaRPr kumimoji="0" lang="en-GB" altLang="en-US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Big Data and Post-Relational Databases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655017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12</a:t>
                      </a:r>
                      <a:endParaRPr kumimoji="0" lang="en-GB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Summary</a:t>
                      </a:r>
                      <a:endParaRPr kumimoji="0" lang="en-GB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917506"/>
                  </a:ext>
                </a:extLst>
              </a:tr>
            </a:tbl>
          </a:graphicData>
        </a:graphic>
      </p:graphicFrame>
      <p:sp>
        <p:nvSpPr>
          <p:cNvPr id="823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JSON</a:t>
            </a:r>
            <a:endParaRPr lang="en-GB" altLang="en-US"/>
          </a:p>
        </p:txBody>
      </p:sp>
      <p:sp>
        <p:nvSpPr>
          <p:cNvPr id="2969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7950" y="1258888"/>
            <a:ext cx="8856663" cy="4906962"/>
          </a:xfrm>
        </p:spPr>
        <p:txBody>
          <a:bodyPr/>
          <a:lstStyle/>
          <a:p>
            <a:r>
              <a:rPr lang="en-GB" altLang="en-US" sz="180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GB" altLang="en-US" sz="180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"library": [</a:t>
            </a:r>
          </a:p>
          <a:p>
            <a:r>
              <a:rPr lang="en-GB" altLang="en-US" sz="180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{</a:t>
            </a:r>
          </a:p>
          <a:p>
            <a:r>
              <a:rPr lang="en-GB" altLang="en-US" sz="180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    "isbn": "1234567890",</a:t>
            </a:r>
          </a:p>
          <a:p>
            <a:r>
              <a:rPr lang="en-GB" altLang="en-US" sz="180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    "title": "Big Data for Beginners",</a:t>
            </a:r>
          </a:p>
          <a:p>
            <a:r>
              <a:rPr lang="en-GB" altLang="en-US" sz="180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    "author": “Jane Doe",</a:t>
            </a:r>
          </a:p>
          <a:p>
            <a:r>
              <a:rPr lang="en-GB" altLang="en-US" sz="180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    "year": 2021,</a:t>
            </a:r>
          </a:p>
          <a:p>
            <a:r>
              <a:rPr lang="en-GB" altLang="en-US" sz="180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      },</a:t>
            </a:r>
          </a:p>
          <a:p>
            <a:r>
              <a:rPr lang="en-GB" altLang="en-US" sz="180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{</a:t>
            </a:r>
          </a:p>
          <a:p>
            <a:r>
              <a:rPr lang="en-GB" altLang="en-US" sz="180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    "isbn": "0987654321",</a:t>
            </a:r>
          </a:p>
          <a:p>
            <a:r>
              <a:rPr lang="en-GB" altLang="en-US" sz="180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    "title": "Introduction to NoSQL",</a:t>
            </a:r>
          </a:p>
          <a:p>
            <a:r>
              <a:rPr lang="en-GB" altLang="en-US" sz="180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    "author": "John Smith",</a:t>
            </a:r>
          </a:p>
          <a:p>
            <a:r>
              <a:rPr lang="en-GB" altLang="en-US" sz="180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    "year": 2020,</a:t>
            </a:r>
          </a:p>
          <a:p>
            <a:r>
              <a:rPr lang="en-GB" altLang="en-US" sz="180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           }</a:t>
            </a:r>
          </a:p>
          <a:p>
            <a:r>
              <a:rPr lang="en-GB" altLang="en-US" sz="180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]</a:t>
            </a:r>
          </a:p>
          <a:p>
            <a:r>
              <a:rPr lang="en-GB" altLang="en-US" sz="180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GB" altLang="en-US" sz="1800" i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Key-Value </a:t>
            </a:r>
            <a:endParaRPr lang="en-GB" altLang="en-US"/>
          </a:p>
        </p:txBody>
      </p:sp>
      <p:sp>
        <p:nvSpPr>
          <p:cNvPr id="3072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42875" y="1341438"/>
            <a:ext cx="8856663" cy="4822825"/>
          </a:xfrm>
        </p:spPr>
        <p:txBody>
          <a:bodyPr/>
          <a:lstStyle/>
          <a:p>
            <a:pPr marL="457200" indent="-457200">
              <a:buFontTx/>
              <a:buChar char="•"/>
            </a:pPr>
            <a:r>
              <a:rPr lang="en-GB" altLang="en-US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stored as </a:t>
            </a:r>
            <a:r>
              <a:rPr lang="en-GB" alt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key-value pairs</a:t>
            </a:r>
          </a:p>
          <a:p>
            <a:pPr marL="457200" indent="-457200">
              <a:buFontTx/>
              <a:buChar char="•"/>
            </a:pPr>
            <a:r>
              <a:rPr lang="en-GB" altLang="en-US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 data access through direct key lookup</a:t>
            </a:r>
          </a:p>
          <a:p>
            <a:pPr marL="457200" indent="-457200">
              <a:buFontTx/>
              <a:buChar char="•"/>
            </a:pPr>
            <a:r>
              <a:rPr lang="en-GB" altLang="en-US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Storing e.g. user profiles</a:t>
            </a:r>
          </a:p>
          <a:p>
            <a:pPr marL="457200" indent="-457200">
              <a:buFontTx/>
              <a:buChar char="•"/>
            </a:pPr>
            <a:r>
              <a:rPr lang="en-GB" altLang="en-US" sz="20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979488" lvl="2" indent="0">
              <a:buFont typeface="Gill Sans" pitchFamily="1" charset="0"/>
              <a:buNone/>
            </a:pP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979488" lvl="2" indent="0">
              <a:buFont typeface="Gill Sans" pitchFamily="1" charset="0"/>
              <a:buNone/>
            </a:pP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en-GB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user_id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": "john_doe_123",</a:t>
            </a:r>
          </a:p>
          <a:p>
            <a:pPr marL="979488" lvl="2" indent="0">
              <a:buFont typeface="Gill Sans" pitchFamily="1" charset="0"/>
              <a:buNone/>
            </a:pP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"name": "John Doe",</a:t>
            </a:r>
          </a:p>
          <a:p>
            <a:pPr marL="979488" lvl="2" indent="0">
              <a:buFont typeface="Gill Sans" pitchFamily="1" charset="0"/>
              <a:buNone/>
            </a:pP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"email": "john.doe@example.com",</a:t>
            </a:r>
          </a:p>
          <a:p>
            <a:pPr marL="979488" lvl="2" indent="0">
              <a:buFont typeface="Gill Sans" pitchFamily="1" charset="0"/>
              <a:buNone/>
            </a:pP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en-GB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membership_type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": "premium",</a:t>
            </a:r>
          </a:p>
          <a:p>
            <a:pPr marL="979488" lvl="2" indent="0">
              <a:buFont typeface="Gill Sans" pitchFamily="1" charset="0"/>
              <a:buNone/>
            </a:pP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"</a:t>
            </a:r>
            <a:r>
              <a:rPr lang="en-GB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signup_date</a:t>
            </a: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": "2021-01-01"</a:t>
            </a:r>
          </a:p>
          <a:p>
            <a:pPr marL="979488" lvl="2" indent="0">
              <a:buFont typeface="Gill Sans" pitchFamily="1" charset="0"/>
              <a:buNone/>
            </a:pPr>
            <a:r>
              <a:rPr lang="en-GB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457200" indent="-457200">
              <a:buFontTx/>
              <a:buChar char="•"/>
            </a:pPr>
            <a:endParaRPr lang="en-GB" altLang="en-US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Wide Column	 </a:t>
            </a:r>
            <a:endParaRPr lang="en-GB" altLang="en-US"/>
          </a:p>
        </p:txBody>
      </p:sp>
      <p:sp>
        <p:nvSpPr>
          <p:cNvPr id="3174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7950" y="1412875"/>
            <a:ext cx="8856663" cy="4752975"/>
          </a:xfrm>
        </p:spPr>
        <p:txBody>
          <a:bodyPr/>
          <a:lstStyle/>
          <a:p>
            <a:pPr marL="457200" indent="-457200">
              <a:buFontTx/>
              <a:buChar char="•"/>
            </a:pPr>
            <a:r>
              <a:rPr lang="en-GB" altLang="en-US" sz="280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data model</a:t>
            </a:r>
          </a:p>
          <a:p>
            <a:pPr marL="457200" indent="-457200">
              <a:buFontTx/>
              <a:buChar char="•"/>
            </a:pPr>
            <a:r>
              <a:rPr lang="en-GB" altLang="en-US" sz="280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stored in tables, rows, and dynamic columns</a:t>
            </a:r>
          </a:p>
          <a:p>
            <a:pPr marL="457200" indent="-457200">
              <a:buFontTx/>
              <a:buChar char="•"/>
            </a:pPr>
            <a:r>
              <a:rPr lang="en-GB" altLang="en-US" sz="280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Columns do not need to be defined before data storage</a:t>
            </a:r>
          </a:p>
          <a:p>
            <a:pPr marL="457200" indent="-457200">
              <a:buFontTx/>
              <a:buChar char="•"/>
            </a:pPr>
            <a:r>
              <a:rPr lang="en-GB" altLang="en-US" sz="280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 and formats of the columns can vary across rows</a:t>
            </a:r>
          </a:p>
          <a:p>
            <a:pPr marL="457200" indent="-457200">
              <a:buFontTx/>
              <a:buChar char="•"/>
            </a:pPr>
            <a:r>
              <a:rPr lang="en-GB" altLang="en-US" sz="280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quickly access, write, and aggregate data</a:t>
            </a:r>
          </a:p>
          <a:p>
            <a:pPr marL="457200" indent="-457200">
              <a:buFontTx/>
              <a:buChar char="•"/>
            </a:pPr>
            <a:r>
              <a:rPr lang="en-GB" altLang="en-US" sz="280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 large volumes of data with complex relationships</a:t>
            </a:r>
          </a:p>
          <a:p>
            <a:pPr marL="457200" indent="-457200">
              <a:buFontTx/>
              <a:buChar char="•"/>
            </a:pPr>
            <a:endParaRPr lang="en-GB" altLang="en-US" sz="2800" i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 Formats </a:t>
            </a:r>
            <a:endParaRPr lang="en-GB" altLang="en-US"/>
          </a:p>
        </p:txBody>
      </p:sp>
      <p:sp>
        <p:nvSpPr>
          <p:cNvPr id="3277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•"/>
            </a:pPr>
            <a:r>
              <a:rPr lang="en-GB" altLang="en-US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data model</a:t>
            </a:r>
          </a:p>
          <a:p>
            <a:pPr marL="457200" indent="-457200">
              <a:buFontTx/>
              <a:buChar char="•"/>
            </a:pPr>
            <a:r>
              <a:rPr lang="en-GB" altLang="en-US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stored in tables, rows, and dynamic columns</a:t>
            </a:r>
          </a:p>
          <a:p>
            <a:pPr marL="457200" indent="-457200">
              <a:buFontTx/>
              <a:buChar char="•"/>
            </a:pPr>
            <a:r>
              <a:rPr lang="en-GB" altLang="en-US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Columns do not need to be defined before data storage</a:t>
            </a:r>
          </a:p>
          <a:p>
            <a:pPr marL="457200" indent="-457200">
              <a:buFontTx/>
              <a:buChar char="•"/>
            </a:pPr>
            <a:r>
              <a:rPr lang="en-GB" altLang="en-US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quickly access, write, and aggregate data</a:t>
            </a:r>
          </a:p>
          <a:p>
            <a:pPr marL="457200" indent="-457200">
              <a:buFontTx/>
              <a:buChar char="•"/>
            </a:pPr>
            <a:r>
              <a:rPr lang="en-GB" altLang="en-US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Ideal for social networks, recommendation systems</a:t>
            </a:r>
          </a:p>
          <a:p>
            <a:pPr marL="457200" indent="-457200">
              <a:buFontTx/>
              <a:buChar char="•"/>
            </a:pPr>
            <a:endParaRPr lang="en-GB" altLang="en-US" i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Quiz</a:t>
            </a:r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92670-DF25-4548-9F50-BCA098D4D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GB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of the following model can dynamically add columns for different rows?</a:t>
            </a:r>
          </a:p>
          <a:p>
            <a:pPr marL="0" indent="0">
              <a:defRPr/>
            </a:pPr>
            <a:endParaRPr lang="en-GB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Tx/>
              <a:buAutoNum type="alphaUcParenR"/>
              <a:defRPr/>
            </a:pPr>
            <a:r>
              <a:rPr lang="en-GB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Key-value</a:t>
            </a:r>
          </a:p>
          <a:p>
            <a:pPr marL="514350" indent="-514350">
              <a:buFontTx/>
              <a:buAutoNum type="alphaUcParenR"/>
              <a:defRPr/>
            </a:pPr>
            <a:r>
              <a:rPr lang="en-GB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</a:p>
          <a:p>
            <a:pPr marL="514350" indent="-514350">
              <a:buFontTx/>
              <a:buAutoNum type="alphaUcParenR"/>
              <a:defRPr/>
            </a:pPr>
            <a:r>
              <a:rPr lang="en-GB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</a:p>
          <a:p>
            <a:pPr marL="514350" indent="-514350">
              <a:buFontTx/>
              <a:buAutoNum type="alphaUcParenR"/>
              <a:defRPr/>
            </a:pPr>
            <a:r>
              <a:rPr lang="en-GB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Wide column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GB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 Summary</a:t>
            </a:r>
          </a:p>
        </p:txBody>
      </p:sp>
      <p:sp>
        <p:nvSpPr>
          <p:cNvPr id="34819" name="Rectangle 7"/>
          <p:cNvSpPr>
            <a:spLocks noGrp="1" noChangeArrowheads="1"/>
          </p:cNvSpPr>
          <p:nvPr>
            <p:ph idx="1"/>
          </p:nvPr>
        </p:nvSpPr>
        <p:spPr>
          <a:xfrm>
            <a:off x="107950" y="1258888"/>
            <a:ext cx="8856663" cy="4906962"/>
          </a:xfrm>
        </p:spPr>
        <p:txBody>
          <a:bodyPr/>
          <a:lstStyle/>
          <a:p>
            <a:pPr lvl="1" eaLnBrk="1" hangingPunct="1"/>
            <a:r>
              <a:rPr lang="en-GB" altLang="en-US" sz="2200">
                <a:latin typeface="Arial" panose="020B0604020202020204" pitchFamily="34" charset="0"/>
              </a:rPr>
              <a:t>Big data</a:t>
            </a:r>
          </a:p>
          <a:p>
            <a:pPr lvl="2" eaLnBrk="1" hangingPunct="1"/>
            <a:r>
              <a:rPr lang="en-GB" altLang="en-US" sz="2200">
                <a:latin typeface="Arial" panose="020B0604020202020204" pitchFamily="34" charset="0"/>
              </a:rPr>
              <a:t>Volume, Velocity, Variety</a:t>
            </a:r>
          </a:p>
          <a:p>
            <a:pPr lvl="1" eaLnBrk="1" hangingPunct="1"/>
            <a:r>
              <a:rPr lang="en-GB" altLang="en-US" sz="2200">
                <a:latin typeface="Arial" panose="020B0604020202020204" pitchFamily="34" charset="0"/>
              </a:rPr>
              <a:t>Big data tools </a:t>
            </a:r>
          </a:p>
          <a:p>
            <a:pPr lvl="2" eaLnBrk="1" hangingPunct="1"/>
            <a:r>
              <a:rPr lang="en-GB" altLang="en-US" sz="2200">
                <a:latin typeface="Arial" panose="020B0604020202020204" pitchFamily="34" charset="0"/>
              </a:rPr>
              <a:t>Hadoop, Spark</a:t>
            </a:r>
          </a:p>
          <a:p>
            <a:pPr lvl="1" eaLnBrk="1" hangingPunct="1"/>
            <a:r>
              <a:rPr lang="en-GB" altLang="en-US" sz="2200">
                <a:latin typeface="Arial" panose="020B0604020202020204" pitchFamily="34" charset="0"/>
              </a:rPr>
              <a:t>Recommendation system</a:t>
            </a:r>
          </a:p>
          <a:p>
            <a:pPr lvl="2" eaLnBrk="1" hangingPunct="1"/>
            <a:r>
              <a:rPr lang="en-GB" altLang="en-US" sz="2200">
                <a:latin typeface="Arial" panose="020B0604020202020204" pitchFamily="34" charset="0"/>
              </a:rPr>
              <a:t>Content-based filtering</a:t>
            </a:r>
          </a:p>
          <a:p>
            <a:pPr lvl="2" eaLnBrk="1" hangingPunct="1"/>
            <a:r>
              <a:rPr lang="en-GB" altLang="en-US" sz="2200">
                <a:latin typeface="Arial" panose="020B0604020202020204" pitchFamily="34" charset="0"/>
              </a:rPr>
              <a:t>Collaborative filtering</a:t>
            </a:r>
          </a:p>
          <a:p>
            <a:pPr lvl="1" eaLnBrk="1" hangingPunct="1"/>
            <a:r>
              <a:rPr lang="en-GB" altLang="en-US" sz="2200">
                <a:latin typeface="Arial" panose="020B0604020202020204" pitchFamily="34" charset="0"/>
              </a:rPr>
              <a:t>NoSQL</a:t>
            </a:r>
          </a:p>
          <a:p>
            <a:pPr lvl="2" eaLnBrk="1" hangingPunct="1"/>
            <a:r>
              <a:rPr lang="en-GB" altLang="en-US" sz="2200">
                <a:latin typeface="Arial" panose="020B0604020202020204" pitchFamily="34" charset="0"/>
              </a:rPr>
              <a:t>Documents</a:t>
            </a:r>
          </a:p>
          <a:p>
            <a:pPr lvl="2" eaLnBrk="1" hangingPunct="1"/>
            <a:r>
              <a:rPr lang="en-GB" altLang="en-US" sz="2200">
                <a:latin typeface="Arial" panose="020B0604020202020204" pitchFamily="34" charset="0"/>
              </a:rPr>
              <a:t>Key-value</a:t>
            </a:r>
          </a:p>
          <a:p>
            <a:pPr lvl="2" eaLnBrk="1" hangingPunct="1"/>
            <a:r>
              <a:rPr lang="en-GB" altLang="en-US" sz="2200">
                <a:latin typeface="Arial" panose="020B0604020202020204" pitchFamily="34" charset="0"/>
              </a:rPr>
              <a:t>Wide column</a:t>
            </a:r>
          </a:p>
          <a:p>
            <a:pPr lvl="2" eaLnBrk="1" hangingPunct="1"/>
            <a:r>
              <a:rPr lang="en-GB" altLang="en-US" sz="2200">
                <a:latin typeface="Arial" panose="020B0604020202020204" pitchFamily="34" charset="0"/>
              </a:rPr>
              <a:t>Graph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References</a:t>
            </a:r>
          </a:p>
        </p:txBody>
      </p:sp>
      <p:sp>
        <p:nvSpPr>
          <p:cNvPr id="35843" name="Rectangle 5"/>
          <p:cNvSpPr>
            <a:spLocks noGrp="1" noChangeArrowheads="1"/>
          </p:cNvSpPr>
          <p:nvPr>
            <p:ph idx="1"/>
          </p:nvPr>
        </p:nvSpPr>
        <p:spPr>
          <a:xfrm>
            <a:off x="107950" y="1341438"/>
            <a:ext cx="8856663" cy="4824412"/>
          </a:xfrm>
        </p:spPr>
        <p:txBody>
          <a:bodyPr/>
          <a:lstStyle/>
          <a:p>
            <a:pPr lvl="1" eaLnBrk="1" hangingPunct="1"/>
            <a:r>
              <a:rPr lang="en-GB" altLang="en-US">
                <a:latin typeface="Arial" panose="020B0604020202020204" pitchFamily="34" charset="0"/>
              </a:rPr>
              <a:t>Vaish, G. (2013). </a:t>
            </a:r>
            <a:r>
              <a:rPr lang="en-GB" altLang="en-US" i="1">
                <a:latin typeface="Arial" panose="020B0604020202020204" pitchFamily="34" charset="0"/>
              </a:rPr>
              <a:t>Getting started with NoSQL : your guide to the world and technology of NoSQL</a:t>
            </a:r>
            <a:r>
              <a:rPr lang="en-GB" altLang="en-US">
                <a:latin typeface="Arial" panose="020B0604020202020204" pitchFamily="34" charset="0"/>
              </a:rPr>
              <a:t>. Birmingham, Uk: Packt Publishing.</a:t>
            </a:r>
          </a:p>
          <a:p>
            <a:pPr lvl="1" eaLnBrk="1" hangingPunct="1"/>
            <a:r>
              <a:rPr lang="en-GB" altLang="en-US">
                <a:latin typeface="Arial" panose="020B0604020202020204" pitchFamily="34" charset="0"/>
              </a:rPr>
              <a:t>Harrison, G. (2015). </a:t>
            </a:r>
            <a:r>
              <a:rPr lang="en-GB" altLang="en-US" i="1">
                <a:latin typeface="Arial" panose="020B0604020202020204" pitchFamily="34" charset="0"/>
              </a:rPr>
              <a:t>Next Generation Databases : NoSQLand Big Data.</a:t>
            </a:r>
            <a:r>
              <a:rPr lang="en-GB" altLang="en-US">
                <a:latin typeface="Arial" panose="020B0604020202020204" pitchFamily="34" charset="0"/>
              </a:rPr>
              <a:t> Apress L. P.:Berkeley, CA. Chapter 10.</a:t>
            </a:r>
          </a:p>
          <a:p>
            <a:pPr lvl="1" eaLnBrk="1" hangingPunct="1"/>
            <a:r>
              <a:rPr lang="en-GB" altLang="en-US">
                <a:latin typeface="Arial" panose="020B0604020202020204" pitchFamily="34" charset="0"/>
              </a:rPr>
              <a:t>‌Sarangi, S., &amp; Sharma, P. (2019). </a:t>
            </a:r>
            <a:r>
              <a:rPr lang="en-GB" altLang="en-US" i="1">
                <a:latin typeface="Arial" panose="020B0604020202020204" pitchFamily="34" charset="0"/>
              </a:rPr>
              <a:t>Big Data : A Beginner's Introduction.</a:t>
            </a:r>
            <a:r>
              <a:rPr lang="en-GB" altLang="en-US">
                <a:latin typeface="Arial" panose="020B0604020202020204" pitchFamily="34" charset="0"/>
              </a:rPr>
              <a:t> Taylor &amp; Francis Group: Milton. Chapter 1.</a:t>
            </a: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/>
              <a:t>Topic 11 – </a:t>
            </a:r>
            <a:r>
              <a:rPr lang="en-US" altLang="en-US" sz="3200"/>
              <a:t>Big Data and Post-Relational Databases</a:t>
            </a:r>
            <a:br>
              <a:rPr lang="en-US" altLang="en-US" sz="3200"/>
            </a:br>
            <a:endParaRPr lang="en-GB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Any Questions?</a:t>
            </a:r>
          </a:p>
          <a:p>
            <a:pPr eaLnBrk="1" hangingPunct="1"/>
            <a:endParaRPr lang="en-GB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Scope and Coverage</a:t>
            </a:r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id="{31E53130-52CE-45B5-A4D4-5596A9C504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1628775"/>
            <a:ext cx="8856663" cy="4537075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dirty="0"/>
              <a:t>This topic will cover: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sz="32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limitations of the relational model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sz="32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Big Data 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sz="32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3V model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sz="32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</a:p>
          <a:p>
            <a:pPr marL="901700" lvl="1" indent="-457200">
              <a:buFontTx/>
              <a:buChar char="-"/>
              <a:defRPr/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key-value pair, document, graph, wide column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sz="32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Techniques for handling Big Data</a:t>
            </a:r>
          </a:p>
          <a:p>
            <a:pPr marL="901700" lvl="1" indent="-457200">
              <a:buFontTx/>
              <a:buChar char="-"/>
              <a:defRPr/>
            </a:pP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Hadoop, Spark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Learning Outcomes</a:t>
            </a:r>
            <a:endParaRPr lang="en-US" altLang="en-US"/>
          </a:p>
        </p:txBody>
      </p:sp>
      <p:sp>
        <p:nvSpPr>
          <p:cNvPr id="10243" name="Rectangle 5">
            <a:extLst>
              <a:ext uri="{FF2B5EF4-FFF2-40B4-BE49-F238E27FC236}">
                <a16:creationId xmlns:a16="http://schemas.microsoft.com/office/drawing/2014/main" id="{77A9B51F-F1E8-4FA0-8C8D-5901A875E0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en-US" dirty="0"/>
              <a:t>By the end of this topic students will be able to: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 the limitations of relational databases</a:t>
            </a:r>
            <a:endParaRPr lang="en-GB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 the key features of Big Data 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 basic techniques for handling Big Data</a:t>
            </a:r>
            <a:endParaRPr lang="en-GB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the four main types of NoSQL data models including document, key-value pair, wide column, and graph</a:t>
            </a:r>
            <a:endParaRPr lang="en-GB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Limitations of Relational Databases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idx="1"/>
          </p:nvPr>
        </p:nvSpPr>
        <p:spPr>
          <a:xfrm>
            <a:off x="107950" y="1258888"/>
            <a:ext cx="8856663" cy="4906962"/>
          </a:xfrm>
        </p:spPr>
        <p:txBody>
          <a:bodyPr/>
          <a:lstStyle/>
          <a:p>
            <a:pPr lvl="1" eaLnBrk="1" hangingPunct="1"/>
            <a:r>
              <a:rPr lang="en-GB" altLang="en-US" sz="2200" dirty="0">
                <a:latin typeface="Arial" panose="020B0604020202020204" pitchFamily="34" charset="0"/>
              </a:rPr>
              <a:t>Flexibility</a:t>
            </a:r>
          </a:p>
          <a:p>
            <a:pPr lvl="2" eaLnBrk="1" hangingPunct="1"/>
            <a:r>
              <a:rPr lang="en-GB" altLang="en-US" sz="2200" dirty="0">
                <a:latin typeface="Arial" panose="020B0604020202020204" pitchFamily="34" charset="0"/>
              </a:rPr>
              <a:t>Less flexible for handling </a:t>
            </a:r>
            <a:r>
              <a:rPr lang="en-GB" altLang="en-US" sz="2200" dirty="0">
                <a:solidFill>
                  <a:srgbClr val="C00000"/>
                </a:solidFill>
                <a:latin typeface="Arial" panose="020B0604020202020204" pitchFamily="34" charset="0"/>
              </a:rPr>
              <a:t>unstructured data </a:t>
            </a:r>
            <a:r>
              <a:rPr lang="en-GB" altLang="en-US" sz="2200" dirty="0">
                <a:latin typeface="Arial" panose="020B0604020202020204" pitchFamily="34" charset="0"/>
              </a:rPr>
              <a:t>or quickly adapting to changes in schema</a:t>
            </a:r>
          </a:p>
          <a:p>
            <a:pPr lvl="1" eaLnBrk="1" hangingPunct="1"/>
            <a:r>
              <a:rPr lang="en-GB" altLang="en-US" sz="2200" dirty="0">
                <a:latin typeface="Arial" panose="020B0604020202020204" pitchFamily="34" charset="0"/>
              </a:rPr>
              <a:t>Scalability</a:t>
            </a:r>
          </a:p>
          <a:p>
            <a:pPr lvl="2" eaLnBrk="1" hangingPunct="1"/>
            <a:r>
              <a:rPr lang="en-GB" altLang="en-US" sz="2200" dirty="0">
                <a:latin typeface="Arial" panose="020B0604020202020204" pitchFamily="34" charset="0"/>
              </a:rPr>
              <a:t>Has limited scalability when dealing with </a:t>
            </a:r>
            <a:r>
              <a:rPr lang="en-GB" altLang="en-US" sz="2200" dirty="0">
                <a:solidFill>
                  <a:srgbClr val="C00000"/>
                </a:solidFill>
                <a:latin typeface="Arial" panose="020B0604020202020204" pitchFamily="34" charset="0"/>
              </a:rPr>
              <a:t>large datase</a:t>
            </a:r>
            <a:r>
              <a:rPr lang="en-GB" altLang="en-US" sz="2200" dirty="0">
                <a:latin typeface="Arial" panose="020B0604020202020204" pitchFamily="34" charset="0"/>
              </a:rPr>
              <a:t>ts and </a:t>
            </a:r>
            <a:r>
              <a:rPr lang="en-GB" altLang="en-US" sz="2200" dirty="0">
                <a:solidFill>
                  <a:srgbClr val="C00000"/>
                </a:solidFill>
                <a:latin typeface="Arial" panose="020B0604020202020204" pitchFamily="34" charset="0"/>
              </a:rPr>
              <a:t>high read/write loads</a:t>
            </a:r>
            <a:r>
              <a:rPr lang="en-GB" altLang="en-US" sz="2200" dirty="0">
                <a:latin typeface="Arial" panose="020B0604020202020204" pitchFamily="34" charset="0"/>
              </a:rPr>
              <a:t>. The structure is disrupted as the data set grows larger.</a:t>
            </a:r>
          </a:p>
          <a:p>
            <a:pPr lvl="1" eaLnBrk="1" hangingPunct="1"/>
            <a:r>
              <a:rPr lang="en-GB" altLang="en-US" sz="2200" dirty="0">
                <a:latin typeface="Arial" panose="020B0604020202020204" pitchFamily="34" charset="0"/>
              </a:rPr>
              <a:t>Performance</a:t>
            </a:r>
          </a:p>
          <a:p>
            <a:pPr lvl="2" eaLnBrk="1" hangingPunct="1"/>
            <a:r>
              <a:rPr lang="en-GB" altLang="en-US" sz="2200" dirty="0">
                <a:latin typeface="Arial" panose="020B0604020202020204" pitchFamily="34" charset="0"/>
              </a:rPr>
              <a:t>The performance can degrade with very large volumes of data or high throughout demands</a:t>
            </a:r>
          </a:p>
          <a:p>
            <a:pPr lvl="1" eaLnBrk="1" hangingPunct="1"/>
            <a:r>
              <a:rPr lang="en-GB" altLang="en-US" sz="2200" dirty="0">
                <a:latin typeface="Arial" panose="020B0604020202020204" pitchFamily="34" charset="0"/>
              </a:rPr>
              <a:t>Cost-effective</a:t>
            </a:r>
          </a:p>
          <a:p>
            <a:pPr lvl="2" eaLnBrk="1" hangingPunct="1"/>
            <a:r>
              <a:rPr lang="en-GB" altLang="en-US" sz="2200" dirty="0">
                <a:latin typeface="Arial" panose="020B0604020202020204" pitchFamily="34" charset="0"/>
              </a:rPr>
              <a:t>Costly to set up and maintain</a:t>
            </a:r>
          </a:p>
          <a:p>
            <a:pPr lvl="2" eaLnBrk="1" hangingPunct="1"/>
            <a:r>
              <a:rPr lang="en-GB" altLang="en-US" sz="2200" dirty="0">
                <a:latin typeface="Arial" panose="020B0604020202020204" pitchFamily="34" charset="0"/>
              </a:rPr>
              <a:t>Licensing for popular relational databases is expensive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Understanding Big Data</a:t>
            </a:r>
          </a:p>
        </p:txBody>
      </p:sp>
      <p:sp>
        <p:nvSpPr>
          <p:cNvPr id="12291" name="Rectangle 5">
            <a:extLst>
              <a:ext uri="{FF2B5EF4-FFF2-40B4-BE49-F238E27FC236}">
                <a16:creationId xmlns:a16="http://schemas.microsoft.com/office/drawing/2014/main" id="{BE86F493-25CA-4CB1-9BFE-CA0DDD3B69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1773238"/>
            <a:ext cx="8856663" cy="4392612"/>
          </a:xfrm>
        </p:spPr>
        <p:txBody>
          <a:bodyPr/>
          <a:lstStyle/>
          <a:p>
            <a:pPr lvl="1" eaLnBrk="1" hangingPunct="1">
              <a:defRPr/>
            </a:pPr>
            <a:r>
              <a:rPr lang="en-GB" altLang="en-US" sz="3000" dirty="0"/>
              <a:t>Big data, is a term that refers to extremely large and complex data sets that are beyond the capability of traditional data processing applications. </a:t>
            </a:r>
          </a:p>
          <a:p>
            <a:pPr lvl="1" eaLnBrk="1" hangingPunct="1">
              <a:defRPr/>
            </a:pPr>
            <a:r>
              <a:rPr lang="en-GB" altLang="en-US" sz="3000" dirty="0"/>
              <a:t>Explores complex, high-volume, high-velocity information assets</a:t>
            </a:r>
          </a:p>
          <a:p>
            <a:pPr lvl="1" eaLnBrk="1" hangingPunct="1">
              <a:defRPr/>
            </a:pPr>
            <a:r>
              <a:rPr lang="en-GB" altLang="en-US" sz="3000" dirty="0"/>
              <a:t>Requires new forms of processing to enable enhanced decision-making</a:t>
            </a:r>
          </a:p>
          <a:p>
            <a:pPr marL="268287" lvl="1" indent="0" eaLnBrk="1" hangingPunct="1">
              <a:buFontTx/>
              <a:buNone/>
              <a:defRPr/>
            </a:pPr>
            <a:endParaRPr lang="en-GB" altLang="en-US" sz="3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The Three Vs</a:t>
            </a:r>
          </a:p>
        </p:txBody>
      </p:sp>
      <p:sp>
        <p:nvSpPr>
          <p:cNvPr id="12291" name="Rectangle 5">
            <a:extLst>
              <a:ext uri="{FF2B5EF4-FFF2-40B4-BE49-F238E27FC236}">
                <a16:creationId xmlns:a16="http://schemas.microsoft.com/office/drawing/2014/main" id="{BE86F493-25CA-4CB1-9BFE-CA0DDD3B69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1341438"/>
            <a:ext cx="8856663" cy="4824412"/>
          </a:xfrm>
        </p:spPr>
        <p:txBody>
          <a:bodyPr/>
          <a:lstStyle/>
          <a:p>
            <a:pPr lvl="1" eaLnBrk="1" hangingPunct="1">
              <a:defRPr/>
            </a:pPr>
            <a:r>
              <a:rPr lang="en-GB" altLang="en-US" sz="3000" dirty="0">
                <a:solidFill>
                  <a:srgbClr val="002060"/>
                </a:solidFill>
              </a:rPr>
              <a:t>Volume</a:t>
            </a:r>
          </a:p>
          <a:p>
            <a:pPr lvl="2" eaLnBrk="1" hangingPunct="1">
              <a:defRPr/>
            </a:pPr>
            <a:r>
              <a:rPr lang="en-GB" altLang="en-US" sz="2600" dirty="0"/>
              <a:t>The sheer amount of data generated</a:t>
            </a:r>
          </a:p>
          <a:p>
            <a:pPr lvl="2" eaLnBrk="1" hangingPunct="1">
              <a:defRPr/>
            </a:pPr>
            <a:r>
              <a:rPr lang="en-GB" altLang="en-US" sz="2600" dirty="0"/>
              <a:t>Significant statistical power</a:t>
            </a:r>
          </a:p>
          <a:p>
            <a:pPr lvl="1" eaLnBrk="1" hangingPunct="1">
              <a:defRPr/>
            </a:pPr>
            <a:r>
              <a:rPr lang="en-GB" altLang="en-US" sz="3000" dirty="0">
                <a:solidFill>
                  <a:srgbClr val="002060"/>
                </a:solidFill>
              </a:rPr>
              <a:t>Velocity</a:t>
            </a:r>
          </a:p>
          <a:p>
            <a:pPr lvl="2" eaLnBrk="1" hangingPunct="1">
              <a:defRPr/>
            </a:pPr>
            <a:r>
              <a:rPr lang="en-GB" altLang="en-US" sz="2600" dirty="0"/>
              <a:t>Rapid generation and processing of data</a:t>
            </a:r>
          </a:p>
          <a:p>
            <a:pPr lvl="2" eaLnBrk="1" hangingPunct="1">
              <a:defRPr/>
            </a:pPr>
            <a:r>
              <a:rPr lang="en-GB" altLang="en-US" sz="2600" dirty="0"/>
              <a:t>Real time</a:t>
            </a:r>
          </a:p>
          <a:p>
            <a:pPr lvl="1" eaLnBrk="1" hangingPunct="1">
              <a:defRPr/>
            </a:pPr>
            <a:r>
              <a:rPr lang="en-GB" altLang="en-US" sz="3000" dirty="0">
                <a:solidFill>
                  <a:srgbClr val="002060"/>
                </a:solidFill>
              </a:rPr>
              <a:t>Variety</a:t>
            </a:r>
          </a:p>
          <a:p>
            <a:pPr lvl="2" eaLnBrk="1" hangingPunct="1">
              <a:defRPr/>
            </a:pPr>
            <a:r>
              <a:rPr lang="en-GB" altLang="en-US" sz="2600" dirty="0"/>
              <a:t>Big data comes in various formats, such as structured, unstructured, semi-structured.</a:t>
            </a:r>
          </a:p>
          <a:p>
            <a:pPr lvl="2" eaLnBrk="1" hangingPunct="1">
              <a:defRPr/>
            </a:pPr>
            <a:r>
              <a:rPr lang="en-GB" altLang="en-US" sz="2600" dirty="0"/>
              <a:t>Text, images, videos, records from sensors/devices</a:t>
            </a:r>
          </a:p>
          <a:p>
            <a:pPr marL="268287" lvl="1" indent="0" eaLnBrk="1" hangingPunct="1">
              <a:buFontTx/>
              <a:buNone/>
              <a:defRPr/>
            </a:pPr>
            <a:endParaRPr lang="en-GB" altLang="en-US" sz="3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Hadoop</a:t>
            </a:r>
          </a:p>
        </p:txBody>
      </p:sp>
      <p:sp>
        <p:nvSpPr>
          <p:cNvPr id="12291" name="Rectangle 5">
            <a:extLst>
              <a:ext uri="{FF2B5EF4-FFF2-40B4-BE49-F238E27FC236}">
                <a16:creationId xmlns:a16="http://schemas.microsoft.com/office/drawing/2014/main" id="{BE86F493-25CA-4CB1-9BFE-CA0DDD3B69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1484313"/>
            <a:ext cx="8856663" cy="4681537"/>
          </a:xfrm>
        </p:spPr>
        <p:txBody>
          <a:bodyPr/>
          <a:lstStyle/>
          <a:p>
            <a:pPr lvl="1" eaLnBrk="1" hangingPunct="1">
              <a:defRPr/>
            </a:pPr>
            <a:r>
              <a:rPr lang="en-GB" altLang="en-US" sz="2600" dirty="0">
                <a:hlinkClick r:id="rId2"/>
              </a:rPr>
              <a:t>Open-source framework </a:t>
            </a:r>
            <a:r>
              <a:rPr lang="en-GB" altLang="en-US" sz="2600" dirty="0"/>
              <a:t>for distributed storage and processing large data sets</a:t>
            </a:r>
          </a:p>
          <a:p>
            <a:pPr lvl="1" eaLnBrk="1" hangingPunct="1">
              <a:defRPr/>
            </a:pPr>
            <a:r>
              <a:rPr lang="en-GB" altLang="en-US" sz="2600" dirty="0"/>
              <a:t>Utilises Hadoop Distributed File System (HDFS) for high-throughput access</a:t>
            </a:r>
          </a:p>
          <a:p>
            <a:pPr lvl="1" eaLnBrk="1" hangingPunct="1">
              <a:defRPr/>
            </a:pPr>
            <a:r>
              <a:rPr lang="en-GB" altLang="en-US" sz="2600" dirty="0"/>
              <a:t>Offers massive scalability across thousands of servers</a:t>
            </a:r>
          </a:p>
          <a:p>
            <a:pPr lvl="1" eaLnBrk="1" hangingPunct="1">
              <a:defRPr/>
            </a:pPr>
            <a:r>
              <a:rPr lang="en-GB" altLang="en-US" sz="2600" dirty="0"/>
              <a:t>Move computation to data rather than moving data to computation logic, reducing bandwidth usage</a:t>
            </a:r>
          </a:p>
          <a:p>
            <a:pPr lvl="1" eaLnBrk="1" hangingPunct="1">
              <a:defRPr/>
            </a:pPr>
            <a:r>
              <a:rPr lang="en-GB" altLang="en-US" sz="2600" dirty="0"/>
              <a:t>Fault-tolerant system. Recover lost data and continue processing even if a part of the system fails</a:t>
            </a:r>
          </a:p>
          <a:p>
            <a:pPr marL="268287" lvl="1" indent="0" eaLnBrk="1" hangingPunct="1">
              <a:buFontTx/>
              <a:buNone/>
              <a:defRPr/>
            </a:pPr>
            <a:endParaRPr lang="en-GB" altLang="en-US" sz="2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Spark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idx="1"/>
          </p:nvPr>
        </p:nvSpPr>
        <p:spPr>
          <a:xfrm>
            <a:off x="107950" y="1341438"/>
            <a:ext cx="8856663" cy="4824412"/>
          </a:xfrm>
        </p:spPr>
        <p:txBody>
          <a:bodyPr/>
          <a:lstStyle/>
          <a:p>
            <a:pPr lvl="1" eaLnBrk="1" hangingPunct="1"/>
            <a:r>
              <a:rPr lang="en-GB" altLang="en-US" sz="3000">
                <a:latin typeface="Arial" panose="020B0604020202020204" pitchFamily="34" charset="0"/>
                <a:hlinkClick r:id="rId2"/>
              </a:rPr>
              <a:t>Open-source, distributed processing system</a:t>
            </a:r>
            <a:endParaRPr lang="en-GB" altLang="en-US" sz="3000">
              <a:latin typeface="Arial" panose="020B0604020202020204" pitchFamily="34" charset="0"/>
            </a:endParaRPr>
          </a:p>
          <a:p>
            <a:pPr lvl="1" eaLnBrk="1" hangingPunct="1"/>
            <a:r>
              <a:rPr lang="en-GB" altLang="en-US" sz="3000">
                <a:latin typeface="Arial" panose="020B0604020202020204" pitchFamily="34" charset="0"/>
              </a:rPr>
              <a:t>In-memory data processing </a:t>
            </a:r>
          </a:p>
          <a:p>
            <a:pPr lvl="1" eaLnBrk="1" hangingPunct="1"/>
            <a:r>
              <a:rPr lang="en-GB" altLang="en-US" sz="3000">
                <a:latin typeface="Arial" panose="020B0604020202020204" pitchFamily="34" charset="0"/>
              </a:rPr>
              <a:t>Supports complex algorithms and iterative processes for machine learning</a:t>
            </a:r>
          </a:p>
          <a:p>
            <a:pPr lvl="1" eaLnBrk="1" hangingPunct="1"/>
            <a:r>
              <a:rPr lang="en-GB" altLang="en-US" sz="3000">
                <a:latin typeface="Arial" panose="020B0604020202020204" pitchFamily="34" charset="0"/>
              </a:rPr>
              <a:t>Provides APIs in Java, Scale, Python, and R</a:t>
            </a:r>
          </a:p>
          <a:p>
            <a:pPr lvl="1" eaLnBrk="1" hangingPunct="1"/>
            <a:r>
              <a:rPr lang="en-GB" altLang="en-US" sz="3200">
                <a:latin typeface="Arial" panose="020B0604020202020204" pitchFamily="34" charset="0"/>
              </a:rPr>
              <a:t>Fault-tolerant system</a:t>
            </a:r>
          </a:p>
          <a:p>
            <a:pPr lvl="1" eaLnBrk="1" hangingPunct="1"/>
            <a:r>
              <a:rPr lang="en-GB" altLang="en-US" sz="3200">
                <a:latin typeface="Arial" panose="020B0604020202020204" pitchFamily="34" charset="0"/>
              </a:rPr>
              <a:t>Has no storage system, but run analytics on other storage systems</a:t>
            </a:r>
            <a:endParaRPr lang="en-GB" altLang="en-US" sz="3000">
              <a:latin typeface="Arial" panose="020B0604020202020204" pitchFamily="34" charset="0"/>
            </a:endParaRPr>
          </a:p>
          <a:p>
            <a:pPr lvl="1" eaLnBrk="1" hangingPunct="1"/>
            <a:endParaRPr lang="en-GB" altLang="en-US" sz="3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93134445-5062-49e4-a4ad-8150a1ae6090"/>
</p:tagLst>
</file>

<file path=ppt/theme/theme1.xml><?xml version="1.0" encoding="utf-8"?>
<a:theme xmlns:a="http://schemas.openxmlformats.org/drawingml/2006/main" name="Blank Presentation">
  <a:themeElements>
    <a:clrScheme name="Custom 11">
      <a:dk1>
        <a:srgbClr val="000000"/>
      </a:dk1>
      <a:lt1>
        <a:srgbClr val="FFFFFF"/>
      </a:lt1>
      <a:dk2>
        <a:srgbClr val="000000"/>
      </a:dk2>
      <a:lt2>
        <a:srgbClr val="3F3F3F"/>
      </a:lt2>
      <a:accent1>
        <a:srgbClr val="212167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Gill Sans"/>
        <a:ea typeface="ＭＳ Ｐゴシック"/>
        <a:cs typeface=""/>
      </a:majorFont>
      <a:minorFont>
        <a:latin typeface="Gill San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st 2">
  <a:themeElements>
    <a:clrScheme name="test 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st 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32" charset="-128"/>
          </a:defRPr>
        </a:defPPr>
      </a:lstStyle>
    </a:lnDef>
  </a:objectDefaults>
  <a:extraClrSchemeLst>
    <a:extraClrScheme>
      <a:clrScheme name="test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17E0D879CC564094532C08ADB51DA8" ma:contentTypeVersion="18" ma:contentTypeDescription="Create a new document." ma:contentTypeScope="" ma:versionID="e918d0942375ba27de1f182e78d7b8ac">
  <xsd:schema xmlns:xsd="http://www.w3.org/2001/XMLSchema" xmlns:xs="http://www.w3.org/2001/XMLSchema" xmlns:p="http://schemas.microsoft.com/office/2006/metadata/properties" xmlns:ns3="bdeceafc-5c0f-406d-b95f-35e6593d664b" xmlns:ns4="dbeaa6b5-7a21-43b8-ab59-31e7cbf2c187" targetNamespace="http://schemas.microsoft.com/office/2006/metadata/properties" ma:root="true" ma:fieldsID="cb6d8367aab685ba43ec9884064424a1" ns3:_="" ns4:_="">
    <xsd:import namespace="bdeceafc-5c0f-406d-b95f-35e6593d664b"/>
    <xsd:import namespace="dbeaa6b5-7a21-43b8-ab59-31e7cbf2c1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eceafc-5c0f-406d-b95f-35e6593d66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eaa6b5-7a21-43b8-ab59-31e7cbf2c18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eceafc-5c0f-406d-b95f-35e6593d664b" xsi:nil="true"/>
  </documentManagement>
</p:properties>
</file>

<file path=customXml/itemProps1.xml><?xml version="1.0" encoding="utf-8"?>
<ds:datastoreItem xmlns:ds="http://schemas.openxmlformats.org/officeDocument/2006/customXml" ds:itemID="{4C5F2AEF-A42E-45A5-A36E-88A245EC34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eceafc-5c0f-406d-b95f-35e6593d664b"/>
    <ds:schemaRef ds:uri="dbeaa6b5-7a21-43b8-ab59-31e7cbf2c1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3DD2A6-0FB6-4870-B6AC-3E5D3CD43D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5F58C0-8E82-4494-A619-AC3355554326}">
  <ds:schemaRefs>
    <ds:schemaRef ds:uri="http://www.w3.org/XML/1998/namespace"/>
    <ds:schemaRef ds:uri="dbeaa6b5-7a21-43b8-ab59-31e7cbf2c187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schemas.openxmlformats.org/package/2006/metadata/core-properties"/>
    <ds:schemaRef ds:uri="bdeceafc-5c0f-406d-b95f-35e6593d664b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Eric:Users:Eric:Desktop:test 2.ppt</Template>
  <TotalTime>1888</TotalTime>
  <Words>1239</Words>
  <Application>Microsoft Office PowerPoint</Application>
  <PresentationFormat>On-screen Show (4:3)</PresentationFormat>
  <Paragraphs>212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Gill Sans</vt:lpstr>
      <vt:lpstr>Arial</vt:lpstr>
      <vt:lpstr>Blank Presentation</vt:lpstr>
      <vt:lpstr>test 2</vt:lpstr>
      <vt:lpstr>PowerPoint Presentation</vt:lpstr>
      <vt:lpstr>The Unit Roadmap</vt:lpstr>
      <vt:lpstr>Scope and Coverage</vt:lpstr>
      <vt:lpstr>Learning Outcomes</vt:lpstr>
      <vt:lpstr>Limitations of Relational Databases</vt:lpstr>
      <vt:lpstr>Understanding Big Data</vt:lpstr>
      <vt:lpstr>The Three Vs</vt:lpstr>
      <vt:lpstr>Hadoop</vt:lpstr>
      <vt:lpstr>Spark</vt:lpstr>
      <vt:lpstr>Discussion Session</vt:lpstr>
      <vt:lpstr>Recommendation System</vt:lpstr>
      <vt:lpstr>Case Study</vt:lpstr>
      <vt:lpstr>Content-based Filtering</vt:lpstr>
      <vt:lpstr>Collaborative Filtering</vt:lpstr>
      <vt:lpstr>Checkpoint Summary </vt:lpstr>
      <vt:lpstr>Social Networking Sites</vt:lpstr>
      <vt:lpstr>NoSQL</vt:lpstr>
      <vt:lpstr>Document Databases</vt:lpstr>
      <vt:lpstr>XML</vt:lpstr>
      <vt:lpstr>JSON</vt:lpstr>
      <vt:lpstr>Key-Value </vt:lpstr>
      <vt:lpstr>Wide Column  </vt:lpstr>
      <vt:lpstr>Graph Formats </vt:lpstr>
      <vt:lpstr>Quiz</vt:lpstr>
      <vt:lpstr>Topic Summary</vt:lpstr>
      <vt:lpstr>References</vt:lpstr>
      <vt:lpstr>Topic 11 – Big Data and Post-Relational Databases </vt:lpstr>
    </vt:vector>
  </TitlesOfParts>
  <Company>True Creative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Riley</dc:creator>
  <cp:lastModifiedBy>Liew Pei Ling</cp:lastModifiedBy>
  <cp:revision>144</cp:revision>
  <dcterms:created xsi:type="dcterms:W3CDTF">2008-01-18T13:21:43Z</dcterms:created>
  <dcterms:modified xsi:type="dcterms:W3CDTF">2024-03-13T14:33:49Z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0x0101007B17E0D879CC564094532C08ADB51DA8</vt:lpwstr>
  </property>
</Properties>
</file>