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4"/>
  </p:notesMasterIdLst>
  <p:handoutMasterIdLst>
    <p:handoutMasterId r:id="rId45"/>
  </p:handoutMasterIdLst>
  <p:sldIdLst>
    <p:sldId id="261" r:id="rId6"/>
    <p:sldId id="309"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311" r:id="rId25"/>
    <p:sldId id="293" r:id="rId26"/>
    <p:sldId id="272" r:id="rId27"/>
    <p:sldId id="294" r:id="rId28"/>
    <p:sldId id="295" r:id="rId29"/>
    <p:sldId id="296" r:id="rId30"/>
    <p:sldId id="310" r:id="rId31"/>
    <p:sldId id="297" r:id="rId32"/>
    <p:sldId id="298" r:id="rId33"/>
    <p:sldId id="299" r:id="rId34"/>
    <p:sldId id="300" r:id="rId35"/>
    <p:sldId id="301" r:id="rId36"/>
    <p:sldId id="302" r:id="rId37"/>
    <p:sldId id="303" r:id="rId38"/>
    <p:sldId id="304" r:id="rId39"/>
    <p:sldId id="270" r:id="rId40"/>
    <p:sldId id="308" r:id="rId41"/>
    <p:sldId id="306" r:id="rId42"/>
    <p:sldId id="262" r:id="rId43"/>
  </p:sldIdLst>
  <p:sldSz cx="9144000" cy="6858000" type="screen4x3"/>
  <p:notesSz cx="6858000" cy="9144000"/>
  <p:custDataLst>
    <p:tags r:id="rId46"/>
  </p:custData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E89FB-0269-43EF-92CC-721A1C5BCEDF}" v="15" dt="2024-03-13T12:57:24.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374" y="72"/>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dirty="0"/>
              <a:t>unit Title</a:t>
            </a:r>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r>
              <a:rPr lang="en-US" altLang="en-US"/>
              <a:t>Visuals Handout – Page </a:t>
            </a:r>
            <a:fld id="{A52850F9-B4AA-4ACB-BC2B-2936F8FF959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82BAE069-6E84-4DA5-A360-1F34C3D37E6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A9A1AE-F5B9-4282-8131-EA0DBA621692}" type="slidenum">
              <a:rPr lang="en-US" altLang="en-US" sz="1200"/>
              <a:pPr/>
              <a:t>1</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25BB57-FF15-47EB-95E1-D0FF961BEADA}" type="slidenum">
              <a:rPr lang="en-US" altLang="en-US" sz="1200"/>
              <a:pPr/>
              <a:t>3</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Complete the multiplicity for this diagram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D133CC-DE81-4304-82B4-46EB7EA4D5E5}" type="slidenum">
              <a:rPr lang="en-US" altLang="en-US" sz="1200"/>
              <a:pPr/>
              <a:t>38</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p:cNvGrpSpPr>
            <a:grpSpLocks/>
          </p:cNvGrpSpPr>
          <p:nvPr userDrawn="1"/>
        </p:nvGrpSpPr>
        <p:grpSpPr bwMode="auto">
          <a:xfrm>
            <a:off x="7439025" y="6616700"/>
            <a:ext cx="1684338" cy="242888"/>
            <a:chOff x="4513" y="4156"/>
            <a:chExt cx="1061" cy="153"/>
          </a:xfrm>
        </p:grpSpPr>
        <p:sp>
          <p:nvSpPr>
            <p:cNvPr id="3" name="Rectangle 25"/>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3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6416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95964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1215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221" y="120650"/>
            <a:ext cx="8785225" cy="1143000"/>
          </a:xfrm>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6417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558870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3402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5505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081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86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3346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870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p:cNvSpPr>
            <a:spLocks noChangeArrowheads="1"/>
          </p:cNvSpPr>
          <p:nvPr userDrawn="1"/>
        </p:nvSpPr>
        <p:spPr bwMode="auto">
          <a:xfrm>
            <a:off x="4572000" y="0"/>
            <a:ext cx="4572000" cy="243656"/>
          </a:xfrm>
          <a:prstGeom prst="rect">
            <a:avLst/>
          </a:prstGeom>
          <a:noFill/>
          <a:ln>
            <a:noFill/>
          </a:ln>
          <a:effectLst/>
        </p:spPr>
        <p:txBody>
          <a:bodyPr wrap="squar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762000" rtl="0" eaLnBrk="1" fontAlgn="base" latinLnBrk="0" hangingPunct="1">
              <a:lnSpc>
                <a:spcPct val="100000"/>
              </a:lnSpc>
              <a:spcBef>
                <a:spcPct val="0"/>
              </a:spcBef>
              <a:spcAft>
                <a:spcPct val="0"/>
              </a:spcAft>
              <a:buClrTx/>
              <a:buSzTx/>
              <a:buFontTx/>
              <a:buNone/>
              <a:tabLst/>
              <a:defRPr/>
            </a:pPr>
            <a:r>
              <a:rPr lang="en-GB" altLang="en-US" sz="1000" i="0" dirty="0">
                <a:solidFill>
                  <a:schemeClr val="bg1"/>
                </a:solidFill>
                <a:latin typeface="Arial" panose="020B0604020202020204" pitchFamily="34" charset="0"/>
              </a:rPr>
              <a:t>Entity Relationship Modelling 1</a:t>
            </a:r>
            <a:r>
              <a:rPr lang="en-GB" altLang="en-US" sz="1000" dirty="0">
                <a:solidFill>
                  <a:schemeClr val="bg1"/>
                </a:solidFill>
                <a:latin typeface="Gill Sans" pitchFamily="1" charset="0"/>
              </a:rPr>
              <a:t>  Topic 2 - 2.</a:t>
            </a:r>
            <a:fld id="{17807CDF-BDCA-4A88-BED8-884FED8D6BEB}" type="slidenum">
              <a:rPr lang="en-GB" altLang="en-US" sz="1000" smtClean="0">
                <a:solidFill>
                  <a:schemeClr val="bg1"/>
                </a:solidFill>
                <a:latin typeface="Gill Sans" pitchFamily="1" charset="0"/>
              </a:rPr>
              <a:pPr algn="r" eaLnBrk="1" hangingPunct="1"/>
              <a:t>‹#›</a:t>
            </a:fld>
            <a:endParaRPr lang="en-GB" altLang="en-US" sz="1000" dirty="0">
              <a:solidFill>
                <a:schemeClr val="bg1"/>
              </a:solidFill>
              <a:latin typeface="Gill Sans" pitchFamily="1" charset="0"/>
            </a:endParaRPr>
          </a:p>
        </p:txBody>
      </p:sp>
      <p:sp>
        <p:nvSpPr>
          <p:cNvPr id="1029" name="Rectangle 22"/>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US" altLang="en-US" dirty="0"/>
              <a:t>Third level</a:t>
            </a:r>
          </a:p>
          <a:p>
            <a:pPr lvl="3"/>
            <a:r>
              <a:rPr lang="en-US" altLang="en-US" dirty="0"/>
              <a:t>Fourth level</a:t>
            </a:r>
          </a:p>
        </p:txBody>
      </p:sp>
    </p:spTree>
  </p:cSld>
  <p:clrMap bg1="lt1" tx1="dk1" bg2="lt2" tx2="dk2" accent1="accent1" accent2="accent2" accent3="accent3" accent4="accent4" accent5="accent5" accent6="accent6" hlink="hlink" folHlink="folHlink"/>
  <p:sldLayoutIdLst>
    <p:sldLayoutId id="2147484029"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pitchFamily="1"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28"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subTitle" idx="4294967295"/>
          </p:nvPr>
        </p:nvSpPr>
        <p:spPr>
          <a:xfrm>
            <a:off x="3779838" y="4365625"/>
            <a:ext cx="5975350" cy="965200"/>
          </a:xfrm>
        </p:spPr>
        <p:txBody>
          <a:bodyPr/>
          <a:lstStyle/>
          <a:p>
            <a:pPr eaLnBrk="1" hangingPunct="1"/>
            <a:r>
              <a:rPr lang="en-GB" altLang="en-US" sz="1700" i="0" dirty="0">
                <a:solidFill>
                  <a:schemeClr val="bg1"/>
                </a:solidFill>
                <a:latin typeface="Arial" panose="020B0604020202020204" pitchFamily="34" charset="0"/>
              </a:rPr>
              <a:t>Databases</a:t>
            </a:r>
          </a:p>
          <a:p>
            <a:pPr eaLnBrk="1" hangingPunct="1"/>
            <a:r>
              <a:rPr lang="en-GB" altLang="en-US" sz="1700" i="0" dirty="0">
                <a:solidFill>
                  <a:schemeClr val="bg1"/>
                </a:solidFill>
                <a:latin typeface="Arial" panose="020B0604020202020204" pitchFamily="34" charset="0"/>
              </a:rPr>
              <a:t>Topic 2: </a:t>
            </a:r>
          </a:p>
          <a:p>
            <a:pPr eaLnBrk="1" hangingPunct="1"/>
            <a:r>
              <a:rPr lang="en-GB" altLang="en-US" sz="1700" i="0" dirty="0">
                <a:solidFill>
                  <a:schemeClr val="bg1"/>
                </a:solidFill>
                <a:latin typeface="Arial" panose="020B0604020202020204" pitchFamily="34" charset="0"/>
              </a:rPr>
              <a:t>Entity Relationship Modelling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900" y="120650"/>
            <a:ext cx="8785225" cy="1143000"/>
          </a:xfrm>
        </p:spPr>
        <p:txBody>
          <a:bodyPr/>
          <a:lstStyle/>
          <a:p>
            <a:r>
              <a:rPr lang="en-US" altLang="en-US"/>
              <a:t>Entity Occurrence</a:t>
            </a:r>
          </a:p>
        </p:txBody>
      </p:sp>
      <p:sp>
        <p:nvSpPr>
          <p:cNvPr id="17411" name="Rectangle 3"/>
          <p:cNvSpPr>
            <a:spLocks noGrp="1" noChangeArrowheads="1"/>
          </p:cNvSpPr>
          <p:nvPr>
            <p:ph type="body" idx="1"/>
          </p:nvPr>
        </p:nvSpPr>
        <p:spPr>
          <a:xfrm>
            <a:off x="88900" y="1484784"/>
            <a:ext cx="8856663" cy="4464495"/>
          </a:xfrm>
        </p:spPr>
        <p:txBody>
          <a:bodyPr/>
          <a:lstStyle/>
          <a:p>
            <a:pPr lvl="1"/>
            <a:r>
              <a:rPr lang="en-US" altLang="en-US" sz="2200" dirty="0">
                <a:latin typeface="Arial" panose="020B0604020202020204" pitchFamily="34" charset="0"/>
                <a:cs typeface="Arial" panose="020B0604020202020204" pitchFamily="34" charset="0"/>
              </a:rPr>
              <a:t>A unique instance of an entity. </a:t>
            </a:r>
          </a:p>
          <a:p>
            <a:pPr lvl="1"/>
            <a:r>
              <a:rPr lang="en-US" sz="2200" b="0" i="0" dirty="0">
                <a:solidFill>
                  <a:srgbClr val="111111"/>
                </a:solidFill>
                <a:effectLst/>
                <a:latin typeface="Arial" panose="020B0604020202020204" pitchFamily="34" charset="0"/>
                <a:cs typeface="Arial" panose="020B0604020202020204" pitchFamily="34" charset="0"/>
              </a:rPr>
              <a:t>A</a:t>
            </a:r>
            <a:r>
              <a:rPr lang="en-GB" sz="2200" b="0" i="0" dirty="0">
                <a:solidFill>
                  <a:srgbClr val="111111"/>
                </a:solidFill>
                <a:effectLst/>
                <a:latin typeface="Arial" panose="020B0604020202020204" pitchFamily="34" charset="0"/>
                <a:cs typeface="Arial" panose="020B0604020202020204" pitchFamily="34" charset="0"/>
              </a:rPr>
              <a:t>n </a:t>
            </a:r>
            <a:r>
              <a:rPr lang="en-GB" sz="2200" b="1" i="0" dirty="0">
                <a:solidFill>
                  <a:srgbClr val="111111"/>
                </a:solidFill>
                <a:effectLst/>
                <a:latin typeface="Arial" panose="020B0604020202020204" pitchFamily="34" charset="0"/>
                <a:cs typeface="Arial" panose="020B0604020202020204" pitchFamily="34" charset="0"/>
              </a:rPr>
              <a:t>entity occurrence</a:t>
            </a:r>
            <a:r>
              <a:rPr lang="en-GB" sz="2200" b="0" i="0" dirty="0">
                <a:solidFill>
                  <a:srgbClr val="111111"/>
                </a:solidFill>
                <a:effectLst/>
                <a:latin typeface="Arial" panose="020B0604020202020204" pitchFamily="34" charset="0"/>
                <a:cs typeface="Arial" panose="020B0604020202020204" pitchFamily="34" charset="0"/>
              </a:rPr>
              <a:t> refers to a </a:t>
            </a:r>
            <a:r>
              <a:rPr lang="en-GB" sz="2200" b="1" i="0" dirty="0">
                <a:solidFill>
                  <a:srgbClr val="111111"/>
                </a:solidFill>
                <a:effectLst/>
                <a:latin typeface="Arial" panose="020B0604020202020204" pitchFamily="34" charset="0"/>
                <a:cs typeface="Arial" panose="020B0604020202020204" pitchFamily="34" charset="0"/>
              </a:rPr>
              <a:t>specific instance</a:t>
            </a:r>
            <a:r>
              <a:rPr lang="en-GB" sz="2200" b="0" i="0" dirty="0">
                <a:solidFill>
                  <a:srgbClr val="111111"/>
                </a:solidFill>
                <a:effectLst/>
                <a:latin typeface="Arial" panose="020B0604020202020204" pitchFamily="34" charset="0"/>
                <a:cs typeface="Arial" panose="020B0604020202020204" pitchFamily="34" charset="0"/>
              </a:rPr>
              <a:t> or </a:t>
            </a:r>
            <a:r>
              <a:rPr lang="en-GB" sz="2200" b="1" i="0" dirty="0">
                <a:solidFill>
                  <a:srgbClr val="111111"/>
                </a:solidFill>
                <a:effectLst/>
                <a:latin typeface="Arial" panose="020B0604020202020204" pitchFamily="34" charset="0"/>
                <a:cs typeface="Arial" panose="020B0604020202020204" pitchFamily="34" charset="0"/>
              </a:rPr>
              <a:t>individual occurrence</a:t>
            </a:r>
            <a:r>
              <a:rPr lang="en-GB" sz="2200" b="0" i="0" dirty="0">
                <a:solidFill>
                  <a:srgbClr val="111111"/>
                </a:solidFill>
                <a:effectLst/>
                <a:latin typeface="Arial" panose="020B0604020202020204" pitchFamily="34" charset="0"/>
                <a:cs typeface="Arial" panose="020B0604020202020204" pitchFamily="34" charset="0"/>
              </a:rPr>
              <a:t> of an </a:t>
            </a:r>
            <a:r>
              <a:rPr lang="en-GB" sz="2200" b="1" i="0" dirty="0">
                <a:solidFill>
                  <a:srgbClr val="111111"/>
                </a:solidFill>
                <a:effectLst/>
                <a:latin typeface="Arial" panose="020B0604020202020204" pitchFamily="34" charset="0"/>
                <a:cs typeface="Arial" panose="020B0604020202020204" pitchFamily="34" charset="0"/>
              </a:rPr>
              <a:t>entity type</a:t>
            </a:r>
            <a:r>
              <a:rPr lang="en-GB" sz="2200" b="0" i="0" dirty="0">
                <a:solidFill>
                  <a:srgbClr val="111111"/>
                </a:solidFill>
                <a:effectLst/>
                <a:latin typeface="Arial" panose="020B0604020202020204" pitchFamily="34" charset="0"/>
                <a:cs typeface="Arial" panose="020B0604020202020204" pitchFamily="34" charset="0"/>
              </a:rPr>
              <a:t> within a database. </a:t>
            </a:r>
          </a:p>
          <a:p>
            <a:pPr lvl="1"/>
            <a:r>
              <a:rPr lang="en-GB" sz="2200" b="0" i="0" dirty="0">
                <a:solidFill>
                  <a:srgbClr val="111111"/>
                </a:solidFill>
                <a:effectLst/>
                <a:latin typeface="Arial" panose="020B0604020202020204" pitchFamily="34" charset="0"/>
                <a:cs typeface="Arial" panose="020B0604020202020204" pitchFamily="34" charset="0"/>
              </a:rPr>
              <a:t>Each </a:t>
            </a:r>
            <a:r>
              <a:rPr lang="en-GB" sz="2200" b="1" i="0" dirty="0">
                <a:solidFill>
                  <a:srgbClr val="111111"/>
                </a:solidFill>
                <a:effectLst/>
                <a:latin typeface="Arial" panose="020B0604020202020204" pitchFamily="34" charset="0"/>
                <a:cs typeface="Arial" panose="020B0604020202020204" pitchFamily="34" charset="0"/>
              </a:rPr>
              <a:t>row</a:t>
            </a:r>
            <a:r>
              <a:rPr lang="en-GB" sz="2200" b="0" i="0" dirty="0">
                <a:solidFill>
                  <a:srgbClr val="111111"/>
                </a:solidFill>
                <a:effectLst/>
                <a:latin typeface="Arial" panose="020B0604020202020204" pitchFamily="34" charset="0"/>
                <a:cs typeface="Arial" panose="020B0604020202020204" pitchFamily="34" charset="0"/>
              </a:rPr>
              <a:t> in a database table represents a distinct entity occurrence.</a:t>
            </a:r>
          </a:p>
          <a:p>
            <a:pPr lvl="1"/>
            <a:r>
              <a:rPr lang="en-GB" sz="2200" b="0" i="0" dirty="0">
                <a:solidFill>
                  <a:srgbClr val="111111"/>
                </a:solidFill>
                <a:effectLst/>
                <a:latin typeface="Arial" panose="020B0604020202020204" pitchFamily="34" charset="0"/>
                <a:cs typeface="Arial" panose="020B0604020202020204" pitchFamily="34" charset="0"/>
              </a:rPr>
              <a:t>For example:</a:t>
            </a:r>
          </a:p>
          <a:p>
            <a:pPr marL="742950" lvl="1" indent="-285750" algn="l">
              <a:buFont typeface="Arial" panose="020B0604020202020204" pitchFamily="34" charset="0"/>
              <a:buChar char="•"/>
            </a:pPr>
            <a:r>
              <a:rPr lang="en-GB" sz="2200" b="0" i="0" dirty="0">
                <a:solidFill>
                  <a:srgbClr val="111111"/>
                </a:solidFill>
                <a:effectLst/>
                <a:latin typeface="Arial" panose="020B0604020202020204" pitchFamily="34" charset="0"/>
                <a:cs typeface="Arial" panose="020B0604020202020204" pitchFamily="34" charset="0"/>
              </a:rPr>
              <a:t>If we have an entity type called </a:t>
            </a:r>
            <a:r>
              <a:rPr lang="en-GB" sz="2200" b="1" i="0" dirty="0">
                <a:solidFill>
                  <a:srgbClr val="111111"/>
                </a:solidFill>
                <a:effectLst/>
                <a:latin typeface="Arial" panose="020B0604020202020204" pitchFamily="34" charset="0"/>
                <a:cs typeface="Arial" panose="020B0604020202020204" pitchFamily="34" charset="0"/>
              </a:rPr>
              <a:t>“Customer”</a:t>
            </a:r>
            <a:r>
              <a:rPr lang="en-GB" sz="2200" b="0" i="0" dirty="0">
                <a:solidFill>
                  <a:srgbClr val="111111"/>
                </a:solidFill>
                <a:effectLst/>
                <a:latin typeface="Arial" panose="020B0604020202020204" pitchFamily="34" charset="0"/>
                <a:cs typeface="Arial" panose="020B0604020202020204" pitchFamily="34" charset="0"/>
              </a:rPr>
              <a:t>, the corresponding table will represent the idea of a customer. Each row in this table would represent a specific customer, such as </a:t>
            </a:r>
            <a:r>
              <a:rPr lang="en-GB" sz="2200" b="1" i="0" dirty="0">
                <a:solidFill>
                  <a:srgbClr val="111111"/>
                </a:solidFill>
                <a:effectLst/>
                <a:latin typeface="Arial" panose="020B0604020202020204" pitchFamily="34" charset="0"/>
                <a:cs typeface="Arial" panose="020B0604020202020204" pitchFamily="34" charset="0"/>
              </a:rPr>
              <a:t>Sue Smith</a:t>
            </a:r>
            <a:r>
              <a:rPr lang="en-GB" sz="2200" b="0" i="0" dirty="0">
                <a:solidFill>
                  <a:srgbClr val="111111"/>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GB" sz="2200" b="0" i="0" dirty="0">
                <a:solidFill>
                  <a:srgbClr val="111111"/>
                </a:solidFill>
                <a:effectLst/>
                <a:latin typeface="Arial" panose="020B0604020202020204" pitchFamily="34" charset="0"/>
                <a:cs typeface="Arial" panose="020B0604020202020204" pitchFamily="34" charset="0"/>
              </a:rPr>
              <a:t>Similarly, if we have an entity type called </a:t>
            </a:r>
            <a:r>
              <a:rPr lang="en-GB" sz="2200" b="1" i="0" dirty="0">
                <a:solidFill>
                  <a:srgbClr val="111111"/>
                </a:solidFill>
                <a:effectLst/>
                <a:latin typeface="Arial" panose="020B0604020202020204" pitchFamily="34" charset="0"/>
                <a:cs typeface="Arial" panose="020B0604020202020204" pitchFamily="34" charset="0"/>
              </a:rPr>
              <a:t>“Product”</a:t>
            </a:r>
            <a:r>
              <a:rPr lang="en-GB" sz="2200" b="0" i="0" dirty="0">
                <a:solidFill>
                  <a:srgbClr val="111111"/>
                </a:solidFill>
                <a:effectLst/>
                <a:latin typeface="Arial" panose="020B0604020202020204" pitchFamily="34" charset="0"/>
                <a:cs typeface="Arial" panose="020B0604020202020204" pitchFamily="34" charset="0"/>
              </a:rPr>
              <a:t>, each row in the product table would represent a specific product instance (e.g., a particular laptop model, a specific book, etc.).</a:t>
            </a:r>
          </a:p>
          <a:p>
            <a:pPr marL="268287" lvl="1" indent="0">
              <a:buNone/>
            </a:pPr>
            <a:r>
              <a:rPr lang="en-US" altLang="en-US" sz="2000" dirty="0">
                <a:latin typeface="Arial" panose="020B0604020202020204" pitchFamily="34" charset="0"/>
                <a:cs typeface="Arial" panose="020B060402020202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8900" y="120650"/>
            <a:ext cx="8785225" cy="1143000"/>
          </a:xfrm>
        </p:spPr>
        <p:txBody>
          <a:bodyPr/>
          <a:lstStyle/>
          <a:p>
            <a:r>
              <a:rPr lang="en-US" altLang="en-US"/>
              <a:t>Discussion Session</a:t>
            </a:r>
          </a:p>
        </p:txBody>
      </p:sp>
      <p:sp>
        <p:nvSpPr>
          <p:cNvPr id="18435" name="Rectangle 3"/>
          <p:cNvSpPr>
            <a:spLocks noGrp="1" noChangeArrowheads="1"/>
          </p:cNvSpPr>
          <p:nvPr>
            <p:ph type="body" idx="1"/>
          </p:nvPr>
        </p:nvSpPr>
        <p:spPr/>
        <p:txBody>
          <a:bodyPr/>
          <a:lstStyle/>
          <a:p>
            <a:pPr marL="782637" lvl="1" indent="-514350">
              <a:buFont typeface="+mj-lt"/>
              <a:buAutoNum type="arabicPeriod"/>
            </a:pPr>
            <a:r>
              <a:rPr lang="en-US" altLang="en-US" dirty="0">
                <a:latin typeface="Arial" panose="020B0604020202020204" pitchFamily="34" charset="0"/>
              </a:rPr>
              <a:t>Identify </a:t>
            </a:r>
            <a:r>
              <a:rPr lang="en-US" altLang="en-US" b="1" dirty="0">
                <a:solidFill>
                  <a:srgbClr val="002060"/>
                </a:solidFill>
                <a:latin typeface="Arial" panose="020B0604020202020204" pitchFamily="34" charset="0"/>
              </a:rPr>
              <a:t>entity types </a:t>
            </a:r>
            <a:r>
              <a:rPr lang="en-US" altLang="en-US" dirty="0">
                <a:latin typeface="Arial" panose="020B0604020202020204" pitchFamily="34" charset="0"/>
              </a:rPr>
              <a:t>that might exist in a library system. </a:t>
            </a:r>
          </a:p>
          <a:p>
            <a:pPr marL="782637" lvl="1" indent="-514350">
              <a:buFont typeface="+mj-lt"/>
              <a:buAutoNum type="arabicPeriod"/>
            </a:pPr>
            <a:r>
              <a:rPr lang="en-US" altLang="en-US" dirty="0">
                <a:latin typeface="Arial" panose="020B0604020202020204" pitchFamily="34" charset="0"/>
              </a:rPr>
              <a:t>Can you also think of some </a:t>
            </a:r>
            <a:r>
              <a:rPr lang="en-US" altLang="en-US" b="1" dirty="0">
                <a:solidFill>
                  <a:srgbClr val="002060"/>
                </a:solidFill>
                <a:latin typeface="Arial" panose="020B0604020202020204" pitchFamily="34" charset="0"/>
              </a:rPr>
              <a:t>entity occurrences</a:t>
            </a:r>
            <a:r>
              <a:rPr lang="en-US" altLang="en-US" dirty="0">
                <a:latin typeface="Arial" panose="020B060402020202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8900" y="120650"/>
            <a:ext cx="8785225" cy="1143000"/>
          </a:xfrm>
        </p:spPr>
        <p:txBody>
          <a:bodyPr/>
          <a:lstStyle/>
          <a:p>
            <a:r>
              <a:rPr lang="en-US" altLang="en-US" dirty="0"/>
              <a:t>Library System Entity types </a:t>
            </a:r>
          </a:p>
        </p:txBody>
      </p:sp>
      <p:sp>
        <p:nvSpPr>
          <p:cNvPr id="19459" name="Text Box 4"/>
          <p:cNvSpPr txBox="1">
            <a:spLocks noChangeArrowheads="1"/>
          </p:cNvSpPr>
          <p:nvPr/>
        </p:nvSpPr>
        <p:spPr bwMode="auto">
          <a:xfrm>
            <a:off x="898525" y="1495425"/>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9460" name="Text Box 5"/>
          <p:cNvSpPr txBox="1">
            <a:spLocks noChangeArrowheads="1"/>
          </p:cNvSpPr>
          <p:nvPr/>
        </p:nvSpPr>
        <p:spPr bwMode="auto">
          <a:xfrm>
            <a:off x="974725" y="2181225"/>
            <a:ext cx="9731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chemeClr val="bg2"/>
                </a:solidFill>
              </a:rPr>
              <a:t>Book </a:t>
            </a:r>
          </a:p>
        </p:txBody>
      </p:sp>
      <p:sp>
        <p:nvSpPr>
          <p:cNvPr id="19461" name="Rectangle 6"/>
          <p:cNvSpPr>
            <a:spLocks noChangeArrowheads="1"/>
          </p:cNvSpPr>
          <p:nvPr/>
        </p:nvSpPr>
        <p:spPr bwMode="auto">
          <a:xfrm>
            <a:off x="3429000" y="2952750"/>
            <a:ext cx="1430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19462" name="Rectangle 7"/>
          <p:cNvSpPr>
            <a:spLocks noChangeArrowheads="1"/>
          </p:cNvSpPr>
          <p:nvPr/>
        </p:nvSpPr>
        <p:spPr bwMode="auto">
          <a:xfrm>
            <a:off x="4648200" y="1981200"/>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19463" name="Rectangle 8"/>
          <p:cNvSpPr>
            <a:spLocks noChangeArrowheads="1"/>
          </p:cNvSpPr>
          <p:nvPr/>
        </p:nvSpPr>
        <p:spPr bwMode="auto">
          <a:xfrm>
            <a:off x="1752600" y="3810000"/>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19464" name="Rectangle 9"/>
          <p:cNvSpPr>
            <a:spLocks noChangeArrowheads="1"/>
          </p:cNvSpPr>
          <p:nvPr/>
        </p:nvSpPr>
        <p:spPr bwMode="auto">
          <a:xfrm>
            <a:off x="5181600" y="4114800"/>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
        <p:nvSpPr>
          <p:cNvPr id="3" name="Rounded Rectangle 2"/>
          <p:cNvSpPr/>
          <p:nvPr/>
        </p:nvSpPr>
        <p:spPr bwMode="auto">
          <a:xfrm>
            <a:off x="6377806" y="2114550"/>
            <a:ext cx="2520280" cy="1285503"/>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800" b="1" i="0" u="none" strike="noStrike" cap="none" normalizeH="0" baseline="0" dirty="0">
                <a:ln>
                  <a:noFill/>
                </a:ln>
                <a:solidFill>
                  <a:schemeClr val="tx1"/>
                </a:solidFill>
                <a:effectLst/>
                <a:latin typeface="Arial" charset="0"/>
                <a:ea typeface="ＭＳ Ｐゴシック" pitchFamily="-32" charset="-128"/>
              </a:rPr>
              <a:t>Examples of Entity Types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88900" y="120650"/>
            <a:ext cx="8875713" cy="1143000"/>
          </a:xfrm>
        </p:spPr>
        <p:txBody>
          <a:bodyPr/>
          <a:lstStyle/>
          <a:p>
            <a:r>
              <a:rPr lang="en-US" altLang="en-US" sz="3200" dirty="0"/>
              <a:t>Occurrences of Entity Types in a Library System</a:t>
            </a:r>
          </a:p>
        </p:txBody>
      </p:sp>
      <p:sp>
        <p:nvSpPr>
          <p:cNvPr id="20483" name="Rectangle 1027"/>
          <p:cNvSpPr>
            <a:spLocks noGrp="1" noChangeArrowheads="1"/>
          </p:cNvSpPr>
          <p:nvPr>
            <p:ph type="body" idx="1"/>
          </p:nvPr>
        </p:nvSpPr>
        <p:spPr>
          <a:xfrm>
            <a:off x="107950" y="1917700"/>
            <a:ext cx="8856663" cy="4103688"/>
          </a:xfrm>
        </p:spPr>
        <p:txBody>
          <a:bodyPr/>
          <a:lstStyle/>
          <a:p>
            <a:pPr lvl="1">
              <a:lnSpc>
                <a:spcPct val="90000"/>
              </a:lnSpc>
            </a:pPr>
            <a:r>
              <a:rPr lang="en-US" altLang="en-US" b="1" i="1">
                <a:latin typeface="Arial" panose="020B0604020202020204" pitchFamily="34" charset="0"/>
              </a:rPr>
              <a:t>Book:</a:t>
            </a:r>
            <a:r>
              <a:rPr lang="en-US" altLang="en-US" b="1">
                <a:latin typeface="Arial" panose="020B0604020202020204" pitchFamily="34" charset="0"/>
              </a:rPr>
              <a:t> </a:t>
            </a:r>
          </a:p>
          <a:p>
            <a:pPr lvl="1">
              <a:lnSpc>
                <a:spcPct val="90000"/>
              </a:lnSpc>
            </a:pPr>
            <a:endParaRPr lang="en-US" altLang="en-US" sz="800" b="1">
              <a:latin typeface="Arial" panose="020B0604020202020204" pitchFamily="34" charset="0"/>
            </a:endParaRPr>
          </a:p>
          <a:p>
            <a:pPr lvl="2">
              <a:lnSpc>
                <a:spcPct val="90000"/>
              </a:lnSpc>
            </a:pPr>
            <a:r>
              <a:rPr lang="en-US" altLang="en-US" sz="2600">
                <a:latin typeface="Arial" panose="020B0604020202020204" pitchFamily="34" charset="0"/>
              </a:rPr>
              <a:t>“Lord of the Rings”</a:t>
            </a:r>
          </a:p>
          <a:p>
            <a:pPr lvl="2">
              <a:lnSpc>
                <a:spcPct val="90000"/>
              </a:lnSpc>
            </a:pPr>
            <a:r>
              <a:rPr lang="en-US" altLang="en-US" sz="2600">
                <a:latin typeface="Arial" panose="020B0604020202020204" pitchFamily="34" charset="0"/>
              </a:rPr>
              <a:t>“Introduction to Databases”</a:t>
            </a:r>
          </a:p>
          <a:p>
            <a:pPr lvl="2">
              <a:lnSpc>
                <a:spcPct val="90000"/>
              </a:lnSpc>
            </a:pPr>
            <a:r>
              <a:rPr lang="en-US" altLang="en-US" sz="2600">
                <a:latin typeface="Arial" panose="020B0604020202020204" pitchFamily="34" charset="0"/>
              </a:rPr>
              <a:t>“How to Win friends and Influence people”</a:t>
            </a:r>
          </a:p>
          <a:p>
            <a:pPr lvl="1">
              <a:lnSpc>
                <a:spcPct val="90000"/>
              </a:lnSpc>
            </a:pPr>
            <a:r>
              <a:rPr lang="en-US" altLang="en-US" b="1" i="1">
                <a:latin typeface="Arial" panose="020B0604020202020204" pitchFamily="34" charset="0"/>
              </a:rPr>
              <a:t>Subject:</a:t>
            </a:r>
          </a:p>
          <a:p>
            <a:pPr lvl="1">
              <a:lnSpc>
                <a:spcPct val="90000"/>
              </a:lnSpc>
            </a:pPr>
            <a:endParaRPr lang="en-US" altLang="en-US" sz="800" b="1">
              <a:latin typeface="Arial" panose="020B0604020202020204" pitchFamily="34" charset="0"/>
            </a:endParaRPr>
          </a:p>
          <a:p>
            <a:pPr lvl="2">
              <a:lnSpc>
                <a:spcPct val="90000"/>
              </a:lnSpc>
            </a:pPr>
            <a:r>
              <a:rPr lang="en-US" altLang="en-US" sz="2600">
                <a:latin typeface="Arial" panose="020B0604020202020204" pitchFamily="34" charset="0"/>
              </a:rPr>
              <a:t>“History”</a:t>
            </a:r>
          </a:p>
          <a:p>
            <a:pPr lvl="2">
              <a:lnSpc>
                <a:spcPct val="90000"/>
              </a:lnSpc>
            </a:pPr>
            <a:r>
              <a:rPr lang="en-US" altLang="en-US" sz="2600">
                <a:latin typeface="Arial" panose="020B0604020202020204" pitchFamily="34" charset="0"/>
              </a:rPr>
              <a:t>“Fiction”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8900" y="120650"/>
            <a:ext cx="8785225" cy="1143000"/>
          </a:xfrm>
        </p:spPr>
        <p:txBody>
          <a:bodyPr/>
          <a:lstStyle/>
          <a:p>
            <a:r>
              <a:rPr lang="en-US" altLang="en-US" sz="3200" dirty="0"/>
              <a:t>Diagrammatic Representation of Entity Types </a:t>
            </a:r>
          </a:p>
        </p:txBody>
      </p:sp>
      <p:sp>
        <p:nvSpPr>
          <p:cNvPr id="16387" name="Rectangle 3"/>
          <p:cNvSpPr>
            <a:spLocks noGrp="1" noChangeArrowheads="1"/>
          </p:cNvSpPr>
          <p:nvPr>
            <p:ph type="body" idx="1"/>
          </p:nvPr>
        </p:nvSpPr>
        <p:spPr>
          <a:xfrm>
            <a:off x="88354" y="1263650"/>
            <a:ext cx="8502650" cy="2252662"/>
          </a:xfrm>
        </p:spPr>
        <p:txBody>
          <a:bodyPr/>
          <a:lstStyle/>
          <a:p>
            <a:pPr algn="ctr">
              <a:lnSpc>
                <a:spcPct val="90000"/>
              </a:lnSpc>
              <a:buFont typeface="Arial" charset="0"/>
              <a:buChar char=" "/>
              <a:defRPr/>
            </a:pPr>
            <a:endParaRPr lang="en-US" sz="2600" dirty="0"/>
          </a:p>
          <a:p>
            <a:pPr marL="444500" indent="-266700">
              <a:lnSpc>
                <a:spcPct val="90000"/>
              </a:lnSpc>
              <a:buFont typeface="Arial" panose="020B0604020202020204" pitchFamily="34" charset="0"/>
              <a:buChar char="•"/>
              <a:defRPr/>
            </a:pPr>
            <a:r>
              <a:rPr lang="en-US" sz="2800" i="0" dirty="0">
                <a:solidFill>
                  <a:schemeClr val="bg2"/>
                </a:solidFill>
                <a:latin typeface="Arial" panose="020B0604020202020204" pitchFamily="34" charset="0"/>
                <a:cs typeface="Arial" panose="020B0604020202020204" pitchFamily="34" charset="0"/>
              </a:rPr>
              <a:t>Each entity type is shown as a rectangle labeled with the name of the entity, which is normally a </a:t>
            </a:r>
            <a:r>
              <a:rPr lang="en-US" sz="2800" b="1" dirty="0">
                <a:latin typeface="Arial" panose="020B0604020202020204" pitchFamily="34" charset="0"/>
                <a:cs typeface="Arial" panose="020B0604020202020204" pitchFamily="34" charset="0"/>
              </a:rPr>
              <a:t>singular</a:t>
            </a:r>
            <a:r>
              <a:rPr lang="en-US" sz="2800" dirty="0">
                <a:latin typeface="Arial" panose="020B0604020202020204" pitchFamily="34" charset="0"/>
                <a:cs typeface="Arial" panose="020B0604020202020204" pitchFamily="34" charset="0"/>
              </a:rPr>
              <a:t> noun</a:t>
            </a:r>
            <a:r>
              <a:rPr lang="en-US" sz="2800" i="0" dirty="0">
                <a:solidFill>
                  <a:schemeClr val="bg2"/>
                </a:solidFill>
                <a:latin typeface="Arial" panose="020B0604020202020204" pitchFamily="34" charset="0"/>
                <a:cs typeface="Arial" panose="020B0604020202020204" pitchFamily="34" charset="0"/>
              </a:rPr>
              <a:t>. </a:t>
            </a:r>
          </a:p>
          <a:p>
            <a:pPr algn="ctr">
              <a:lnSpc>
                <a:spcPct val="90000"/>
              </a:lnSpc>
              <a:buFont typeface="Arial" charset="0"/>
              <a:buChar char=" "/>
              <a:defRPr/>
            </a:pPr>
            <a:endParaRPr lang="en-US" sz="2000" i="0" dirty="0">
              <a:solidFill>
                <a:schemeClr val="tx1"/>
              </a:solidFill>
            </a:endParaRPr>
          </a:p>
          <a:p>
            <a:pPr algn="ctr">
              <a:lnSpc>
                <a:spcPct val="90000"/>
              </a:lnSpc>
              <a:buFont typeface="Arial" charset="0"/>
              <a:buChar char=" "/>
              <a:defRPr/>
            </a:pPr>
            <a:endParaRPr lang="en-US" sz="2000" i="0" dirty="0">
              <a:solidFill>
                <a:schemeClr val="tx1"/>
              </a:solidFill>
            </a:endParaRPr>
          </a:p>
          <a:p>
            <a:pPr algn="ctr">
              <a:lnSpc>
                <a:spcPct val="90000"/>
              </a:lnSpc>
              <a:buFont typeface="Arial" charset="0"/>
              <a:buChar char=" "/>
              <a:defRPr/>
            </a:pPr>
            <a:endParaRPr lang="en-US" sz="2000" i="0" dirty="0">
              <a:solidFill>
                <a:schemeClr val="tx1"/>
              </a:solidFill>
            </a:endParaRPr>
          </a:p>
          <a:p>
            <a:pPr marL="444500" indent="-266700">
              <a:lnSpc>
                <a:spcPct val="90000"/>
              </a:lnSpc>
              <a:buFont typeface="Arial" panose="020B0604020202020204" pitchFamily="34" charset="0"/>
              <a:buChar char="•"/>
              <a:defRPr/>
            </a:pPr>
            <a:endParaRPr lang="en-US" sz="2800" i="0" dirty="0">
              <a:solidFill>
                <a:schemeClr val="bg2"/>
              </a:solidFill>
            </a:endParaRPr>
          </a:p>
          <a:p>
            <a:pPr marL="444500" indent="-266700">
              <a:lnSpc>
                <a:spcPct val="90000"/>
              </a:lnSpc>
              <a:buFont typeface="Arial" panose="020B0604020202020204" pitchFamily="34" charset="0"/>
              <a:buChar char="•"/>
              <a:defRPr/>
            </a:pPr>
            <a:r>
              <a:rPr lang="en-US" sz="2800" i="0" dirty="0">
                <a:solidFill>
                  <a:schemeClr val="bg2"/>
                </a:solidFill>
                <a:latin typeface="Arial" panose="020B0604020202020204" pitchFamily="34" charset="0"/>
                <a:cs typeface="Arial" panose="020B0604020202020204" pitchFamily="34" charset="0"/>
              </a:rPr>
              <a:t>In UML, the name of an entity should begin with an upper-case letter. </a:t>
            </a:r>
          </a:p>
        </p:txBody>
      </p:sp>
      <p:sp>
        <p:nvSpPr>
          <p:cNvPr id="21508" name="Text Box 4"/>
          <p:cNvSpPr txBox="1">
            <a:spLocks noChangeArrowheads="1"/>
          </p:cNvSpPr>
          <p:nvPr/>
        </p:nvSpPr>
        <p:spPr bwMode="auto">
          <a:xfrm>
            <a:off x="3509404" y="2924944"/>
            <a:ext cx="1944216" cy="13388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ts val="1200"/>
              </a:spcBef>
              <a:spcAft>
                <a:spcPts val="1200"/>
              </a:spcAft>
            </a:pPr>
            <a:endParaRPr lang="en-US" altLang="en-US" sz="300" dirty="0">
              <a:solidFill>
                <a:schemeClr val="bg2"/>
              </a:solidFill>
            </a:endParaRPr>
          </a:p>
          <a:p>
            <a:pPr algn="ctr">
              <a:spcBef>
                <a:spcPts val="1200"/>
              </a:spcBef>
              <a:spcAft>
                <a:spcPts val="1200"/>
              </a:spcAft>
            </a:pPr>
            <a:r>
              <a:rPr lang="en-US" altLang="en-US" sz="3200" dirty="0">
                <a:solidFill>
                  <a:schemeClr val="bg2"/>
                </a:solidFill>
              </a:rPr>
              <a:t>Book</a:t>
            </a:r>
          </a:p>
          <a:p>
            <a:pPr algn="ctr">
              <a:spcBef>
                <a:spcPts val="1200"/>
              </a:spcBef>
              <a:spcAft>
                <a:spcPts val="1200"/>
              </a:spcAft>
            </a:pPr>
            <a:endParaRPr lang="en-US" altLang="en-US" sz="300"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7950" y="115888"/>
            <a:ext cx="8785225" cy="1143000"/>
          </a:xfrm>
        </p:spPr>
        <p:txBody>
          <a:bodyPr/>
          <a:lstStyle/>
          <a:p>
            <a:r>
              <a:rPr lang="en-US" altLang="en-US"/>
              <a:t>Relationship Types</a:t>
            </a:r>
          </a:p>
        </p:txBody>
      </p:sp>
      <p:sp>
        <p:nvSpPr>
          <p:cNvPr id="22531" name="Rectangle 3"/>
          <p:cNvSpPr>
            <a:spLocks noGrp="1" noChangeArrowheads="1"/>
          </p:cNvSpPr>
          <p:nvPr>
            <p:ph type="body" idx="1"/>
          </p:nvPr>
        </p:nvSpPr>
        <p:spPr>
          <a:xfrm>
            <a:off x="107950" y="1269206"/>
            <a:ext cx="8928546" cy="5184130"/>
          </a:xfrm>
        </p:spPr>
        <p:txBody>
          <a:bodyPr/>
          <a:lstStyle/>
          <a:p>
            <a:pPr marL="342900" indent="-342900">
              <a:buFont typeface="Arial" panose="020B0604020202020204" pitchFamily="34" charset="0"/>
              <a:buChar char="•"/>
            </a:pPr>
            <a:r>
              <a:rPr lang="en-US" altLang="en-US" sz="2000" i="0" dirty="0">
                <a:solidFill>
                  <a:schemeClr val="tx1"/>
                </a:solidFill>
                <a:latin typeface="Arial" panose="020B0604020202020204" pitchFamily="34" charset="0"/>
              </a:rPr>
              <a:t>The meaningful associations between entity types. </a:t>
            </a:r>
          </a:p>
          <a:p>
            <a:pPr marL="342900" indent="-342900">
              <a:buFont typeface="Arial" panose="020B0604020202020204" pitchFamily="34" charset="0"/>
              <a:buChar char="•"/>
            </a:pPr>
            <a:r>
              <a:rPr lang="en-GB" sz="2000" b="0" i="0" dirty="0">
                <a:solidFill>
                  <a:schemeClr val="tx1"/>
                </a:solidFill>
                <a:effectLst/>
                <a:latin typeface="Arial" panose="020B0604020202020204" pitchFamily="34" charset="0"/>
                <a:cs typeface="Arial" panose="020B0604020202020204" pitchFamily="34" charset="0"/>
              </a:rPr>
              <a:t>Three primary types of relationships: </a:t>
            </a:r>
          </a:p>
          <a:p>
            <a:pPr lvl="1">
              <a:buFont typeface="Arial" panose="020B0604020202020204" pitchFamily="34" charset="0"/>
              <a:buChar char="•"/>
            </a:pPr>
            <a:r>
              <a:rPr lang="en-GB" sz="1600" b="1" i="0" dirty="0">
                <a:solidFill>
                  <a:srgbClr val="111111"/>
                </a:solidFill>
                <a:effectLst/>
                <a:latin typeface="Arial" panose="020B0604020202020204" pitchFamily="34" charset="0"/>
                <a:cs typeface="Arial" panose="020B0604020202020204" pitchFamily="34" charset="0"/>
              </a:rPr>
              <a:t>One-to-One (1:1) Relationship</a:t>
            </a:r>
            <a:r>
              <a:rPr lang="en-GB" sz="1600" b="0" i="0" dirty="0">
                <a:solidFill>
                  <a:srgbClr val="111111"/>
                </a:solidFill>
                <a:effectLst/>
                <a:latin typeface="Arial" panose="020B0604020202020204" pitchFamily="34" charset="0"/>
                <a:cs typeface="Arial" panose="020B0604020202020204" pitchFamily="34" charset="0"/>
              </a:rPr>
              <a:t>:  Each record in one table corresponds to exactly one record in another table, and vice versa.</a:t>
            </a:r>
          </a:p>
          <a:p>
            <a:pPr lvl="1">
              <a:buFont typeface="Arial" panose="020B0604020202020204" pitchFamily="34" charset="0"/>
              <a:buChar char="•"/>
            </a:pPr>
            <a:r>
              <a:rPr lang="en-GB" sz="1600" b="0" i="0" dirty="0">
                <a:solidFill>
                  <a:srgbClr val="111111"/>
                </a:solidFill>
                <a:effectLst/>
                <a:latin typeface="Arial" panose="020B0604020202020204" pitchFamily="34" charset="0"/>
                <a:cs typeface="Arial" panose="020B0604020202020204" pitchFamily="34" charset="0"/>
              </a:rPr>
              <a:t>For example: Consider a database where each employee has a unique employee ID, and each employee has exactly one office assigned to them.</a:t>
            </a:r>
          </a:p>
          <a:p>
            <a:pPr lvl="1">
              <a:buFont typeface="Arial" panose="020B0604020202020204" pitchFamily="34" charset="0"/>
              <a:buChar char="•"/>
            </a:pPr>
            <a:endParaRPr lang="en-GB" sz="1600" b="0" i="0" dirty="0">
              <a:solidFill>
                <a:srgbClr val="11111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sz="1600" b="1" i="0" dirty="0">
                <a:solidFill>
                  <a:srgbClr val="111111"/>
                </a:solidFill>
                <a:effectLst/>
                <a:latin typeface="Arial" panose="020B0604020202020204" pitchFamily="34" charset="0"/>
                <a:cs typeface="Arial" panose="020B0604020202020204" pitchFamily="34" charset="0"/>
              </a:rPr>
              <a:t>One-to-Many (1:N) Relationship</a:t>
            </a:r>
            <a:r>
              <a:rPr lang="en-GB" sz="1600" b="0" i="0" dirty="0">
                <a:solidFill>
                  <a:srgbClr val="111111"/>
                </a:solidFill>
                <a:effectLst/>
                <a:latin typeface="Arial" panose="020B0604020202020204" pitchFamily="34" charset="0"/>
                <a:cs typeface="Arial" panose="020B0604020202020204" pitchFamily="34" charset="0"/>
              </a:rPr>
              <a:t>:  Each record in one table can be associated with multiple records in another table, but each record in the second table is related to only one record in the first table. </a:t>
            </a:r>
          </a:p>
          <a:p>
            <a:pPr lvl="1">
              <a:buFont typeface="Arial" panose="020B0604020202020204" pitchFamily="34" charset="0"/>
              <a:buChar char="•"/>
            </a:pPr>
            <a:r>
              <a:rPr lang="en-GB" sz="1600" b="0" i="0" dirty="0">
                <a:solidFill>
                  <a:srgbClr val="111111"/>
                </a:solidFill>
                <a:effectLst/>
                <a:latin typeface="Arial" panose="020B0604020202020204" pitchFamily="34" charset="0"/>
                <a:cs typeface="Arial" panose="020B0604020202020204" pitchFamily="34" charset="0"/>
              </a:rPr>
              <a:t>For Example: A customer can place multiple orders, but each order is associated with only one customer. </a:t>
            </a:r>
          </a:p>
          <a:p>
            <a:pPr lvl="1">
              <a:buFont typeface="Arial" panose="020B0604020202020204" pitchFamily="34" charset="0"/>
              <a:buChar char="•"/>
            </a:pPr>
            <a:endParaRPr lang="en-GB" sz="1600" b="0" i="0" dirty="0">
              <a:solidFill>
                <a:srgbClr val="11111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sz="1600" b="1" i="0" dirty="0">
                <a:solidFill>
                  <a:srgbClr val="111111"/>
                </a:solidFill>
                <a:effectLst/>
                <a:latin typeface="Arial" panose="020B0604020202020204" pitchFamily="34" charset="0"/>
                <a:cs typeface="Arial" panose="020B0604020202020204" pitchFamily="34" charset="0"/>
              </a:rPr>
              <a:t>Many-to-Many (N:N) Relationship</a:t>
            </a:r>
            <a:r>
              <a:rPr lang="en-GB" sz="1600" b="0" i="0" dirty="0">
                <a:solidFill>
                  <a:srgbClr val="111111"/>
                </a:solidFill>
                <a:effectLst/>
                <a:latin typeface="Arial" panose="020B0604020202020204" pitchFamily="34" charset="0"/>
                <a:cs typeface="Arial" panose="020B0604020202020204" pitchFamily="34" charset="0"/>
              </a:rPr>
              <a:t>: Multiple records in one table can be related to multiple records in another table.</a:t>
            </a:r>
          </a:p>
          <a:p>
            <a:pPr lvl="1">
              <a:buFont typeface="Arial" panose="020B0604020202020204" pitchFamily="34" charset="0"/>
              <a:buChar char="•"/>
            </a:pPr>
            <a:r>
              <a:rPr lang="en-GB" sz="1600" b="0" i="0" dirty="0">
                <a:solidFill>
                  <a:srgbClr val="111111"/>
                </a:solidFill>
                <a:effectLst/>
                <a:latin typeface="Arial" panose="020B0604020202020204" pitchFamily="34" charset="0"/>
                <a:cs typeface="Arial" panose="020B0604020202020204" pitchFamily="34" charset="0"/>
              </a:rPr>
              <a:t>For example: Students and courses—each student can enrol in multiple courses, and each course can have multiple students.</a:t>
            </a:r>
          </a:p>
          <a:p>
            <a:pPr marL="268287" lvl="1" indent="0">
              <a:buNone/>
            </a:pPr>
            <a:r>
              <a:rPr lang="en-US" altLang="en-US" dirty="0">
                <a:latin typeface="Arial" panose="020B0604020202020204"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8900" y="120650"/>
            <a:ext cx="8785225" cy="1143000"/>
          </a:xfrm>
        </p:spPr>
        <p:txBody>
          <a:bodyPr/>
          <a:lstStyle/>
          <a:p>
            <a:r>
              <a:rPr lang="en-US" altLang="en-US"/>
              <a:t>Relationship Occurrence</a:t>
            </a:r>
          </a:p>
        </p:txBody>
      </p:sp>
      <p:sp>
        <p:nvSpPr>
          <p:cNvPr id="23555" name="Rectangle 3"/>
          <p:cNvSpPr>
            <a:spLocks noGrp="1" noChangeArrowheads="1"/>
          </p:cNvSpPr>
          <p:nvPr>
            <p:ph type="body" idx="1"/>
          </p:nvPr>
        </p:nvSpPr>
        <p:spPr>
          <a:xfrm>
            <a:off x="107950" y="1630363"/>
            <a:ext cx="8856663" cy="4319587"/>
          </a:xfrm>
        </p:spPr>
        <p:txBody>
          <a:bodyPr/>
          <a:lstStyle/>
          <a:p>
            <a:pPr lvl="1"/>
            <a:r>
              <a:rPr lang="en-US" altLang="en-US" dirty="0">
                <a:latin typeface="Arial" panose="020B0604020202020204" pitchFamily="34" charset="0"/>
              </a:rPr>
              <a:t>The concrete instance of a relationship type.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900" y="120650"/>
            <a:ext cx="8785225" cy="1143000"/>
          </a:xfrm>
        </p:spPr>
        <p:txBody>
          <a:bodyPr/>
          <a:lstStyle/>
          <a:p>
            <a:r>
              <a:rPr lang="en-US" altLang="en-US" dirty="0"/>
              <a:t>Discussion Session</a:t>
            </a:r>
          </a:p>
        </p:txBody>
      </p:sp>
      <p:sp>
        <p:nvSpPr>
          <p:cNvPr id="24579" name="Text Box 3"/>
          <p:cNvSpPr txBox="1">
            <a:spLocks noChangeArrowheads="1"/>
          </p:cNvSpPr>
          <p:nvPr/>
        </p:nvSpPr>
        <p:spPr bwMode="auto">
          <a:xfrm>
            <a:off x="898525" y="1495425"/>
            <a:ext cx="734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dirty="0">
                <a:solidFill>
                  <a:srgbClr val="002060"/>
                </a:solidFill>
              </a:rPr>
              <a:t>What relationships exist between these entities? </a:t>
            </a:r>
          </a:p>
        </p:txBody>
      </p:sp>
      <p:sp>
        <p:nvSpPr>
          <p:cNvPr id="24580" name="Text Box 4"/>
          <p:cNvSpPr txBox="1">
            <a:spLocks noChangeArrowheads="1"/>
          </p:cNvSpPr>
          <p:nvPr/>
        </p:nvSpPr>
        <p:spPr bwMode="auto">
          <a:xfrm>
            <a:off x="1042988" y="2349500"/>
            <a:ext cx="9731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24581" name="Rectangle 5"/>
          <p:cNvSpPr>
            <a:spLocks noChangeArrowheads="1"/>
          </p:cNvSpPr>
          <p:nvPr/>
        </p:nvSpPr>
        <p:spPr bwMode="auto">
          <a:xfrm>
            <a:off x="3348038" y="3068638"/>
            <a:ext cx="1430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24582" name="Rectangle 6"/>
          <p:cNvSpPr>
            <a:spLocks noChangeArrowheads="1"/>
          </p:cNvSpPr>
          <p:nvPr/>
        </p:nvSpPr>
        <p:spPr bwMode="auto">
          <a:xfrm>
            <a:off x="6300788" y="2276475"/>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24583" name="Rectangle 7"/>
          <p:cNvSpPr>
            <a:spLocks noChangeArrowheads="1"/>
          </p:cNvSpPr>
          <p:nvPr/>
        </p:nvSpPr>
        <p:spPr bwMode="auto">
          <a:xfrm>
            <a:off x="1042988" y="4365625"/>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24584" name="Rectangle 8"/>
          <p:cNvSpPr>
            <a:spLocks noChangeArrowheads="1"/>
          </p:cNvSpPr>
          <p:nvPr/>
        </p:nvSpPr>
        <p:spPr bwMode="auto">
          <a:xfrm>
            <a:off x="5219700" y="4292600"/>
            <a:ext cx="8651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9"/>
          <p:cNvSpPr>
            <a:spLocks noChangeShapeType="1"/>
          </p:cNvSpPr>
          <p:nvPr/>
        </p:nvSpPr>
        <p:spPr bwMode="auto">
          <a:xfrm flipV="1">
            <a:off x="2700338" y="2420938"/>
            <a:ext cx="2808287"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603" name="Rectangle 2"/>
          <p:cNvSpPr>
            <a:spLocks noGrp="1" noChangeArrowheads="1"/>
          </p:cNvSpPr>
          <p:nvPr>
            <p:ph type="title"/>
          </p:nvPr>
        </p:nvSpPr>
        <p:spPr>
          <a:xfrm>
            <a:off x="88900" y="120650"/>
            <a:ext cx="8785225" cy="1143000"/>
          </a:xfrm>
        </p:spPr>
        <p:txBody>
          <a:bodyPr/>
          <a:lstStyle/>
          <a:p>
            <a:r>
              <a:rPr lang="en-US" altLang="en-US" sz="3200" dirty="0"/>
              <a:t>Discussion Session – Solution </a:t>
            </a:r>
          </a:p>
        </p:txBody>
      </p:sp>
      <p:sp>
        <p:nvSpPr>
          <p:cNvPr id="25604" name="Text Box 3"/>
          <p:cNvSpPr txBox="1">
            <a:spLocks noChangeArrowheads="1"/>
          </p:cNvSpPr>
          <p:nvPr/>
        </p:nvSpPr>
        <p:spPr bwMode="auto">
          <a:xfrm>
            <a:off x="898525" y="1495425"/>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5605" name="Rectangle 5"/>
          <p:cNvSpPr>
            <a:spLocks noChangeArrowheads="1"/>
          </p:cNvSpPr>
          <p:nvPr/>
        </p:nvSpPr>
        <p:spPr bwMode="auto">
          <a:xfrm>
            <a:off x="4273550" y="3141663"/>
            <a:ext cx="1430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25606" name="Rectangle 6"/>
          <p:cNvSpPr>
            <a:spLocks noChangeArrowheads="1"/>
          </p:cNvSpPr>
          <p:nvPr/>
        </p:nvSpPr>
        <p:spPr bwMode="auto">
          <a:xfrm>
            <a:off x="5495925" y="2205038"/>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25607" name="Rectangle 7"/>
          <p:cNvSpPr>
            <a:spLocks noChangeArrowheads="1"/>
          </p:cNvSpPr>
          <p:nvPr/>
        </p:nvSpPr>
        <p:spPr bwMode="auto">
          <a:xfrm>
            <a:off x="2544763" y="4222750"/>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25608" name="Rectangle 8"/>
          <p:cNvSpPr>
            <a:spLocks noChangeArrowheads="1"/>
          </p:cNvSpPr>
          <p:nvPr/>
        </p:nvSpPr>
        <p:spPr bwMode="auto">
          <a:xfrm>
            <a:off x="5568950" y="4870450"/>
            <a:ext cx="86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
        <p:nvSpPr>
          <p:cNvPr id="25609" name="Line 10"/>
          <p:cNvSpPr>
            <a:spLocks noChangeShapeType="1"/>
          </p:cNvSpPr>
          <p:nvPr/>
        </p:nvSpPr>
        <p:spPr bwMode="auto">
          <a:xfrm>
            <a:off x="2195513" y="2997200"/>
            <a:ext cx="9366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610" name="Line 11"/>
          <p:cNvSpPr>
            <a:spLocks noChangeShapeType="1"/>
          </p:cNvSpPr>
          <p:nvPr/>
        </p:nvSpPr>
        <p:spPr bwMode="auto">
          <a:xfrm>
            <a:off x="5003800" y="3643313"/>
            <a:ext cx="925513"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611" name="Line 12"/>
          <p:cNvSpPr>
            <a:spLocks noChangeShapeType="1"/>
          </p:cNvSpPr>
          <p:nvPr/>
        </p:nvSpPr>
        <p:spPr bwMode="auto">
          <a:xfrm flipH="1" flipV="1">
            <a:off x="2700338" y="2997200"/>
            <a:ext cx="2879725" cy="187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612" name="Text Box 4"/>
          <p:cNvSpPr txBox="1">
            <a:spLocks noChangeArrowheads="1"/>
          </p:cNvSpPr>
          <p:nvPr/>
        </p:nvSpPr>
        <p:spPr bwMode="auto">
          <a:xfrm>
            <a:off x="1727200" y="2492375"/>
            <a:ext cx="9731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2" name="Text Box 3">
            <a:extLst>
              <a:ext uri="{FF2B5EF4-FFF2-40B4-BE49-F238E27FC236}">
                <a16:creationId xmlns:a16="http://schemas.microsoft.com/office/drawing/2014/main" id="{8ED1257C-829B-EA23-51E7-90CCE4898E5C}"/>
              </a:ext>
            </a:extLst>
          </p:cNvPr>
          <p:cNvSpPr txBox="1">
            <a:spLocks noChangeArrowheads="1"/>
          </p:cNvSpPr>
          <p:nvPr/>
        </p:nvSpPr>
        <p:spPr bwMode="auto">
          <a:xfrm>
            <a:off x="898525" y="1495425"/>
            <a:ext cx="734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dirty="0">
                <a:solidFill>
                  <a:srgbClr val="002060"/>
                </a:solidFill>
              </a:rPr>
              <a:t>What relationships exist between these entities?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8900" y="120650"/>
            <a:ext cx="8785225" cy="1143000"/>
          </a:xfrm>
        </p:spPr>
        <p:txBody>
          <a:bodyPr/>
          <a:lstStyle/>
          <a:p>
            <a:r>
              <a:rPr lang="en-US" altLang="en-US" sz="3200" dirty="0"/>
              <a:t>Discussion Session – Solution </a:t>
            </a:r>
            <a:r>
              <a:rPr lang="en-US" altLang="en-US" sz="3200" dirty="0" err="1"/>
              <a:t>Organising</a:t>
            </a:r>
            <a:r>
              <a:rPr lang="en-US" altLang="en-US" sz="3200" dirty="0"/>
              <a:t> it Better… </a:t>
            </a:r>
          </a:p>
        </p:txBody>
      </p:sp>
      <p:sp>
        <p:nvSpPr>
          <p:cNvPr id="26627" name="Text Box 3"/>
          <p:cNvSpPr txBox="1">
            <a:spLocks noChangeArrowheads="1"/>
          </p:cNvSpPr>
          <p:nvPr/>
        </p:nvSpPr>
        <p:spPr bwMode="auto">
          <a:xfrm>
            <a:off x="898525" y="1495425"/>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28" name="Text Box 4"/>
          <p:cNvSpPr txBox="1">
            <a:spLocks noChangeArrowheads="1"/>
          </p:cNvSpPr>
          <p:nvPr/>
        </p:nvSpPr>
        <p:spPr bwMode="auto">
          <a:xfrm>
            <a:off x="1117600" y="3352800"/>
            <a:ext cx="1006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26629" name="Rectangle 5"/>
          <p:cNvSpPr>
            <a:spLocks noChangeArrowheads="1"/>
          </p:cNvSpPr>
          <p:nvPr/>
        </p:nvSpPr>
        <p:spPr bwMode="auto">
          <a:xfrm>
            <a:off x="6875463" y="3322638"/>
            <a:ext cx="14319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26630" name="Rectangle 6"/>
          <p:cNvSpPr>
            <a:spLocks noChangeArrowheads="1"/>
          </p:cNvSpPr>
          <p:nvPr/>
        </p:nvSpPr>
        <p:spPr bwMode="auto">
          <a:xfrm>
            <a:off x="1042988" y="1524000"/>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26631" name="Rectangle 7"/>
          <p:cNvSpPr>
            <a:spLocks noChangeArrowheads="1"/>
          </p:cNvSpPr>
          <p:nvPr/>
        </p:nvSpPr>
        <p:spPr bwMode="auto">
          <a:xfrm>
            <a:off x="990600" y="5105400"/>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26632" name="Rectangle 8"/>
          <p:cNvSpPr>
            <a:spLocks noChangeArrowheads="1"/>
          </p:cNvSpPr>
          <p:nvPr/>
        </p:nvSpPr>
        <p:spPr bwMode="auto">
          <a:xfrm>
            <a:off x="4356100" y="3322638"/>
            <a:ext cx="936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
        <p:nvSpPr>
          <p:cNvPr id="26633" name="Line 9"/>
          <p:cNvSpPr>
            <a:spLocks noChangeShapeType="1"/>
          </p:cNvSpPr>
          <p:nvPr/>
        </p:nvSpPr>
        <p:spPr bwMode="auto">
          <a:xfrm flipH="1">
            <a:off x="1600200" y="19812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634" name="Line 10"/>
          <p:cNvSpPr>
            <a:spLocks noChangeShapeType="1"/>
          </p:cNvSpPr>
          <p:nvPr/>
        </p:nvSpPr>
        <p:spPr bwMode="auto">
          <a:xfrm>
            <a:off x="161925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635" name="Line 11"/>
          <p:cNvSpPr>
            <a:spLocks noChangeShapeType="1"/>
          </p:cNvSpPr>
          <p:nvPr/>
        </p:nvSpPr>
        <p:spPr bwMode="auto">
          <a:xfrm>
            <a:off x="5292725" y="3573463"/>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636" name="Line 12"/>
          <p:cNvSpPr>
            <a:spLocks noChangeShapeType="1"/>
          </p:cNvSpPr>
          <p:nvPr/>
        </p:nvSpPr>
        <p:spPr bwMode="auto">
          <a:xfrm flipH="1" flipV="1">
            <a:off x="2133600" y="3573463"/>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8900" y="120650"/>
            <a:ext cx="8785225" cy="1143000"/>
          </a:xfrm>
        </p:spPr>
        <p:txBody>
          <a:bodyPr/>
          <a:lstStyle/>
          <a:p>
            <a:pPr eaLnBrk="1" hangingPunct="1"/>
            <a:r>
              <a:rPr lang="en-US" altLang="en-US"/>
              <a:t>The Unit Roadmap</a:t>
            </a:r>
          </a:p>
        </p:txBody>
      </p:sp>
      <p:graphicFrame>
        <p:nvGraphicFramePr>
          <p:cNvPr id="4" name="Table 3"/>
          <p:cNvGraphicFramePr>
            <a:graphicFrameLocks noGrp="1"/>
          </p:cNvGraphicFramePr>
          <p:nvPr>
            <p:extLst>
              <p:ext uri="{D42A27DB-BD31-4B8C-83A1-F6EECF244321}">
                <p14:modId xmlns:p14="http://schemas.microsoft.com/office/powerpoint/2010/main" val="2631286023"/>
              </p:ext>
            </p:extLst>
          </p:nvPr>
        </p:nvGraphicFramePr>
        <p:xfrm>
          <a:off x="592931" y="1484784"/>
          <a:ext cx="7777162" cy="4321176"/>
        </p:xfrm>
        <a:graphic>
          <a:graphicData uri="http://schemas.openxmlformats.org/drawingml/2006/table">
            <a:tbl>
              <a:tblPr/>
              <a:tblGrid>
                <a:gridCol w="1111024">
                  <a:extLst>
                    <a:ext uri="{9D8B030D-6E8A-4147-A177-3AD203B41FA5}">
                      <a16:colId xmlns:a16="http://schemas.microsoft.com/office/drawing/2014/main" val="20000"/>
                    </a:ext>
                  </a:extLst>
                </a:gridCol>
                <a:gridCol w="6666138">
                  <a:extLst>
                    <a:ext uri="{9D8B030D-6E8A-4147-A177-3AD203B41FA5}">
                      <a16:colId xmlns:a16="http://schemas.microsoft.com/office/drawing/2014/main" val="20001"/>
                    </a:ext>
                  </a:extLst>
                </a:gridCol>
              </a:tblGrid>
              <a:tr h="360098">
                <a:tc>
                  <a:txBody>
                    <a:bodyPr/>
                    <a:lstStyle/>
                    <a:p>
                      <a:pPr>
                        <a:lnSpc>
                          <a:spcPct val="115000"/>
                        </a:lnSpc>
                        <a:spcAft>
                          <a:spcPts val="0"/>
                        </a:spcAft>
                      </a:pPr>
                      <a:r>
                        <a:rPr lang="en-US" sz="1900" b="0" dirty="0">
                          <a:latin typeface="Arial" panose="020B0604020202020204" pitchFamily="34" charset="0"/>
                          <a:ea typeface="Calibri"/>
                          <a:cs typeface="Arial" panose="020B0604020202020204" pitchFamily="34" charset="0"/>
                        </a:rPr>
                        <a:t>1</a:t>
                      </a:r>
                      <a:endParaRPr lang="en-GB" sz="1900" b="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900" b="0" dirty="0">
                          <a:latin typeface="Arial" panose="020B0604020202020204" pitchFamily="34" charset="0"/>
                          <a:ea typeface="Calibri"/>
                          <a:cs typeface="Arial" panose="020B0604020202020204" pitchFamily="34" charset="0"/>
                        </a:rPr>
                        <a:t>Introduction to the unit and database fundamentals </a:t>
                      </a:r>
                      <a:endParaRPr lang="en-GB" sz="1900" b="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098">
                <a:tc>
                  <a:txBody>
                    <a:bodyPr/>
                    <a:lstStyle/>
                    <a:p>
                      <a:pPr>
                        <a:lnSpc>
                          <a:spcPct val="115000"/>
                        </a:lnSpc>
                        <a:spcAft>
                          <a:spcPts val="0"/>
                        </a:spcAft>
                      </a:pPr>
                      <a:r>
                        <a:rPr lang="en-US" sz="1900" b="1">
                          <a:latin typeface="Arial" panose="020B0604020202020204" pitchFamily="34" charset="0"/>
                          <a:ea typeface="Calibri"/>
                          <a:cs typeface="Arial" panose="020B0604020202020204" pitchFamily="34" charset="0"/>
                        </a:rPr>
                        <a:t>2</a:t>
                      </a:r>
                      <a:endParaRPr lang="en-GB" sz="1900" b="1">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1</a:t>
                      </a:r>
                      <a:endParaRPr kumimoji="0" lang="en-GB" altLang="en-US" sz="19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1"/>
                  </a:ext>
                </a:extLst>
              </a:tr>
              <a:tr h="360098">
                <a:tc>
                  <a:txBody>
                    <a:bodyPr/>
                    <a:lstStyle/>
                    <a:p>
                      <a:pPr>
                        <a:lnSpc>
                          <a:spcPct val="115000"/>
                        </a:lnSpc>
                        <a:spcAft>
                          <a:spcPts val="0"/>
                        </a:spcAft>
                      </a:pPr>
                      <a:r>
                        <a:rPr lang="en-US" sz="1900" dirty="0">
                          <a:latin typeface="Arial" panose="020B0604020202020204" pitchFamily="34" charset="0"/>
                          <a:ea typeface="Calibri"/>
                          <a:cs typeface="Arial" panose="020B0604020202020204" pitchFamily="34" charset="0"/>
                        </a:rPr>
                        <a:t>3</a:t>
                      </a:r>
                      <a:endParaRPr lang="en-GB" sz="190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2</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4</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Relational Model</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5</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Normalisation</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6</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SQL </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7</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Design</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8</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Supporting transactions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9</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Implementation</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10</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Security and Cloud Databases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0098">
                <a:tc>
                  <a:txBody>
                    <a:bodyPr/>
                    <a:lstStyle/>
                    <a:p>
                      <a:pPr>
                        <a:lnSpc>
                          <a:spcPct val="115000"/>
                        </a:lnSpc>
                        <a:spcAft>
                          <a:spcPts val="0"/>
                        </a:spcAft>
                      </a:pPr>
                      <a:r>
                        <a:rPr lang="en-US" sz="1900" dirty="0">
                          <a:latin typeface="Arial" panose="020B0604020202020204" pitchFamily="34" charset="0"/>
                          <a:ea typeface="Calibri"/>
                          <a:cs typeface="Arial" panose="020B0604020202020204" pitchFamily="34" charset="0"/>
                        </a:rPr>
                        <a:t>11</a:t>
                      </a:r>
                      <a:endParaRPr lang="en-GB" sz="1900" dirty="0">
                        <a:latin typeface="Arial" panose="020B0604020202020204" pitchFamily="34" charset="0"/>
                        <a:ea typeface="Calibri"/>
                        <a:cs typeface="Arial" panose="020B0604020202020204" pitchFamily="34" charset="0"/>
                      </a:endParaRPr>
                    </a:p>
                  </a:txBody>
                  <a:tcPr marL="68582" marR="685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Big Data and Post-Relational Databases</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98">
                <a:tc>
                  <a:txBody>
                    <a:bodyPr/>
                    <a:lstStyle/>
                    <a:p>
                      <a:pPr>
                        <a:lnSpc>
                          <a:spcPct val="115000"/>
                        </a:lnSpc>
                        <a:spcAft>
                          <a:spcPts val="0"/>
                        </a:spcAft>
                      </a:pPr>
                      <a:r>
                        <a:rPr lang="en-US" sz="1900">
                          <a:latin typeface="Arial" panose="020B0604020202020204" pitchFamily="34" charset="0"/>
                          <a:ea typeface="Calibri"/>
                          <a:cs typeface="Arial" panose="020B0604020202020204" pitchFamily="34" charset="0"/>
                        </a:rPr>
                        <a:t>12</a:t>
                      </a:r>
                      <a:endParaRPr lang="en-GB" sz="190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900" dirty="0">
                          <a:latin typeface="Arial" panose="020B0604020202020204" pitchFamily="34" charset="0"/>
                          <a:ea typeface="Calibri"/>
                          <a:cs typeface="Arial" panose="020B0604020202020204" pitchFamily="34" charset="0"/>
                        </a:rPr>
                        <a:t>Summary</a:t>
                      </a:r>
                      <a:endParaRPr lang="en-GB" sz="1900" dirty="0">
                        <a:latin typeface="Arial" panose="020B0604020202020204" pitchFamily="34" charset="0"/>
                        <a:ea typeface="Calibri"/>
                        <a:cs typeface="Arial" panose="020B0604020202020204" pitchFamily="34" charset="0"/>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236"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a:xfrm>
            <a:off x="88900" y="120650"/>
            <a:ext cx="8785225" cy="1143000"/>
          </a:xfrm>
        </p:spPr>
        <p:txBody>
          <a:bodyPr/>
          <a:lstStyle/>
          <a:p>
            <a:r>
              <a:rPr lang="en-GB" altLang="en-US"/>
              <a:t>Checkpoint Summary</a:t>
            </a:r>
          </a:p>
        </p:txBody>
      </p:sp>
      <p:sp>
        <p:nvSpPr>
          <p:cNvPr id="3" name="Content Placeholder 2"/>
          <p:cNvSpPr>
            <a:spLocks noGrp="1"/>
          </p:cNvSpPr>
          <p:nvPr>
            <p:ph idx="1"/>
          </p:nvPr>
        </p:nvSpPr>
        <p:spPr/>
        <p:txBody>
          <a:bodyPr/>
          <a:lstStyle/>
          <a:p>
            <a:pPr lvl="1" eaLnBrk="1" hangingPunct="1">
              <a:defRPr/>
            </a:pPr>
            <a:r>
              <a:rPr lang="en-GB" altLang="en-US" b="1" dirty="0">
                <a:solidFill>
                  <a:srgbClr val="002060"/>
                </a:solidFill>
                <a:latin typeface="Arial" panose="020B0604020202020204" pitchFamily="34" charset="0"/>
              </a:rPr>
              <a:t>Entity</a:t>
            </a:r>
          </a:p>
          <a:p>
            <a:pPr lvl="1" eaLnBrk="1" hangingPunct="1">
              <a:defRPr/>
            </a:pPr>
            <a:r>
              <a:rPr lang="en-GB" altLang="en-US" b="1" dirty="0">
                <a:solidFill>
                  <a:srgbClr val="002060"/>
                </a:solidFill>
                <a:latin typeface="Arial" panose="020B0604020202020204" pitchFamily="34" charset="0"/>
              </a:rPr>
              <a:t>Entity Occurrence</a:t>
            </a:r>
          </a:p>
          <a:p>
            <a:pPr lvl="1" eaLnBrk="1" hangingPunct="1">
              <a:defRPr/>
            </a:pPr>
            <a:r>
              <a:rPr lang="en-GB" altLang="en-US" b="1" dirty="0">
                <a:solidFill>
                  <a:srgbClr val="002060"/>
                </a:solidFill>
                <a:latin typeface="Arial" panose="020B0604020202020204" pitchFamily="34" charset="0"/>
              </a:rPr>
              <a:t>Relationships between entities</a:t>
            </a:r>
          </a:p>
          <a:p>
            <a:pPr marL="901700" lvl="1" indent="-457200">
              <a:buFont typeface="Arial" panose="020B0604020202020204" pitchFamily="34" charset="0"/>
              <a:buChar char="•"/>
              <a:defRPr/>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8900" y="120650"/>
            <a:ext cx="8785225" cy="1143000"/>
          </a:xfrm>
        </p:spPr>
        <p:txBody>
          <a:bodyPr/>
          <a:lstStyle/>
          <a:p>
            <a:r>
              <a:rPr lang="en-US" altLang="en-US"/>
              <a:t>Relationship Names </a:t>
            </a:r>
          </a:p>
        </p:txBody>
      </p:sp>
      <p:sp>
        <p:nvSpPr>
          <p:cNvPr id="28675" name="Text Box 3"/>
          <p:cNvSpPr txBox="1">
            <a:spLocks noChangeArrowheads="1"/>
          </p:cNvSpPr>
          <p:nvPr/>
        </p:nvSpPr>
        <p:spPr bwMode="auto">
          <a:xfrm>
            <a:off x="898525" y="1495425"/>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8676" name="Text Box 4"/>
          <p:cNvSpPr txBox="1">
            <a:spLocks noChangeArrowheads="1"/>
          </p:cNvSpPr>
          <p:nvPr/>
        </p:nvSpPr>
        <p:spPr bwMode="auto">
          <a:xfrm>
            <a:off x="1117600" y="3352800"/>
            <a:ext cx="10064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28677" name="Rectangle 5"/>
          <p:cNvSpPr>
            <a:spLocks noChangeArrowheads="1"/>
          </p:cNvSpPr>
          <p:nvPr/>
        </p:nvSpPr>
        <p:spPr bwMode="auto">
          <a:xfrm>
            <a:off x="7380288" y="3249613"/>
            <a:ext cx="1430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28678" name="Rectangle 6"/>
          <p:cNvSpPr>
            <a:spLocks noChangeArrowheads="1"/>
          </p:cNvSpPr>
          <p:nvPr/>
        </p:nvSpPr>
        <p:spPr bwMode="auto">
          <a:xfrm>
            <a:off x="1042988" y="1524000"/>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28679" name="Rectangle 7"/>
          <p:cNvSpPr>
            <a:spLocks noChangeArrowheads="1"/>
          </p:cNvSpPr>
          <p:nvPr/>
        </p:nvSpPr>
        <p:spPr bwMode="auto">
          <a:xfrm>
            <a:off x="1058863" y="5105400"/>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28680" name="Rectangle 8"/>
          <p:cNvSpPr>
            <a:spLocks noChangeArrowheads="1"/>
          </p:cNvSpPr>
          <p:nvPr/>
        </p:nvSpPr>
        <p:spPr bwMode="auto">
          <a:xfrm>
            <a:off x="4356100" y="3284538"/>
            <a:ext cx="94456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
        <p:nvSpPr>
          <p:cNvPr id="28681" name="Line 9"/>
          <p:cNvSpPr>
            <a:spLocks noChangeShapeType="1"/>
          </p:cNvSpPr>
          <p:nvPr/>
        </p:nvSpPr>
        <p:spPr bwMode="auto">
          <a:xfrm flipH="1">
            <a:off x="1600200" y="19812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2" name="Line 10"/>
          <p:cNvSpPr>
            <a:spLocks noChangeShapeType="1"/>
          </p:cNvSpPr>
          <p:nvPr/>
        </p:nvSpPr>
        <p:spPr bwMode="auto">
          <a:xfrm>
            <a:off x="1547813" y="3860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3" name="Line 11"/>
          <p:cNvSpPr>
            <a:spLocks noChangeShapeType="1"/>
          </p:cNvSpPr>
          <p:nvPr/>
        </p:nvSpPr>
        <p:spPr bwMode="auto">
          <a:xfrm>
            <a:off x="5292725" y="3500438"/>
            <a:ext cx="2087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4" name="Line 12"/>
          <p:cNvSpPr>
            <a:spLocks noChangeShapeType="1"/>
          </p:cNvSpPr>
          <p:nvPr/>
        </p:nvSpPr>
        <p:spPr bwMode="auto">
          <a:xfrm flipH="1" flipV="1">
            <a:off x="2133600" y="35052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685" name="Text Box 13"/>
          <p:cNvSpPr txBox="1">
            <a:spLocks noChangeArrowheads="1"/>
          </p:cNvSpPr>
          <p:nvPr/>
        </p:nvSpPr>
        <p:spPr bwMode="auto">
          <a:xfrm>
            <a:off x="2336800" y="3068638"/>
            <a:ext cx="266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Taken out on </a:t>
            </a:r>
            <a:r>
              <a:rPr lang="en-US" altLang="en-US">
                <a:solidFill>
                  <a:schemeClr val="bg2"/>
                </a:solidFill>
              </a:rPr>
              <a:t>→</a:t>
            </a:r>
          </a:p>
        </p:txBody>
      </p:sp>
      <p:sp>
        <p:nvSpPr>
          <p:cNvPr id="28686" name="Text Box 14"/>
          <p:cNvSpPr txBox="1">
            <a:spLocks noChangeArrowheads="1"/>
          </p:cNvSpPr>
          <p:nvPr/>
        </p:nvSpPr>
        <p:spPr bwMode="auto">
          <a:xfrm>
            <a:off x="5651500" y="3068638"/>
            <a:ext cx="1585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t>
            </a:r>
            <a:r>
              <a:rPr lang="en-US" altLang="en-US" sz="1600">
                <a:solidFill>
                  <a:schemeClr val="bg2"/>
                </a:solidFill>
              </a:rPr>
              <a:t> Takes out</a:t>
            </a:r>
          </a:p>
        </p:txBody>
      </p:sp>
      <p:sp>
        <p:nvSpPr>
          <p:cNvPr id="28687" name="Text Box 15"/>
          <p:cNvSpPr txBox="1">
            <a:spLocks noChangeArrowheads="1"/>
          </p:cNvSpPr>
          <p:nvPr/>
        </p:nvSpPr>
        <p:spPr bwMode="auto">
          <a:xfrm>
            <a:off x="463550" y="4221163"/>
            <a:ext cx="1444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Classifies    </a:t>
            </a:r>
            <a:r>
              <a:rPr lang="en-US" altLang="en-US">
                <a:solidFill>
                  <a:schemeClr val="bg2"/>
                </a:solidFill>
              </a:rPr>
              <a:t>↑</a:t>
            </a:r>
          </a:p>
        </p:txBody>
      </p:sp>
      <p:sp>
        <p:nvSpPr>
          <p:cNvPr id="28688" name="Text Box 16"/>
          <p:cNvSpPr txBox="1">
            <a:spLocks noChangeArrowheads="1"/>
          </p:cNvSpPr>
          <p:nvPr/>
        </p:nvSpPr>
        <p:spPr bwMode="auto">
          <a:xfrm>
            <a:off x="827088" y="2349500"/>
            <a:ext cx="1512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Writes   </a:t>
            </a:r>
            <a:r>
              <a:rPr lang="en-US" altLang="en-US">
                <a:solidFill>
                  <a:schemeClr val="bg2"/>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xfrm>
            <a:off x="88900" y="120650"/>
            <a:ext cx="8785225" cy="1143000"/>
          </a:xfrm>
        </p:spPr>
        <p:txBody>
          <a:bodyPr/>
          <a:lstStyle/>
          <a:p>
            <a:pPr eaLnBrk="1" hangingPunct="1"/>
            <a:r>
              <a:rPr lang="en-US" altLang="en-US"/>
              <a:t>Do You Know This?   </a:t>
            </a:r>
          </a:p>
        </p:txBody>
      </p:sp>
      <p:sp>
        <p:nvSpPr>
          <p:cNvPr id="29699" name="Rectangle 7"/>
          <p:cNvSpPr>
            <a:spLocks noGrp="1" noChangeArrowheads="1"/>
          </p:cNvSpPr>
          <p:nvPr>
            <p:ph idx="1"/>
          </p:nvPr>
        </p:nvSpPr>
        <p:spPr/>
        <p:txBody>
          <a:bodyPr/>
          <a:lstStyle/>
          <a:p>
            <a:pPr marL="266700" lvl="1" indent="0" eaLnBrk="1" hangingPunct="1">
              <a:buFontTx/>
              <a:buNone/>
            </a:pPr>
            <a:r>
              <a:rPr lang="en-GB" altLang="en-US" dirty="0">
                <a:latin typeface="Arial" panose="020B0604020202020204" pitchFamily="34" charset="0"/>
              </a:rPr>
              <a:t>The Entity Relationship Diagram (ERD) methodology lays the groundwork for understanding more complex modelling languages including other UML (Unified Modelling Language) diagrams, which you will learn more about in other units like DDOOCP and ADI.</a:t>
            </a:r>
            <a:endParaRPr lang="en-US"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8900" y="120650"/>
            <a:ext cx="8785225" cy="1143000"/>
          </a:xfrm>
        </p:spPr>
        <p:txBody>
          <a:bodyPr/>
          <a:lstStyle/>
          <a:p>
            <a:r>
              <a:rPr lang="en-US" altLang="en-US"/>
              <a:t>Multiplicity - 1 </a:t>
            </a:r>
          </a:p>
        </p:txBody>
      </p:sp>
      <p:sp>
        <p:nvSpPr>
          <p:cNvPr id="30723" name="Rectangle 3"/>
          <p:cNvSpPr>
            <a:spLocks noGrp="1" noChangeArrowheads="1"/>
          </p:cNvSpPr>
          <p:nvPr>
            <p:ph type="body" idx="1"/>
          </p:nvPr>
        </p:nvSpPr>
        <p:spPr/>
        <p:txBody>
          <a:bodyPr/>
          <a:lstStyle/>
          <a:p>
            <a:pPr lvl="1"/>
            <a:r>
              <a:rPr lang="en-US" altLang="en-US" dirty="0">
                <a:latin typeface="Arial" panose="020B0604020202020204" pitchFamily="34" charset="0"/>
              </a:rPr>
              <a:t>Number or range of possible occurrences of an entity type in relation to another entity type </a:t>
            </a:r>
          </a:p>
          <a:p>
            <a:pPr lvl="1"/>
            <a:endParaRPr lang="en-US" altLang="en-US"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885825" y="914400"/>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1747" name="Text Box 4"/>
          <p:cNvSpPr txBox="1">
            <a:spLocks noChangeArrowheads="1"/>
          </p:cNvSpPr>
          <p:nvPr/>
        </p:nvSpPr>
        <p:spPr bwMode="auto">
          <a:xfrm>
            <a:off x="1116013" y="2890838"/>
            <a:ext cx="922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31748" name="Rectangle 5"/>
          <p:cNvSpPr>
            <a:spLocks noChangeArrowheads="1"/>
          </p:cNvSpPr>
          <p:nvPr/>
        </p:nvSpPr>
        <p:spPr bwMode="auto">
          <a:xfrm>
            <a:off x="6875463" y="2817813"/>
            <a:ext cx="14319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31749" name="Rectangle 6"/>
          <p:cNvSpPr>
            <a:spLocks noChangeArrowheads="1"/>
          </p:cNvSpPr>
          <p:nvPr/>
        </p:nvSpPr>
        <p:spPr bwMode="auto">
          <a:xfrm>
            <a:off x="971550" y="1522413"/>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31750" name="Rectangle 7"/>
          <p:cNvSpPr>
            <a:spLocks noChangeArrowheads="1"/>
          </p:cNvSpPr>
          <p:nvPr/>
        </p:nvSpPr>
        <p:spPr bwMode="auto">
          <a:xfrm>
            <a:off x="971550" y="4221163"/>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31751" name="Rectangle 8"/>
          <p:cNvSpPr>
            <a:spLocks noChangeArrowheads="1"/>
          </p:cNvSpPr>
          <p:nvPr/>
        </p:nvSpPr>
        <p:spPr bwMode="auto">
          <a:xfrm>
            <a:off x="4140200" y="2852738"/>
            <a:ext cx="936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
        <p:nvSpPr>
          <p:cNvPr id="31752" name="Line 9"/>
          <p:cNvSpPr>
            <a:spLocks noChangeShapeType="1"/>
          </p:cNvSpPr>
          <p:nvPr/>
        </p:nvSpPr>
        <p:spPr bwMode="auto">
          <a:xfrm flipH="1">
            <a:off x="1547813" y="1989138"/>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53" name="Line 10"/>
          <p:cNvSpPr>
            <a:spLocks noChangeShapeType="1"/>
          </p:cNvSpPr>
          <p:nvPr/>
        </p:nvSpPr>
        <p:spPr bwMode="auto">
          <a:xfrm>
            <a:off x="1547813" y="3357563"/>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54" name="Line 11"/>
          <p:cNvSpPr>
            <a:spLocks noChangeShapeType="1"/>
          </p:cNvSpPr>
          <p:nvPr/>
        </p:nvSpPr>
        <p:spPr bwMode="auto">
          <a:xfrm>
            <a:off x="5075238" y="3068638"/>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55" name="Line 12"/>
          <p:cNvSpPr>
            <a:spLocks noChangeShapeType="1"/>
          </p:cNvSpPr>
          <p:nvPr/>
        </p:nvSpPr>
        <p:spPr bwMode="auto">
          <a:xfrm flipH="1">
            <a:off x="2051050" y="3068638"/>
            <a:ext cx="208915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56" name="Text Box 13"/>
          <p:cNvSpPr txBox="1">
            <a:spLocks noChangeArrowheads="1"/>
          </p:cNvSpPr>
          <p:nvPr/>
        </p:nvSpPr>
        <p:spPr bwMode="auto">
          <a:xfrm>
            <a:off x="2268538" y="29972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Taken out on </a:t>
            </a:r>
            <a:r>
              <a:rPr lang="en-US" altLang="en-US">
                <a:solidFill>
                  <a:schemeClr val="bg2"/>
                </a:solidFill>
              </a:rPr>
              <a:t>→</a:t>
            </a:r>
          </a:p>
        </p:txBody>
      </p:sp>
      <p:sp>
        <p:nvSpPr>
          <p:cNvPr id="31757" name="Text Box 14"/>
          <p:cNvSpPr txBox="1">
            <a:spLocks noChangeArrowheads="1"/>
          </p:cNvSpPr>
          <p:nvPr/>
        </p:nvSpPr>
        <p:spPr bwMode="auto">
          <a:xfrm>
            <a:off x="5292725" y="2997200"/>
            <a:ext cx="1423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t>
            </a:r>
            <a:r>
              <a:rPr lang="en-US" altLang="en-US" sz="1600">
                <a:solidFill>
                  <a:schemeClr val="bg2"/>
                </a:solidFill>
              </a:rPr>
              <a:t> Takes out</a:t>
            </a:r>
          </a:p>
        </p:txBody>
      </p:sp>
      <p:sp>
        <p:nvSpPr>
          <p:cNvPr id="31758" name="Text Box 15"/>
          <p:cNvSpPr txBox="1">
            <a:spLocks noChangeArrowheads="1"/>
          </p:cNvSpPr>
          <p:nvPr/>
        </p:nvSpPr>
        <p:spPr bwMode="auto">
          <a:xfrm>
            <a:off x="514350" y="3573463"/>
            <a:ext cx="175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Classifies   </a:t>
            </a:r>
            <a:r>
              <a:rPr lang="en-US" altLang="en-US">
                <a:solidFill>
                  <a:schemeClr val="bg2"/>
                </a:solidFill>
              </a:rPr>
              <a:t>↑</a:t>
            </a:r>
          </a:p>
        </p:txBody>
      </p:sp>
      <p:sp>
        <p:nvSpPr>
          <p:cNvPr id="31759" name="Text Box 16"/>
          <p:cNvSpPr txBox="1">
            <a:spLocks noChangeArrowheads="1"/>
          </p:cNvSpPr>
          <p:nvPr/>
        </p:nvSpPr>
        <p:spPr bwMode="auto">
          <a:xfrm>
            <a:off x="827088" y="2127250"/>
            <a:ext cx="1223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Writes  </a:t>
            </a:r>
            <a:r>
              <a:rPr lang="en-US" altLang="en-US">
                <a:solidFill>
                  <a:schemeClr val="bg2"/>
                </a:solidFill>
              </a:rPr>
              <a:t>↓</a:t>
            </a:r>
          </a:p>
        </p:txBody>
      </p:sp>
      <p:sp>
        <p:nvSpPr>
          <p:cNvPr id="31760" name="Text Box 18"/>
          <p:cNvSpPr txBox="1">
            <a:spLocks noChangeArrowheads="1"/>
          </p:cNvSpPr>
          <p:nvPr/>
        </p:nvSpPr>
        <p:spPr bwMode="auto">
          <a:xfrm>
            <a:off x="827744" y="4970464"/>
            <a:ext cx="7561535" cy="954088"/>
          </a:xfrm>
          <a:prstGeom prst="rect">
            <a:avLst/>
          </a:prstGeom>
          <a:solidFill>
            <a:srgbClr val="CCFF99"/>
          </a:solidFill>
          <a:ln>
            <a:solidFill>
              <a:schemeClr val="accent6">
                <a:lumMod val="75000"/>
              </a:schemeClr>
            </a:solidFill>
          </a:ln>
        </p:spPr>
        <p:txBody>
          <a:bodyPr wrap="square">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266700" indent="-2667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a:buFont typeface="Arial" panose="020B0604020202020204" pitchFamily="34" charset="0"/>
              <a:buChar char="•"/>
            </a:pPr>
            <a:r>
              <a:rPr lang="en-US" altLang="en-US" sz="2800" b="1" dirty="0">
                <a:solidFill>
                  <a:srgbClr val="C00000"/>
                </a:solidFill>
              </a:rPr>
              <a:t>A </a:t>
            </a:r>
            <a:r>
              <a:rPr lang="en-US" altLang="en-US" sz="2800" b="1" dirty="0">
                <a:solidFill>
                  <a:srgbClr val="002060"/>
                </a:solidFill>
              </a:rPr>
              <a:t>Book</a:t>
            </a:r>
            <a:r>
              <a:rPr lang="en-US" altLang="en-US" sz="2800" dirty="0">
                <a:solidFill>
                  <a:schemeClr val="bg2"/>
                </a:solidFill>
              </a:rPr>
              <a:t> is Classified by </a:t>
            </a:r>
            <a:r>
              <a:rPr lang="en-US" altLang="en-US" sz="2800" b="1" dirty="0">
                <a:solidFill>
                  <a:srgbClr val="C00000"/>
                </a:solidFill>
              </a:rPr>
              <a:t>ONE</a:t>
            </a:r>
            <a:r>
              <a:rPr lang="en-US" altLang="en-US" sz="2800" dirty="0">
                <a:solidFill>
                  <a:schemeClr val="bg2"/>
                </a:solidFill>
              </a:rPr>
              <a:t> </a:t>
            </a:r>
            <a:r>
              <a:rPr lang="en-US" altLang="en-US" sz="2800" b="1" dirty="0">
                <a:solidFill>
                  <a:srgbClr val="002060"/>
                </a:solidFill>
              </a:rPr>
              <a:t>Subject</a:t>
            </a:r>
            <a:r>
              <a:rPr lang="en-US" altLang="en-US" sz="2800" dirty="0">
                <a:solidFill>
                  <a:schemeClr val="bg2"/>
                </a:solidFill>
              </a:rPr>
              <a:t>. </a:t>
            </a:r>
          </a:p>
          <a:p>
            <a:pPr lvl="1">
              <a:buFont typeface="Arial" panose="020B0604020202020204" pitchFamily="34" charset="0"/>
              <a:buChar char="•"/>
            </a:pPr>
            <a:r>
              <a:rPr lang="en-US" altLang="en-US" sz="2800" b="1" dirty="0">
                <a:solidFill>
                  <a:srgbClr val="C00000"/>
                </a:solidFill>
              </a:rPr>
              <a:t>ONE</a:t>
            </a:r>
            <a:r>
              <a:rPr lang="en-US" altLang="en-US" sz="2800" dirty="0">
                <a:solidFill>
                  <a:schemeClr val="bg2"/>
                </a:solidFill>
              </a:rPr>
              <a:t> </a:t>
            </a:r>
            <a:r>
              <a:rPr lang="en-US" altLang="en-US" sz="2800" b="1" dirty="0">
                <a:solidFill>
                  <a:srgbClr val="002060"/>
                </a:solidFill>
              </a:rPr>
              <a:t>Subject</a:t>
            </a:r>
            <a:r>
              <a:rPr lang="en-US" altLang="en-US" sz="2800" dirty="0">
                <a:solidFill>
                  <a:schemeClr val="bg2"/>
                </a:solidFill>
              </a:rPr>
              <a:t> could classify </a:t>
            </a:r>
            <a:r>
              <a:rPr lang="en-US" altLang="en-US" sz="2800" b="1" dirty="0">
                <a:solidFill>
                  <a:srgbClr val="C00000"/>
                </a:solidFill>
              </a:rPr>
              <a:t>many</a:t>
            </a:r>
            <a:r>
              <a:rPr lang="en-US" altLang="en-US" sz="2800" dirty="0">
                <a:solidFill>
                  <a:schemeClr val="bg2"/>
                </a:solidFill>
              </a:rPr>
              <a:t> </a:t>
            </a:r>
            <a:r>
              <a:rPr lang="en-US" altLang="en-US" sz="2800" b="1" dirty="0">
                <a:solidFill>
                  <a:srgbClr val="002060"/>
                </a:solidFill>
              </a:rPr>
              <a:t>Books</a:t>
            </a:r>
            <a:r>
              <a:rPr lang="en-US" altLang="en-US" sz="2800" dirty="0">
                <a:solidFill>
                  <a:schemeClr val="bg2"/>
                </a:solidFill>
              </a:rPr>
              <a:t>.</a:t>
            </a:r>
          </a:p>
        </p:txBody>
      </p:sp>
      <p:sp>
        <p:nvSpPr>
          <p:cNvPr id="31761" name="Title 2"/>
          <p:cNvSpPr>
            <a:spLocks noGrp="1" noChangeArrowheads="1"/>
          </p:cNvSpPr>
          <p:nvPr>
            <p:ph type="title"/>
          </p:nvPr>
        </p:nvSpPr>
        <p:spPr>
          <a:xfrm>
            <a:off x="88900" y="120650"/>
            <a:ext cx="8785225" cy="1143000"/>
          </a:xfrm>
        </p:spPr>
        <p:txBody>
          <a:bodyPr/>
          <a:lstStyle/>
          <a:p>
            <a:r>
              <a:rPr lang="en-GB" altLang="en-US"/>
              <a:t>Multiplicity - 2</a:t>
            </a:r>
          </a:p>
        </p:txBody>
      </p:sp>
      <p:grpSp>
        <p:nvGrpSpPr>
          <p:cNvPr id="5" name="Group 4"/>
          <p:cNvGrpSpPr/>
          <p:nvPr/>
        </p:nvGrpSpPr>
        <p:grpSpPr>
          <a:xfrm>
            <a:off x="3635896" y="3675063"/>
            <a:ext cx="5238229" cy="1416051"/>
            <a:chOff x="3635896" y="3675063"/>
            <a:chExt cx="5238229" cy="1416051"/>
          </a:xfrm>
        </p:grpSpPr>
        <p:sp>
          <p:nvSpPr>
            <p:cNvPr id="3" name="Down Arrow 2"/>
            <p:cNvSpPr/>
            <p:nvPr/>
          </p:nvSpPr>
          <p:spPr bwMode="auto">
            <a:xfrm>
              <a:off x="5292725" y="4479927"/>
              <a:ext cx="1266529" cy="611187"/>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32" charset="-128"/>
              </a:endParaRPr>
            </a:p>
          </p:txBody>
        </p:sp>
        <p:sp>
          <p:nvSpPr>
            <p:cNvPr id="4" name="Rounded Rectangle 3"/>
            <p:cNvSpPr/>
            <p:nvPr/>
          </p:nvSpPr>
          <p:spPr bwMode="auto">
            <a:xfrm>
              <a:off x="3635896" y="3675063"/>
              <a:ext cx="5238229" cy="1012825"/>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Arial" charset="0"/>
                  <a:ea typeface="ＭＳ Ｐゴシック" pitchFamily="-32" charset="-128"/>
                </a:rPr>
                <a:t>KEY Point: Every</a:t>
              </a:r>
              <a:r>
                <a:rPr kumimoji="0" lang="en-GB" sz="2400" b="0" i="0" u="none" strike="noStrike" cap="none" normalizeH="0" dirty="0">
                  <a:ln>
                    <a:noFill/>
                  </a:ln>
                  <a:solidFill>
                    <a:schemeClr val="tx1"/>
                  </a:solidFill>
                  <a:effectLst/>
                  <a:latin typeface="Arial" charset="0"/>
                  <a:ea typeface="ＭＳ Ｐゴシック" pitchFamily="-32" charset="-128"/>
                </a:rPr>
                <a:t> relationship is fully described by TWO sentences</a:t>
              </a:r>
              <a:endParaRPr kumimoji="0" lang="en-GB" sz="2400" b="0" i="0" u="none" strike="noStrike" cap="none" normalizeH="0" baseline="0" dirty="0">
                <a:ln>
                  <a:noFill/>
                </a:ln>
                <a:solidFill>
                  <a:schemeClr val="tx1"/>
                </a:solidFill>
                <a:effectLst/>
                <a:latin typeface="Arial" charset="0"/>
                <a:ea typeface="ＭＳ Ｐゴシック" pitchFamily="-32"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1038225" y="990600"/>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2771" name="Text Box 5"/>
          <p:cNvSpPr txBox="1">
            <a:spLocks noChangeArrowheads="1"/>
          </p:cNvSpPr>
          <p:nvPr/>
        </p:nvSpPr>
        <p:spPr bwMode="auto">
          <a:xfrm>
            <a:off x="3873500" y="1377950"/>
            <a:ext cx="9858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32772" name="Rectangle 8"/>
          <p:cNvSpPr>
            <a:spLocks noChangeArrowheads="1"/>
          </p:cNvSpPr>
          <p:nvPr/>
        </p:nvSpPr>
        <p:spPr bwMode="auto">
          <a:xfrm>
            <a:off x="3794125" y="4114800"/>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32773" name="Line 11"/>
          <p:cNvSpPr>
            <a:spLocks noChangeShapeType="1"/>
          </p:cNvSpPr>
          <p:nvPr/>
        </p:nvSpPr>
        <p:spPr bwMode="auto">
          <a:xfrm>
            <a:off x="4356100" y="1828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2774" name="Text Box 16"/>
          <p:cNvSpPr txBox="1">
            <a:spLocks noChangeArrowheads="1"/>
          </p:cNvSpPr>
          <p:nvPr/>
        </p:nvSpPr>
        <p:spPr bwMode="auto">
          <a:xfrm>
            <a:off x="3302000" y="2606675"/>
            <a:ext cx="163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Classifies    </a:t>
            </a:r>
            <a:r>
              <a:rPr lang="en-US" altLang="en-US">
                <a:solidFill>
                  <a:schemeClr val="bg2"/>
                </a:solidFill>
              </a:rPr>
              <a:t>↑</a:t>
            </a:r>
          </a:p>
        </p:txBody>
      </p:sp>
      <p:sp>
        <p:nvSpPr>
          <p:cNvPr id="32776" name="Text Box 19"/>
          <p:cNvSpPr txBox="1">
            <a:spLocks noChangeArrowheads="1"/>
          </p:cNvSpPr>
          <p:nvPr/>
        </p:nvSpPr>
        <p:spPr bwMode="auto">
          <a:xfrm>
            <a:off x="3930650" y="35004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1</a:t>
            </a:r>
          </a:p>
        </p:txBody>
      </p:sp>
      <p:sp>
        <p:nvSpPr>
          <p:cNvPr id="32777" name="Text Box 20"/>
          <p:cNvSpPr txBox="1">
            <a:spLocks noChangeArrowheads="1"/>
          </p:cNvSpPr>
          <p:nvPr/>
        </p:nvSpPr>
        <p:spPr bwMode="auto">
          <a:xfrm>
            <a:off x="3714750" y="1963738"/>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0..*</a:t>
            </a:r>
          </a:p>
        </p:txBody>
      </p:sp>
      <p:sp>
        <p:nvSpPr>
          <p:cNvPr id="32778" name="Title 2"/>
          <p:cNvSpPr>
            <a:spLocks noGrp="1" noChangeArrowheads="1"/>
          </p:cNvSpPr>
          <p:nvPr>
            <p:ph type="title"/>
          </p:nvPr>
        </p:nvSpPr>
        <p:spPr>
          <a:xfrm>
            <a:off x="88900" y="120650"/>
            <a:ext cx="8785225" cy="1143000"/>
          </a:xfrm>
        </p:spPr>
        <p:txBody>
          <a:bodyPr/>
          <a:lstStyle/>
          <a:p>
            <a:r>
              <a:rPr lang="en-GB" altLang="en-US"/>
              <a:t>Multiplicity - 3</a:t>
            </a:r>
          </a:p>
        </p:txBody>
      </p:sp>
      <p:sp>
        <p:nvSpPr>
          <p:cNvPr id="11" name="Text Box 18"/>
          <p:cNvSpPr txBox="1">
            <a:spLocks noChangeArrowheads="1"/>
          </p:cNvSpPr>
          <p:nvPr/>
        </p:nvSpPr>
        <p:spPr bwMode="auto">
          <a:xfrm>
            <a:off x="827744" y="4970464"/>
            <a:ext cx="7561535" cy="954088"/>
          </a:xfrm>
          <a:prstGeom prst="rect">
            <a:avLst/>
          </a:prstGeom>
          <a:solidFill>
            <a:srgbClr val="CCFF99"/>
          </a:solidFill>
          <a:ln>
            <a:solidFill>
              <a:schemeClr val="accent6">
                <a:lumMod val="75000"/>
              </a:schemeClr>
            </a:solidFill>
          </a:ln>
        </p:spPr>
        <p:txBody>
          <a:bodyPr wrap="square">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266700" indent="-2667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a:buFont typeface="Arial" panose="020B0604020202020204" pitchFamily="34" charset="0"/>
              <a:buChar char="•"/>
            </a:pPr>
            <a:r>
              <a:rPr lang="en-US" altLang="en-US" sz="2800" b="1" dirty="0">
                <a:solidFill>
                  <a:srgbClr val="C00000"/>
                </a:solidFill>
              </a:rPr>
              <a:t>A </a:t>
            </a:r>
            <a:r>
              <a:rPr lang="en-US" altLang="en-US" sz="2800" b="1" dirty="0">
                <a:solidFill>
                  <a:srgbClr val="002060"/>
                </a:solidFill>
              </a:rPr>
              <a:t>Book</a:t>
            </a:r>
            <a:r>
              <a:rPr lang="en-US" altLang="en-US" sz="2800" dirty="0">
                <a:solidFill>
                  <a:schemeClr val="bg2"/>
                </a:solidFill>
              </a:rPr>
              <a:t> is Classified by </a:t>
            </a:r>
            <a:r>
              <a:rPr lang="en-US" altLang="en-US" sz="2800" b="1" dirty="0">
                <a:solidFill>
                  <a:srgbClr val="C00000"/>
                </a:solidFill>
              </a:rPr>
              <a:t>ONE</a:t>
            </a:r>
            <a:r>
              <a:rPr lang="en-US" altLang="en-US" sz="2800" dirty="0">
                <a:solidFill>
                  <a:schemeClr val="bg2"/>
                </a:solidFill>
              </a:rPr>
              <a:t> </a:t>
            </a:r>
            <a:r>
              <a:rPr lang="en-US" altLang="en-US" sz="2800" b="1" dirty="0">
                <a:solidFill>
                  <a:srgbClr val="002060"/>
                </a:solidFill>
              </a:rPr>
              <a:t>Subject</a:t>
            </a:r>
            <a:r>
              <a:rPr lang="en-US" altLang="en-US" sz="2800" dirty="0">
                <a:solidFill>
                  <a:schemeClr val="bg2"/>
                </a:solidFill>
              </a:rPr>
              <a:t>. </a:t>
            </a:r>
          </a:p>
          <a:p>
            <a:pPr lvl="1">
              <a:buFont typeface="Arial" panose="020B0604020202020204" pitchFamily="34" charset="0"/>
              <a:buChar char="•"/>
            </a:pPr>
            <a:r>
              <a:rPr lang="en-US" altLang="en-US" sz="2800" b="1" dirty="0">
                <a:solidFill>
                  <a:srgbClr val="C00000"/>
                </a:solidFill>
              </a:rPr>
              <a:t>ONE</a:t>
            </a:r>
            <a:r>
              <a:rPr lang="en-US" altLang="en-US" sz="2800" dirty="0">
                <a:solidFill>
                  <a:schemeClr val="bg2"/>
                </a:solidFill>
              </a:rPr>
              <a:t> </a:t>
            </a:r>
            <a:r>
              <a:rPr lang="en-US" altLang="en-US" sz="2800" b="1" dirty="0">
                <a:solidFill>
                  <a:srgbClr val="002060"/>
                </a:solidFill>
              </a:rPr>
              <a:t>Subject</a:t>
            </a:r>
            <a:r>
              <a:rPr lang="en-US" altLang="en-US" sz="2800" dirty="0">
                <a:solidFill>
                  <a:schemeClr val="bg2"/>
                </a:solidFill>
              </a:rPr>
              <a:t> could classify </a:t>
            </a:r>
            <a:r>
              <a:rPr lang="en-US" altLang="en-US" sz="2800" b="1" dirty="0">
                <a:solidFill>
                  <a:srgbClr val="C00000"/>
                </a:solidFill>
              </a:rPr>
              <a:t>many</a:t>
            </a:r>
            <a:r>
              <a:rPr lang="en-US" altLang="en-US" sz="2800" dirty="0">
                <a:solidFill>
                  <a:schemeClr val="bg2"/>
                </a:solidFill>
              </a:rPr>
              <a:t> </a:t>
            </a:r>
            <a:r>
              <a:rPr lang="en-US" altLang="en-US" sz="2800" b="1" dirty="0">
                <a:solidFill>
                  <a:srgbClr val="002060"/>
                </a:solidFill>
              </a:rPr>
              <a:t>Books</a:t>
            </a:r>
            <a:r>
              <a:rPr lang="en-US" altLang="en-US" sz="2800" dirty="0">
                <a:solidFill>
                  <a:schemeClr val="bg2"/>
                </a:solidFill>
              </a:rPr>
              <a:t>.</a:t>
            </a:r>
          </a:p>
        </p:txBody>
      </p:sp>
      <p:sp>
        <p:nvSpPr>
          <p:cNvPr id="2" name="TextBox 1"/>
          <p:cNvSpPr txBox="1"/>
          <p:nvPr/>
        </p:nvSpPr>
        <p:spPr>
          <a:xfrm>
            <a:off x="5580112" y="1844675"/>
            <a:ext cx="2809167"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b="1" dirty="0">
                <a:solidFill>
                  <a:srgbClr val="C00000"/>
                </a:solidFill>
              </a:rPr>
              <a:t>Multiplicity </a:t>
            </a:r>
            <a:r>
              <a:rPr lang="en-GB" b="1" dirty="0">
                <a:solidFill>
                  <a:srgbClr val="002060"/>
                </a:solidFill>
              </a:rPr>
              <a:t>is sometimes called </a:t>
            </a:r>
          </a:p>
          <a:p>
            <a:r>
              <a:rPr lang="en-GB" b="1" dirty="0">
                <a:solidFill>
                  <a:srgbClr val="C00000"/>
                </a:solidFill>
              </a:rPr>
              <a:t>Cardinality</a:t>
            </a:r>
          </a:p>
        </p:txBody>
      </p:sp>
      <p:sp>
        <p:nvSpPr>
          <p:cNvPr id="3" name="Rectangle 2"/>
          <p:cNvSpPr/>
          <p:nvPr/>
        </p:nvSpPr>
        <p:spPr bwMode="auto">
          <a:xfrm>
            <a:off x="277317" y="1893536"/>
            <a:ext cx="2664296" cy="1295574"/>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Arial" charset="0"/>
                <a:ea typeface="ＭＳ Ｐゴシック" pitchFamily="-32" charset="-128"/>
              </a:rPr>
              <a:t>Subject-Book is a 1: Many</a:t>
            </a:r>
            <a:r>
              <a:rPr kumimoji="0" lang="en-GB" sz="2400" b="0" i="0" u="none" strike="noStrike" cap="none" normalizeH="0" dirty="0">
                <a:ln>
                  <a:noFill/>
                </a:ln>
                <a:solidFill>
                  <a:schemeClr val="tx1"/>
                </a:solidFill>
                <a:effectLst/>
                <a:latin typeface="Arial" charset="0"/>
                <a:ea typeface="ＭＳ Ｐゴシック" pitchFamily="-32" charset="-128"/>
              </a:rPr>
              <a:t> relationship</a:t>
            </a:r>
            <a:endParaRPr kumimoji="0" lang="en-GB" sz="2400" b="0" i="0" u="none" strike="noStrike" cap="none" normalizeH="0" baseline="0" dirty="0">
              <a:ln>
                <a:noFill/>
              </a:ln>
              <a:solidFill>
                <a:schemeClr val="tx1"/>
              </a:solidFill>
              <a:effectLst/>
              <a:latin typeface="Arial" charset="0"/>
              <a:ea typeface="ＭＳ Ｐゴシック" pitchFamily="-32"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a:xfrm>
            <a:off x="88900" y="120650"/>
            <a:ext cx="8785225" cy="1143000"/>
          </a:xfrm>
        </p:spPr>
        <p:txBody>
          <a:bodyPr/>
          <a:lstStyle/>
          <a:p>
            <a:r>
              <a:rPr lang="en-GB" altLang="en-US"/>
              <a:t>Quiz</a:t>
            </a:r>
          </a:p>
        </p:txBody>
      </p:sp>
      <p:sp>
        <p:nvSpPr>
          <p:cNvPr id="33795" name="Content Placeholder 2"/>
          <p:cNvSpPr>
            <a:spLocks noGrp="1" noChangeArrowheads="1"/>
          </p:cNvSpPr>
          <p:nvPr>
            <p:ph idx="1"/>
          </p:nvPr>
        </p:nvSpPr>
        <p:spPr>
          <a:xfrm>
            <a:off x="107950" y="1557338"/>
            <a:ext cx="8856663" cy="4608512"/>
          </a:xfrm>
        </p:spPr>
        <p:txBody>
          <a:bodyPr/>
          <a:lstStyle/>
          <a:p>
            <a:r>
              <a:rPr lang="en-GB" altLang="en-US" sz="2200" i="0" dirty="0">
                <a:latin typeface="Arial" panose="020B0604020202020204" pitchFamily="34" charset="0"/>
                <a:cs typeface="Arial" panose="020B0604020202020204" pitchFamily="34" charset="0"/>
              </a:rPr>
              <a:t>In an ERD, what does the notation “1:N” represent in the context of a relationship between two entities?</a:t>
            </a:r>
          </a:p>
          <a:p>
            <a:endParaRPr lang="en-GB" altLang="en-US" sz="2200" i="0" dirty="0">
              <a:latin typeface="Arial" panose="020B0604020202020204" pitchFamily="34" charset="0"/>
              <a:cs typeface="Arial" panose="020B0604020202020204" pitchFamily="34" charset="0"/>
            </a:endParaRPr>
          </a:p>
          <a:p>
            <a:pPr marL="457200" indent="-457200">
              <a:buFont typeface="+mj-lt"/>
              <a:buAutoNum type="alphaLcParenR"/>
            </a:pPr>
            <a:r>
              <a:rPr lang="en-GB" altLang="en-US" sz="2200" i="0" dirty="0">
                <a:latin typeface="Arial" panose="020B0604020202020204" pitchFamily="34" charset="0"/>
                <a:cs typeface="Arial" panose="020B0604020202020204" pitchFamily="34" charset="0"/>
              </a:rPr>
              <a:t>One entity is related to exactly one occurrence of another entity.</a:t>
            </a:r>
          </a:p>
          <a:p>
            <a:pPr marL="457200" indent="-457200">
              <a:buFont typeface="+mj-lt"/>
              <a:buAutoNum type="alphaLcParenR"/>
            </a:pPr>
            <a:r>
              <a:rPr lang="en-GB" altLang="en-US" sz="2200" i="0" dirty="0">
                <a:latin typeface="Arial" panose="020B0604020202020204" pitchFamily="34" charset="0"/>
                <a:cs typeface="Arial" panose="020B0604020202020204" pitchFamily="34" charset="0"/>
              </a:rPr>
              <a:t>An occurrence of one entity can be associated with many occurrences of another entity, but those many occurrences are associated with exactly one occurrence of the first entity.</a:t>
            </a:r>
          </a:p>
          <a:p>
            <a:pPr marL="457200" indent="-457200">
              <a:buFont typeface="+mj-lt"/>
              <a:buAutoNum type="alphaLcParenR"/>
            </a:pPr>
            <a:r>
              <a:rPr lang="en-GB" altLang="en-US" sz="2200" i="0" dirty="0">
                <a:latin typeface="Arial" panose="020B0604020202020204" pitchFamily="34" charset="0"/>
                <a:cs typeface="Arial" panose="020B0604020202020204" pitchFamily="34" charset="0"/>
              </a:rPr>
              <a:t>Both entities can have multiple occurrences related to each other.</a:t>
            </a:r>
          </a:p>
          <a:p>
            <a:pPr marL="457200" indent="-457200">
              <a:buFont typeface="+mj-lt"/>
              <a:buAutoNum type="alphaLcParenR"/>
            </a:pPr>
            <a:r>
              <a:rPr lang="en-GB" altLang="en-US" sz="2200" i="0" dirty="0">
                <a:latin typeface="Arial" panose="020B0604020202020204" pitchFamily="34" charset="0"/>
                <a:cs typeface="Arial" panose="020B0604020202020204" pitchFamily="34" charset="0"/>
              </a:rPr>
              <a:t>None of the entities are related.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1038225" y="990600"/>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4819" name="Text Box 8"/>
          <p:cNvSpPr txBox="1">
            <a:spLocks noChangeArrowheads="1"/>
          </p:cNvSpPr>
          <p:nvPr/>
        </p:nvSpPr>
        <p:spPr bwMode="auto">
          <a:xfrm>
            <a:off x="243467" y="5200038"/>
            <a:ext cx="8569325" cy="954087"/>
          </a:xfrm>
          <a:prstGeom prst="rect">
            <a:avLst/>
          </a:prstGeom>
          <a:solidFill>
            <a:srgbClr val="CCFF99"/>
          </a:solidFill>
          <a:ln/>
        </p:spPr>
        <p:style>
          <a:lnRef idx="2">
            <a:schemeClr val="accent2"/>
          </a:lnRef>
          <a:fillRef idx="1">
            <a:schemeClr val="lt1"/>
          </a:fillRef>
          <a:effectRef idx="0">
            <a:schemeClr val="accent2"/>
          </a:effectRef>
          <a:fontRef idx="minor">
            <a:schemeClr val="dk1"/>
          </a:fontRef>
        </p:style>
        <p:txBody>
          <a:bodyPr>
            <a:spAutoFit/>
          </a:bodyPr>
          <a:lstStyle>
            <a:lvl1pPr marL="355600" indent="-266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800" b="1" dirty="0">
                <a:solidFill>
                  <a:srgbClr val="C00000"/>
                </a:solidFill>
              </a:rPr>
              <a:t>A </a:t>
            </a:r>
            <a:r>
              <a:rPr lang="en-US" altLang="en-US" sz="2800" dirty="0">
                <a:solidFill>
                  <a:schemeClr val="bg2"/>
                </a:solidFill>
              </a:rPr>
              <a:t>Book is Written by </a:t>
            </a:r>
            <a:r>
              <a:rPr lang="en-US" altLang="en-US" sz="2800" b="1" dirty="0">
                <a:solidFill>
                  <a:srgbClr val="C00000"/>
                </a:solidFill>
              </a:rPr>
              <a:t>one or more </a:t>
            </a:r>
            <a:r>
              <a:rPr lang="en-US" altLang="en-US" sz="2800" dirty="0">
                <a:solidFill>
                  <a:schemeClr val="bg2"/>
                </a:solidFill>
              </a:rPr>
              <a:t>Authors. </a:t>
            </a:r>
          </a:p>
          <a:p>
            <a:pPr>
              <a:buFont typeface="Arial" panose="020B0604020202020204" pitchFamily="34" charset="0"/>
              <a:buChar char="•"/>
            </a:pPr>
            <a:r>
              <a:rPr lang="en-US" altLang="en-US" sz="2800" b="1" dirty="0">
                <a:solidFill>
                  <a:srgbClr val="C00000"/>
                </a:solidFill>
              </a:rPr>
              <a:t>An</a:t>
            </a:r>
            <a:r>
              <a:rPr lang="en-US" altLang="en-US" sz="2800" dirty="0">
                <a:solidFill>
                  <a:schemeClr val="bg2"/>
                </a:solidFill>
              </a:rPr>
              <a:t> Author writes </a:t>
            </a:r>
            <a:r>
              <a:rPr lang="en-US" altLang="en-US" sz="2800" b="1" dirty="0">
                <a:solidFill>
                  <a:srgbClr val="C00000"/>
                </a:solidFill>
              </a:rPr>
              <a:t>one or more </a:t>
            </a:r>
            <a:r>
              <a:rPr lang="en-US" altLang="en-US" sz="2800" dirty="0">
                <a:solidFill>
                  <a:schemeClr val="bg2"/>
                </a:solidFill>
              </a:rPr>
              <a:t>Books.</a:t>
            </a:r>
          </a:p>
        </p:txBody>
      </p:sp>
      <p:sp>
        <p:nvSpPr>
          <p:cNvPr id="34820" name="Title 2"/>
          <p:cNvSpPr>
            <a:spLocks noGrp="1" noChangeArrowheads="1"/>
          </p:cNvSpPr>
          <p:nvPr>
            <p:ph type="title"/>
          </p:nvPr>
        </p:nvSpPr>
        <p:spPr>
          <a:xfrm>
            <a:off x="88900" y="120650"/>
            <a:ext cx="8785225" cy="1143000"/>
          </a:xfrm>
        </p:spPr>
        <p:txBody>
          <a:bodyPr/>
          <a:lstStyle/>
          <a:p>
            <a:r>
              <a:rPr lang="en-GB" altLang="en-US"/>
              <a:t>Multiplicity - 4</a:t>
            </a:r>
          </a:p>
        </p:txBody>
      </p:sp>
      <p:grpSp>
        <p:nvGrpSpPr>
          <p:cNvPr id="34821" name="Group 5"/>
          <p:cNvGrpSpPr>
            <a:grpSpLocks/>
          </p:cNvGrpSpPr>
          <p:nvPr/>
        </p:nvGrpSpPr>
        <p:grpSpPr bwMode="auto">
          <a:xfrm>
            <a:off x="2868613" y="1355726"/>
            <a:ext cx="1991419" cy="3760788"/>
            <a:chOff x="2867819" y="1356102"/>
            <a:chExt cx="1871662" cy="4029075"/>
          </a:xfrm>
        </p:grpSpPr>
        <p:grpSp>
          <p:nvGrpSpPr>
            <p:cNvPr id="34822" name="Group 4"/>
            <p:cNvGrpSpPr>
              <a:grpSpLocks/>
            </p:cNvGrpSpPr>
            <p:nvPr/>
          </p:nvGrpSpPr>
          <p:grpSpPr bwMode="auto">
            <a:xfrm>
              <a:off x="3179763" y="1356102"/>
              <a:ext cx="1392237" cy="4029075"/>
              <a:chOff x="3193335" y="1306513"/>
              <a:chExt cx="1392237" cy="4029075"/>
            </a:xfrm>
          </p:grpSpPr>
          <p:sp>
            <p:nvSpPr>
              <p:cNvPr id="34824" name="Rectangle 5"/>
              <p:cNvSpPr>
                <a:spLocks noChangeArrowheads="1"/>
              </p:cNvSpPr>
              <p:nvPr/>
            </p:nvSpPr>
            <p:spPr bwMode="auto">
              <a:xfrm>
                <a:off x="3355260" y="4868863"/>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chemeClr val="bg2"/>
                    </a:solidFill>
                  </a:rPr>
                  <a:t>Subject</a:t>
                </a:r>
              </a:p>
            </p:txBody>
          </p:sp>
          <p:grpSp>
            <p:nvGrpSpPr>
              <p:cNvPr id="34825" name="Group 3"/>
              <p:cNvGrpSpPr>
                <a:grpSpLocks/>
              </p:cNvGrpSpPr>
              <p:nvPr/>
            </p:nvGrpSpPr>
            <p:grpSpPr bwMode="auto">
              <a:xfrm>
                <a:off x="3193335" y="1306513"/>
                <a:ext cx="1392237" cy="3563937"/>
                <a:chOff x="3193335" y="1306513"/>
                <a:chExt cx="1392237" cy="3563937"/>
              </a:xfrm>
            </p:grpSpPr>
            <p:sp>
              <p:nvSpPr>
                <p:cNvPr id="34826" name="Text Box 4"/>
                <p:cNvSpPr txBox="1">
                  <a:spLocks noChangeArrowheads="1"/>
                </p:cNvSpPr>
                <p:nvPr/>
              </p:nvSpPr>
              <p:spPr bwMode="auto">
                <a:xfrm>
                  <a:off x="3433047" y="2962275"/>
                  <a:ext cx="10255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34827" name="Line 6"/>
                <p:cNvSpPr>
                  <a:spLocks noChangeShapeType="1"/>
                </p:cNvSpPr>
                <p:nvPr/>
              </p:nvSpPr>
              <p:spPr bwMode="auto">
                <a:xfrm>
                  <a:off x="3937872" y="3429000"/>
                  <a:ext cx="0" cy="144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28" name="Text Box 9"/>
                <p:cNvSpPr txBox="1">
                  <a:spLocks noChangeArrowheads="1"/>
                </p:cNvSpPr>
                <p:nvPr/>
              </p:nvSpPr>
              <p:spPr bwMode="auto">
                <a:xfrm>
                  <a:off x="3440985" y="44116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1</a:t>
                  </a:r>
                </a:p>
              </p:txBody>
            </p:sp>
            <p:sp>
              <p:nvSpPr>
                <p:cNvPr id="34829" name="Text Box 10"/>
                <p:cNvSpPr txBox="1">
                  <a:spLocks noChangeArrowheads="1"/>
                </p:cNvSpPr>
                <p:nvPr/>
              </p:nvSpPr>
              <p:spPr bwMode="auto">
                <a:xfrm>
                  <a:off x="3252072" y="3403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0..*</a:t>
                  </a:r>
                </a:p>
              </p:txBody>
            </p:sp>
            <p:sp>
              <p:nvSpPr>
                <p:cNvPr id="34830" name="Rectangle 12"/>
                <p:cNvSpPr>
                  <a:spLocks noChangeArrowheads="1"/>
                </p:cNvSpPr>
                <p:nvPr/>
              </p:nvSpPr>
              <p:spPr bwMode="auto">
                <a:xfrm>
                  <a:off x="3420347" y="1306513"/>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34831" name="Text Box 13"/>
                <p:cNvSpPr txBox="1">
                  <a:spLocks noChangeArrowheads="1"/>
                </p:cNvSpPr>
                <p:nvPr/>
              </p:nvSpPr>
              <p:spPr bwMode="auto">
                <a:xfrm>
                  <a:off x="3193335" y="2060575"/>
                  <a:ext cx="124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Writes   </a:t>
                  </a:r>
                  <a:r>
                    <a:rPr lang="en-US" altLang="en-US">
                      <a:solidFill>
                        <a:schemeClr val="bg2"/>
                      </a:solidFill>
                    </a:rPr>
                    <a:t>↓</a:t>
                  </a:r>
                </a:p>
              </p:txBody>
            </p:sp>
            <p:sp>
              <p:nvSpPr>
                <p:cNvPr id="34832" name="Line 14"/>
                <p:cNvSpPr>
                  <a:spLocks noChangeShapeType="1"/>
                </p:cNvSpPr>
                <p:nvPr/>
              </p:nvSpPr>
              <p:spPr bwMode="auto">
                <a:xfrm>
                  <a:off x="3937872" y="1738313"/>
                  <a:ext cx="0" cy="1211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33" name="Text Box 15"/>
                <p:cNvSpPr txBox="1">
                  <a:spLocks noChangeArrowheads="1"/>
                </p:cNvSpPr>
                <p:nvPr/>
              </p:nvSpPr>
              <p:spPr bwMode="auto">
                <a:xfrm>
                  <a:off x="3944222" y="1701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1..*</a:t>
                  </a:r>
                </a:p>
              </p:txBody>
            </p:sp>
            <p:sp>
              <p:nvSpPr>
                <p:cNvPr id="34834" name="Text Box 17"/>
                <p:cNvSpPr txBox="1">
                  <a:spLocks noChangeArrowheads="1"/>
                </p:cNvSpPr>
                <p:nvPr/>
              </p:nvSpPr>
              <p:spPr bwMode="auto">
                <a:xfrm>
                  <a:off x="3923585" y="2468563"/>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1..*</a:t>
                  </a:r>
                </a:p>
              </p:txBody>
            </p:sp>
          </p:grpSp>
        </p:grpSp>
        <p:sp>
          <p:nvSpPr>
            <p:cNvPr id="34823" name="Text Box 7"/>
            <p:cNvSpPr txBox="1">
              <a:spLocks noChangeArrowheads="1"/>
            </p:cNvSpPr>
            <p:nvPr/>
          </p:nvSpPr>
          <p:spPr bwMode="auto">
            <a:xfrm>
              <a:off x="2867819" y="3954839"/>
              <a:ext cx="1871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chemeClr val="bg2"/>
                  </a:solidFill>
                </a:rPr>
                <a:t>Classifies   </a:t>
              </a:r>
              <a:r>
                <a:rPr lang="en-US" altLang="en-US">
                  <a:solidFill>
                    <a:schemeClr val="bg2"/>
                  </a:solidFill>
                </a:rPr>
                <a: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0825" y="125413"/>
            <a:ext cx="8785225" cy="1143000"/>
          </a:xfrm>
        </p:spPr>
        <p:txBody>
          <a:bodyPr/>
          <a:lstStyle/>
          <a:p>
            <a:r>
              <a:rPr lang="en-US" altLang="en-US"/>
              <a:t>Self-Study </a:t>
            </a:r>
          </a:p>
        </p:txBody>
      </p:sp>
      <p:sp>
        <p:nvSpPr>
          <p:cNvPr id="35843" name="Text Box 3"/>
          <p:cNvSpPr txBox="1">
            <a:spLocks noChangeArrowheads="1"/>
          </p:cNvSpPr>
          <p:nvPr/>
        </p:nvSpPr>
        <p:spPr bwMode="auto">
          <a:xfrm>
            <a:off x="885825" y="914400"/>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5844" name="Rectangle 5"/>
          <p:cNvSpPr>
            <a:spLocks noChangeArrowheads="1"/>
          </p:cNvSpPr>
          <p:nvPr/>
        </p:nvSpPr>
        <p:spPr bwMode="auto">
          <a:xfrm>
            <a:off x="7029450" y="3013075"/>
            <a:ext cx="1430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Borrower</a:t>
            </a:r>
          </a:p>
        </p:txBody>
      </p:sp>
      <p:sp>
        <p:nvSpPr>
          <p:cNvPr id="35845" name="Text Box 15"/>
          <p:cNvSpPr txBox="1">
            <a:spLocks noChangeArrowheads="1"/>
          </p:cNvSpPr>
          <p:nvPr/>
        </p:nvSpPr>
        <p:spPr bwMode="auto">
          <a:xfrm>
            <a:off x="487362" y="3723154"/>
            <a:ext cx="1638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solidFill>
                  <a:schemeClr val="bg2"/>
                </a:solidFill>
              </a:rPr>
              <a:t>Classifies   </a:t>
            </a:r>
            <a:r>
              <a:rPr lang="en-US" altLang="en-US" sz="2800" dirty="0">
                <a:solidFill>
                  <a:schemeClr val="bg2"/>
                </a:solidFill>
              </a:rPr>
              <a:t>↑</a:t>
            </a:r>
          </a:p>
        </p:txBody>
      </p:sp>
      <p:grpSp>
        <p:nvGrpSpPr>
          <p:cNvPr id="35846" name="Group 1"/>
          <p:cNvGrpSpPr>
            <a:grpSpLocks/>
          </p:cNvGrpSpPr>
          <p:nvPr/>
        </p:nvGrpSpPr>
        <p:grpSpPr bwMode="auto">
          <a:xfrm>
            <a:off x="548960" y="1514475"/>
            <a:ext cx="6493190" cy="3503613"/>
            <a:chOff x="566423" y="1196975"/>
            <a:chExt cx="6493190" cy="3503613"/>
          </a:xfrm>
        </p:grpSpPr>
        <p:sp>
          <p:nvSpPr>
            <p:cNvPr id="35848" name="Text Box 4"/>
            <p:cNvSpPr txBox="1">
              <a:spLocks noChangeArrowheads="1"/>
            </p:cNvSpPr>
            <p:nvPr/>
          </p:nvSpPr>
          <p:spPr bwMode="auto">
            <a:xfrm>
              <a:off x="1152525" y="2749550"/>
              <a:ext cx="922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Book </a:t>
              </a:r>
            </a:p>
          </p:txBody>
        </p:sp>
        <p:sp>
          <p:nvSpPr>
            <p:cNvPr id="35849" name="Rectangle 6"/>
            <p:cNvSpPr>
              <a:spLocks noChangeArrowheads="1"/>
            </p:cNvSpPr>
            <p:nvPr/>
          </p:nvSpPr>
          <p:spPr bwMode="auto">
            <a:xfrm>
              <a:off x="1012825" y="1196975"/>
              <a:ext cx="1092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Author</a:t>
              </a:r>
            </a:p>
          </p:txBody>
        </p:sp>
        <p:sp>
          <p:nvSpPr>
            <p:cNvPr id="35850" name="Rectangle 7"/>
            <p:cNvSpPr>
              <a:spLocks noChangeArrowheads="1"/>
            </p:cNvSpPr>
            <p:nvPr/>
          </p:nvSpPr>
          <p:spPr bwMode="auto">
            <a:xfrm>
              <a:off x="1082675" y="4233863"/>
              <a:ext cx="1209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Subject</a:t>
              </a:r>
            </a:p>
          </p:txBody>
        </p:sp>
        <p:sp>
          <p:nvSpPr>
            <p:cNvPr id="35851" name="Rectangle 8"/>
            <p:cNvSpPr>
              <a:spLocks noChangeArrowheads="1"/>
            </p:cNvSpPr>
            <p:nvPr/>
          </p:nvSpPr>
          <p:spPr bwMode="auto">
            <a:xfrm>
              <a:off x="4230688" y="2749550"/>
              <a:ext cx="8842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bg2"/>
                  </a:solidFill>
                </a:rPr>
                <a:t>Loan</a:t>
              </a:r>
            </a:p>
          </p:txBody>
        </p:sp>
        <p:sp>
          <p:nvSpPr>
            <p:cNvPr id="35852" name="Line 9"/>
            <p:cNvSpPr>
              <a:spLocks noChangeShapeType="1"/>
            </p:cNvSpPr>
            <p:nvPr/>
          </p:nvSpPr>
          <p:spPr bwMode="auto">
            <a:xfrm>
              <a:off x="1637019" y="1657352"/>
              <a:ext cx="6044" cy="1092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5853" name="Line 10"/>
            <p:cNvSpPr>
              <a:spLocks noChangeShapeType="1"/>
            </p:cNvSpPr>
            <p:nvPr/>
          </p:nvSpPr>
          <p:spPr bwMode="auto">
            <a:xfrm>
              <a:off x="1573213" y="3201988"/>
              <a:ext cx="0" cy="1035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5854" name="Line 11"/>
            <p:cNvSpPr>
              <a:spLocks noChangeShapeType="1"/>
            </p:cNvSpPr>
            <p:nvPr/>
          </p:nvSpPr>
          <p:spPr bwMode="auto">
            <a:xfrm>
              <a:off x="5114925" y="2967038"/>
              <a:ext cx="19446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5855" name="Line 12"/>
            <p:cNvSpPr>
              <a:spLocks noChangeShapeType="1"/>
            </p:cNvSpPr>
            <p:nvPr/>
          </p:nvSpPr>
          <p:spPr bwMode="auto">
            <a:xfrm flipH="1" flipV="1">
              <a:off x="2090738" y="2967038"/>
              <a:ext cx="2087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5856" name="Text Box 13"/>
            <p:cNvSpPr txBox="1">
              <a:spLocks noChangeArrowheads="1"/>
            </p:cNvSpPr>
            <p:nvPr/>
          </p:nvSpPr>
          <p:spPr bwMode="auto">
            <a:xfrm>
              <a:off x="2338387" y="2481918"/>
              <a:ext cx="248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solidFill>
                    <a:schemeClr val="bg2"/>
                  </a:solidFill>
                </a:rPr>
                <a:t>Taken out on </a:t>
              </a:r>
              <a:r>
                <a:rPr lang="en-US" altLang="en-US" sz="2800" dirty="0">
                  <a:solidFill>
                    <a:schemeClr val="bg2"/>
                  </a:solidFill>
                </a:rPr>
                <a:t>→</a:t>
              </a:r>
            </a:p>
          </p:txBody>
        </p:sp>
        <p:sp>
          <p:nvSpPr>
            <p:cNvPr id="35857" name="Text Box 14"/>
            <p:cNvSpPr txBox="1">
              <a:spLocks noChangeArrowheads="1"/>
            </p:cNvSpPr>
            <p:nvPr/>
          </p:nvSpPr>
          <p:spPr bwMode="auto">
            <a:xfrm>
              <a:off x="5327121" y="2464456"/>
              <a:ext cx="15912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800" dirty="0">
                  <a:solidFill>
                    <a:schemeClr val="bg2"/>
                  </a:solidFill>
                </a:rPr>
                <a:t>←</a:t>
              </a:r>
              <a:r>
                <a:rPr lang="en-US" altLang="en-US" sz="1800" dirty="0">
                  <a:solidFill>
                    <a:schemeClr val="bg2"/>
                  </a:solidFill>
                </a:rPr>
                <a:t> Takes out</a:t>
              </a:r>
            </a:p>
          </p:txBody>
        </p:sp>
        <p:sp>
          <p:nvSpPr>
            <p:cNvPr id="35858" name="Text Box 16"/>
            <p:cNvSpPr txBox="1">
              <a:spLocks noChangeArrowheads="1"/>
            </p:cNvSpPr>
            <p:nvPr/>
          </p:nvSpPr>
          <p:spPr bwMode="auto">
            <a:xfrm>
              <a:off x="566423" y="1999595"/>
              <a:ext cx="1271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solidFill>
                    <a:schemeClr val="bg2"/>
                  </a:solidFill>
                </a:rPr>
                <a:t>Writes  </a:t>
              </a:r>
              <a:r>
                <a:rPr lang="en-US" altLang="en-US" sz="2800" dirty="0">
                  <a:solidFill>
                    <a:schemeClr val="bg2"/>
                  </a:solidFill>
                </a:rPr>
                <a:t>↓</a:t>
              </a:r>
            </a:p>
          </p:txBody>
        </p:sp>
      </p:grpSp>
      <p:sp>
        <p:nvSpPr>
          <p:cNvPr id="19" name="Text Box 18"/>
          <p:cNvSpPr txBox="1">
            <a:spLocks noChangeArrowheads="1"/>
          </p:cNvSpPr>
          <p:nvPr/>
        </p:nvSpPr>
        <p:spPr bwMode="auto">
          <a:xfrm>
            <a:off x="506413" y="5129213"/>
            <a:ext cx="7561535" cy="954088"/>
          </a:xfrm>
          <a:prstGeom prst="rect">
            <a:avLst/>
          </a:prstGeom>
          <a:solidFill>
            <a:srgbClr val="CCFF99"/>
          </a:solidFill>
          <a:ln>
            <a:solidFill>
              <a:schemeClr val="accent6">
                <a:lumMod val="75000"/>
              </a:schemeClr>
            </a:solidFill>
          </a:ln>
        </p:spPr>
        <p:txBody>
          <a:bodyPr wrap="square">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266700" indent="-2667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a:buFont typeface="Arial" panose="020B0604020202020204" pitchFamily="34" charset="0"/>
              <a:buChar char="•"/>
            </a:pPr>
            <a:r>
              <a:rPr lang="en-US" altLang="en-US" sz="2800" b="1" dirty="0">
                <a:solidFill>
                  <a:srgbClr val="C00000"/>
                </a:solidFill>
              </a:rPr>
              <a:t>A </a:t>
            </a:r>
            <a:r>
              <a:rPr lang="en-US" altLang="en-US" sz="2800" b="1" dirty="0">
                <a:solidFill>
                  <a:srgbClr val="002060"/>
                </a:solidFill>
              </a:rPr>
              <a:t>Book</a:t>
            </a:r>
            <a:r>
              <a:rPr lang="en-US" altLang="en-US" sz="2800" dirty="0">
                <a:solidFill>
                  <a:schemeClr val="bg2"/>
                </a:solidFill>
              </a:rPr>
              <a:t> is Classified by </a:t>
            </a:r>
            <a:r>
              <a:rPr lang="en-US" altLang="en-US" sz="2800" b="1" dirty="0">
                <a:solidFill>
                  <a:srgbClr val="C00000"/>
                </a:solidFill>
              </a:rPr>
              <a:t>ONE</a:t>
            </a:r>
            <a:r>
              <a:rPr lang="en-US" altLang="en-US" sz="2800" dirty="0">
                <a:solidFill>
                  <a:schemeClr val="bg2"/>
                </a:solidFill>
              </a:rPr>
              <a:t> </a:t>
            </a:r>
            <a:r>
              <a:rPr lang="en-US" altLang="en-US" sz="2800" b="1" dirty="0">
                <a:solidFill>
                  <a:srgbClr val="002060"/>
                </a:solidFill>
              </a:rPr>
              <a:t>Subject</a:t>
            </a:r>
            <a:r>
              <a:rPr lang="en-US" altLang="en-US" sz="2800" dirty="0">
                <a:solidFill>
                  <a:schemeClr val="bg2"/>
                </a:solidFill>
              </a:rPr>
              <a:t>. </a:t>
            </a:r>
          </a:p>
          <a:p>
            <a:pPr lvl="1">
              <a:buFont typeface="Arial" panose="020B0604020202020204" pitchFamily="34" charset="0"/>
              <a:buChar char="•"/>
            </a:pPr>
            <a:r>
              <a:rPr lang="en-US" altLang="en-US" sz="2800" b="1" dirty="0">
                <a:solidFill>
                  <a:srgbClr val="C00000"/>
                </a:solidFill>
              </a:rPr>
              <a:t>ONE</a:t>
            </a:r>
            <a:r>
              <a:rPr lang="en-US" altLang="en-US" sz="2800" dirty="0">
                <a:solidFill>
                  <a:schemeClr val="bg2"/>
                </a:solidFill>
              </a:rPr>
              <a:t> </a:t>
            </a:r>
            <a:r>
              <a:rPr lang="en-US" altLang="en-US" sz="2800" b="1" dirty="0">
                <a:solidFill>
                  <a:srgbClr val="002060"/>
                </a:solidFill>
              </a:rPr>
              <a:t>Subject</a:t>
            </a:r>
            <a:r>
              <a:rPr lang="en-US" altLang="en-US" sz="2800" dirty="0">
                <a:solidFill>
                  <a:schemeClr val="bg2"/>
                </a:solidFill>
              </a:rPr>
              <a:t> could classify </a:t>
            </a:r>
            <a:r>
              <a:rPr lang="en-US" altLang="en-US" sz="2800" b="1" dirty="0">
                <a:solidFill>
                  <a:srgbClr val="C00000"/>
                </a:solidFill>
              </a:rPr>
              <a:t>many</a:t>
            </a:r>
            <a:r>
              <a:rPr lang="en-US" altLang="en-US" sz="2800" dirty="0">
                <a:solidFill>
                  <a:schemeClr val="bg2"/>
                </a:solidFill>
              </a:rPr>
              <a:t> </a:t>
            </a:r>
            <a:r>
              <a:rPr lang="en-US" altLang="en-US" sz="2800" b="1" dirty="0">
                <a:solidFill>
                  <a:srgbClr val="002060"/>
                </a:solidFill>
              </a:rPr>
              <a:t>Books</a:t>
            </a:r>
            <a:r>
              <a:rPr lang="en-US" altLang="en-US" sz="2800" dirty="0">
                <a:solidFill>
                  <a:schemeClr val="bg2"/>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8900" y="120650"/>
            <a:ext cx="8785225" cy="1143000"/>
          </a:xfrm>
        </p:spPr>
        <p:txBody>
          <a:bodyPr/>
          <a:lstStyle/>
          <a:p>
            <a:r>
              <a:rPr lang="en-US" altLang="en-US"/>
              <a:t>Attributes - 1 </a:t>
            </a:r>
          </a:p>
        </p:txBody>
      </p:sp>
      <p:sp>
        <p:nvSpPr>
          <p:cNvPr id="37891" name="Rectangle 3"/>
          <p:cNvSpPr>
            <a:spLocks noGrp="1" noChangeArrowheads="1"/>
          </p:cNvSpPr>
          <p:nvPr>
            <p:ph type="body" idx="1"/>
          </p:nvPr>
        </p:nvSpPr>
        <p:spPr>
          <a:xfrm>
            <a:off x="88900" y="1484784"/>
            <a:ext cx="8856663" cy="4319587"/>
          </a:xfrm>
        </p:spPr>
        <p:txBody>
          <a:bodyPr/>
          <a:lstStyle/>
          <a:p>
            <a:pPr lvl="1"/>
            <a:r>
              <a:rPr lang="en-US" altLang="en-US" sz="2400" dirty="0">
                <a:solidFill>
                  <a:schemeClr val="tx1"/>
                </a:solidFill>
                <a:latin typeface="Arial" panose="020B0604020202020204" pitchFamily="34" charset="0"/>
                <a:cs typeface="Arial" panose="020B0604020202020204" pitchFamily="34" charset="0"/>
              </a:rPr>
              <a:t>A property of an entity type. </a:t>
            </a:r>
          </a:p>
          <a:p>
            <a:pPr lvl="1"/>
            <a:r>
              <a:rPr lang="en-GB" sz="2400" b="0" i="0" dirty="0">
                <a:solidFill>
                  <a:schemeClr val="tx1"/>
                </a:solidFill>
                <a:effectLst/>
                <a:latin typeface="Arial" panose="020B0604020202020204" pitchFamily="34" charset="0"/>
                <a:cs typeface="Arial" panose="020B0604020202020204" pitchFamily="34" charset="0"/>
              </a:rPr>
              <a:t>It defines what kind of information we want to capture about that entity. </a:t>
            </a:r>
          </a:p>
          <a:p>
            <a:pPr lvl="1"/>
            <a:r>
              <a:rPr lang="en-GB" sz="2400" b="0" i="0" dirty="0">
                <a:solidFill>
                  <a:schemeClr val="tx1"/>
                </a:solidFill>
                <a:effectLst/>
                <a:latin typeface="Arial" panose="020B0604020202020204" pitchFamily="34" charset="0"/>
                <a:cs typeface="Arial" panose="020B0604020202020204" pitchFamily="34" charset="0"/>
              </a:rPr>
              <a:t>Attributes map to database table columns, and each attribute corresponds to a specific piece of data. </a:t>
            </a:r>
          </a:p>
          <a:p>
            <a:pPr lvl="1"/>
            <a:r>
              <a:rPr lang="en-GB" sz="2400" dirty="0">
                <a:solidFill>
                  <a:schemeClr val="tx1"/>
                </a:solidFill>
                <a:latin typeface="Arial" panose="020B0604020202020204" pitchFamily="34" charset="0"/>
                <a:cs typeface="Arial" panose="020B0604020202020204" pitchFamily="34" charset="0"/>
              </a:rPr>
              <a:t>For example</a:t>
            </a:r>
            <a:r>
              <a:rPr lang="en-GB" sz="2400" b="0" i="0" dirty="0">
                <a:solidFill>
                  <a:srgbClr val="111111"/>
                </a:solidFill>
                <a:effectLst/>
                <a:latin typeface="Arial" panose="020B0604020202020204" pitchFamily="34" charset="0"/>
                <a:cs typeface="Arial" panose="020B0604020202020204" pitchFamily="34" charset="0"/>
              </a:rPr>
              <a:t>: In a </a:t>
            </a:r>
            <a:r>
              <a:rPr lang="en-GB" sz="2400" b="1" i="0" dirty="0">
                <a:solidFill>
                  <a:srgbClr val="111111"/>
                </a:solidFill>
                <a:effectLst/>
                <a:latin typeface="Arial" panose="020B0604020202020204" pitchFamily="34" charset="0"/>
                <a:cs typeface="Arial" panose="020B0604020202020204" pitchFamily="34" charset="0"/>
              </a:rPr>
              <a:t>customer</a:t>
            </a:r>
            <a:r>
              <a:rPr lang="en-GB" sz="2400" b="0" i="0" dirty="0">
                <a:solidFill>
                  <a:srgbClr val="111111"/>
                </a:solidFill>
                <a:effectLst/>
                <a:latin typeface="Arial" panose="020B0604020202020204" pitchFamily="34" charset="0"/>
                <a:cs typeface="Arial" panose="020B0604020202020204" pitchFamily="34" charset="0"/>
              </a:rPr>
              <a:t> entity, attributes might include:</a:t>
            </a:r>
          </a:p>
          <a:p>
            <a:pPr marL="742950" lvl="1" indent="-285750" algn="l">
              <a:buFont typeface="Arial" panose="020B0604020202020204" pitchFamily="34" charset="0"/>
              <a:buChar char="•"/>
            </a:pPr>
            <a:r>
              <a:rPr lang="en-GB" sz="2400" b="1" i="0" dirty="0">
                <a:solidFill>
                  <a:srgbClr val="111111"/>
                </a:solidFill>
                <a:effectLst/>
                <a:latin typeface="Arial" panose="020B0604020202020204" pitchFamily="34" charset="0"/>
                <a:cs typeface="Arial" panose="020B0604020202020204" pitchFamily="34" charset="0"/>
              </a:rPr>
              <a:t>Name</a:t>
            </a:r>
            <a:r>
              <a:rPr lang="en-GB" sz="2400" b="0" i="0" dirty="0">
                <a:solidFill>
                  <a:srgbClr val="111111"/>
                </a:solidFill>
                <a:effectLst/>
                <a:latin typeface="Arial" panose="020B0604020202020204" pitchFamily="34" charset="0"/>
                <a:cs typeface="Arial" panose="020B0604020202020204" pitchFamily="34" charset="0"/>
              </a:rPr>
              <a:t>: Captures the customer’s full name.</a:t>
            </a:r>
          </a:p>
          <a:p>
            <a:pPr marL="742950" lvl="1" indent="-285750" algn="l">
              <a:buFont typeface="Arial" panose="020B0604020202020204" pitchFamily="34" charset="0"/>
              <a:buChar char="•"/>
            </a:pPr>
            <a:r>
              <a:rPr lang="en-GB" sz="2400" b="1" i="0" dirty="0">
                <a:solidFill>
                  <a:srgbClr val="111111"/>
                </a:solidFill>
                <a:effectLst/>
                <a:latin typeface="Arial" panose="020B0604020202020204" pitchFamily="34" charset="0"/>
                <a:cs typeface="Arial" panose="020B0604020202020204" pitchFamily="34" charset="0"/>
              </a:rPr>
              <a:t>Address</a:t>
            </a:r>
            <a:r>
              <a:rPr lang="en-GB" sz="2400" b="0" i="0" dirty="0">
                <a:solidFill>
                  <a:srgbClr val="111111"/>
                </a:solidFill>
                <a:effectLst/>
                <a:latin typeface="Arial" panose="020B0604020202020204" pitchFamily="34" charset="0"/>
                <a:cs typeface="Arial" panose="020B0604020202020204" pitchFamily="34" charset="0"/>
              </a:rPr>
              <a:t>: Stores the customer’s physical address.</a:t>
            </a:r>
          </a:p>
          <a:p>
            <a:pPr marL="742950" lvl="1" indent="-285750" algn="l">
              <a:buFont typeface="Arial" panose="020B0604020202020204" pitchFamily="34" charset="0"/>
              <a:buChar char="•"/>
            </a:pPr>
            <a:r>
              <a:rPr lang="en-GB" sz="2400" b="1" i="0" dirty="0">
                <a:solidFill>
                  <a:srgbClr val="111111"/>
                </a:solidFill>
                <a:effectLst/>
                <a:latin typeface="Arial" panose="020B0604020202020204" pitchFamily="34" charset="0"/>
                <a:cs typeface="Arial" panose="020B0604020202020204" pitchFamily="34" charset="0"/>
              </a:rPr>
              <a:t>Phone Number</a:t>
            </a:r>
            <a:r>
              <a:rPr lang="en-GB" sz="2400" b="0" i="0" dirty="0">
                <a:solidFill>
                  <a:srgbClr val="111111"/>
                </a:solidFill>
                <a:effectLst/>
                <a:latin typeface="Arial" panose="020B0604020202020204" pitchFamily="34" charset="0"/>
                <a:cs typeface="Arial" panose="020B0604020202020204" pitchFamily="34" charset="0"/>
              </a:rPr>
              <a:t>: Records the customer’s contact number.</a:t>
            </a:r>
          </a:p>
          <a:p>
            <a:pPr lvl="1"/>
            <a:endParaRPr lang="en-US" altLang="en-US"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8900" y="120650"/>
            <a:ext cx="8785225" cy="1143000"/>
          </a:xfrm>
        </p:spPr>
        <p:txBody>
          <a:bodyPr/>
          <a:lstStyle/>
          <a:p>
            <a:pPr eaLnBrk="1" hangingPunct="1"/>
            <a:r>
              <a:rPr lang="en-GB" altLang="en-US"/>
              <a:t>Scope and Coverage</a:t>
            </a:r>
          </a:p>
        </p:txBody>
      </p:sp>
      <p:sp>
        <p:nvSpPr>
          <p:cNvPr id="9219" name="Rectangle 3"/>
          <p:cNvSpPr>
            <a:spLocks noGrp="1" noChangeArrowheads="1"/>
          </p:cNvSpPr>
          <p:nvPr>
            <p:ph type="body" idx="1"/>
          </p:nvPr>
        </p:nvSpPr>
        <p:spPr>
          <a:xfrm>
            <a:off x="88900" y="1556792"/>
            <a:ext cx="8856663" cy="4319587"/>
          </a:xfrm>
        </p:spPr>
        <p:txBody>
          <a:bodyPr/>
          <a:lstStyle/>
          <a:p>
            <a:pPr eaLnBrk="1" hangingPunct="1"/>
            <a:r>
              <a:rPr lang="en-GB" altLang="en-US" dirty="0"/>
              <a:t>This topic will cover:</a:t>
            </a:r>
          </a:p>
          <a:p>
            <a:pPr lvl="1" eaLnBrk="1" hangingPunct="1"/>
            <a:r>
              <a:rPr lang="en-GB" altLang="en-US" dirty="0">
                <a:latin typeface="Arial" panose="020B0604020202020204" pitchFamily="34" charset="0"/>
              </a:rPr>
              <a:t>Entity Relationship Modelling</a:t>
            </a:r>
          </a:p>
          <a:p>
            <a:pPr lvl="1" eaLnBrk="1" hangingPunct="1"/>
            <a:r>
              <a:rPr lang="en-GB" altLang="en-US" dirty="0">
                <a:latin typeface="Arial" panose="020B0604020202020204" pitchFamily="34" charset="0"/>
              </a:rPr>
              <a:t>Types of Notation</a:t>
            </a:r>
          </a:p>
          <a:p>
            <a:pPr lvl="1" eaLnBrk="1" hangingPunct="1"/>
            <a:r>
              <a:rPr lang="en-GB" altLang="en-US" dirty="0">
                <a:latin typeface="Arial" panose="020B0604020202020204" pitchFamily="34" charset="0"/>
              </a:rPr>
              <a:t>Basic concepts</a:t>
            </a:r>
          </a:p>
          <a:p>
            <a:pPr lvl="2" eaLnBrk="1" hangingPunct="1"/>
            <a:r>
              <a:rPr lang="en-GB" altLang="en-US" sz="2600" dirty="0">
                <a:latin typeface="Arial" panose="020B0604020202020204" pitchFamily="34" charset="0"/>
              </a:rPr>
              <a:t>Entities </a:t>
            </a:r>
          </a:p>
          <a:p>
            <a:pPr lvl="2" eaLnBrk="1" hangingPunct="1"/>
            <a:r>
              <a:rPr lang="en-GB" altLang="en-US" sz="2600" dirty="0">
                <a:latin typeface="Arial" panose="020B0604020202020204" pitchFamily="34" charset="0"/>
              </a:rPr>
              <a:t>Relationships </a:t>
            </a:r>
          </a:p>
          <a:p>
            <a:pPr lvl="2" eaLnBrk="1" hangingPunct="1"/>
            <a:r>
              <a:rPr lang="en-GB" altLang="en-US" sz="2600" dirty="0">
                <a:latin typeface="Arial" panose="020B0604020202020204" pitchFamily="34" charset="0"/>
              </a:rPr>
              <a:t>Attributes</a:t>
            </a:r>
          </a:p>
          <a:p>
            <a:pPr lvl="1" eaLnBrk="1" hangingPunct="1"/>
            <a:r>
              <a:rPr lang="en-GB" altLang="en-US" dirty="0">
                <a:latin typeface="Arial" panose="020B0604020202020204" pitchFamily="34" charset="0"/>
              </a:rPr>
              <a:t>Identifying Entities</a:t>
            </a:r>
          </a:p>
          <a:p>
            <a:pPr lvl="1" eaLnBrk="1" hangingPunct="1"/>
            <a:endParaRPr lang="en-GB" altLang="en-US" sz="2400" dirty="0">
              <a:latin typeface="Arial" panose="020B0604020202020204" pitchFamily="34" charset="0"/>
            </a:endParaRPr>
          </a:p>
          <a:p>
            <a:pPr lvl="2" eaLnBrk="1" hangingPunct="1"/>
            <a:endParaRPr lang="en-GB" altLang="en-US" sz="20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8900" y="120650"/>
            <a:ext cx="8785225" cy="1143000"/>
          </a:xfrm>
        </p:spPr>
        <p:txBody>
          <a:bodyPr/>
          <a:lstStyle/>
          <a:p>
            <a:r>
              <a:rPr lang="en-US" altLang="en-US"/>
              <a:t>Attributes - 2</a:t>
            </a:r>
          </a:p>
        </p:txBody>
      </p:sp>
      <p:sp>
        <p:nvSpPr>
          <p:cNvPr id="38915" name="Rectangle 3"/>
          <p:cNvSpPr>
            <a:spLocks noGrp="1" noChangeArrowheads="1"/>
          </p:cNvSpPr>
          <p:nvPr>
            <p:ph type="body" idx="1"/>
          </p:nvPr>
        </p:nvSpPr>
        <p:spPr>
          <a:xfrm>
            <a:off x="88900" y="1412776"/>
            <a:ext cx="8856663" cy="4319587"/>
          </a:xfrm>
        </p:spPr>
        <p:txBody>
          <a:bodyPr/>
          <a:lstStyle/>
          <a:p>
            <a:pPr lvl="1">
              <a:buFont typeface="Times" panose="02020603050405020304" pitchFamily="18" charset="0"/>
              <a:buChar char="•"/>
            </a:pPr>
            <a:r>
              <a:rPr lang="en-US" altLang="en-US" sz="2400" b="1" dirty="0">
                <a:solidFill>
                  <a:srgbClr val="002060"/>
                </a:solidFill>
                <a:latin typeface="Arial" panose="020B0604020202020204" pitchFamily="34" charset="0"/>
              </a:rPr>
              <a:t>Attribute Domain</a:t>
            </a:r>
          </a:p>
          <a:p>
            <a:pPr lvl="2">
              <a:buFont typeface="Times" panose="02020603050405020304" pitchFamily="18" charset="0"/>
              <a:buChar char="•"/>
            </a:pPr>
            <a:r>
              <a:rPr lang="en-GB" sz="2000" dirty="0"/>
              <a:t>set of allowable values for an attribute</a:t>
            </a:r>
            <a:endParaRPr lang="en-US" altLang="en-US" sz="2000" dirty="0">
              <a:latin typeface="Arial" panose="020B0604020202020204" pitchFamily="34" charset="0"/>
            </a:endParaRPr>
          </a:p>
          <a:p>
            <a:pPr lvl="1">
              <a:buFont typeface="Times" panose="02020603050405020304" pitchFamily="18" charset="0"/>
              <a:buChar char="•"/>
            </a:pPr>
            <a:r>
              <a:rPr lang="en-US" altLang="en-US" sz="2400" b="1" dirty="0">
                <a:solidFill>
                  <a:srgbClr val="002060"/>
                </a:solidFill>
                <a:latin typeface="Arial" panose="020B0604020202020204" pitchFamily="34" charset="0"/>
              </a:rPr>
              <a:t>Simple Attribute</a:t>
            </a:r>
          </a:p>
          <a:p>
            <a:pPr lvl="2">
              <a:buFont typeface="Times" panose="02020603050405020304" pitchFamily="18" charset="0"/>
              <a:buChar char="•"/>
            </a:pPr>
            <a:r>
              <a:rPr lang="en-GB" sz="2000" dirty="0"/>
              <a:t>a single component</a:t>
            </a:r>
            <a:endParaRPr lang="en-US" altLang="en-US" sz="2000" dirty="0">
              <a:latin typeface="Arial" panose="020B0604020202020204" pitchFamily="34" charset="0"/>
            </a:endParaRPr>
          </a:p>
          <a:p>
            <a:pPr lvl="1">
              <a:buFont typeface="Times" panose="02020603050405020304" pitchFamily="18" charset="0"/>
              <a:buChar char="•"/>
            </a:pPr>
            <a:r>
              <a:rPr lang="en-US" altLang="en-US" sz="2400" b="1" dirty="0">
                <a:solidFill>
                  <a:srgbClr val="002060"/>
                </a:solidFill>
                <a:latin typeface="Arial" panose="020B0604020202020204" pitchFamily="34" charset="0"/>
              </a:rPr>
              <a:t>Composite Attribute</a:t>
            </a:r>
          </a:p>
          <a:p>
            <a:pPr lvl="2">
              <a:buFont typeface="Times" panose="02020603050405020304" pitchFamily="18" charset="0"/>
              <a:buChar char="•"/>
            </a:pPr>
            <a:r>
              <a:rPr lang="en-GB" sz="2000" dirty="0"/>
              <a:t>composed of more than one component</a:t>
            </a:r>
            <a:endParaRPr lang="en-US" altLang="en-US" sz="2000" dirty="0">
              <a:latin typeface="Arial" panose="020B0604020202020204" pitchFamily="34" charset="0"/>
            </a:endParaRPr>
          </a:p>
          <a:p>
            <a:pPr lvl="1">
              <a:buFont typeface="Times" panose="02020603050405020304" pitchFamily="18" charset="0"/>
              <a:buChar char="•"/>
            </a:pPr>
            <a:r>
              <a:rPr lang="en-US" altLang="en-US" sz="2400" b="1" dirty="0">
                <a:solidFill>
                  <a:srgbClr val="002060"/>
                </a:solidFill>
                <a:latin typeface="Arial" panose="020B0604020202020204" pitchFamily="34" charset="0"/>
              </a:rPr>
              <a:t>Single-valued attribute</a:t>
            </a:r>
          </a:p>
          <a:p>
            <a:pPr lvl="2">
              <a:buFont typeface="Times" panose="02020603050405020304" pitchFamily="18" charset="0"/>
              <a:buChar char="•"/>
            </a:pPr>
            <a:r>
              <a:rPr lang="en-GB" sz="2000" dirty="0"/>
              <a:t>holds a single value for an occurrence</a:t>
            </a:r>
            <a:endParaRPr lang="en-US" altLang="en-US" sz="2000" dirty="0">
              <a:latin typeface="Arial" panose="020B0604020202020204" pitchFamily="34" charset="0"/>
            </a:endParaRPr>
          </a:p>
          <a:p>
            <a:pPr lvl="1">
              <a:buFont typeface="Times" panose="02020603050405020304" pitchFamily="18" charset="0"/>
              <a:buChar char="•"/>
            </a:pPr>
            <a:r>
              <a:rPr lang="en-US" altLang="en-US" sz="2400" b="1" dirty="0">
                <a:solidFill>
                  <a:srgbClr val="002060"/>
                </a:solidFill>
                <a:latin typeface="Arial" panose="020B0604020202020204" pitchFamily="34" charset="0"/>
              </a:rPr>
              <a:t>Multi-valued attribute </a:t>
            </a:r>
          </a:p>
          <a:p>
            <a:pPr lvl="2">
              <a:buFont typeface="Times" panose="02020603050405020304" pitchFamily="18" charset="0"/>
              <a:buChar char="•"/>
            </a:pPr>
            <a:r>
              <a:rPr lang="en-GB" sz="2000" dirty="0"/>
              <a:t>there might be more than one value for a given occurrence of an entity type</a:t>
            </a:r>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8900" y="120650"/>
            <a:ext cx="8785225" cy="1143000"/>
          </a:xfrm>
        </p:spPr>
        <p:txBody>
          <a:bodyPr/>
          <a:lstStyle/>
          <a:p>
            <a:r>
              <a:rPr lang="en-US" altLang="en-US"/>
              <a:t>Activity</a:t>
            </a:r>
          </a:p>
        </p:txBody>
      </p:sp>
      <p:sp>
        <p:nvSpPr>
          <p:cNvPr id="39939" name="Rectangle 3"/>
          <p:cNvSpPr>
            <a:spLocks noGrp="1" noChangeArrowheads="1"/>
          </p:cNvSpPr>
          <p:nvPr>
            <p:ph type="body" idx="1"/>
          </p:nvPr>
        </p:nvSpPr>
        <p:spPr/>
        <p:txBody>
          <a:bodyPr/>
          <a:lstStyle/>
          <a:p>
            <a:pPr marL="268287" lvl="1" indent="0">
              <a:buNone/>
            </a:pPr>
            <a:r>
              <a:rPr lang="en-US" altLang="en-US" dirty="0">
                <a:latin typeface="Arial" panose="020B0604020202020204" pitchFamily="34" charset="0"/>
              </a:rPr>
              <a:t>What are the attributes for the entities we identified as part of the library system?</a:t>
            </a:r>
          </a:p>
          <a:p>
            <a:pPr lvl="1"/>
            <a:endParaRPr lang="en-US" altLang="en-US" sz="800" dirty="0">
              <a:latin typeface="Arial" panose="020B0604020202020204" pitchFamily="34" charset="0"/>
            </a:endParaRPr>
          </a:p>
          <a:p>
            <a:pPr lvl="2"/>
            <a:r>
              <a:rPr lang="en-US" altLang="en-US" sz="2600" b="1" i="1" dirty="0">
                <a:latin typeface="Arial" panose="020B0604020202020204" pitchFamily="34" charset="0"/>
              </a:rPr>
              <a:t>Book</a:t>
            </a:r>
          </a:p>
          <a:p>
            <a:pPr lvl="2"/>
            <a:r>
              <a:rPr lang="en-US" altLang="en-US" sz="2600" b="1" i="1" dirty="0">
                <a:latin typeface="Arial" panose="020B0604020202020204" pitchFamily="34" charset="0"/>
              </a:rPr>
              <a:t>Author</a:t>
            </a:r>
          </a:p>
          <a:p>
            <a:pPr lvl="2"/>
            <a:r>
              <a:rPr lang="en-US" altLang="en-US" sz="2600" b="1" i="1" dirty="0">
                <a:latin typeface="Arial" panose="020B0604020202020204" pitchFamily="34" charset="0"/>
              </a:rPr>
              <a:t>Borrower</a:t>
            </a:r>
          </a:p>
          <a:p>
            <a:pPr lvl="2"/>
            <a:r>
              <a:rPr lang="en-US" altLang="en-US" sz="2600" b="1" i="1" dirty="0">
                <a:latin typeface="Arial" panose="020B0604020202020204" pitchFamily="34" charset="0"/>
              </a:rPr>
              <a:t>Loan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8900" y="120650"/>
            <a:ext cx="8785225" cy="1143000"/>
          </a:xfrm>
        </p:spPr>
        <p:txBody>
          <a:bodyPr/>
          <a:lstStyle/>
          <a:p>
            <a:r>
              <a:rPr lang="en-US" altLang="en-US"/>
              <a:t>Identifying Entities - 1</a:t>
            </a:r>
          </a:p>
        </p:txBody>
      </p:sp>
      <p:sp>
        <p:nvSpPr>
          <p:cNvPr id="40963" name="Rectangle 3"/>
          <p:cNvSpPr>
            <a:spLocks noGrp="1" noChangeArrowheads="1"/>
          </p:cNvSpPr>
          <p:nvPr>
            <p:ph type="body" idx="1"/>
          </p:nvPr>
        </p:nvSpPr>
        <p:spPr/>
        <p:txBody>
          <a:bodyPr/>
          <a:lstStyle/>
          <a:p>
            <a:pPr marL="268287" lvl="1" indent="0">
              <a:buNone/>
            </a:pPr>
            <a:r>
              <a:rPr lang="en-US" altLang="en-US" b="1" i="1" dirty="0">
                <a:solidFill>
                  <a:srgbClr val="002060"/>
                </a:solidFill>
                <a:latin typeface="Arial" panose="020B0604020202020204" pitchFamily="34" charset="0"/>
              </a:rPr>
              <a:t>Look for </a:t>
            </a:r>
            <a:r>
              <a:rPr lang="en-US" altLang="en-US" b="1" i="1" dirty="0">
                <a:solidFill>
                  <a:srgbClr val="C00000"/>
                </a:solidFill>
                <a:latin typeface="Arial" panose="020B0604020202020204" pitchFamily="34" charset="0"/>
              </a:rPr>
              <a:t>nouns</a:t>
            </a:r>
            <a:r>
              <a:rPr lang="en-US" altLang="en-US" b="1" i="1" dirty="0">
                <a:solidFill>
                  <a:srgbClr val="002060"/>
                </a:solidFill>
                <a:latin typeface="Arial" panose="020B0604020202020204" pitchFamily="34" charset="0"/>
              </a:rPr>
              <a:t>.</a:t>
            </a:r>
          </a:p>
          <a:p>
            <a:pPr lvl="1">
              <a:buFontTx/>
              <a:buNone/>
            </a:pPr>
            <a:endParaRPr lang="en-US" altLang="en-US" sz="1600" dirty="0">
              <a:latin typeface="Arial" panose="020B0604020202020204" pitchFamily="34" charset="0"/>
            </a:endParaRPr>
          </a:p>
          <a:p>
            <a:pPr lvl="1">
              <a:buFontTx/>
              <a:buNone/>
            </a:pPr>
            <a:r>
              <a:rPr lang="en-US" altLang="en-US" b="1" i="1" dirty="0">
                <a:latin typeface="Arial" panose="020B0604020202020204" pitchFamily="34" charset="0"/>
              </a:rPr>
              <a:t>Example: </a:t>
            </a:r>
          </a:p>
          <a:p>
            <a:pPr lvl="1"/>
            <a:r>
              <a:rPr lang="en-US" altLang="en-US" dirty="0">
                <a:latin typeface="Arial" panose="020B0604020202020204" pitchFamily="34" charset="0"/>
              </a:rPr>
              <a:t>A student record system is used to allocate students to units. Each unit is part of a course. Each unit has one or more assessments attached to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88900" y="120650"/>
            <a:ext cx="8785225" cy="1143000"/>
          </a:xfrm>
        </p:spPr>
        <p:txBody>
          <a:bodyPr/>
          <a:lstStyle/>
          <a:p>
            <a:r>
              <a:rPr lang="en-US" altLang="en-US"/>
              <a:t>Identifying Entities - 2</a:t>
            </a:r>
          </a:p>
        </p:txBody>
      </p:sp>
      <p:sp>
        <p:nvSpPr>
          <p:cNvPr id="41987" name="Rectangle 1027"/>
          <p:cNvSpPr>
            <a:spLocks noGrp="1" noChangeArrowheads="1"/>
          </p:cNvSpPr>
          <p:nvPr>
            <p:ph type="body" idx="1"/>
          </p:nvPr>
        </p:nvSpPr>
        <p:spPr/>
        <p:txBody>
          <a:bodyPr/>
          <a:lstStyle/>
          <a:p>
            <a:pPr marL="268287" lvl="1" indent="0">
              <a:buNone/>
            </a:pPr>
            <a:r>
              <a:rPr lang="en-US" altLang="en-US" b="1" i="1" dirty="0">
                <a:solidFill>
                  <a:srgbClr val="002060"/>
                </a:solidFill>
                <a:latin typeface="Arial" panose="020B0604020202020204" pitchFamily="34" charset="0"/>
              </a:rPr>
              <a:t>Look for </a:t>
            </a:r>
            <a:r>
              <a:rPr lang="en-US" altLang="en-US" b="1" i="1" dirty="0">
                <a:solidFill>
                  <a:srgbClr val="C00000"/>
                </a:solidFill>
                <a:latin typeface="Arial" panose="020B0604020202020204" pitchFamily="34" charset="0"/>
              </a:rPr>
              <a:t>nouns</a:t>
            </a:r>
            <a:r>
              <a:rPr lang="en-US" altLang="en-US" b="1" i="1" dirty="0">
                <a:solidFill>
                  <a:srgbClr val="002060"/>
                </a:solidFill>
                <a:latin typeface="Arial" panose="020B0604020202020204" pitchFamily="34" charset="0"/>
              </a:rPr>
              <a:t>.</a:t>
            </a:r>
          </a:p>
          <a:p>
            <a:pPr lvl="1"/>
            <a:endParaRPr lang="en-US" altLang="en-US" sz="1600" dirty="0">
              <a:latin typeface="Arial" panose="020B0604020202020204" pitchFamily="34" charset="0"/>
            </a:endParaRPr>
          </a:p>
          <a:p>
            <a:pPr lvl="1">
              <a:buFontTx/>
              <a:buNone/>
            </a:pPr>
            <a:r>
              <a:rPr lang="en-US" altLang="en-US" b="1" i="1" dirty="0">
                <a:latin typeface="Arial" panose="020B0604020202020204" pitchFamily="34" charset="0"/>
              </a:rPr>
              <a:t>Example: </a:t>
            </a:r>
          </a:p>
          <a:p>
            <a:pPr lvl="1"/>
            <a:r>
              <a:rPr lang="en-US" altLang="en-US" dirty="0">
                <a:latin typeface="Arial" panose="020B0604020202020204" pitchFamily="34" charset="0"/>
              </a:rPr>
              <a:t>A student record system is used to allocate </a:t>
            </a:r>
            <a:r>
              <a:rPr lang="en-US" altLang="en-US" b="1" i="1" dirty="0">
                <a:solidFill>
                  <a:srgbClr val="C00000"/>
                </a:solidFill>
                <a:latin typeface="Arial" panose="020B0604020202020204" pitchFamily="34" charset="0"/>
              </a:rPr>
              <a:t>students</a:t>
            </a:r>
            <a:r>
              <a:rPr lang="en-US" altLang="en-US" b="1" dirty="0">
                <a:latin typeface="Arial" panose="020B0604020202020204" pitchFamily="34" charset="0"/>
              </a:rPr>
              <a:t> </a:t>
            </a:r>
            <a:r>
              <a:rPr lang="en-US" altLang="en-US" dirty="0">
                <a:latin typeface="Arial" panose="020B0604020202020204" pitchFamily="34" charset="0"/>
              </a:rPr>
              <a:t>to </a:t>
            </a:r>
            <a:r>
              <a:rPr lang="en-US" altLang="en-US" b="1" i="1" dirty="0">
                <a:solidFill>
                  <a:srgbClr val="C00000"/>
                </a:solidFill>
                <a:latin typeface="Arial" panose="020B0604020202020204" pitchFamily="34" charset="0"/>
              </a:rPr>
              <a:t>units</a:t>
            </a:r>
            <a:r>
              <a:rPr lang="en-US" altLang="en-US" dirty="0">
                <a:latin typeface="Arial" panose="020B0604020202020204" pitchFamily="34" charset="0"/>
              </a:rPr>
              <a:t>. Each unit is part of a </a:t>
            </a:r>
            <a:r>
              <a:rPr lang="en-US" altLang="en-US" b="1" i="1" dirty="0">
                <a:solidFill>
                  <a:srgbClr val="C00000"/>
                </a:solidFill>
                <a:latin typeface="Arial" panose="020B0604020202020204" pitchFamily="34" charset="0"/>
              </a:rPr>
              <a:t>course</a:t>
            </a:r>
            <a:r>
              <a:rPr lang="en-US" altLang="en-US" dirty="0">
                <a:latin typeface="Arial" panose="020B0604020202020204" pitchFamily="34" charset="0"/>
              </a:rPr>
              <a:t>. Each unit has one or more </a:t>
            </a:r>
            <a:r>
              <a:rPr lang="en-US" altLang="en-US" b="1" i="1" dirty="0">
                <a:solidFill>
                  <a:srgbClr val="C00000"/>
                </a:solidFill>
                <a:latin typeface="Arial" panose="020B0604020202020204" pitchFamily="34" charset="0"/>
              </a:rPr>
              <a:t>assessments</a:t>
            </a:r>
            <a:r>
              <a:rPr lang="en-US" altLang="en-US" b="1" dirty="0">
                <a:latin typeface="Arial" panose="020B0604020202020204" pitchFamily="34" charset="0"/>
              </a:rPr>
              <a:t> </a:t>
            </a:r>
            <a:r>
              <a:rPr lang="en-US" altLang="en-US" dirty="0">
                <a:latin typeface="Arial" panose="020B0604020202020204" pitchFamily="34" charset="0"/>
              </a:rPr>
              <a:t>attached to 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88900" y="120650"/>
            <a:ext cx="8785225" cy="1143000"/>
          </a:xfrm>
        </p:spPr>
        <p:txBody>
          <a:bodyPr/>
          <a:lstStyle/>
          <a:p>
            <a:r>
              <a:rPr lang="en-US" altLang="en-US"/>
              <a:t>Identifying Entities - 3</a:t>
            </a:r>
          </a:p>
        </p:txBody>
      </p:sp>
      <p:sp>
        <p:nvSpPr>
          <p:cNvPr id="43011" name="Rectangle 5"/>
          <p:cNvSpPr>
            <a:spLocks noGrp="1" noChangeArrowheads="1"/>
          </p:cNvSpPr>
          <p:nvPr>
            <p:ph type="body" idx="1"/>
          </p:nvPr>
        </p:nvSpPr>
        <p:spPr>
          <a:xfrm>
            <a:off x="107950" y="1630363"/>
            <a:ext cx="8856663" cy="4319587"/>
          </a:xfrm>
        </p:spPr>
        <p:txBody>
          <a:bodyPr/>
          <a:lstStyle/>
          <a:p>
            <a:pPr lvl="1"/>
            <a:r>
              <a:rPr lang="en-US" altLang="en-US" dirty="0">
                <a:latin typeface="Arial" panose="020B0604020202020204" pitchFamily="34" charset="0"/>
              </a:rPr>
              <a:t>This can also be done with a </a:t>
            </a:r>
            <a:r>
              <a:rPr lang="en-US" altLang="en-US" i="1" dirty="0">
                <a:solidFill>
                  <a:srgbClr val="002060"/>
                </a:solidFill>
                <a:latin typeface="Arial" panose="020B0604020202020204" pitchFamily="34" charset="0"/>
              </a:rPr>
              <a:t>bottom up approach </a:t>
            </a:r>
            <a:r>
              <a:rPr lang="en-US" altLang="en-US" dirty="0">
                <a:latin typeface="Arial" panose="020B0604020202020204" pitchFamily="34" charset="0"/>
              </a:rPr>
              <a:t>using </a:t>
            </a:r>
            <a:r>
              <a:rPr lang="en-US" altLang="en-US" b="1" i="1" dirty="0" err="1">
                <a:solidFill>
                  <a:srgbClr val="C00000"/>
                </a:solidFill>
                <a:latin typeface="Arial" panose="020B0604020202020204" pitchFamily="34" charset="0"/>
              </a:rPr>
              <a:t>normalisation</a:t>
            </a:r>
            <a:r>
              <a:rPr lang="en-US" altLang="en-US" dirty="0">
                <a:latin typeface="Arial" panose="020B0604020202020204" pitchFamily="34" charset="0"/>
              </a:rPr>
              <a:t> which we will look at later.</a:t>
            </a:r>
          </a:p>
          <a:p>
            <a:pPr lvl="1"/>
            <a:r>
              <a:rPr lang="en-US" altLang="en-US" dirty="0">
                <a:latin typeface="Arial" panose="020B0604020202020204" pitchFamily="34" charset="0"/>
              </a:rPr>
              <a:t>For now we are using a </a:t>
            </a:r>
            <a:r>
              <a:rPr lang="en-US" altLang="en-US" i="1" dirty="0">
                <a:solidFill>
                  <a:srgbClr val="002060"/>
                </a:solidFill>
                <a:latin typeface="Arial" panose="020B0604020202020204" pitchFamily="34" charset="0"/>
              </a:rPr>
              <a:t>top-down approach</a:t>
            </a:r>
            <a:r>
              <a:rPr lang="en-US" altLang="en-US" dirty="0">
                <a:latin typeface="Arial" panose="020B0604020202020204" pitchFamily="34" charset="0"/>
              </a:rPr>
              <a:t>. </a:t>
            </a:r>
          </a:p>
          <a:p>
            <a:pPr lvl="1"/>
            <a:r>
              <a:rPr lang="en-US" altLang="en-US" dirty="0">
                <a:latin typeface="Arial" panose="020B0604020202020204" pitchFamily="34" charset="0"/>
              </a:rPr>
              <a:t>There will be an exercise as part of the self-study.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a:xfrm>
            <a:off x="88900" y="120650"/>
            <a:ext cx="8785225" cy="1143000"/>
          </a:xfrm>
        </p:spPr>
        <p:txBody>
          <a:bodyPr/>
          <a:lstStyle/>
          <a:p>
            <a:pPr eaLnBrk="1" hangingPunct="1"/>
            <a:r>
              <a:rPr lang="en-US" altLang="en-US"/>
              <a:t>Topic Summary</a:t>
            </a:r>
          </a:p>
        </p:txBody>
      </p:sp>
      <p:sp>
        <p:nvSpPr>
          <p:cNvPr id="44035" name="Rectangle 7"/>
          <p:cNvSpPr>
            <a:spLocks noGrp="1" noChangeArrowheads="1"/>
          </p:cNvSpPr>
          <p:nvPr>
            <p:ph idx="1"/>
          </p:nvPr>
        </p:nvSpPr>
        <p:spPr/>
        <p:txBody>
          <a:bodyPr/>
          <a:lstStyle/>
          <a:p>
            <a:pPr lvl="1" eaLnBrk="1" hangingPunct="1"/>
            <a:r>
              <a:rPr lang="en-GB" altLang="en-US">
                <a:latin typeface="Arial" panose="020B0604020202020204" pitchFamily="34" charset="0"/>
              </a:rPr>
              <a:t>Entity</a:t>
            </a:r>
          </a:p>
          <a:p>
            <a:pPr lvl="1" eaLnBrk="1" hangingPunct="1"/>
            <a:r>
              <a:rPr lang="en-GB" altLang="en-US">
                <a:latin typeface="Arial" panose="020B0604020202020204" pitchFamily="34" charset="0"/>
              </a:rPr>
              <a:t>Entity occurrence</a:t>
            </a:r>
          </a:p>
          <a:p>
            <a:pPr lvl="1" eaLnBrk="1" hangingPunct="1"/>
            <a:r>
              <a:rPr lang="en-GB" altLang="en-US">
                <a:latin typeface="Arial" panose="020B0604020202020204" pitchFamily="34" charset="0"/>
              </a:rPr>
              <a:t>Relationships between entities</a:t>
            </a:r>
          </a:p>
          <a:p>
            <a:pPr lvl="1" eaLnBrk="1" hangingPunct="1"/>
            <a:r>
              <a:rPr lang="en-GB" altLang="en-US">
                <a:latin typeface="Arial" panose="020B0604020202020204" pitchFamily="34" charset="0"/>
              </a:rPr>
              <a:t>Attributes</a:t>
            </a:r>
          </a:p>
          <a:p>
            <a:pPr lvl="1" eaLnBrk="1" hangingPunct="1"/>
            <a:r>
              <a:rPr lang="en-GB" altLang="en-US">
                <a:latin typeface="Arial" panose="020B0604020202020204" pitchFamily="34" charset="0"/>
              </a:rPr>
              <a:t>Multiplicity</a:t>
            </a:r>
          </a:p>
          <a:p>
            <a:pPr lvl="1" eaLnBrk="1" hangingPunct="1"/>
            <a:r>
              <a:rPr lang="en-GB" altLang="en-US">
                <a:latin typeface="Arial" panose="020B0604020202020204" pitchFamily="34" charset="0"/>
              </a:rPr>
              <a:t>Identifying entities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88900" y="120650"/>
            <a:ext cx="8785225" cy="1143000"/>
          </a:xfrm>
        </p:spPr>
        <p:txBody>
          <a:bodyPr/>
          <a:lstStyle/>
          <a:p>
            <a:r>
              <a:rPr lang="en-US" altLang="en-US"/>
              <a:t>Learning Outcomes Revisited</a:t>
            </a:r>
          </a:p>
        </p:txBody>
      </p:sp>
      <p:sp>
        <p:nvSpPr>
          <p:cNvPr id="45059" name="Rectangle 5"/>
          <p:cNvSpPr>
            <a:spLocks noGrp="1" noChangeArrowheads="1"/>
          </p:cNvSpPr>
          <p:nvPr>
            <p:ph type="body" idx="1"/>
          </p:nvPr>
        </p:nvSpPr>
        <p:spPr>
          <a:xfrm>
            <a:off x="107950" y="1630363"/>
            <a:ext cx="8856663" cy="4319587"/>
          </a:xfrm>
        </p:spPr>
        <p:txBody>
          <a:bodyPr/>
          <a:lstStyle/>
          <a:p>
            <a:pPr eaLnBrk="1" hangingPunct="1"/>
            <a:r>
              <a:rPr lang="en-GB" altLang="en-US" sz="2800" b="1" i="0" dirty="0">
                <a:solidFill>
                  <a:schemeClr val="bg2"/>
                </a:solidFill>
              </a:rPr>
              <a:t>Have we met them?</a:t>
            </a:r>
            <a:endParaRPr lang="en-GB" altLang="en-US" sz="2800" b="1" i="0" dirty="0"/>
          </a:p>
          <a:p>
            <a:pPr eaLnBrk="1" hangingPunct="1"/>
            <a:r>
              <a:rPr lang="en-GB" altLang="en-US" dirty="0"/>
              <a:t>By the end of this topic, students will be able to:</a:t>
            </a:r>
          </a:p>
          <a:p>
            <a:pPr lvl="1"/>
            <a:r>
              <a:rPr lang="en-GB" dirty="0"/>
              <a:t>Explain the goal of Entity Relationship (ER)  modelling</a:t>
            </a:r>
          </a:p>
          <a:p>
            <a:pPr lvl="1"/>
            <a:r>
              <a:rPr lang="en-GB" dirty="0"/>
              <a:t>Draw an ER diagram (ERD) using UML </a:t>
            </a:r>
          </a:p>
          <a:p>
            <a:pPr lvl="1"/>
            <a:r>
              <a:rPr lang="en-GB" dirty="0"/>
              <a:t>Explain the concepts of an entity type, relationship and attribute</a:t>
            </a:r>
          </a:p>
          <a:p>
            <a:pPr lvl="1"/>
            <a:r>
              <a:rPr lang="en-GB" dirty="0"/>
              <a:t>Interpret an ERD</a:t>
            </a:r>
          </a:p>
          <a:p>
            <a:pPr lvl="1"/>
            <a:r>
              <a:rPr lang="en-GB" dirty="0"/>
              <a:t>Construct an ERD from </a:t>
            </a:r>
            <a:r>
              <a:rPr lang="en-GB"/>
              <a:t>a scenario.</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8900" y="120650"/>
            <a:ext cx="8785225" cy="1143000"/>
          </a:xfrm>
        </p:spPr>
        <p:txBody>
          <a:bodyPr/>
          <a:lstStyle/>
          <a:p>
            <a:pPr eaLnBrk="1" hangingPunct="1"/>
            <a:r>
              <a:rPr lang="en-US" altLang="en-US"/>
              <a:t>References</a:t>
            </a:r>
          </a:p>
        </p:txBody>
      </p:sp>
      <p:sp>
        <p:nvSpPr>
          <p:cNvPr id="46083" name="Rectangle 3"/>
          <p:cNvSpPr>
            <a:spLocks noGrp="1" noChangeArrowheads="1"/>
          </p:cNvSpPr>
          <p:nvPr>
            <p:ph type="body" idx="1"/>
          </p:nvPr>
        </p:nvSpPr>
        <p:spPr/>
        <p:txBody>
          <a:bodyPr/>
          <a:lstStyle/>
          <a:p>
            <a:pPr marL="342900" indent="-342900">
              <a:buFontTx/>
              <a:buChar char="•"/>
            </a:pPr>
            <a:r>
              <a:rPr lang="en-GB" altLang="en-US" sz="2400" i="0" dirty="0">
                <a:solidFill>
                  <a:schemeClr val="bg2"/>
                </a:solidFill>
                <a:latin typeface="Arial" panose="020B0604020202020204" pitchFamily="34" charset="0"/>
                <a:cs typeface="Arial" panose="020B0604020202020204" pitchFamily="34" charset="0"/>
              </a:rPr>
              <a:t>Connolly, T.M. and </a:t>
            </a:r>
            <a:r>
              <a:rPr lang="en-GB" altLang="en-US" sz="2400" i="0" dirty="0" err="1">
                <a:solidFill>
                  <a:schemeClr val="bg2"/>
                </a:solidFill>
                <a:latin typeface="Arial" panose="020B0604020202020204" pitchFamily="34" charset="0"/>
                <a:cs typeface="Arial" panose="020B0604020202020204" pitchFamily="34" charset="0"/>
              </a:rPr>
              <a:t>Begg</a:t>
            </a:r>
            <a:r>
              <a:rPr lang="en-GB" altLang="en-US" sz="2400" i="0" dirty="0">
                <a:solidFill>
                  <a:schemeClr val="bg2"/>
                </a:solidFill>
                <a:latin typeface="Arial" panose="020B0604020202020204" pitchFamily="34" charset="0"/>
                <a:cs typeface="Arial" panose="020B0604020202020204" pitchFamily="34" charset="0"/>
              </a:rPr>
              <a:t>, C.E. (2015). </a:t>
            </a:r>
            <a:r>
              <a:rPr lang="en-GB" altLang="en-US" sz="2400" dirty="0">
                <a:solidFill>
                  <a:schemeClr val="bg2"/>
                </a:solidFill>
                <a:latin typeface="Arial" panose="020B0604020202020204" pitchFamily="34" charset="0"/>
                <a:cs typeface="Arial" panose="020B0604020202020204" pitchFamily="34" charset="0"/>
              </a:rPr>
              <a:t>Database systems : a practical approach to design, implementation, and management</a:t>
            </a:r>
            <a:r>
              <a:rPr lang="en-GB" altLang="en-US" sz="2400" i="0" dirty="0">
                <a:solidFill>
                  <a:schemeClr val="bg2"/>
                </a:solidFill>
                <a:latin typeface="Arial" panose="020B0604020202020204" pitchFamily="34" charset="0"/>
                <a:cs typeface="Arial" panose="020B0604020202020204" pitchFamily="34" charset="0"/>
              </a:rPr>
              <a:t>. 6th ed. Harlow, Essex, England: Pearson Education Limited. Chapter 12.</a:t>
            </a:r>
          </a:p>
          <a:p>
            <a:pPr lvl="1" eaLnBrk="1" hangingPunct="1">
              <a:buFontTx/>
              <a:buNone/>
            </a:pPr>
            <a:endParaRPr lang="en-US" altLang="en-US" sz="3200"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2286000"/>
            <a:ext cx="7772400" cy="1143000"/>
          </a:xfrm>
        </p:spPr>
        <p:txBody>
          <a:bodyPr/>
          <a:lstStyle/>
          <a:p>
            <a:pPr eaLnBrk="1" hangingPunct="1"/>
            <a:r>
              <a:rPr lang="en-GB" altLang="en-US"/>
              <a:t>Topic 2 – Entity Relationship Modelling 1</a:t>
            </a:r>
          </a:p>
        </p:txBody>
      </p:sp>
      <p:sp>
        <p:nvSpPr>
          <p:cNvPr id="47107" name="Rectangle 3"/>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8900" y="120650"/>
            <a:ext cx="8785225" cy="1143000"/>
          </a:xfrm>
        </p:spPr>
        <p:txBody>
          <a:bodyPr/>
          <a:lstStyle/>
          <a:p>
            <a:pPr eaLnBrk="1" hangingPunct="1"/>
            <a:r>
              <a:rPr lang="en-GB" altLang="en-US"/>
              <a:t>Learning Outcomes</a:t>
            </a:r>
            <a:endParaRPr lang="en-US" altLang="en-US"/>
          </a:p>
        </p:txBody>
      </p:sp>
      <p:sp>
        <p:nvSpPr>
          <p:cNvPr id="11267" name="Rectangle 3"/>
          <p:cNvSpPr>
            <a:spLocks noGrp="1" noChangeArrowheads="1"/>
          </p:cNvSpPr>
          <p:nvPr>
            <p:ph type="body" idx="1"/>
          </p:nvPr>
        </p:nvSpPr>
        <p:spPr/>
        <p:txBody>
          <a:bodyPr/>
          <a:lstStyle/>
          <a:p>
            <a:pPr eaLnBrk="1" hangingPunct="1"/>
            <a:r>
              <a:rPr lang="en-GB" altLang="en-US" dirty="0"/>
              <a:t>By the end of this topic, students will be able to:</a:t>
            </a:r>
          </a:p>
          <a:p>
            <a:pPr lvl="1"/>
            <a:r>
              <a:rPr lang="en-GB" dirty="0"/>
              <a:t>Explain the goal of Entity Relationship (ER)  modelling</a:t>
            </a:r>
          </a:p>
          <a:p>
            <a:pPr lvl="1"/>
            <a:r>
              <a:rPr lang="en-GB" dirty="0"/>
              <a:t>Draw an ER diagram (ERD) using UML </a:t>
            </a:r>
          </a:p>
          <a:p>
            <a:pPr lvl="1"/>
            <a:r>
              <a:rPr lang="en-GB" dirty="0"/>
              <a:t>Explain the concepts of an entity type, relationship and attribute</a:t>
            </a:r>
          </a:p>
          <a:p>
            <a:pPr lvl="1"/>
            <a:r>
              <a:rPr lang="en-GB" dirty="0"/>
              <a:t>Interpret an ERD</a:t>
            </a:r>
          </a:p>
          <a:p>
            <a:pPr lvl="1"/>
            <a:r>
              <a:rPr lang="en-GB" dirty="0"/>
              <a:t>Construct an ERD from a scenario.</a:t>
            </a:r>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7950" y="14288"/>
            <a:ext cx="8785225" cy="1143000"/>
          </a:xfrm>
        </p:spPr>
        <p:txBody>
          <a:bodyPr/>
          <a:lstStyle/>
          <a:p>
            <a:pPr eaLnBrk="1" hangingPunct="1"/>
            <a:r>
              <a:rPr lang="en-US" altLang="en-US" sz="3600" dirty="0"/>
              <a:t>The Goal of Entity Relationship Modelling</a:t>
            </a:r>
          </a:p>
        </p:txBody>
      </p:sp>
      <p:sp>
        <p:nvSpPr>
          <p:cNvPr id="12291" name="Rectangle 3"/>
          <p:cNvSpPr>
            <a:spLocks noGrp="1" noChangeArrowheads="1"/>
          </p:cNvSpPr>
          <p:nvPr>
            <p:ph type="body" idx="1"/>
          </p:nvPr>
        </p:nvSpPr>
        <p:spPr>
          <a:xfrm>
            <a:off x="107950" y="1484784"/>
            <a:ext cx="8856663" cy="2895600"/>
          </a:xfrm>
        </p:spPr>
        <p:txBody>
          <a:bodyPr/>
          <a:lstStyle/>
          <a:p>
            <a:pPr lvl="1" eaLnBrk="1" hangingPunct="1"/>
            <a:r>
              <a:rPr lang="en-GB" altLang="en-US" sz="2400" dirty="0">
                <a:latin typeface="Arial" panose="020B0604020202020204" pitchFamily="34" charset="0"/>
              </a:rPr>
              <a:t>To produce a </a:t>
            </a:r>
            <a:r>
              <a:rPr lang="en-GB" altLang="en-US" sz="2400" b="1" i="1" dirty="0">
                <a:solidFill>
                  <a:srgbClr val="002060"/>
                </a:solidFill>
                <a:latin typeface="Arial" panose="020B0604020202020204" pitchFamily="34" charset="0"/>
              </a:rPr>
              <a:t>model of data and data use </a:t>
            </a:r>
            <a:r>
              <a:rPr lang="en-GB" altLang="en-US" sz="2400" dirty="0">
                <a:latin typeface="Arial" panose="020B0604020202020204" pitchFamily="34" charset="0"/>
              </a:rPr>
              <a:t>that is non-technical and </a:t>
            </a:r>
            <a:r>
              <a:rPr lang="en-GB" altLang="en-US" sz="2400" b="1" i="1" dirty="0">
                <a:solidFill>
                  <a:srgbClr val="002060"/>
                </a:solidFill>
                <a:latin typeface="Arial" panose="020B0604020202020204" pitchFamily="34" charset="0"/>
              </a:rPr>
              <a:t>free of ambiguities. </a:t>
            </a:r>
          </a:p>
          <a:p>
            <a:pPr lvl="1" eaLnBrk="1" hangingPunct="1"/>
            <a:r>
              <a:rPr lang="en-GB" sz="2400" b="0" i="0" dirty="0">
                <a:solidFill>
                  <a:srgbClr val="111111"/>
                </a:solidFill>
                <a:effectLst/>
                <a:latin typeface="Arial" panose="020B0604020202020204" pitchFamily="34" charset="0"/>
                <a:cs typeface="Arial" panose="020B0604020202020204" pitchFamily="34" charset="0"/>
              </a:rPr>
              <a:t>ERM helps to define the relationships between different entities (such as tables in a database) and their attributes.</a:t>
            </a:r>
          </a:p>
          <a:p>
            <a:pPr lvl="1" eaLnBrk="1" hangingPunct="1"/>
            <a:r>
              <a:rPr lang="en-GB" altLang="en-US" sz="2400" dirty="0">
                <a:solidFill>
                  <a:srgbClr val="111111"/>
                </a:solidFill>
                <a:latin typeface="Arial" panose="020B0604020202020204" pitchFamily="34" charset="0"/>
                <a:cs typeface="Arial" panose="020B0604020202020204" pitchFamily="34" charset="0"/>
              </a:rPr>
              <a:t>Key objectives of ERM: </a:t>
            </a:r>
          </a:p>
          <a:p>
            <a:pPr lvl="2" eaLnBrk="1" hangingPunct="1"/>
            <a:r>
              <a:rPr lang="en-GB" altLang="en-US" sz="2000" dirty="0">
                <a:latin typeface="Arial" panose="020B0604020202020204" pitchFamily="34" charset="0"/>
                <a:cs typeface="Arial" panose="020B0604020202020204" pitchFamily="34" charset="0"/>
              </a:rPr>
              <a:t>Data Clarity </a:t>
            </a:r>
          </a:p>
          <a:p>
            <a:pPr lvl="2" eaLnBrk="1" hangingPunct="1"/>
            <a:r>
              <a:rPr lang="en-GB" altLang="en-US" sz="2000" dirty="0">
                <a:latin typeface="Arial" panose="020B0604020202020204" pitchFamily="34" charset="0"/>
                <a:cs typeface="Arial" panose="020B0604020202020204" pitchFamily="34" charset="0"/>
              </a:rPr>
              <a:t>Reducing Redundancy</a:t>
            </a:r>
          </a:p>
          <a:p>
            <a:pPr lvl="2" eaLnBrk="1" hangingPunct="1"/>
            <a:r>
              <a:rPr lang="en-GB" altLang="en-US" sz="2000" dirty="0">
                <a:latin typeface="Arial" panose="020B0604020202020204" pitchFamily="34" charset="0"/>
                <a:cs typeface="Arial" panose="020B0604020202020204" pitchFamily="34" charset="0"/>
              </a:rPr>
              <a:t>Efficient Database Design </a:t>
            </a:r>
          </a:p>
          <a:p>
            <a:pPr lvl="2" eaLnBrk="1" hangingPunct="1"/>
            <a:r>
              <a:rPr lang="en-GB" altLang="en-US" sz="2000" dirty="0">
                <a:latin typeface="Arial" panose="020B0604020202020204" pitchFamily="34" charset="0"/>
                <a:cs typeface="Arial" panose="020B0604020202020204" pitchFamily="34" charset="0"/>
              </a:rPr>
              <a:t>Data Integrity  </a:t>
            </a:r>
          </a:p>
          <a:p>
            <a:pPr lvl="2" eaLnBrk="1" hangingPunct="1"/>
            <a:r>
              <a:rPr lang="en-GB" altLang="en-US" sz="2000" dirty="0">
                <a:latin typeface="Arial" panose="020B0604020202020204" pitchFamily="34" charset="0"/>
                <a:cs typeface="Arial" panose="020B0604020202020204" pitchFamily="34" charset="0"/>
              </a:rPr>
              <a:t>Improved Communication  </a:t>
            </a:r>
          </a:p>
          <a:p>
            <a:pPr lvl="2" eaLnBrk="1" hangingPunct="1"/>
            <a:r>
              <a:rPr lang="en-GB" altLang="en-US" sz="2000" dirty="0">
                <a:latin typeface="Arial" panose="020B0604020202020204" pitchFamily="34" charset="0"/>
                <a:cs typeface="Arial" panose="020B0604020202020204" pitchFamily="34" charset="0"/>
              </a:rPr>
              <a:t>Scalability and Flexibility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7950" y="-11113"/>
            <a:ext cx="9036050" cy="1143001"/>
          </a:xfrm>
        </p:spPr>
        <p:txBody>
          <a:bodyPr/>
          <a:lstStyle/>
          <a:p>
            <a:pPr eaLnBrk="1" hangingPunct="1"/>
            <a:r>
              <a:rPr lang="en-US" altLang="en-US" sz="3200" dirty="0"/>
              <a:t>Notation 1 – Unified Modelling Language (UML)</a:t>
            </a:r>
          </a:p>
        </p:txBody>
      </p:sp>
      <p:grpSp>
        <p:nvGrpSpPr>
          <p:cNvPr id="13315" name="Group 4"/>
          <p:cNvGrpSpPr>
            <a:grpSpLocks/>
          </p:cNvGrpSpPr>
          <p:nvPr/>
        </p:nvGrpSpPr>
        <p:grpSpPr bwMode="auto">
          <a:xfrm>
            <a:off x="1258888" y="1320800"/>
            <a:ext cx="3916362" cy="5218113"/>
            <a:chOff x="703" y="754"/>
            <a:chExt cx="2467" cy="3287"/>
          </a:xfrm>
        </p:grpSpPr>
        <p:sp>
          <p:nvSpPr>
            <p:cNvPr id="13316" name="Line 6"/>
            <p:cNvSpPr>
              <a:spLocks noChangeShapeType="1"/>
            </p:cNvSpPr>
            <p:nvPr/>
          </p:nvSpPr>
          <p:spPr bwMode="auto">
            <a:xfrm>
              <a:off x="1152" y="1311"/>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 name="Rectangle 23"/>
            <p:cNvSpPr>
              <a:spLocks noChangeArrowheads="1"/>
            </p:cNvSpPr>
            <p:nvPr/>
          </p:nvSpPr>
          <p:spPr bwMode="auto">
            <a:xfrm>
              <a:off x="703" y="3157"/>
              <a:ext cx="907" cy="589"/>
            </a:xfrm>
            <a:prstGeom prst="rect">
              <a:avLst/>
            </a:prstGeom>
            <a:solidFill>
              <a:schemeClr val="accent1">
                <a:lumMod val="20000"/>
                <a:lumOff val="80000"/>
              </a:schemeClr>
            </a:solidFill>
            <a:ln w="9525" algn="ctr">
              <a:solidFill>
                <a:schemeClr val="tx1"/>
              </a:solidFill>
              <a:round/>
              <a:headEnd/>
              <a:tailEnd/>
            </a:ln>
          </p:spPr>
          <p:txBody>
            <a:bodyPr anchor="ctr"/>
            <a:lstStyle/>
            <a:p>
              <a:pPr algn="ctr">
                <a:defRPr/>
              </a:pPr>
              <a:r>
                <a:rPr lang="en-US" b="1" dirty="0">
                  <a:solidFill>
                    <a:schemeClr val="bg2"/>
                  </a:solidFill>
                  <a:latin typeface="+mn-lt"/>
                  <a:ea typeface="ＭＳ Ｐゴシック" pitchFamily="-80" charset="-128"/>
                  <a:cs typeface="Andalus" pitchFamily="18" charset="-78"/>
                </a:rPr>
                <a:t>Student</a:t>
              </a:r>
            </a:p>
          </p:txBody>
        </p:sp>
        <p:sp>
          <p:nvSpPr>
            <p:cNvPr id="8197" name="Rectangle 22"/>
            <p:cNvSpPr>
              <a:spLocks noChangeArrowheads="1"/>
            </p:cNvSpPr>
            <p:nvPr/>
          </p:nvSpPr>
          <p:spPr bwMode="auto">
            <a:xfrm>
              <a:off x="748" y="1933"/>
              <a:ext cx="862" cy="635"/>
            </a:xfrm>
            <a:prstGeom prst="rect">
              <a:avLst/>
            </a:prstGeom>
            <a:solidFill>
              <a:schemeClr val="accent1">
                <a:lumMod val="20000"/>
                <a:lumOff val="80000"/>
              </a:schemeClr>
            </a:solidFill>
            <a:ln w="9525" algn="ctr">
              <a:solidFill>
                <a:schemeClr val="tx1"/>
              </a:solidFill>
              <a:round/>
              <a:headEnd/>
              <a:tailEnd/>
            </a:ln>
          </p:spPr>
          <p:txBody>
            <a:bodyPr anchor="ctr"/>
            <a:lstStyle/>
            <a:p>
              <a:pPr algn="ctr">
                <a:defRPr/>
              </a:pPr>
              <a:r>
                <a:rPr lang="en-US" sz="2000" b="1" dirty="0">
                  <a:solidFill>
                    <a:schemeClr val="bg2"/>
                  </a:solidFill>
                  <a:latin typeface="+mn-lt"/>
                  <a:ea typeface="ＭＳ Ｐゴシック" pitchFamily="-80" charset="-128"/>
                  <a:cs typeface="Andalus" pitchFamily="18" charset="-78"/>
                </a:rPr>
                <a:t>Student on</a:t>
              </a:r>
            </a:p>
            <a:p>
              <a:pPr algn="ctr">
                <a:defRPr/>
              </a:pPr>
              <a:r>
                <a:rPr lang="en-US" sz="2000" b="1" dirty="0">
                  <a:solidFill>
                    <a:schemeClr val="bg2"/>
                  </a:solidFill>
                  <a:latin typeface="+mn-lt"/>
                  <a:ea typeface="ＭＳ Ｐゴシック" pitchFamily="-80" charset="-128"/>
                  <a:cs typeface="Andalus" pitchFamily="18" charset="-78"/>
                </a:rPr>
                <a:t>unit</a:t>
              </a:r>
              <a:endParaRPr lang="en-US" sz="2000" dirty="0">
                <a:solidFill>
                  <a:schemeClr val="bg2"/>
                </a:solidFill>
                <a:latin typeface="+mn-lt"/>
                <a:ea typeface="ＭＳ Ｐゴシック" pitchFamily="-80" charset="-128"/>
                <a:cs typeface="Andalus" pitchFamily="18" charset="-78"/>
              </a:endParaRPr>
            </a:p>
          </p:txBody>
        </p:sp>
        <p:sp>
          <p:nvSpPr>
            <p:cNvPr id="8198" name="Rectangle 21"/>
            <p:cNvSpPr>
              <a:spLocks noChangeArrowheads="1"/>
            </p:cNvSpPr>
            <p:nvPr/>
          </p:nvSpPr>
          <p:spPr bwMode="auto">
            <a:xfrm>
              <a:off x="748" y="754"/>
              <a:ext cx="862" cy="590"/>
            </a:xfrm>
            <a:prstGeom prst="rect">
              <a:avLst/>
            </a:prstGeom>
            <a:solidFill>
              <a:schemeClr val="accent1">
                <a:lumMod val="20000"/>
                <a:lumOff val="80000"/>
              </a:schemeClr>
            </a:solidFill>
            <a:ln w="9525" algn="ctr">
              <a:solidFill>
                <a:schemeClr val="tx1"/>
              </a:solidFill>
              <a:round/>
              <a:headEnd/>
              <a:tailEnd/>
            </a:ln>
          </p:spPr>
          <p:txBody>
            <a:bodyPr anchor="ctr"/>
            <a:lstStyle/>
            <a:p>
              <a:pPr algn="ctr">
                <a:defRPr/>
              </a:pPr>
              <a:r>
                <a:rPr lang="en-US" b="1" dirty="0">
                  <a:solidFill>
                    <a:schemeClr val="bg2"/>
                  </a:solidFill>
                  <a:latin typeface="+mn-lt"/>
                  <a:ea typeface="ＭＳ Ｐゴシック" pitchFamily="-80" charset="-128"/>
                  <a:cs typeface="Andalus" pitchFamily="18" charset="-78"/>
                </a:rPr>
                <a:t>unit</a:t>
              </a:r>
            </a:p>
          </p:txBody>
        </p:sp>
        <p:sp>
          <p:nvSpPr>
            <p:cNvPr id="13320" name="Line 13"/>
            <p:cNvSpPr>
              <a:spLocks noChangeShapeType="1"/>
            </p:cNvSpPr>
            <p:nvPr/>
          </p:nvSpPr>
          <p:spPr bwMode="auto">
            <a:xfrm>
              <a:off x="1156" y="2568"/>
              <a:ext cx="1" cy="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02" name="Text Box 14"/>
            <p:cNvSpPr txBox="1">
              <a:spLocks noChangeArrowheads="1"/>
            </p:cNvSpPr>
            <p:nvPr/>
          </p:nvSpPr>
          <p:spPr bwMode="auto">
            <a:xfrm>
              <a:off x="1778" y="782"/>
              <a:ext cx="1392" cy="582"/>
            </a:xfrm>
            <a:prstGeom prst="rect">
              <a:avLst/>
            </a:prstGeom>
            <a:noFill/>
            <a:ln w="9525">
              <a:noFill/>
              <a:miter lim="800000"/>
              <a:headEnd/>
              <a:tailEnd/>
            </a:ln>
          </p:spPr>
          <p:txBody>
            <a:bodyPr>
              <a:spAutoFit/>
            </a:bodyPr>
            <a:lstStyle/>
            <a:p>
              <a:pPr>
                <a:defRPr/>
              </a:pPr>
              <a:r>
                <a:rPr lang="en-US" sz="1800" b="1" dirty="0">
                  <a:solidFill>
                    <a:schemeClr val="bg2"/>
                  </a:solidFill>
                  <a:latin typeface="+mn-lt"/>
                  <a:ea typeface="ＭＳ Ｐゴシック" pitchFamily="-80" charset="-128"/>
                  <a:cs typeface="Andalus" pitchFamily="18" charset="-78"/>
                </a:rPr>
                <a:t>Attributes:</a:t>
              </a:r>
            </a:p>
            <a:p>
              <a:pPr>
                <a:defRPr/>
              </a:pPr>
              <a:r>
                <a:rPr lang="en-US" sz="1800" dirty="0">
                  <a:solidFill>
                    <a:schemeClr val="bg2"/>
                  </a:solidFill>
                  <a:latin typeface="+mn-lt"/>
                  <a:ea typeface="ＭＳ Ｐゴシック" pitchFamily="-80" charset="-128"/>
                  <a:cs typeface="Andalus" pitchFamily="18" charset="-78"/>
                </a:rPr>
                <a:t>unit Code(PK)</a:t>
              </a:r>
            </a:p>
            <a:p>
              <a:pPr>
                <a:defRPr/>
              </a:pPr>
              <a:r>
                <a:rPr lang="en-US" sz="1800" dirty="0">
                  <a:solidFill>
                    <a:schemeClr val="bg2"/>
                  </a:solidFill>
                  <a:latin typeface="+mn-lt"/>
                  <a:ea typeface="ＭＳ Ｐゴシック" pitchFamily="-80" charset="-128"/>
                  <a:cs typeface="Andalus" pitchFamily="18" charset="-78"/>
                </a:rPr>
                <a:t>unit Name</a:t>
              </a:r>
            </a:p>
          </p:txBody>
        </p:sp>
        <p:sp>
          <p:nvSpPr>
            <p:cNvPr id="8203" name="Text Box 15"/>
            <p:cNvSpPr txBox="1">
              <a:spLocks noChangeArrowheads="1"/>
            </p:cNvSpPr>
            <p:nvPr/>
          </p:nvSpPr>
          <p:spPr bwMode="auto">
            <a:xfrm>
              <a:off x="1778" y="3149"/>
              <a:ext cx="1184" cy="892"/>
            </a:xfrm>
            <a:prstGeom prst="rect">
              <a:avLst/>
            </a:prstGeom>
            <a:noFill/>
            <a:ln w="9525">
              <a:noFill/>
              <a:miter lim="800000"/>
              <a:headEnd/>
              <a:tailEnd/>
            </a:ln>
          </p:spPr>
          <p:txBody>
            <a:bodyPr>
              <a:spAutoFit/>
            </a:bodyPr>
            <a:lstStyle/>
            <a:p>
              <a:pPr>
                <a:defRPr/>
              </a:pPr>
              <a:r>
                <a:rPr lang="en-US" sz="1800" b="1" dirty="0">
                  <a:solidFill>
                    <a:schemeClr val="bg2"/>
                  </a:solidFill>
                  <a:latin typeface="+mn-lt"/>
                  <a:ea typeface="ＭＳ Ｐゴシック" pitchFamily="-80" charset="-128"/>
                  <a:cs typeface="Andalus" pitchFamily="18" charset="-78"/>
                </a:rPr>
                <a:t>Attributes:</a:t>
              </a:r>
              <a:endParaRPr lang="en-US" sz="1800" dirty="0">
                <a:solidFill>
                  <a:schemeClr val="bg2"/>
                </a:solidFill>
                <a:latin typeface="+mn-lt"/>
                <a:ea typeface="ＭＳ Ｐゴシック" pitchFamily="-80" charset="-128"/>
                <a:cs typeface="Andalus" pitchFamily="18" charset="-78"/>
              </a:endParaRPr>
            </a:p>
            <a:p>
              <a:pPr>
                <a:defRPr/>
              </a:pPr>
              <a:r>
                <a:rPr lang="en-US" sz="1800" dirty="0">
                  <a:solidFill>
                    <a:schemeClr val="bg2"/>
                  </a:solidFill>
                  <a:latin typeface="+mn-lt"/>
                  <a:ea typeface="ＭＳ Ｐゴシック" pitchFamily="-80" charset="-128"/>
                  <a:cs typeface="Andalus" pitchFamily="18" charset="-78"/>
                </a:rPr>
                <a:t>Student No(PK)</a:t>
              </a:r>
            </a:p>
            <a:p>
              <a:pPr>
                <a:defRPr/>
              </a:pPr>
              <a:r>
                <a:rPr lang="en-US" sz="1800" dirty="0">
                  <a:solidFill>
                    <a:schemeClr val="bg2"/>
                  </a:solidFill>
                  <a:latin typeface="+mn-lt"/>
                  <a:ea typeface="ＭＳ Ｐゴシック" pitchFamily="-80" charset="-128"/>
                  <a:cs typeface="Andalus" pitchFamily="18" charset="-78"/>
                </a:rPr>
                <a:t>Student Name</a:t>
              </a:r>
              <a:endParaRPr lang="en-US" sz="1800" b="1" dirty="0">
                <a:solidFill>
                  <a:schemeClr val="bg2"/>
                </a:solidFill>
                <a:latin typeface="+mn-lt"/>
                <a:ea typeface="ＭＳ Ｐゴシック" pitchFamily="-80" charset="-128"/>
                <a:cs typeface="Andalus" pitchFamily="18" charset="-78"/>
              </a:endParaRPr>
            </a:p>
            <a:p>
              <a:pPr>
                <a:defRPr/>
              </a:pPr>
              <a:endParaRPr lang="en-US" sz="1600" b="1" dirty="0">
                <a:latin typeface="Times New Roman" pitchFamily="-80" charset="0"/>
                <a:ea typeface="ＭＳ Ｐゴシック" pitchFamily="-80" charset="-128"/>
              </a:endParaRPr>
            </a:p>
            <a:p>
              <a:pPr>
                <a:defRPr/>
              </a:pPr>
              <a:endParaRPr lang="en-US" sz="1600" b="1" dirty="0">
                <a:latin typeface="Times New Roman" pitchFamily="-80" charset="0"/>
                <a:ea typeface="ＭＳ Ｐゴシック" pitchFamily="-80" charset="-128"/>
              </a:endParaRPr>
            </a:p>
          </p:txBody>
        </p:sp>
        <p:sp>
          <p:nvSpPr>
            <p:cNvPr id="8204" name="Text Box 18"/>
            <p:cNvSpPr txBox="1">
              <a:spLocks noChangeArrowheads="1"/>
            </p:cNvSpPr>
            <p:nvPr/>
          </p:nvSpPr>
          <p:spPr bwMode="auto">
            <a:xfrm>
              <a:off x="1775" y="1952"/>
              <a:ext cx="1207" cy="582"/>
            </a:xfrm>
            <a:prstGeom prst="rect">
              <a:avLst/>
            </a:prstGeom>
            <a:noFill/>
            <a:ln w="9525">
              <a:noFill/>
              <a:miter lim="800000"/>
              <a:headEnd/>
              <a:tailEnd/>
            </a:ln>
          </p:spPr>
          <p:txBody>
            <a:bodyPr wrap="none">
              <a:spAutoFit/>
            </a:bodyPr>
            <a:lstStyle/>
            <a:p>
              <a:pPr>
                <a:defRPr/>
              </a:pPr>
              <a:r>
                <a:rPr lang="en-US" sz="1800" b="1" dirty="0">
                  <a:solidFill>
                    <a:schemeClr val="bg2"/>
                  </a:solidFill>
                  <a:latin typeface="+mn-lt"/>
                  <a:ea typeface="ＭＳ Ｐゴシック" pitchFamily="-80" charset="-128"/>
                  <a:cs typeface="Andalus" pitchFamily="18" charset="-78"/>
                </a:rPr>
                <a:t>Attributes:</a:t>
              </a:r>
            </a:p>
            <a:p>
              <a:pPr>
                <a:defRPr/>
              </a:pPr>
              <a:r>
                <a:rPr lang="en-US" sz="1800" dirty="0">
                  <a:solidFill>
                    <a:schemeClr val="bg2"/>
                  </a:solidFill>
                  <a:latin typeface="+mn-lt"/>
                  <a:ea typeface="ＭＳ Ｐゴシック" pitchFamily="-80" charset="-128"/>
                  <a:cs typeface="Andalus" pitchFamily="18" charset="-78"/>
                </a:rPr>
                <a:t>unit Code (FK)</a:t>
              </a:r>
            </a:p>
            <a:p>
              <a:pPr>
                <a:defRPr/>
              </a:pPr>
              <a:r>
                <a:rPr lang="en-US" sz="1800" dirty="0">
                  <a:solidFill>
                    <a:schemeClr val="bg2"/>
                  </a:solidFill>
                  <a:latin typeface="+mn-lt"/>
                  <a:ea typeface="ＭＳ Ｐゴシック" pitchFamily="-80" charset="-128"/>
                  <a:cs typeface="Andalus" pitchFamily="18" charset="-78"/>
                </a:rPr>
                <a:t>Student No (FK) </a:t>
              </a:r>
              <a:endParaRPr lang="en-US" sz="1800" b="1" dirty="0">
                <a:solidFill>
                  <a:schemeClr val="bg2"/>
                </a:solidFill>
                <a:latin typeface="+mn-lt"/>
                <a:ea typeface="ＭＳ Ｐゴシック" pitchFamily="-80" charset="-128"/>
                <a:cs typeface="Andalus" pitchFamily="18" charset="-78"/>
              </a:endParaRPr>
            </a:p>
          </p:txBody>
        </p:sp>
        <p:sp>
          <p:nvSpPr>
            <p:cNvPr id="8205" name="TextBox 27"/>
            <p:cNvSpPr txBox="1">
              <a:spLocks noChangeArrowheads="1"/>
            </p:cNvSpPr>
            <p:nvPr/>
          </p:nvSpPr>
          <p:spPr bwMode="auto">
            <a:xfrm>
              <a:off x="1202" y="2614"/>
              <a:ext cx="453"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0...*</a:t>
              </a:r>
            </a:p>
          </p:txBody>
        </p:sp>
        <p:sp>
          <p:nvSpPr>
            <p:cNvPr id="8206" name="TextBox 29"/>
            <p:cNvSpPr txBox="1">
              <a:spLocks noChangeArrowheads="1"/>
            </p:cNvSpPr>
            <p:nvPr/>
          </p:nvSpPr>
          <p:spPr bwMode="auto">
            <a:xfrm>
              <a:off x="1217" y="2916"/>
              <a:ext cx="272"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1</a:t>
              </a:r>
            </a:p>
          </p:txBody>
        </p:sp>
        <p:sp>
          <p:nvSpPr>
            <p:cNvPr id="8207" name="TextBox 30"/>
            <p:cNvSpPr txBox="1">
              <a:spLocks noChangeArrowheads="1"/>
            </p:cNvSpPr>
            <p:nvPr/>
          </p:nvSpPr>
          <p:spPr bwMode="auto">
            <a:xfrm>
              <a:off x="1202" y="1389"/>
              <a:ext cx="272" cy="233"/>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1</a:t>
              </a:r>
            </a:p>
          </p:txBody>
        </p:sp>
        <p:sp>
          <p:nvSpPr>
            <p:cNvPr id="8208" name="TextBox 31"/>
            <p:cNvSpPr txBox="1">
              <a:spLocks noChangeArrowheads="1"/>
            </p:cNvSpPr>
            <p:nvPr/>
          </p:nvSpPr>
          <p:spPr bwMode="auto">
            <a:xfrm>
              <a:off x="1202" y="1706"/>
              <a:ext cx="453" cy="233"/>
            </a:xfrm>
            <a:prstGeom prst="rect">
              <a:avLst/>
            </a:prstGeom>
            <a:noFill/>
            <a:ln w="9525">
              <a:noFill/>
              <a:miter lim="800000"/>
              <a:headEnd/>
              <a:tailEnd/>
            </a:ln>
          </p:spPr>
          <p:txBody>
            <a:bodyPr>
              <a:spAutoFit/>
            </a:bodyPr>
            <a:lstStyle/>
            <a:p>
              <a:pPr>
                <a:defRPr/>
              </a:pPr>
              <a:r>
                <a:rPr lang="en-GB" sz="1800">
                  <a:solidFill>
                    <a:schemeClr val="bg2"/>
                  </a:solidFill>
                  <a:latin typeface="+mn-lt"/>
                  <a:ea typeface="ＭＳ Ｐゴシック" pitchFamily="-80" charset="-128"/>
                </a:rPr>
                <a:t>0...*</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altLang="en-US" dirty="0"/>
              <a:t>Notation 2 - CROWS FEET </a:t>
            </a:r>
          </a:p>
        </p:txBody>
      </p:sp>
      <p:grpSp>
        <p:nvGrpSpPr>
          <p:cNvPr id="14339" name="Group 17"/>
          <p:cNvGrpSpPr>
            <a:grpSpLocks/>
          </p:cNvGrpSpPr>
          <p:nvPr/>
        </p:nvGrpSpPr>
        <p:grpSpPr bwMode="auto">
          <a:xfrm>
            <a:off x="2124075" y="1330325"/>
            <a:ext cx="3975100" cy="5411788"/>
            <a:chOff x="768" y="768"/>
            <a:chExt cx="2504" cy="3409"/>
          </a:xfrm>
        </p:grpSpPr>
        <p:sp>
          <p:nvSpPr>
            <p:cNvPr id="9220" name="AutoShape 3"/>
            <p:cNvSpPr>
              <a:spLocks noChangeArrowheads="1"/>
            </p:cNvSpPr>
            <p:nvPr/>
          </p:nvSpPr>
          <p:spPr bwMode="auto">
            <a:xfrm>
              <a:off x="768" y="768"/>
              <a:ext cx="816" cy="576"/>
            </a:xfrm>
            <a:prstGeom prst="roundRect">
              <a:avLst>
                <a:gd name="adj" fmla="val 16667"/>
              </a:avLst>
            </a:prstGeom>
            <a:solidFill>
              <a:schemeClr val="accent1">
                <a:lumMod val="20000"/>
                <a:lumOff val="80000"/>
              </a:schemeClr>
            </a:solidFill>
            <a:ln w="9525">
              <a:solidFill>
                <a:schemeClr val="tx1"/>
              </a:solidFill>
              <a:round/>
              <a:headEnd/>
              <a:tailEnd/>
            </a:ln>
          </p:spPr>
          <p:txBody>
            <a:bodyPr wrap="none" anchor="ctr"/>
            <a:lstStyle/>
            <a:p>
              <a:pPr algn="ctr">
                <a:defRPr/>
              </a:pPr>
              <a:r>
                <a:rPr lang="en-US" sz="1800" b="1" dirty="0">
                  <a:solidFill>
                    <a:schemeClr val="bg2"/>
                  </a:solidFill>
                  <a:latin typeface="+mn-lt"/>
                  <a:ea typeface="ＭＳ Ｐゴシック" pitchFamily="-80" charset="-128"/>
                </a:rPr>
                <a:t>unit</a:t>
              </a:r>
            </a:p>
          </p:txBody>
        </p:sp>
        <p:sp>
          <p:nvSpPr>
            <p:cNvPr id="9221" name="AutoShape 4"/>
            <p:cNvSpPr>
              <a:spLocks noChangeArrowheads="1"/>
            </p:cNvSpPr>
            <p:nvPr/>
          </p:nvSpPr>
          <p:spPr bwMode="auto">
            <a:xfrm>
              <a:off x="768" y="1968"/>
              <a:ext cx="816" cy="576"/>
            </a:xfrm>
            <a:prstGeom prst="roundRect">
              <a:avLst>
                <a:gd name="adj" fmla="val 16667"/>
              </a:avLst>
            </a:prstGeom>
            <a:solidFill>
              <a:schemeClr val="accent1">
                <a:lumMod val="20000"/>
                <a:lumOff val="80000"/>
              </a:schemeClr>
            </a:solidFill>
            <a:ln w="9525">
              <a:solidFill>
                <a:schemeClr val="tx1"/>
              </a:solidFill>
              <a:round/>
              <a:headEnd/>
              <a:tailEnd/>
            </a:ln>
          </p:spPr>
          <p:txBody>
            <a:bodyPr wrap="none" anchor="ctr"/>
            <a:lstStyle/>
            <a:p>
              <a:pPr algn="ctr">
                <a:defRPr/>
              </a:pPr>
              <a:r>
                <a:rPr lang="en-US" sz="1800" b="1" dirty="0">
                  <a:solidFill>
                    <a:schemeClr val="bg2"/>
                  </a:solidFill>
                  <a:latin typeface="+mn-lt"/>
                  <a:ea typeface="ＭＳ Ｐゴシック" pitchFamily="-80" charset="-128"/>
                </a:rPr>
                <a:t>Student on</a:t>
              </a:r>
            </a:p>
            <a:p>
              <a:pPr algn="ctr">
                <a:defRPr/>
              </a:pPr>
              <a:r>
                <a:rPr lang="en-US" sz="1800" b="1" dirty="0">
                  <a:solidFill>
                    <a:schemeClr val="bg2"/>
                  </a:solidFill>
                  <a:latin typeface="+mn-lt"/>
                  <a:ea typeface="ＭＳ Ｐゴシック" pitchFamily="-80" charset="-128"/>
                </a:rPr>
                <a:t>unit</a:t>
              </a:r>
              <a:endParaRPr lang="en-US" sz="1800" dirty="0">
                <a:solidFill>
                  <a:schemeClr val="bg2"/>
                </a:solidFill>
                <a:latin typeface="+mn-lt"/>
                <a:ea typeface="ＭＳ Ｐゴシック" pitchFamily="-80" charset="-128"/>
              </a:endParaRPr>
            </a:p>
          </p:txBody>
        </p:sp>
        <p:sp>
          <p:nvSpPr>
            <p:cNvPr id="9222" name="AutoShape 5"/>
            <p:cNvSpPr>
              <a:spLocks noChangeArrowheads="1"/>
            </p:cNvSpPr>
            <p:nvPr/>
          </p:nvSpPr>
          <p:spPr bwMode="auto">
            <a:xfrm>
              <a:off x="768" y="3264"/>
              <a:ext cx="816" cy="576"/>
            </a:xfrm>
            <a:prstGeom prst="roundRect">
              <a:avLst>
                <a:gd name="adj" fmla="val 16667"/>
              </a:avLst>
            </a:prstGeom>
            <a:solidFill>
              <a:schemeClr val="accent1">
                <a:lumMod val="20000"/>
                <a:lumOff val="80000"/>
              </a:schemeClr>
            </a:solidFill>
            <a:ln w="9525">
              <a:solidFill>
                <a:schemeClr val="tx1"/>
              </a:solidFill>
              <a:round/>
              <a:headEnd/>
              <a:tailEnd/>
            </a:ln>
          </p:spPr>
          <p:txBody>
            <a:bodyPr wrap="none" anchor="ctr"/>
            <a:lstStyle/>
            <a:p>
              <a:pPr algn="ctr">
                <a:defRPr/>
              </a:pPr>
              <a:r>
                <a:rPr lang="en-US" sz="1800" b="1">
                  <a:solidFill>
                    <a:schemeClr val="bg2"/>
                  </a:solidFill>
                  <a:latin typeface="+mn-lt"/>
                  <a:ea typeface="ＭＳ Ｐゴシック" pitchFamily="-80" charset="-128"/>
                </a:rPr>
                <a:t>Student</a:t>
              </a:r>
            </a:p>
          </p:txBody>
        </p:sp>
        <p:sp>
          <p:nvSpPr>
            <p:cNvPr id="9223" name="Line 6"/>
            <p:cNvSpPr>
              <a:spLocks noChangeShapeType="1"/>
            </p:cNvSpPr>
            <p:nvPr/>
          </p:nvSpPr>
          <p:spPr bwMode="auto">
            <a:xfrm>
              <a:off x="1152" y="1344"/>
              <a:ext cx="0" cy="624"/>
            </a:xfrm>
            <a:prstGeom prst="line">
              <a:avLst/>
            </a:prstGeom>
            <a:noFill/>
            <a:ln w="9525">
              <a:solidFill>
                <a:schemeClr val="tx1"/>
              </a:solidFill>
              <a:prstDash val="dash"/>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24" name="Line 7"/>
            <p:cNvSpPr>
              <a:spLocks noChangeShapeType="1"/>
            </p:cNvSpPr>
            <p:nvPr/>
          </p:nvSpPr>
          <p:spPr bwMode="auto">
            <a:xfrm>
              <a:off x="1152" y="2544"/>
              <a:ext cx="0" cy="720"/>
            </a:xfrm>
            <a:prstGeom prst="line">
              <a:avLst/>
            </a:prstGeom>
            <a:noFill/>
            <a:ln w="9525">
              <a:solidFill>
                <a:schemeClr val="tx1"/>
              </a:solidFill>
              <a:prstDash val="dash"/>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25" name="Line 8"/>
            <p:cNvSpPr>
              <a:spLocks noChangeShapeType="1"/>
            </p:cNvSpPr>
            <p:nvPr/>
          </p:nvSpPr>
          <p:spPr bwMode="auto">
            <a:xfrm flipH="1">
              <a:off x="1056" y="1824"/>
              <a:ext cx="96" cy="144"/>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26" name="Line 9"/>
            <p:cNvSpPr>
              <a:spLocks noChangeShapeType="1"/>
            </p:cNvSpPr>
            <p:nvPr/>
          </p:nvSpPr>
          <p:spPr bwMode="auto">
            <a:xfrm>
              <a:off x="1152" y="1824"/>
              <a:ext cx="48" cy="144"/>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27" name="Line 10"/>
            <p:cNvSpPr>
              <a:spLocks noChangeShapeType="1"/>
            </p:cNvSpPr>
            <p:nvPr/>
          </p:nvSpPr>
          <p:spPr bwMode="auto">
            <a:xfrm>
              <a:off x="1056" y="2544"/>
              <a:ext cx="96" cy="96"/>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28" name="Line 11"/>
            <p:cNvSpPr>
              <a:spLocks noChangeShapeType="1"/>
            </p:cNvSpPr>
            <p:nvPr/>
          </p:nvSpPr>
          <p:spPr bwMode="auto">
            <a:xfrm flipH="1">
              <a:off x="1152" y="2544"/>
              <a:ext cx="96" cy="96"/>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29" name="Line 12"/>
            <p:cNvSpPr>
              <a:spLocks noChangeShapeType="1"/>
            </p:cNvSpPr>
            <p:nvPr/>
          </p:nvSpPr>
          <p:spPr bwMode="auto">
            <a:xfrm>
              <a:off x="1152" y="1632"/>
              <a:ext cx="0" cy="336"/>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30" name="Line 13"/>
            <p:cNvSpPr>
              <a:spLocks noChangeShapeType="1"/>
            </p:cNvSpPr>
            <p:nvPr/>
          </p:nvSpPr>
          <p:spPr bwMode="auto">
            <a:xfrm>
              <a:off x="1152" y="2544"/>
              <a:ext cx="0" cy="336"/>
            </a:xfrm>
            <a:prstGeom prst="line">
              <a:avLst/>
            </a:prstGeom>
            <a:noFill/>
            <a:ln w="9525">
              <a:solidFill>
                <a:schemeClr val="tx1"/>
              </a:solidFill>
              <a:round/>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9231" name="Text Box 14"/>
            <p:cNvSpPr txBox="1">
              <a:spLocks noChangeArrowheads="1"/>
            </p:cNvSpPr>
            <p:nvPr/>
          </p:nvSpPr>
          <p:spPr bwMode="auto">
            <a:xfrm>
              <a:off x="1632" y="775"/>
              <a:ext cx="1392" cy="582"/>
            </a:xfrm>
            <a:prstGeom prst="rect">
              <a:avLst/>
            </a:prstGeom>
            <a:noFill/>
            <a:ln w="9525">
              <a:noFill/>
              <a:miter lim="800000"/>
              <a:headEnd/>
              <a:tailEnd/>
            </a:ln>
          </p:spPr>
          <p:txBody>
            <a:bodyPr>
              <a:spAutoFit/>
            </a:bodyPr>
            <a:lstStyle/>
            <a:p>
              <a:pPr>
                <a:defRPr/>
              </a:pPr>
              <a:r>
                <a:rPr lang="en-US" sz="1800" b="1" dirty="0">
                  <a:solidFill>
                    <a:schemeClr val="bg2"/>
                  </a:solidFill>
                  <a:latin typeface="+mn-lt"/>
                  <a:ea typeface="ＭＳ Ｐゴシック" pitchFamily="-80" charset="-128"/>
                </a:rPr>
                <a:t>Attributes:</a:t>
              </a:r>
              <a:endParaRPr lang="en-US" sz="1800" dirty="0">
                <a:solidFill>
                  <a:schemeClr val="bg2"/>
                </a:solidFill>
                <a:latin typeface="+mn-lt"/>
                <a:ea typeface="ＭＳ Ｐゴシック" pitchFamily="-80" charset="-128"/>
              </a:endParaRPr>
            </a:p>
            <a:p>
              <a:pPr>
                <a:defRPr/>
              </a:pPr>
              <a:r>
                <a:rPr lang="en-US" sz="1800" dirty="0">
                  <a:solidFill>
                    <a:schemeClr val="bg2"/>
                  </a:solidFill>
                  <a:latin typeface="+mn-lt"/>
                  <a:ea typeface="ＭＳ Ｐゴシック" pitchFamily="-80" charset="-128"/>
                </a:rPr>
                <a:t>unit Code(PK)</a:t>
              </a:r>
            </a:p>
            <a:p>
              <a:pPr>
                <a:defRPr/>
              </a:pPr>
              <a:r>
                <a:rPr lang="en-US" sz="1800" dirty="0">
                  <a:solidFill>
                    <a:schemeClr val="bg2"/>
                  </a:solidFill>
                  <a:latin typeface="+mn-lt"/>
                  <a:ea typeface="ＭＳ Ｐゴシック" pitchFamily="-80" charset="-128"/>
                </a:rPr>
                <a:t>unit Name</a:t>
              </a:r>
            </a:p>
          </p:txBody>
        </p:sp>
        <p:sp>
          <p:nvSpPr>
            <p:cNvPr id="9232" name="Text Box 15"/>
            <p:cNvSpPr txBox="1">
              <a:spLocks noChangeArrowheads="1"/>
            </p:cNvSpPr>
            <p:nvPr/>
          </p:nvSpPr>
          <p:spPr bwMode="auto">
            <a:xfrm>
              <a:off x="1680" y="3246"/>
              <a:ext cx="1201" cy="931"/>
            </a:xfrm>
            <a:prstGeom prst="rect">
              <a:avLst/>
            </a:prstGeom>
            <a:noFill/>
            <a:ln w="9525">
              <a:noFill/>
              <a:miter lim="800000"/>
              <a:headEnd/>
              <a:tailEnd/>
            </a:ln>
          </p:spPr>
          <p:txBody>
            <a:bodyPr>
              <a:spAutoFit/>
            </a:bodyPr>
            <a:lstStyle/>
            <a:p>
              <a:pPr>
                <a:defRPr/>
              </a:pPr>
              <a:r>
                <a:rPr lang="en-US" sz="1800" b="1" dirty="0">
                  <a:solidFill>
                    <a:schemeClr val="bg2"/>
                  </a:solidFill>
                  <a:latin typeface="+mn-lt"/>
                  <a:ea typeface="ＭＳ Ｐゴシック" pitchFamily="-80" charset="-128"/>
                </a:rPr>
                <a:t>Attributes:</a:t>
              </a:r>
              <a:endParaRPr lang="en-US" sz="1800" dirty="0">
                <a:solidFill>
                  <a:schemeClr val="bg2"/>
                </a:solidFill>
                <a:latin typeface="+mn-lt"/>
                <a:ea typeface="ＭＳ Ｐゴシック" pitchFamily="-80" charset="-128"/>
              </a:endParaRPr>
            </a:p>
            <a:p>
              <a:pPr>
                <a:defRPr/>
              </a:pPr>
              <a:r>
                <a:rPr lang="en-US" sz="1800" dirty="0">
                  <a:solidFill>
                    <a:schemeClr val="bg2"/>
                  </a:solidFill>
                  <a:latin typeface="+mn-lt"/>
                  <a:ea typeface="ＭＳ Ｐゴシック" pitchFamily="-80" charset="-128"/>
                </a:rPr>
                <a:t>Student No(PK)</a:t>
              </a:r>
            </a:p>
            <a:p>
              <a:pPr>
                <a:defRPr/>
              </a:pPr>
              <a:r>
                <a:rPr lang="en-US" sz="1800" dirty="0">
                  <a:solidFill>
                    <a:schemeClr val="bg2"/>
                  </a:solidFill>
                  <a:latin typeface="+mn-lt"/>
                  <a:ea typeface="ＭＳ Ｐゴシック" pitchFamily="-80" charset="-128"/>
                </a:rPr>
                <a:t>Student Name</a:t>
              </a: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sp>
          <p:nvSpPr>
            <p:cNvPr id="9233" name="Text Box 18"/>
            <p:cNvSpPr txBox="1">
              <a:spLocks noChangeArrowheads="1"/>
            </p:cNvSpPr>
            <p:nvPr/>
          </p:nvSpPr>
          <p:spPr bwMode="auto">
            <a:xfrm>
              <a:off x="1718" y="1959"/>
              <a:ext cx="1554" cy="582"/>
            </a:xfrm>
            <a:prstGeom prst="rect">
              <a:avLst/>
            </a:prstGeom>
            <a:noFill/>
            <a:ln w="9525">
              <a:noFill/>
              <a:miter lim="800000"/>
              <a:headEnd/>
              <a:tailEnd/>
            </a:ln>
          </p:spPr>
          <p:txBody>
            <a:bodyPr wrap="none">
              <a:spAutoFit/>
            </a:bodyPr>
            <a:lstStyle/>
            <a:p>
              <a:pPr>
                <a:defRPr/>
              </a:pPr>
              <a:r>
                <a:rPr lang="en-US" sz="1800" b="1" dirty="0">
                  <a:solidFill>
                    <a:schemeClr val="bg2"/>
                  </a:solidFill>
                  <a:latin typeface="+mn-lt"/>
                  <a:ea typeface="ＭＳ Ｐゴシック" pitchFamily="-80" charset="-128"/>
                </a:rPr>
                <a:t>Attributes:</a:t>
              </a:r>
            </a:p>
            <a:p>
              <a:pPr>
                <a:defRPr/>
              </a:pPr>
              <a:r>
                <a:rPr lang="en-US" sz="1800" dirty="0">
                  <a:solidFill>
                    <a:schemeClr val="bg2"/>
                  </a:solidFill>
                  <a:latin typeface="+mn-lt"/>
                  <a:ea typeface="ＭＳ Ｐゴシック" pitchFamily="-80" charset="-128"/>
                </a:rPr>
                <a:t>unit Code(PK)(FK)</a:t>
              </a:r>
            </a:p>
            <a:p>
              <a:pPr>
                <a:defRPr/>
              </a:pPr>
              <a:r>
                <a:rPr lang="en-US" sz="1800" dirty="0">
                  <a:solidFill>
                    <a:schemeClr val="bg2"/>
                  </a:solidFill>
                  <a:latin typeface="+mn-lt"/>
                  <a:ea typeface="ＭＳ Ｐゴシック" pitchFamily="-80" charset="-128"/>
                </a:rPr>
                <a:t>Student No (PK) (FK) </a:t>
              </a:r>
              <a:endParaRPr lang="en-US" sz="1800" b="1" dirty="0">
                <a:solidFill>
                  <a:schemeClr val="bg2"/>
                </a:solidFill>
                <a:latin typeface="+mn-lt"/>
                <a:ea typeface="ＭＳ Ｐゴシック" pitchFamily="-80" charset="-128"/>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en-US" dirty="0"/>
              <a:t>Notation 3 - CHEN </a:t>
            </a:r>
          </a:p>
        </p:txBody>
      </p:sp>
      <p:sp>
        <p:nvSpPr>
          <p:cNvPr id="15363" name="Text Box 20"/>
          <p:cNvSpPr txBox="1">
            <a:spLocks noChangeArrowheads="1"/>
          </p:cNvSpPr>
          <p:nvPr/>
        </p:nvSpPr>
        <p:spPr bwMode="auto">
          <a:xfrm>
            <a:off x="1736725" y="1800225"/>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200"/>
          </a:p>
        </p:txBody>
      </p:sp>
      <p:grpSp>
        <p:nvGrpSpPr>
          <p:cNvPr id="4" name="Group 3"/>
          <p:cNvGrpSpPr/>
          <p:nvPr/>
        </p:nvGrpSpPr>
        <p:grpSpPr>
          <a:xfrm>
            <a:off x="1736725" y="1258888"/>
            <a:ext cx="4131419" cy="5215731"/>
            <a:chOff x="1736725" y="1196752"/>
            <a:chExt cx="4235450" cy="5349875"/>
          </a:xfrm>
          <a:solidFill>
            <a:schemeClr val="accent1">
              <a:lumMod val="20000"/>
              <a:lumOff val="80000"/>
            </a:schemeClr>
          </a:solidFill>
        </p:grpSpPr>
        <p:sp>
          <p:nvSpPr>
            <p:cNvPr id="10249" name="Line 13"/>
            <p:cNvSpPr>
              <a:spLocks noChangeShapeType="1"/>
            </p:cNvSpPr>
            <p:nvPr/>
          </p:nvSpPr>
          <p:spPr bwMode="auto">
            <a:xfrm flipH="1">
              <a:off x="2688361" y="4233639"/>
              <a:ext cx="0" cy="1081088"/>
            </a:xfrm>
            <a:prstGeom prst="line">
              <a:avLst/>
            </a:prstGeom>
            <a:grpFill/>
            <a:ln w="9525">
              <a:solidFill>
                <a:schemeClr val="tx1"/>
              </a:solidFill>
              <a:round/>
              <a:headEnd/>
              <a:tailEnd/>
            </a:ln>
          </p:spPr>
          <p:txBody>
            <a:bodyPr wrap="none" anchor="ctr"/>
            <a:lstStyle/>
            <a:p>
              <a:pPr>
                <a:defRPr/>
              </a:pPr>
              <a:endParaRPr lang="en-GB"/>
            </a:p>
          </p:txBody>
        </p:sp>
        <p:grpSp>
          <p:nvGrpSpPr>
            <p:cNvPr id="3" name="Group 2"/>
            <p:cNvGrpSpPr/>
            <p:nvPr/>
          </p:nvGrpSpPr>
          <p:grpSpPr>
            <a:xfrm>
              <a:off x="1736725" y="1196752"/>
              <a:ext cx="4235450" cy="5349875"/>
              <a:chOff x="1727839" y="1196752"/>
              <a:chExt cx="4235450" cy="5349875"/>
            </a:xfrm>
            <a:grpFill/>
          </p:grpSpPr>
          <p:sp>
            <p:nvSpPr>
              <p:cNvPr id="10242" name="Oval 19"/>
              <p:cNvSpPr>
                <a:spLocks noChangeArrowheads="1"/>
              </p:cNvSpPr>
              <p:nvPr/>
            </p:nvSpPr>
            <p:spPr bwMode="auto">
              <a:xfrm>
                <a:off x="3586221" y="5211539"/>
                <a:ext cx="1828800" cy="685800"/>
              </a:xfrm>
              <a:prstGeom prst="ellipse">
                <a:avLst/>
              </a:prstGeom>
              <a:grp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sp>
            <p:nvSpPr>
              <p:cNvPr id="10243" name="Oval 18"/>
              <p:cNvSpPr>
                <a:spLocks noChangeArrowheads="1"/>
              </p:cNvSpPr>
              <p:nvPr/>
            </p:nvSpPr>
            <p:spPr bwMode="auto">
              <a:xfrm>
                <a:off x="3632299" y="1454150"/>
                <a:ext cx="1682750" cy="692150"/>
              </a:xfrm>
              <a:prstGeom prst="ellipse">
                <a:avLst/>
              </a:prstGeom>
              <a:grp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GB" altLang="en-US"/>
              </a:p>
            </p:txBody>
          </p:sp>
          <p:grpSp>
            <p:nvGrpSpPr>
              <p:cNvPr id="2" name="Group 1"/>
              <p:cNvGrpSpPr/>
              <p:nvPr/>
            </p:nvGrpSpPr>
            <p:grpSpPr>
              <a:xfrm>
                <a:off x="1727839" y="1196752"/>
                <a:ext cx="4235450" cy="5349875"/>
                <a:chOff x="4800600" y="671513"/>
                <a:chExt cx="4235450" cy="5349875"/>
              </a:xfrm>
              <a:grpFill/>
            </p:grpSpPr>
            <p:sp>
              <p:nvSpPr>
                <p:cNvPr id="10245" name="Rectangle 23"/>
                <p:cNvSpPr>
                  <a:spLocks noChangeArrowheads="1"/>
                </p:cNvSpPr>
                <p:nvPr/>
              </p:nvSpPr>
              <p:spPr bwMode="auto">
                <a:xfrm>
                  <a:off x="5029200" y="4776788"/>
                  <a:ext cx="1439863" cy="935037"/>
                </a:xfrm>
                <a:prstGeom prst="rect">
                  <a:avLst/>
                </a:prstGeom>
                <a:grpFill/>
                <a:ln w="9525" algn="ctr">
                  <a:solidFill>
                    <a:schemeClr val="tx1"/>
                  </a:solidFill>
                  <a:round/>
                  <a:headEnd/>
                  <a:tailEnd/>
                </a:ln>
              </p:spPr>
              <p:txBody>
                <a:bodyPr anchor="ctr"/>
                <a:lstStyle/>
                <a:p>
                  <a:pPr algn="ctr">
                    <a:defRPr/>
                  </a:pPr>
                  <a:r>
                    <a:rPr lang="en-US" sz="1800" b="1" dirty="0">
                      <a:solidFill>
                        <a:schemeClr val="bg2"/>
                      </a:solidFill>
                      <a:latin typeface="+mn-lt"/>
                      <a:ea typeface="ＭＳ Ｐゴシック" pitchFamily="-80" charset="-128"/>
                    </a:rPr>
                    <a:t>Student</a:t>
                  </a:r>
                </a:p>
              </p:txBody>
            </p:sp>
            <p:sp>
              <p:nvSpPr>
                <p:cNvPr id="10246" name="Rectangle 21"/>
                <p:cNvSpPr>
                  <a:spLocks noChangeArrowheads="1"/>
                </p:cNvSpPr>
                <p:nvPr/>
              </p:nvSpPr>
              <p:spPr bwMode="auto">
                <a:xfrm>
                  <a:off x="5100638" y="815975"/>
                  <a:ext cx="1368425" cy="936625"/>
                </a:xfrm>
                <a:prstGeom prst="rect">
                  <a:avLst/>
                </a:prstGeom>
                <a:grpFill/>
                <a:ln w="9525" algn="ctr">
                  <a:solidFill>
                    <a:schemeClr val="tx1"/>
                  </a:solidFill>
                  <a:round/>
                  <a:headEnd/>
                  <a:tailEnd/>
                </a:ln>
              </p:spPr>
              <p:txBody>
                <a:bodyPr anchor="ctr"/>
                <a:lstStyle/>
                <a:p>
                  <a:pPr algn="ctr">
                    <a:defRPr/>
                  </a:pPr>
                  <a:r>
                    <a:rPr lang="en-US" sz="1800" b="1" dirty="0">
                      <a:solidFill>
                        <a:schemeClr val="bg2"/>
                      </a:solidFill>
                      <a:latin typeface="+mn-lt"/>
                      <a:ea typeface="ＭＳ Ｐゴシック" pitchFamily="-80" charset="-128"/>
                    </a:rPr>
                    <a:t>unit</a:t>
                  </a:r>
                </a:p>
              </p:txBody>
            </p:sp>
            <p:sp>
              <p:nvSpPr>
                <p:cNvPr id="10247" name="Line 6"/>
                <p:cNvSpPr>
                  <a:spLocks noChangeShapeType="1"/>
                </p:cNvSpPr>
                <p:nvPr/>
              </p:nvSpPr>
              <p:spPr bwMode="auto">
                <a:xfrm>
                  <a:off x="5741988" y="1752600"/>
                  <a:ext cx="0" cy="990600"/>
                </a:xfrm>
                <a:prstGeom prst="line">
                  <a:avLst/>
                </a:prstGeom>
                <a:grpFill/>
                <a:ln w="9525">
                  <a:solidFill>
                    <a:schemeClr val="tx1"/>
                  </a:solidFill>
                  <a:round/>
                  <a:headEnd/>
                  <a:tailEnd/>
                </a:ln>
              </p:spPr>
              <p:txBody>
                <a:bodyPr wrap="none" anchor="ctr"/>
                <a:lstStyle/>
                <a:p>
                  <a:pPr>
                    <a:defRPr/>
                  </a:pPr>
                  <a:endParaRPr lang="en-GB"/>
                </a:p>
              </p:txBody>
            </p:sp>
            <p:sp>
              <p:nvSpPr>
                <p:cNvPr id="10248" name="Line 12"/>
                <p:cNvSpPr>
                  <a:spLocks noChangeShapeType="1"/>
                </p:cNvSpPr>
                <p:nvPr/>
              </p:nvSpPr>
              <p:spPr bwMode="auto">
                <a:xfrm>
                  <a:off x="5741988" y="2209800"/>
                  <a:ext cx="0" cy="533400"/>
                </a:xfrm>
                <a:prstGeom prst="line">
                  <a:avLst/>
                </a:prstGeom>
                <a:grpFill/>
                <a:ln w="9525">
                  <a:solidFill>
                    <a:schemeClr val="tx1"/>
                  </a:solidFill>
                  <a:round/>
                  <a:headEnd/>
                  <a:tailEnd/>
                </a:ln>
              </p:spPr>
              <p:txBody>
                <a:bodyPr wrap="none" anchor="ctr"/>
                <a:lstStyle/>
                <a:p>
                  <a:pPr>
                    <a:defRPr/>
                  </a:pPr>
                  <a:endParaRPr lang="en-GB"/>
                </a:p>
              </p:txBody>
            </p:sp>
            <p:sp>
              <p:nvSpPr>
                <p:cNvPr id="10250" name="Text Box 14"/>
                <p:cNvSpPr txBox="1">
                  <a:spLocks noChangeArrowheads="1"/>
                </p:cNvSpPr>
                <p:nvPr/>
              </p:nvSpPr>
              <p:spPr bwMode="auto">
                <a:xfrm>
                  <a:off x="6826250" y="671513"/>
                  <a:ext cx="2209800" cy="805015"/>
                </a:xfrm>
                <a:prstGeom prst="rect">
                  <a:avLst/>
                </a:prstGeom>
                <a:noFill/>
                <a:ln w="9525">
                  <a:noFill/>
                  <a:miter lim="800000"/>
                  <a:headEnd/>
                  <a:tailEnd/>
                </a:ln>
              </p:spPr>
              <p:txBody>
                <a:bodyPr>
                  <a:spAutoFit/>
                </a:bodyPr>
                <a:lstStyle/>
                <a:p>
                  <a:pPr>
                    <a:spcBef>
                      <a:spcPct val="50000"/>
                    </a:spcBef>
                    <a:defRPr/>
                  </a:pPr>
                  <a:endParaRPr lang="en-US" sz="1800" dirty="0">
                    <a:solidFill>
                      <a:schemeClr val="bg2"/>
                    </a:solidFill>
                    <a:latin typeface="+mn-lt"/>
                    <a:ea typeface="ＭＳ Ｐゴシック" pitchFamily="-80" charset="-128"/>
                  </a:endParaRPr>
                </a:p>
                <a:p>
                  <a:pPr>
                    <a:spcBef>
                      <a:spcPct val="50000"/>
                    </a:spcBef>
                    <a:defRPr/>
                  </a:pPr>
                  <a:r>
                    <a:rPr lang="en-US" sz="1800" dirty="0">
                      <a:solidFill>
                        <a:schemeClr val="bg2"/>
                      </a:solidFill>
                      <a:latin typeface="+mn-lt"/>
                      <a:ea typeface="ＭＳ Ｐゴシック" pitchFamily="-80" charset="-128"/>
                    </a:rPr>
                    <a:t>unit Code</a:t>
                  </a:r>
                </a:p>
              </p:txBody>
            </p:sp>
            <p:sp>
              <p:nvSpPr>
                <p:cNvPr id="10251" name="Text Box 15"/>
                <p:cNvSpPr txBox="1">
                  <a:spLocks noChangeArrowheads="1"/>
                </p:cNvSpPr>
                <p:nvPr/>
              </p:nvSpPr>
              <p:spPr bwMode="auto">
                <a:xfrm>
                  <a:off x="6853238" y="4543425"/>
                  <a:ext cx="1606550" cy="1477963"/>
                </a:xfrm>
                <a:prstGeom prst="rect">
                  <a:avLst/>
                </a:prstGeom>
                <a:noFill/>
                <a:ln w="9525">
                  <a:noFill/>
                  <a:miter lim="800000"/>
                  <a:headEnd/>
                  <a:tailEnd/>
                </a:ln>
              </p:spPr>
              <p:txBody>
                <a:bodyPr>
                  <a:spAutoFit/>
                </a:bodyPr>
                <a:lstStyle/>
                <a:p>
                  <a:pPr>
                    <a:defRPr/>
                  </a:pPr>
                  <a:endParaRPr lang="en-US" sz="1800" dirty="0">
                    <a:solidFill>
                      <a:schemeClr val="bg2"/>
                    </a:solidFill>
                    <a:latin typeface="+mn-lt"/>
                    <a:ea typeface="ＭＳ Ｐゴシック" pitchFamily="-80" charset="-128"/>
                  </a:endParaRPr>
                </a:p>
                <a:p>
                  <a:pPr>
                    <a:defRPr/>
                  </a:pPr>
                  <a:r>
                    <a:rPr lang="en-US" sz="1800" dirty="0">
                      <a:solidFill>
                        <a:schemeClr val="bg2"/>
                      </a:solidFill>
                      <a:latin typeface="+mn-lt"/>
                      <a:ea typeface="ＭＳ Ｐゴシック" pitchFamily="-80" charset="-128"/>
                    </a:rPr>
                    <a:t>Student No</a:t>
                  </a:r>
                </a:p>
                <a:p>
                  <a:pPr>
                    <a:defRPr/>
                  </a:pPr>
                  <a:endParaRPr lang="en-US" sz="1800"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a:p>
                  <a:pPr>
                    <a:defRPr/>
                  </a:pPr>
                  <a:endParaRPr lang="en-US" sz="1800" b="1" dirty="0">
                    <a:solidFill>
                      <a:schemeClr val="bg2"/>
                    </a:solidFill>
                    <a:latin typeface="+mn-lt"/>
                    <a:ea typeface="ＭＳ Ｐゴシック" pitchFamily="-80" charset="-128"/>
                  </a:endParaRPr>
                </a:p>
              </p:txBody>
            </p:sp>
            <p:sp>
              <p:nvSpPr>
                <p:cNvPr id="10252" name="TextBox 29"/>
                <p:cNvSpPr txBox="1">
                  <a:spLocks noChangeArrowheads="1"/>
                </p:cNvSpPr>
                <p:nvPr/>
              </p:nvSpPr>
              <p:spPr bwMode="auto">
                <a:xfrm>
                  <a:off x="5821363" y="4419600"/>
                  <a:ext cx="960437" cy="369888"/>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M</a:t>
                  </a:r>
                </a:p>
              </p:txBody>
            </p:sp>
            <p:sp>
              <p:nvSpPr>
                <p:cNvPr id="10253" name="TextBox 30"/>
                <p:cNvSpPr txBox="1">
                  <a:spLocks noChangeArrowheads="1"/>
                </p:cNvSpPr>
                <p:nvPr/>
              </p:nvSpPr>
              <p:spPr bwMode="auto">
                <a:xfrm>
                  <a:off x="5821363" y="1824038"/>
                  <a:ext cx="431800" cy="369887"/>
                </a:xfrm>
                <a:prstGeom prst="rect">
                  <a:avLst/>
                </a:prstGeom>
                <a:noFill/>
                <a:ln w="9525">
                  <a:noFill/>
                  <a:miter lim="800000"/>
                  <a:headEnd/>
                  <a:tailEnd/>
                </a:ln>
              </p:spPr>
              <p:txBody>
                <a:bodyPr>
                  <a:spAutoFit/>
                </a:bodyPr>
                <a:lstStyle/>
                <a:p>
                  <a:pPr>
                    <a:defRPr/>
                  </a:pPr>
                  <a:r>
                    <a:rPr lang="en-GB" sz="1800" dirty="0">
                      <a:solidFill>
                        <a:schemeClr val="bg2"/>
                      </a:solidFill>
                      <a:latin typeface="+mn-lt"/>
                      <a:ea typeface="ＭＳ Ｐゴシック" pitchFamily="-80" charset="-128"/>
                    </a:rPr>
                    <a:t>M</a:t>
                  </a:r>
                </a:p>
              </p:txBody>
            </p:sp>
            <p:sp>
              <p:nvSpPr>
                <p:cNvPr id="10254" name="AutoShape 17"/>
                <p:cNvSpPr>
                  <a:spLocks noChangeArrowheads="1"/>
                </p:cNvSpPr>
                <p:nvPr/>
              </p:nvSpPr>
              <p:spPr bwMode="auto">
                <a:xfrm>
                  <a:off x="4800600" y="2667000"/>
                  <a:ext cx="1905000" cy="1066800"/>
                </a:xfrm>
                <a:prstGeom prst="diamond">
                  <a:avLst/>
                </a:prstGeom>
                <a:grpFill/>
                <a:ln w="9525">
                  <a:solidFill>
                    <a:schemeClr val="tx1"/>
                  </a:solidFill>
                  <a:miter lim="800000"/>
                  <a:headEnd/>
                  <a:tailEnd/>
                </a:ln>
              </p:spPr>
              <p:txBody>
                <a:bodyPr wrap="none" anchor="ctr"/>
                <a:lstStyle/>
                <a:p>
                  <a:pPr>
                    <a:defRPr/>
                  </a:pPr>
                  <a:endParaRPr lang="en-GB" sz="1800">
                    <a:solidFill>
                      <a:schemeClr val="bg2"/>
                    </a:solidFill>
                    <a:latin typeface="+mn-lt"/>
                    <a:ea typeface="ＭＳ Ｐゴシック" pitchFamily="-80" charset="-128"/>
                  </a:endParaRPr>
                </a:p>
              </p:txBody>
            </p:sp>
            <p:sp>
              <p:nvSpPr>
                <p:cNvPr id="10256" name="Text Box 21"/>
                <p:cNvSpPr txBox="1">
                  <a:spLocks noChangeArrowheads="1"/>
                </p:cNvSpPr>
                <p:nvPr/>
              </p:nvSpPr>
              <p:spPr bwMode="auto">
                <a:xfrm>
                  <a:off x="5364163" y="2997200"/>
                  <a:ext cx="820737" cy="368300"/>
                </a:xfrm>
                <a:prstGeom prst="rect">
                  <a:avLst/>
                </a:prstGeom>
                <a:grpFill/>
                <a:ln w="9525">
                  <a:noFill/>
                  <a:miter lim="800000"/>
                  <a:headEnd/>
                  <a:tailEnd/>
                </a:ln>
              </p:spPr>
              <p:txBody>
                <a:bodyPr wrap="none">
                  <a:spAutoFit/>
                </a:bodyPr>
                <a:lstStyle/>
                <a:p>
                  <a:pPr>
                    <a:defRPr/>
                  </a:pPr>
                  <a:r>
                    <a:rPr lang="en-US" sz="1800" b="1" dirty="0">
                      <a:solidFill>
                        <a:schemeClr val="bg2"/>
                      </a:solidFill>
                      <a:latin typeface="+mn-lt"/>
                      <a:ea typeface="ＭＳ Ｐゴシック" pitchFamily="-80" charset="-128"/>
                    </a:rPr>
                    <a:t>Takes</a:t>
                  </a:r>
                </a:p>
              </p:txBody>
            </p:sp>
            <p:sp>
              <p:nvSpPr>
                <p:cNvPr id="10257" name="Line 22"/>
                <p:cNvSpPr>
                  <a:spLocks noChangeShapeType="1"/>
                </p:cNvSpPr>
                <p:nvPr/>
              </p:nvSpPr>
              <p:spPr bwMode="auto">
                <a:xfrm flipH="1">
                  <a:off x="6477000" y="1295400"/>
                  <a:ext cx="228600" cy="0"/>
                </a:xfrm>
                <a:prstGeom prst="line">
                  <a:avLst/>
                </a:prstGeom>
                <a:grpFill/>
                <a:ln w="9525">
                  <a:solidFill>
                    <a:schemeClr val="tx1"/>
                  </a:solidFill>
                  <a:round/>
                  <a:headEnd/>
                  <a:tailEnd/>
                </a:ln>
              </p:spPr>
              <p:txBody>
                <a:bodyPr wrap="none" anchor="ctr"/>
                <a:lstStyle/>
                <a:p>
                  <a:pPr>
                    <a:defRPr/>
                  </a:pPr>
                  <a:endParaRPr lang="en-GB"/>
                </a:p>
              </p:txBody>
            </p:sp>
            <p:sp>
              <p:nvSpPr>
                <p:cNvPr id="10258" name="Line 23"/>
                <p:cNvSpPr>
                  <a:spLocks noChangeShapeType="1"/>
                </p:cNvSpPr>
                <p:nvPr/>
              </p:nvSpPr>
              <p:spPr bwMode="auto">
                <a:xfrm flipH="1">
                  <a:off x="6477000" y="5029200"/>
                  <a:ext cx="152400" cy="0"/>
                </a:xfrm>
                <a:prstGeom prst="line">
                  <a:avLst/>
                </a:prstGeom>
                <a:grpFill/>
                <a:ln w="9525">
                  <a:solidFill>
                    <a:schemeClr val="tx1"/>
                  </a:solidFill>
                  <a:round/>
                  <a:headEnd/>
                  <a:tailEnd/>
                </a:ln>
              </p:spPr>
              <p:txBody>
                <a:bodyPr wrap="none" anchor="ctr"/>
                <a:lstStyle/>
                <a:p>
                  <a:pPr>
                    <a:defRPr/>
                  </a:pPr>
                  <a:endParaRPr lang="en-GB"/>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8900" y="120650"/>
            <a:ext cx="8785225" cy="1143000"/>
          </a:xfrm>
        </p:spPr>
        <p:txBody>
          <a:bodyPr/>
          <a:lstStyle/>
          <a:p>
            <a:r>
              <a:rPr lang="en-US" altLang="en-US" dirty="0"/>
              <a:t>Entity Type</a:t>
            </a:r>
          </a:p>
        </p:txBody>
      </p:sp>
      <p:sp>
        <p:nvSpPr>
          <p:cNvPr id="16387" name="Rectangle 3"/>
          <p:cNvSpPr>
            <a:spLocks noGrp="1" noChangeArrowheads="1"/>
          </p:cNvSpPr>
          <p:nvPr>
            <p:ph type="body" idx="1"/>
          </p:nvPr>
        </p:nvSpPr>
        <p:spPr/>
        <p:txBody>
          <a:bodyPr/>
          <a:lstStyle/>
          <a:p>
            <a:pPr lvl="1"/>
            <a:r>
              <a:rPr lang="en-US" altLang="en-US" dirty="0">
                <a:latin typeface="Arial" panose="020B0604020202020204" pitchFamily="34" charset="0"/>
              </a:rPr>
              <a:t>A group of </a:t>
            </a:r>
            <a:r>
              <a:rPr lang="en-US" altLang="en-US" i="1" dirty="0">
                <a:solidFill>
                  <a:srgbClr val="002060"/>
                </a:solidFill>
                <a:latin typeface="Arial" panose="020B0604020202020204" pitchFamily="34" charset="0"/>
              </a:rPr>
              <a:t>objects, people, types, concepts or other items</a:t>
            </a:r>
            <a:r>
              <a:rPr lang="en-US" altLang="en-US" dirty="0">
                <a:latin typeface="Arial" panose="020B0604020202020204" pitchFamily="34" charset="0"/>
              </a:rPr>
              <a:t> that have the </a:t>
            </a:r>
            <a:r>
              <a:rPr lang="en-US" altLang="en-US" i="1" dirty="0">
                <a:solidFill>
                  <a:srgbClr val="002060"/>
                </a:solidFill>
                <a:latin typeface="Arial" panose="020B0604020202020204" pitchFamily="34" charset="0"/>
              </a:rPr>
              <a:t>same set of properties</a:t>
            </a:r>
            <a:r>
              <a:rPr lang="en-US" altLang="en-US" dirty="0">
                <a:latin typeface="Arial" panose="020B0604020202020204" pitchFamily="34" charset="0"/>
              </a:rPr>
              <a:t> (known as attributes). </a:t>
            </a:r>
          </a:p>
          <a:p>
            <a:pPr lvl="1"/>
            <a:r>
              <a:rPr lang="en-US" altLang="en-US" dirty="0">
                <a:latin typeface="Arial" panose="020B0604020202020204" pitchFamily="34" charset="0"/>
              </a:rPr>
              <a:t>Must be </a:t>
            </a:r>
            <a:r>
              <a:rPr lang="en-US" altLang="en-US" i="1" dirty="0">
                <a:solidFill>
                  <a:srgbClr val="002060"/>
                </a:solidFill>
                <a:latin typeface="Arial" panose="020B0604020202020204" pitchFamily="34" charset="0"/>
              </a:rPr>
              <a:t>of interest </a:t>
            </a:r>
            <a:r>
              <a:rPr lang="en-US" altLang="en-US" dirty="0">
                <a:latin typeface="Arial" panose="020B0604020202020204" pitchFamily="34" charset="0"/>
              </a:rPr>
              <a:t>to whoever is building the new information system.</a:t>
            </a:r>
          </a:p>
          <a:p>
            <a:pPr lvl="1"/>
            <a:endParaRPr lang="en-US" altLang="en-US" dirty="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4d1e1741-1e0d-4821-a7b0-e8add56829db"/>
</p:tagLst>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Props1.xml><?xml version="1.0" encoding="utf-8"?>
<ds:datastoreItem xmlns:ds="http://schemas.openxmlformats.org/officeDocument/2006/customXml" ds:itemID="{DEAAB629-7CB6-44A2-89E2-7F50CCD0B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D0252A-9E65-488A-9813-2217213EF31C}">
  <ds:schemaRefs>
    <ds:schemaRef ds:uri="http://schemas.microsoft.com/sharepoint/v3/contenttype/forms"/>
  </ds:schemaRefs>
</ds:datastoreItem>
</file>

<file path=customXml/itemProps3.xml><?xml version="1.0" encoding="utf-8"?>
<ds:datastoreItem xmlns:ds="http://schemas.openxmlformats.org/officeDocument/2006/customXml" ds:itemID="{8BA103B2-E109-45E8-BEA7-2F2D41CC3820}">
  <ds:schemaRefs>
    <ds:schemaRef ds:uri="http://www.w3.org/XML/1998/namespace"/>
    <ds:schemaRef ds:uri="bdeceafc-5c0f-406d-b95f-35e6593d664b"/>
    <ds:schemaRef ds:uri="dbeaa6b5-7a21-43b8-ab59-31e7cbf2c187"/>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1279</TotalTime>
  <Words>1568</Words>
  <Application>Microsoft Office PowerPoint</Application>
  <PresentationFormat>On-screen Show (4:3)</PresentationFormat>
  <Paragraphs>311</Paragraphs>
  <Slides>38</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Gill Sans</vt:lpstr>
      <vt:lpstr>Arial</vt:lpstr>
      <vt:lpstr>Times</vt:lpstr>
      <vt:lpstr>Times New Roman</vt:lpstr>
      <vt:lpstr>Blank Presentation</vt:lpstr>
      <vt:lpstr>test 2</vt:lpstr>
      <vt:lpstr>PowerPoint Presentation</vt:lpstr>
      <vt:lpstr>The Unit Roadmap</vt:lpstr>
      <vt:lpstr>Scope and Coverage</vt:lpstr>
      <vt:lpstr>Learning Outcomes</vt:lpstr>
      <vt:lpstr>The Goal of Entity Relationship Modelling</vt:lpstr>
      <vt:lpstr>Notation 1 – Unified Modelling Language (UML)</vt:lpstr>
      <vt:lpstr>Notation 2 - CROWS FEET </vt:lpstr>
      <vt:lpstr>Notation 3 - CHEN </vt:lpstr>
      <vt:lpstr>Entity Type</vt:lpstr>
      <vt:lpstr>Entity Occurrence</vt:lpstr>
      <vt:lpstr>Discussion Session</vt:lpstr>
      <vt:lpstr>Library System Entity types </vt:lpstr>
      <vt:lpstr>Occurrences of Entity Types in a Library System</vt:lpstr>
      <vt:lpstr>Diagrammatic Representation of Entity Types </vt:lpstr>
      <vt:lpstr>Relationship Types</vt:lpstr>
      <vt:lpstr>Relationship Occurrence</vt:lpstr>
      <vt:lpstr>Discussion Session</vt:lpstr>
      <vt:lpstr>Discussion Session – Solution </vt:lpstr>
      <vt:lpstr>Discussion Session – Solution Organising it Better… </vt:lpstr>
      <vt:lpstr>Checkpoint Summary</vt:lpstr>
      <vt:lpstr>Relationship Names </vt:lpstr>
      <vt:lpstr>Do You Know This?   </vt:lpstr>
      <vt:lpstr>Multiplicity - 1 </vt:lpstr>
      <vt:lpstr>Multiplicity - 2</vt:lpstr>
      <vt:lpstr>Multiplicity - 3</vt:lpstr>
      <vt:lpstr>Quiz</vt:lpstr>
      <vt:lpstr>Multiplicity - 4</vt:lpstr>
      <vt:lpstr>Self-Study </vt:lpstr>
      <vt:lpstr>Attributes - 1 </vt:lpstr>
      <vt:lpstr>Attributes - 2</vt:lpstr>
      <vt:lpstr>Activity</vt:lpstr>
      <vt:lpstr>Identifying Entities - 1</vt:lpstr>
      <vt:lpstr>Identifying Entities - 2</vt:lpstr>
      <vt:lpstr>Identifying Entities - 3</vt:lpstr>
      <vt:lpstr>Topic Summary</vt:lpstr>
      <vt:lpstr>Learning Outcomes Revisited</vt:lpstr>
      <vt:lpstr>References</vt:lpstr>
      <vt:lpstr>Topic 2 – Entity Relationship Modelling 1</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115</cp:revision>
  <dcterms:created xsi:type="dcterms:W3CDTF">2008-01-18T13:21:43Z</dcterms:created>
  <dcterms:modified xsi:type="dcterms:W3CDTF">2024-03-13T12:57:25Z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