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 id="2147483650" r:id="rId5"/>
  </p:sldMasterIdLst>
  <p:notesMasterIdLst>
    <p:notesMasterId r:id="rId42"/>
  </p:notesMasterIdLst>
  <p:handoutMasterIdLst>
    <p:handoutMasterId r:id="rId43"/>
  </p:handoutMasterIdLst>
  <p:sldIdLst>
    <p:sldId id="261" r:id="rId6"/>
    <p:sldId id="308" r:id="rId7"/>
    <p:sldId id="276" r:id="rId8"/>
    <p:sldId id="277" r:id="rId9"/>
    <p:sldId id="278" r:id="rId10"/>
    <p:sldId id="291" r:id="rId11"/>
    <p:sldId id="309" r:id="rId12"/>
    <p:sldId id="310" r:id="rId13"/>
    <p:sldId id="295" r:id="rId14"/>
    <p:sldId id="279" r:id="rId15"/>
    <p:sldId id="280" r:id="rId16"/>
    <p:sldId id="296" r:id="rId17"/>
    <p:sldId id="281" r:id="rId18"/>
    <p:sldId id="297" r:id="rId19"/>
    <p:sldId id="298" r:id="rId20"/>
    <p:sldId id="299" r:id="rId21"/>
    <p:sldId id="300" r:id="rId22"/>
    <p:sldId id="301" r:id="rId23"/>
    <p:sldId id="302" r:id="rId24"/>
    <p:sldId id="311" r:id="rId25"/>
    <p:sldId id="303" r:id="rId26"/>
    <p:sldId id="289" r:id="rId27"/>
    <p:sldId id="284" r:id="rId28"/>
    <p:sldId id="290" r:id="rId29"/>
    <p:sldId id="285" r:id="rId30"/>
    <p:sldId id="304" r:id="rId31"/>
    <p:sldId id="286" r:id="rId32"/>
    <p:sldId id="287" r:id="rId33"/>
    <p:sldId id="282" r:id="rId34"/>
    <p:sldId id="313" r:id="rId35"/>
    <p:sldId id="305" r:id="rId36"/>
    <p:sldId id="283" r:id="rId37"/>
    <p:sldId id="270" r:id="rId38"/>
    <p:sldId id="288" r:id="rId39"/>
    <p:sldId id="306" r:id="rId40"/>
    <p:sldId id="262" r:id="rId41"/>
  </p:sldIdLst>
  <p:sldSz cx="9144000" cy="6858000" type="screen4x3"/>
  <p:notesSz cx="6858000" cy="9144000"/>
  <p:custDataLst>
    <p:tags r:id="rId44"/>
  </p:custDataLst>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7929"/>
    <a:srgbClr val="CB9535"/>
    <a:srgbClr val="974F8E"/>
    <a:srgbClr val="286A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965134-83E3-48EA-95C1-BBF7B78D977E}" v="3" dt="2024-03-13T13:09:12.6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81"/>
    <p:restoredTop sz="94648"/>
  </p:normalViewPr>
  <p:slideViewPr>
    <p:cSldViewPr>
      <p:cViewPr varScale="1">
        <p:scale>
          <a:sx n="93" d="100"/>
          <a:sy n="93" d="100"/>
        </p:scale>
        <p:origin x="1374" y="72"/>
      </p:cViewPr>
      <p:guideLst>
        <p:guide orient="horz" pos="2160"/>
        <p:guide pos="2880"/>
        <p:guide pos="9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9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128"/>
              </a:defRPr>
            </a:lvl1pPr>
          </a:lstStyle>
          <a:p>
            <a:pPr>
              <a:defRPr/>
            </a:pPr>
            <a:r>
              <a:rPr lang="en-US" altLang="x-none"/>
              <a:t>Topic X – Topic Title</a:t>
            </a:r>
          </a:p>
        </p:txBody>
      </p:sp>
      <p:sp>
        <p:nvSpPr>
          <p:cNvPr id="16387" name="Rectangle 3"/>
          <p:cNvSpPr>
            <a:spLocks noGrp="1" noChangeArrowheads="1"/>
          </p:cNvSpPr>
          <p:nvPr>
            <p:ph type="dt" sz="quarter"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32" charset="-128"/>
                <a:cs typeface="+mn-cs"/>
              </a:defRPr>
            </a:lvl1pPr>
          </a:lstStyle>
          <a:p>
            <a:pPr>
              <a:defRPr/>
            </a:pPr>
            <a:r>
              <a:rPr lang="en-US"/>
              <a:t>Module Title</a:t>
            </a:r>
          </a:p>
        </p:txBody>
      </p:sp>
      <p:sp>
        <p:nvSpPr>
          <p:cNvPr id="16388" name="Rectangle 4"/>
          <p:cNvSpPr>
            <a:spLocks noGrp="1" noChangeArrowheads="1"/>
          </p:cNvSpPr>
          <p:nvPr>
            <p:ph type="ftr" sz="quarter" idx="2"/>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32" charset="-128"/>
                <a:cs typeface="+mn-cs"/>
              </a:defRPr>
            </a:lvl1pPr>
          </a:lstStyle>
          <a:p>
            <a:pPr>
              <a:defRPr/>
            </a:pPr>
            <a:r>
              <a:rPr lang="en-US"/>
              <a:t>V0.0</a:t>
            </a:r>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a:lvl1pPr>
          </a:lstStyle>
          <a:p>
            <a:r>
              <a:rPr lang="en-US" altLang="en-US"/>
              <a:t>Visuals Handout – Page </a:t>
            </a:r>
            <a:fld id="{7AC7B90E-047F-463C-B87D-99842778F59D}"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pitchFamily="-32" charset="-128"/>
                <a:cs typeface="+mn-cs"/>
              </a:defRPr>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32" charset="-128"/>
                <a:cs typeface="+mn-cs"/>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32" charset="-128"/>
                <a:cs typeface="+mn-cs"/>
              </a:defRPr>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a:lvl1pPr>
          </a:lstStyle>
          <a:p>
            <a:fld id="{33121F78-9E8B-4739-93C8-73D12BEC3C5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32"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2"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2"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2"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F23DCCD-9937-480C-8C7E-5F403D936AA0}" type="slidenum">
              <a:rPr lang="en-US" altLang="en-US" sz="1200"/>
              <a:pPr/>
              <a:t>1</a:t>
            </a:fld>
            <a:endParaRPr lang="en-US" altLang="en-US" sz="120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NCC Education - Title Master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ECC275B-B5DB-4D2C-82ED-410D90C28CC3}" type="slidenum">
              <a:rPr lang="en-US" altLang="en-US" sz="1200"/>
              <a:pPr/>
              <a:t>3</a:t>
            </a:fld>
            <a:endParaRPr lang="en-US" altLang="en-US" sz="120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NCC Education - Slide Master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Example diagram is by Gary Budgen based on the example in Connolly and Begg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1E381CD-CA43-4130-8360-2AE9713037E8}" type="slidenum">
              <a:rPr lang="en-US" altLang="en-US" sz="1200"/>
              <a:pPr/>
              <a:t>36</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NCC Education - End Slide Master</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2" name="Group 24"/>
          <p:cNvGrpSpPr>
            <a:grpSpLocks/>
          </p:cNvGrpSpPr>
          <p:nvPr userDrawn="1"/>
        </p:nvGrpSpPr>
        <p:grpSpPr bwMode="auto">
          <a:xfrm>
            <a:off x="7439025" y="6616700"/>
            <a:ext cx="1684338" cy="242888"/>
            <a:chOff x="4513" y="4156"/>
            <a:chExt cx="1061" cy="153"/>
          </a:xfrm>
        </p:grpSpPr>
        <p:sp>
          <p:nvSpPr>
            <p:cNvPr id="3" name="Rectangle 25"/>
            <p:cNvSpPr>
              <a:spLocks noChangeArrowheads="1"/>
            </p:cNvSpPr>
            <p:nvPr userDrawn="1"/>
          </p:nvSpPr>
          <p:spPr bwMode="auto">
            <a:xfrm>
              <a:off x="4513" y="4156"/>
              <a:ext cx="173" cy="152"/>
            </a:xfrm>
            <a:prstGeom prst="rect">
              <a:avLst/>
            </a:prstGeom>
            <a:noFill/>
            <a:ln>
              <a:noFill/>
            </a:ln>
            <a:effectLst/>
          </p:spPr>
          <p:txBody>
            <a:bodyPr wrap="none" lIns="90488" tIns="44450" rIns="90488" bIns="44450">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GB" altLang="en-US" sz="1000">
                  <a:solidFill>
                    <a:srgbClr val="FFFFFF"/>
                  </a:solidFill>
                </a:rPr>
                <a:t>©</a:t>
              </a:r>
            </a:p>
          </p:txBody>
        </p:sp>
        <p:sp>
          <p:nvSpPr>
            <p:cNvPr id="4" name="Rectangle 26"/>
            <p:cNvSpPr>
              <a:spLocks noChangeArrowheads="1"/>
            </p:cNvSpPr>
            <p:nvPr userDrawn="1"/>
          </p:nvSpPr>
          <p:spPr bwMode="auto">
            <a:xfrm>
              <a:off x="4623" y="4156"/>
              <a:ext cx="951" cy="153"/>
            </a:xfrm>
            <a:prstGeom prst="rect">
              <a:avLst/>
            </a:prstGeom>
            <a:noFill/>
            <a:ln>
              <a:noFill/>
            </a:ln>
            <a:effectLst/>
          </p:spPr>
          <p:txBody>
            <a:bodyPr wrap="none" lIns="90488" tIns="44450" rIns="90488" bIns="44450">
              <a:spAutoFit/>
            </a:bodyPr>
            <a:lstStyle>
              <a:lvl1pPr defTabSz="762000">
                <a:defRPr sz="2400">
                  <a:solidFill>
                    <a:schemeClr val="tx1"/>
                  </a:solidFill>
                  <a:latin typeface="Arial" charset="0"/>
                  <a:ea typeface="ＭＳ Ｐゴシック" pitchFamily="34" charset="-128"/>
                </a:defRPr>
              </a:lvl1pPr>
              <a:lvl2pPr marL="742950" indent="-285750" defTabSz="762000">
                <a:defRPr sz="2400">
                  <a:solidFill>
                    <a:schemeClr val="tx1"/>
                  </a:solidFill>
                  <a:latin typeface="Arial" charset="0"/>
                  <a:ea typeface="ＭＳ Ｐゴシック" pitchFamily="34" charset="-128"/>
                </a:defRPr>
              </a:lvl2pPr>
              <a:lvl3pPr marL="1143000" indent="-228600" defTabSz="762000">
                <a:defRPr sz="2400">
                  <a:solidFill>
                    <a:schemeClr val="tx1"/>
                  </a:solidFill>
                  <a:latin typeface="Arial" charset="0"/>
                  <a:ea typeface="ＭＳ Ｐゴシック" pitchFamily="34" charset="-128"/>
                </a:defRPr>
              </a:lvl3pPr>
              <a:lvl4pPr marL="1600200" indent="-228600" defTabSz="762000">
                <a:defRPr sz="2400">
                  <a:solidFill>
                    <a:schemeClr val="tx1"/>
                  </a:solidFill>
                  <a:latin typeface="Arial" charset="0"/>
                  <a:ea typeface="ＭＳ Ｐゴシック" pitchFamily="34" charset="-128"/>
                </a:defRPr>
              </a:lvl4pPr>
              <a:lvl5pPr marL="2057400" indent="-228600" defTabSz="762000">
                <a:defRPr sz="2400">
                  <a:solidFill>
                    <a:schemeClr val="tx1"/>
                  </a:solidFill>
                  <a:latin typeface="Arial" charset="0"/>
                  <a:ea typeface="ＭＳ Ｐゴシック" pitchFamily="34" charset="-128"/>
                </a:defRPr>
              </a:lvl5pPr>
              <a:lvl6pPr marL="25146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defRPr/>
              </a:pPr>
              <a:r>
                <a:rPr lang="en-GB" altLang="en-US" sz="1000" dirty="0">
                  <a:solidFill>
                    <a:srgbClr val="FFFFFF"/>
                  </a:solidFill>
                  <a:latin typeface="Arial" panose="020B0604020202020204" pitchFamily="34" charset="0"/>
                  <a:cs typeface="Arial" panose="020B0604020202020204" pitchFamily="34" charset="0"/>
                </a:rPr>
                <a:t>NCC Education Limited</a:t>
              </a:r>
            </a:p>
          </p:txBody>
        </p:sp>
      </p:grpSp>
      <p:pic>
        <p:nvPicPr>
          <p:cNvPr id="5"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691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4999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lvl1pPr>
              <a:defRPr>
                <a:solidFill>
                  <a:srgbClr val="00206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673153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0050" y="404813"/>
            <a:ext cx="2214563" cy="547211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03188" y="404813"/>
            <a:ext cx="6494462" cy="5472112"/>
          </a:xfrm>
        </p:spPr>
        <p:txBody>
          <a:bodyPr vert="eaVert"/>
          <a:lstStyle>
            <a:lvl1pPr>
              <a:defRPr>
                <a:solidFill>
                  <a:srgbClr val="00206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385974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2510594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lvl1pPr>
              <a:defRPr>
                <a:solidFill>
                  <a:srgbClr val="00206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553909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002060"/>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002060"/>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866743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07950" y="1845717"/>
            <a:ext cx="4351338" cy="4319587"/>
          </a:xfrm>
        </p:spPr>
        <p:txBody>
          <a:bodyPr/>
          <a:lstStyle>
            <a:lvl1pPr>
              <a:defRPr sz="2800">
                <a:solidFill>
                  <a:srgbClr val="002060"/>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11688" y="1845717"/>
            <a:ext cx="4352925" cy="4319587"/>
          </a:xfrm>
        </p:spPr>
        <p:txBody>
          <a:bodyPr/>
          <a:lstStyle>
            <a:lvl1pPr>
              <a:defRPr sz="2800">
                <a:solidFill>
                  <a:srgbClr val="002060"/>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358425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rgbClr val="002060"/>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rgbClr val="002060"/>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894358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89977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3150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844824"/>
            <a:ext cx="3008313" cy="1162050"/>
          </a:xfrm>
        </p:spPr>
        <p:txBody>
          <a:bodyPr anchor="b"/>
          <a:lstStyle>
            <a:lvl1pPr algn="l">
              <a:defRPr sz="2000" b="1"/>
            </a:lvl1pPr>
          </a:lstStyle>
          <a:p>
            <a:r>
              <a:rPr lang="en-US" dirty="0"/>
              <a:t>Click to edit Master title style</a:t>
            </a:r>
            <a:endParaRPr lang="en-GB" dirty="0"/>
          </a:p>
        </p:txBody>
      </p:sp>
      <p:sp>
        <p:nvSpPr>
          <p:cNvPr id="3" name="Content Placeholder 2"/>
          <p:cNvSpPr>
            <a:spLocks noGrp="1"/>
          </p:cNvSpPr>
          <p:nvPr>
            <p:ph idx="1"/>
          </p:nvPr>
        </p:nvSpPr>
        <p:spPr>
          <a:xfrm>
            <a:off x="3575050" y="1844824"/>
            <a:ext cx="5111750" cy="5853113"/>
          </a:xfrm>
        </p:spPr>
        <p:txBody>
          <a:bodyPr/>
          <a:lstStyle>
            <a:lvl1pPr>
              <a:defRPr sz="3200">
                <a:solidFill>
                  <a:srgbClr val="002060"/>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p:cNvSpPr>
            <a:spLocks noGrp="1"/>
          </p:cNvSpPr>
          <p:nvPr>
            <p:ph type="body" sz="half" idx="2"/>
          </p:nvPr>
        </p:nvSpPr>
        <p:spPr>
          <a:xfrm>
            <a:off x="457200" y="3019276"/>
            <a:ext cx="3008313" cy="4691063"/>
          </a:xfrm>
        </p:spPr>
        <p:txBody>
          <a:bodyPr/>
          <a:lstStyle>
            <a:lvl1pPr marL="0" indent="0">
              <a:buNone/>
              <a:defRPr sz="1400">
                <a:solidFill>
                  <a:srgbClr val="00206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99917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rgbClr val="F47929"/>
                </a:solidFill>
              </a:defRPr>
            </a:lvl1pPr>
          </a:lstStyle>
          <a:p>
            <a:r>
              <a:rPr lang="en-US" dirty="0"/>
              <a:t>Click to edit Master title style</a:t>
            </a:r>
            <a:endParaRPr lang="en-GB"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02071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26988"/>
            <a:ext cx="9144000" cy="691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15"/>
          <p:cNvSpPr>
            <a:spLocks noGrp="1" noChangeArrowheads="1"/>
          </p:cNvSpPr>
          <p:nvPr>
            <p:ph type="title"/>
          </p:nvPr>
        </p:nvSpPr>
        <p:spPr bwMode="auto">
          <a:xfrm>
            <a:off x="103188" y="115888"/>
            <a:ext cx="8785225"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 name="Rectangle 17"/>
          <p:cNvSpPr>
            <a:spLocks noChangeArrowheads="1"/>
          </p:cNvSpPr>
          <p:nvPr userDrawn="1"/>
        </p:nvSpPr>
        <p:spPr bwMode="auto">
          <a:xfrm>
            <a:off x="6235700" y="0"/>
            <a:ext cx="2908300" cy="243656"/>
          </a:xfrm>
          <a:prstGeom prst="rect">
            <a:avLst/>
          </a:prstGeom>
          <a:noFill/>
          <a:ln>
            <a:noFill/>
          </a:ln>
          <a:effectLst/>
        </p:spPr>
        <p:txBody>
          <a:bodyPr lIns="90488" tIns="44450" rIns="90488" bIns="44450">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762000" rtl="0" eaLnBrk="1" fontAlgn="base" latinLnBrk="0" hangingPunct="1">
              <a:lnSpc>
                <a:spcPct val="100000"/>
              </a:lnSpc>
              <a:spcBef>
                <a:spcPct val="0"/>
              </a:spcBef>
              <a:spcAft>
                <a:spcPct val="0"/>
              </a:spcAft>
              <a:buClrTx/>
              <a:buSzTx/>
              <a:buFontTx/>
              <a:buNone/>
              <a:tabLst/>
              <a:defRPr/>
            </a:pPr>
            <a:r>
              <a:rPr lang="en-GB" altLang="en-US" sz="1000" i="0" dirty="0">
                <a:solidFill>
                  <a:schemeClr val="bg1"/>
                </a:solidFill>
                <a:latin typeface="Arial" panose="020B0604020202020204" pitchFamily="34" charset="0"/>
              </a:rPr>
              <a:t>Entity Relationship Modelling 2</a:t>
            </a:r>
            <a:r>
              <a:rPr lang="en-US" altLang="en-US" sz="1000" i="0" baseline="0" dirty="0">
                <a:solidFill>
                  <a:schemeClr val="bg1"/>
                </a:solidFill>
                <a:latin typeface="Arial" panose="020B0604020202020204" pitchFamily="34" charset="0"/>
              </a:rPr>
              <a:t> </a:t>
            </a:r>
            <a:r>
              <a:rPr lang="en-GB" altLang="en-US" sz="1000" dirty="0">
                <a:solidFill>
                  <a:schemeClr val="bg1"/>
                </a:solidFill>
                <a:latin typeface="Gill Sans" pitchFamily="1" charset="0"/>
              </a:rPr>
              <a:t>Topic 3 -3.</a:t>
            </a:r>
            <a:fld id="{E98C88A0-21FD-46CC-928D-3EF9891D69C6}" type="slidenum">
              <a:rPr lang="en-GB" altLang="en-US" sz="1000" smtClean="0">
                <a:solidFill>
                  <a:schemeClr val="bg1"/>
                </a:solidFill>
                <a:latin typeface="Gill Sans" pitchFamily="1" charset="0"/>
              </a:rPr>
              <a:pPr algn="r" eaLnBrk="1" hangingPunct="1"/>
              <a:t>‹#›</a:t>
            </a:fld>
            <a:endParaRPr lang="en-GB" altLang="en-US" sz="1000" dirty="0">
              <a:solidFill>
                <a:schemeClr val="bg1"/>
              </a:solidFill>
              <a:latin typeface="Gill Sans" pitchFamily="1" charset="0"/>
            </a:endParaRPr>
          </a:p>
        </p:txBody>
      </p:sp>
      <p:sp>
        <p:nvSpPr>
          <p:cNvPr id="1029" name="Rectangle 22"/>
          <p:cNvSpPr>
            <a:spLocks noGrp="1" noChangeArrowheads="1"/>
          </p:cNvSpPr>
          <p:nvPr>
            <p:ph type="body" idx="1"/>
          </p:nvPr>
        </p:nvSpPr>
        <p:spPr bwMode="auto">
          <a:xfrm>
            <a:off x="107950" y="1846263"/>
            <a:ext cx="8856663" cy="431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US" altLang="en-US"/>
              <a:t>Third level</a:t>
            </a:r>
          </a:p>
          <a:p>
            <a:pPr lvl="3"/>
            <a:r>
              <a:rPr lang="en-US" altLang="en-US"/>
              <a:t>Fourth level</a:t>
            </a:r>
          </a:p>
        </p:txBody>
      </p:sp>
    </p:spTree>
  </p:cSld>
  <p:clrMap bg1="lt1" tx1="dk1" bg2="lt2" tx2="dk2" accent1="accent1" accent2="accent2" accent3="accent3" accent4="accent4" accent5="accent5" accent6="accent6" hlink="hlink" folHlink="folHlink"/>
  <p:sldLayoutIdLst>
    <p:sldLayoutId id="2147484016" r:id="rId1"/>
    <p:sldLayoutId id="2147484005" r:id="rId2"/>
    <p:sldLayoutId id="2147484006" r:id="rId3"/>
    <p:sldLayoutId id="2147484007" r:id="rId4"/>
    <p:sldLayoutId id="2147484008" r:id="rId5"/>
    <p:sldLayoutId id="2147484009" r:id="rId6"/>
    <p:sldLayoutId id="2147484010" r:id="rId7"/>
    <p:sldLayoutId id="2147484011" r:id="rId8"/>
    <p:sldLayoutId id="2147484012" r:id="rId9"/>
    <p:sldLayoutId id="2147484013" r:id="rId10"/>
    <p:sldLayoutId id="2147484014" r:id="rId11"/>
  </p:sldLayoutIdLst>
  <p:txStyles>
    <p:titleStyle>
      <a:lvl1pPr algn="l" rtl="0" eaLnBrk="0" fontAlgn="base" hangingPunct="0">
        <a:spcBef>
          <a:spcPct val="0"/>
        </a:spcBef>
        <a:spcAft>
          <a:spcPct val="0"/>
        </a:spcAft>
        <a:defRPr sz="4400">
          <a:solidFill>
            <a:schemeClr val="bg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2pPr>
      <a:lvl3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3pPr>
      <a:lvl4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4pPr>
      <a:lvl5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5pPr>
      <a:lvl6pPr marL="457200" algn="l" rtl="0" fontAlgn="base">
        <a:spcBef>
          <a:spcPct val="0"/>
        </a:spcBef>
        <a:spcAft>
          <a:spcPct val="0"/>
        </a:spcAft>
        <a:defRPr sz="4400">
          <a:solidFill>
            <a:srgbClr val="CB9535"/>
          </a:solidFill>
          <a:latin typeface="Gill Sans" pitchFamily="-32" charset="0"/>
          <a:ea typeface="ＭＳ Ｐゴシック" pitchFamily="-32" charset="-128"/>
        </a:defRPr>
      </a:lvl6pPr>
      <a:lvl7pPr marL="914400" algn="l" rtl="0" fontAlgn="base">
        <a:spcBef>
          <a:spcPct val="0"/>
        </a:spcBef>
        <a:spcAft>
          <a:spcPct val="0"/>
        </a:spcAft>
        <a:defRPr sz="4400">
          <a:solidFill>
            <a:srgbClr val="CB9535"/>
          </a:solidFill>
          <a:latin typeface="Gill Sans" pitchFamily="-32" charset="0"/>
          <a:ea typeface="ＭＳ Ｐゴシック" pitchFamily="-32" charset="-128"/>
        </a:defRPr>
      </a:lvl7pPr>
      <a:lvl8pPr marL="1371600" algn="l" rtl="0" fontAlgn="base">
        <a:spcBef>
          <a:spcPct val="0"/>
        </a:spcBef>
        <a:spcAft>
          <a:spcPct val="0"/>
        </a:spcAft>
        <a:defRPr sz="4400">
          <a:solidFill>
            <a:srgbClr val="CB9535"/>
          </a:solidFill>
          <a:latin typeface="Gill Sans" pitchFamily="-32" charset="0"/>
          <a:ea typeface="ＭＳ Ｐゴシック" pitchFamily="-32" charset="-128"/>
        </a:defRPr>
      </a:lvl8pPr>
      <a:lvl9pPr marL="1828800" algn="l" rtl="0" fontAlgn="base">
        <a:spcBef>
          <a:spcPct val="0"/>
        </a:spcBef>
        <a:spcAft>
          <a:spcPct val="0"/>
        </a:spcAft>
        <a:defRPr sz="4400">
          <a:solidFill>
            <a:srgbClr val="CB9535"/>
          </a:solidFill>
          <a:latin typeface="Gill Sans" pitchFamily="-32" charset="0"/>
          <a:ea typeface="ＭＳ Ｐゴシック" pitchFamily="-32" charset="-128"/>
        </a:defRPr>
      </a:lvl9pPr>
    </p:titleStyle>
    <p:bodyStyle>
      <a:lvl1pPr marL="88900" indent="-88900" algn="l" rtl="0" eaLnBrk="0" fontAlgn="base" hangingPunct="0">
        <a:spcBef>
          <a:spcPct val="20000"/>
        </a:spcBef>
        <a:spcAft>
          <a:spcPct val="0"/>
        </a:spcAft>
        <a:defRPr sz="3000" i="1">
          <a:solidFill>
            <a:srgbClr val="002060"/>
          </a:solidFill>
          <a:latin typeface="+mn-lt"/>
          <a:ea typeface="+mn-ea"/>
          <a:cs typeface="ＭＳ Ｐゴシック" charset="0"/>
        </a:defRPr>
      </a:lvl1pPr>
      <a:lvl2pPr marL="533400" indent="-265113" algn="l" rtl="0" eaLnBrk="0" fontAlgn="base" hangingPunct="0">
        <a:spcBef>
          <a:spcPct val="20000"/>
        </a:spcBef>
        <a:spcAft>
          <a:spcPct val="0"/>
        </a:spcAft>
        <a:buClr>
          <a:schemeClr val="bg2"/>
        </a:buClr>
        <a:buChar char="•"/>
        <a:defRPr sz="2800">
          <a:solidFill>
            <a:schemeClr val="bg2"/>
          </a:solidFill>
          <a:latin typeface="Arial" charset="0"/>
          <a:ea typeface="+mn-ea"/>
        </a:defRPr>
      </a:lvl2pPr>
      <a:lvl3pPr marL="1068388" indent="-355600" algn="l" rtl="0" eaLnBrk="0" fontAlgn="base" hangingPunct="0">
        <a:spcBef>
          <a:spcPct val="20000"/>
        </a:spcBef>
        <a:spcAft>
          <a:spcPct val="0"/>
        </a:spcAft>
        <a:buFont typeface="Gill Sans" pitchFamily="1" charset="0"/>
        <a:buChar char="–"/>
        <a:defRPr sz="2400">
          <a:solidFill>
            <a:schemeClr val="bg2"/>
          </a:solidFill>
          <a:latin typeface="Arial" charset="0"/>
          <a:ea typeface="+mn-ea"/>
        </a:defRPr>
      </a:lvl3pPr>
      <a:lvl4pPr marL="1435100" indent="-187325" algn="l" rtl="0" eaLnBrk="0" fontAlgn="base" hangingPunct="0">
        <a:spcBef>
          <a:spcPct val="0"/>
        </a:spcBef>
        <a:spcAft>
          <a:spcPct val="0"/>
        </a:spcAft>
        <a:buChar char="•"/>
        <a:defRPr sz="2000">
          <a:solidFill>
            <a:schemeClr val="bg2"/>
          </a:solidFill>
          <a:latin typeface="Arial" charset="0"/>
          <a:ea typeface="+mn-ea"/>
        </a:defRPr>
      </a:lvl4pPr>
      <a:lvl5pPr marL="2098675" indent="-395288" algn="l" rtl="0" eaLnBrk="0" fontAlgn="base" hangingPunct="0">
        <a:spcBef>
          <a:spcPct val="20000"/>
        </a:spcBef>
        <a:spcAft>
          <a:spcPct val="0"/>
        </a:spcAft>
        <a:buChar char="»"/>
        <a:defRPr sz="2000">
          <a:solidFill>
            <a:schemeClr val="bg2"/>
          </a:solidFill>
          <a:latin typeface="+mn-lt"/>
          <a:ea typeface="+mn-ea"/>
        </a:defRPr>
      </a:lvl5pPr>
      <a:lvl6pPr marL="2555875" indent="-395288" algn="l" rtl="0" fontAlgn="base">
        <a:spcBef>
          <a:spcPct val="20000"/>
        </a:spcBef>
        <a:spcAft>
          <a:spcPct val="0"/>
        </a:spcAft>
        <a:buChar char="»"/>
        <a:defRPr sz="2000">
          <a:solidFill>
            <a:schemeClr val="bg2"/>
          </a:solidFill>
          <a:latin typeface="+mn-lt"/>
          <a:ea typeface="+mn-ea"/>
        </a:defRPr>
      </a:lvl6pPr>
      <a:lvl7pPr marL="3013075" indent="-395288" algn="l" rtl="0" fontAlgn="base">
        <a:spcBef>
          <a:spcPct val="20000"/>
        </a:spcBef>
        <a:spcAft>
          <a:spcPct val="0"/>
        </a:spcAft>
        <a:buChar char="»"/>
        <a:defRPr sz="2000">
          <a:solidFill>
            <a:schemeClr val="bg2"/>
          </a:solidFill>
          <a:latin typeface="+mn-lt"/>
          <a:ea typeface="+mn-ea"/>
        </a:defRPr>
      </a:lvl7pPr>
      <a:lvl8pPr marL="3470275" indent="-395288" algn="l" rtl="0" fontAlgn="base">
        <a:spcBef>
          <a:spcPct val="20000"/>
        </a:spcBef>
        <a:spcAft>
          <a:spcPct val="0"/>
        </a:spcAft>
        <a:buChar char="»"/>
        <a:defRPr sz="2000">
          <a:solidFill>
            <a:schemeClr val="bg2"/>
          </a:solidFill>
          <a:latin typeface="+mn-lt"/>
          <a:ea typeface="+mn-ea"/>
        </a:defRPr>
      </a:lvl8pPr>
      <a:lvl9pPr marL="3927475" indent="-395288" algn="l" rtl="0" fontAlgn="base">
        <a:spcBef>
          <a:spcPct val="20000"/>
        </a:spcBef>
        <a:spcAft>
          <a:spcPct val="0"/>
        </a:spcAft>
        <a:buChar char="»"/>
        <a:defRPr sz="2000">
          <a:solidFill>
            <a:schemeClr val="bg2"/>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14"/>
          <p:cNvSpPr>
            <a:spLocks noGrp="1" noChangeArrowheads="1"/>
          </p:cNvSpPr>
          <p:nvPr>
            <p:ph type="title"/>
          </p:nvPr>
        </p:nvSpPr>
        <p:spPr bwMode="auto">
          <a:xfrm>
            <a:off x="1828800" y="2798763"/>
            <a:ext cx="54864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UNIT X</a:t>
            </a:r>
          </a:p>
        </p:txBody>
      </p:sp>
      <p:sp>
        <p:nvSpPr>
          <p:cNvPr id="2052" name="Rectangle 15"/>
          <p:cNvSpPr>
            <a:spLocks noGrp="1" noChangeArrowheads="1"/>
          </p:cNvSpPr>
          <p:nvPr>
            <p:ph type="body" idx="1"/>
          </p:nvPr>
        </p:nvSpPr>
        <p:spPr bwMode="auto">
          <a:xfrm>
            <a:off x="1835150" y="3794125"/>
            <a:ext cx="54864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Any Questions?</a:t>
            </a:r>
          </a:p>
        </p:txBody>
      </p:sp>
    </p:spTree>
  </p:cSld>
  <p:clrMap bg1="lt1" tx1="dk1" bg2="lt2" tx2="dk2" accent1="accent1" accent2="accent2" accent3="accent3" accent4="accent4" accent5="accent5" accent6="accent6" hlink="hlink" folHlink="folHlink"/>
  <p:sldLayoutIdLst>
    <p:sldLayoutId id="2147484015" r:id="rId1"/>
  </p:sldLayoutIdLst>
  <p:txStyles>
    <p:titleStyle>
      <a:lvl1pPr algn="ctr" rtl="0" eaLnBrk="0" fontAlgn="base" hangingPunct="0">
        <a:spcBef>
          <a:spcPct val="0"/>
        </a:spcBef>
        <a:spcAft>
          <a:spcPct val="0"/>
        </a:spcAft>
        <a:defRPr sz="3000">
          <a:solidFill>
            <a:schemeClr val="bg1"/>
          </a:solidFill>
          <a:latin typeface="+mj-lt"/>
          <a:ea typeface="+mj-ea"/>
          <a:cs typeface="ＭＳ Ｐゴシック" charset="0"/>
        </a:defRPr>
      </a:lvl1pPr>
      <a:lvl2pPr algn="ctr" rtl="0" eaLnBrk="0" fontAlgn="base" hangingPunct="0">
        <a:spcBef>
          <a:spcPct val="0"/>
        </a:spcBef>
        <a:spcAft>
          <a:spcPct val="0"/>
        </a:spcAft>
        <a:defRPr sz="3000">
          <a:solidFill>
            <a:schemeClr val="bg1"/>
          </a:solidFill>
          <a:latin typeface="Arial" charset="0"/>
          <a:ea typeface="ＭＳ Ｐゴシック" pitchFamily="-32" charset="-128"/>
          <a:cs typeface="ＭＳ Ｐゴシック" charset="0"/>
        </a:defRPr>
      </a:lvl2pPr>
      <a:lvl3pPr algn="ctr" rtl="0" eaLnBrk="0" fontAlgn="base" hangingPunct="0">
        <a:spcBef>
          <a:spcPct val="0"/>
        </a:spcBef>
        <a:spcAft>
          <a:spcPct val="0"/>
        </a:spcAft>
        <a:defRPr sz="3000">
          <a:solidFill>
            <a:schemeClr val="bg1"/>
          </a:solidFill>
          <a:latin typeface="Arial" charset="0"/>
          <a:ea typeface="ＭＳ Ｐゴシック" pitchFamily="-32" charset="-128"/>
          <a:cs typeface="ＭＳ Ｐゴシック" charset="0"/>
        </a:defRPr>
      </a:lvl3pPr>
      <a:lvl4pPr algn="ctr" rtl="0" eaLnBrk="0" fontAlgn="base" hangingPunct="0">
        <a:spcBef>
          <a:spcPct val="0"/>
        </a:spcBef>
        <a:spcAft>
          <a:spcPct val="0"/>
        </a:spcAft>
        <a:defRPr sz="3000">
          <a:solidFill>
            <a:schemeClr val="bg1"/>
          </a:solidFill>
          <a:latin typeface="Arial" charset="0"/>
          <a:ea typeface="ＭＳ Ｐゴシック" pitchFamily="-32" charset="-128"/>
          <a:cs typeface="ＭＳ Ｐゴシック" charset="0"/>
        </a:defRPr>
      </a:lvl4pPr>
      <a:lvl5pPr algn="ctr" rtl="0" eaLnBrk="0" fontAlgn="base" hangingPunct="0">
        <a:spcBef>
          <a:spcPct val="0"/>
        </a:spcBef>
        <a:spcAft>
          <a:spcPct val="0"/>
        </a:spcAft>
        <a:defRPr sz="3000">
          <a:solidFill>
            <a:schemeClr val="bg1"/>
          </a:solidFill>
          <a:latin typeface="Arial" charset="0"/>
          <a:ea typeface="ＭＳ Ｐゴシック" pitchFamily="-32" charset="-128"/>
          <a:cs typeface="ＭＳ Ｐゴシック" charset="0"/>
        </a:defRPr>
      </a:lvl5pPr>
      <a:lvl6pPr marL="457200" algn="ctr" rtl="0" fontAlgn="base">
        <a:spcBef>
          <a:spcPct val="0"/>
        </a:spcBef>
        <a:spcAft>
          <a:spcPct val="0"/>
        </a:spcAft>
        <a:defRPr sz="3000">
          <a:solidFill>
            <a:schemeClr val="bg1"/>
          </a:solidFill>
          <a:latin typeface="Arial" charset="0"/>
          <a:ea typeface="ＭＳ Ｐゴシック" pitchFamily="-32" charset="-128"/>
        </a:defRPr>
      </a:lvl6pPr>
      <a:lvl7pPr marL="914400" algn="ctr" rtl="0" fontAlgn="base">
        <a:spcBef>
          <a:spcPct val="0"/>
        </a:spcBef>
        <a:spcAft>
          <a:spcPct val="0"/>
        </a:spcAft>
        <a:defRPr sz="3000">
          <a:solidFill>
            <a:schemeClr val="bg1"/>
          </a:solidFill>
          <a:latin typeface="Arial" charset="0"/>
          <a:ea typeface="ＭＳ Ｐゴシック" pitchFamily="-32" charset="-128"/>
        </a:defRPr>
      </a:lvl7pPr>
      <a:lvl8pPr marL="1371600" algn="ctr" rtl="0" fontAlgn="base">
        <a:spcBef>
          <a:spcPct val="0"/>
        </a:spcBef>
        <a:spcAft>
          <a:spcPct val="0"/>
        </a:spcAft>
        <a:defRPr sz="3000">
          <a:solidFill>
            <a:schemeClr val="bg1"/>
          </a:solidFill>
          <a:latin typeface="Arial" charset="0"/>
          <a:ea typeface="ＭＳ Ｐゴシック" pitchFamily="-32" charset="-128"/>
        </a:defRPr>
      </a:lvl8pPr>
      <a:lvl9pPr marL="1828800" algn="ctr" rtl="0" fontAlgn="base">
        <a:spcBef>
          <a:spcPct val="0"/>
        </a:spcBef>
        <a:spcAft>
          <a:spcPct val="0"/>
        </a:spcAft>
        <a:defRPr sz="3000">
          <a:solidFill>
            <a:schemeClr val="bg1"/>
          </a:solidFill>
          <a:latin typeface="Arial" charset="0"/>
          <a:ea typeface="ＭＳ Ｐゴシック" pitchFamily="-32" charset="-128"/>
        </a:defRPr>
      </a:lvl9pPr>
    </p:titleStyle>
    <p:bodyStyle>
      <a:lvl1pPr marL="342900" indent="-342900" algn="ctr" rtl="0" eaLnBrk="0" fontAlgn="base" hangingPunct="0">
        <a:spcBef>
          <a:spcPct val="20000"/>
        </a:spcBef>
        <a:spcAft>
          <a:spcPct val="0"/>
        </a:spcAft>
        <a:defRPr sz="2500">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3.bin"/><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subTitle" idx="4294967295"/>
          </p:nvPr>
        </p:nvSpPr>
        <p:spPr>
          <a:xfrm>
            <a:off x="3779838" y="4365625"/>
            <a:ext cx="5975350" cy="965200"/>
          </a:xfrm>
        </p:spPr>
        <p:txBody>
          <a:bodyPr/>
          <a:lstStyle/>
          <a:p>
            <a:pPr algn="ctr" eaLnBrk="1" hangingPunct="1"/>
            <a:r>
              <a:rPr lang="en-GB" altLang="en-US" sz="1700" i="0" dirty="0">
                <a:solidFill>
                  <a:schemeClr val="bg1"/>
                </a:solidFill>
                <a:latin typeface="Arial" panose="020B0604020202020204" pitchFamily="34" charset="0"/>
              </a:rPr>
              <a:t>Databases</a:t>
            </a:r>
          </a:p>
          <a:p>
            <a:pPr algn="ctr" eaLnBrk="1" hangingPunct="1"/>
            <a:r>
              <a:rPr lang="en-GB" altLang="en-US" sz="1700" i="0" dirty="0">
                <a:solidFill>
                  <a:schemeClr val="bg1"/>
                </a:solidFill>
                <a:latin typeface="Arial" panose="020B0604020202020204" pitchFamily="34" charset="0"/>
              </a:rPr>
              <a:t>Topic 3:  Entity Relationship Modelling 2</a:t>
            </a:r>
            <a:endParaRPr lang="en-US" altLang="en-US" sz="1700" i="0" dirty="0">
              <a:solidFill>
                <a:schemeClr val="bg1"/>
              </a:solidFill>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Attributes - 1</a:t>
            </a:r>
          </a:p>
        </p:txBody>
      </p:sp>
      <p:sp>
        <p:nvSpPr>
          <p:cNvPr id="17411" name="Rectangle 3"/>
          <p:cNvSpPr>
            <a:spLocks noGrp="1" noChangeArrowheads="1"/>
          </p:cNvSpPr>
          <p:nvPr>
            <p:ph type="body" idx="1"/>
          </p:nvPr>
        </p:nvSpPr>
        <p:spPr>
          <a:xfrm>
            <a:off x="173038" y="1722438"/>
            <a:ext cx="8502650" cy="1490662"/>
          </a:xfrm>
        </p:spPr>
        <p:txBody>
          <a:bodyPr/>
          <a:lstStyle/>
          <a:p>
            <a:pPr>
              <a:lnSpc>
                <a:spcPct val="90000"/>
              </a:lnSpc>
            </a:pPr>
            <a:r>
              <a:rPr lang="en-US" altLang="en-US" sz="2800" b="1" dirty="0"/>
              <a:t>Primary Key</a:t>
            </a:r>
          </a:p>
          <a:p>
            <a:pPr>
              <a:lnSpc>
                <a:spcPct val="90000"/>
              </a:lnSpc>
            </a:pPr>
            <a:endParaRPr lang="en-US" altLang="en-US" sz="800" dirty="0">
              <a:solidFill>
                <a:schemeClr val="bg2"/>
              </a:solidFill>
            </a:endParaRPr>
          </a:p>
          <a:p>
            <a:pPr>
              <a:lnSpc>
                <a:spcPct val="90000"/>
              </a:lnSpc>
            </a:pPr>
            <a:r>
              <a:rPr lang="en-US" altLang="en-US" sz="2800" i="0" dirty="0">
                <a:solidFill>
                  <a:schemeClr val="bg2"/>
                </a:solidFill>
              </a:rPr>
              <a:t>Uniquely identifies each </a:t>
            </a:r>
          </a:p>
          <a:p>
            <a:pPr>
              <a:lnSpc>
                <a:spcPct val="90000"/>
              </a:lnSpc>
            </a:pPr>
            <a:r>
              <a:rPr lang="en-US" altLang="en-US" sz="2800" i="0" dirty="0">
                <a:solidFill>
                  <a:schemeClr val="bg2"/>
                </a:solidFill>
              </a:rPr>
              <a:t>occurrence of an entity</a:t>
            </a:r>
          </a:p>
          <a:p>
            <a:pPr>
              <a:lnSpc>
                <a:spcPct val="90000"/>
              </a:lnSpc>
            </a:pPr>
            <a:endParaRPr lang="en-US" altLang="en-US" sz="2800" dirty="0">
              <a:solidFill>
                <a:schemeClr val="bg2"/>
              </a:solidFill>
            </a:endParaRPr>
          </a:p>
          <a:p>
            <a:pPr>
              <a:lnSpc>
                <a:spcPct val="90000"/>
              </a:lnSpc>
            </a:pPr>
            <a:endParaRPr lang="en-US" altLang="en-US" sz="2800" dirty="0">
              <a:solidFill>
                <a:schemeClr val="bg2"/>
              </a:solidFill>
            </a:endParaRPr>
          </a:p>
          <a:p>
            <a:pPr>
              <a:lnSpc>
                <a:spcPct val="90000"/>
              </a:lnSpc>
            </a:pPr>
            <a:endParaRPr lang="en-US" altLang="en-US" sz="2800" dirty="0">
              <a:solidFill>
                <a:schemeClr val="bg2"/>
              </a:solidFill>
            </a:endParaRPr>
          </a:p>
          <a:p>
            <a:pPr>
              <a:lnSpc>
                <a:spcPct val="90000"/>
              </a:lnSpc>
            </a:pPr>
            <a:endParaRPr lang="en-US" altLang="en-US" sz="2800" dirty="0">
              <a:solidFill>
                <a:schemeClr val="bg2"/>
              </a:solidFill>
            </a:endParaRPr>
          </a:p>
        </p:txBody>
      </p:sp>
      <p:sp>
        <p:nvSpPr>
          <p:cNvPr id="17412" name="Text Box 4"/>
          <p:cNvSpPr txBox="1">
            <a:spLocks noChangeArrowheads="1"/>
          </p:cNvSpPr>
          <p:nvPr/>
        </p:nvSpPr>
        <p:spPr bwMode="auto">
          <a:xfrm>
            <a:off x="5257800" y="1447800"/>
            <a:ext cx="2986608" cy="3022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dirty="0">
                <a:solidFill>
                  <a:schemeClr val="bg2"/>
                </a:solidFill>
              </a:rPr>
              <a:t>Client</a:t>
            </a:r>
          </a:p>
          <a:p>
            <a:r>
              <a:rPr lang="en-US" altLang="en-US" dirty="0">
                <a:solidFill>
                  <a:schemeClr val="bg2"/>
                </a:solidFill>
              </a:rPr>
              <a:t>------------</a:t>
            </a:r>
          </a:p>
          <a:p>
            <a:r>
              <a:rPr lang="en-US" altLang="en-US" b="1" dirty="0" err="1">
                <a:solidFill>
                  <a:srgbClr val="C00000"/>
                </a:solidFill>
              </a:rPr>
              <a:t>clientNo</a:t>
            </a:r>
            <a:r>
              <a:rPr lang="en-US" altLang="en-US" b="1" dirty="0">
                <a:solidFill>
                  <a:srgbClr val="C00000"/>
                </a:solidFill>
              </a:rPr>
              <a:t>(PK)</a:t>
            </a:r>
          </a:p>
          <a:p>
            <a:r>
              <a:rPr lang="en-US" altLang="en-US" dirty="0">
                <a:solidFill>
                  <a:schemeClr val="bg2"/>
                </a:solidFill>
              </a:rPr>
              <a:t>name</a:t>
            </a:r>
          </a:p>
          <a:p>
            <a:r>
              <a:rPr lang="en-US" altLang="en-US" dirty="0">
                <a:solidFill>
                  <a:schemeClr val="bg2"/>
                </a:solidFill>
              </a:rPr>
              <a:t>   </a:t>
            </a:r>
            <a:r>
              <a:rPr lang="en-US" altLang="en-US" dirty="0" err="1">
                <a:solidFill>
                  <a:schemeClr val="bg2"/>
                </a:solidFill>
              </a:rPr>
              <a:t>fname</a:t>
            </a:r>
            <a:endParaRPr lang="en-US" altLang="en-US" dirty="0">
              <a:solidFill>
                <a:schemeClr val="bg2"/>
              </a:solidFill>
            </a:endParaRPr>
          </a:p>
          <a:p>
            <a:r>
              <a:rPr lang="en-US" altLang="en-US" dirty="0">
                <a:solidFill>
                  <a:schemeClr val="bg2"/>
                </a:solidFill>
              </a:rPr>
              <a:t>   </a:t>
            </a:r>
            <a:r>
              <a:rPr lang="en-US" altLang="en-US" dirty="0" err="1">
                <a:solidFill>
                  <a:schemeClr val="bg2"/>
                </a:solidFill>
              </a:rPr>
              <a:t>lname</a:t>
            </a:r>
            <a:endParaRPr lang="en-US" altLang="en-US" dirty="0">
              <a:solidFill>
                <a:schemeClr val="bg2"/>
              </a:solidFill>
            </a:endParaRPr>
          </a:p>
          <a:p>
            <a:r>
              <a:rPr lang="en-US" altLang="en-US" dirty="0" err="1">
                <a:solidFill>
                  <a:schemeClr val="bg2"/>
                </a:solidFill>
              </a:rPr>
              <a:t>telNo</a:t>
            </a:r>
            <a:endParaRPr lang="en-US" altLang="en-US" dirty="0">
              <a:solidFill>
                <a:schemeClr val="bg2"/>
              </a:solidFill>
            </a:endParaRPr>
          </a:p>
          <a:p>
            <a:endParaRPr lang="en-US" altLang="en-US" dirty="0">
              <a:solidFill>
                <a:schemeClr val="bg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a:t>Attributes - 2</a:t>
            </a:r>
          </a:p>
        </p:txBody>
      </p:sp>
      <p:sp>
        <p:nvSpPr>
          <p:cNvPr id="18435" name="Rectangle 3"/>
          <p:cNvSpPr>
            <a:spLocks noGrp="1" noChangeArrowheads="1"/>
          </p:cNvSpPr>
          <p:nvPr>
            <p:ph type="body" idx="1"/>
          </p:nvPr>
        </p:nvSpPr>
        <p:spPr>
          <a:xfrm>
            <a:off x="107950" y="1722438"/>
            <a:ext cx="8502650" cy="1490662"/>
          </a:xfrm>
        </p:spPr>
        <p:txBody>
          <a:bodyPr/>
          <a:lstStyle/>
          <a:p>
            <a:pPr>
              <a:lnSpc>
                <a:spcPct val="90000"/>
              </a:lnSpc>
            </a:pPr>
            <a:r>
              <a:rPr lang="en-US" altLang="en-US" sz="2800" b="1"/>
              <a:t>Foreign Key</a:t>
            </a:r>
          </a:p>
          <a:p>
            <a:pPr>
              <a:lnSpc>
                <a:spcPct val="90000"/>
              </a:lnSpc>
            </a:pPr>
            <a:endParaRPr lang="en-US" altLang="en-US" sz="800"/>
          </a:p>
          <a:p>
            <a:pPr>
              <a:lnSpc>
                <a:spcPct val="90000"/>
              </a:lnSpc>
            </a:pPr>
            <a:r>
              <a:rPr lang="en-US" altLang="en-US" sz="2800" i="0">
                <a:solidFill>
                  <a:schemeClr val="bg2"/>
                </a:solidFill>
              </a:rPr>
              <a:t>Links entities </a:t>
            </a:r>
          </a:p>
          <a:p>
            <a:pPr>
              <a:lnSpc>
                <a:spcPct val="90000"/>
              </a:lnSpc>
            </a:pPr>
            <a:r>
              <a:rPr lang="en-US" altLang="en-US" sz="2800" i="0">
                <a:solidFill>
                  <a:schemeClr val="bg2"/>
                </a:solidFill>
              </a:rPr>
              <a:t>into relationships</a:t>
            </a:r>
          </a:p>
          <a:p>
            <a:pPr>
              <a:lnSpc>
                <a:spcPct val="90000"/>
              </a:lnSpc>
            </a:pPr>
            <a:endParaRPr lang="en-US" altLang="en-US" sz="2200"/>
          </a:p>
          <a:p>
            <a:pPr>
              <a:lnSpc>
                <a:spcPct val="90000"/>
              </a:lnSpc>
            </a:pPr>
            <a:endParaRPr lang="en-US" altLang="en-US" sz="2200"/>
          </a:p>
          <a:p>
            <a:pPr>
              <a:lnSpc>
                <a:spcPct val="90000"/>
              </a:lnSpc>
            </a:pPr>
            <a:endParaRPr lang="en-US" altLang="en-US" sz="2200"/>
          </a:p>
          <a:p>
            <a:pPr>
              <a:lnSpc>
                <a:spcPct val="90000"/>
              </a:lnSpc>
            </a:pPr>
            <a:endParaRPr lang="en-US" altLang="en-US" sz="2200"/>
          </a:p>
        </p:txBody>
      </p:sp>
      <p:sp>
        <p:nvSpPr>
          <p:cNvPr id="18436" name="Text Box 4"/>
          <p:cNvSpPr txBox="1">
            <a:spLocks noChangeArrowheads="1"/>
          </p:cNvSpPr>
          <p:nvPr/>
        </p:nvSpPr>
        <p:spPr bwMode="auto">
          <a:xfrm>
            <a:off x="3171825" y="1447800"/>
            <a:ext cx="1905000" cy="3022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dirty="0">
                <a:solidFill>
                  <a:schemeClr val="bg2"/>
                </a:solidFill>
              </a:rPr>
              <a:t>Client</a:t>
            </a:r>
          </a:p>
          <a:p>
            <a:r>
              <a:rPr lang="en-US" altLang="en-US" dirty="0">
                <a:solidFill>
                  <a:schemeClr val="bg2"/>
                </a:solidFill>
              </a:rPr>
              <a:t>------------</a:t>
            </a:r>
          </a:p>
          <a:p>
            <a:r>
              <a:rPr lang="en-US" altLang="en-US" dirty="0" err="1">
                <a:solidFill>
                  <a:srgbClr val="C00000"/>
                </a:solidFill>
              </a:rPr>
              <a:t>clientNo</a:t>
            </a:r>
            <a:r>
              <a:rPr lang="en-US" altLang="en-US" dirty="0">
                <a:solidFill>
                  <a:srgbClr val="C00000"/>
                </a:solidFill>
              </a:rPr>
              <a:t>(PK)</a:t>
            </a:r>
          </a:p>
          <a:p>
            <a:r>
              <a:rPr lang="en-US" altLang="en-US" dirty="0">
                <a:solidFill>
                  <a:schemeClr val="bg2"/>
                </a:solidFill>
              </a:rPr>
              <a:t>name</a:t>
            </a:r>
          </a:p>
          <a:p>
            <a:r>
              <a:rPr lang="en-US" altLang="en-US" dirty="0">
                <a:solidFill>
                  <a:schemeClr val="bg2"/>
                </a:solidFill>
              </a:rPr>
              <a:t>   </a:t>
            </a:r>
            <a:r>
              <a:rPr lang="en-US" altLang="en-US" dirty="0" err="1">
                <a:solidFill>
                  <a:schemeClr val="bg2"/>
                </a:solidFill>
              </a:rPr>
              <a:t>fname</a:t>
            </a:r>
            <a:endParaRPr lang="en-US" altLang="en-US" dirty="0">
              <a:solidFill>
                <a:schemeClr val="bg2"/>
              </a:solidFill>
            </a:endParaRPr>
          </a:p>
          <a:p>
            <a:r>
              <a:rPr lang="en-US" altLang="en-US" dirty="0">
                <a:solidFill>
                  <a:schemeClr val="bg2"/>
                </a:solidFill>
              </a:rPr>
              <a:t>   </a:t>
            </a:r>
            <a:r>
              <a:rPr lang="en-US" altLang="en-US" dirty="0" err="1">
                <a:solidFill>
                  <a:schemeClr val="bg2"/>
                </a:solidFill>
              </a:rPr>
              <a:t>lname</a:t>
            </a:r>
            <a:endParaRPr lang="en-US" altLang="en-US" dirty="0">
              <a:solidFill>
                <a:schemeClr val="bg2"/>
              </a:solidFill>
            </a:endParaRPr>
          </a:p>
          <a:p>
            <a:r>
              <a:rPr lang="en-US" altLang="en-US" dirty="0" err="1">
                <a:solidFill>
                  <a:schemeClr val="bg2"/>
                </a:solidFill>
              </a:rPr>
              <a:t>telNo</a:t>
            </a:r>
            <a:endParaRPr lang="en-US" altLang="en-US" dirty="0">
              <a:solidFill>
                <a:schemeClr val="bg2"/>
              </a:solidFill>
            </a:endParaRPr>
          </a:p>
          <a:p>
            <a:endParaRPr lang="en-US" altLang="en-US" dirty="0">
              <a:solidFill>
                <a:schemeClr val="bg2"/>
              </a:solidFill>
            </a:endParaRPr>
          </a:p>
        </p:txBody>
      </p:sp>
      <p:sp>
        <p:nvSpPr>
          <p:cNvPr id="18437" name="Text Box 5"/>
          <p:cNvSpPr txBox="1">
            <a:spLocks noChangeArrowheads="1"/>
          </p:cNvSpPr>
          <p:nvPr/>
        </p:nvSpPr>
        <p:spPr bwMode="auto">
          <a:xfrm>
            <a:off x="6689725" y="1876425"/>
            <a:ext cx="1887538" cy="1927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dirty="0">
                <a:solidFill>
                  <a:schemeClr val="bg2"/>
                </a:solidFill>
              </a:rPr>
              <a:t>Preference</a:t>
            </a:r>
          </a:p>
          <a:p>
            <a:r>
              <a:rPr lang="en-US" altLang="en-US" dirty="0">
                <a:solidFill>
                  <a:schemeClr val="bg2"/>
                </a:solidFill>
              </a:rPr>
              <a:t>-------------</a:t>
            </a:r>
          </a:p>
          <a:p>
            <a:r>
              <a:rPr lang="en-US" altLang="en-US" dirty="0" err="1">
                <a:solidFill>
                  <a:schemeClr val="bg2"/>
                </a:solidFill>
              </a:rPr>
              <a:t>prefType</a:t>
            </a:r>
            <a:endParaRPr lang="en-US" altLang="en-US" dirty="0">
              <a:solidFill>
                <a:schemeClr val="bg2"/>
              </a:solidFill>
            </a:endParaRPr>
          </a:p>
          <a:p>
            <a:r>
              <a:rPr lang="en-US" altLang="en-US" dirty="0" err="1">
                <a:solidFill>
                  <a:schemeClr val="bg2"/>
                </a:solidFill>
              </a:rPr>
              <a:t>maxRent</a:t>
            </a:r>
            <a:endParaRPr lang="en-US" altLang="en-US" dirty="0">
              <a:solidFill>
                <a:schemeClr val="bg2"/>
              </a:solidFill>
            </a:endParaRPr>
          </a:p>
          <a:p>
            <a:r>
              <a:rPr lang="en-US" altLang="en-US" dirty="0" err="1">
                <a:solidFill>
                  <a:srgbClr val="C00000"/>
                </a:solidFill>
              </a:rPr>
              <a:t>clientNo</a:t>
            </a:r>
            <a:r>
              <a:rPr lang="en-US" altLang="en-US" dirty="0">
                <a:solidFill>
                  <a:srgbClr val="C00000"/>
                </a:solidFill>
              </a:rPr>
              <a:t>(FK)</a:t>
            </a:r>
          </a:p>
        </p:txBody>
      </p:sp>
      <p:sp>
        <p:nvSpPr>
          <p:cNvPr id="18438" name="Line 6"/>
          <p:cNvSpPr>
            <a:spLocks noChangeShapeType="1"/>
          </p:cNvSpPr>
          <p:nvPr/>
        </p:nvSpPr>
        <p:spPr bwMode="auto">
          <a:xfrm>
            <a:off x="5080000" y="2819400"/>
            <a:ext cx="1625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26"/>
          <p:cNvSpPr>
            <a:spLocks noGrp="1" noChangeArrowheads="1"/>
          </p:cNvSpPr>
          <p:nvPr>
            <p:ph type="title"/>
          </p:nvPr>
        </p:nvSpPr>
        <p:spPr/>
        <p:txBody>
          <a:bodyPr/>
          <a:lstStyle/>
          <a:p>
            <a:r>
              <a:rPr lang="en-US" altLang="en-US"/>
              <a:t>Entity Types and Attributes - 1</a:t>
            </a:r>
          </a:p>
        </p:txBody>
      </p:sp>
      <p:grpSp>
        <p:nvGrpSpPr>
          <p:cNvPr id="19459" name="Group 2"/>
          <p:cNvGrpSpPr>
            <a:grpSpLocks/>
          </p:cNvGrpSpPr>
          <p:nvPr/>
        </p:nvGrpSpPr>
        <p:grpSpPr bwMode="auto">
          <a:xfrm>
            <a:off x="4736626" y="1556792"/>
            <a:ext cx="4151787" cy="4474368"/>
            <a:chOff x="2830512" y="1258888"/>
            <a:chExt cx="3886200" cy="5419050"/>
          </a:xfrm>
        </p:grpSpPr>
        <p:sp>
          <p:nvSpPr>
            <p:cNvPr id="18435" name="Rectangle 23"/>
            <p:cNvSpPr>
              <a:spLocks noChangeArrowheads="1"/>
            </p:cNvSpPr>
            <p:nvPr/>
          </p:nvSpPr>
          <p:spPr bwMode="auto">
            <a:xfrm>
              <a:off x="2830512" y="5273175"/>
              <a:ext cx="1439862" cy="934922"/>
            </a:xfrm>
            <a:prstGeom prst="rect">
              <a:avLst/>
            </a:prstGeom>
            <a:noFill/>
            <a:ln w="9525" algn="ctr">
              <a:solidFill>
                <a:schemeClr val="tx1"/>
              </a:solidFill>
              <a:round/>
              <a:headEnd/>
              <a:tailEnd/>
            </a:ln>
          </p:spPr>
          <p:txBody>
            <a:bodyPr/>
            <a:lstStyle/>
            <a:p>
              <a:pPr algn="ctr">
                <a:defRPr/>
              </a:pPr>
              <a:endParaRPr lang="en-US" sz="1800" b="1" dirty="0">
                <a:solidFill>
                  <a:schemeClr val="bg2"/>
                </a:solidFill>
                <a:latin typeface="+mn-lt"/>
                <a:ea typeface="ＭＳ Ｐゴシック" pitchFamily="-80" charset="-128"/>
              </a:endParaRPr>
            </a:p>
            <a:p>
              <a:pPr algn="ctr">
                <a:defRPr/>
              </a:pPr>
              <a:r>
                <a:rPr lang="en-US" sz="1800" b="1" dirty="0">
                  <a:solidFill>
                    <a:schemeClr val="bg2"/>
                  </a:solidFill>
                  <a:latin typeface="+mn-lt"/>
                  <a:ea typeface="ＭＳ Ｐゴシック" pitchFamily="-80" charset="-128"/>
                </a:rPr>
                <a:t>Student</a:t>
              </a:r>
            </a:p>
          </p:txBody>
        </p:sp>
        <p:sp>
          <p:nvSpPr>
            <p:cNvPr id="18436" name="Rectangle 21"/>
            <p:cNvSpPr>
              <a:spLocks noChangeArrowheads="1"/>
            </p:cNvSpPr>
            <p:nvPr/>
          </p:nvSpPr>
          <p:spPr bwMode="auto">
            <a:xfrm>
              <a:off x="2901949" y="1312856"/>
              <a:ext cx="1368425" cy="936508"/>
            </a:xfrm>
            <a:prstGeom prst="rect">
              <a:avLst/>
            </a:prstGeom>
            <a:noFill/>
            <a:ln w="9525" algn="ctr">
              <a:solidFill>
                <a:schemeClr val="tx1"/>
              </a:solidFill>
              <a:round/>
              <a:headEnd/>
              <a:tailEnd/>
            </a:ln>
          </p:spPr>
          <p:txBody>
            <a:bodyPr/>
            <a:lstStyle/>
            <a:p>
              <a:pPr algn="ctr">
                <a:defRPr/>
              </a:pPr>
              <a:endParaRPr lang="en-US" sz="1800" b="1" dirty="0">
                <a:solidFill>
                  <a:schemeClr val="bg2"/>
                </a:solidFill>
                <a:latin typeface="+mn-lt"/>
                <a:ea typeface="ＭＳ Ｐゴシック" pitchFamily="-80" charset="-128"/>
              </a:endParaRPr>
            </a:p>
            <a:p>
              <a:pPr algn="ctr">
                <a:defRPr/>
              </a:pPr>
              <a:r>
                <a:rPr lang="en-US" sz="1800" b="1" dirty="0">
                  <a:solidFill>
                    <a:schemeClr val="bg2"/>
                  </a:solidFill>
                  <a:latin typeface="+mn-lt"/>
                  <a:ea typeface="ＭＳ Ｐゴシック" pitchFamily="-80" charset="-128"/>
                </a:rPr>
                <a:t>Module</a:t>
              </a:r>
            </a:p>
          </p:txBody>
        </p:sp>
        <p:sp>
          <p:nvSpPr>
            <p:cNvPr id="18440" name="Text Box 14"/>
            <p:cNvSpPr txBox="1">
              <a:spLocks noChangeArrowheads="1"/>
            </p:cNvSpPr>
            <p:nvPr/>
          </p:nvSpPr>
          <p:spPr bwMode="auto">
            <a:xfrm>
              <a:off x="4506912" y="1258888"/>
              <a:ext cx="2209800" cy="1200001"/>
            </a:xfrm>
            <a:prstGeom prst="rect">
              <a:avLst/>
            </a:prstGeom>
            <a:noFill/>
            <a:ln w="9525">
              <a:noFill/>
              <a:miter lim="800000"/>
              <a:headEnd/>
              <a:tailEnd/>
            </a:ln>
          </p:spPr>
          <p:txBody>
            <a:bodyPr>
              <a:spAutoFit/>
            </a:bodyPr>
            <a:lstStyle/>
            <a:p>
              <a:pPr>
                <a:spcBef>
                  <a:spcPct val="50000"/>
                </a:spcBef>
                <a:defRPr/>
              </a:pPr>
              <a:r>
                <a:rPr lang="en-US" sz="1800" b="1" i="1" dirty="0">
                  <a:latin typeface="+mn-lt"/>
                  <a:ea typeface="ＭＳ Ｐゴシック" pitchFamily="-80" charset="-128"/>
                </a:rPr>
                <a:t>Attributes:</a:t>
              </a:r>
            </a:p>
            <a:p>
              <a:pPr>
                <a:spcBef>
                  <a:spcPct val="50000"/>
                </a:spcBef>
                <a:defRPr/>
              </a:pPr>
              <a:r>
                <a:rPr lang="en-US" sz="1800" dirty="0">
                  <a:solidFill>
                    <a:schemeClr val="bg2"/>
                  </a:solidFill>
                  <a:latin typeface="+mn-lt"/>
                  <a:ea typeface="ＭＳ Ｐゴシック" pitchFamily="-80" charset="-128"/>
                </a:rPr>
                <a:t>Module Code(PK)</a:t>
              </a:r>
            </a:p>
            <a:p>
              <a:pPr>
                <a:spcBef>
                  <a:spcPct val="50000"/>
                </a:spcBef>
                <a:defRPr/>
              </a:pPr>
              <a:r>
                <a:rPr lang="en-US" sz="1800" dirty="0">
                  <a:solidFill>
                    <a:schemeClr val="bg2"/>
                  </a:solidFill>
                  <a:latin typeface="+mn-lt"/>
                  <a:ea typeface="ＭＳ Ｐゴシック" pitchFamily="-80" charset="-128"/>
                </a:rPr>
                <a:t>Module Name</a:t>
              </a:r>
            </a:p>
          </p:txBody>
        </p:sp>
        <p:sp>
          <p:nvSpPr>
            <p:cNvPr id="18441" name="Text Box 15"/>
            <p:cNvSpPr txBox="1">
              <a:spLocks noChangeArrowheads="1"/>
            </p:cNvSpPr>
            <p:nvPr/>
          </p:nvSpPr>
          <p:spPr bwMode="auto">
            <a:xfrm>
              <a:off x="4435474" y="4646191"/>
              <a:ext cx="1728788" cy="2031747"/>
            </a:xfrm>
            <a:prstGeom prst="rect">
              <a:avLst/>
            </a:prstGeom>
            <a:noFill/>
            <a:ln w="9525">
              <a:noFill/>
              <a:miter lim="800000"/>
              <a:headEnd/>
              <a:tailEnd/>
            </a:ln>
          </p:spPr>
          <p:txBody>
            <a:bodyPr>
              <a:spAutoFit/>
            </a:bodyPr>
            <a:lstStyle/>
            <a:p>
              <a:pPr>
                <a:defRPr/>
              </a:pPr>
              <a:r>
                <a:rPr lang="en-US" sz="1800" b="1" i="1" dirty="0">
                  <a:latin typeface="+mn-lt"/>
                  <a:ea typeface="ＭＳ Ｐゴシック" pitchFamily="-80" charset="-128"/>
                </a:rPr>
                <a:t>Attributes:</a:t>
              </a:r>
            </a:p>
            <a:p>
              <a:pPr>
                <a:defRPr/>
              </a:pPr>
              <a:endParaRPr lang="en-US" sz="1800" dirty="0">
                <a:solidFill>
                  <a:schemeClr val="bg2"/>
                </a:solidFill>
                <a:latin typeface="+mn-lt"/>
                <a:ea typeface="ＭＳ Ｐゴシック" pitchFamily="-80" charset="-128"/>
              </a:endParaRPr>
            </a:p>
            <a:p>
              <a:pPr>
                <a:defRPr/>
              </a:pPr>
              <a:r>
                <a:rPr lang="en-US" sz="1800" dirty="0">
                  <a:solidFill>
                    <a:schemeClr val="bg2"/>
                  </a:solidFill>
                  <a:latin typeface="+mn-lt"/>
                  <a:ea typeface="ＭＳ Ｐゴシック" pitchFamily="-80" charset="-128"/>
                </a:rPr>
                <a:t>Student No(PK)</a:t>
              </a:r>
            </a:p>
            <a:p>
              <a:pPr>
                <a:defRPr/>
              </a:pPr>
              <a:endParaRPr lang="en-US" sz="1800" dirty="0">
                <a:solidFill>
                  <a:schemeClr val="bg2"/>
                </a:solidFill>
                <a:latin typeface="+mn-lt"/>
                <a:ea typeface="ＭＳ Ｐゴシック" pitchFamily="-80" charset="-128"/>
              </a:endParaRPr>
            </a:p>
            <a:p>
              <a:pPr>
                <a:defRPr/>
              </a:pPr>
              <a:r>
                <a:rPr lang="en-US" sz="1800" dirty="0">
                  <a:solidFill>
                    <a:schemeClr val="bg2"/>
                  </a:solidFill>
                  <a:latin typeface="+mn-lt"/>
                  <a:ea typeface="ＭＳ Ｐゴシック" pitchFamily="-80" charset="-128"/>
                </a:rPr>
                <a:t>Student Name</a:t>
              </a:r>
              <a:endParaRPr lang="en-US" sz="1800" b="1" dirty="0">
                <a:solidFill>
                  <a:schemeClr val="bg2"/>
                </a:solidFill>
                <a:latin typeface="+mn-lt"/>
                <a:ea typeface="ＭＳ Ｐゴシック" pitchFamily="-80" charset="-128"/>
              </a:endParaRPr>
            </a:p>
            <a:p>
              <a:pPr>
                <a:defRPr/>
              </a:pPr>
              <a:endParaRPr lang="en-US" sz="1800" b="1" dirty="0">
                <a:solidFill>
                  <a:schemeClr val="bg2"/>
                </a:solidFill>
                <a:latin typeface="+mn-lt"/>
                <a:ea typeface="ＭＳ Ｐゴシック" pitchFamily="-80" charset="-128"/>
              </a:endParaRPr>
            </a:p>
            <a:p>
              <a:pPr>
                <a:defRPr/>
              </a:pPr>
              <a:endParaRPr lang="en-US" sz="1800" b="1" dirty="0">
                <a:solidFill>
                  <a:schemeClr val="bg2"/>
                </a:solidFill>
                <a:latin typeface="+mn-lt"/>
                <a:ea typeface="ＭＳ Ｐゴシック" pitchFamily="-80" charset="-128"/>
              </a:endParaRPr>
            </a:p>
          </p:txBody>
        </p:sp>
        <p:sp>
          <p:nvSpPr>
            <p:cNvPr id="18442" name="TextBox 27"/>
            <p:cNvSpPr txBox="1">
              <a:spLocks noChangeArrowheads="1"/>
            </p:cNvSpPr>
            <p:nvPr/>
          </p:nvSpPr>
          <p:spPr bwMode="auto">
            <a:xfrm>
              <a:off x="3619499" y="4839842"/>
              <a:ext cx="719138" cy="369841"/>
            </a:xfrm>
            <a:prstGeom prst="rect">
              <a:avLst/>
            </a:prstGeom>
            <a:noFill/>
            <a:ln w="9525">
              <a:noFill/>
              <a:miter lim="800000"/>
              <a:headEnd/>
              <a:tailEnd/>
            </a:ln>
          </p:spPr>
          <p:txBody>
            <a:bodyPr>
              <a:spAutoFit/>
            </a:bodyPr>
            <a:lstStyle/>
            <a:p>
              <a:pPr>
                <a:defRPr/>
              </a:pPr>
              <a:r>
                <a:rPr lang="en-GB" sz="1800">
                  <a:solidFill>
                    <a:schemeClr val="bg2"/>
                  </a:solidFill>
                  <a:latin typeface="+mn-lt"/>
                  <a:ea typeface="ＭＳ Ｐゴシック" pitchFamily="-80" charset="-128"/>
                </a:rPr>
                <a:t>0...*</a:t>
              </a:r>
            </a:p>
          </p:txBody>
        </p:sp>
        <p:sp>
          <p:nvSpPr>
            <p:cNvPr id="18443" name="TextBox 31"/>
            <p:cNvSpPr txBox="1">
              <a:spLocks noChangeArrowheads="1"/>
            </p:cNvSpPr>
            <p:nvPr/>
          </p:nvSpPr>
          <p:spPr bwMode="auto">
            <a:xfrm>
              <a:off x="3619499" y="2401746"/>
              <a:ext cx="719138" cy="369841"/>
            </a:xfrm>
            <a:prstGeom prst="rect">
              <a:avLst/>
            </a:prstGeom>
            <a:noFill/>
            <a:ln w="9525">
              <a:noFill/>
              <a:miter lim="800000"/>
              <a:headEnd/>
              <a:tailEnd/>
            </a:ln>
          </p:spPr>
          <p:txBody>
            <a:bodyPr>
              <a:spAutoFit/>
            </a:bodyPr>
            <a:lstStyle/>
            <a:p>
              <a:pPr>
                <a:defRPr/>
              </a:pPr>
              <a:r>
                <a:rPr lang="en-GB" sz="1800">
                  <a:solidFill>
                    <a:schemeClr val="bg2"/>
                  </a:solidFill>
                  <a:latin typeface="+mn-lt"/>
                  <a:ea typeface="ＭＳ Ｐゴシック" pitchFamily="-80" charset="-128"/>
                </a:rPr>
                <a:t>0...*</a:t>
              </a:r>
            </a:p>
          </p:txBody>
        </p:sp>
        <p:sp>
          <p:nvSpPr>
            <p:cNvPr id="19466" name="Line 1042"/>
            <p:cNvSpPr>
              <a:spLocks noChangeShapeType="1"/>
            </p:cNvSpPr>
            <p:nvPr/>
          </p:nvSpPr>
          <p:spPr bwMode="auto">
            <a:xfrm flipH="1">
              <a:off x="3548061" y="2249488"/>
              <a:ext cx="3175" cy="3024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8445" name="Text Box 1043"/>
            <p:cNvSpPr txBox="1">
              <a:spLocks noChangeArrowheads="1"/>
            </p:cNvSpPr>
            <p:nvPr/>
          </p:nvSpPr>
          <p:spPr bwMode="auto">
            <a:xfrm>
              <a:off x="3619499" y="3365258"/>
              <a:ext cx="1001712" cy="646032"/>
            </a:xfrm>
            <a:prstGeom prst="rect">
              <a:avLst/>
            </a:prstGeom>
            <a:noFill/>
            <a:ln w="9525">
              <a:noFill/>
              <a:miter lim="800000"/>
              <a:headEnd/>
              <a:tailEnd/>
            </a:ln>
          </p:spPr>
          <p:txBody>
            <a:bodyPr wrap="none">
              <a:spAutoFit/>
            </a:bodyPr>
            <a:lstStyle/>
            <a:p>
              <a:pPr>
                <a:defRPr/>
              </a:pPr>
              <a:r>
                <a:rPr lang="en-US" sz="1800" dirty="0">
                  <a:solidFill>
                    <a:schemeClr val="bg2"/>
                  </a:solidFill>
                  <a:latin typeface="+mn-lt"/>
                  <a:ea typeface="ＭＳ Ｐゴシック" pitchFamily="-80" charset="-128"/>
                </a:rPr>
                <a:t>Taken by</a:t>
              </a:r>
            </a:p>
            <a:p>
              <a:pPr>
                <a:defRPr/>
              </a:pPr>
              <a:r>
                <a:rPr lang="en-US" sz="1800" dirty="0">
                  <a:solidFill>
                    <a:schemeClr val="bg2"/>
                  </a:solidFill>
                  <a:latin typeface="+mn-lt"/>
                  <a:ea typeface="ＭＳ Ｐゴシック" pitchFamily="-80" charset="-128"/>
                </a:rPr>
                <a:t>      </a:t>
              </a:r>
              <a:r>
                <a:rPr lang="en-US" sz="1800" b="1" dirty="0">
                  <a:latin typeface="+mn-lt"/>
                  <a:ea typeface="ＭＳ Ｐゴシック" pitchFamily="-80" charset="-128"/>
                </a:rPr>
                <a:t>V</a:t>
              </a:r>
            </a:p>
          </p:txBody>
        </p:sp>
      </p:grpSp>
      <p:sp>
        <p:nvSpPr>
          <p:cNvPr id="2" name="TextBox 1"/>
          <p:cNvSpPr txBox="1"/>
          <p:nvPr/>
        </p:nvSpPr>
        <p:spPr>
          <a:xfrm>
            <a:off x="87713" y="3054841"/>
            <a:ext cx="5070366" cy="101566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GB" sz="2000" dirty="0"/>
              <a:t>Problem:</a:t>
            </a:r>
          </a:p>
          <a:p>
            <a:r>
              <a:rPr lang="en-GB" sz="2000" dirty="0"/>
              <a:t>A student may take </a:t>
            </a:r>
            <a:r>
              <a:rPr lang="en-GB" sz="2000" b="1" dirty="0">
                <a:solidFill>
                  <a:srgbClr val="C00000"/>
                </a:solidFill>
              </a:rPr>
              <a:t>many</a:t>
            </a:r>
            <a:r>
              <a:rPr lang="en-GB" sz="2000" dirty="0"/>
              <a:t> modules</a:t>
            </a:r>
          </a:p>
          <a:p>
            <a:r>
              <a:rPr lang="en-GB" sz="2000" dirty="0"/>
              <a:t>A module may be taken by </a:t>
            </a:r>
            <a:r>
              <a:rPr lang="en-GB" sz="2000" b="1" dirty="0">
                <a:solidFill>
                  <a:srgbClr val="C00000"/>
                </a:solidFill>
              </a:rPr>
              <a:t>many</a:t>
            </a:r>
            <a:r>
              <a:rPr lang="en-GB" sz="2000" dirty="0"/>
              <a:t> students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a:t>Entity Types and Attributes - 2</a:t>
            </a:r>
          </a:p>
        </p:txBody>
      </p:sp>
      <p:grpSp>
        <p:nvGrpSpPr>
          <p:cNvPr id="20483" name="Group 3"/>
          <p:cNvGrpSpPr>
            <a:grpSpLocks/>
          </p:cNvGrpSpPr>
          <p:nvPr/>
        </p:nvGrpSpPr>
        <p:grpSpPr bwMode="auto">
          <a:xfrm>
            <a:off x="2484438" y="1273175"/>
            <a:ext cx="3684587" cy="5478463"/>
            <a:chOff x="703" y="720"/>
            <a:chExt cx="2321" cy="3451"/>
          </a:xfrm>
        </p:grpSpPr>
        <p:sp>
          <p:nvSpPr>
            <p:cNvPr id="19460" name="Rectangle 23"/>
            <p:cNvSpPr>
              <a:spLocks noChangeArrowheads="1"/>
            </p:cNvSpPr>
            <p:nvPr/>
          </p:nvSpPr>
          <p:spPr bwMode="auto">
            <a:xfrm>
              <a:off x="703" y="3249"/>
              <a:ext cx="907" cy="589"/>
            </a:xfrm>
            <a:prstGeom prst="rect">
              <a:avLst/>
            </a:prstGeom>
            <a:noFill/>
            <a:ln w="9525" algn="ctr">
              <a:solidFill>
                <a:schemeClr val="tx1"/>
              </a:solidFill>
              <a:round/>
              <a:headEnd/>
              <a:tailEnd/>
            </a:ln>
          </p:spPr>
          <p:txBody>
            <a:bodyPr/>
            <a:lstStyle/>
            <a:p>
              <a:pPr algn="ctr">
                <a:defRPr/>
              </a:pPr>
              <a:endParaRPr lang="en-US" sz="1800" b="1" dirty="0">
                <a:solidFill>
                  <a:schemeClr val="bg2"/>
                </a:solidFill>
                <a:latin typeface="+mn-lt"/>
                <a:ea typeface="ＭＳ Ｐゴシック" pitchFamily="-80" charset="-128"/>
              </a:endParaRPr>
            </a:p>
            <a:p>
              <a:pPr algn="ctr">
                <a:defRPr/>
              </a:pPr>
              <a:r>
                <a:rPr lang="en-US" sz="1800" b="1" dirty="0">
                  <a:solidFill>
                    <a:schemeClr val="bg2"/>
                  </a:solidFill>
                  <a:latin typeface="+mn-lt"/>
                  <a:ea typeface="ＭＳ Ｐゴシック" pitchFamily="-80" charset="-128"/>
                </a:rPr>
                <a:t>Student</a:t>
              </a:r>
            </a:p>
          </p:txBody>
        </p:sp>
        <p:sp>
          <p:nvSpPr>
            <p:cNvPr id="19461" name="Rectangle 22"/>
            <p:cNvSpPr>
              <a:spLocks noChangeArrowheads="1"/>
            </p:cNvSpPr>
            <p:nvPr/>
          </p:nvSpPr>
          <p:spPr bwMode="auto">
            <a:xfrm>
              <a:off x="748" y="1949"/>
              <a:ext cx="862" cy="635"/>
            </a:xfrm>
            <a:prstGeom prst="rect">
              <a:avLst/>
            </a:prstGeom>
            <a:solidFill>
              <a:srgbClr val="92D050"/>
            </a:solidFill>
            <a:ln w="9525" algn="ctr">
              <a:solidFill>
                <a:schemeClr val="tx1"/>
              </a:solidFill>
              <a:round/>
              <a:headEnd/>
              <a:tailEnd/>
            </a:ln>
          </p:spPr>
          <p:txBody>
            <a:bodyPr/>
            <a:lstStyle/>
            <a:p>
              <a:pPr algn="ctr">
                <a:defRPr/>
              </a:pPr>
              <a:r>
                <a:rPr lang="en-US" sz="1800" b="1" dirty="0">
                  <a:solidFill>
                    <a:schemeClr val="bg2"/>
                  </a:solidFill>
                  <a:latin typeface="+mn-lt"/>
                  <a:ea typeface="ＭＳ Ｐゴシック" pitchFamily="-80" charset="-128"/>
                </a:rPr>
                <a:t>Student on</a:t>
              </a:r>
            </a:p>
            <a:p>
              <a:pPr algn="ctr">
                <a:defRPr/>
              </a:pPr>
              <a:r>
                <a:rPr lang="en-US" sz="1800" b="1" dirty="0">
                  <a:solidFill>
                    <a:schemeClr val="bg2"/>
                  </a:solidFill>
                  <a:latin typeface="+mn-lt"/>
                  <a:ea typeface="ＭＳ Ｐゴシック" pitchFamily="-80" charset="-128"/>
                </a:rPr>
                <a:t>Module</a:t>
              </a:r>
              <a:endParaRPr lang="en-US" sz="1800" dirty="0">
                <a:solidFill>
                  <a:schemeClr val="bg2"/>
                </a:solidFill>
                <a:latin typeface="+mn-lt"/>
                <a:ea typeface="ＭＳ Ｐゴシック" pitchFamily="-80" charset="-128"/>
              </a:endParaRPr>
            </a:p>
          </p:txBody>
        </p:sp>
        <p:sp>
          <p:nvSpPr>
            <p:cNvPr id="19462" name="Rectangle 21"/>
            <p:cNvSpPr>
              <a:spLocks noChangeArrowheads="1"/>
            </p:cNvSpPr>
            <p:nvPr/>
          </p:nvSpPr>
          <p:spPr bwMode="auto">
            <a:xfrm>
              <a:off x="748" y="754"/>
              <a:ext cx="862" cy="590"/>
            </a:xfrm>
            <a:prstGeom prst="rect">
              <a:avLst/>
            </a:prstGeom>
            <a:noFill/>
            <a:ln w="9525" algn="ctr">
              <a:solidFill>
                <a:schemeClr val="tx1"/>
              </a:solidFill>
              <a:round/>
              <a:headEnd/>
              <a:tailEnd/>
            </a:ln>
          </p:spPr>
          <p:txBody>
            <a:bodyPr/>
            <a:lstStyle/>
            <a:p>
              <a:pPr algn="ctr">
                <a:defRPr/>
              </a:pPr>
              <a:endParaRPr lang="en-US" sz="1800" b="1" dirty="0">
                <a:solidFill>
                  <a:schemeClr val="bg2"/>
                </a:solidFill>
                <a:latin typeface="+mn-lt"/>
                <a:ea typeface="ＭＳ Ｐゴシック" pitchFamily="-80" charset="-128"/>
              </a:endParaRPr>
            </a:p>
            <a:p>
              <a:pPr algn="ctr">
                <a:defRPr/>
              </a:pPr>
              <a:r>
                <a:rPr lang="en-US" sz="1800" b="1" dirty="0">
                  <a:solidFill>
                    <a:schemeClr val="bg2"/>
                  </a:solidFill>
                  <a:latin typeface="+mn-lt"/>
                  <a:ea typeface="ＭＳ Ｐゴシック" pitchFamily="-80" charset="-128"/>
                </a:rPr>
                <a:t>Module</a:t>
              </a:r>
            </a:p>
          </p:txBody>
        </p:sp>
        <p:sp>
          <p:nvSpPr>
            <p:cNvPr id="19463" name="Line 6"/>
            <p:cNvSpPr>
              <a:spLocks noChangeShapeType="1"/>
            </p:cNvSpPr>
            <p:nvPr/>
          </p:nvSpPr>
          <p:spPr bwMode="auto">
            <a:xfrm>
              <a:off x="1152" y="1344"/>
              <a:ext cx="0" cy="624"/>
            </a:xfrm>
            <a:prstGeom prst="line">
              <a:avLst/>
            </a:prstGeom>
            <a:noFill/>
            <a:ln w="9525">
              <a:solidFill>
                <a:schemeClr val="tx1"/>
              </a:solidFill>
              <a:round/>
              <a:headEnd/>
              <a:tailEnd/>
            </a:ln>
          </p:spPr>
          <p:txBody>
            <a:bodyPr wrap="none" anchor="ctr"/>
            <a:lstStyle/>
            <a:p>
              <a:pPr>
                <a:defRPr/>
              </a:pPr>
              <a:endParaRPr lang="en-GB" sz="1800">
                <a:solidFill>
                  <a:schemeClr val="bg2"/>
                </a:solidFill>
                <a:latin typeface="+mn-lt"/>
                <a:ea typeface="ＭＳ Ｐゴシック" pitchFamily="-80" charset="-128"/>
              </a:endParaRPr>
            </a:p>
          </p:txBody>
        </p:sp>
        <p:sp>
          <p:nvSpPr>
            <p:cNvPr id="19464" name="Line 12"/>
            <p:cNvSpPr>
              <a:spLocks noChangeShapeType="1"/>
            </p:cNvSpPr>
            <p:nvPr/>
          </p:nvSpPr>
          <p:spPr bwMode="auto">
            <a:xfrm>
              <a:off x="1152" y="1632"/>
              <a:ext cx="0" cy="336"/>
            </a:xfrm>
            <a:prstGeom prst="line">
              <a:avLst/>
            </a:prstGeom>
            <a:noFill/>
            <a:ln w="9525">
              <a:solidFill>
                <a:schemeClr val="tx1"/>
              </a:solidFill>
              <a:round/>
              <a:headEnd/>
              <a:tailEnd/>
            </a:ln>
          </p:spPr>
          <p:txBody>
            <a:bodyPr wrap="none" anchor="ctr"/>
            <a:lstStyle/>
            <a:p>
              <a:pPr>
                <a:defRPr/>
              </a:pPr>
              <a:endParaRPr lang="en-GB" sz="1800">
                <a:solidFill>
                  <a:schemeClr val="bg2"/>
                </a:solidFill>
                <a:latin typeface="+mn-lt"/>
                <a:ea typeface="ＭＳ Ｐゴシック" pitchFamily="-80" charset="-128"/>
              </a:endParaRPr>
            </a:p>
          </p:txBody>
        </p:sp>
        <p:sp>
          <p:nvSpPr>
            <p:cNvPr id="19465" name="Line 13"/>
            <p:cNvSpPr>
              <a:spLocks noChangeShapeType="1"/>
            </p:cNvSpPr>
            <p:nvPr/>
          </p:nvSpPr>
          <p:spPr bwMode="auto">
            <a:xfrm flipH="1">
              <a:off x="1156" y="2568"/>
              <a:ext cx="0" cy="681"/>
            </a:xfrm>
            <a:prstGeom prst="line">
              <a:avLst/>
            </a:prstGeom>
            <a:noFill/>
            <a:ln w="9525">
              <a:solidFill>
                <a:schemeClr val="tx1"/>
              </a:solidFill>
              <a:round/>
              <a:headEnd/>
              <a:tailEnd/>
            </a:ln>
          </p:spPr>
          <p:txBody>
            <a:bodyPr wrap="none" anchor="ctr"/>
            <a:lstStyle/>
            <a:p>
              <a:pPr>
                <a:defRPr/>
              </a:pPr>
              <a:endParaRPr lang="en-GB" sz="1800">
                <a:solidFill>
                  <a:schemeClr val="bg2"/>
                </a:solidFill>
                <a:latin typeface="+mn-lt"/>
                <a:ea typeface="ＭＳ Ｐゴシック" pitchFamily="-80" charset="-128"/>
              </a:endParaRPr>
            </a:p>
          </p:txBody>
        </p:sp>
        <p:sp>
          <p:nvSpPr>
            <p:cNvPr id="19466" name="Text Box 14"/>
            <p:cNvSpPr txBox="1">
              <a:spLocks noChangeArrowheads="1"/>
            </p:cNvSpPr>
            <p:nvPr/>
          </p:nvSpPr>
          <p:spPr bwMode="auto">
            <a:xfrm>
              <a:off x="1632" y="720"/>
              <a:ext cx="1392" cy="756"/>
            </a:xfrm>
            <a:prstGeom prst="rect">
              <a:avLst/>
            </a:prstGeom>
            <a:noFill/>
            <a:ln w="9525">
              <a:noFill/>
              <a:miter lim="800000"/>
              <a:headEnd/>
              <a:tailEnd/>
            </a:ln>
          </p:spPr>
          <p:txBody>
            <a:bodyPr>
              <a:spAutoFit/>
            </a:bodyPr>
            <a:lstStyle/>
            <a:p>
              <a:pPr>
                <a:spcBef>
                  <a:spcPct val="50000"/>
                </a:spcBef>
                <a:defRPr/>
              </a:pPr>
              <a:r>
                <a:rPr lang="en-US" sz="1800" b="1" i="1" dirty="0">
                  <a:latin typeface="+mn-lt"/>
                  <a:ea typeface="ＭＳ Ｐゴシック" pitchFamily="-80" charset="-128"/>
                </a:rPr>
                <a:t>Attributes:</a:t>
              </a:r>
            </a:p>
            <a:p>
              <a:pPr>
                <a:spcBef>
                  <a:spcPct val="50000"/>
                </a:spcBef>
                <a:defRPr/>
              </a:pPr>
              <a:r>
                <a:rPr lang="en-US" sz="1800" dirty="0">
                  <a:solidFill>
                    <a:schemeClr val="bg2"/>
                  </a:solidFill>
                  <a:latin typeface="+mn-lt"/>
                  <a:ea typeface="ＭＳ Ｐゴシック" pitchFamily="-80" charset="-128"/>
                </a:rPr>
                <a:t>Module Code(PK)</a:t>
              </a:r>
            </a:p>
            <a:p>
              <a:pPr>
                <a:spcBef>
                  <a:spcPct val="50000"/>
                </a:spcBef>
                <a:defRPr/>
              </a:pPr>
              <a:r>
                <a:rPr lang="en-US" sz="1800" dirty="0">
                  <a:solidFill>
                    <a:schemeClr val="bg2"/>
                  </a:solidFill>
                  <a:latin typeface="+mn-lt"/>
                  <a:ea typeface="ＭＳ Ｐゴシック" pitchFamily="-80" charset="-128"/>
                </a:rPr>
                <a:t>Module Name</a:t>
              </a:r>
            </a:p>
          </p:txBody>
        </p:sp>
        <p:sp>
          <p:nvSpPr>
            <p:cNvPr id="19467" name="Text Box 15"/>
            <p:cNvSpPr txBox="1">
              <a:spLocks noChangeArrowheads="1"/>
            </p:cNvSpPr>
            <p:nvPr/>
          </p:nvSpPr>
          <p:spPr bwMode="auto">
            <a:xfrm>
              <a:off x="1680" y="3063"/>
              <a:ext cx="1253" cy="1108"/>
            </a:xfrm>
            <a:prstGeom prst="rect">
              <a:avLst/>
            </a:prstGeom>
            <a:noFill/>
            <a:ln w="9525">
              <a:noFill/>
              <a:miter lim="800000"/>
              <a:headEnd/>
              <a:tailEnd/>
            </a:ln>
          </p:spPr>
          <p:txBody>
            <a:bodyPr>
              <a:spAutoFit/>
            </a:bodyPr>
            <a:lstStyle/>
            <a:p>
              <a:pPr>
                <a:defRPr/>
              </a:pPr>
              <a:r>
                <a:rPr lang="en-US" sz="1800" b="1" i="1" dirty="0">
                  <a:latin typeface="+mn-lt"/>
                  <a:ea typeface="ＭＳ Ｐゴシック" pitchFamily="-80" charset="-128"/>
                </a:rPr>
                <a:t>Attributes:</a:t>
              </a:r>
            </a:p>
            <a:p>
              <a:pPr>
                <a:spcBef>
                  <a:spcPts val="1080"/>
                </a:spcBef>
                <a:defRPr/>
              </a:pPr>
              <a:r>
                <a:rPr lang="en-US" sz="1800" dirty="0">
                  <a:solidFill>
                    <a:schemeClr val="bg2"/>
                  </a:solidFill>
                  <a:latin typeface="+mn-lt"/>
                  <a:ea typeface="ＭＳ Ｐゴシック" pitchFamily="-80" charset="-128"/>
                </a:rPr>
                <a:t>Student No(PK)</a:t>
              </a:r>
            </a:p>
            <a:p>
              <a:pPr>
                <a:spcBef>
                  <a:spcPts val="1080"/>
                </a:spcBef>
                <a:defRPr/>
              </a:pPr>
              <a:r>
                <a:rPr lang="en-US" sz="1800" dirty="0">
                  <a:solidFill>
                    <a:schemeClr val="bg2"/>
                  </a:solidFill>
                  <a:latin typeface="+mn-lt"/>
                  <a:ea typeface="ＭＳ Ｐゴシック" pitchFamily="-80" charset="-128"/>
                </a:rPr>
                <a:t>Student Name</a:t>
              </a:r>
              <a:endParaRPr lang="en-US" sz="1800" b="1" dirty="0">
                <a:solidFill>
                  <a:schemeClr val="bg2"/>
                </a:solidFill>
                <a:latin typeface="+mn-lt"/>
                <a:ea typeface="ＭＳ Ｐゴシック" pitchFamily="-80" charset="-128"/>
              </a:endParaRPr>
            </a:p>
            <a:p>
              <a:pPr>
                <a:defRPr/>
              </a:pPr>
              <a:endParaRPr lang="en-US" sz="1800" b="1" dirty="0">
                <a:solidFill>
                  <a:schemeClr val="bg2"/>
                </a:solidFill>
                <a:latin typeface="+mn-lt"/>
                <a:ea typeface="ＭＳ Ｐゴシック" pitchFamily="-80" charset="-128"/>
              </a:endParaRPr>
            </a:p>
            <a:p>
              <a:pPr>
                <a:defRPr/>
              </a:pPr>
              <a:endParaRPr lang="en-US" sz="1800" b="1" dirty="0">
                <a:solidFill>
                  <a:schemeClr val="bg2"/>
                </a:solidFill>
                <a:latin typeface="+mn-lt"/>
                <a:ea typeface="ＭＳ Ｐゴシック" pitchFamily="-80" charset="-128"/>
              </a:endParaRPr>
            </a:p>
          </p:txBody>
        </p:sp>
        <p:sp>
          <p:nvSpPr>
            <p:cNvPr id="19468" name="Text Box 18"/>
            <p:cNvSpPr txBox="1">
              <a:spLocks noChangeArrowheads="1"/>
            </p:cNvSpPr>
            <p:nvPr/>
          </p:nvSpPr>
          <p:spPr bwMode="auto">
            <a:xfrm>
              <a:off x="1718" y="1959"/>
              <a:ext cx="1179" cy="759"/>
            </a:xfrm>
            <a:prstGeom prst="rect">
              <a:avLst/>
            </a:prstGeom>
            <a:noFill/>
            <a:ln w="9525">
              <a:noFill/>
              <a:miter lim="800000"/>
              <a:headEnd/>
              <a:tailEnd/>
            </a:ln>
          </p:spPr>
          <p:txBody>
            <a:bodyPr wrap="none">
              <a:spAutoFit/>
            </a:bodyPr>
            <a:lstStyle/>
            <a:p>
              <a:pPr>
                <a:spcBef>
                  <a:spcPts val="1080"/>
                </a:spcBef>
                <a:defRPr/>
              </a:pPr>
              <a:r>
                <a:rPr lang="en-US" sz="1800" b="1" i="1" dirty="0">
                  <a:latin typeface="+mn-lt"/>
                  <a:ea typeface="ＭＳ Ｐゴシック" pitchFamily="-80" charset="-128"/>
                </a:rPr>
                <a:t>Attributes:</a:t>
              </a:r>
            </a:p>
            <a:p>
              <a:pPr>
                <a:spcBef>
                  <a:spcPts val="1080"/>
                </a:spcBef>
                <a:defRPr/>
              </a:pPr>
              <a:r>
                <a:rPr lang="en-US" sz="1800" dirty="0">
                  <a:solidFill>
                    <a:schemeClr val="bg2"/>
                  </a:solidFill>
                  <a:latin typeface="+mn-lt"/>
                  <a:ea typeface="ＭＳ Ｐゴシック" pitchFamily="-80" charset="-128"/>
                </a:rPr>
                <a:t>Module Code (FK)</a:t>
              </a:r>
            </a:p>
            <a:p>
              <a:pPr>
                <a:spcBef>
                  <a:spcPts val="1080"/>
                </a:spcBef>
                <a:defRPr/>
              </a:pPr>
              <a:r>
                <a:rPr lang="en-US" sz="1800" dirty="0">
                  <a:solidFill>
                    <a:schemeClr val="bg2"/>
                  </a:solidFill>
                  <a:latin typeface="+mn-lt"/>
                  <a:ea typeface="ＭＳ Ｐゴシック" pitchFamily="-80" charset="-128"/>
                </a:rPr>
                <a:t>Student No (FK) </a:t>
              </a:r>
              <a:endParaRPr lang="en-US" sz="1800" b="1" dirty="0">
                <a:solidFill>
                  <a:schemeClr val="bg2"/>
                </a:solidFill>
                <a:latin typeface="+mn-lt"/>
                <a:ea typeface="ＭＳ Ｐゴシック" pitchFamily="-80" charset="-128"/>
              </a:endParaRPr>
            </a:p>
          </p:txBody>
        </p:sp>
        <p:sp>
          <p:nvSpPr>
            <p:cNvPr id="19469" name="TextBox 27"/>
            <p:cNvSpPr txBox="1">
              <a:spLocks noChangeArrowheads="1"/>
            </p:cNvSpPr>
            <p:nvPr/>
          </p:nvSpPr>
          <p:spPr bwMode="auto">
            <a:xfrm>
              <a:off x="1202" y="2614"/>
              <a:ext cx="453" cy="233"/>
            </a:xfrm>
            <a:prstGeom prst="rect">
              <a:avLst/>
            </a:prstGeom>
            <a:noFill/>
            <a:ln w="9525">
              <a:noFill/>
              <a:miter lim="800000"/>
              <a:headEnd/>
              <a:tailEnd/>
            </a:ln>
          </p:spPr>
          <p:txBody>
            <a:bodyPr>
              <a:spAutoFit/>
            </a:bodyPr>
            <a:lstStyle/>
            <a:p>
              <a:pPr>
                <a:defRPr/>
              </a:pPr>
              <a:r>
                <a:rPr lang="en-GB" sz="1800">
                  <a:solidFill>
                    <a:schemeClr val="bg2"/>
                  </a:solidFill>
                  <a:latin typeface="+mn-lt"/>
                  <a:ea typeface="ＭＳ Ｐゴシック" pitchFamily="-80" charset="-128"/>
                </a:rPr>
                <a:t>0...*</a:t>
              </a:r>
            </a:p>
          </p:txBody>
        </p:sp>
        <p:sp>
          <p:nvSpPr>
            <p:cNvPr id="19470" name="TextBox 29"/>
            <p:cNvSpPr txBox="1">
              <a:spLocks noChangeArrowheads="1"/>
            </p:cNvSpPr>
            <p:nvPr/>
          </p:nvSpPr>
          <p:spPr bwMode="auto">
            <a:xfrm>
              <a:off x="1202" y="3022"/>
              <a:ext cx="272" cy="233"/>
            </a:xfrm>
            <a:prstGeom prst="rect">
              <a:avLst/>
            </a:prstGeom>
            <a:noFill/>
            <a:ln w="9525">
              <a:noFill/>
              <a:miter lim="800000"/>
              <a:headEnd/>
              <a:tailEnd/>
            </a:ln>
          </p:spPr>
          <p:txBody>
            <a:bodyPr>
              <a:spAutoFit/>
            </a:bodyPr>
            <a:lstStyle/>
            <a:p>
              <a:pPr>
                <a:defRPr/>
              </a:pPr>
              <a:r>
                <a:rPr lang="en-GB" sz="1800">
                  <a:solidFill>
                    <a:schemeClr val="bg2"/>
                  </a:solidFill>
                  <a:latin typeface="+mn-lt"/>
                  <a:ea typeface="ＭＳ Ｐゴシック" pitchFamily="-80" charset="-128"/>
                </a:rPr>
                <a:t>1</a:t>
              </a:r>
            </a:p>
          </p:txBody>
        </p:sp>
        <p:sp>
          <p:nvSpPr>
            <p:cNvPr id="19471" name="TextBox 30"/>
            <p:cNvSpPr txBox="1">
              <a:spLocks noChangeArrowheads="1"/>
            </p:cNvSpPr>
            <p:nvPr/>
          </p:nvSpPr>
          <p:spPr bwMode="auto">
            <a:xfrm>
              <a:off x="1202" y="1389"/>
              <a:ext cx="272" cy="233"/>
            </a:xfrm>
            <a:prstGeom prst="rect">
              <a:avLst/>
            </a:prstGeom>
            <a:noFill/>
            <a:ln w="9525">
              <a:noFill/>
              <a:miter lim="800000"/>
              <a:headEnd/>
              <a:tailEnd/>
            </a:ln>
          </p:spPr>
          <p:txBody>
            <a:bodyPr>
              <a:spAutoFit/>
            </a:bodyPr>
            <a:lstStyle/>
            <a:p>
              <a:pPr>
                <a:defRPr/>
              </a:pPr>
              <a:r>
                <a:rPr lang="en-GB" sz="1800">
                  <a:solidFill>
                    <a:schemeClr val="bg2"/>
                  </a:solidFill>
                  <a:latin typeface="+mn-lt"/>
                  <a:ea typeface="ＭＳ Ｐゴシック" pitchFamily="-80" charset="-128"/>
                </a:rPr>
                <a:t>1</a:t>
              </a:r>
            </a:p>
          </p:txBody>
        </p:sp>
        <p:sp>
          <p:nvSpPr>
            <p:cNvPr id="19472" name="TextBox 31"/>
            <p:cNvSpPr txBox="1">
              <a:spLocks noChangeArrowheads="1"/>
            </p:cNvSpPr>
            <p:nvPr/>
          </p:nvSpPr>
          <p:spPr bwMode="auto">
            <a:xfrm>
              <a:off x="1202" y="1706"/>
              <a:ext cx="453" cy="233"/>
            </a:xfrm>
            <a:prstGeom prst="rect">
              <a:avLst/>
            </a:prstGeom>
            <a:noFill/>
            <a:ln w="9525">
              <a:noFill/>
              <a:miter lim="800000"/>
              <a:headEnd/>
              <a:tailEnd/>
            </a:ln>
          </p:spPr>
          <p:txBody>
            <a:bodyPr>
              <a:spAutoFit/>
            </a:bodyPr>
            <a:lstStyle/>
            <a:p>
              <a:pPr>
                <a:defRPr/>
              </a:pPr>
              <a:r>
                <a:rPr lang="en-GB" sz="1800" dirty="0">
                  <a:solidFill>
                    <a:schemeClr val="bg2"/>
                  </a:solidFill>
                  <a:latin typeface="+mn-lt"/>
                  <a:ea typeface="ＭＳ Ｐゴシック" pitchFamily="-80" charset="-128"/>
                </a:rPr>
                <a:t>0...*</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4"/>
          <p:cNvGrpSpPr>
            <a:grpSpLocks/>
          </p:cNvGrpSpPr>
          <p:nvPr/>
        </p:nvGrpSpPr>
        <p:grpSpPr bwMode="auto">
          <a:xfrm>
            <a:off x="762000" y="1341438"/>
            <a:ext cx="3684588" cy="4294187"/>
            <a:chOff x="703" y="1133"/>
            <a:chExt cx="2321" cy="2705"/>
          </a:xfrm>
        </p:grpSpPr>
        <p:sp>
          <p:nvSpPr>
            <p:cNvPr id="1030" name="Rectangle 23"/>
            <p:cNvSpPr>
              <a:spLocks noChangeArrowheads="1"/>
            </p:cNvSpPr>
            <p:nvPr/>
          </p:nvSpPr>
          <p:spPr bwMode="auto">
            <a:xfrm>
              <a:off x="703" y="3249"/>
              <a:ext cx="907" cy="589"/>
            </a:xfrm>
            <a:prstGeom prst="rect">
              <a:avLst/>
            </a:prstGeom>
            <a:noFill/>
            <a:ln w="9525" algn="ctr">
              <a:solidFill>
                <a:schemeClr val="tx1"/>
              </a:solidFill>
              <a:round/>
              <a:headEnd/>
              <a:tailEnd/>
            </a:ln>
          </p:spPr>
          <p:txBody>
            <a:bodyPr/>
            <a:lstStyle/>
            <a:p>
              <a:pPr algn="ctr">
                <a:defRPr/>
              </a:pPr>
              <a:endParaRPr lang="en-US" sz="1800" b="1" dirty="0">
                <a:solidFill>
                  <a:schemeClr val="bg2"/>
                </a:solidFill>
                <a:latin typeface="+mn-lt"/>
                <a:ea typeface="ＭＳ Ｐゴシック" pitchFamily="-80" charset="-128"/>
              </a:endParaRPr>
            </a:p>
            <a:p>
              <a:pPr algn="ctr">
                <a:defRPr/>
              </a:pPr>
              <a:r>
                <a:rPr lang="en-US" sz="1800" b="1" dirty="0">
                  <a:solidFill>
                    <a:schemeClr val="bg2"/>
                  </a:solidFill>
                  <a:latin typeface="+mn-lt"/>
                  <a:ea typeface="ＭＳ Ｐゴシック" pitchFamily="-80" charset="-128"/>
                </a:rPr>
                <a:t>Student</a:t>
              </a:r>
            </a:p>
          </p:txBody>
        </p:sp>
        <p:sp>
          <p:nvSpPr>
            <p:cNvPr id="1031" name="Rectangle 22"/>
            <p:cNvSpPr>
              <a:spLocks noChangeArrowheads="1"/>
            </p:cNvSpPr>
            <p:nvPr/>
          </p:nvSpPr>
          <p:spPr bwMode="auto">
            <a:xfrm>
              <a:off x="748" y="2245"/>
              <a:ext cx="862" cy="635"/>
            </a:xfrm>
            <a:prstGeom prst="rect">
              <a:avLst/>
            </a:prstGeom>
            <a:noFill/>
            <a:ln w="9525" algn="ctr">
              <a:solidFill>
                <a:schemeClr val="tx1"/>
              </a:solidFill>
              <a:round/>
              <a:headEnd/>
              <a:tailEnd/>
            </a:ln>
          </p:spPr>
          <p:txBody>
            <a:bodyPr/>
            <a:lstStyle/>
            <a:p>
              <a:pPr algn="ctr">
                <a:defRPr/>
              </a:pPr>
              <a:r>
                <a:rPr lang="en-US" sz="1800" b="1">
                  <a:solidFill>
                    <a:schemeClr val="bg2"/>
                  </a:solidFill>
                  <a:latin typeface="+mn-lt"/>
                  <a:ea typeface="ＭＳ Ｐゴシック" pitchFamily="-80" charset="-128"/>
                </a:rPr>
                <a:t>Student on</a:t>
              </a:r>
            </a:p>
            <a:p>
              <a:pPr algn="ctr">
                <a:defRPr/>
              </a:pPr>
              <a:r>
                <a:rPr lang="en-US" sz="1800" b="1">
                  <a:solidFill>
                    <a:schemeClr val="bg2"/>
                  </a:solidFill>
                  <a:latin typeface="+mn-lt"/>
                  <a:ea typeface="ＭＳ Ｐゴシック" pitchFamily="-80" charset="-128"/>
                </a:rPr>
                <a:t>Module</a:t>
              </a:r>
              <a:endParaRPr lang="en-US" sz="1800">
                <a:solidFill>
                  <a:schemeClr val="bg2"/>
                </a:solidFill>
                <a:latin typeface="+mn-lt"/>
                <a:ea typeface="ＭＳ Ｐゴシック" pitchFamily="-80" charset="-128"/>
              </a:endParaRPr>
            </a:p>
          </p:txBody>
        </p:sp>
        <p:sp>
          <p:nvSpPr>
            <p:cNvPr id="1032" name="Rectangle 21"/>
            <p:cNvSpPr>
              <a:spLocks noChangeArrowheads="1"/>
            </p:cNvSpPr>
            <p:nvPr/>
          </p:nvSpPr>
          <p:spPr bwMode="auto">
            <a:xfrm>
              <a:off x="748" y="1202"/>
              <a:ext cx="862" cy="590"/>
            </a:xfrm>
            <a:prstGeom prst="rect">
              <a:avLst/>
            </a:prstGeom>
            <a:noFill/>
            <a:ln w="9525" algn="ctr">
              <a:solidFill>
                <a:schemeClr val="tx1"/>
              </a:solidFill>
              <a:round/>
              <a:headEnd/>
              <a:tailEnd/>
            </a:ln>
          </p:spPr>
          <p:txBody>
            <a:bodyPr/>
            <a:lstStyle/>
            <a:p>
              <a:pPr algn="ctr">
                <a:defRPr/>
              </a:pPr>
              <a:endParaRPr lang="en-US" sz="1800" b="1" dirty="0">
                <a:solidFill>
                  <a:schemeClr val="bg2"/>
                </a:solidFill>
                <a:latin typeface="+mn-lt"/>
                <a:ea typeface="ＭＳ Ｐゴシック" pitchFamily="-80" charset="-128"/>
              </a:endParaRPr>
            </a:p>
            <a:p>
              <a:pPr algn="ctr">
                <a:defRPr/>
              </a:pPr>
              <a:r>
                <a:rPr lang="en-US" sz="1800" b="1" dirty="0">
                  <a:solidFill>
                    <a:schemeClr val="bg2"/>
                  </a:solidFill>
                  <a:latin typeface="+mn-lt"/>
                  <a:ea typeface="ＭＳ Ｐゴシック" pitchFamily="-80" charset="-128"/>
                </a:rPr>
                <a:t>Module</a:t>
              </a:r>
            </a:p>
          </p:txBody>
        </p:sp>
        <p:sp>
          <p:nvSpPr>
            <p:cNvPr id="1034" name="Line 12"/>
            <p:cNvSpPr>
              <a:spLocks noChangeShapeType="1"/>
            </p:cNvSpPr>
            <p:nvPr/>
          </p:nvSpPr>
          <p:spPr bwMode="auto">
            <a:xfrm flipH="1">
              <a:off x="1152" y="1768"/>
              <a:ext cx="1" cy="454"/>
            </a:xfrm>
            <a:prstGeom prst="line">
              <a:avLst/>
            </a:prstGeom>
            <a:noFill/>
            <a:ln w="9525">
              <a:solidFill>
                <a:schemeClr val="tx1"/>
              </a:solidFill>
              <a:round/>
              <a:headEnd/>
              <a:tailEnd/>
            </a:ln>
          </p:spPr>
          <p:txBody>
            <a:bodyPr wrap="none" anchor="ctr"/>
            <a:lstStyle/>
            <a:p>
              <a:pPr>
                <a:defRPr/>
              </a:pPr>
              <a:endParaRPr lang="en-GB" sz="1800">
                <a:solidFill>
                  <a:schemeClr val="bg2"/>
                </a:solidFill>
                <a:latin typeface="+mn-lt"/>
                <a:ea typeface="ＭＳ Ｐゴシック" pitchFamily="-80" charset="-128"/>
              </a:endParaRPr>
            </a:p>
          </p:txBody>
        </p:sp>
        <p:sp>
          <p:nvSpPr>
            <p:cNvPr id="1035" name="Line 13"/>
            <p:cNvSpPr>
              <a:spLocks noChangeShapeType="1"/>
            </p:cNvSpPr>
            <p:nvPr/>
          </p:nvSpPr>
          <p:spPr bwMode="auto">
            <a:xfrm flipH="1">
              <a:off x="1156" y="2864"/>
              <a:ext cx="3" cy="385"/>
            </a:xfrm>
            <a:prstGeom prst="line">
              <a:avLst/>
            </a:prstGeom>
            <a:noFill/>
            <a:ln w="9525">
              <a:solidFill>
                <a:schemeClr val="tx1"/>
              </a:solidFill>
              <a:round/>
              <a:headEnd/>
              <a:tailEnd/>
            </a:ln>
          </p:spPr>
          <p:txBody>
            <a:bodyPr wrap="none" anchor="ctr"/>
            <a:lstStyle/>
            <a:p>
              <a:pPr>
                <a:defRPr/>
              </a:pPr>
              <a:endParaRPr lang="en-GB" sz="1800">
                <a:solidFill>
                  <a:schemeClr val="bg2"/>
                </a:solidFill>
                <a:latin typeface="+mn-lt"/>
                <a:ea typeface="ＭＳ Ｐゴシック" pitchFamily="-80" charset="-128"/>
              </a:endParaRPr>
            </a:p>
          </p:txBody>
        </p:sp>
        <p:sp>
          <p:nvSpPr>
            <p:cNvPr id="1036" name="Text Box 14"/>
            <p:cNvSpPr txBox="1">
              <a:spLocks noChangeArrowheads="1"/>
            </p:cNvSpPr>
            <p:nvPr/>
          </p:nvSpPr>
          <p:spPr bwMode="auto">
            <a:xfrm>
              <a:off x="1632" y="1133"/>
              <a:ext cx="1392" cy="756"/>
            </a:xfrm>
            <a:prstGeom prst="rect">
              <a:avLst/>
            </a:prstGeom>
            <a:noFill/>
            <a:ln w="9525">
              <a:noFill/>
              <a:miter lim="800000"/>
              <a:headEnd/>
              <a:tailEnd/>
            </a:ln>
          </p:spPr>
          <p:txBody>
            <a:bodyPr>
              <a:spAutoFit/>
            </a:bodyPr>
            <a:lstStyle/>
            <a:p>
              <a:pPr>
                <a:spcBef>
                  <a:spcPct val="50000"/>
                </a:spcBef>
                <a:defRPr/>
              </a:pPr>
              <a:r>
                <a:rPr lang="en-US" sz="1800" b="1" i="1" dirty="0">
                  <a:latin typeface="+mn-lt"/>
                  <a:ea typeface="ＭＳ Ｐゴシック" pitchFamily="-80" charset="-128"/>
                </a:rPr>
                <a:t>Attributes:</a:t>
              </a:r>
              <a:endParaRPr lang="en-US" sz="1800" i="1" dirty="0">
                <a:latin typeface="+mn-lt"/>
                <a:ea typeface="ＭＳ Ｐゴシック" pitchFamily="-80" charset="-128"/>
              </a:endParaRPr>
            </a:p>
            <a:p>
              <a:pPr>
                <a:spcBef>
                  <a:spcPct val="50000"/>
                </a:spcBef>
                <a:defRPr/>
              </a:pPr>
              <a:r>
                <a:rPr lang="en-US" sz="1800" dirty="0">
                  <a:solidFill>
                    <a:srgbClr val="002060"/>
                  </a:solidFill>
                  <a:latin typeface="+mn-lt"/>
                  <a:ea typeface="ＭＳ Ｐゴシック" pitchFamily="-80" charset="-128"/>
                </a:rPr>
                <a:t>Module Code(PK)</a:t>
              </a:r>
            </a:p>
            <a:p>
              <a:pPr>
                <a:spcBef>
                  <a:spcPct val="50000"/>
                </a:spcBef>
                <a:defRPr/>
              </a:pPr>
              <a:r>
                <a:rPr lang="en-US" sz="1800" dirty="0">
                  <a:solidFill>
                    <a:schemeClr val="bg2"/>
                  </a:solidFill>
                  <a:latin typeface="+mn-lt"/>
                  <a:ea typeface="ＭＳ Ｐゴシック" pitchFamily="-80" charset="-128"/>
                </a:rPr>
                <a:t>Module Name</a:t>
              </a:r>
            </a:p>
          </p:txBody>
        </p:sp>
        <p:sp>
          <p:nvSpPr>
            <p:cNvPr id="1037" name="Text Box 18"/>
            <p:cNvSpPr txBox="1">
              <a:spLocks noChangeArrowheads="1"/>
            </p:cNvSpPr>
            <p:nvPr/>
          </p:nvSpPr>
          <p:spPr bwMode="auto">
            <a:xfrm>
              <a:off x="1697" y="2130"/>
              <a:ext cx="1304" cy="759"/>
            </a:xfrm>
            <a:prstGeom prst="rect">
              <a:avLst/>
            </a:prstGeom>
            <a:noFill/>
            <a:ln w="9525">
              <a:noFill/>
              <a:miter lim="800000"/>
              <a:headEnd/>
              <a:tailEnd/>
            </a:ln>
          </p:spPr>
          <p:txBody>
            <a:bodyPr wrap="none">
              <a:spAutoFit/>
            </a:bodyPr>
            <a:lstStyle/>
            <a:p>
              <a:pPr>
                <a:defRPr/>
              </a:pPr>
              <a:r>
                <a:rPr lang="en-US" sz="1800" b="1" i="1" dirty="0">
                  <a:latin typeface="+mn-lt"/>
                  <a:ea typeface="ＭＳ Ｐゴシック" pitchFamily="-80" charset="-128"/>
                </a:rPr>
                <a:t>Attributes</a:t>
              </a:r>
            </a:p>
            <a:p>
              <a:pPr>
                <a:spcBef>
                  <a:spcPts val="1080"/>
                </a:spcBef>
                <a:defRPr/>
              </a:pPr>
              <a:r>
                <a:rPr lang="en-US" sz="1800" dirty="0">
                  <a:solidFill>
                    <a:srgbClr val="002060"/>
                  </a:solidFill>
                  <a:latin typeface="+mn-lt"/>
                  <a:ea typeface="ＭＳ Ｐゴシック" pitchFamily="-80" charset="-128"/>
                </a:rPr>
                <a:t>Module Code (FK)</a:t>
              </a:r>
            </a:p>
            <a:p>
              <a:pPr>
                <a:spcBef>
                  <a:spcPts val="1080"/>
                </a:spcBef>
                <a:defRPr/>
              </a:pPr>
              <a:r>
                <a:rPr lang="en-US" sz="1800" dirty="0">
                  <a:solidFill>
                    <a:srgbClr val="C00000"/>
                  </a:solidFill>
                  <a:latin typeface="+mn-lt"/>
                  <a:ea typeface="ＭＳ Ｐゴシック" pitchFamily="-80" charset="-128"/>
                </a:rPr>
                <a:t>Student No (FK) </a:t>
              </a:r>
              <a:endParaRPr lang="en-US" sz="1800" b="1" dirty="0">
                <a:solidFill>
                  <a:srgbClr val="C00000"/>
                </a:solidFill>
                <a:latin typeface="+mn-lt"/>
                <a:ea typeface="ＭＳ Ｐゴシック" pitchFamily="-80" charset="-128"/>
              </a:endParaRPr>
            </a:p>
          </p:txBody>
        </p:sp>
        <p:sp>
          <p:nvSpPr>
            <p:cNvPr id="1038" name="TextBox 27"/>
            <p:cNvSpPr txBox="1">
              <a:spLocks noChangeArrowheads="1"/>
            </p:cNvSpPr>
            <p:nvPr/>
          </p:nvSpPr>
          <p:spPr bwMode="auto">
            <a:xfrm>
              <a:off x="1202" y="2846"/>
              <a:ext cx="453" cy="233"/>
            </a:xfrm>
            <a:prstGeom prst="rect">
              <a:avLst/>
            </a:prstGeom>
            <a:noFill/>
            <a:ln w="9525">
              <a:noFill/>
              <a:miter lim="800000"/>
              <a:headEnd/>
              <a:tailEnd/>
            </a:ln>
          </p:spPr>
          <p:txBody>
            <a:bodyPr>
              <a:spAutoFit/>
            </a:bodyPr>
            <a:lstStyle/>
            <a:p>
              <a:pPr>
                <a:defRPr/>
              </a:pPr>
              <a:r>
                <a:rPr lang="en-GB" sz="1800">
                  <a:solidFill>
                    <a:schemeClr val="bg2"/>
                  </a:solidFill>
                  <a:latin typeface="+mn-lt"/>
                  <a:ea typeface="ＭＳ Ｐゴシック" pitchFamily="-80" charset="-128"/>
                </a:rPr>
                <a:t>0...N</a:t>
              </a:r>
            </a:p>
          </p:txBody>
        </p:sp>
        <p:sp>
          <p:nvSpPr>
            <p:cNvPr id="1039" name="TextBox 29"/>
            <p:cNvSpPr txBox="1">
              <a:spLocks noChangeArrowheads="1"/>
            </p:cNvSpPr>
            <p:nvPr/>
          </p:nvSpPr>
          <p:spPr bwMode="auto">
            <a:xfrm>
              <a:off x="1202" y="3038"/>
              <a:ext cx="272" cy="233"/>
            </a:xfrm>
            <a:prstGeom prst="rect">
              <a:avLst/>
            </a:prstGeom>
            <a:noFill/>
            <a:ln w="9525">
              <a:noFill/>
              <a:miter lim="800000"/>
              <a:headEnd/>
              <a:tailEnd/>
            </a:ln>
          </p:spPr>
          <p:txBody>
            <a:bodyPr>
              <a:spAutoFit/>
            </a:bodyPr>
            <a:lstStyle/>
            <a:p>
              <a:pPr>
                <a:defRPr/>
              </a:pPr>
              <a:r>
                <a:rPr lang="en-GB" sz="1800" dirty="0">
                  <a:solidFill>
                    <a:schemeClr val="bg2"/>
                  </a:solidFill>
                  <a:latin typeface="+mn-lt"/>
                  <a:ea typeface="ＭＳ Ｐゴシック" pitchFamily="-80" charset="-128"/>
                </a:rPr>
                <a:t>1</a:t>
              </a:r>
            </a:p>
          </p:txBody>
        </p:sp>
        <p:sp>
          <p:nvSpPr>
            <p:cNvPr id="1040" name="TextBox 30"/>
            <p:cNvSpPr txBox="1">
              <a:spLocks noChangeArrowheads="1"/>
            </p:cNvSpPr>
            <p:nvPr/>
          </p:nvSpPr>
          <p:spPr bwMode="auto">
            <a:xfrm>
              <a:off x="1202" y="1768"/>
              <a:ext cx="272" cy="233"/>
            </a:xfrm>
            <a:prstGeom prst="rect">
              <a:avLst/>
            </a:prstGeom>
            <a:noFill/>
            <a:ln w="9525">
              <a:noFill/>
              <a:miter lim="800000"/>
              <a:headEnd/>
              <a:tailEnd/>
            </a:ln>
          </p:spPr>
          <p:txBody>
            <a:bodyPr>
              <a:spAutoFit/>
            </a:bodyPr>
            <a:lstStyle/>
            <a:p>
              <a:pPr>
                <a:defRPr/>
              </a:pPr>
              <a:r>
                <a:rPr lang="en-GB" sz="1800" dirty="0">
                  <a:solidFill>
                    <a:schemeClr val="bg2"/>
                  </a:solidFill>
                  <a:latin typeface="+mn-lt"/>
                  <a:ea typeface="ＭＳ Ｐゴシック" pitchFamily="-80" charset="-128"/>
                </a:rPr>
                <a:t>1</a:t>
              </a:r>
            </a:p>
          </p:txBody>
        </p:sp>
        <p:sp>
          <p:nvSpPr>
            <p:cNvPr id="1041" name="TextBox 31"/>
            <p:cNvSpPr txBox="1">
              <a:spLocks noChangeArrowheads="1"/>
            </p:cNvSpPr>
            <p:nvPr/>
          </p:nvSpPr>
          <p:spPr bwMode="auto">
            <a:xfrm>
              <a:off x="1202" y="1994"/>
              <a:ext cx="453" cy="233"/>
            </a:xfrm>
            <a:prstGeom prst="rect">
              <a:avLst/>
            </a:prstGeom>
            <a:noFill/>
            <a:ln w="9525">
              <a:noFill/>
              <a:miter lim="800000"/>
              <a:headEnd/>
              <a:tailEnd/>
            </a:ln>
          </p:spPr>
          <p:txBody>
            <a:bodyPr>
              <a:spAutoFit/>
            </a:bodyPr>
            <a:lstStyle/>
            <a:p>
              <a:pPr>
                <a:defRPr/>
              </a:pPr>
              <a:r>
                <a:rPr lang="en-GB" sz="1800" dirty="0">
                  <a:solidFill>
                    <a:schemeClr val="bg2"/>
                  </a:solidFill>
                  <a:latin typeface="+mn-lt"/>
                  <a:ea typeface="ＭＳ Ｐゴシック" pitchFamily="-80" charset="-128"/>
                </a:rPr>
                <a:t>0...N</a:t>
              </a:r>
            </a:p>
          </p:txBody>
        </p:sp>
      </p:grpSp>
      <p:graphicFrame>
        <p:nvGraphicFramePr>
          <p:cNvPr id="21507" name="Object 3"/>
          <p:cNvGraphicFramePr>
            <a:graphicFrameLocks noChangeAspect="1"/>
          </p:cNvGraphicFramePr>
          <p:nvPr>
            <p:extLst>
              <p:ext uri="{D42A27DB-BD31-4B8C-83A1-F6EECF244321}">
                <p14:modId xmlns:p14="http://schemas.microsoft.com/office/powerpoint/2010/main" val="3954051396"/>
              </p:ext>
            </p:extLst>
          </p:nvPr>
        </p:nvGraphicFramePr>
        <p:xfrm>
          <a:off x="4284663" y="4244975"/>
          <a:ext cx="5016500" cy="1917700"/>
        </p:xfrm>
        <a:graphic>
          <a:graphicData uri="http://schemas.openxmlformats.org/presentationml/2006/ole">
            <mc:AlternateContent xmlns:mc="http://schemas.openxmlformats.org/markup-compatibility/2006">
              <mc:Choice xmlns:v="urn:schemas-microsoft-com:vml" Requires="v">
                <p:oleObj name="Document" r:id="rId2" imgW="3666631" imgH="1409413" progId="Word.Document.8">
                  <p:embed/>
                </p:oleObj>
              </mc:Choice>
              <mc:Fallback>
                <p:oleObj name="Document" r:id="rId2" imgW="3666631" imgH="1409413" progId="Word.Document.8">
                  <p:embed/>
                  <p:pic>
                    <p:nvPicPr>
                      <p:cNvPr id="0" name="Object 3"/>
                      <p:cNvPicPr>
                        <a:picLocks noChangeAspect="1" noChangeArrowheads="1"/>
                      </p:cNvPicPr>
                      <p:nvPr/>
                    </p:nvPicPr>
                    <p:blipFill>
                      <a:blip r:embed="rId3"/>
                      <a:srcRect/>
                      <a:stretch>
                        <a:fillRect/>
                      </a:stretch>
                    </p:blipFill>
                    <p:spPr bwMode="auto">
                      <a:xfrm>
                        <a:off x="4284663" y="4244975"/>
                        <a:ext cx="5016500" cy="191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9" name="Text Box 15"/>
          <p:cNvSpPr txBox="1">
            <a:spLocks noChangeArrowheads="1"/>
          </p:cNvSpPr>
          <p:nvPr/>
        </p:nvSpPr>
        <p:spPr bwMode="auto">
          <a:xfrm>
            <a:off x="2268538" y="4549775"/>
            <a:ext cx="2159000" cy="1758950"/>
          </a:xfrm>
          <a:prstGeom prst="rect">
            <a:avLst/>
          </a:prstGeom>
          <a:noFill/>
          <a:ln w="9525">
            <a:noFill/>
            <a:miter lim="800000"/>
            <a:headEnd/>
            <a:tailEnd/>
          </a:ln>
        </p:spPr>
        <p:txBody>
          <a:bodyPr>
            <a:spAutoFit/>
          </a:bodyPr>
          <a:lstStyle/>
          <a:p>
            <a:pPr>
              <a:defRPr/>
            </a:pPr>
            <a:r>
              <a:rPr lang="en-US" sz="1800" b="1" i="1" dirty="0">
                <a:latin typeface="+mn-lt"/>
                <a:ea typeface="ＭＳ Ｐゴシック" pitchFamily="-80" charset="-128"/>
              </a:rPr>
              <a:t>Attributes:</a:t>
            </a:r>
          </a:p>
          <a:p>
            <a:pPr>
              <a:spcBef>
                <a:spcPts val="1080"/>
              </a:spcBef>
              <a:defRPr/>
            </a:pPr>
            <a:r>
              <a:rPr lang="en-US" sz="1800" dirty="0">
                <a:solidFill>
                  <a:srgbClr val="C00000"/>
                </a:solidFill>
                <a:latin typeface="+mn-lt"/>
                <a:ea typeface="ＭＳ Ｐゴシック" pitchFamily="-80" charset="-128"/>
              </a:rPr>
              <a:t>Student No(PK)</a:t>
            </a:r>
          </a:p>
          <a:p>
            <a:pPr>
              <a:spcBef>
                <a:spcPts val="1080"/>
              </a:spcBef>
              <a:defRPr/>
            </a:pPr>
            <a:r>
              <a:rPr lang="en-US" sz="1800" dirty="0">
                <a:solidFill>
                  <a:schemeClr val="bg2"/>
                </a:solidFill>
                <a:latin typeface="+mn-lt"/>
                <a:ea typeface="ＭＳ Ｐゴシック" pitchFamily="-80" charset="-128"/>
              </a:rPr>
              <a:t>Student Name</a:t>
            </a:r>
            <a:endParaRPr lang="en-US" sz="1800" b="1" dirty="0">
              <a:solidFill>
                <a:schemeClr val="bg2"/>
              </a:solidFill>
              <a:latin typeface="+mn-lt"/>
              <a:ea typeface="ＭＳ Ｐゴシック" pitchFamily="-80" charset="-128"/>
            </a:endParaRPr>
          </a:p>
          <a:p>
            <a:pPr>
              <a:defRPr/>
            </a:pPr>
            <a:endParaRPr lang="en-US" sz="1800" b="1" dirty="0">
              <a:solidFill>
                <a:schemeClr val="bg2"/>
              </a:solidFill>
              <a:latin typeface="+mn-lt"/>
              <a:ea typeface="ＭＳ Ｐゴシック" pitchFamily="-80" charset="-128"/>
            </a:endParaRPr>
          </a:p>
          <a:p>
            <a:pPr>
              <a:defRPr/>
            </a:pPr>
            <a:endParaRPr lang="en-US" sz="1800" b="1" dirty="0">
              <a:solidFill>
                <a:schemeClr val="bg2"/>
              </a:solidFill>
              <a:latin typeface="+mn-lt"/>
              <a:ea typeface="ＭＳ Ｐゴシック" pitchFamily="-80" charset="-128"/>
            </a:endParaRPr>
          </a:p>
        </p:txBody>
      </p:sp>
      <p:graphicFrame>
        <p:nvGraphicFramePr>
          <p:cNvPr id="19" name="Table 18"/>
          <p:cNvGraphicFramePr>
            <a:graphicFrameLocks noGrp="1"/>
          </p:cNvGraphicFramePr>
          <p:nvPr>
            <p:extLst>
              <p:ext uri="{D42A27DB-BD31-4B8C-83A1-F6EECF244321}">
                <p14:modId xmlns:p14="http://schemas.microsoft.com/office/powerpoint/2010/main" val="4086561096"/>
              </p:ext>
            </p:extLst>
          </p:nvPr>
        </p:nvGraphicFramePr>
        <p:xfrm>
          <a:off x="4427538" y="1412876"/>
          <a:ext cx="4537075" cy="1812172"/>
        </p:xfrm>
        <a:graphic>
          <a:graphicData uri="http://schemas.openxmlformats.org/drawingml/2006/table">
            <a:tbl>
              <a:tblPr/>
              <a:tblGrid>
                <a:gridCol w="1096962">
                  <a:extLst>
                    <a:ext uri="{9D8B030D-6E8A-4147-A177-3AD203B41FA5}">
                      <a16:colId xmlns:a16="http://schemas.microsoft.com/office/drawing/2014/main" val="20000"/>
                    </a:ext>
                  </a:extLst>
                </a:gridCol>
                <a:gridCol w="3440113">
                  <a:extLst>
                    <a:ext uri="{9D8B030D-6E8A-4147-A177-3AD203B41FA5}">
                      <a16:colId xmlns:a16="http://schemas.microsoft.com/office/drawing/2014/main" val="20001"/>
                    </a:ext>
                  </a:extLst>
                </a:gridCol>
              </a:tblGrid>
              <a:tr h="551293">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GB" sz="1800" b="1" i="0" u="none" strike="noStrike" cap="none" normalizeH="0" baseline="0">
                          <a:ln>
                            <a:noFill/>
                          </a:ln>
                          <a:solidFill>
                            <a:srgbClr val="808080"/>
                          </a:solidFill>
                          <a:effectLst/>
                          <a:latin typeface="Arial" charset="0"/>
                          <a:ea typeface="Calibri" pitchFamily="34" charset="0"/>
                          <a:cs typeface="Times New Roman" pitchFamily="18" charset="0"/>
                        </a:rPr>
                        <a:t>Module Code</a:t>
                      </a:r>
                      <a:endParaRPr kumimoji="0" lang="en-GB" sz="18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GB" sz="1800" b="1" i="0" u="none" strike="noStrike" cap="none" normalizeH="0" baseline="0">
                          <a:ln>
                            <a:noFill/>
                          </a:ln>
                          <a:solidFill>
                            <a:srgbClr val="808080"/>
                          </a:solidFill>
                          <a:effectLst/>
                          <a:latin typeface="Arial" charset="0"/>
                          <a:ea typeface="Calibri" pitchFamily="34" charset="0"/>
                          <a:cs typeface="Times New Roman" pitchFamily="18" charset="0"/>
                        </a:rPr>
                        <a:t>Module Name</a:t>
                      </a:r>
                      <a:endParaRPr kumimoji="0" lang="en-GB" sz="18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7396">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GB" sz="1800" b="0" i="0" u="none" strike="noStrike" cap="none" normalizeH="0" baseline="0">
                          <a:ln>
                            <a:noFill/>
                          </a:ln>
                          <a:solidFill>
                            <a:srgbClr val="808080"/>
                          </a:solidFill>
                          <a:effectLst/>
                          <a:latin typeface="Arial" charset="0"/>
                          <a:ea typeface="Calibri" pitchFamily="34" charset="0"/>
                          <a:cs typeface="Times New Roman" pitchFamily="18" charset="0"/>
                        </a:rPr>
                        <a:t>QB210</a:t>
                      </a:r>
                      <a:endParaRPr kumimoji="0" lang="en-GB" sz="18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GB" sz="1800" b="0" i="0" u="none" strike="noStrike" cap="none" normalizeH="0" baseline="0" dirty="0">
                          <a:ln>
                            <a:noFill/>
                          </a:ln>
                          <a:solidFill>
                            <a:srgbClr val="808080"/>
                          </a:solidFill>
                          <a:effectLst/>
                          <a:latin typeface="Arial" charset="0"/>
                          <a:ea typeface="Calibri" pitchFamily="34" charset="0"/>
                          <a:cs typeface="Times New Roman" pitchFamily="18" charset="0"/>
                        </a:rPr>
                        <a:t>Business Database Applications</a:t>
                      </a:r>
                      <a:endParaRPr kumimoji="0" lang="en-GB" sz="18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028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GB" sz="1800" b="0" i="0" u="none" strike="noStrike" cap="none" normalizeH="0" baseline="0">
                          <a:ln>
                            <a:noFill/>
                          </a:ln>
                          <a:solidFill>
                            <a:srgbClr val="808080"/>
                          </a:solidFill>
                          <a:effectLst/>
                          <a:latin typeface="Arial" charset="0"/>
                          <a:ea typeface="Calibri" pitchFamily="34" charset="0"/>
                          <a:cs typeface="Times New Roman" pitchFamily="18" charset="0"/>
                        </a:rPr>
                        <a:t>QB251 </a:t>
                      </a:r>
                      <a:endParaRPr kumimoji="0" lang="en-GB" sz="18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GB" sz="1800" b="0" i="0" u="none" strike="noStrike" cap="none" normalizeH="0" baseline="0" dirty="0">
                          <a:ln>
                            <a:noFill/>
                          </a:ln>
                          <a:solidFill>
                            <a:srgbClr val="808080"/>
                          </a:solidFill>
                          <a:effectLst/>
                          <a:latin typeface="Arial" charset="0"/>
                          <a:ea typeface="Calibri" pitchFamily="34" charset="0"/>
                          <a:cs typeface="Times New Roman" pitchFamily="18" charset="0"/>
                        </a:rPr>
                        <a:t>User Centred Systems Analysis</a:t>
                      </a:r>
                      <a:endParaRPr kumimoji="0" lang="en-GB" sz="18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388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GB" sz="1800" b="0" i="0" u="none" strike="noStrike" cap="none" normalizeH="0" baseline="0" dirty="0">
                          <a:ln>
                            <a:noFill/>
                          </a:ln>
                          <a:solidFill>
                            <a:srgbClr val="808080"/>
                          </a:solidFill>
                          <a:effectLst/>
                          <a:latin typeface="Arial" charset="0"/>
                          <a:ea typeface="Calibri" pitchFamily="34" charset="0"/>
                          <a:cs typeface="Times New Roman" pitchFamily="18" charset="0"/>
                        </a:rPr>
                        <a:t>QB313</a:t>
                      </a:r>
                      <a:endParaRPr kumimoji="0" lang="en-GB" sz="18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GB" sz="1800" b="0" i="0" u="none" strike="noStrike" cap="none" normalizeH="0" baseline="0" dirty="0">
                          <a:ln>
                            <a:noFill/>
                          </a:ln>
                          <a:solidFill>
                            <a:srgbClr val="808080"/>
                          </a:solidFill>
                          <a:effectLst/>
                          <a:latin typeface="Arial" charset="0"/>
                          <a:ea typeface="Calibri" pitchFamily="34" charset="0"/>
                          <a:cs typeface="Times New Roman" pitchFamily="18" charset="0"/>
                        </a:rPr>
                        <a:t>Advanced Database Apps</a:t>
                      </a:r>
                      <a:endParaRPr kumimoji="0" lang="en-GB" sz="18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1" name="Rectangle 2"/>
          <p:cNvSpPr txBox="1">
            <a:spLocks noChangeArrowheads="1"/>
          </p:cNvSpPr>
          <p:nvPr/>
        </p:nvSpPr>
        <p:spPr>
          <a:xfrm>
            <a:off x="53975" y="312738"/>
            <a:ext cx="8785225" cy="1143000"/>
          </a:xfrm>
          <a:prstGeom prst="rect">
            <a:avLst/>
          </a:prstGeom>
        </p:spPr>
        <p:txBody>
          <a:bodyPr/>
          <a:lstStyle>
            <a:lvl1pPr algn="l" rtl="0" eaLnBrk="0" fontAlgn="base" hangingPunct="0">
              <a:spcBef>
                <a:spcPct val="0"/>
              </a:spcBef>
              <a:spcAft>
                <a:spcPct val="0"/>
              </a:spcAft>
              <a:defRPr sz="4400">
                <a:solidFill>
                  <a:schemeClr val="bg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2pPr>
            <a:lvl3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3pPr>
            <a:lvl4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4pPr>
            <a:lvl5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5pPr>
            <a:lvl6pPr marL="457200" algn="l" rtl="0" fontAlgn="base">
              <a:spcBef>
                <a:spcPct val="0"/>
              </a:spcBef>
              <a:spcAft>
                <a:spcPct val="0"/>
              </a:spcAft>
              <a:defRPr sz="4400">
                <a:solidFill>
                  <a:srgbClr val="CB9535"/>
                </a:solidFill>
                <a:latin typeface="Gill Sans" pitchFamily="-32" charset="0"/>
                <a:ea typeface="ＭＳ Ｐゴシック" pitchFamily="-32" charset="-128"/>
              </a:defRPr>
            </a:lvl6pPr>
            <a:lvl7pPr marL="914400" algn="l" rtl="0" fontAlgn="base">
              <a:spcBef>
                <a:spcPct val="0"/>
              </a:spcBef>
              <a:spcAft>
                <a:spcPct val="0"/>
              </a:spcAft>
              <a:defRPr sz="4400">
                <a:solidFill>
                  <a:srgbClr val="CB9535"/>
                </a:solidFill>
                <a:latin typeface="Gill Sans" pitchFamily="-32" charset="0"/>
                <a:ea typeface="ＭＳ Ｐゴシック" pitchFamily="-32" charset="-128"/>
              </a:defRPr>
            </a:lvl7pPr>
            <a:lvl8pPr marL="1371600" algn="l" rtl="0" fontAlgn="base">
              <a:spcBef>
                <a:spcPct val="0"/>
              </a:spcBef>
              <a:spcAft>
                <a:spcPct val="0"/>
              </a:spcAft>
              <a:defRPr sz="4400">
                <a:solidFill>
                  <a:srgbClr val="CB9535"/>
                </a:solidFill>
                <a:latin typeface="Gill Sans" pitchFamily="-32" charset="0"/>
                <a:ea typeface="ＭＳ Ｐゴシック" pitchFamily="-32" charset="-128"/>
              </a:defRPr>
            </a:lvl8pPr>
            <a:lvl9pPr marL="1828800" algn="l" rtl="0" fontAlgn="base">
              <a:spcBef>
                <a:spcPct val="0"/>
              </a:spcBef>
              <a:spcAft>
                <a:spcPct val="0"/>
              </a:spcAft>
              <a:defRPr sz="4400">
                <a:solidFill>
                  <a:srgbClr val="CB9535"/>
                </a:solidFill>
                <a:latin typeface="Gill Sans" pitchFamily="-32" charset="0"/>
                <a:ea typeface="ＭＳ Ｐゴシック" pitchFamily="-32" charset="-128"/>
              </a:defRPr>
            </a:lvl9pPr>
          </a:lstStyle>
          <a:p>
            <a:pPr>
              <a:defRPr/>
            </a:pPr>
            <a:r>
              <a:rPr lang="en-US" altLang="en-US" kern="0" dirty="0"/>
              <a:t>Entity Types and Attributes - 3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4"/>
          <p:cNvGrpSpPr>
            <a:grpSpLocks/>
          </p:cNvGrpSpPr>
          <p:nvPr/>
        </p:nvGrpSpPr>
        <p:grpSpPr bwMode="auto">
          <a:xfrm>
            <a:off x="762000" y="1341438"/>
            <a:ext cx="3684588" cy="4294187"/>
            <a:chOff x="703" y="1133"/>
            <a:chExt cx="2321" cy="2705"/>
          </a:xfrm>
        </p:grpSpPr>
        <p:sp>
          <p:nvSpPr>
            <p:cNvPr id="20" name="Rectangle 23"/>
            <p:cNvSpPr>
              <a:spLocks noChangeArrowheads="1"/>
            </p:cNvSpPr>
            <p:nvPr/>
          </p:nvSpPr>
          <p:spPr bwMode="auto">
            <a:xfrm>
              <a:off x="703" y="3249"/>
              <a:ext cx="907" cy="589"/>
            </a:xfrm>
            <a:prstGeom prst="rect">
              <a:avLst/>
            </a:prstGeom>
            <a:noFill/>
            <a:ln w="9525" algn="ctr">
              <a:solidFill>
                <a:schemeClr val="tx1"/>
              </a:solidFill>
              <a:round/>
              <a:headEnd/>
              <a:tailEnd/>
            </a:ln>
          </p:spPr>
          <p:txBody>
            <a:bodyPr/>
            <a:lstStyle/>
            <a:p>
              <a:pPr algn="ctr">
                <a:defRPr/>
              </a:pPr>
              <a:endParaRPr lang="en-US" sz="1800" b="1" dirty="0">
                <a:solidFill>
                  <a:schemeClr val="bg2"/>
                </a:solidFill>
                <a:latin typeface="+mn-lt"/>
                <a:ea typeface="ＭＳ Ｐゴシック" pitchFamily="-80" charset="-128"/>
              </a:endParaRPr>
            </a:p>
            <a:p>
              <a:pPr algn="ctr">
                <a:defRPr/>
              </a:pPr>
              <a:r>
                <a:rPr lang="en-US" sz="1800" b="1" dirty="0">
                  <a:solidFill>
                    <a:schemeClr val="bg2"/>
                  </a:solidFill>
                  <a:latin typeface="+mn-lt"/>
                  <a:ea typeface="ＭＳ Ｐゴシック" pitchFamily="-80" charset="-128"/>
                </a:rPr>
                <a:t>Student</a:t>
              </a:r>
            </a:p>
          </p:txBody>
        </p:sp>
        <p:sp>
          <p:nvSpPr>
            <p:cNvPr id="21" name="Rectangle 22"/>
            <p:cNvSpPr>
              <a:spLocks noChangeArrowheads="1"/>
            </p:cNvSpPr>
            <p:nvPr/>
          </p:nvSpPr>
          <p:spPr bwMode="auto">
            <a:xfrm>
              <a:off x="748" y="2221"/>
              <a:ext cx="862" cy="635"/>
            </a:xfrm>
            <a:prstGeom prst="rect">
              <a:avLst/>
            </a:prstGeom>
            <a:noFill/>
            <a:ln w="9525" algn="ctr">
              <a:solidFill>
                <a:schemeClr val="tx1"/>
              </a:solidFill>
              <a:round/>
              <a:headEnd/>
              <a:tailEnd/>
            </a:ln>
          </p:spPr>
          <p:txBody>
            <a:bodyPr/>
            <a:lstStyle/>
            <a:p>
              <a:pPr algn="ctr">
                <a:defRPr/>
              </a:pPr>
              <a:r>
                <a:rPr lang="en-US" sz="1800" b="1" dirty="0">
                  <a:solidFill>
                    <a:schemeClr val="bg2"/>
                  </a:solidFill>
                  <a:latin typeface="+mn-lt"/>
                  <a:ea typeface="ＭＳ Ｐゴシック" pitchFamily="-80" charset="-128"/>
                </a:rPr>
                <a:t>Student on</a:t>
              </a:r>
            </a:p>
            <a:p>
              <a:pPr algn="ctr">
                <a:defRPr/>
              </a:pPr>
              <a:r>
                <a:rPr lang="en-US" sz="1800" b="1" dirty="0">
                  <a:solidFill>
                    <a:schemeClr val="bg2"/>
                  </a:solidFill>
                  <a:latin typeface="+mn-lt"/>
                  <a:ea typeface="ＭＳ Ｐゴシック" pitchFamily="-80" charset="-128"/>
                </a:rPr>
                <a:t>Module</a:t>
              </a:r>
              <a:endParaRPr lang="en-US" sz="1800" dirty="0">
                <a:solidFill>
                  <a:schemeClr val="bg2"/>
                </a:solidFill>
                <a:latin typeface="+mn-lt"/>
                <a:ea typeface="ＭＳ Ｐゴシック" pitchFamily="-80" charset="-128"/>
              </a:endParaRPr>
            </a:p>
          </p:txBody>
        </p:sp>
        <p:sp>
          <p:nvSpPr>
            <p:cNvPr id="22" name="Rectangle 21"/>
            <p:cNvSpPr>
              <a:spLocks noChangeArrowheads="1"/>
            </p:cNvSpPr>
            <p:nvPr/>
          </p:nvSpPr>
          <p:spPr bwMode="auto">
            <a:xfrm>
              <a:off x="748" y="1178"/>
              <a:ext cx="862" cy="590"/>
            </a:xfrm>
            <a:prstGeom prst="rect">
              <a:avLst/>
            </a:prstGeom>
            <a:noFill/>
            <a:ln w="9525" algn="ctr">
              <a:solidFill>
                <a:schemeClr val="tx1"/>
              </a:solidFill>
              <a:round/>
              <a:headEnd/>
              <a:tailEnd/>
            </a:ln>
          </p:spPr>
          <p:txBody>
            <a:bodyPr/>
            <a:lstStyle/>
            <a:p>
              <a:pPr algn="ctr">
                <a:defRPr/>
              </a:pPr>
              <a:endParaRPr lang="en-US" sz="1800" b="1" dirty="0">
                <a:solidFill>
                  <a:schemeClr val="bg2"/>
                </a:solidFill>
                <a:latin typeface="+mn-lt"/>
                <a:ea typeface="ＭＳ Ｐゴシック" pitchFamily="-80" charset="-128"/>
              </a:endParaRPr>
            </a:p>
            <a:p>
              <a:pPr algn="ctr">
                <a:defRPr/>
              </a:pPr>
              <a:r>
                <a:rPr lang="en-US" sz="1800" b="1" dirty="0">
                  <a:solidFill>
                    <a:schemeClr val="bg2"/>
                  </a:solidFill>
                  <a:latin typeface="+mn-lt"/>
                  <a:ea typeface="ＭＳ Ｐゴシック" pitchFamily="-80" charset="-128"/>
                </a:rPr>
                <a:t>Module</a:t>
              </a:r>
            </a:p>
          </p:txBody>
        </p:sp>
        <p:sp>
          <p:nvSpPr>
            <p:cNvPr id="23" name="Line 12"/>
            <p:cNvSpPr>
              <a:spLocks noChangeShapeType="1"/>
            </p:cNvSpPr>
            <p:nvPr/>
          </p:nvSpPr>
          <p:spPr bwMode="auto">
            <a:xfrm flipH="1">
              <a:off x="1152" y="1768"/>
              <a:ext cx="1" cy="454"/>
            </a:xfrm>
            <a:prstGeom prst="line">
              <a:avLst/>
            </a:prstGeom>
            <a:noFill/>
            <a:ln w="9525">
              <a:solidFill>
                <a:schemeClr val="tx1"/>
              </a:solidFill>
              <a:round/>
              <a:headEnd/>
              <a:tailEnd/>
            </a:ln>
          </p:spPr>
          <p:txBody>
            <a:bodyPr wrap="none" anchor="ctr"/>
            <a:lstStyle/>
            <a:p>
              <a:pPr>
                <a:defRPr/>
              </a:pPr>
              <a:endParaRPr lang="en-GB" sz="1800">
                <a:solidFill>
                  <a:schemeClr val="bg2"/>
                </a:solidFill>
                <a:latin typeface="+mn-lt"/>
                <a:ea typeface="ＭＳ Ｐゴシック" pitchFamily="-80" charset="-128"/>
              </a:endParaRPr>
            </a:p>
          </p:txBody>
        </p:sp>
        <p:sp>
          <p:nvSpPr>
            <p:cNvPr id="24" name="Line 13"/>
            <p:cNvSpPr>
              <a:spLocks noChangeShapeType="1"/>
            </p:cNvSpPr>
            <p:nvPr/>
          </p:nvSpPr>
          <p:spPr bwMode="auto">
            <a:xfrm flipH="1">
              <a:off x="1156" y="2864"/>
              <a:ext cx="3" cy="385"/>
            </a:xfrm>
            <a:prstGeom prst="line">
              <a:avLst/>
            </a:prstGeom>
            <a:noFill/>
            <a:ln w="9525">
              <a:solidFill>
                <a:schemeClr val="tx1"/>
              </a:solidFill>
              <a:round/>
              <a:headEnd/>
              <a:tailEnd/>
            </a:ln>
          </p:spPr>
          <p:txBody>
            <a:bodyPr wrap="none" anchor="ctr"/>
            <a:lstStyle/>
            <a:p>
              <a:pPr>
                <a:defRPr/>
              </a:pPr>
              <a:endParaRPr lang="en-GB" sz="1800">
                <a:solidFill>
                  <a:schemeClr val="bg2"/>
                </a:solidFill>
                <a:latin typeface="+mn-lt"/>
                <a:ea typeface="ＭＳ Ｐゴシック" pitchFamily="-80" charset="-128"/>
              </a:endParaRPr>
            </a:p>
          </p:txBody>
        </p:sp>
        <p:sp>
          <p:nvSpPr>
            <p:cNvPr id="25" name="Text Box 14"/>
            <p:cNvSpPr txBox="1">
              <a:spLocks noChangeArrowheads="1"/>
            </p:cNvSpPr>
            <p:nvPr/>
          </p:nvSpPr>
          <p:spPr bwMode="auto">
            <a:xfrm>
              <a:off x="1632" y="1133"/>
              <a:ext cx="1392" cy="756"/>
            </a:xfrm>
            <a:prstGeom prst="rect">
              <a:avLst/>
            </a:prstGeom>
            <a:noFill/>
            <a:ln w="9525">
              <a:noFill/>
              <a:miter lim="800000"/>
              <a:headEnd/>
              <a:tailEnd/>
            </a:ln>
          </p:spPr>
          <p:txBody>
            <a:bodyPr>
              <a:spAutoFit/>
            </a:bodyPr>
            <a:lstStyle/>
            <a:p>
              <a:pPr>
                <a:spcBef>
                  <a:spcPct val="50000"/>
                </a:spcBef>
                <a:defRPr/>
              </a:pPr>
              <a:r>
                <a:rPr lang="en-US" sz="1800" b="1" i="1" dirty="0">
                  <a:latin typeface="+mn-lt"/>
                  <a:ea typeface="ＭＳ Ｐゴシック" pitchFamily="-80" charset="-128"/>
                </a:rPr>
                <a:t>Attributes:</a:t>
              </a:r>
              <a:endParaRPr lang="en-US" sz="1800" i="1" dirty="0">
                <a:latin typeface="+mn-lt"/>
                <a:ea typeface="ＭＳ Ｐゴシック" pitchFamily="-80" charset="-128"/>
              </a:endParaRPr>
            </a:p>
            <a:p>
              <a:pPr>
                <a:spcBef>
                  <a:spcPct val="50000"/>
                </a:spcBef>
                <a:defRPr/>
              </a:pPr>
              <a:r>
                <a:rPr lang="en-US" sz="1800" dirty="0">
                  <a:solidFill>
                    <a:schemeClr val="bg2"/>
                  </a:solidFill>
                  <a:latin typeface="+mn-lt"/>
                  <a:ea typeface="ＭＳ Ｐゴシック" pitchFamily="-80" charset="-128"/>
                </a:rPr>
                <a:t>Module Code(PK)</a:t>
              </a:r>
            </a:p>
            <a:p>
              <a:pPr>
                <a:spcBef>
                  <a:spcPct val="50000"/>
                </a:spcBef>
                <a:defRPr/>
              </a:pPr>
              <a:r>
                <a:rPr lang="en-US" sz="1800" dirty="0">
                  <a:solidFill>
                    <a:schemeClr val="bg2"/>
                  </a:solidFill>
                  <a:latin typeface="+mn-lt"/>
                  <a:ea typeface="ＭＳ Ｐゴシック" pitchFamily="-80" charset="-128"/>
                </a:rPr>
                <a:t>Module Name</a:t>
              </a:r>
            </a:p>
          </p:txBody>
        </p:sp>
        <p:sp>
          <p:nvSpPr>
            <p:cNvPr id="26" name="Text Box 18"/>
            <p:cNvSpPr txBox="1">
              <a:spLocks noChangeArrowheads="1"/>
            </p:cNvSpPr>
            <p:nvPr/>
          </p:nvSpPr>
          <p:spPr bwMode="auto">
            <a:xfrm>
              <a:off x="1697" y="2130"/>
              <a:ext cx="1179" cy="759"/>
            </a:xfrm>
            <a:prstGeom prst="rect">
              <a:avLst/>
            </a:prstGeom>
            <a:noFill/>
            <a:ln w="9525">
              <a:noFill/>
              <a:miter lim="800000"/>
              <a:headEnd/>
              <a:tailEnd/>
            </a:ln>
          </p:spPr>
          <p:txBody>
            <a:bodyPr wrap="none">
              <a:spAutoFit/>
            </a:bodyPr>
            <a:lstStyle/>
            <a:p>
              <a:pPr>
                <a:defRPr/>
              </a:pPr>
              <a:r>
                <a:rPr lang="en-US" sz="1800" b="1" i="1" dirty="0">
                  <a:latin typeface="+mn-lt"/>
                  <a:ea typeface="ＭＳ Ｐゴシック" pitchFamily="-80" charset="-128"/>
                </a:rPr>
                <a:t>Attributes</a:t>
              </a:r>
            </a:p>
            <a:p>
              <a:pPr>
                <a:spcBef>
                  <a:spcPts val="1080"/>
                </a:spcBef>
                <a:defRPr/>
              </a:pPr>
              <a:r>
                <a:rPr lang="en-US" sz="1800" dirty="0">
                  <a:solidFill>
                    <a:schemeClr val="bg2"/>
                  </a:solidFill>
                  <a:latin typeface="+mn-lt"/>
                  <a:ea typeface="ＭＳ Ｐゴシック" pitchFamily="-80" charset="-128"/>
                </a:rPr>
                <a:t>Module Code (FK)</a:t>
              </a:r>
            </a:p>
            <a:p>
              <a:pPr>
                <a:spcBef>
                  <a:spcPts val="1080"/>
                </a:spcBef>
                <a:defRPr/>
              </a:pPr>
              <a:r>
                <a:rPr lang="en-US" sz="1800" dirty="0">
                  <a:solidFill>
                    <a:schemeClr val="bg2"/>
                  </a:solidFill>
                  <a:latin typeface="+mn-lt"/>
                  <a:ea typeface="ＭＳ Ｐゴシック" pitchFamily="-80" charset="-128"/>
                </a:rPr>
                <a:t>Student No (FK) </a:t>
              </a:r>
              <a:endParaRPr lang="en-US" sz="1800" b="1" dirty="0">
                <a:solidFill>
                  <a:schemeClr val="bg2"/>
                </a:solidFill>
                <a:latin typeface="+mn-lt"/>
                <a:ea typeface="ＭＳ Ｐゴシック" pitchFamily="-80" charset="-128"/>
              </a:endParaRPr>
            </a:p>
          </p:txBody>
        </p:sp>
        <p:sp>
          <p:nvSpPr>
            <p:cNvPr id="27" name="TextBox 27"/>
            <p:cNvSpPr txBox="1">
              <a:spLocks noChangeArrowheads="1"/>
            </p:cNvSpPr>
            <p:nvPr/>
          </p:nvSpPr>
          <p:spPr bwMode="auto">
            <a:xfrm>
              <a:off x="1202" y="2846"/>
              <a:ext cx="453" cy="233"/>
            </a:xfrm>
            <a:prstGeom prst="rect">
              <a:avLst/>
            </a:prstGeom>
            <a:noFill/>
            <a:ln w="9525">
              <a:noFill/>
              <a:miter lim="800000"/>
              <a:headEnd/>
              <a:tailEnd/>
            </a:ln>
          </p:spPr>
          <p:txBody>
            <a:bodyPr>
              <a:spAutoFit/>
            </a:bodyPr>
            <a:lstStyle/>
            <a:p>
              <a:pPr>
                <a:defRPr/>
              </a:pPr>
              <a:r>
                <a:rPr lang="en-GB" sz="1800" dirty="0">
                  <a:solidFill>
                    <a:schemeClr val="bg2"/>
                  </a:solidFill>
                  <a:latin typeface="+mn-lt"/>
                  <a:ea typeface="ＭＳ Ｐゴシック" pitchFamily="-80" charset="-128"/>
                </a:rPr>
                <a:t>0...*</a:t>
              </a:r>
            </a:p>
          </p:txBody>
        </p:sp>
        <p:sp>
          <p:nvSpPr>
            <p:cNvPr id="28" name="TextBox 29"/>
            <p:cNvSpPr txBox="1">
              <a:spLocks noChangeArrowheads="1"/>
            </p:cNvSpPr>
            <p:nvPr/>
          </p:nvSpPr>
          <p:spPr bwMode="auto">
            <a:xfrm>
              <a:off x="1202" y="3038"/>
              <a:ext cx="272" cy="233"/>
            </a:xfrm>
            <a:prstGeom prst="rect">
              <a:avLst/>
            </a:prstGeom>
            <a:noFill/>
            <a:ln w="9525">
              <a:noFill/>
              <a:miter lim="800000"/>
              <a:headEnd/>
              <a:tailEnd/>
            </a:ln>
          </p:spPr>
          <p:txBody>
            <a:bodyPr>
              <a:spAutoFit/>
            </a:bodyPr>
            <a:lstStyle/>
            <a:p>
              <a:pPr>
                <a:defRPr/>
              </a:pPr>
              <a:r>
                <a:rPr lang="en-GB" sz="1800" dirty="0">
                  <a:solidFill>
                    <a:schemeClr val="bg2"/>
                  </a:solidFill>
                  <a:latin typeface="+mn-lt"/>
                  <a:ea typeface="ＭＳ Ｐゴシック" pitchFamily="-80" charset="-128"/>
                </a:rPr>
                <a:t>1</a:t>
              </a:r>
            </a:p>
          </p:txBody>
        </p:sp>
        <p:sp>
          <p:nvSpPr>
            <p:cNvPr id="29" name="TextBox 30"/>
            <p:cNvSpPr txBox="1">
              <a:spLocks noChangeArrowheads="1"/>
            </p:cNvSpPr>
            <p:nvPr/>
          </p:nvSpPr>
          <p:spPr bwMode="auto">
            <a:xfrm>
              <a:off x="1202" y="1768"/>
              <a:ext cx="272" cy="233"/>
            </a:xfrm>
            <a:prstGeom prst="rect">
              <a:avLst/>
            </a:prstGeom>
            <a:noFill/>
            <a:ln w="9525">
              <a:noFill/>
              <a:miter lim="800000"/>
              <a:headEnd/>
              <a:tailEnd/>
            </a:ln>
          </p:spPr>
          <p:txBody>
            <a:bodyPr>
              <a:spAutoFit/>
            </a:bodyPr>
            <a:lstStyle/>
            <a:p>
              <a:pPr>
                <a:defRPr/>
              </a:pPr>
              <a:r>
                <a:rPr lang="en-GB" sz="1800" dirty="0">
                  <a:solidFill>
                    <a:schemeClr val="bg2"/>
                  </a:solidFill>
                  <a:latin typeface="+mn-lt"/>
                  <a:ea typeface="ＭＳ Ｐゴシック" pitchFamily="-80" charset="-128"/>
                </a:rPr>
                <a:t>1</a:t>
              </a:r>
            </a:p>
          </p:txBody>
        </p:sp>
        <p:sp>
          <p:nvSpPr>
            <p:cNvPr id="30" name="TextBox 31"/>
            <p:cNvSpPr txBox="1">
              <a:spLocks noChangeArrowheads="1"/>
            </p:cNvSpPr>
            <p:nvPr/>
          </p:nvSpPr>
          <p:spPr bwMode="auto">
            <a:xfrm>
              <a:off x="1202" y="1994"/>
              <a:ext cx="453" cy="233"/>
            </a:xfrm>
            <a:prstGeom prst="rect">
              <a:avLst/>
            </a:prstGeom>
            <a:noFill/>
            <a:ln w="9525">
              <a:noFill/>
              <a:miter lim="800000"/>
              <a:headEnd/>
              <a:tailEnd/>
            </a:ln>
          </p:spPr>
          <p:txBody>
            <a:bodyPr>
              <a:spAutoFit/>
            </a:bodyPr>
            <a:lstStyle/>
            <a:p>
              <a:pPr>
                <a:defRPr/>
              </a:pPr>
              <a:r>
                <a:rPr lang="en-GB" sz="1800" dirty="0">
                  <a:solidFill>
                    <a:schemeClr val="bg2"/>
                  </a:solidFill>
                  <a:latin typeface="+mn-lt"/>
                  <a:ea typeface="ＭＳ Ｐゴシック" pitchFamily="-80" charset="-128"/>
                </a:rPr>
                <a:t>0...*</a:t>
              </a:r>
            </a:p>
          </p:txBody>
        </p:sp>
      </p:grpSp>
      <p:sp>
        <p:nvSpPr>
          <p:cNvPr id="31" name="Text Box 15"/>
          <p:cNvSpPr txBox="1">
            <a:spLocks noChangeArrowheads="1"/>
          </p:cNvSpPr>
          <p:nvPr/>
        </p:nvSpPr>
        <p:spPr bwMode="auto">
          <a:xfrm>
            <a:off x="2268538" y="4549775"/>
            <a:ext cx="2159000" cy="1758950"/>
          </a:xfrm>
          <a:prstGeom prst="rect">
            <a:avLst/>
          </a:prstGeom>
          <a:noFill/>
          <a:ln w="9525">
            <a:noFill/>
            <a:miter lim="800000"/>
            <a:headEnd/>
            <a:tailEnd/>
          </a:ln>
        </p:spPr>
        <p:txBody>
          <a:bodyPr>
            <a:spAutoFit/>
          </a:bodyPr>
          <a:lstStyle/>
          <a:p>
            <a:pPr>
              <a:defRPr/>
            </a:pPr>
            <a:r>
              <a:rPr lang="en-US" sz="1800" b="1" i="1" dirty="0">
                <a:latin typeface="+mn-lt"/>
                <a:ea typeface="ＭＳ Ｐゴシック" pitchFamily="-80" charset="-128"/>
              </a:rPr>
              <a:t>Attributes:</a:t>
            </a:r>
          </a:p>
          <a:p>
            <a:pPr>
              <a:spcBef>
                <a:spcPts val="1080"/>
              </a:spcBef>
              <a:defRPr/>
            </a:pPr>
            <a:r>
              <a:rPr lang="en-US" sz="1800" dirty="0">
                <a:solidFill>
                  <a:schemeClr val="bg2"/>
                </a:solidFill>
                <a:latin typeface="+mn-lt"/>
                <a:ea typeface="ＭＳ Ｐゴシック" pitchFamily="-80" charset="-128"/>
              </a:rPr>
              <a:t>Student No(PK)</a:t>
            </a:r>
          </a:p>
          <a:p>
            <a:pPr>
              <a:spcBef>
                <a:spcPts val="1080"/>
              </a:spcBef>
              <a:defRPr/>
            </a:pPr>
            <a:r>
              <a:rPr lang="en-US" sz="1800" dirty="0">
                <a:solidFill>
                  <a:schemeClr val="bg2"/>
                </a:solidFill>
                <a:latin typeface="+mn-lt"/>
                <a:ea typeface="ＭＳ Ｐゴシック" pitchFamily="-80" charset="-128"/>
              </a:rPr>
              <a:t>Student Name</a:t>
            </a:r>
            <a:endParaRPr lang="en-US" sz="1800" b="1" dirty="0">
              <a:solidFill>
                <a:schemeClr val="bg2"/>
              </a:solidFill>
              <a:latin typeface="+mn-lt"/>
              <a:ea typeface="ＭＳ Ｐゴシック" pitchFamily="-80" charset="-128"/>
            </a:endParaRPr>
          </a:p>
          <a:p>
            <a:pPr>
              <a:defRPr/>
            </a:pPr>
            <a:endParaRPr lang="en-US" sz="1800" b="1" dirty="0">
              <a:solidFill>
                <a:schemeClr val="bg2"/>
              </a:solidFill>
              <a:latin typeface="+mn-lt"/>
              <a:ea typeface="ＭＳ Ｐゴシック" pitchFamily="-80" charset="-128"/>
            </a:endParaRPr>
          </a:p>
          <a:p>
            <a:pPr>
              <a:defRPr/>
            </a:pPr>
            <a:endParaRPr lang="en-US" sz="1800" b="1" dirty="0">
              <a:solidFill>
                <a:schemeClr val="bg2"/>
              </a:solidFill>
              <a:latin typeface="+mn-lt"/>
              <a:ea typeface="ＭＳ Ｐゴシック" pitchFamily="-80" charset="-128"/>
            </a:endParaRPr>
          </a:p>
        </p:txBody>
      </p:sp>
      <p:graphicFrame>
        <p:nvGraphicFramePr>
          <p:cNvPr id="33" name="Table 32"/>
          <p:cNvGraphicFramePr>
            <a:graphicFrameLocks noGrp="1"/>
          </p:cNvGraphicFramePr>
          <p:nvPr>
            <p:extLst>
              <p:ext uri="{D42A27DB-BD31-4B8C-83A1-F6EECF244321}">
                <p14:modId xmlns:p14="http://schemas.microsoft.com/office/powerpoint/2010/main" val="2874922763"/>
              </p:ext>
            </p:extLst>
          </p:nvPr>
        </p:nvGraphicFramePr>
        <p:xfrm>
          <a:off x="4462463" y="1308101"/>
          <a:ext cx="4537075" cy="1694626"/>
        </p:xfrm>
        <a:graphic>
          <a:graphicData uri="http://schemas.openxmlformats.org/drawingml/2006/table">
            <a:tbl>
              <a:tblPr/>
              <a:tblGrid>
                <a:gridCol w="1096963">
                  <a:extLst>
                    <a:ext uri="{9D8B030D-6E8A-4147-A177-3AD203B41FA5}">
                      <a16:colId xmlns:a16="http://schemas.microsoft.com/office/drawing/2014/main" val="20000"/>
                    </a:ext>
                  </a:extLst>
                </a:gridCol>
                <a:gridCol w="3440112">
                  <a:extLst>
                    <a:ext uri="{9D8B030D-6E8A-4147-A177-3AD203B41FA5}">
                      <a16:colId xmlns:a16="http://schemas.microsoft.com/office/drawing/2014/main" val="20001"/>
                    </a:ext>
                  </a:extLst>
                </a:gridCol>
              </a:tblGrid>
              <a:tr h="489778">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GB" sz="1600" b="1" i="0" u="none" strike="noStrike" cap="none" normalizeH="0" baseline="0">
                          <a:ln>
                            <a:noFill/>
                          </a:ln>
                          <a:solidFill>
                            <a:srgbClr val="808080"/>
                          </a:solidFill>
                          <a:effectLst/>
                          <a:latin typeface="Arial" charset="0"/>
                          <a:ea typeface="Calibri" pitchFamily="34" charset="0"/>
                          <a:cs typeface="Times New Roman" pitchFamily="18" charset="0"/>
                        </a:rPr>
                        <a:t>Module Code</a:t>
                      </a:r>
                      <a:endParaRPr kumimoji="0" lang="en-GB" sz="16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GB" sz="1600" b="1" i="0" u="none" strike="noStrike" cap="none" normalizeH="0" baseline="0">
                          <a:ln>
                            <a:noFill/>
                          </a:ln>
                          <a:solidFill>
                            <a:srgbClr val="808080"/>
                          </a:solidFill>
                          <a:effectLst/>
                          <a:latin typeface="Arial" charset="0"/>
                          <a:ea typeface="Calibri" pitchFamily="34" charset="0"/>
                          <a:cs typeface="Times New Roman" pitchFamily="18" charset="0"/>
                        </a:rPr>
                        <a:t>Module Name</a:t>
                      </a:r>
                      <a:endParaRPr kumimoji="0" lang="en-GB" sz="16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089">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GB" sz="1600" b="0" i="0" u="none" strike="noStrike" cap="none" normalizeH="0" baseline="0" dirty="0">
                          <a:ln>
                            <a:noFill/>
                          </a:ln>
                          <a:solidFill>
                            <a:srgbClr val="808080"/>
                          </a:solidFill>
                          <a:effectLst/>
                          <a:latin typeface="Arial" charset="0"/>
                          <a:ea typeface="Calibri" pitchFamily="34" charset="0"/>
                          <a:cs typeface="Times New Roman" pitchFamily="18" charset="0"/>
                        </a:rPr>
                        <a:t>QB210</a:t>
                      </a:r>
                      <a:endParaRPr kumimoji="0" lang="en-GB"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GB" sz="1600" b="0" i="0" u="none" strike="noStrike" cap="none" normalizeH="0" baseline="0">
                          <a:ln>
                            <a:noFill/>
                          </a:ln>
                          <a:solidFill>
                            <a:srgbClr val="808080"/>
                          </a:solidFill>
                          <a:effectLst/>
                          <a:latin typeface="Arial" charset="0"/>
                          <a:ea typeface="Calibri" pitchFamily="34" charset="0"/>
                          <a:cs typeface="Times New Roman" pitchFamily="18" charset="0"/>
                        </a:rPr>
                        <a:t>Business Database Applications</a:t>
                      </a:r>
                      <a:endParaRPr kumimoji="0" lang="en-GB" sz="16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6724">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GB" sz="1600" b="0" i="0" u="none" strike="noStrike" cap="none" normalizeH="0" baseline="0">
                          <a:ln>
                            <a:noFill/>
                          </a:ln>
                          <a:solidFill>
                            <a:srgbClr val="808080"/>
                          </a:solidFill>
                          <a:effectLst/>
                          <a:latin typeface="Arial" charset="0"/>
                          <a:ea typeface="Calibri" pitchFamily="34" charset="0"/>
                          <a:cs typeface="Times New Roman" pitchFamily="18" charset="0"/>
                        </a:rPr>
                        <a:t>QB251 </a:t>
                      </a:r>
                      <a:endParaRPr kumimoji="0" lang="en-GB" sz="16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GB" sz="1600" b="0" i="0" u="none" strike="noStrike" cap="none" normalizeH="0" baseline="0">
                          <a:ln>
                            <a:noFill/>
                          </a:ln>
                          <a:solidFill>
                            <a:srgbClr val="808080"/>
                          </a:solidFill>
                          <a:effectLst/>
                          <a:latin typeface="Arial" charset="0"/>
                          <a:ea typeface="Calibri" pitchFamily="34" charset="0"/>
                          <a:cs typeface="Times New Roman" pitchFamily="18" charset="0"/>
                        </a:rPr>
                        <a:t>User Centred Systems Analysis</a:t>
                      </a:r>
                      <a:endParaRPr kumimoji="0" lang="en-GB" sz="16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2483">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GB" sz="1600" b="0" i="0" u="none" strike="noStrike" cap="none" normalizeH="0" baseline="0">
                          <a:ln>
                            <a:noFill/>
                          </a:ln>
                          <a:solidFill>
                            <a:srgbClr val="808080"/>
                          </a:solidFill>
                          <a:effectLst/>
                          <a:latin typeface="Arial" charset="0"/>
                          <a:ea typeface="Calibri" pitchFamily="34" charset="0"/>
                          <a:cs typeface="Times New Roman" pitchFamily="18" charset="0"/>
                        </a:rPr>
                        <a:t>QB313</a:t>
                      </a:r>
                      <a:endParaRPr kumimoji="0" lang="en-GB" sz="16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GB" sz="1600" b="0" i="0" u="none" strike="noStrike" cap="none" normalizeH="0" baseline="0" dirty="0">
                          <a:ln>
                            <a:noFill/>
                          </a:ln>
                          <a:solidFill>
                            <a:srgbClr val="808080"/>
                          </a:solidFill>
                          <a:effectLst/>
                          <a:latin typeface="Arial" charset="0"/>
                          <a:ea typeface="Calibri" pitchFamily="34" charset="0"/>
                          <a:cs typeface="Times New Roman" pitchFamily="18" charset="0"/>
                        </a:rPr>
                        <a:t>Advanced Business Database Apps</a:t>
                      </a:r>
                      <a:endParaRPr kumimoji="0" lang="en-GB"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632248284"/>
              </p:ext>
            </p:extLst>
          </p:nvPr>
        </p:nvGraphicFramePr>
        <p:xfrm>
          <a:off x="4457700" y="3308350"/>
          <a:ext cx="3038475" cy="1123952"/>
        </p:xfrm>
        <a:graphic>
          <a:graphicData uri="http://schemas.openxmlformats.org/drawingml/2006/table">
            <a:tbl>
              <a:tblPr/>
              <a:tblGrid>
                <a:gridCol w="1509713">
                  <a:extLst>
                    <a:ext uri="{9D8B030D-6E8A-4147-A177-3AD203B41FA5}">
                      <a16:colId xmlns:a16="http://schemas.microsoft.com/office/drawing/2014/main" val="20000"/>
                    </a:ext>
                  </a:extLst>
                </a:gridCol>
                <a:gridCol w="1528762">
                  <a:extLst>
                    <a:ext uri="{9D8B030D-6E8A-4147-A177-3AD203B41FA5}">
                      <a16:colId xmlns:a16="http://schemas.microsoft.com/office/drawing/2014/main" val="20001"/>
                    </a:ext>
                  </a:extLst>
                </a:gridCol>
              </a:tblGrid>
              <a:tr h="280988">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600" b="1" i="0" u="none" strike="noStrike" cap="none" normalizeH="0" baseline="0" dirty="0">
                          <a:ln>
                            <a:noFill/>
                          </a:ln>
                          <a:solidFill>
                            <a:srgbClr val="808080"/>
                          </a:solidFill>
                          <a:effectLst/>
                          <a:latin typeface="Arial" panose="020B0604020202020204" pitchFamily="34" charset="0"/>
                          <a:ea typeface="ＭＳ Ｐゴシック" panose="020B0600070205080204" pitchFamily="34" charset="-128"/>
                          <a:cs typeface="Times New Roman" panose="02020603050405020304" pitchFamily="18" charset="0"/>
                        </a:rPr>
                        <a:t>Module Code</a:t>
                      </a:r>
                      <a:endParaRPr kumimoji="0" lang="en-GB" altLang="en-US" sz="1600" b="1" i="0" u="none" strike="noStrike" cap="none" normalizeH="0" baseline="0" dirty="0">
                        <a:ln>
                          <a:noFill/>
                        </a:ln>
                        <a:solidFill>
                          <a:schemeClr val="tx1"/>
                        </a:solidFill>
                        <a:effectLst/>
                        <a:latin typeface="Calibri" panose="020F0502020204030204" pitchFamily="34" charset="0"/>
                        <a:ea typeface="ＭＳ Ｐゴシック" panose="020B0600070205080204" pitchFamily="34" charset="-128"/>
                        <a:cs typeface="Times New Roman" panose="02020603050405020304" pitchFamily="18" charset="0"/>
                      </a:endParaRPr>
                    </a:p>
                  </a:txBody>
                  <a:tcPr marL="68566" marR="6856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GB" altLang="en-US" sz="1600" b="1" i="0" u="none" strike="noStrike" cap="none" normalizeH="0" baseline="0" dirty="0">
                          <a:ln>
                            <a:noFill/>
                          </a:ln>
                          <a:solidFill>
                            <a:srgbClr val="808080"/>
                          </a:solidFill>
                          <a:effectLst/>
                          <a:latin typeface="Arial" panose="020B0604020202020204" pitchFamily="34" charset="0"/>
                          <a:ea typeface="Calibri" panose="020F0502020204030204" pitchFamily="34" charset="0"/>
                          <a:cs typeface="Times New Roman" panose="02020603050405020304" pitchFamily="18" charset="0"/>
                        </a:rPr>
                        <a:t>Student ID</a:t>
                      </a:r>
                      <a:endParaRPr kumimoji="0" lang="en-GB"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66" marR="6856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0988">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GB" altLang="en-US" sz="1600" b="0" i="0" u="none" strike="noStrike" cap="none" normalizeH="0" baseline="0">
                          <a:ln>
                            <a:noFill/>
                          </a:ln>
                          <a:solidFill>
                            <a:srgbClr val="808080"/>
                          </a:solidFill>
                          <a:effectLst/>
                          <a:latin typeface="Arial" panose="020B0604020202020204" pitchFamily="34" charset="0"/>
                          <a:ea typeface="Calibri" panose="020F0502020204030204" pitchFamily="34" charset="0"/>
                          <a:cs typeface="Times New Roman" panose="02020603050405020304" pitchFamily="18" charset="0"/>
                        </a:rPr>
                        <a:t>QB210 </a:t>
                      </a:r>
                      <a:endParaRPr kumimoji="0" lang="en-GB" altLang="en-US"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66" marR="6856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GB" altLang="en-US" sz="1600" b="0" i="0" u="none" strike="noStrike" cap="none" normalizeH="0" baseline="0">
                          <a:ln>
                            <a:noFill/>
                          </a:ln>
                          <a:solidFill>
                            <a:srgbClr val="808080"/>
                          </a:solidFill>
                          <a:effectLst/>
                          <a:latin typeface="Arial" panose="020B0604020202020204" pitchFamily="34" charset="0"/>
                          <a:ea typeface="Calibri" panose="020F0502020204030204" pitchFamily="34" charset="0"/>
                          <a:cs typeface="Times New Roman" panose="02020603050405020304" pitchFamily="18" charset="0"/>
                        </a:rPr>
                        <a:t>M00002</a:t>
                      </a:r>
                      <a:endParaRPr kumimoji="0" lang="en-GB" altLang="en-US"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66" marR="6856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0988">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GB" altLang="en-US" sz="1600" b="0" i="0" u="none" strike="noStrike" cap="none" normalizeH="0" baseline="0">
                          <a:ln>
                            <a:noFill/>
                          </a:ln>
                          <a:solidFill>
                            <a:srgbClr val="808080"/>
                          </a:solidFill>
                          <a:effectLst/>
                          <a:latin typeface="Arial" panose="020B0604020202020204" pitchFamily="34" charset="0"/>
                          <a:ea typeface="Calibri" panose="020F0502020204030204" pitchFamily="34" charset="0"/>
                          <a:cs typeface="Times New Roman" panose="02020603050405020304" pitchFamily="18" charset="0"/>
                        </a:rPr>
                        <a:t>QB210</a:t>
                      </a:r>
                      <a:endParaRPr kumimoji="0" lang="en-GB" altLang="en-US"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66" marR="6856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GB" altLang="en-US" sz="1600" b="0" i="0" u="none" strike="noStrike" cap="none" normalizeH="0" baseline="0">
                          <a:ln>
                            <a:noFill/>
                          </a:ln>
                          <a:solidFill>
                            <a:srgbClr val="808080"/>
                          </a:solidFill>
                          <a:effectLst/>
                          <a:latin typeface="Arial" panose="020B0604020202020204" pitchFamily="34" charset="0"/>
                          <a:ea typeface="Calibri" panose="020F0502020204030204" pitchFamily="34" charset="0"/>
                          <a:cs typeface="Times New Roman" panose="02020603050405020304" pitchFamily="18" charset="0"/>
                        </a:rPr>
                        <a:t>M00003</a:t>
                      </a:r>
                      <a:endParaRPr kumimoji="0" lang="en-GB" altLang="en-US"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66" marR="6856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0988">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GB" altLang="en-US" sz="1600" b="0" i="0" u="none" strike="noStrike" cap="none" normalizeH="0" baseline="0">
                          <a:ln>
                            <a:noFill/>
                          </a:ln>
                          <a:solidFill>
                            <a:srgbClr val="808080"/>
                          </a:solidFill>
                          <a:effectLst/>
                          <a:latin typeface="Arial" panose="020B0604020202020204" pitchFamily="34" charset="0"/>
                          <a:ea typeface="Calibri" panose="020F0502020204030204" pitchFamily="34" charset="0"/>
                          <a:cs typeface="Times New Roman" panose="02020603050405020304" pitchFamily="18" charset="0"/>
                        </a:rPr>
                        <a:t>QB251</a:t>
                      </a:r>
                      <a:endParaRPr kumimoji="0" lang="en-GB" altLang="en-US"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66" marR="6856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GB" altLang="en-US" sz="1600" b="0" i="0" u="none" strike="noStrike" cap="none" normalizeH="0" baseline="0" dirty="0">
                          <a:ln>
                            <a:noFill/>
                          </a:ln>
                          <a:solidFill>
                            <a:srgbClr val="808080"/>
                          </a:solidFill>
                          <a:effectLst/>
                          <a:latin typeface="Arial" panose="020B0604020202020204" pitchFamily="34" charset="0"/>
                          <a:ea typeface="Calibri" panose="020F0502020204030204" pitchFamily="34" charset="0"/>
                          <a:cs typeface="Times New Roman" panose="02020603050405020304" pitchFamily="18" charset="0"/>
                        </a:rPr>
                        <a:t>M00002</a:t>
                      </a:r>
                      <a:endParaRPr kumimoji="0" lang="en-GB"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66" marR="6856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2566" name="Object 3"/>
          <p:cNvGraphicFramePr>
            <a:graphicFrameLocks noChangeAspect="1"/>
          </p:cNvGraphicFramePr>
          <p:nvPr>
            <p:extLst>
              <p:ext uri="{D42A27DB-BD31-4B8C-83A1-F6EECF244321}">
                <p14:modId xmlns:p14="http://schemas.microsoft.com/office/powerpoint/2010/main" val="1301803496"/>
              </p:ext>
            </p:extLst>
          </p:nvPr>
        </p:nvGraphicFramePr>
        <p:xfrm>
          <a:off x="4370388" y="4621213"/>
          <a:ext cx="4224337" cy="1614487"/>
        </p:xfrm>
        <a:graphic>
          <a:graphicData uri="http://schemas.openxmlformats.org/presentationml/2006/ole">
            <mc:AlternateContent xmlns:mc="http://schemas.openxmlformats.org/markup-compatibility/2006">
              <mc:Choice xmlns:v="urn:schemas-microsoft-com:vml" Requires="v">
                <p:oleObj name="Document" r:id="rId2" imgW="3666631" imgH="1414092" progId="Word.Document.8">
                  <p:embed/>
                </p:oleObj>
              </mc:Choice>
              <mc:Fallback>
                <p:oleObj name="Document" r:id="rId2" imgW="3666631" imgH="1414092" progId="Word.Document.8">
                  <p:embed/>
                  <p:pic>
                    <p:nvPicPr>
                      <p:cNvPr id="0" name="Object 3"/>
                      <p:cNvPicPr>
                        <a:picLocks noChangeAspect="1" noChangeArrowheads="1"/>
                      </p:cNvPicPr>
                      <p:nvPr/>
                    </p:nvPicPr>
                    <p:blipFill>
                      <a:blip r:embed="rId3"/>
                      <a:srcRect/>
                      <a:stretch>
                        <a:fillRect/>
                      </a:stretch>
                    </p:blipFill>
                    <p:spPr bwMode="auto">
                      <a:xfrm>
                        <a:off x="4370388" y="4621213"/>
                        <a:ext cx="4224337" cy="1614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 name="Rectangle 2"/>
          <p:cNvSpPr txBox="1">
            <a:spLocks noChangeArrowheads="1"/>
          </p:cNvSpPr>
          <p:nvPr/>
        </p:nvSpPr>
        <p:spPr>
          <a:xfrm>
            <a:off x="53975" y="312738"/>
            <a:ext cx="8785225" cy="1143000"/>
          </a:xfrm>
          <a:prstGeom prst="rect">
            <a:avLst/>
          </a:prstGeom>
        </p:spPr>
        <p:txBody>
          <a:bodyPr/>
          <a:lstStyle>
            <a:lvl1pPr algn="l" rtl="0" eaLnBrk="0" fontAlgn="base" hangingPunct="0">
              <a:spcBef>
                <a:spcPct val="0"/>
              </a:spcBef>
              <a:spcAft>
                <a:spcPct val="0"/>
              </a:spcAft>
              <a:defRPr sz="4400">
                <a:solidFill>
                  <a:schemeClr val="bg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2pPr>
            <a:lvl3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3pPr>
            <a:lvl4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4pPr>
            <a:lvl5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5pPr>
            <a:lvl6pPr marL="457200" algn="l" rtl="0" fontAlgn="base">
              <a:spcBef>
                <a:spcPct val="0"/>
              </a:spcBef>
              <a:spcAft>
                <a:spcPct val="0"/>
              </a:spcAft>
              <a:defRPr sz="4400">
                <a:solidFill>
                  <a:srgbClr val="CB9535"/>
                </a:solidFill>
                <a:latin typeface="Gill Sans" pitchFamily="-32" charset="0"/>
                <a:ea typeface="ＭＳ Ｐゴシック" pitchFamily="-32" charset="-128"/>
              </a:defRPr>
            </a:lvl6pPr>
            <a:lvl7pPr marL="914400" algn="l" rtl="0" fontAlgn="base">
              <a:spcBef>
                <a:spcPct val="0"/>
              </a:spcBef>
              <a:spcAft>
                <a:spcPct val="0"/>
              </a:spcAft>
              <a:defRPr sz="4400">
                <a:solidFill>
                  <a:srgbClr val="CB9535"/>
                </a:solidFill>
                <a:latin typeface="Gill Sans" pitchFamily="-32" charset="0"/>
                <a:ea typeface="ＭＳ Ｐゴシック" pitchFamily="-32" charset="-128"/>
              </a:defRPr>
            </a:lvl7pPr>
            <a:lvl8pPr marL="1371600" algn="l" rtl="0" fontAlgn="base">
              <a:spcBef>
                <a:spcPct val="0"/>
              </a:spcBef>
              <a:spcAft>
                <a:spcPct val="0"/>
              </a:spcAft>
              <a:defRPr sz="4400">
                <a:solidFill>
                  <a:srgbClr val="CB9535"/>
                </a:solidFill>
                <a:latin typeface="Gill Sans" pitchFamily="-32" charset="0"/>
                <a:ea typeface="ＭＳ Ｐゴシック" pitchFamily="-32" charset="-128"/>
              </a:defRPr>
            </a:lvl8pPr>
            <a:lvl9pPr marL="1828800" algn="l" rtl="0" fontAlgn="base">
              <a:spcBef>
                <a:spcPct val="0"/>
              </a:spcBef>
              <a:spcAft>
                <a:spcPct val="0"/>
              </a:spcAft>
              <a:defRPr sz="4400">
                <a:solidFill>
                  <a:srgbClr val="CB9535"/>
                </a:solidFill>
                <a:latin typeface="Gill Sans" pitchFamily="-32" charset="0"/>
                <a:ea typeface="ＭＳ Ｐゴシック" pitchFamily="-32" charset="-128"/>
              </a:defRPr>
            </a:lvl9pPr>
          </a:lstStyle>
          <a:p>
            <a:pPr>
              <a:defRPr/>
            </a:pPr>
            <a:r>
              <a:rPr lang="en-US" altLang="en-US" kern="0" dirty="0"/>
              <a:t>Entity Types and Attributes - 4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AutoShape 1043"/>
          <p:cNvSpPr>
            <a:spLocks noChangeArrowheads="1"/>
          </p:cNvSpPr>
          <p:nvPr/>
        </p:nvSpPr>
        <p:spPr bwMode="auto">
          <a:xfrm>
            <a:off x="4249738" y="1647825"/>
            <a:ext cx="609600" cy="1781175"/>
          </a:xfrm>
          <a:prstGeom prst="curvedLeftArrow">
            <a:avLst>
              <a:gd name="adj1" fmla="val 56070"/>
              <a:gd name="adj2" fmla="val 112154"/>
              <a:gd name="adj3" fmla="val 33333"/>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endParaRPr>
          </a:p>
        </p:txBody>
      </p:sp>
      <p:sp>
        <p:nvSpPr>
          <p:cNvPr id="23555" name="AutoShape 1044"/>
          <p:cNvSpPr>
            <a:spLocks noChangeArrowheads="1"/>
          </p:cNvSpPr>
          <p:nvPr/>
        </p:nvSpPr>
        <p:spPr bwMode="auto">
          <a:xfrm flipV="1">
            <a:off x="4110038" y="3544888"/>
            <a:ext cx="749300" cy="1755775"/>
          </a:xfrm>
          <a:prstGeom prst="curvedLeftArrow">
            <a:avLst>
              <a:gd name="adj1" fmla="val 58168"/>
              <a:gd name="adj2" fmla="val 116315"/>
              <a:gd name="adj3" fmla="val 3333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endParaRPr>
          </a:p>
        </p:txBody>
      </p:sp>
      <p:grpSp>
        <p:nvGrpSpPr>
          <p:cNvPr id="23556" name="Group 4"/>
          <p:cNvGrpSpPr>
            <a:grpSpLocks/>
          </p:cNvGrpSpPr>
          <p:nvPr/>
        </p:nvGrpSpPr>
        <p:grpSpPr bwMode="auto">
          <a:xfrm>
            <a:off x="762000" y="1341438"/>
            <a:ext cx="3684588" cy="4294187"/>
            <a:chOff x="703" y="1133"/>
            <a:chExt cx="2321" cy="2705"/>
          </a:xfrm>
        </p:grpSpPr>
        <p:sp>
          <p:nvSpPr>
            <p:cNvPr id="22" name="Rectangle 23"/>
            <p:cNvSpPr>
              <a:spLocks noChangeArrowheads="1"/>
            </p:cNvSpPr>
            <p:nvPr/>
          </p:nvSpPr>
          <p:spPr bwMode="auto">
            <a:xfrm>
              <a:off x="703" y="3249"/>
              <a:ext cx="907" cy="589"/>
            </a:xfrm>
            <a:prstGeom prst="rect">
              <a:avLst/>
            </a:prstGeom>
            <a:noFill/>
            <a:ln w="9525" algn="ctr">
              <a:solidFill>
                <a:schemeClr val="tx1"/>
              </a:solidFill>
              <a:round/>
              <a:headEnd/>
              <a:tailEnd/>
            </a:ln>
          </p:spPr>
          <p:txBody>
            <a:bodyPr/>
            <a:lstStyle/>
            <a:p>
              <a:pPr algn="ctr">
                <a:defRPr/>
              </a:pPr>
              <a:endParaRPr lang="en-US" sz="1800" b="1" dirty="0">
                <a:solidFill>
                  <a:schemeClr val="bg2"/>
                </a:solidFill>
                <a:latin typeface="+mn-lt"/>
                <a:ea typeface="ＭＳ Ｐゴシック" pitchFamily="-80" charset="-128"/>
              </a:endParaRPr>
            </a:p>
            <a:p>
              <a:pPr algn="ctr">
                <a:defRPr/>
              </a:pPr>
              <a:r>
                <a:rPr lang="en-US" sz="1800" b="1" dirty="0">
                  <a:solidFill>
                    <a:schemeClr val="bg2"/>
                  </a:solidFill>
                  <a:latin typeface="+mn-lt"/>
                  <a:ea typeface="ＭＳ Ｐゴシック" pitchFamily="-80" charset="-128"/>
                </a:rPr>
                <a:t>Student</a:t>
              </a:r>
            </a:p>
          </p:txBody>
        </p:sp>
        <p:sp>
          <p:nvSpPr>
            <p:cNvPr id="23" name="Rectangle 22"/>
            <p:cNvSpPr>
              <a:spLocks noChangeArrowheads="1"/>
            </p:cNvSpPr>
            <p:nvPr/>
          </p:nvSpPr>
          <p:spPr bwMode="auto">
            <a:xfrm>
              <a:off x="748" y="2221"/>
              <a:ext cx="862" cy="635"/>
            </a:xfrm>
            <a:prstGeom prst="rect">
              <a:avLst/>
            </a:prstGeom>
            <a:noFill/>
            <a:ln w="9525" algn="ctr">
              <a:solidFill>
                <a:schemeClr val="tx1"/>
              </a:solidFill>
              <a:round/>
              <a:headEnd/>
              <a:tailEnd/>
            </a:ln>
          </p:spPr>
          <p:txBody>
            <a:bodyPr/>
            <a:lstStyle/>
            <a:p>
              <a:pPr algn="ctr">
                <a:defRPr/>
              </a:pPr>
              <a:r>
                <a:rPr lang="en-US" sz="1800" b="1">
                  <a:solidFill>
                    <a:schemeClr val="bg2"/>
                  </a:solidFill>
                  <a:latin typeface="+mn-lt"/>
                  <a:ea typeface="ＭＳ Ｐゴシック" pitchFamily="-80" charset="-128"/>
                </a:rPr>
                <a:t>Student on</a:t>
              </a:r>
            </a:p>
            <a:p>
              <a:pPr algn="ctr">
                <a:defRPr/>
              </a:pPr>
              <a:r>
                <a:rPr lang="en-US" sz="1800" b="1">
                  <a:solidFill>
                    <a:schemeClr val="bg2"/>
                  </a:solidFill>
                  <a:latin typeface="+mn-lt"/>
                  <a:ea typeface="ＭＳ Ｐゴシック" pitchFamily="-80" charset="-128"/>
                </a:rPr>
                <a:t>Module</a:t>
              </a:r>
              <a:endParaRPr lang="en-US" sz="1800">
                <a:solidFill>
                  <a:schemeClr val="bg2"/>
                </a:solidFill>
                <a:latin typeface="+mn-lt"/>
                <a:ea typeface="ＭＳ Ｐゴシック" pitchFamily="-80" charset="-128"/>
              </a:endParaRPr>
            </a:p>
          </p:txBody>
        </p:sp>
        <p:sp>
          <p:nvSpPr>
            <p:cNvPr id="24" name="Rectangle 23"/>
            <p:cNvSpPr>
              <a:spLocks noChangeArrowheads="1"/>
            </p:cNvSpPr>
            <p:nvPr/>
          </p:nvSpPr>
          <p:spPr bwMode="auto">
            <a:xfrm>
              <a:off x="748" y="1178"/>
              <a:ext cx="862" cy="590"/>
            </a:xfrm>
            <a:prstGeom prst="rect">
              <a:avLst/>
            </a:prstGeom>
            <a:noFill/>
            <a:ln w="9525" algn="ctr">
              <a:solidFill>
                <a:schemeClr val="tx1"/>
              </a:solidFill>
              <a:round/>
              <a:headEnd/>
              <a:tailEnd/>
            </a:ln>
          </p:spPr>
          <p:txBody>
            <a:bodyPr/>
            <a:lstStyle/>
            <a:p>
              <a:pPr algn="ctr">
                <a:defRPr/>
              </a:pPr>
              <a:endParaRPr lang="en-US" sz="1800" b="1" dirty="0">
                <a:solidFill>
                  <a:schemeClr val="bg2"/>
                </a:solidFill>
                <a:latin typeface="+mn-lt"/>
                <a:ea typeface="ＭＳ Ｐゴシック" pitchFamily="-80" charset="-128"/>
              </a:endParaRPr>
            </a:p>
            <a:p>
              <a:pPr algn="ctr">
                <a:defRPr/>
              </a:pPr>
              <a:r>
                <a:rPr lang="en-US" sz="1800" b="1" dirty="0">
                  <a:solidFill>
                    <a:schemeClr val="bg2"/>
                  </a:solidFill>
                  <a:latin typeface="+mn-lt"/>
                  <a:ea typeface="ＭＳ Ｐゴシック" pitchFamily="-80" charset="-128"/>
                </a:rPr>
                <a:t>Module</a:t>
              </a:r>
            </a:p>
          </p:txBody>
        </p:sp>
        <p:sp>
          <p:nvSpPr>
            <p:cNvPr id="25" name="Line 12"/>
            <p:cNvSpPr>
              <a:spLocks noChangeShapeType="1"/>
            </p:cNvSpPr>
            <p:nvPr/>
          </p:nvSpPr>
          <p:spPr bwMode="auto">
            <a:xfrm flipH="1">
              <a:off x="1152" y="1768"/>
              <a:ext cx="1" cy="454"/>
            </a:xfrm>
            <a:prstGeom prst="line">
              <a:avLst/>
            </a:prstGeom>
            <a:noFill/>
            <a:ln w="9525">
              <a:solidFill>
                <a:schemeClr val="tx1"/>
              </a:solidFill>
              <a:round/>
              <a:headEnd/>
              <a:tailEnd/>
            </a:ln>
          </p:spPr>
          <p:txBody>
            <a:bodyPr wrap="none" anchor="ctr"/>
            <a:lstStyle/>
            <a:p>
              <a:pPr>
                <a:defRPr/>
              </a:pPr>
              <a:endParaRPr lang="en-GB" sz="1800">
                <a:solidFill>
                  <a:schemeClr val="bg2"/>
                </a:solidFill>
                <a:latin typeface="+mn-lt"/>
                <a:ea typeface="ＭＳ Ｐゴシック" pitchFamily="-80" charset="-128"/>
              </a:endParaRPr>
            </a:p>
          </p:txBody>
        </p:sp>
        <p:sp>
          <p:nvSpPr>
            <p:cNvPr id="26" name="Line 13"/>
            <p:cNvSpPr>
              <a:spLocks noChangeShapeType="1"/>
            </p:cNvSpPr>
            <p:nvPr/>
          </p:nvSpPr>
          <p:spPr bwMode="auto">
            <a:xfrm flipH="1">
              <a:off x="1156" y="2864"/>
              <a:ext cx="3" cy="385"/>
            </a:xfrm>
            <a:prstGeom prst="line">
              <a:avLst/>
            </a:prstGeom>
            <a:noFill/>
            <a:ln w="9525">
              <a:solidFill>
                <a:schemeClr val="tx1"/>
              </a:solidFill>
              <a:round/>
              <a:headEnd/>
              <a:tailEnd/>
            </a:ln>
          </p:spPr>
          <p:txBody>
            <a:bodyPr wrap="none" anchor="ctr"/>
            <a:lstStyle/>
            <a:p>
              <a:pPr>
                <a:defRPr/>
              </a:pPr>
              <a:endParaRPr lang="en-GB" sz="1800">
                <a:solidFill>
                  <a:schemeClr val="bg2"/>
                </a:solidFill>
                <a:latin typeface="+mn-lt"/>
                <a:ea typeface="ＭＳ Ｐゴシック" pitchFamily="-80" charset="-128"/>
              </a:endParaRPr>
            </a:p>
          </p:txBody>
        </p:sp>
        <p:sp>
          <p:nvSpPr>
            <p:cNvPr id="27" name="Text Box 14"/>
            <p:cNvSpPr txBox="1">
              <a:spLocks noChangeArrowheads="1"/>
            </p:cNvSpPr>
            <p:nvPr/>
          </p:nvSpPr>
          <p:spPr bwMode="auto">
            <a:xfrm>
              <a:off x="1632" y="1133"/>
              <a:ext cx="1392" cy="756"/>
            </a:xfrm>
            <a:prstGeom prst="rect">
              <a:avLst/>
            </a:prstGeom>
            <a:noFill/>
            <a:ln w="9525">
              <a:noFill/>
              <a:miter lim="800000"/>
              <a:headEnd/>
              <a:tailEnd/>
            </a:ln>
          </p:spPr>
          <p:txBody>
            <a:bodyPr>
              <a:spAutoFit/>
            </a:bodyPr>
            <a:lstStyle/>
            <a:p>
              <a:pPr>
                <a:spcBef>
                  <a:spcPct val="50000"/>
                </a:spcBef>
                <a:defRPr/>
              </a:pPr>
              <a:r>
                <a:rPr lang="en-US" sz="1800" b="1" i="1" dirty="0">
                  <a:latin typeface="+mn-lt"/>
                  <a:ea typeface="ＭＳ Ｐゴシック" pitchFamily="-80" charset="-128"/>
                </a:rPr>
                <a:t>Attributes:</a:t>
              </a:r>
              <a:endParaRPr lang="en-US" sz="1800" i="1" dirty="0">
                <a:latin typeface="+mn-lt"/>
                <a:ea typeface="ＭＳ Ｐゴシック" pitchFamily="-80" charset="-128"/>
              </a:endParaRPr>
            </a:p>
            <a:p>
              <a:pPr>
                <a:spcBef>
                  <a:spcPct val="50000"/>
                </a:spcBef>
                <a:defRPr/>
              </a:pPr>
              <a:r>
                <a:rPr lang="en-US" sz="1800" dirty="0">
                  <a:solidFill>
                    <a:schemeClr val="bg2"/>
                  </a:solidFill>
                  <a:latin typeface="+mn-lt"/>
                  <a:ea typeface="ＭＳ Ｐゴシック" pitchFamily="-80" charset="-128"/>
                </a:rPr>
                <a:t>Module Code(PK)</a:t>
              </a:r>
            </a:p>
            <a:p>
              <a:pPr>
                <a:spcBef>
                  <a:spcPct val="50000"/>
                </a:spcBef>
                <a:defRPr/>
              </a:pPr>
              <a:r>
                <a:rPr lang="en-US" sz="1800" dirty="0">
                  <a:solidFill>
                    <a:schemeClr val="bg2"/>
                  </a:solidFill>
                  <a:latin typeface="+mn-lt"/>
                  <a:ea typeface="ＭＳ Ｐゴシック" pitchFamily="-80" charset="-128"/>
                </a:rPr>
                <a:t>Module Name</a:t>
              </a:r>
            </a:p>
          </p:txBody>
        </p:sp>
        <p:sp>
          <p:nvSpPr>
            <p:cNvPr id="28" name="Text Box 18"/>
            <p:cNvSpPr txBox="1">
              <a:spLocks noChangeArrowheads="1"/>
            </p:cNvSpPr>
            <p:nvPr/>
          </p:nvSpPr>
          <p:spPr bwMode="auto">
            <a:xfrm>
              <a:off x="1697" y="2130"/>
              <a:ext cx="1179" cy="759"/>
            </a:xfrm>
            <a:prstGeom prst="rect">
              <a:avLst/>
            </a:prstGeom>
            <a:noFill/>
            <a:ln w="9525">
              <a:noFill/>
              <a:miter lim="800000"/>
              <a:headEnd/>
              <a:tailEnd/>
            </a:ln>
          </p:spPr>
          <p:txBody>
            <a:bodyPr wrap="none">
              <a:spAutoFit/>
            </a:bodyPr>
            <a:lstStyle/>
            <a:p>
              <a:pPr>
                <a:defRPr/>
              </a:pPr>
              <a:r>
                <a:rPr lang="en-US" sz="1800" b="1" i="1" dirty="0">
                  <a:latin typeface="+mn-lt"/>
                  <a:ea typeface="ＭＳ Ｐゴシック" pitchFamily="-80" charset="-128"/>
                </a:rPr>
                <a:t>Attributes</a:t>
              </a:r>
            </a:p>
            <a:p>
              <a:pPr>
                <a:spcBef>
                  <a:spcPts val="1080"/>
                </a:spcBef>
                <a:defRPr/>
              </a:pPr>
              <a:r>
                <a:rPr lang="en-US" sz="1800" dirty="0">
                  <a:solidFill>
                    <a:schemeClr val="bg2"/>
                  </a:solidFill>
                  <a:latin typeface="+mn-lt"/>
                  <a:ea typeface="ＭＳ Ｐゴシック" pitchFamily="-80" charset="-128"/>
                </a:rPr>
                <a:t>Module Code (FK)</a:t>
              </a:r>
            </a:p>
            <a:p>
              <a:pPr>
                <a:spcBef>
                  <a:spcPts val="1080"/>
                </a:spcBef>
                <a:defRPr/>
              </a:pPr>
              <a:r>
                <a:rPr lang="en-US" sz="1800" dirty="0">
                  <a:solidFill>
                    <a:schemeClr val="bg2"/>
                  </a:solidFill>
                  <a:latin typeface="+mn-lt"/>
                  <a:ea typeface="ＭＳ Ｐゴシック" pitchFamily="-80" charset="-128"/>
                </a:rPr>
                <a:t>Student No (FK) </a:t>
              </a:r>
              <a:endParaRPr lang="en-US" sz="1800" b="1" dirty="0">
                <a:solidFill>
                  <a:schemeClr val="bg2"/>
                </a:solidFill>
                <a:latin typeface="+mn-lt"/>
                <a:ea typeface="ＭＳ Ｐゴシック" pitchFamily="-80" charset="-128"/>
              </a:endParaRPr>
            </a:p>
          </p:txBody>
        </p:sp>
        <p:sp>
          <p:nvSpPr>
            <p:cNvPr id="29" name="TextBox 27"/>
            <p:cNvSpPr txBox="1">
              <a:spLocks noChangeArrowheads="1"/>
            </p:cNvSpPr>
            <p:nvPr/>
          </p:nvSpPr>
          <p:spPr bwMode="auto">
            <a:xfrm>
              <a:off x="1202" y="2846"/>
              <a:ext cx="453" cy="233"/>
            </a:xfrm>
            <a:prstGeom prst="rect">
              <a:avLst/>
            </a:prstGeom>
            <a:noFill/>
            <a:ln w="9525">
              <a:noFill/>
              <a:miter lim="800000"/>
              <a:headEnd/>
              <a:tailEnd/>
            </a:ln>
          </p:spPr>
          <p:txBody>
            <a:bodyPr>
              <a:spAutoFit/>
            </a:bodyPr>
            <a:lstStyle/>
            <a:p>
              <a:pPr>
                <a:defRPr/>
              </a:pPr>
              <a:r>
                <a:rPr lang="en-GB" sz="1800" dirty="0">
                  <a:solidFill>
                    <a:schemeClr val="bg2"/>
                  </a:solidFill>
                  <a:latin typeface="+mn-lt"/>
                  <a:ea typeface="ＭＳ Ｐゴシック" pitchFamily="-80" charset="-128"/>
                </a:rPr>
                <a:t>0...*</a:t>
              </a:r>
            </a:p>
          </p:txBody>
        </p:sp>
        <p:sp>
          <p:nvSpPr>
            <p:cNvPr id="30" name="TextBox 29"/>
            <p:cNvSpPr txBox="1">
              <a:spLocks noChangeArrowheads="1"/>
            </p:cNvSpPr>
            <p:nvPr/>
          </p:nvSpPr>
          <p:spPr bwMode="auto">
            <a:xfrm>
              <a:off x="1202" y="3038"/>
              <a:ext cx="272" cy="233"/>
            </a:xfrm>
            <a:prstGeom prst="rect">
              <a:avLst/>
            </a:prstGeom>
            <a:noFill/>
            <a:ln w="9525">
              <a:noFill/>
              <a:miter lim="800000"/>
              <a:headEnd/>
              <a:tailEnd/>
            </a:ln>
          </p:spPr>
          <p:txBody>
            <a:bodyPr>
              <a:spAutoFit/>
            </a:bodyPr>
            <a:lstStyle/>
            <a:p>
              <a:pPr>
                <a:defRPr/>
              </a:pPr>
              <a:r>
                <a:rPr lang="en-GB" sz="1800" dirty="0">
                  <a:solidFill>
                    <a:schemeClr val="bg2"/>
                  </a:solidFill>
                  <a:latin typeface="+mn-lt"/>
                  <a:ea typeface="ＭＳ Ｐゴシック" pitchFamily="-80" charset="-128"/>
                </a:rPr>
                <a:t>1</a:t>
              </a:r>
            </a:p>
          </p:txBody>
        </p:sp>
        <p:sp>
          <p:nvSpPr>
            <p:cNvPr id="31" name="TextBox 30"/>
            <p:cNvSpPr txBox="1">
              <a:spLocks noChangeArrowheads="1"/>
            </p:cNvSpPr>
            <p:nvPr/>
          </p:nvSpPr>
          <p:spPr bwMode="auto">
            <a:xfrm>
              <a:off x="1202" y="1768"/>
              <a:ext cx="272" cy="233"/>
            </a:xfrm>
            <a:prstGeom prst="rect">
              <a:avLst/>
            </a:prstGeom>
            <a:noFill/>
            <a:ln w="9525">
              <a:noFill/>
              <a:miter lim="800000"/>
              <a:headEnd/>
              <a:tailEnd/>
            </a:ln>
          </p:spPr>
          <p:txBody>
            <a:bodyPr>
              <a:spAutoFit/>
            </a:bodyPr>
            <a:lstStyle/>
            <a:p>
              <a:pPr>
                <a:defRPr/>
              </a:pPr>
              <a:r>
                <a:rPr lang="en-GB" sz="1800" dirty="0">
                  <a:solidFill>
                    <a:schemeClr val="bg2"/>
                  </a:solidFill>
                  <a:latin typeface="+mn-lt"/>
                  <a:ea typeface="ＭＳ Ｐゴシック" pitchFamily="-80" charset="-128"/>
                </a:rPr>
                <a:t>1</a:t>
              </a:r>
            </a:p>
          </p:txBody>
        </p:sp>
        <p:sp>
          <p:nvSpPr>
            <p:cNvPr id="32" name="TextBox 31"/>
            <p:cNvSpPr txBox="1">
              <a:spLocks noChangeArrowheads="1"/>
            </p:cNvSpPr>
            <p:nvPr/>
          </p:nvSpPr>
          <p:spPr bwMode="auto">
            <a:xfrm>
              <a:off x="1202" y="1994"/>
              <a:ext cx="453" cy="233"/>
            </a:xfrm>
            <a:prstGeom prst="rect">
              <a:avLst/>
            </a:prstGeom>
            <a:noFill/>
            <a:ln w="9525">
              <a:noFill/>
              <a:miter lim="800000"/>
              <a:headEnd/>
              <a:tailEnd/>
            </a:ln>
          </p:spPr>
          <p:txBody>
            <a:bodyPr>
              <a:spAutoFit/>
            </a:bodyPr>
            <a:lstStyle/>
            <a:p>
              <a:pPr>
                <a:defRPr/>
              </a:pPr>
              <a:r>
                <a:rPr lang="en-GB" sz="1800" dirty="0">
                  <a:solidFill>
                    <a:schemeClr val="bg2"/>
                  </a:solidFill>
                  <a:latin typeface="+mn-lt"/>
                  <a:ea typeface="ＭＳ Ｐゴシック" pitchFamily="-80" charset="-128"/>
                </a:rPr>
                <a:t>0...*</a:t>
              </a:r>
            </a:p>
          </p:txBody>
        </p:sp>
      </p:grpSp>
      <p:sp>
        <p:nvSpPr>
          <p:cNvPr id="33" name="Text Box 15"/>
          <p:cNvSpPr txBox="1">
            <a:spLocks noChangeArrowheads="1"/>
          </p:cNvSpPr>
          <p:nvPr/>
        </p:nvSpPr>
        <p:spPr bwMode="auto">
          <a:xfrm>
            <a:off x="2268538" y="4549775"/>
            <a:ext cx="2159000" cy="1758950"/>
          </a:xfrm>
          <a:prstGeom prst="rect">
            <a:avLst/>
          </a:prstGeom>
          <a:noFill/>
          <a:ln w="9525">
            <a:noFill/>
            <a:miter lim="800000"/>
            <a:headEnd/>
            <a:tailEnd/>
          </a:ln>
        </p:spPr>
        <p:txBody>
          <a:bodyPr>
            <a:spAutoFit/>
          </a:bodyPr>
          <a:lstStyle/>
          <a:p>
            <a:pPr>
              <a:defRPr/>
            </a:pPr>
            <a:r>
              <a:rPr lang="en-US" sz="1800" b="1" i="1" dirty="0">
                <a:latin typeface="+mn-lt"/>
                <a:ea typeface="ＭＳ Ｐゴシック" pitchFamily="-80" charset="-128"/>
              </a:rPr>
              <a:t>Attributes:</a:t>
            </a:r>
          </a:p>
          <a:p>
            <a:pPr>
              <a:spcBef>
                <a:spcPts val="1080"/>
              </a:spcBef>
              <a:defRPr/>
            </a:pPr>
            <a:r>
              <a:rPr lang="en-US" sz="1800" dirty="0">
                <a:solidFill>
                  <a:schemeClr val="bg2"/>
                </a:solidFill>
                <a:latin typeface="+mn-lt"/>
                <a:ea typeface="ＭＳ Ｐゴシック" pitchFamily="-80" charset="-128"/>
              </a:rPr>
              <a:t>Student No(PK)</a:t>
            </a:r>
          </a:p>
          <a:p>
            <a:pPr>
              <a:spcBef>
                <a:spcPts val="1080"/>
              </a:spcBef>
              <a:defRPr/>
            </a:pPr>
            <a:r>
              <a:rPr lang="en-US" sz="1800" dirty="0">
                <a:solidFill>
                  <a:schemeClr val="bg2"/>
                </a:solidFill>
                <a:latin typeface="+mn-lt"/>
                <a:ea typeface="ＭＳ Ｐゴシック" pitchFamily="-80" charset="-128"/>
              </a:rPr>
              <a:t>Student Name</a:t>
            </a:r>
            <a:endParaRPr lang="en-US" sz="1800" b="1" dirty="0">
              <a:solidFill>
                <a:schemeClr val="bg2"/>
              </a:solidFill>
              <a:latin typeface="+mn-lt"/>
              <a:ea typeface="ＭＳ Ｐゴシック" pitchFamily="-80" charset="-128"/>
            </a:endParaRPr>
          </a:p>
          <a:p>
            <a:pPr>
              <a:defRPr/>
            </a:pPr>
            <a:endParaRPr lang="en-US" sz="1800" b="1" dirty="0">
              <a:solidFill>
                <a:schemeClr val="bg2"/>
              </a:solidFill>
              <a:latin typeface="+mn-lt"/>
              <a:ea typeface="ＭＳ Ｐゴシック" pitchFamily="-80" charset="-128"/>
            </a:endParaRPr>
          </a:p>
          <a:p>
            <a:pPr>
              <a:defRPr/>
            </a:pPr>
            <a:endParaRPr lang="en-US" sz="1800" b="1" dirty="0">
              <a:solidFill>
                <a:schemeClr val="bg2"/>
              </a:solidFill>
              <a:latin typeface="+mn-lt"/>
              <a:ea typeface="ＭＳ Ｐゴシック" pitchFamily="-80" charset="-128"/>
            </a:endParaRPr>
          </a:p>
        </p:txBody>
      </p:sp>
      <p:graphicFrame>
        <p:nvGraphicFramePr>
          <p:cNvPr id="35" name="Table 34"/>
          <p:cNvGraphicFramePr>
            <a:graphicFrameLocks noGrp="1"/>
          </p:cNvGraphicFramePr>
          <p:nvPr>
            <p:extLst>
              <p:ext uri="{D42A27DB-BD31-4B8C-83A1-F6EECF244321}">
                <p14:modId xmlns:p14="http://schemas.microsoft.com/office/powerpoint/2010/main" val="2965016007"/>
              </p:ext>
            </p:extLst>
          </p:nvPr>
        </p:nvGraphicFramePr>
        <p:xfrm>
          <a:off x="5002213" y="1314450"/>
          <a:ext cx="3962400" cy="2236631"/>
        </p:xfrm>
        <a:graphic>
          <a:graphicData uri="http://schemas.openxmlformats.org/drawingml/2006/table">
            <a:tbl>
              <a:tblPr/>
              <a:tblGrid>
                <a:gridCol w="957647">
                  <a:extLst>
                    <a:ext uri="{9D8B030D-6E8A-4147-A177-3AD203B41FA5}">
                      <a16:colId xmlns:a16="http://schemas.microsoft.com/office/drawing/2014/main" val="20000"/>
                    </a:ext>
                  </a:extLst>
                </a:gridCol>
                <a:gridCol w="3004753">
                  <a:extLst>
                    <a:ext uri="{9D8B030D-6E8A-4147-A177-3AD203B41FA5}">
                      <a16:colId xmlns:a16="http://schemas.microsoft.com/office/drawing/2014/main" val="20001"/>
                    </a:ext>
                  </a:extLst>
                </a:gridCol>
              </a:tblGrid>
              <a:tr h="55413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GB" sz="1600" b="1" i="0" u="none" strike="noStrike" cap="none" normalizeH="0" baseline="0">
                          <a:ln>
                            <a:noFill/>
                          </a:ln>
                          <a:solidFill>
                            <a:srgbClr val="808080"/>
                          </a:solidFill>
                          <a:effectLst/>
                          <a:latin typeface="Arial" charset="0"/>
                          <a:ea typeface="Calibri" pitchFamily="34" charset="0"/>
                          <a:cs typeface="Times New Roman" pitchFamily="18" charset="0"/>
                        </a:rPr>
                        <a:t>Module Code</a:t>
                      </a:r>
                      <a:endParaRPr kumimoji="0" lang="en-GB" sz="16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607" marR="6860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GB" sz="1600" b="1" i="0" u="none" strike="noStrike" cap="none" normalizeH="0" baseline="0">
                          <a:ln>
                            <a:noFill/>
                          </a:ln>
                          <a:solidFill>
                            <a:srgbClr val="808080"/>
                          </a:solidFill>
                          <a:effectLst/>
                          <a:latin typeface="Arial" charset="0"/>
                          <a:ea typeface="Calibri" pitchFamily="34" charset="0"/>
                          <a:cs typeface="Times New Roman" pitchFamily="18" charset="0"/>
                        </a:rPr>
                        <a:t>Module Name</a:t>
                      </a:r>
                      <a:endParaRPr kumimoji="0" lang="en-GB" sz="16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607" marR="6860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413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GB" sz="1600" b="0" i="0" u="none" strike="noStrike" cap="none" normalizeH="0" baseline="0" dirty="0">
                          <a:ln>
                            <a:noFill/>
                          </a:ln>
                          <a:solidFill>
                            <a:srgbClr val="808080"/>
                          </a:solidFill>
                          <a:effectLst/>
                          <a:latin typeface="Arial" charset="0"/>
                          <a:ea typeface="Calibri" pitchFamily="34" charset="0"/>
                          <a:cs typeface="Times New Roman" pitchFamily="18" charset="0"/>
                        </a:rPr>
                        <a:t>QB210</a:t>
                      </a:r>
                      <a:endParaRPr kumimoji="0" lang="en-GB"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68607" marR="6860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GB" sz="1600" b="0" i="0" u="none" strike="noStrike" cap="none" normalizeH="0" baseline="0">
                          <a:ln>
                            <a:noFill/>
                          </a:ln>
                          <a:solidFill>
                            <a:srgbClr val="808080"/>
                          </a:solidFill>
                          <a:effectLst/>
                          <a:latin typeface="Arial" charset="0"/>
                          <a:ea typeface="Calibri" pitchFamily="34" charset="0"/>
                          <a:cs typeface="Times New Roman" pitchFamily="18" charset="0"/>
                        </a:rPr>
                        <a:t>Business Database Applications</a:t>
                      </a:r>
                      <a:endParaRPr kumimoji="0" lang="en-GB" sz="16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607" marR="6860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413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GB" sz="1600" b="0" i="0" u="none" strike="noStrike" cap="none" normalizeH="0" baseline="0">
                          <a:ln>
                            <a:noFill/>
                          </a:ln>
                          <a:solidFill>
                            <a:srgbClr val="808080"/>
                          </a:solidFill>
                          <a:effectLst/>
                          <a:latin typeface="Arial" charset="0"/>
                          <a:ea typeface="Calibri" pitchFamily="34" charset="0"/>
                          <a:cs typeface="Times New Roman" pitchFamily="18" charset="0"/>
                        </a:rPr>
                        <a:t>QB251 </a:t>
                      </a:r>
                      <a:endParaRPr kumimoji="0" lang="en-GB" sz="16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607" marR="6860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GB" sz="1600" b="0" i="0" u="none" strike="noStrike" cap="none" normalizeH="0" baseline="0">
                          <a:ln>
                            <a:noFill/>
                          </a:ln>
                          <a:solidFill>
                            <a:srgbClr val="808080"/>
                          </a:solidFill>
                          <a:effectLst/>
                          <a:latin typeface="Arial" charset="0"/>
                          <a:ea typeface="Calibri" pitchFamily="34" charset="0"/>
                          <a:cs typeface="Times New Roman" pitchFamily="18" charset="0"/>
                        </a:rPr>
                        <a:t>User Centred Systems Analysis</a:t>
                      </a:r>
                      <a:endParaRPr kumimoji="0" lang="en-GB" sz="16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607" marR="6860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413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GB" sz="1600" b="0" i="0" u="none" strike="noStrike" cap="none" normalizeH="0" baseline="0">
                          <a:ln>
                            <a:noFill/>
                          </a:ln>
                          <a:solidFill>
                            <a:srgbClr val="808080"/>
                          </a:solidFill>
                          <a:effectLst/>
                          <a:latin typeface="Arial" charset="0"/>
                          <a:ea typeface="Calibri" pitchFamily="34" charset="0"/>
                          <a:cs typeface="Times New Roman" pitchFamily="18" charset="0"/>
                        </a:rPr>
                        <a:t>QB313</a:t>
                      </a:r>
                      <a:endParaRPr kumimoji="0" lang="en-GB" sz="16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607" marR="6860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GB" sz="1600" b="0" i="0" u="none" strike="noStrike" cap="none" normalizeH="0" baseline="0" dirty="0">
                          <a:ln>
                            <a:noFill/>
                          </a:ln>
                          <a:solidFill>
                            <a:srgbClr val="808080"/>
                          </a:solidFill>
                          <a:effectLst/>
                          <a:latin typeface="Arial" charset="0"/>
                          <a:ea typeface="Calibri" pitchFamily="34" charset="0"/>
                          <a:cs typeface="Times New Roman" pitchFamily="18" charset="0"/>
                        </a:rPr>
                        <a:t>Advanced Business Database Apps</a:t>
                      </a:r>
                      <a:endParaRPr kumimoji="0" lang="en-GB"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68607" marR="6860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36" name="Table 35"/>
          <p:cNvGraphicFramePr>
            <a:graphicFrameLocks noGrp="1"/>
          </p:cNvGraphicFramePr>
          <p:nvPr/>
        </p:nvGraphicFramePr>
        <p:xfrm>
          <a:off x="5060950" y="3673475"/>
          <a:ext cx="3038475" cy="1123952"/>
        </p:xfrm>
        <a:graphic>
          <a:graphicData uri="http://schemas.openxmlformats.org/drawingml/2006/table">
            <a:tbl>
              <a:tblPr/>
              <a:tblGrid>
                <a:gridCol w="1508125">
                  <a:extLst>
                    <a:ext uri="{9D8B030D-6E8A-4147-A177-3AD203B41FA5}">
                      <a16:colId xmlns:a16="http://schemas.microsoft.com/office/drawing/2014/main" val="20000"/>
                    </a:ext>
                  </a:extLst>
                </a:gridCol>
                <a:gridCol w="1530350">
                  <a:extLst>
                    <a:ext uri="{9D8B030D-6E8A-4147-A177-3AD203B41FA5}">
                      <a16:colId xmlns:a16="http://schemas.microsoft.com/office/drawing/2014/main" val="20001"/>
                    </a:ext>
                  </a:extLst>
                </a:gridCol>
              </a:tblGrid>
              <a:tr h="280988">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600" b="1" i="0" u="none" strike="noStrike" cap="none" normalizeH="0" baseline="0">
                          <a:ln>
                            <a:noFill/>
                          </a:ln>
                          <a:solidFill>
                            <a:srgbClr val="808080"/>
                          </a:solidFill>
                          <a:effectLst/>
                          <a:latin typeface="Arial" panose="020B0604020202020204" pitchFamily="34" charset="0"/>
                          <a:ea typeface="ＭＳ Ｐゴシック" panose="020B0600070205080204" pitchFamily="34" charset="-128"/>
                          <a:cs typeface="Times New Roman" panose="02020603050405020304" pitchFamily="18" charset="0"/>
                        </a:rPr>
                        <a:t>Module Code</a:t>
                      </a:r>
                      <a:endParaRPr kumimoji="0" lang="en-GB" altLang="en-US" sz="1600" b="1"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cs typeface="Times New Roman" panose="02020603050405020304" pitchFamily="18" charset="0"/>
                      </a:endParaRPr>
                    </a:p>
                  </a:txBody>
                  <a:tcPr marL="68566" marR="6856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GB" altLang="en-US" sz="1600" b="0" i="0" u="none" strike="noStrike" cap="none" normalizeH="0" baseline="0">
                          <a:ln>
                            <a:noFill/>
                          </a:ln>
                          <a:solidFill>
                            <a:srgbClr val="808080"/>
                          </a:solidFill>
                          <a:effectLst/>
                          <a:latin typeface="Arial" panose="020B0604020202020204" pitchFamily="34" charset="0"/>
                          <a:ea typeface="Calibri" panose="020F0502020204030204" pitchFamily="34" charset="0"/>
                          <a:cs typeface="Times New Roman" panose="02020603050405020304" pitchFamily="18" charset="0"/>
                        </a:rPr>
                        <a:t>Student ID</a:t>
                      </a:r>
                      <a:endParaRPr kumimoji="0" lang="en-GB" altLang="en-US"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66" marR="6856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0988">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GB" altLang="en-US" sz="1600" b="0" i="0" u="none" strike="noStrike" cap="none" normalizeH="0" baseline="0">
                          <a:ln>
                            <a:noFill/>
                          </a:ln>
                          <a:solidFill>
                            <a:srgbClr val="808080"/>
                          </a:solidFill>
                          <a:effectLst/>
                          <a:latin typeface="Arial" panose="020B0604020202020204" pitchFamily="34" charset="0"/>
                          <a:ea typeface="Calibri" panose="020F0502020204030204" pitchFamily="34" charset="0"/>
                          <a:cs typeface="Times New Roman" panose="02020603050405020304" pitchFamily="18" charset="0"/>
                        </a:rPr>
                        <a:t>QB210 </a:t>
                      </a:r>
                      <a:endParaRPr kumimoji="0" lang="en-GB" altLang="en-US"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66" marR="6856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GB" altLang="en-US" sz="1600" b="0" i="0" u="none" strike="noStrike" cap="none" normalizeH="0" baseline="0">
                          <a:ln>
                            <a:noFill/>
                          </a:ln>
                          <a:solidFill>
                            <a:srgbClr val="808080"/>
                          </a:solidFill>
                          <a:effectLst/>
                          <a:latin typeface="Arial" panose="020B0604020202020204" pitchFamily="34" charset="0"/>
                          <a:ea typeface="Calibri" panose="020F0502020204030204" pitchFamily="34" charset="0"/>
                          <a:cs typeface="Times New Roman" panose="02020603050405020304" pitchFamily="18" charset="0"/>
                        </a:rPr>
                        <a:t>M00002</a:t>
                      </a:r>
                      <a:endParaRPr kumimoji="0" lang="en-GB" altLang="en-US"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66" marR="6856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0988">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GB" altLang="en-US" sz="1600" b="0" i="0" u="none" strike="noStrike" cap="none" normalizeH="0" baseline="0">
                          <a:ln>
                            <a:noFill/>
                          </a:ln>
                          <a:solidFill>
                            <a:srgbClr val="808080"/>
                          </a:solidFill>
                          <a:effectLst/>
                          <a:latin typeface="Arial" panose="020B0604020202020204" pitchFamily="34" charset="0"/>
                          <a:ea typeface="Calibri" panose="020F0502020204030204" pitchFamily="34" charset="0"/>
                          <a:cs typeface="Times New Roman" panose="02020603050405020304" pitchFamily="18" charset="0"/>
                        </a:rPr>
                        <a:t>QB210</a:t>
                      </a:r>
                      <a:endParaRPr kumimoji="0" lang="en-GB" altLang="en-US"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66" marR="6856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GB" altLang="en-US" sz="1600" b="0" i="0" u="none" strike="noStrike" cap="none" normalizeH="0" baseline="0">
                          <a:ln>
                            <a:noFill/>
                          </a:ln>
                          <a:solidFill>
                            <a:srgbClr val="808080"/>
                          </a:solidFill>
                          <a:effectLst/>
                          <a:latin typeface="Arial" panose="020B0604020202020204" pitchFamily="34" charset="0"/>
                          <a:ea typeface="Calibri" panose="020F0502020204030204" pitchFamily="34" charset="0"/>
                          <a:cs typeface="Times New Roman" panose="02020603050405020304" pitchFamily="18" charset="0"/>
                        </a:rPr>
                        <a:t>M00003</a:t>
                      </a:r>
                      <a:endParaRPr kumimoji="0" lang="en-GB" altLang="en-US"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66" marR="6856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0988">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GB" altLang="en-US" sz="1600" b="0" i="0" u="none" strike="noStrike" cap="none" normalizeH="0" baseline="0">
                          <a:ln>
                            <a:noFill/>
                          </a:ln>
                          <a:solidFill>
                            <a:srgbClr val="808080"/>
                          </a:solidFill>
                          <a:effectLst/>
                          <a:latin typeface="Arial" panose="020B0604020202020204" pitchFamily="34" charset="0"/>
                          <a:ea typeface="Calibri" panose="020F0502020204030204" pitchFamily="34" charset="0"/>
                          <a:cs typeface="Times New Roman" panose="02020603050405020304" pitchFamily="18" charset="0"/>
                        </a:rPr>
                        <a:t>QB251</a:t>
                      </a:r>
                      <a:endParaRPr kumimoji="0" lang="en-GB" altLang="en-US"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66" marR="6856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GB" altLang="en-US" sz="1600" b="0" i="0" u="none" strike="noStrike" cap="none" normalizeH="0" baseline="0" dirty="0">
                          <a:ln>
                            <a:noFill/>
                          </a:ln>
                          <a:solidFill>
                            <a:srgbClr val="808080"/>
                          </a:solidFill>
                          <a:effectLst/>
                          <a:latin typeface="Arial" panose="020B0604020202020204" pitchFamily="34" charset="0"/>
                          <a:ea typeface="Calibri" panose="020F0502020204030204" pitchFamily="34" charset="0"/>
                          <a:cs typeface="Times New Roman" panose="02020603050405020304" pitchFamily="18" charset="0"/>
                        </a:rPr>
                        <a:t>M00002</a:t>
                      </a:r>
                      <a:endParaRPr kumimoji="0" lang="en-GB"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66" marR="6856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3592" name="Object 3"/>
          <p:cNvGraphicFramePr>
            <a:graphicFrameLocks noChangeAspect="1"/>
          </p:cNvGraphicFramePr>
          <p:nvPr/>
        </p:nvGraphicFramePr>
        <p:xfrm>
          <a:off x="4976813" y="4848225"/>
          <a:ext cx="4217987" cy="1616075"/>
        </p:xfrm>
        <a:graphic>
          <a:graphicData uri="http://schemas.openxmlformats.org/presentationml/2006/ole">
            <mc:AlternateContent xmlns:mc="http://schemas.openxmlformats.org/markup-compatibility/2006">
              <mc:Choice xmlns:v="urn:schemas-microsoft-com:vml" Requires="v">
                <p:oleObj name="Document" r:id="rId2" imgW="3662869" imgH="1416072" progId="Word.Document.8">
                  <p:embed/>
                </p:oleObj>
              </mc:Choice>
              <mc:Fallback>
                <p:oleObj name="Document" r:id="rId2" imgW="3662869" imgH="1416072" progId="Word.Document.8">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6813" y="4848225"/>
                        <a:ext cx="4217987" cy="161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Rectangle 2"/>
          <p:cNvSpPr txBox="1">
            <a:spLocks noChangeArrowheads="1"/>
          </p:cNvSpPr>
          <p:nvPr/>
        </p:nvSpPr>
        <p:spPr>
          <a:xfrm>
            <a:off x="53975" y="312738"/>
            <a:ext cx="8785225" cy="1143000"/>
          </a:xfrm>
          <a:prstGeom prst="rect">
            <a:avLst/>
          </a:prstGeom>
        </p:spPr>
        <p:txBody>
          <a:bodyPr/>
          <a:lstStyle>
            <a:lvl1pPr algn="l" rtl="0" eaLnBrk="0" fontAlgn="base" hangingPunct="0">
              <a:spcBef>
                <a:spcPct val="0"/>
              </a:spcBef>
              <a:spcAft>
                <a:spcPct val="0"/>
              </a:spcAft>
              <a:defRPr sz="4400">
                <a:solidFill>
                  <a:schemeClr val="bg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2pPr>
            <a:lvl3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3pPr>
            <a:lvl4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4pPr>
            <a:lvl5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5pPr>
            <a:lvl6pPr marL="457200" algn="l" rtl="0" fontAlgn="base">
              <a:spcBef>
                <a:spcPct val="0"/>
              </a:spcBef>
              <a:spcAft>
                <a:spcPct val="0"/>
              </a:spcAft>
              <a:defRPr sz="4400">
                <a:solidFill>
                  <a:srgbClr val="CB9535"/>
                </a:solidFill>
                <a:latin typeface="Gill Sans" pitchFamily="-32" charset="0"/>
                <a:ea typeface="ＭＳ Ｐゴシック" pitchFamily="-32" charset="-128"/>
              </a:defRPr>
            </a:lvl6pPr>
            <a:lvl7pPr marL="914400" algn="l" rtl="0" fontAlgn="base">
              <a:spcBef>
                <a:spcPct val="0"/>
              </a:spcBef>
              <a:spcAft>
                <a:spcPct val="0"/>
              </a:spcAft>
              <a:defRPr sz="4400">
                <a:solidFill>
                  <a:srgbClr val="CB9535"/>
                </a:solidFill>
                <a:latin typeface="Gill Sans" pitchFamily="-32" charset="0"/>
                <a:ea typeface="ＭＳ Ｐゴシック" pitchFamily="-32" charset="-128"/>
              </a:defRPr>
            </a:lvl7pPr>
            <a:lvl8pPr marL="1371600" algn="l" rtl="0" fontAlgn="base">
              <a:spcBef>
                <a:spcPct val="0"/>
              </a:spcBef>
              <a:spcAft>
                <a:spcPct val="0"/>
              </a:spcAft>
              <a:defRPr sz="4400">
                <a:solidFill>
                  <a:srgbClr val="CB9535"/>
                </a:solidFill>
                <a:latin typeface="Gill Sans" pitchFamily="-32" charset="0"/>
                <a:ea typeface="ＭＳ Ｐゴシック" pitchFamily="-32" charset="-128"/>
              </a:defRPr>
            </a:lvl8pPr>
            <a:lvl9pPr marL="1828800" algn="l" rtl="0" fontAlgn="base">
              <a:spcBef>
                <a:spcPct val="0"/>
              </a:spcBef>
              <a:spcAft>
                <a:spcPct val="0"/>
              </a:spcAft>
              <a:defRPr sz="4400">
                <a:solidFill>
                  <a:srgbClr val="CB9535"/>
                </a:solidFill>
                <a:latin typeface="Gill Sans" pitchFamily="-32" charset="0"/>
                <a:ea typeface="ＭＳ Ｐゴシック" pitchFamily="-32" charset="-128"/>
              </a:defRPr>
            </a:lvl9pPr>
          </a:lstStyle>
          <a:p>
            <a:pPr>
              <a:defRPr/>
            </a:pPr>
            <a:r>
              <a:rPr lang="en-US" altLang="en-US" kern="0" dirty="0"/>
              <a:t>Entity Types and Attributes - 5</a:t>
            </a:r>
          </a:p>
        </p:txBody>
      </p:sp>
      <p:sp>
        <p:nvSpPr>
          <p:cNvPr id="3" name="Left Arrow 2"/>
          <p:cNvSpPr/>
          <p:nvPr/>
        </p:nvSpPr>
        <p:spPr bwMode="auto">
          <a:xfrm>
            <a:off x="4376102" y="1999915"/>
            <a:ext cx="4589462" cy="3280765"/>
          </a:xfrm>
          <a:prstGeom prst="leftArrow">
            <a:avLst/>
          </a:prstGeom>
          <a:ln>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Arial" charset="0"/>
                <a:ea typeface="ＭＳ Ｐゴシック" pitchFamily="-32" charset="-128"/>
              </a:rPr>
              <a:t>NB</a:t>
            </a:r>
          </a:p>
          <a:p>
            <a:pPr marL="0" marR="0" indent="0" algn="l"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a:ln>
                  <a:noFill/>
                </a:ln>
                <a:solidFill>
                  <a:schemeClr val="tx1"/>
                </a:solidFill>
                <a:effectLst/>
                <a:latin typeface="Arial" charset="0"/>
                <a:ea typeface="ＭＳ Ｐゴシック" pitchFamily="-32" charset="-128"/>
              </a:rPr>
              <a:t>PK for student on module is</a:t>
            </a:r>
          </a:p>
          <a:p>
            <a:pPr marL="0" marR="0" indent="0" algn="l" defTabSz="914400" rtl="0" eaLnBrk="0" fontAlgn="base" latinLnBrk="0" hangingPunct="0">
              <a:lnSpc>
                <a:spcPct val="100000"/>
              </a:lnSpc>
              <a:spcBef>
                <a:spcPct val="0"/>
              </a:spcBef>
              <a:spcAft>
                <a:spcPct val="0"/>
              </a:spcAft>
              <a:buClrTx/>
              <a:buSzTx/>
              <a:buFontTx/>
              <a:buNone/>
              <a:tabLst/>
            </a:pPr>
            <a:r>
              <a:rPr lang="en-GB" sz="2000" b="1" i="1" dirty="0">
                <a:solidFill>
                  <a:srgbClr val="C00000"/>
                </a:solidFill>
                <a:latin typeface="Arial" charset="0"/>
                <a:ea typeface="ＭＳ Ｐゴシック" pitchFamily="-32" charset="-128"/>
              </a:rPr>
              <a:t>Compound Key </a:t>
            </a:r>
            <a:r>
              <a:rPr lang="en-GB" sz="2000" b="1" dirty="0">
                <a:solidFill>
                  <a:schemeClr val="tx1"/>
                </a:solidFill>
                <a:latin typeface="Arial" charset="0"/>
                <a:ea typeface="ＭＳ Ｐゴシック" pitchFamily="-32" charset="-128"/>
              </a:rPr>
              <a:t>of</a:t>
            </a:r>
          </a:p>
          <a:p>
            <a:pPr marL="0" marR="0" indent="0" algn="l"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a:ln>
                  <a:noFill/>
                </a:ln>
                <a:solidFill>
                  <a:schemeClr val="tx1"/>
                </a:solidFill>
                <a:effectLst/>
                <a:latin typeface="Arial" charset="0"/>
                <a:ea typeface="ＭＳ Ｐゴシック" pitchFamily="-32" charset="-128"/>
              </a:rPr>
              <a:t>Module code+ Student No</a:t>
            </a:r>
          </a:p>
          <a:p>
            <a:pPr marL="0" marR="0" indent="0" algn="l"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dirty="0">
              <a:ln>
                <a:noFill/>
              </a:ln>
              <a:solidFill>
                <a:schemeClr val="tx1"/>
              </a:solidFill>
              <a:effectLst/>
              <a:latin typeface="Arial" charset="0"/>
              <a:ea typeface="ＭＳ Ｐゴシック" pitchFamily="-32"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p:cNvSpPr>
            <a:spLocks noGrp="1" noChangeArrowheads="1"/>
          </p:cNvSpPr>
          <p:nvPr>
            <p:ph type="title"/>
          </p:nvPr>
        </p:nvSpPr>
        <p:spPr/>
        <p:txBody>
          <a:bodyPr/>
          <a:lstStyle/>
          <a:p>
            <a:r>
              <a:rPr lang="en-US" altLang="en-US"/>
              <a:t>Strong and Weak Entity Types - 1 </a:t>
            </a:r>
          </a:p>
        </p:txBody>
      </p:sp>
      <p:sp>
        <p:nvSpPr>
          <p:cNvPr id="24579" name="Rectangle 1027"/>
          <p:cNvSpPr>
            <a:spLocks noGrp="1" noChangeArrowheads="1"/>
          </p:cNvSpPr>
          <p:nvPr>
            <p:ph type="body" idx="1"/>
          </p:nvPr>
        </p:nvSpPr>
        <p:spPr>
          <a:xfrm>
            <a:off x="103188" y="1518184"/>
            <a:ext cx="8856663" cy="4176712"/>
          </a:xfrm>
        </p:spPr>
        <p:txBody>
          <a:bodyPr/>
          <a:lstStyle/>
          <a:p>
            <a:pPr lvl="1">
              <a:buFont typeface="Times" panose="02020603050405020304" pitchFamily="18" charset="0"/>
              <a:buChar char="•"/>
            </a:pPr>
            <a:r>
              <a:rPr lang="en-US" altLang="en-US" b="1" i="1" dirty="0">
                <a:solidFill>
                  <a:srgbClr val="002060"/>
                </a:solidFill>
                <a:latin typeface="Arial" panose="020B0604020202020204" pitchFamily="34" charset="0"/>
              </a:rPr>
              <a:t>Strong entity type</a:t>
            </a:r>
            <a:r>
              <a:rPr lang="en-US" altLang="en-US" dirty="0">
                <a:latin typeface="Arial" panose="020B0604020202020204" pitchFamily="34" charset="0"/>
              </a:rPr>
              <a:t>: </a:t>
            </a:r>
          </a:p>
          <a:p>
            <a:pPr lvl="2">
              <a:buFont typeface="Times" panose="02020603050405020304" pitchFamily="18" charset="0"/>
              <a:buChar char="•"/>
            </a:pPr>
            <a:r>
              <a:rPr lang="en-US" altLang="en-US" dirty="0">
                <a:latin typeface="Arial" panose="020B0604020202020204" pitchFamily="34" charset="0"/>
              </a:rPr>
              <a:t>An entity type that </a:t>
            </a:r>
            <a:r>
              <a:rPr lang="en-US" altLang="en-US" dirty="0">
                <a:solidFill>
                  <a:srgbClr val="002060"/>
                </a:solidFill>
                <a:latin typeface="Arial" panose="020B0604020202020204" pitchFamily="34" charset="0"/>
              </a:rPr>
              <a:t>DOES NOT </a:t>
            </a:r>
            <a:r>
              <a:rPr lang="en-US" altLang="en-US" dirty="0">
                <a:latin typeface="Arial" panose="020B0604020202020204" pitchFamily="34" charset="0"/>
              </a:rPr>
              <a:t>depend upon another entity type for its existence, </a:t>
            </a:r>
          </a:p>
          <a:p>
            <a:pPr lvl="2">
              <a:buFont typeface="Times" panose="02020603050405020304" pitchFamily="18" charset="0"/>
              <a:buChar char="•"/>
            </a:pPr>
            <a:r>
              <a:rPr lang="en-US" altLang="en-US" dirty="0">
                <a:latin typeface="Arial" panose="020B0604020202020204" pitchFamily="34" charset="0"/>
              </a:rPr>
              <a:t>e.g. Student or Employee </a:t>
            </a:r>
          </a:p>
          <a:p>
            <a:pPr lvl="1">
              <a:buFontTx/>
              <a:buNone/>
            </a:pPr>
            <a:endParaRPr lang="en-US" altLang="en-US" dirty="0">
              <a:latin typeface="Arial" panose="020B0604020202020204" pitchFamily="34" charset="0"/>
            </a:endParaRPr>
          </a:p>
          <a:p>
            <a:pPr lvl="1">
              <a:buFont typeface="Times" panose="02020603050405020304" pitchFamily="18" charset="0"/>
              <a:buChar char="•"/>
            </a:pPr>
            <a:r>
              <a:rPr lang="en-US" altLang="en-US" b="1" i="1" dirty="0">
                <a:solidFill>
                  <a:srgbClr val="002060"/>
                </a:solidFill>
                <a:latin typeface="Arial" panose="020B0604020202020204" pitchFamily="34" charset="0"/>
              </a:rPr>
              <a:t>Weak entity type: </a:t>
            </a:r>
          </a:p>
          <a:p>
            <a:pPr lvl="2">
              <a:buFont typeface="Times" panose="02020603050405020304" pitchFamily="18" charset="0"/>
              <a:buChar char="•"/>
            </a:pPr>
            <a:r>
              <a:rPr lang="en-US" altLang="en-US" dirty="0">
                <a:latin typeface="Arial" panose="020B0604020202020204" pitchFamily="34" charset="0"/>
              </a:rPr>
              <a:t>An entity type that </a:t>
            </a:r>
            <a:r>
              <a:rPr lang="en-US" altLang="en-US" dirty="0">
                <a:solidFill>
                  <a:srgbClr val="002060"/>
                </a:solidFill>
                <a:latin typeface="Arial" panose="020B0604020202020204" pitchFamily="34" charset="0"/>
              </a:rPr>
              <a:t>DOES </a:t>
            </a:r>
            <a:r>
              <a:rPr lang="en-US" altLang="en-US" dirty="0">
                <a:latin typeface="Arial" panose="020B0604020202020204" pitchFamily="34" charset="0"/>
              </a:rPr>
              <a:t>depend upon another entity type for its existence, </a:t>
            </a:r>
          </a:p>
          <a:p>
            <a:pPr lvl="2">
              <a:buFont typeface="Times" panose="02020603050405020304" pitchFamily="18" charset="0"/>
              <a:buChar char="•"/>
            </a:pPr>
            <a:r>
              <a:rPr lang="en-US" altLang="en-US" dirty="0">
                <a:latin typeface="Arial" panose="020B0604020202020204" pitchFamily="34" charset="0"/>
              </a:rPr>
              <a:t>e.g. Grades or Bonuses </a:t>
            </a:r>
          </a:p>
        </p:txBody>
      </p:sp>
      <p:sp>
        <p:nvSpPr>
          <p:cNvPr id="2" name="Rectangle 1"/>
          <p:cNvSpPr/>
          <p:nvPr/>
        </p:nvSpPr>
        <p:spPr>
          <a:xfrm>
            <a:off x="3491880" y="5692259"/>
            <a:ext cx="4572000" cy="369332"/>
          </a:xfrm>
          <a:prstGeom prst="rect">
            <a:avLst/>
          </a:prstGeom>
        </p:spPr>
        <p:txBody>
          <a:bodyPr wrap="square">
            <a:spAutoFit/>
          </a:bodyPr>
          <a:lstStyle/>
          <a:p>
            <a:pPr lvl="3"/>
            <a:r>
              <a:rPr lang="en-US" altLang="en-US" sz="1800" dirty="0"/>
              <a:t>Connolly and </a:t>
            </a:r>
            <a:r>
              <a:rPr lang="en-US" altLang="en-US" sz="1800" dirty="0" err="1"/>
              <a:t>Begg</a:t>
            </a:r>
            <a:r>
              <a:rPr lang="en-US" altLang="en-US" sz="1800" dirty="0"/>
              <a:t> (2015)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Grp="1" noChangeArrowheads="1"/>
          </p:cNvSpPr>
          <p:nvPr>
            <p:ph type="title"/>
          </p:nvPr>
        </p:nvSpPr>
        <p:spPr>
          <a:xfrm>
            <a:off x="179388" y="188913"/>
            <a:ext cx="8785225" cy="1143000"/>
          </a:xfrm>
        </p:spPr>
        <p:txBody>
          <a:bodyPr/>
          <a:lstStyle/>
          <a:p>
            <a:r>
              <a:rPr lang="en-US" altLang="en-US"/>
              <a:t>Strong and Weak Entity Types - 2</a:t>
            </a:r>
          </a:p>
        </p:txBody>
      </p:sp>
      <p:sp>
        <p:nvSpPr>
          <p:cNvPr id="25603" name="Text Box 1028"/>
          <p:cNvSpPr txBox="1">
            <a:spLocks noChangeArrowheads="1"/>
          </p:cNvSpPr>
          <p:nvPr/>
        </p:nvSpPr>
        <p:spPr bwMode="auto">
          <a:xfrm>
            <a:off x="1425575" y="1346200"/>
            <a:ext cx="1082675" cy="19383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solidFill>
                <a:schemeClr val="bg2"/>
              </a:solidFill>
            </a:endParaRPr>
          </a:p>
          <a:p>
            <a:endParaRPr lang="en-US" altLang="en-US">
              <a:solidFill>
                <a:schemeClr val="bg2"/>
              </a:solidFill>
            </a:endParaRPr>
          </a:p>
          <a:p>
            <a:r>
              <a:rPr lang="en-US" altLang="en-US">
                <a:solidFill>
                  <a:schemeClr val="bg2"/>
                </a:solidFill>
              </a:rPr>
              <a:t>Client</a:t>
            </a:r>
          </a:p>
          <a:p>
            <a:endParaRPr lang="en-US" altLang="en-US">
              <a:solidFill>
                <a:schemeClr val="bg2"/>
              </a:solidFill>
            </a:endParaRPr>
          </a:p>
          <a:p>
            <a:endParaRPr lang="en-US" altLang="en-US">
              <a:solidFill>
                <a:schemeClr val="bg2"/>
              </a:solidFill>
            </a:endParaRPr>
          </a:p>
        </p:txBody>
      </p:sp>
      <p:sp>
        <p:nvSpPr>
          <p:cNvPr id="25604" name="Text Box 1029"/>
          <p:cNvSpPr txBox="1">
            <a:spLocks noChangeArrowheads="1"/>
          </p:cNvSpPr>
          <p:nvPr/>
        </p:nvSpPr>
        <p:spPr bwMode="auto">
          <a:xfrm>
            <a:off x="5556250" y="1341438"/>
            <a:ext cx="1752600" cy="19383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solidFill>
                <a:schemeClr val="bg2"/>
              </a:solidFill>
            </a:endParaRPr>
          </a:p>
          <a:p>
            <a:endParaRPr lang="en-US" altLang="en-US">
              <a:solidFill>
                <a:schemeClr val="bg2"/>
              </a:solidFill>
            </a:endParaRPr>
          </a:p>
          <a:p>
            <a:r>
              <a:rPr lang="en-US" altLang="en-US">
                <a:solidFill>
                  <a:schemeClr val="bg2"/>
                </a:solidFill>
              </a:rPr>
              <a:t>Preference</a:t>
            </a:r>
          </a:p>
          <a:p>
            <a:endParaRPr lang="en-US" altLang="en-US">
              <a:solidFill>
                <a:schemeClr val="bg2"/>
              </a:solidFill>
            </a:endParaRPr>
          </a:p>
          <a:p>
            <a:endParaRPr lang="en-US" altLang="en-US">
              <a:solidFill>
                <a:schemeClr val="bg2"/>
              </a:solidFill>
            </a:endParaRPr>
          </a:p>
        </p:txBody>
      </p:sp>
      <p:sp>
        <p:nvSpPr>
          <p:cNvPr id="25605" name="Line 1031"/>
          <p:cNvSpPr>
            <a:spLocks noChangeShapeType="1"/>
          </p:cNvSpPr>
          <p:nvPr/>
        </p:nvSpPr>
        <p:spPr bwMode="auto">
          <a:xfrm>
            <a:off x="2508250" y="2349500"/>
            <a:ext cx="3048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5606" name="Text Box 1032"/>
          <p:cNvSpPr txBox="1">
            <a:spLocks noChangeArrowheads="1"/>
          </p:cNvSpPr>
          <p:nvPr/>
        </p:nvSpPr>
        <p:spPr bwMode="auto">
          <a:xfrm>
            <a:off x="3482975" y="1747838"/>
            <a:ext cx="1225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bg2"/>
                </a:solidFill>
              </a:rPr>
              <a:t>States&gt;</a:t>
            </a:r>
          </a:p>
        </p:txBody>
      </p:sp>
      <p:sp>
        <p:nvSpPr>
          <p:cNvPr id="25607" name="Text Box 1034"/>
          <p:cNvSpPr txBox="1">
            <a:spLocks noChangeArrowheads="1"/>
          </p:cNvSpPr>
          <p:nvPr/>
        </p:nvSpPr>
        <p:spPr bwMode="auto">
          <a:xfrm>
            <a:off x="179388" y="3357563"/>
            <a:ext cx="8785225"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6700" indent="-2667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buFont typeface="Arial" panose="020B0604020202020204" pitchFamily="34" charset="0"/>
              <a:buChar char="•"/>
            </a:pPr>
            <a:r>
              <a:rPr lang="en-US" altLang="en-US" sz="2800">
                <a:solidFill>
                  <a:schemeClr val="bg2"/>
                </a:solidFill>
              </a:rPr>
              <a:t>Without the client, the preference would not exist!</a:t>
            </a:r>
          </a:p>
          <a:p>
            <a:pPr>
              <a:buFont typeface="Arial" panose="020B0604020202020204" pitchFamily="34" charset="0"/>
              <a:buChar char="•"/>
            </a:pPr>
            <a:endParaRPr lang="en-US" altLang="en-US" sz="1600">
              <a:solidFill>
                <a:schemeClr val="bg2"/>
              </a:solidFill>
            </a:endParaRPr>
          </a:p>
          <a:p>
            <a:pPr>
              <a:buFont typeface="Arial" panose="020B0604020202020204" pitchFamily="34" charset="0"/>
              <a:buChar char="•"/>
            </a:pPr>
            <a:r>
              <a:rPr lang="en-US" altLang="en-US" sz="2800"/>
              <a:t>Strong entity types are also known as </a:t>
            </a:r>
            <a:r>
              <a:rPr lang="en-US" altLang="en-US" sz="2800" b="1" i="1"/>
              <a:t>parent</a:t>
            </a:r>
            <a:r>
              <a:rPr lang="en-US" altLang="en-US" sz="2800" i="1"/>
              <a:t>, </a:t>
            </a:r>
            <a:r>
              <a:rPr lang="en-US" altLang="en-US" sz="2800" b="1" i="1"/>
              <a:t>owner</a:t>
            </a:r>
            <a:r>
              <a:rPr lang="en-US" altLang="en-US" sz="2800" i="1"/>
              <a:t> </a:t>
            </a:r>
            <a:r>
              <a:rPr lang="en-US" altLang="en-US" sz="2800"/>
              <a:t>or </a:t>
            </a:r>
            <a:r>
              <a:rPr lang="en-US" altLang="en-US" sz="2800" b="1" i="1"/>
              <a:t>dominant</a:t>
            </a:r>
            <a:r>
              <a:rPr lang="en-US" altLang="en-US" sz="2800" i="1"/>
              <a:t> </a:t>
            </a:r>
            <a:r>
              <a:rPr lang="en-US" altLang="en-US" sz="2800"/>
              <a:t>entity types.</a:t>
            </a:r>
          </a:p>
          <a:p>
            <a:pPr>
              <a:buFont typeface="Arial" panose="020B0604020202020204" pitchFamily="34" charset="0"/>
              <a:buChar char="•"/>
            </a:pPr>
            <a:r>
              <a:rPr lang="en-US" altLang="en-US" sz="2800"/>
              <a:t>Weak entity types are also known as </a:t>
            </a:r>
            <a:r>
              <a:rPr lang="en-US" altLang="en-US" sz="2800" b="1" i="1"/>
              <a:t>child</a:t>
            </a:r>
            <a:r>
              <a:rPr lang="en-US" altLang="en-US" sz="2800" i="1"/>
              <a:t>, </a:t>
            </a:r>
            <a:r>
              <a:rPr lang="en-US" altLang="en-US" sz="2800" b="1" i="1"/>
              <a:t>dependent</a:t>
            </a:r>
            <a:r>
              <a:rPr lang="en-US" altLang="en-US" sz="2800" i="1"/>
              <a:t>, </a:t>
            </a:r>
            <a:r>
              <a:rPr lang="en-US" altLang="en-US" sz="2800"/>
              <a:t>or </a:t>
            </a:r>
            <a:r>
              <a:rPr lang="en-US" altLang="en-US" sz="2800" b="1" i="1"/>
              <a:t>subordinate</a:t>
            </a:r>
            <a:r>
              <a:rPr lang="en-US" altLang="en-US" sz="2800" i="1"/>
              <a:t> </a:t>
            </a:r>
            <a:r>
              <a:rPr lang="en-US" altLang="en-US" sz="2800"/>
              <a:t>entities.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26"/>
          <p:cNvSpPr>
            <a:spLocks noGrp="1" noChangeArrowheads="1"/>
          </p:cNvSpPr>
          <p:nvPr>
            <p:ph type="title"/>
          </p:nvPr>
        </p:nvSpPr>
        <p:spPr/>
        <p:txBody>
          <a:bodyPr/>
          <a:lstStyle/>
          <a:p>
            <a:r>
              <a:rPr lang="en-US" altLang="en-US"/>
              <a:t>Strong and Weak Entity Types - 3</a:t>
            </a:r>
          </a:p>
        </p:txBody>
      </p:sp>
      <p:sp>
        <p:nvSpPr>
          <p:cNvPr id="27651" name="Rectangle 1027"/>
          <p:cNvSpPr>
            <a:spLocks noGrp="1" noChangeArrowheads="1"/>
          </p:cNvSpPr>
          <p:nvPr>
            <p:ph type="body" idx="1"/>
          </p:nvPr>
        </p:nvSpPr>
        <p:spPr/>
        <p:txBody>
          <a:bodyPr/>
          <a:lstStyle/>
          <a:p>
            <a:pPr lvl="1"/>
            <a:r>
              <a:rPr lang="en-US" altLang="en-US" dirty="0">
                <a:latin typeface="Arial" panose="020B0604020202020204" pitchFamily="34" charset="0"/>
              </a:rPr>
              <a:t>The primary key of a weak entity type would have to include the primary key of the strong entity type.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a:t>The Unit Roadmap</a:t>
            </a:r>
          </a:p>
        </p:txBody>
      </p:sp>
      <p:graphicFrame>
        <p:nvGraphicFramePr>
          <p:cNvPr id="4" name="Table 3"/>
          <p:cNvGraphicFramePr>
            <a:graphicFrameLocks noGrp="1"/>
          </p:cNvGraphicFramePr>
          <p:nvPr>
            <p:extLst>
              <p:ext uri="{D42A27DB-BD31-4B8C-83A1-F6EECF244321}">
                <p14:modId xmlns:p14="http://schemas.microsoft.com/office/powerpoint/2010/main" val="2879224344"/>
              </p:ext>
            </p:extLst>
          </p:nvPr>
        </p:nvGraphicFramePr>
        <p:xfrm>
          <a:off x="611188" y="1484313"/>
          <a:ext cx="7777162" cy="4321173"/>
        </p:xfrm>
        <a:graphic>
          <a:graphicData uri="http://schemas.openxmlformats.org/drawingml/2006/table">
            <a:tbl>
              <a:tblPr/>
              <a:tblGrid>
                <a:gridCol w="1111024">
                  <a:extLst>
                    <a:ext uri="{9D8B030D-6E8A-4147-A177-3AD203B41FA5}">
                      <a16:colId xmlns:a16="http://schemas.microsoft.com/office/drawing/2014/main" val="20000"/>
                    </a:ext>
                  </a:extLst>
                </a:gridCol>
                <a:gridCol w="6666138">
                  <a:extLst>
                    <a:ext uri="{9D8B030D-6E8A-4147-A177-3AD203B41FA5}">
                      <a16:colId xmlns:a16="http://schemas.microsoft.com/office/drawing/2014/main" val="20001"/>
                    </a:ext>
                  </a:extLst>
                </a:gridCol>
              </a:tblGrid>
              <a:tr h="360073">
                <a:tc>
                  <a:txBody>
                    <a:bodyPr/>
                    <a:lstStyle/>
                    <a:p>
                      <a:pPr>
                        <a:lnSpc>
                          <a:spcPct val="115000"/>
                        </a:lnSpc>
                        <a:spcAft>
                          <a:spcPts val="0"/>
                        </a:spcAft>
                      </a:pPr>
                      <a:r>
                        <a:rPr lang="en-US" sz="1900" b="0" dirty="0">
                          <a:latin typeface="Arial" panose="020B0604020202020204" pitchFamily="34" charset="0"/>
                          <a:ea typeface="Calibri"/>
                          <a:cs typeface="Arial" panose="020B0604020202020204" pitchFamily="34" charset="0"/>
                        </a:rPr>
                        <a:t>1</a:t>
                      </a:r>
                      <a:endParaRPr lang="en-GB" sz="1900" b="0" dirty="0">
                        <a:latin typeface="Arial" panose="020B0604020202020204" pitchFamily="34" charset="0"/>
                        <a:ea typeface="Calibri"/>
                        <a:cs typeface="Arial" panose="020B0604020202020204" pitchFamily="34" charset="0"/>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900" b="0" dirty="0">
                          <a:latin typeface="Arial" panose="020B0604020202020204" pitchFamily="34" charset="0"/>
                          <a:ea typeface="Calibri"/>
                          <a:cs typeface="Arial" panose="020B0604020202020204" pitchFamily="34" charset="0"/>
                        </a:rPr>
                        <a:t>Introduction to </a:t>
                      </a:r>
                      <a:r>
                        <a:rPr lang="en-US" sz="1900" b="0">
                          <a:latin typeface="Arial" panose="020B0604020202020204" pitchFamily="34" charset="0"/>
                          <a:ea typeface="Calibri"/>
                          <a:cs typeface="Arial" panose="020B0604020202020204" pitchFamily="34" charset="0"/>
                        </a:rPr>
                        <a:t>the unit </a:t>
                      </a:r>
                      <a:r>
                        <a:rPr lang="en-US" sz="1900" b="0" dirty="0">
                          <a:latin typeface="Arial" panose="020B0604020202020204" pitchFamily="34" charset="0"/>
                          <a:ea typeface="Calibri"/>
                          <a:cs typeface="Arial" panose="020B0604020202020204" pitchFamily="34" charset="0"/>
                        </a:rPr>
                        <a:t>and database fundamentals </a:t>
                      </a:r>
                      <a:endParaRPr lang="en-GB" sz="1900" b="0" dirty="0">
                        <a:latin typeface="Arial" panose="020B0604020202020204" pitchFamily="34" charset="0"/>
                        <a:ea typeface="Calibri"/>
                        <a:cs typeface="Arial" panose="020B0604020202020204" pitchFamily="34" charset="0"/>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60073">
                <a:tc>
                  <a:txBody>
                    <a:bodyPr/>
                    <a:lstStyle/>
                    <a:p>
                      <a:pPr>
                        <a:lnSpc>
                          <a:spcPct val="115000"/>
                        </a:lnSpc>
                        <a:spcAft>
                          <a:spcPts val="0"/>
                        </a:spcAft>
                      </a:pPr>
                      <a:r>
                        <a:rPr lang="en-US" sz="1900">
                          <a:latin typeface="Arial" panose="020B0604020202020204" pitchFamily="34" charset="0"/>
                          <a:ea typeface="Calibri"/>
                          <a:cs typeface="Arial" panose="020B0604020202020204" pitchFamily="34" charset="0"/>
                        </a:rPr>
                        <a:t>2</a:t>
                      </a:r>
                      <a:endParaRPr lang="en-GB" sz="1900">
                        <a:latin typeface="Arial" panose="020B0604020202020204" pitchFamily="34" charset="0"/>
                        <a:ea typeface="Calibri"/>
                        <a:cs typeface="Arial" panose="020B0604020202020204" pitchFamily="34" charset="0"/>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Entity Relationship Modelling 1</a:t>
                      </a:r>
                      <a:endParaRPr kumimoji="0" lang="en-GB" altLang="en-US" sz="19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0370">
                <a:tc>
                  <a:txBody>
                    <a:bodyPr/>
                    <a:lstStyle/>
                    <a:p>
                      <a:pPr>
                        <a:lnSpc>
                          <a:spcPct val="115000"/>
                        </a:lnSpc>
                        <a:spcAft>
                          <a:spcPts val="0"/>
                        </a:spcAft>
                      </a:pPr>
                      <a:r>
                        <a:rPr lang="en-US" sz="1900" b="1" dirty="0">
                          <a:latin typeface="Arial" panose="020B0604020202020204" pitchFamily="34" charset="0"/>
                          <a:ea typeface="Calibri"/>
                          <a:cs typeface="Arial" panose="020B0604020202020204" pitchFamily="34" charset="0"/>
                        </a:rPr>
                        <a:t>3</a:t>
                      </a:r>
                      <a:endParaRPr lang="en-GB" sz="1900" b="1" dirty="0">
                        <a:latin typeface="Arial" panose="020B0604020202020204" pitchFamily="34" charset="0"/>
                        <a:ea typeface="Calibri"/>
                        <a:cs typeface="Arial" panose="020B0604020202020204" pitchFamily="34" charset="0"/>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90000"/>
                      </a:schemeClr>
                    </a:solidFill>
                  </a:tcPr>
                </a:tc>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900" b="1"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Entity Relationship Modelling 2</a:t>
                      </a:r>
                      <a:endParaRPr kumimoji="0" lang="en-GB" altLang="en-US" sz="1900" b="1"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90000"/>
                      </a:schemeClr>
                    </a:solidFill>
                  </a:tcPr>
                </a:tc>
                <a:extLst>
                  <a:ext uri="{0D108BD9-81ED-4DB2-BD59-A6C34878D82A}">
                    <a16:rowId xmlns:a16="http://schemas.microsoft.com/office/drawing/2014/main" val="10002"/>
                  </a:ext>
                </a:extLst>
              </a:tr>
              <a:tr h="360073">
                <a:tc>
                  <a:txBody>
                    <a:bodyPr/>
                    <a:lstStyle/>
                    <a:p>
                      <a:pPr>
                        <a:lnSpc>
                          <a:spcPct val="115000"/>
                        </a:lnSpc>
                        <a:spcAft>
                          <a:spcPts val="0"/>
                        </a:spcAft>
                      </a:pPr>
                      <a:r>
                        <a:rPr lang="en-US" sz="1900">
                          <a:latin typeface="Arial" panose="020B0604020202020204" pitchFamily="34" charset="0"/>
                          <a:ea typeface="Calibri"/>
                          <a:cs typeface="Arial" panose="020B0604020202020204" pitchFamily="34" charset="0"/>
                        </a:rPr>
                        <a:t>4</a:t>
                      </a:r>
                      <a:endParaRPr lang="en-GB" sz="1900">
                        <a:latin typeface="Arial" panose="020B0604020202020204" pitchFamily="34" charset="0"/>
                        <a:ea typeface="Calibri"/>
                        <a:cs typeface="Arial" panose="020B0604020202020204" pitchFamily="34" charset="0"/>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9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The Relational Model</a:t>
                      </a:r>
                      <a:endParaRPr kumimoji="0" lang="en-GB" altLang="en-US" sz="19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60073">
                <a:tc>
                  <a:txBody>
                    <a:bodyPr/>
                    <a:lstStyle/>
                    <a:p>
                      <a:pPr>
                        <a:lnSpc>
                          <a:spcPct val="115000"/>
                        </a:lnSpc>
                        <a:spcAft>
                          <a:spcPts val="0"/>
                        </a:spcAft>
                      </a:pPr>
                      <a:r>
                        <a:rPr lang="en-US" sz="1900">
                          <a:latin typeface="Arial" panose="020B0604020202020204" pitchFamily="34" charset="0"/>
                          <a:ea typeface="Calibri"/>
                          <a:cs typeface="Arial" panose="020B0604020202020204" pitchFamily="34" charset="0"/>
                        </a:rPr>
                        <a:t>5</a:t>
                      </a:r>
                      <a:endParaRPr lang="en-GB" sz="1900">
                        <a:latin typeface="Arial" panose="020B0604020202020204" pitchFamily="34" charset="0"/>
                        <a:ea typeface="Calibri"/>
                        <a:cs typeface="Arial" panose="020B0604020202020204" pitchFamily="34" charset="0"/>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900" b="0" i="0" u="none" strike="noStrike" cap="none" normalizeH="0" baseline="0" dirty="0" err="1">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Normalisation</a:t>
                      </a:r>
                      <a:endParaRPr kumimoji="0" lang="en-GB" altLang="en-US" sz="19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60073">
                <a:tc>
                  <a:txBody>
                    <a:bodyPr/>
                    <a:lstStyle/>
                    <a:p>
                      <a:pPr>
                        <a:lnSpc>
                          <a:spcPct val="115000"/>
                        </a:lnSpc>
                        <a:spcAft>
                          <a:spcPts val="0"/>
                        </a:spcAft>
                      </a:pPr>
                      <a:r>
                        <a:rPr lang="en-US" sz="1900">
                          <a:latin typeface="Arial" panose="020B0604020202020204" pitchFamily="34" charset="0"/>
                          <a:ea typeface="Calibri"/>
                          <a:cs typeface="Arial" panose="020B0604020202020204" pitchFamily="34" charset="0"/>
                        </a:rPr>
                        <a:t>6</a:t>
                      </a:r>
                      <a:endParaRPr lang="en-GB" sz="1900">
                        <a:latin typeface="Arial" panose="020B0604020202020204" pitchFamily="34" charset="0"/>
                        <a:ea typeface="Calibri"/>
                        <a:cs typeface="Arial" panose="020B0604020202020204" pitchFamily="34" charset="0"/>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SQL </a:t>
                      </a:r>
                      <a:endParaRPr kumimoji="0" lang="en-GB" altLang="en-US" sz="19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60073">
                <a:tc>
                  <a:txBody>
                    <a:bodyPr/>
                    <a:lstStyle/>
                    <a:p>
                      <a:pPr>
                        <a:lnSpc>
                          <a:spcPct val="115000"/>
                        </a:lnSpc>
                        <a:spcAft>
                          <a:spcPts val="0"/>
                        </a:spcAft>
                      </a:pPr>
                      <a:r>
                        <a:rPr lang="en-US" sz="1900">
                          <a:latin typeface="Arial" panose="020B0604020202020204" pitchFamily="34" charset="0"/>
                          <a:ea typeface="Calibri"/>
                          <a:cs typeface="Arial" panose="020B0604020202020204" pitchFamily="34" charset="0"/>
                        </a:rPr>
                        <a:t>7</a:t>
                      </a:r>
                      <a:endParaRPr lang="en-GB" sz="1900">
                        <a:latin typeface="Arial" panose="020B0604020202020204" pitchFamily="34" charset="0"/>
                        <a:ea typeface="Calibri"/>
                        <a:cs typeface="Arial" panose="020B0604020202020204" pitchFamily="34" charset="0"/>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Database Design</a:t>
                      </a:r>
                      <a:endParaRPr kumimoji="0" lang="en-GB" altLang="en-US" sz="19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60073">
                <a:tc>
                  <a:txBody>
                    <a:bodyPr/>
                    <a:lstStyle/>
                    <a:p>
                      <a:pPr>
                        <a:lnSpc>
                          <a:spcPct val="115000"/>
                        </a:lnSpc>
                        <a:spcAft>
                          <a:spcPts val="0"/>
                        </a:spcAft>
                      </a:pPr>
                      <a:r>
                        <a:rPr lang="en-US" sz="1900">
                          <a:latin typeface="Arial" panose="020B0604020202020204" pitchFamily="34" charset="0"/>
                          <a:ea typeface="Calibri"/>
                          <a:cs typeface="Arial" panose="020B0604020202020204" pitchFamily="34" charset="0"/>
                        </a:rPr>
                        <a:t>8</a:t>
                      </a:r>
                      <a:endParaRPr lang="en-GB" sz="1900">
                        <a:latin typeface="Arial" panose="020B0604020202020204" pitchFamily="34" charset="0"/>
                        <a:ea typeface="Calibri"/>
                        <a:cs typeface="Arial" panose="020B0604020202020204" pitchFamily="34" charset="0"/>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9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Supporting transactions</a:t>
                      </a:r>
                      <a:endParaRPr kumimoji="0" lang="en-GB" altLang="en-US" sz="19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60073">
                <a:tc>
                  <a:txBody>
                    <a:bodyPr/>
                    <a:lstStyle/>
                    <a:p>
                      <a:pPr>
                        <a:lnSpc>
                          <a:spcPct val="115000"/>
                        </a:lnSpc>
                        <a:spcAft>
                          <a:spcPts val="0"/>
                        </a:spcAft>
                      </a:pPr>
                      <a:r>
                        <a:rPr lang="en-US" sz="1900">
                          <a:latin typeface="Arial" panose="020B0604020202020204" pitchFamily="34" charset="0"/>
                          <a:ea typeface="Calibri"/>
                          <a:cs typeface="Arial" panose="020B0604020202020204" pitchFamily="34" charset="0"/>
                        </a:rPr>
                        <a:t>9</a:t>
                      </a:r>
                      <a:endParaRPr lang="en-GB" sz="1900">
                        <a:latin typeface="Arial" panose="020B0604020202020204" pitchFamily="34" charset="0"/>
                        <a:ea typeface="Calibri"/>
                        <a:cs typeface="Arial" panose="020B0604020202020204" pitchFamily="34" charset="0"/>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GB" altLang="en-US" sz="19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Database Implementation</a:t>
                      </a: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60073">
                <a:tc>
                  <a:txBody>
                    <a:bodyPr/>
                    <a:lstStyle/>
                    <a:p>
                      <a:pPr>
                        <a:lnSpc>
                          <a:spcPct val="115000"/>
                        </a:lnSpc>
                        <a:spcAft>
                          <a:spcPts val="0"/>
                        </a:spcAft>
                      </a:pPr>
                      <a:r>
                        <a:rPr lang="en-US" sz="1900">
                          <a:latin typeface="Arial" panose="020B0604020202020204" pitchFamily="34" charset="0"/>
                          <a:ea typeface="Calibri"/>
                          <a:cs typeface="Arial" panose="020B0604020202020204" pitchFamily="34" charset="0"/>
                        </a:rPr>
                        <a:t>10</a:t>
                      </a:r>
                      <a:endParaRPr lang="en-GB" sz="1900">
                        <a:latin typeface="Arial" panose="020B0604020202020204" pitchFamily="34" charset="0"/>
                        <a:ea typeface="Calibri"/>
                        <a:cs typeface="Arial" panose="020B0604020202020204" pitchFamily="34" charset="0"/>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9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Database Security and Cloud Databases</a:t>
                      </a:r>
                      <a:endParaRPr kumimoji="0" lang="en-GB" altLang="en-US" sz="19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60073">
                <a:tc>
                  <a:txBody>
                    <a:bodyPr/>
                    <a:lstStyle/>
                    <a:p>
                      <a:pPr>
                        <a:lnSpc>
                          <a:spcPct val="115000"/>
                        </a:lnSpc>
                        <a:spcAft>
                          <a:spcPts val="0"/>
                        </a:spcAft>
                      </a:pPr>
                      <a:r>
                        <a:rPr lang="en-US" sz="1900">
                          <a:latin typeface="Arial" panose="020B0604020202020204" pitchFamily="34" charset="0"/>
                          <a:ea typeface="Calibri"/>
                          <a:cs typeface="Arial" panose="020B0604020202020204" pitchFamily="34" charset="0"/>
                        </a:rPr>
                        <a:t>11</a:t>
                      </a:r>
                      <a:endParaRPr lang="en-GB" sz="1900">
                        <a:latin typeface="Arial" panose="020B0604020202020204" pitchFamily="34" charset="0"/>
                        <a:ea typeface="Calibri"/>
                        <a:cs typeface="Arial" panose="020B0604020202020204" pitchFamily="34" charset="0"/>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9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Big Data and Post-Relational Databases</a:t>
                      </a: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60073">
                <a:tc>
                  <a:txBody>
                    <a:bodyPr/>
                    <a:lstStyle/>
                    <a:p>
                      <a:pPr>
                        <a:lnSpc>
                          <a:spcPct val="115000"/>
                        </a:lnSpc>
                        <a:spcAft>
                          <a:spcPts val="0"/>
                        </a:spcAft>
                      </a:pPr>
                      <a:r>
                        <a:rPr lang="en-US" sz="1900">
                          <a:latin typeface="Arial" panose="020B0604020202020204" pitchFamily="34" charset="0"/>
                          <a:ea typeface="Calibri"/>
                          <a:cs typeface="Arial" panose="020B0604020202020204" pitchFamily="34" charset="0"/>
                        </a:rPr>
                        <a:t>12</a:t>
                      </a:r>
                      <a:endParaRPr lang="en-GB" sz="1900">
                        <a:latin typeface="Arial" panose="020B0604020202020204" pitchFamily="34" charset="0"/>
                        <a:ea typeface="Calibri"/>
                        <a:cs typeface="Arial" panose="020B0604020202020204" pitchFamily="34" charset="0"/>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900" dirty="0">
                          <a:latin typeface="Arial" panose="020B0604020202020204" pitchFamily="34" charset="0"/>
                          <a:ea typeface="Calibri"/>
                          <a:cs typeface="Arial" panose="020B0604020202020204" pitchFamily="34" charset="0"/>
                        </a:rPr>
                        <a:t>Summary</a:t>
                      </a:r>
                      <a:endParaRPr lang="en-GB" sz="1900" dirty="0">
                        <a:latin typeface="Arial" panose="020B0604020202020204" pitchFamily="34" charset="0"/>
                        <a:ea typeface="Calibri"/>
                        <a:cs typeface="Arial" panose="020B0604020202020204" pitchFamily="34" charset="0"/>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8236" name="Rectangle 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p:txBody>
          <a:bodyPr/>
          <a:lstStyle/>
          <a:p>
            <a:r>
              <a:rPr lang="en-US" altLang="en-US"/>
              <a:t>Checkpoint Summary</a:t>
            </a:r>
          </a:p>
        </p:txBody>
      </p:sp>
      <p:sp>
        <p:nvSpPr>
          <p:cNvPr id="28675" name="Rectangle 1027"/>
          <p:cNvSpPr>
            <a:spLocks noGrp="1" noChangeArrowheads="1"/>
          </p:cNvSpPr>
          <p:nvPr>
            <p:ph type="body" idx="1"/>
          </p:nvPr>
        </p:nvSpPr>
        <p:spPr/>
        <p:txBody>
          <a:bodyPr/>
          <a:lstStyle/>
          <a:p>
            <a:pPr lvl="1"/>
            <a:r>
              <a:rPr lang="en-US" altLang="en-US" dirty="0">
                <a:latin typeface="Arial" panose="020B0604020202020204" pitchFamily="34" charset="0"/>
              </a:rPr>
              <a:t>Identify entities for a given scenario (nouns)</a:t>
            </a:r>
          </a:p>
          <a:p>
            <a:pPr lvl="1"/>
            <a:r>
              <a:rPr lang="en-US" altLang="en-US" dirty="0">
                <a:latin typeface="Arial" panose="020B0604020202020204" pitchFamily="34" charset="0"/>
              </a:rPr>
              <a:t>Attributes</a:t>
            </a:r>
          </a:p>
          <a:p>
            <a:pPr lvl="1"/>
            <a:r>
              <a:rPr lang="en-US" altLang="en-US" dirty="0">
                <a:latin typeface="Arial" panose="020B0604020202020204" pitchFamily="34" charset="0"/>
              </a:rPr>
              <a:t>Types of entity relationship</a:t>
            </a:r>
          </a:p>
          <a:p>
            <a:pPr lvl="1"/>
            <a:r>
              <a:rPr lang="en-US" altLang="en-US" dirty="0">
                <a:latin typeface="Arial" panose="020B0604020202020204" pitchFamily="34" charset="0"/>
              </a:rPr>
              <a:t>Resolving many-many relationships</a:t>
            </a:r>
          </a:p>
          <a:p>
            <a:pPr lvl="2"/>
            <a:r>
              <a:rPr lang="en-US" altLang="en-US" dirty="0">
                <a:latin typeface="Arial" panose="020B0604020202020204" pitchFamily="34" charset="0"/>
              </a:rPr>
              <a:t>Add new Entity-type</a:t>
            </a:r>
          </a:p>
          <a:p>
            <a:pPr lvl="1"/>
            <a:r>
              <a:rPr lang="en-US" altLang="en-US" dirty="0">
                <a:latin typeface="Arial" panose="020B0604020202020204" pitchFamily="34" charset="0"/>
              </a:rPr>
              <a:t>Strong and weak entity relationship types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p:txBody>
          <a:bodyPr/>
          <a:lstStyle/>
          <a:p>
            <a:r>
              <a:rPr lang="en-US" altLang="en-US"/>
              <a:t>Fan Traps – The Problem</a:t>
            </a:r>
          </a:p>
        </p:txBody>
      </p:sp>
      <p:sp>
        <p:nvSpPr>
          <p:cNvPr id="29699" name="TextBox 3"/>
          <p:cNvSpPr txBox="1">
            <a:spLocks noChangeArrowheads="1"/>
          </p:cNvSpPr>
          <p:nvPr/>
        </p:nvSpPr>
        <p:spPr bwMode="auto">
          <a:xfrm>
            <a:off x="3635375" y="2498725"/>
            <a:ext cx="1512888" cy="19383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solidFill>
                <a:schemeClr val="bg2"/>
              </a:solidFill>
            </a:endParaRPr>
          </a:p>
          <a:p>
            <a:endParaRPr lang="en-GB" altLang="en-US">
              <a:solidFill>
                <a:schemeClr val="bg2"/>
              </a:solidFill>
            </a:endParaRPr>
          </a:p>
          <a:p>
            <a:r>
              <a:rPr lang="en-GB" altLang="en-US">
                <a:solidFill>
                  <a:schemeClr val="bg2"/>
                </a:solidFill>
              </a:rPr>
              <a:t>Campus</a:t>
            </a:r>
          </a:p>
          <a:p>
            <a:endParaRPr lang="en-GB" altLang="en-US">
              <a:solidFill>
                <a:schemeClr val="bg2"/>
              </a:solidFill>
            </a:endParaRPr>
          </a:p>
          <a:p>
            <a:endParaRPr lang="en-GB" altLang="en-US">
              <a:solidFill>
                <a:schemeClr val="bg2"/>
              </a:solidFill>
            </a:endParaRPr>
          </a:p>
        </p:txBody>
      </p:sp>
      <p:sp>
        <p:nvSpPr>
          <p:cNvPr id="29700" name="TextBox 4"/>
          <p:cNvSpPr txBox="1">
            <a:spLocks noChangeArrowheads="1"/>
          </p:cNvSpPr>
          <p:nvPr/>
        </p:nvSpPr>
        <p:spPr bwMode="auto">
          <a:xfrm>
            <a:off x="6986588" y="2425700"/>
            <a:ext cx="1793875" cy="19399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solidFill>
                <a:schemeClr val="bg2"/>
              </a:solidFill>
            </a:endParaRPr>
          </a:p>
          <a:p>
            <a:endParaRPr lang="en-GB" altLang="en-US">
              <a:solidFill>
                <a:schemeClr val="bg2"/>
              </a:solidFill>
            </a:endParaRPr>
          </a:p>
          <a:p>
            <a:r>
              <a:rPr lang="en-GB" altLang="en-US">
                <a:solidFill>
                  <a:schemeClr val="bg2"/>
                </a:solidFill>
              </a:rPr>
              <a:t>Department</a:t>
            </a:r>
          </a:p>
          <a:p>
            <a:endParaRPr lang="en-GB" altLang="en-US">
              <a:solidFill>
                <a:schemeClr val="bg2"/>
              </a:solidFill>
            </a:endParaRPr>
          </a:p>
          <a:p>
            <a:endParaRPr lang="en-GB" altLang="en-US">
              <a:solidFill>
                <a:schemeClr val="bg2"/>
              </a:solidFill>
            </a:endParaRPr>
          </a:p>
        </p:txBody>
      </p:sp>
      <p:sp>
        <p:nvSpPr>
          <p:cNvPr id="29701" name="TextBox 5"/>
          <p:cNvSpPr txBox="1">
            <a:spLocks noChangeArrowheads="1"/>
          </p:cNvSpPr>
          <p:nvPr/>
        </p:nvSpPr>
        <p:spPr bwMode="auto">
          <a:xfrm>
            <a:off x="539750" y="2498725"/>
            <a:ext cx="1800225" cy="19383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solidFill>
                <a:schemeClr val="bg2"/>
              </a:solidFill>
            </a:endParaRPr>
          </a:p>
          <a:p>
            <a:endParaRPr lang="en-GB" altLang="en-US">
              <a:solidFill>
                <a:schemeClr val="bg2"/>
              </a:solidFill>
            </a:endParaRPr>
          </a:p>
          <a:p>
            <a:r>
              <a:rPr lang="en-GB" altLang="en-US">
                <a:solidFill>
                  <a:schemeClr val="bg2"/>
                </a:solidFill>
              </a:rPr>
              <a:t>Staff</a:t>
            </a:r>
          </a:p>
          <a:p>
            <a:endParaRPr lang="en-GB" altLang="en-US">
              <a:solidFill>
                <a:schemeClr val="bg2"/>
              </a:solidFill>
            </a:endParaRPr>
          </a:p>
          <a:p>
            <a:endParaRPr lang="en-GB" altLang="en-US">
              <a:solidFill>
                <a:schemeClr val="bg2"/>
              </a:solidFill>
            </a:endParaRPr>
          </a:p>
        </p:txBody>
      </p:sp>
      <p:cxnSp>
        <p:nvCxnSpPr>
          <p:cNvPr id="29702" name="Straight Connector 7"/>
          <p:cNvCxnSpPr>
            <a:cxnSpLocks noChangeShapeType="1"/>
            <a:stCxn id="29701" idx="3"/>
            <a:endCxn id="29699" idx="1"/>
          </p:cNvCxnSpPr>
          <p:nvPr/>
        </p:nvCxnSpPr>
        <p:spPr bwMode="auto">
          <a:xfrm>
            <a:off x="2339975" y="3467100"/>
            <a:ext cx="12954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9703" name="Straight Connector 11"/>
          <p:cNvCxnSpPr>
            <a:cxnSpLocks noChangeShapeType="1"/>
            <a:stCxn id="29699" idx="3"/>
          </p:cNvCxnSpPr>
          <p:nvPr/>
        </p:nvCxnSpPr>
        <p:spPr bwMode="auto">
          <a:xfrm>
            <a:off x="5148263" y="3467100"/>
            <a:ext cx="1836737"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9704" name="TextBox 12"/>
          <p:cNvSpPr txBox="1">
            <a:spLocks noChangeArrowheads="1"/>
          </p:cNvSpPr>
          <p:nvPr/>
        </p:nvSpPr>
        <p:spPr bwMode="auto">
          <a:xfrm>
            <a:off x="3276600" y="2895600"/>
            <a:ext cx="142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solidFill>
                  <a:schemeClr val="bg2"/>
                </a:solidFill>
              </a:rPr>
              <a:t>1</a:t>
            </a:r>
          </a:p>
        </p:txBody>
      </p:sp>
      <p:sp>
        <p:nvSpPr>
          <p:cNvPr id="29705" name="TextBox 13"/>
          <p:cNvSpPr txBox="1">
            <a:spLocks noChangeArrowheads="1"/>
          </p:cNvSpPr>
          <p:nvPr/>
        </p:nvSpPr>
        <p:spPr bwMode="auto">
          <a:xfrm>
            <a:off x="5292725" y="2895600"/>
            <a:ext cx="142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solidFill>
                  <a:schemeClr val="bg2"/>
                </a:solidFill>
              </a:rPr>
              <a:t>1</a:t>
            </a:r>
          </a:p>
        </p:txBody>
      </p:sp>
      <p:sp>
        <p:nvSpPr>
          <p:cNvPr id="29706" name="TextBox 14"/>
          <p:cNvSpPr txBox="1">
            <a:spLocks noChangeArrowheads="1"/>
          </p:cNvSpPr>
          <p:nvPr/>
        </p:nvSpPr>
        <p:spPr bwMode="auto">
          <a:xfrm>
            <a:off x="6227763" y="2895600"/>
            <a:ext cx="7318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solidFill>
                  <a:schemeClr val="bg2"/>
                </a:solidFill>
              </a:rPr>
              <a:t>1...*</a:t>
            </a:r>
          </a:p>
        </p:txBody>
      </p:sp>
      <p:sp>
        <p:nvSpPr>
          <p:cNvPr id="29707" name="TextBox 15"/>
          <p:cNvSpPr txBox="1">
            <a:spLocks noChangeArrowheads="1"/>
          </p:cNvSpPr>
          <p:nvPr/>
        </p:nvSpPr>
        <p:spPr bwMode="auto">
          <a:xfrm>
            <a:off x="2411413" y="2895600"/>
            <a:ext cx="7318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solidFill>
                  <a:schemeClr val="bg2"/>
                </a:solidFill>
              </a:rPr>
              <a:t>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noChangeArrowheads="1"/>
          </p:cNvSpPr>
          <p:nvPr>
            <p:ph type="title"/>
          </p:nvPr>
        </p:nvSpPr>
        <p:spPr/>
        <p:txBody>
          <a:bodyPr/>
          <a:lstStyle/>
          <a:p>
            <a:r>
              <a:rPr lang="en-GB" altLang="en-US"/>
              <a:t>Fan Traps - 1</a:t>
            </a:r>
          </a:p>
        </p:txBody>
      </p:sp>
      <p:graphicFrame>
        <p:nvGraphicFramePr>
          <p:cNvPr id="3" name="Table 2"/>
          <p:cNvGraphicFramePr>
            <a:graphicFrameLocks noGrp="1"/>
          </p:cNvGraphicFramePr>
          <p:nvPr/>
        </p:nvGraphicFramePr>
        <p:xfrm>
          <a:off x="2224088" y="1412875"/>
          <a:ext cx="4271962" cy="1652588"/>
        </p:xfrm>
        <a:graphic>
          <a:graphicData uri="http://schemas.openxmlformats.org/drawingml/2006/table">
            <a:tbl>
              <a:tblPr firstRow="1" bandRow="1">
                <a:tableStyleId>{5C22544A-7EE6-4342-B048-85BDC9FD1C3A}</a:tableStyleId>
              </a:tblPr>
              <a:tblGrid>
                <a:gridCol w="1295670">
                  <a:extLst>
                    <a:ext uri="{9D8B030D-6E8A-4147-A177-3AD203B41FA5}">
                      <a16:colId xmlns:a16="http://schemas.microsoft.com/office/drawing/2014/main" val="20000"/>
                    </a:ext>
                  </a:extLst>
                </a:gridCol>
                <a:gridCol w="2976292">
                  <a:extLst>
                    <a:ext uri="{9D8B030D-6E8A-4147-A177-3AD203B41FA5}">
                      <a16:colId xmlns:a16="http://schemas.microsoft.com/office/drawing/2014/main" val="20001"/>
                    </a:ext>
                  </a:extLst>
                </a:gridCol>
              </a:tblGrid>
              <a:tr h="413147">
                <a:tc>
                  <a:txBody>
                    <a:bodyPr/>
                    <a:lstStyle/>
                    <a:p>
                      <a:r>
                        <a:rPr lang="en-GB" sz="1600" dirty="0"/>
                        <a:t>Campus ID</a:t>
                      </a:r>
                    </a:p>
                  </a:txBody>
                  <a:tcPr marL="91436" marR="91436" marT="45703" marB="45703"/>
                </a:tc>
                <a:tc>
                  <a:txBody>
                    <a:bodyPr/>
                    <a:lstStyle/>
                    <a:p>
                      <a:r>
                        <a:rPr lang="en-GB" sz="1600" dirty="0"/>
                        <a:t>Campus Name</a:t>
                      </a:r>
                    </a:p>
                  </a:txBody>
                  <a:tcPr marL="91436" marR="91436" marT="45703" marB="45703"/>
                </a:tc>
                <a:extLst>
                  <a:ext uri="{0D108BD9-81ED-4DB2-BD59-A6C34878D82A}">
                    <a16:rowId xmlns:a16="http://schemas.microsoft.com/office/drawing/2014/main" val="10000"/>
                  </a:ext>
                </a:extLst>
              </a:tr>
              <a:tr h="413147">
                <a:tc>
                  <a:txBody>
                    <a:bodyPr/>
                    <a:lstStyle/>
                    <a:p>
                      <a:r>
                        <a:rPr lang="en-GB" sz="1600" dirty="0">
                          <a:solidFill>
                            <a:schemeClr val="bg2"/>
                          </a:solidFill>
                        </a:rPr>
                        <a:t>C1</a:t>
                      </a:r>
                    </a:p>
                  </a:txBody>
                  <a:tcPr marL="91436" marR="91436" marT="45703" marB="45703"/>
                </a:tc>
                <a:tc>
                  <a:txBody>
                    <a:bodyPr/>
                    <a:lstStyle/>
                    <a:p>
                      <a:r>
                        <a:rPr lang="en-GB" sz="1600" dirty="0">
                          <a:solidFill>
                            <a:schemeClr val="bg2"/>
                          </a:solidFill>
                        </a:rPr>
                        <a:t>London</a:t>
                      </a:r>
                    </a:p>
                  </a:txBody>
                  <a:tcPr marL="91436" marR="91436" marT="45703" marB="45703"/>
                </a:tc>
                <a:extLst>
                  <a:ext uri="{0D108BD9-81ED-4DB2-BD59-A6C34878D82A}">
                    <a16:rowId xmlns:a16="http://schemas.microsoft.com/office/drawing/2014/main" val="10001"/>
                  </a:ext>
                </a:extLst>
              </a:tr>
              <a:tr h="413147">
                <a:tc>
                  <a:txBody>
                    <a:bodyPr/>
                    <a:lstStyle/>
                    <a:p>
                      <a:r>
                        <a:rPr lang="en-GB" sz="1600" dirty="0">
                          <a:solidFill>
                            <a:schemeClr val="bg2"/>
                          </a:solidFill>
                        </a:rPr>
                        <a:t>C2</a:t>
                      </a:r>
                    </a:p>
                  </a:txBody>
                  <a:tcPr marL="91436" marR="91436" marT="45703" marB="45703"/>
                </a:tc>
                <a:tc>
                  <a:txBody>
                    <a:bodyPr/>
                    <a:lstStyle/>
                    <a:p>
                      <a:r>
                        <a:rPr lang="en-GB" sz="1600" dirty="0">
                          <a:solidFill>
                            <a:schemeClr val="bg2"/>
                          </a:solidFill>
                        </a:rPr>
                        <a:t>Lagos</a:t>
                      </a:r>
                    </a:p>
                  </a:txBody>
                  <a:tcPr marL="91436" marR="91436" marT="45703" marB="45703"/>
                </a:tc>
                <a:extLst>
                  <a:ext uri="{0D108BD9-81ED-4DB2-BD59-A6C34878D82A}">
                    <a16:rowId xmlns:a16="http://schemas.microsoft.com/office/drawing/2014/main" val="10002"/>
                  </a:ext>
                </a:extLst>
              </a:tr>
              <a:tr h="413147">
                <a:tc>
                  <a:txBody>
                    <a:bodyPr/>
                    <a:lstStyle/>
                    <a:p>
                      <a:r>
                        <a:rPr lang="en-GB" sz="1600" dirty="0">
                          <a:solidFill>
                            <a:schemeClr val="bg2"/>
                          </a:solidFill>
                        </a:rPr>
                        <a:t>C3</a:t>
                      </a:r>
                    </a:p>
                  </a:txBody>
                  <a:tcPr marL="91436" marR="91436" marT="45703" marB="45703"/>
                </a:tc>
                <a:tc>
                  <a:txBody>
                    <a:bodyPr/>
                    <a:lstStyle/>
                    <a:p>
                      <a:r>
                        <a:rPr lang="en-GB" sz="1600" dirty="0">
                          <a:solidFill>
                            <a:schemeClr val="bg2"/>
                          </a:solidFill>
                        </a:rPr>
                        <a:t>Cairo</a:t>
                      </a:r>
                    </a:p>
                  </a:txBody>
                  <a:tcPr marL="91436" marR="91436" marT="45703" marB="45703"/>
                </a:tc>
                <a:extLst>
                  <a:ext uri="{0D108BD9-81ED-4DB2-BD59-A6C34878D82A}">
                    <a16:rowId xmlns:a16="http://schemas.microsoft.com/office/drawing/2014/main" val="10003"/>
                  </a:ext>
                </a:extLst>
              </a:tr>
            </a:tbl>
          </a:graphicData>
        </a:graphic>
      </p:graphicFrame>
      <p:graphicFrame>
        <p:nvGraphicFramePr>
          <p:cNvPr id="4" name="Table 3"/>
          <p:cNvGraphicFramePr>
            <a:graphicFrameLocks noGrp="1"/>
          </p:cNvGraphicFramePr>
          <p:nvPr/>
        </p:nvGraphicFramePr>
        <p:xfrm>
          <a:off x="287338" y="3495675"/>
          <a:ext cx="3673475" cy="2133599"/>
        </p:xfrm>
        <a:graphic>
          <a:graphicData uri="http://schemas.openxmlformats.org/drawingml/2006/table">
            <a:tbl>
              <a:tblPr firstRow="1" bandRow="1">
                <a:tableStyleId>{5C22544A-7EE6-4342-B048-85BDC9FD1C3A}</a:tableStyleId>
              </a:tblPr>
              <a:tblGrid>
                <a:gridCol w="1008909">
                  <a:extLst>
                    <a:ext uri="{9D8B030D-6E8A-4147-A177-3AD203B41FA5}">
                      <a16:colId xmlns:a16="http://schemas.microsoft.com/office/drawing/2014/main" val="20000"/>
                    </a:ext>
                  </a:extLst>
                </a:gridCol>
                <a:gridCol w="936199">
                  <a:extLst>
                    <a:ext uri="{9D8B030D-6E8A-4147-A177-3AD203B41FA5}">
                      <a16:colId xmlns:a16="http://schemas.microsoft.com/office/drawing/2014/main" val="20001"/>
                    </a:ext>
                  </a:extLst>
                </a:gridCol>
                <a:gridCol w="1728367">
                  <a:extLst>
                    <a:ext uri="{9D8B030D-6E8A-4147-A177-3AD203B41FA5}">
                      <a16:colId xmlns:a16="http://schemas.microsoft.com/office/drawing/2014/main" val="20002"/>
                    </a:ext>
                  </a:extLst>
                </a:gridCol>
              </a:tblGrid>
              <a:tr h="396080">
                <a:tc>
                  <a:txBody>
                    <a:bodyPr/>
                    <a:lstStyle/>
                    <a:p>
                      <a:r>
                        <a:rPr lang="en-GB" sz="1600" dirty="0"/>
                        <a:t>Staff ID</a:t>
                      </a:r>
                    </a:p>
                  </a:txBody>
                  <a:tcPr marL="91449" marR="91449" marT="45724" marB="45724"/>
                </a:tc>
                <a:tc>
                  <a:txBody>
                    <a:bodyPr/>
                    <a:lstStyle/>
                    <a:p>
                      <a:r>
                        <a:rPr lang="en-GB" sz="1600" dirty="0"/>
                        <a:t>Name</a:t>
                      </a:r>
                    </a:p>
                  </a:txBody>
                  <a:tcPr marL="91449" marR="91449" marT="45724" marB="45724"/>
                </a:tc>
                <a:tc>
                  <a:txBody>
                    <a:bodyPr/>
                    <a:lstStyle/>
                    <a:p>
                      <a:r>
                        <a:rPr lang="en-GB" sz="1600" dirty="0"/>
                        <a:t>Campus ID (FK)</a:t>
                      </a:r>
                    </a:p>
                  </a:txBody>
                  <a:tcPr marL="91449" marR="91449" marT="45724" marB="45724"/>
                </a:tc>
                <a:extLst>
                  <a:ext uri="{0D108BD9-81ED-4DB2-BD59-A6C34878D82A}">
                    <a16:rowId xmlns:a16="http://schemas.microsoft.com/office/drawing/2014/main" val="10000"/>
                  </a:ext>
                </a:extLst>
              </a:tr>
              <a:tr h="579173">
                <a:tc>
                  <a:txBody>
                    <a:bodyPr/>
                    <a:lstStyle/>
                    <a:p>
                      <a:r>
                        <a:rPr lang="en-GB" sz="1600" dirty="0">
                          <a:solidFill>
                            <a:schemeClr val="bg2"/>
                          </a:solidFill>
                        </a:rPr>
                        <a:t>S1</a:t>
                      </a:r>
                    </a:p>
                  </a:txBody>
                  <a:tcPr marL="91449" marR="91449" marT="45724" marB="45724"/>
                </a:tc>
                <a:tc>
                  <a:txBody>
                    <a:bodyPr/>
                    <a:lstStyle/>
                    <a:p>
                      <a:r>
                        <a:rPr lang="en-GB" sz="1600" dirty="0">
                          <a:solidFill>
                            <a:schemeClr val="bg2"/>
                          </a:solidFill>
                        </a:rPr>
                        <a:t>Eric Hudson </a:t>
                      </a:r>
                    </a:p>
                  </a:txBody>
                  <a:tcPr marL="91449" marR="91449" marT="45724" marB="45724"/>
                </a:tc>
                <a:tc>
                  <a:txBody>
                    <a:bodyPr/>
                    <a:lstStyle/>
                    <a:p>
                      <a:r>
                        <a:rPr lang="en-GB" sz="1600" dirty="0">
                          <a:solidFill>
                            <a:schemeClr val="bg2"/>
                          </a:solidFill>
                        </a:rPr>
                        <a:t>C2</a:t>
                      </a:r>
                    </a:p>
                  </a:txBody>
                  <a:tcPr marL="91449" marR="91449" marT="45724" marB="45724"/>
                </a:tc>
                <a:extLst>
                  <a:ext uri="{0D108BD9-81ED-4DB2-BD59-A6C34878D82A}">
                    <a16:rowId xmlns:a16="http://schemas.microsoft.com/office/drawing/2014/main" val="10001"/>
                  </a:ext>
                </a:extLst>
              </a:tr>
              <a:tr h="579173">
                <a:tc>
                  <a:txBody>
                    <a:bodyPr/>
                    <a:lstStyle/>
                    <a:p>
                      <a:r>
                        <a:rPr lang="en-GB" sz="1600" dirty="0">
                          <a:solidFill>
                            <a:schemeClr val="bg2"/>
                          </a:solidFill>
                        </a:rPr>
                        <a:t>S2</a:t>
                      </a:r>
                    </a:p>
                  </a:txBody>
                  <a:tcPr marL="91449" marR="91449" marT="45724" marB="45724"/>
                </a:tc>
                <a:tc>
                  <a:txBody>
                    <a:bodyPr/>
                    <a:lstStyle/>
                    <a:p>
                      <a:r>
                        <a:rPr lang="en-GB" sz="1600" dirty="0">
                          <a:solidFill>
                            <a:schemeClr val="bg2"/>
                          </a:solidFill>
                        </a:rPr>
                        <a:t>Sandra Smith</a:t>
                      </a:r>
                    </a:p>
                  </a:txBody>
                  <a:tcPr marL="91449" marR="91449" marT="45724" marB="45724"/>
                </a:tc>
                <a:tc>
                  <a:txBody>
                    <a:bodyPr/>
                    <a:lstStyle/>
                    <a:p>
                      <a:r>
                        <a:rPr lang="en-GB" sz="1600" dirty="0">
                          <a:solidFill>
                            <a:schemeClr val="bg2"/>
                          </a:solidFill>
                        </a:rPr>
                        <a:t>C1</a:t>
                      </a:r>
                    </a:p>
                  </a:txBody>
                  <a:tcPr marL="91449" marR="91449" marT="45724" marB="45724"/>
                </a:tc>
                <a:extLst>
                  <a:ext uri="{0D108BD9-81ED-4DB2-BD59-A6C34878D82A}">
                    <a16:rowId xmlns:a16="http://schemas.microsoft.com/office/drawing/2014/main" val="10002"/>
                  </a:ext>
                </a:extLst>
              </a:tr>
              <a:tr h="579173">
                <a:tc>
                  <a:txBody>
                    <a:bodyPr/>
                    <a:lstStyle/>
                    <a:p>
                      <a:r>
                        <a:rPr lang="en-GB" sz="1600" dirty="0">
                          <a:solidFill>
                            <a:schemeClr val="bg2"/>
                          </a:solidFill>
                        </a:rPr>
                        <a:t>S3</a:t>
                      </a:r>
                    </a:p>
                  </a:txBody>
                  <a:tcPr marL="91449" marR="91449" marT="45724" marB="45724"/>
                </a:tc>
                <a:tc>
                  <a:txBody>
                    <a:bodyPr/>
                    <a:lstStyle/>
                    <a:p>
                      <a:r>
                        <a:rPr lang="en-GB" sz="1600" dirty="0">
                          <a:solidFill>
                            <a:schemeClr val="bg2"/>
                          </a:solidFill>
                        </a:rPr>
                        <a:t>Malia</a:t>
                      </a:r>
                      <a:r>
                        <a:rPr lang="en-GB" sz="1600" baseline="0" dirty="0">
                          <a:solidFill>
                            <a:schemeClr val="bg2"/>
                          </a:solidFill>
                        </a:rPr>
                        <a:t> Shah</a:t>
                      </a:r>
                      <a:endParaRPr lang="en-GB" sz="1600" dirty="0">
                        <a:solidFill>
                          <a:schemeClr val="bg2"/>
                        </a:solidFill>
                      </a:endParaRPr>
                    </a:p>
                  </a:txBody>
                  <a:tcPr marL="91449" marR="91449" marT="45724" marB="45724"/>
                </a:tc>
                <a:tc>
                  <a:txBody>
                    <a:bodyPr/>
                    <a:lstStyle/>
                    <a:p>
                      <a:r>
                        <a:rPr lang="en-GB" sz="1600" dirty="0">
                          <a:solidFill>
                            <a:schemeClr val="bg2"/>
                          </a:solidFill>
                        </a:rPr>
                        <a:t>C1</a:t>
                      </a:r>
                    </a:p>
                  </a:txBody>
                  <a:tcPr marL="91449" marR="91449" marT="45724" marB="45724"/>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nvGraphicFramePr>
        <p:xfrm>
          <a:off x="4164013" y="3532188"/>
          <a:ext cx="4679950" cy="2016125"/>
        </p:xfrm>
        <a:graphic>
          <a:graphicData uri="http://schemas.openxmlformats.org/drawingml/2006/table">
            <a:tbl>
              <a:tblPr firstRow="1" bandRow="1">
                <a:tableStyleId>{5C22544A-7EE6-4342-B048-85BDC9FD1C3A}</a:tableStyleId>
              </a:tblPr>
              <a:tblGrid>
                <a:gridCol w="1583819">
                  <a:extLst>
                    <a:ext uri="{9D8B030D-6E8A-4147-A177-3AD203B41FA5}">
                      <a16:colId xmlns:a16="http://schemas.microsoft.com/office/drawing/2014/main" val="20000"/>
                    </a:ext>
                  </a:extLst>
                </a:gridCol>
                <a:gridCol w="1368058">
                  <a:extLst>
                    <a:ext uri="{9D8B030D-6E8A-4147-A177-3AD203B41FA5}">
                      <a16:colId xmlns:a16="http://schemas.microsoft.com/office/drawing/2014/main" val="20001"/>
                    </a:ext>
                  </a:extLst>
                </a:gridCol>
                <a:gridCol w="1728073">
                  <a:extLst>
                    <a:ext uri="{9D8B030D-6E8A-4147-A177-3AD203B41FA5}">
                      <a16:colId xmlns:a16="http://schemas.microsoft.com/office/drawing/2014/main" val="20002"/>
                    </a:ext>
                  </a:extLst>
                </a:gridCol>
              </a:tblGrid>
              <a:tr h="623977">
                <a:tc>
                  <a:txBody>
                    <a:bodyPr/>
                    <a:lstStyle/>
                    <a:p>
                      <a:r>
                        <a:rPr lang="en-GB" sz="1600" dirty="0"/>
                        <a:t>Department ID</a:t>
                      </a:r>
                    </a:p>
                  </a:txBody>
                  <a:tcPr marL="91434" marR="91434" marT="45713" marB="45713"/>
                </a:tc>
                <a:tc>
                  <a:txBody>
                    <a:bodyPr/>
                    <a:lstStyle/>
                    <a:p>
                      <a:r>
                        <a:rPr lang="en-GB" sz="1600" dirty="0"/>
                        <a:t>Name</a:t>
                      </a:r>
                    </a:p>
                  </a:txBody>
                  <a:tcPr marL="91434" marR="91434" marT="45713" marB="45713"/>
                </a:tc>
                <a:tc>
                  <a:txBody>
                    <a:bodyPr/>
                    <a:lstStyle/>
                    <a:p>
                      <a:r>
                        <a:rPr lang="en-GB" sz="1600" dirty="0"/>
                        <a:t>Campus ID (FK)</a:t>
                      </a:r>
                    </a:p>
                  </a:txBody>
                  <a:tcPr marL="91434" marR="91434" marT="45713" marB="45713"/>
                </a:tc>
                <a:extLst>
                  <a:ext uri="{0D108BD9-81ED-4DB2-BD59-A6C34878D82A}">
                    <a16:rowId xmlns:a16="http://schemas.microsoft.com/office/drawing/2014/main" val="10000"/>
                  </a:ext>
                </a:extLst>
              </a:tr>
              <a:tr h="456182">
                <a:tc>
                  <a:txBody>
                    <a:bodyPr/>
                    <a:lstStyle/>
                    <a:p>
                      <a:r>
                        <a:rPr lang="en-GB" sz="1600" dirty="0">
                          <a:solidFill>
                            <a:schemeClr val="bg2"/>
                          </a:solidFill>
                        </a:rPr>
                        <a:t>D1</a:t>
                      </a:r>
                    </a:p>
                  </a:txBody>
                  <a:tcPr marL="91434" marR="91434" marT="45713" marB="45713"/>
                </a:tc>
                <a:tc>
                  <a:txBody>
                    <a:bodyPr/>
                    <a:lstStyle/>
                    <a:p>
                      <a:r>
                        <a:rPr lang="en-GB" sz="1600" dirty="0">
                          <a:solidFill>
                            <a:schemeClr val="bg2"/>
                          </a:solidFill>
                        </a:rPr>
                        <a:t>Humanities</a:t>
                      </a:r>
                    </a:p>
                  </a:txBody>
                  <a:tcPr marL="91434" marR="91434" marT="45713" marB="45713"/>
                </a:tc>
                <a:tc>
                  <a:txBody>
                    <a:bodyPr/>
                    <a:lstStyle/>
                    <a:p>
                      <a:r>
                        <a:rPr lang="en-GB" sz="1600" dirty="0">
                          <a:solidFill>
                            <a:schemeClr val="bg2"/>
                          </a:solidFill>
                        </a:rPr>
                        <a:t>C1</a:t>
                      </a:r>
                    </a:p>
                  </a:txBody>
                  <a:tcPr marL="91434" marR="91434" marT="45713" marB="45713"/>
                </a:tc>
                <a:extLst>
                  <a:ext uri="{0D108BD9-81ED-4DB2-BD59-A6C34878D82A}">
                    <a16:rowId xmlns:a16="http://schemas.microsoft.com/office/drawing/2014/main" val="10001"/>
                  </a:ext>
                </a:extLst>
              </a:tr>
              <a:tr h="503982">
                <a:tc>
                  <a:txBody>
                    <a:bodyPr/>
                    <a:lstStyle/>
                    <a:p>
                      <a:r>
                        <a:rPr lang="en-GB" sz="1600" dirty="0">
                          <a:solidFill>
                            <a:schemeClr val="bg2"/>
                          </a:solidFill>
                        </a:rPr>
                        <a:t>D2</a:t>
                      </a:r>
                    </a:p>
                  </a:txBody>
                  <a:tcPr marL="91434" marR="91434" marT="45713" marB="45713"/>
                </a:tc>
                <a:tc>
                  <a:txBody>
                    <a:bodyPr/>
                    <a:lstStyle/>
                    <a:p>
                      <a:r>
                        <a:rPr lang="en-GB" sz="1600" dirty="0">
                          <a:solidFill>
                            <a:schemeClr val="bg2"/>
                          </a:solidFill>
                        </a:rPr>
                        <a:t>Computing</a:t>
                      </a:r>
                    </a:p>
                  </a:txBody>
                  <a:tcPr marL="91434" marR="91434" marT="45713" marB="45713"/>
                </a:tc>
                <a:tc>
                  <a:txBody>
                    <a:bodyPr/>
                    <a:lstStyle/>
                    <a:p>
                      <a:r>
                        <a:rPr lang="en-GB" sz="1600" dirty="0">
                          <a:solidFill>
                            <a:schemeClr val="bg2"/>
                          </a:solidFill>
                        </a:rPr>
                        <a:t>C2</a:t>
                      </a:r>
                    </a:p>
                  </a:txBody>
                  <a:tcPr marL="91434" marR="91434" marT="45713" marB="45713"/>
                </a:tc>
                <a:extLst>
                  <a:ext uri="{0D108BD9-81ED-4DB2-BD59-A6C34878D82A}">
                    <a16:rowId xmlns:a16="http://schemas.microsoft.com/office/drawing/2014/main" val="10002"/>
                  </a:ext>
                </a:extLst>
              </a:tr>
              <a:tr h="431984">
                <a:tc>
                  <a:txBody>
                    <a:bodyPr/>
                    <a:lstStyle/>
                    <a:p>
                      <a:r>
                        <a:rPr lang="en-GB" sz="1600" dirty="0">
                          <a:solidFill>
                            <a:schemeClr val="bg2"/>
                          </a:solidFill>
                        </a:rPr>
                        <a:t>D3</a:t>
                      </a:r>
                    </a:p>
                  </a:txBody>
                  <a:tcPr marL="91434" marR="91434" marT="45713" marB="45713"/>
                </a:tc>
                <a:tc>
                  <a:txBody>
                    <a:bodyPr/>
                    <a:lstStyle/>
                    <a:p>
                      <a:r>
                        <a:rPr lang="en-GB" sz="1600" dirty="0">
                          <a:solidFill>
                            <a:schemeClr val="bg2"/>
                          </a:solidFill>
                        </a:rPr>
                        <a:t>Maths</a:t>
                      </a:r>
                    </a:p>
                  </a:txBody>
                  <a:tcPr marL="91434" marR="91434" marT="45713" marB="45713"/>
                </a:tc>
                <a:tc>
                  <a:txBody>
                    <a:bodyPr/>
                    <a:lstStyle/>
                    <a:p>
                      <a:r>
                        <a:rPr lang="en-GB" sz="1600" dirty="0">
                          <a:solidFill>
                            <a:schemeClr val="bg2"/>
                          </a:solidFill>
                        </a:rPr>
                        <a:t>C2</a:t>
                      </a:r>
                    </a:p>
                  </a:txBody>
                  <a:tcPr marL="91434" marR="91434" marT="45713" marB="45713"/>
                </a:tc>
                <a:extLst>
                  <a:ext uri="{0D108BD9-81ED-4DB2-BD59-A6C34878D82A}">
                    <a16:rowId xmlns:a16="http://schemas.microsoft.com/office/drawing/2014/main" val="10003"/>
                  </a:ext>
                </a:extLst>
              </a:tr>
            </a:tbl>
          </a:graphicData>
        </a:graphic>
      </p:graphicFrame>
      <p:sp>
        <p:nvSpPr>
          <p:cNvPr id="30784" name="TextBox 5"/>
          <p:cNvSpPr txBox="1">
            <a:spLocks noChangeArrowheads="1"/>
          </p:cNvSpPr>
          <p:nvPr/>
        </p:nvSpPr>
        <p:spPr bwMode="auto">
          <a:xfrm>
            <a:off x="6434138" y="1916113"/>
            <a:ext cx="13319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solidFill>
                  <a:schemeClr val="bg2"/>
                </a:solidFill>
              </a:rPr>
              <a:t>Campus</a:t>
            </a:r>
          </a:p>
        </p:txBody>
      </p:sp>
      <p:sp>
        <p:nvSpPr>
          <p:cNvPr id="30785" name="TextBox 6"/>
          <p:cNvSpPr txBox="1">
            <a:spLocks noChangeArrowheads="1"/>
          </p:cNvSpPr>
          <p:nvPr/>
        </p:nvSpPr>
        <p:spPr bwMode="auto">
          <a:xfrm>
            <a:off x="1343025" y="5629275"/>
            <a:ext cx="8112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solidFill>
                  <a:schemeClr val="bg2"/>
                </a:solidFill>
              </a:rPr>
              <a:t>Staff</a:t>
            </a:r>
          </a:p>
        </p:txBody>
      </p:sp>
      <p:sp>
        <p:nvSpPr>
          <p:cNvPr id="30786" name="TextBox 7"/>
          <p:cNvSpPr txBox="1">
            <a:spLocks noChangeArrowheads="1"/>
          </p:cNvSpPr>
          <p:nvPr/>
        </p:nvSpPr>
        <p:spPr bwMode="auto">
          <a:xfrm>
            <a:off x="5586413" y="5548313"/>
            <a:ext cx="1793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solidFill>
                  <a:schemeClr val="bg2"/>
                </a:solidFill>
              </a:rPr>
              <a:t>Department</a:t>
            </a:r>
          </a:p>
        </p:txBody>
      </p:sp>
      <p:sp>
        <p:nvSpPr>
          <p:cNvPr id="30787" name="TextBox 8"/>
          <p:cNvSpPr txBox="1">
            <a:spLocks noChangeArrowheads="1"/>
          </p:cNvSpPr>
          <p:nvPr/>
        </p:nvSpPr>
        <p:spPr bwMode="auto">
          <a:xfrm>
            <a:off x="1619250" y="2967038"/>
            <a:ext cx="53705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i="1">
                <a:solidFill>
                  <a:schemeClr val="bg2"/>
                </a:solidFill>
              </a:rPr>
              <a:t>In which Department does Eric work?</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26"/>
          <p:cNvSpPr>
            <a:spLocks noGrp="1" noChangeArrowheads="1"/>
          </p:cNvSpPr>
          <p:nvPr>
            <p:ph type="title"/>
          </p:nvPr>
        </p:nvSpPr>
        <p:spPr/>
        <p:txBody>
          <a:bodyPr/>
          <a:lstStyle/>
          <a:p>
            <a:r>
              <a:rPr lang="en-US" altLang="en-US"/>
              <a:t>Fan Traps – The Solution</a:t>
            </a:r>
          </a:p>
        </p:txBody>
      </p:sp>
      <p:sp>
        <p:nvSpPr>
          <p:cNvPr id="31747" name="TextBox 3"/>
          <p:cNvSpPr txBox="1">
            <a:spLocks noChangeArrowheads="1"/>
          </p:cNvSpPr>
          <p:nvPr/>
        </p:nvSpPr>
        <p:spPr bwMode="auto">
          <a:xfrm>
            <a:off x="3635375" y="2420938"/>
            <a:ext cx="2160588" cy="19383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solidFill>
                <a:schemeClr val="bg2"/>
              </a:solidFill>
            </a:endParaRPr>
          </a:p>
          <a:p>
            <a:endParaRPr lang="en-GB" altLang="en-US">
              <a:solidFill>
                <a:schemeClr val="bg2"/>
              </a:solidFill>
            </a:endParaRPr>
          </a:p>
          <a:p>
            <a:r>
              <a:rPr lang="en-GB" altLang="en-US">
                <a:solidFill>
                  <a:schemeClr val="bg2"/>
                </a:solidFill>
              </a:rPr>
              <a:t>Department</a:t>
            </a:r>
          </a:p>
          <a:p>
            <a:endParaRPr lang="en-GB" altLang="en-US">
              <a:solidFill>
                <a:schemeClr val="bg2"/>
              </a:solidFill>
            </a:endParaRPr>
          </a:p>
          <a:p>
            <a:endParaRPr lang="en-GB" altLang="en-US">
              <a:solidFill>
                <a:schemeClr val="bg2"/>
              </a:solidFill>
            </a:endParaRPr>
          </a:p>
        </p:txBody>
      </p:sp>
      <p:sp>
        <p:nvSpPr>
          <p:cNvPr id="31748" name="TextBox 4"/>
          <p:cNvSpPr txBox="1">
            <a:spLocks noChangeArrowheads="1"/>
          </p:cNvSpPr>
          <p:nvPr/>
        </p:nvSpPr>
        <p:spPr bwMode="auto">
          <a:xfrm>
            <a:off x="7026275" y="2349500"/>
            <a:ext cx="1331913" cy="19383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solidFill>
                <a:schemeClr val="bg2"/>
              </a:solidFill>
            </a:endParaRPr>
          </a:p>
          <a:p>
            <a:endParaRPr lang="en-GB" altLang="en-US">
              <a:solidFill>
                <a:schemeClr val="bg2"/>
              </a:solidFill>
            </a:endParaRPr>
          </a:p>
          <a:p>
            <a:r>
              <a:rPr lang="en-GB" altLang="en-US">
                <a:solidFill>
                  <a:schemeClr val="bg2"/>
                </a:solidFill>
              </a:rPr>
              <a:t>Campus</a:t>
            </a:r>
          </a:p>
          <a:p>
            <a:endParaRPr lang="en-GB" altLang="en-US">
              <a:solidFill>
                <a:schemeClr val="bg2"/>
              </a:solidFill>
            </a:endParaRPr>
          </a:p>
          <a:p>
            <a:endParaRPr lang="en-GB" altLang="en-US">
              <a:solidFill>
                <a:schemeClr val="bg2"/>
              </a:solidFill>
            </a:endParaRPr>
          </a:p>
        </p:txBody>
      </p:sp>
      <p:sp>
        <p:nvSpPr>
          <p:cNvPr id="31749" name="TextBox 5"/>
          <p:cNvSpPr txBox="1">
            <a:spLocks noChangeArrowheads="1"/>
          </p:cNvSpPr>
          <p:nvPr/>
        </p:nvSpPr>
        <p:spPr bwMode="auto">
          <a:xfrm>
            <a:off x="684213" y="2420938"/>
            <a:ext cx="1655762" cy="19383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solidFill>
                <a:schemeClr val="bg2"/>
              </a:solidFill>
            </a:endParaRPr>
          </a:p>
          <a:p>
            <a:endParaRPr lang="en-GB" altLang="en-US">
              <a:solidFill>
                <a:schemeClr val="bg2"/>
              </a:solidFill>
            </a:endParaRPr>
          </a:p>
          <a:p>
            <a:r>
              <a:rPr lang="en-GB" altLang="en-US">
                <a:solidFill>
                  <a:schemeClr val="bg2"/>
                </a:solidFill>
              </a:rPr>
              <a:t>Staff</a:t>
            </a:r>
          </a:p>
          <a:p>
            <a:endParaRPr lang="en-GB" altLang="en-US">
              <a:solidFill>
                <a:schemeClr val="bg2"/>
              </a:solidFill>
            </a:endParaRPr>
          </a:p>
          <a:p>
            <a:endParaRPr lang="en-GB" altLang="en-US">
              <a:solidFill>
                <a:schemeClr val="bg2"/>
              </a:solidFill>
            </a:endParaRPr>
          </a:p>
        </p:txBody>
      </p:sp>
      <p:cxnSp>
        <p:nvCxnSpPr>
          <p:cNvPr id="31750" name="Straight Connector 7"/>
          <p:cNvCxnSpPr>
            <a:cxnSpLocks noChangeShapeType="1"/>
            <a:stCxn id="31749" idx="3"/>
            <a:endCxn id="31747" idx="1"/>
          </p:cNvCxnSpPr>
          <p:nvPr/>
        </p:nvCxnSpPr>
        <p:spPr bwMode="auto">
          <a:xfrm>
            <a:off x="2339975" y="3390900"/>
            <a:ext cx="12954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1751" name="Straight Connector 11"/>
          <p:cNvCxnSpPr>
            <a:cxnSpLocks noChangeShapeType="1"/>
          </p:cNvCxnSpPr>
          <p:nvPr/>
        </p:nvCxnSpPr>
        <p:spPr bwMode="auto">
          <a:xfrm>
            <a:off x="5795963" y="3429000"/>
            <a:ext cx="122396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31752" name="TextBox 12"/>
          <p:cNvSpPr txBox="1">
            <a:spLocks noChangeArrowheads="1"/>
          </p:cNvSpPr>
          <p:nvPr/>
        </p:nvSpPr>
        <p:spPr bwMode="auto">
          <a:xfrm>
            <a:off x="3276600" y="2751138"/>
            <a:ext cx="714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solidFill>
                  <a:schemeClr val="bg2"/>
                </a:solidFill>
              </a:rPr>
              <a:t>1</a:t>
            </a:r>
          </a:p>
        </p:txBody>
      </p:sp>
      <p:sp>
        <p:nvSpPr>
          <p:cNvPr id="31753" name="TextBox 13"/>
          <p:cNvSpPr txBox="1">
            <a:spLocks noChangeArrowheads="1"/>
          </p:cNvSpPr>
          <p:nvPr/>
        </p:nvSpPr>
        <p:spPr bwMode="auto">
          <a:xfrm>
            <a:off x="6732588" y="2679700"/>
            <a:ext cx="714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solidFill>
                  <a:schemeClr val="bg2"/>
                </a:solidFill>
              </a:rPr>
              <a:t>1</a:t>
            </a:r>
          </a:p>
        </p:txBody>
      </p:sp>
      <p:sp>
        <p:nvSpPr>
          <p:cNvPr id="31754" name="TextBox 14"/>
          <p:cNvSpPr txBox="1">
            <a:spLocks noChangeArrowheads="1"/>
          </p:cNvSpPr>
          <p:nvPr/>
        </p:nvSpPr>
        <p:spPr bwMode="auto">
          <a:xfrm>
            <a:off x="5867400" y="2679700"/>
            <a:ext cx="731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solidFill>
                  <a:schemeClr val="bg2"/>
                </a:solidFill>
              </a:rPr>
              <a:t>1...*</a:t>
            </a:r>
          </a:p>
        </p:txBody>
      </p:sp>
      <p:sp>
        <p:nvSpPr>
          <p:cNvPr id="31755" name="TextBox 15"/>
          <p:cNvSpPr txBox="1">
            <a:spLocks noChangeArrowheads="1"/>
          </p:cNvSpPr>
          <p:nvPr/>
        </p:nvSpPr>
        <p:spPr bwMode="auto">
          <a:xfrm>
            <a:off x="2411413" y="2751138"/>
            <a:ext cx="7318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solidFill>
                  <a:schemeClr val="bg2"/>
                </a:solidFill>
              </a:rPr>
              <a:t>1...*</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noChangeArrowheads="1"/>
          </p:cNvSpPr>
          <p:nvPr>
            <p:ph type="title"/>
          </p:nvPr>
        </p:nvSpPr>
        <p:spPr/>
        <p:txBody>
          <a:bodyPr/>
          <a:lstStyle/>
          <a:p>
            <a:r>
              <a:rPr lang="en-GB" altLang="en-US"/>
              <a:t>Fan Traps - 2</a:t>
            </a:r>
          </a:p>
        </p:txBody>
      </p:sp>
      <p:graphicFrame>
        <p:nvGraphicFramePr>
          <p:cNvPr id="3" name="Table 2"/>
          <p:cNvGraphicFramePr>
            <a:graphicFrameLocks noGrp="1"/>
          </p:cNvGraphicFramePr>
          <p:nvPr/>
        </p:nvGraphicFramePr>
        <p:xfrm>
          <a:off x="2430463" y="1271588"/>
          <a:ext cx="4271962" cy="1819274"/>
        </p:xfrm>
        <a:graphic>
          <a:graphicData uri="http://schemas.openxmlformats.org/drawingml/2006/table">
            <a:tbl>
              <a:tblPr firstRow="1" bandRow="1">
                <a:tableStyleId>{5C22544A-7EE6-4342-B048-85BDC9FD1C3A}</a:tableStyleId>
              </a:tblPr>
              <a:tblGrid>
                <a:gridCol w="1103739">
                  <a:extLst>
                    <a:ext uri="{9D8B030D-6E8A-4147-A177-3AD203B41FA5}">
                      <a16:colId xmlns:a16="http://schemas.microsoft.com/office/drawing/2014/main" val="20000"/>
                    </a:ext>
                  </a:extLst>
                </a:gridCol>
                <a:gridCol w="3168223">
                  <a:extLst>
                    <a:ext uri="{9D8B030D-6E8A-4147-A177-3AD203B41FA5}">
                      <a16:colId xmlns:a16="http://schemas.microsoft.com/office/drawing/2014/main" val="20001"/>
                    </a:ext>
                  </a:extLst>
                </a:gridCol>
              </a:tblGrid>
              <a:tr h="579197">
                <a:tc>
                  <a:txBody>
                    <a:bodyPr/>
                    <a:lstStyle/>
                    <a:p>
                      <a:r>
                        <a:rPr lang="en-GB" sz="1600" dirty="0"/>
                        <a:t>Campus ID</a:t>
                      </a:r>
                    </a:p>
                  </a:txBody>
                  <a:tcPr marL="91436" marR="91436" marT="45726" marB="45726"/>
                </a:tc>
                <a:tc>
                  <a:txBody>
                    <a:bodyPr/>
                    <a:lstStyle/>
                    <a:p>
                      <a:r>
                        <a:rPr lang="en-GB" sz="1600" dirty="0"/>
                        <a:t>Campus Name</a:t>
                      </a:r>
                    </a:p>
                  </a:txBody>
                  <a:tcPr marL="91436" marR="91436" marT="45726" marB="45726"/>
                </a:tc>
                <a:extLst>
                  <a:ext uri="{0D108BD9-81ED-4DB2-BD59-A6C34878D82A}">
                    <a16:rowId xmlns:a16="http://schemas.microsoft.com/office/drawing/2014/main" val="10000"/>
                  </a:ext>
                </a:extLst>
              </a:tr>
              <a:tr h="413359">
                <a:tc>
                  <a:txBody>
                    <a:bodyPr/>
                    <a:lstStyle/>
                    <a:p>
                      <a:r>
                        <a:rPr lang="en-GB" sz="1600" dirty="0">
                          <a:solidFill>
                            <a:schemeClr val="bg2"/>
                          </a:solidFill>
                        </a:rPr>
                        <a:t>C1</a:t>
                      </a:r>
                    </a:p>
                  </a:txBody>
                  <a:tcPr marL="91436" marR="91436" marT="45726" marB="45726"/>
                </a:tc>
                <a:tc>
                  <a:txBody>
                    <a:bodyPr/>
                    <a:lstStyle/>
                    <a:p>
                      <a:r>
                        <a:rPr lang="en-GB" sz="1600" dirty="0">
                          <a:solidFill>
                            <a:schemeClr val="bg2"/>
                          </a:solidFill>
                        </a:rPr>
                        <a:t>London</a:t>
                      </a:r>
                    </a:p>
                  </a:txBody>
                  <a:tcPr marL="91436" marR="91436" marT="45726" marB="45726"/>
                </a:tc>
                <a:extLst>
                  <a:ext uri="{0D108BD9-81ED-4DB2-BD59-A6C34878D82A}">
                    <a16:rowId xmlns:a16="http://schemas.microsoft.com/office/drawing/2014/main" val="10001"/>
                  </a:ext>
                </a:extLst>
              </a:tr>
              <a:tr h="413359">
                <a:tc>
                  <a:txBody>
                    <a:bodyPr/>
                    <a:lstStyle/>
                    <a:p>
                      <a:r>
                        <a:rPr lang="en-GB" sz="1600" dirty="0">
                          <a:solidFill>
                            <a:schemeClr val="bg2"/>
                          </a:solidFill>
                        </a:rPr>
                        <a:t>C2</a:t>
                      </a:r>
                    </a:p>
                  </a:txBody>
                  <a:tcPr marL="91436" marR="91436" marT="45726" marB="45726"/>
                </a:tc>
                <a:tc>
                  <a:txBody>
                    <a:bodyPr/>
                    <a:lstStyle/>
                    <a:p>
                      <a:r>
                        <a:rPr lang="en-GB" sz="1600" dirty="0">
                          <a:solidFill>
                            <a:schemeClr val="bg2"/>
                          </a:solidFill>
                        </a:rPr>
                        <a:t>Lagos</a:t>
                      </a:r>
                    </a:p>
                  </a:txBody>
                  <a:tcPr marL="91436" marR="91436" marT="45726" marB="45726"/>
                </a:tc>
                <a:extLst>
                  <a:ext uri="{0D108BD9-81ED-4DB2-BD59-A6C34878D82A}">
                    <a16:rowId xmlns:a16="http://schemas.microsoft.com/office/drawing/2014/main" val="10002"/>
                  </a:ext>
                </a:extLst>
              </a:tr>
              <a:tr h="413359">
                <a:tc>
                  <a:txBody>
                    <a:bodyPr/>
                    <a:lstStyle/>
                    <a:p>
                      <a:r>
                        <a:rPr lang="en-GB" sz="1600" dirty="0">
                          <a:solidFill>
                            <a:schemeClr val="bg2"/>
                          </a:solidFill>
                        </a:rPr>
                        <a:t>C3</a:t>
                      </a:r>
                    </a:p>
                  </a:txBody>
                  <a:tcPr marL="91436" marR="91436" marT="45726" marB="45726"/>
                </a:tc>
                <a:tc>
                  <a:txBody>
                    <a:bodyPr/>
                    <a:lstStyle/>
                    <a:p>
                      <a:r>
                        <a:rPr lang="en-GB" sz="1600" dirty="0">
                          <a:solidFill>
                            <a:schemeClr val="bg2"/>
                          </a:solidFill>
                        </a:rPr>
                        <a:t>Cairo</a:t>
                      </a:r>
                    </a:p>
                  </a:txBody>
                  <a:tcPr marL="91436" marR="91436" marT="45726" marB="45726"/>
                </a:tc>
                <a:extLst>
                  <a:ext uri="{0D108BD9-81ED-4DB2-BD59-A6C34878D82A}">
                    <a16:rowId xmlns:a16="http://schemas.microsoft.com/office/drawing/2014/main" val="10003"/>
                  </a:ext>
                </a:extLst>
              </a:tr>
            </a:tbl>
          </a:graphicData>
        </a:graphic>
      </p:graphicFrame>
      <p:graphicFrame>
        <p:nvGraphicFramePr>
          <p:cNvPr id="4" name="Table 3"/>
          <p:cNvGraphicFramePr>
            <a:graphicFrameLocks noGrp="1"/>
          </p:cNvGraphicFramePr>
          <p:nvPr/>
        </p:nvGraphicFramePr>
        <p:xfrm>
          <a:off x="138113" y="3465513"/>
          <a:ext cx="4105275" cy="2376488"/>
        </p:xfrm>
        <a:graphic>
          <a:graphicData uri="http://schemas.openxmlformats.org/drawingml/2006/table">
            <a:tbl>
              <a:tblPr firstRow="1" bandRow="1">
                <a:tableStyleId>{5C22544A-7EE6-4342-B048-85BDC9FD1C3A}</a:tableStyleId>
              </a:tblPr>
              <a:tblGrid>
                <a:gridCol w="970888">
                  <a:extLst>
                    <a:ext uri="{9D8B030D-6E8A-4147-A177-3AD203B41FA5}">
                      <a16:colId xmlns:a16="http://schemas.microsoft.com/office/drawing/2014/main" val="20000"/>
                    </a:ext>
                  </a:extLst>
                </a:gridCol>
                <a:gridCol w="1044796">
                  <a:extLst>
                    <a:ext uri="{9D8B030D-6E8A-4147-A177-3AD203B41FA5}">
                      <a16:colId xmlns:a16="http://schemas.microsoft.com/office/drawing/2014/main" val="20001"/>
                    </a:ext>
                  </a:extLst>
                </a:gridCol>
                <a:gridCol w="2089591">
                  <a:extLst>
                    <a:ext uri="{9D8B030D-6E8A-4147-A177-3AD203B41FA5}">
                      <a16:colId xmlns:a16="http://schemas.microsoft.com/office/drawing/2014/main" val="20002"/>
                    </a:ext>
                  </a:extLst>
                </a:gridCol>
              </a:tblGrid>
              <a:tr h="594122">
                <a:tc>
                  <a:txBody>
                    <a:bodyPr/>
                    <a:lstStyle/>
                    <a:p>
                      <a:r>
                        <a:rPr lang="en-GB" sz="1600" dirty="0"/>
                        <a:t>Staff ID</a:t>
                      </a:r>
                    </a:p>
                  </a:txBody>
                  <a:tcPr marL="91443" marR="91443" marT="45724" marB="45724"/>
                </a:tc>
                <a:tc>
                  <a:txBody>
                    <a:bodyPr/>
                    <a:lstStyle/>
                    <a:p>
                      <a:r>
                        <a:rPr lang="en-GB" sz="1600" dirty="0"/>
                        <a:t>Name</a:t>
                      </a:r>
                    </a:p>
                  </a:txBody>
                  <a:tcPr marL="91443" marR="91443" marT="45724" marB="45724"/>
                </a:tc>
                <a:tc>
                  <a:txBody>
                    <a:bodyPr/>
                    <a:lstStyle/>
                    <a:p>
                      <a:r>
                        <a:rPr lang="en-GB" sz="1600" dirty="0"/>
                        <a:t>Department ID (FK)</a:t>
                      </a:r>
                    </a:p>
                  </a:txBody>
                  <a:tcPr marL="91443" marR="91443" marT="45724" marB="45724"/>
                </a:tc>
                <a:extLst>
                  <a:ext uri="{0D108BD9-81ED-4DB2-BD59-A6C34878D82A}">
                    <a16:rowId xmlns:a16="http://schemas.microsoft.com/office/drawing/2014/main" val="10000"/>
                  </a:ext>
                </a:extLst>
              </a:tr>
              <a:tr h="594122">
                <a:tc>
                  <a:txBody>
                    <a:bodyPr/>
                    <a:lstStyle/>
                    <a:p>
                      <a:r>
                        <a:rPr lang="en-GB" sz="1600" dirty="0">
                          <a:solidFill>
                            <a:schemeClr val="bg2"/>
                          </a:solidFill>
                        </a:rPr>
                        <a:t>S1</a:t>
                      </a:r>
                    </a:p>
                  </a:txBody>
                  <a:tcPr marL="91443" marR="91443" marT="45724" marB="45724"/>
                </a:tc>
                <a:tc>
                  <a:txBody>
                    <a:bodyPr/>
                    <a:lstStyle/>
                    <a:p>
                      <a:r>
                        <a:rPr lang="en-GB" sz="1600" dirty="0">
                          <a:solidFill>
                            <a:schemeClr val="bg2"/>
                          </a:solidFill>
                        </a:rPr>
                        <a:t>Eric Hudson </a:t>
                      </a:r>
                    </a:p>
                  </a:txBody>
                  <a:tcPr marL="91443" marR="91443" marT="45724" marB="45724"/>
                </a:tc>
                <a:tc>
                  <a:txBody>
                    <a:bodyPr/>
                    <a:lstStyle/>
                    <a:p>
                      <a:r>
                        <a:rPr lang="en-GB" sz="1600" dirty="0">
                          <a:solidFill>
                            <a:schemeClr val="bg2"/>
                          </a:solidFill>
                        </a:rPr>
                        <a:t>D3</a:t>
                      </a:r>
                    </a:p>
                  </a:txBody>
                  <a:tcPr marL="91443" marR="91443" marT="45724" marB="45724"/>
                </a:tc>
                <a:extLst>
                  <a:ext uri="{0D108BD9-81ED-4DB2-BD59-A6C34878D82A}">
                    <a16:rowId xmlns:a16="http://schemas.microsoft.com/office/drawing/2014/main" val="10001"/>
                  </a:ext>
                </a:extLst>
              </a:tr>
              <a:tr h="594122">
                <a:tc>
                  <a:txBody>
                    <a:bodyPr/>
                    <a:lstStyle/>
                    <a:p>
                      <a:r>
                        <a:rPr lang="en-GB" sz="1600" dirty="0">
                          <a:solidFill>
                            <a:schemeClr val="bg2"/>
                          </a:solidFill>
                        </a:rPr>
                        <a:t>S2</a:t>
                      </a:r>
                    </a:p>
                  </a:txBody>
                  <a:tcPr marL="91443" marR="91443" marT="45724" marB="45724"/>
                </a:tc>
                <a:tc>
                  <a:txBody>
                    <a:bodyPr/>
                    <a:lstStyle/>
                    <a:p>
                      <a:r>
                        <a:rPr lang="en-GB" sz="1600" dirty="0">
                          <a:solidFill>
                            <a:schemeClr val="bg2"/>
                          </a:solidFill>
                        </a:rPr>
                        <a:t>Sandra Smith</a:t>
                      </a:r>
                    </a:p>
                  </a:txBody>
                  <a:tcPr marL="91443" marR="91443" marT="45724" marB="45724"/>
                </a:tc>
                <a:tc>
                  <a:txBody>
                    <a:bodyPr/>
                    <a:lstStyle/>
                    <a:p>
                      <a:r>
                        <a:rPr lang="en-GB" sz="1600" dirty="0">
                          <a:solidFill>
                            <a:schemeClr val="bg2"/>
                          </a:solidFill>
                        </a:rPr>
                        <a:t>D1</a:t>
                      </a:r>
                    </a:p>
                  </a:txBody>
                  <a:tcPr marL="91443" marR="91443" marT="45724" marB="45724"/>
                </a:tc>
                <a:extLst>
                  <a:ext uri="{0D108BD9-81ED-4DB2-BD59-A6C34878D82A}">
                    <a16:rowId xmlns:a16="http://schemas.microsoft.com/office/drawing/2014/main" val="10002"/>
                  </a:ext>
                </a:extLst>
              </a:tr>
              <a:tr h="594122">
                <a:tc>
                  <a:txBody>
                    <a:bodyPr/>
                    <a:lstStyle/>
                    <a:p>
                      <a:r>
                        <a:rPr lang="en-GB" sz="1600" dirty="0">
                          <a:solidFill>
                            <a:schemeClr val="bg2"/>
                          </a:solidFill>
                        </a:rPr>
                        <a:t>S3</a:t>
                      </a:r>
                    </a:p>
                  </a:txBody>
                  <a:tcPr marL="91443" marR="91443" marT="45724" marB="45724"/>
                </a:tc>
                <a:tc>
                  <a:txBody>
                    <a:bodyPr/>
                    <a:lstStyle/>
                    <a:p>
                      <a:r>
                        <a:rPr lang="en-GB" sz="1600" dirty="0">
                          <a:solidFill>
                            <a:schemeClr val="bg2"/>
                          </a:solidFill>
                        </a:rPr>
                        <a:t>Malia</a:t>
                      </a:r>
                      <a:r>
                        <a:rPr lang="en-GB" sz="1600" baseline="0" dirty="0">
                          <a:solidFill>
                            <a:schemeClr val="bg2"/>
                          </a:solidFill>
                        </a:rPr>
                        <a:t> Shah</a:t>
                      </a:r>
                      <a:endParaRPr lang="en-GB" sz="1600" dirty="0">
                        <a:solidFill>
                          <a:schemeClr val="bg2"/>
                        </a:solidFill>
                      </a:endParaRPr>
                    </a:p>
                  </a:txBody>
                  <a:tcPr marL="91443" marR="91443" marT="45724" marB="45724"/>
                </a:tc>
                <a:tc>
                  <a:txBody>
                    <a:bodyPr/>
                    <a:lstStyle/>
                    <a:p>
                      <a:r>
                        <a:rPr lang="en-GB" sz="1600" dirty="0">
                          <a:solidFill>
                            <a:schemeClr val="bg2"/>
                          </a:solidFill>
                        </a:rPr>
                        <a:t>D1</a:t>
                      </a:r>
                    </a:p>
                  </a:txBody>
                  <a:tcPr marL="91443" marR="91443" marT="45724" marB="45724"/>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nvGraphicFramePr>
        <p:xfrm>
          <a:off x="4403725" y="3860800"/>
          <a:ext cx="4679950" cy="1584326"/>
        </p:xfrm>
        <a:graphic>
          <a:graphicData uri="http://schemas.openxmlformats.org/drawingml/2006/table">
            <a:tbl>
              <a:tblPr firstRow="1" bandRow="1">
                <a:tableStyleId>{5C22544A-7EE6-4342-B048-85BDC9FD1C3A}</a:tableStyleId>
              </a:tblPr>
              <a:tblGrid>
                <a:gridCol w="1655822">
                  <a:extLst>
                    <a:ext uri="{9D8B030D-6E8A-4147-A177-3AD203B41FA5}">
                      <a16:colId xmlns:a16="http://schemas.microsoft.com/office/drawing/2014/main" val="20000"/>
                    </a:ext>
                  </a:extLst>
                </a:gridCol>
                <a:gridCol w="1224176">
                  <a:extLst>
                    <a:ext uri="{9D8B030D-6E8A-4147-A177-3AD203B41FA5}">
                      <a16:colId xmlns:a16="http://schemas.microsoft.com/office/drawing/2014/main" val="20001"/>
                    </a:ext>
                  </a:extLst>
                </a:gridCol>
                <a:gridCol w="1799952">
                  <a:extLst>
                    <a:ext uri="{9D8B030D-6E8A-4147-A177-3AD203B41FA5}">
                      <a16:colId xmlns:a16="http://schemas.microsoft.com/office/drawing/2014/main" val="20002"/>
                    </a:ext>
                  </a:extLst>
                </a:gridCol>
              </a:tblGrid>
              <a:tr h="432233">
                <a:tc>
                  <a:txBody>
                    <a:bodyPr/>
                    <a:lstStyle/>
                    <a:p>
                      <a:r>
                        <a:rPr lang="en-GB" sz="1600" dirty="0"/>
                        <a:t>Department ID</a:t>
                      </a:r>
                    </a:p>
                  </a:txBody>
                  <a:tcPr marL="91434" marR="91434" marT="45719" marB="45719"/>
                </a:tc>
                <a:tc>
                  <a:txBody>
                    <a:bodyPr/>
                    <a:lstStyle/>
                    <a:p>
                      <a:r>
                        <a:rPr lang="en-GB" sz="1600" dirty="0"/>
                        <a:t>Name</a:t>
                      </a:r>
                    </a:p>
                  </a:txBody>
                  <a:tcPr marL="91434" marR="91434" marT="45719" marB="45719"/>
                </a:tc>
                <a:tc>
                  <a:txBody>
                    <a:bodyPr/>
                    <a:lstStyle/>
                    <a:p>
                      <a:r>
                        <a:rPr lang="en-GB" sz="1600" dirty="0"/>
                        <a:t>Campus ID (FK)</a:t>
                      </a:r>
                    </a:p>
                  </a:txBody>
                  <a:tcPr marL="91434" marR="91434" marT="45719" marB="45719"/>
                </a:tc>
                <a:extLst>
                  <a:ext uri="{0D108BD9-81ED-4DB2-BD59-A6C34878D82A}">
                    <a16:rowId xmlns:a16="http://schemas.microsoft.com/office/drawing/2014/main" val="10000"/>
                  </a:ext>
                </a:extLst>
              </a:tr>
              <a:tr h="432035">
                <a:tc>
                  <a:txBody>
                    <a:bodyPr/>
                    <a:lstStyle/>
                    <a:p>
                      <a:r>
                        <a:rPr lang="en-GB" sz="1600" dirty="0">
                          <a:solidFill>
                            <a:schemeClr val="bg2"/>
                          </a:solidFill>
                        </a:rPr>
                        <a:t>D1</a:t>
                      </a:r>
                    </a:p>
                  </a:txBody>
                  <a:tcPr marL="91434" marR="91434" marT="45719" marB="45719"/>
                </a:tc>
                <a:tc>
                  <a:txBody>
                    <a:bodyPr/>
                    <a:lstStyle/>
                    <a:p>
                      <a:r>
                        <a:rPr lang="en-GB" sz="1600" dirty="0">
                          <a:solidFill>
                            <a:schemeClr val="bg2"/>
                          </a:solidFill>
                        </a:rPr>
                        <a:t>Humanities</a:t>
                      </a:r>
                    </a:p>
                  </a:txBody>
                  <a:tcPr marL="91434" marR="91434" marT="45719" marB="45719"/>
                </a:tc>
                <a:tc>
                  <a:txBody>
                    <a:bodyPr/>
                    <a:lstStyle/>
                    <a:p>
                      <a:r>
                        <a:rPr lang="en-GB" sz="1600" dirty="0">
                          <a:solidFill>
                            <a:schemeClr val="bg2"/>
                          </a:solidFill>
                        </a:rPr>
                        <a:t>C1</a:t>
                      </a:r>
                    </a:p>
                  </a:txBody>
                  <a:tcPr marL="91434" marR="91434" marT="45719" marB="45719"/>
                </a:tc>
                <a:extLst>
                  <a:ext uri="{0D108BD9-81ED-4DB2-BD59-A6C34878D82A}">
                    <a16:rowId xmlns:a16="http://schemas.microsoft.com/office/drawing/2014/main" val="10001"/>
                  </a:ext>
                </a:extLst>
              </a:tr>
              <a:tr h="360029">
                <a:tc>
                  <a:txBody>
                    <a:bodyPr/>
                    <a:lstStyle/>
                    <a:p>
                      <a:r>
                        <a:rPr lang="en-GB" sz="1600" dirty="0">
                          <a:solidFill>
                            <a:schemeClr val="bg2"/>
                          </a:solidFill>
                        </a:rPr>
                        <a:t>D2</a:t>
                      </a:r>
                    </a:p>
                  </a:txBody>
                  <a:tcPr marL="91434" marR="91434" marT="45719" marB="45719"/>
                </a:tc>
                <a:tc>
                  <a:txBody>
                    <a:bodyPr/>
                    <a:lstStyle/>
                    <a:p>
                      <a:r>
                        <a:rPr lang="en-GB" sz="1600" dirty="0">
                          <a:solidFill>
                            <a:schemeClr val="bg2"/>
                          </a:solidFill>
                        </a:rPr>
                        <a:t>Computing</a:t>
                      </a:r>
                    </a:p>
                  </a:txBody>
                  <a:tcPr marL="91434" marR="91434" marT="45719" marB="45719"/>
                </a:tc>
                <a:tc>
                  <a:txBody>
                    <a:bodyPr/>
                    <a:lstStyle/>
                    <a:p>
                      <a:r>
                        <a:rPr lang="en-GB" sz="1600" dirty="0">
                          <a:solidFill>
                            <a:schemeClr val="bg2"/>
                          </a:solidFill>
                        </a:rPr>
                        <a:t>C2</a:t>
                      </a:r>
                    </a:p>
                  </a:txBody>
                  <a:tcPr marL="91434" marR="91434" marT="45719" marB="45719"/>
                </a:tc>
                <a:extLst>
                  <a:ext uri="{0D108BD9-81ED-4DB2-BD59-A6C34878D82A}">
                    <a16:rowId xmlns:a16="http://schemas.microsoft.com/office/drawing/2014/main" val="10002"/>
                  </a:ext>
                </a:extLst>
              </a:tr>
              <a:tr h="360029">
                <a:tc>
                  <a:txBody>
                    <a:bodyPr/>
                    <a:lstStyle/>
                    <a:p>
                      <a:r>
                        <a:rPr lang="en-GB" sz="1600" dirty="0">
                          <a:solidFill>
                            <a:schemeClr val="bg2"/>
                          </a:solidFill>
                        </a:rPr>
                        <a:t>D3</a:t>
                      </a:r>
                    </a:p>
                  </a:txBody>
                  <a:tcPr marL="91434" marR="91434" marT="45719" marB="45719"/>
                </a:tc>
                <a:tc>
                  <a:txBody>
                    <a:bodyPr/>
                    <a:lstStyle/>
                    <a:p>
                      <a:r>
                        <a:rPr lang="en-GB" sz="1600" dirty="0">
                          <a:solidFill>
                            <a:schemeClr val="bg2"/>
                          </a:solidFill>
                        </a:rPr>
                        <a:t>Maths</a:t>
                      </a:r>
                    </a:p>
                  </a:txBody>
                  <a:tcPr marL="91434" marR="91434" marT="45719" marB="45719"/>
                </a:tc>
                <a:tc>
                  <a:txBody>
                    <a:bodyPr/>
                    <a:lstStyle/>
                    <a:p>
                      <a:r>
                        <a:rPr lang="en-GB" sz="1600" dirty="0">
                          <a:solidFill>
                            <a:schemeClr val="bg2"/>
                          </a:solidFill>
                        </a:rPr>
                        <a:t>C2</a:t>
                      </a:r>
                    </a:p>
                  </a:txBody>
                  <a:tcPr marL="91434" marR="91434" marT="45719" marB="45719"/>
                </a:tc>
                <a:extLst>
                  <a:ext uri="{0D108BD9-81ED-4DB2-BD59-A6C34878D82A}">
                    <a16:rowId xmlns:a16="http://schemas.microsoft.com/office/drawing/2014/main" val="10003"/>
                  </a:ext>
                </a:extLst>
              </a:tr>
            </a:tbl>
          </a:graphicData>
        </a:graphic>
      </p:graphicFrame>
      <p:sp>
        <p:nvSpPr>
          <p:cNvPr id="32832" name="TextBox 5"/>
          <p:cNvSpPr txBox="1">
            <a:spLocks noChangeArrowheads="1"/>
          </p:cNvSpPr>
          <p:nvPr/>
        </p:nvSpPr>
        <p:spPr bwMode="auto">
          <a:xfrm>
            <a:off x="6753225" y="1866900"/>
            <a:ext cx="13319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solidFill>
                  <a:schemeClr val="bg2"/>
                </a:solidFill>
              </a:rPr>
              <a:t>Campus</a:t>
            </a:r>
          </a:p>
        </p:txBody>
      </p:sp>
      <p:sp>
        <p:nvSpPr>
          <p:cNvPr id="32833" name="TextBox 6"/>
          <p:cNvSpPr txBox="1">
            <a:spLocks noChangeArrowheads="1"/>
          </p:cNvSpPr>
          <p:nvPr/>
        </p:nvSpPr>
        <p:spPr bwMode="auto">
          <a:xfrm>
            <a:off x="1258888" y="5732463"/>
            <a:ext cx="8112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solidFill>
                  <a:schemeClr val="bg2"/>
                </a:solidFill>
              </a:rPr>
              <a:t>Staff</a:t>
            </a:r>
          </a:p>
        </p:txBody>
      </p:sp>
      <p:sp>
        <p:nvSpPr>
          <p:cNvPr id="32834" name="TextBox 7"/>
          <p:cNvSpPr txBox="1">
            <a:spLocks noChangeArrowheads="1"/>
          </p:cNvSpPr>
          <p:nvPr/>
        </p:nvSpPr>
        <p:spPr bwMode="auto">
          <a:xfrm>
            <a:off x="5364163" y="5732463"/>
            <a:ext cx="17938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solidFill>
                  <a:schemeClr val="bg2"/>
                </a:solidFill>
              </a:rPr>
              <a:t>Department</a:t>
            </a:r>
          </a:p>
        </p:txBody>
      </p:sp>
      <p:sp>
        <p:nvSpPr>
          <p:cNvPr id="32835" name="TextBox 8"/>
          <p:cNvSpPr txBox="1">
            <a:spLocks noChangeArrowheads="1"/>
          </p:cNvSpPr>
          <p:nvPr/>
        </p:nvSpPr>
        <p:spPr bwMode="auto">
          <a:xfrm>
            <a:off x="1182688" y="3024188"/>
            <a:ext cx="64436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i="1">
                <a:solidFill>
                  <a:schemeClr val="bg2"/>
                </a:solidFill>
              </a:rPr>
              <a:t>We now know in which department Eric works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26"/>
          <p:cNvSpPr>
            <a:spLocks noGrp="1" noChangeArrowheads="1"/>
          </p:cNvSpPr>
          <p:nvPr>
            <p:ph type="title"/>
          </p:nvPr>
        </p:nvSpPr>
        <p:spPr/>
        <p:txBody>
          <a:bodyPr/>
          <a:lstStyle/>
          <a:p>
            <a:r>
              <a:rPr lang="en-US" altLang="en-US"/>
              <a:t>Chasm Trap – The Problem</a:t>
            </a:r>
          </a:p>
        </p:txBody>
      </p:sp>
      <p:sp>
        <p:nvSpPr>
          <p:cNvPr id="33795" name="TextBox 3"/>
          <p:cNvSpPr txBox="1">
            <a:spLocks noChangeArrowheads="1"/>
          </p:cNvSpPr>
          <p:nvPr/>
        </p:nvSpPr>
        <p:spPr bwMode="auto">
          <a:xfrm>
            <a:off x="3635375" y="1773238"/>
            <a:ext cx="2160588" cy="19383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solidFill>
                <a:schemeClr val="bg2"/>
              </a:solidFill>
            </a:endParaRPr>
          </a:p>
          <a:p>
            <a:endParaRPr lang="en-GB" altLang="en-US">
              <a:solidFill>
                <a:schemeClr val="bg2"/>
              </a:solidFill>
            </a:endParaRPr>
          </a:p>
          <a:p>
            <a:r>
              <a:rPr lang="en-GB" altLang="en-US">
                <a:solidFill>
                  <a:schemeClr val="bg2"/>
                </a:solidFill>
              </a:rPr>
              <a:t>Staff</a:t>
            </a:r>
          </a:p>
          <a:p>
            <a:endParaRPr lang="en-GB" altLang="en-US">
              <a:solidFill>
                <a:schemeClr val="bg2"/>
              </a:solidFill>
            </a:endParaRPr>
          </a:p>
          <a:p>
            <a:endParaRPr lang="en-GB" altLang="en-US">
              <a:solidFill>
                <a:schemeClr val="bg2"/>
              </a:solidFill>
            </a:endParaRPr>
          </a:p>
        </p:txBody>
      </p:sp>
      <p:sp>
        <p:nvSpPr>
          <p:cNvPr id="33796" name="TextBox 4"/>
          <p:cNvSpPr txBox="1">
            <a:spLocks noChangeArrowheads="1"/>
          </p:cNvSpPr>
          <p:nvPr/>
        </p:nvSpPr>
        <p:spPr bwMode="auto">
          <a:xfrm>
            <a:off x="7524750" y="1778000"/>
            <a:ext cx="1347788" cy="19383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solidFill>
                <a:schemeClr val="bg2"/>
              </a:solidFill>
            </a:endParaRPr>
          </a:p>
          <a:p>
            <a:endParaRPr lang="en-GB" altLang="en-US">
              <a:solidFill>
                <a:schemeClr val="bg2"/>
              </a:solidFill>
            </a:endParaRPr>
          </a:p>
          <a:p>
            <a:r>
              <a:rPr lang="en-GB" altLang="en-US">
                <a:solidFill>
                  <a:schemeClr val="bg2"/>
                </a:solidFill>
              </a:rPr>
              <a:t>Property</a:t>
            </a:r>
          </a:p>
          <a:p>
            <a:endParaRPr lang="en-GB" altLang="en-US">
              <a:solidFill>
                <a:schemeClr val="bg2"/>
              </a:solidFill>
            </a:endParaRPr>
          </a:p>
          <a:p>
            <a:endParaRPr lang="en-GB" altLang="en-US">
              <a:solidFill>
                <a:schemeClr val="bg2"/>
              </a:solidFill>
            </a:endParaRPr>
          </a:p>
        </p:txBody>
      </p:sp>
      <p:sp>
        <p:nvSpPr>
          <p:cNvPr id="33797" name="TextBox 5"/>
          <p:cNvSpPr txBox="1">
            <a:spLocks noChangeArrowheads="1"/>
          </p:cNvSpPr>
          <p:nvPr/>
        </p:nvSpPr>
        <p:spPr bwMode="auto">
          <a:xfrm>
            <a:off x="684213" y="1773238"/>
            <a:ext cx="1655762" cy="19383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solidFill>
                <a:schemeClr val="bg2"/>
              </a:solidFill>
            </a:endParaRPr>
          </a:p>
          <a:p>
            <a:endParaRPr lang="en-GB" altLang="en-US">
              <a:solidFill>
                <a:schemeClr val="bg2"/>
              </a:solidFill>
            </a:endParaRPr>
          </a:p>
          <a:p>
            <a:r>
              <a:rPr lang="en-GB" altLang="en-US">
                <a:solidFill>
                  <a:schemeClr val="bg2"/>
                </a:solidFill>
              </a:rPr>
              <a:t>Branch</a:t>
            </a:r>
          </a:p>
          <a:p>
            <a:endParaRPr lang="en-GB" altLang="en-US">
              <a:solidFill>
                <a:schemeClr val="bg2"/>
              </a:solidFill>
            </a:endParaRPr>
          </a:p>
          <a:p>
            <a:endParaRPr lang="en-GB" altLang="en-US">
              <a:solidFill>
                <a:schemeClr val="bg2"/>
              </a:solidFill>
            </a:endParaRPr>
          </a:p>
        </p:txBody>
      </p:sp>
      <p:cxnSp>
        <p:nvCxnSpPr>
          <p:cNvPr id="33798" name="Straight Connector 7"/>
          <p:cNvCxnSpPr>
            <a:cxnSpLocks noChangeShapeType="1"/>
            <a:stCxn id="33797" idx="3"/>
            <a:endCxn id="33795" idx="1"/>
          </p:cNvCxnSpPr>
          <p:nvPr/>
        </p:nvCxnSpPr>
        <p:spPr bwMode="auto">
          <a:xfrm>
            <a:off x="2339975" y="2743200"/>
            <a:ext cx="12954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3799" name="Straight Connector 11"/>
          <p:cNvCxnSpPr>
            <a:cxnSpLocks noChangeShapeType="1"/>
          </p:cNvCxnSpPr>
          <p:nvPr/>
        </p:nvCxnSpPr>
        <p:spPr bwMode="auto">
          <a:xfrm>
            <a:off x="5795963" y="2709863"/>
            <a:ext cx="1728787"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33800" name="TextBox 12"/>
          <p:cNvSpPr txBox="1">
            <a:spLocks noChangeArrowheads="1"/>
          </p:cNvSpPr>
          <p:nvPr/>
        </p:nvSpPr>
        <p:spPr bwMode="auto">
          <a:xfrm>
            <a:off x="2916238" y="2247900"/>
            <a:ext cx="7921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solidFill>
                  <a:schemeClr val="bg2"/>
                </a:solidFill>
              </a:rPr>
              <a:t>1...*</a:t>
            </a:r>
          </a:p>
        </p:txBody>
      </p:sp>
      <p:sp>
        <p:nvSpPr>
          <p:cNvPr id="33801" name="TextBox 13"/>
          <p:cNvSpPr txBox="1">
            <a:spLocks noChangeArrowheads="1"/>
          </p:cNvSpPr>
          <p:nvPr/>
        </p:nvSpPr>
        <p:spPr bwMode="auto">
          <a:xfrm>
            <a:off x="6804025" y="2174875"/>
            <a:ext cx="8651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solidFill>
                  <a:schemeClr val="bg2"/>
                </a:solidFill>
              </a:rPr>
              <a:t>0...*</a:t>
            </a:r>
          </a:p>
        </p:txBody>
      </p:sp>
      <p:sp>
        <p:nvSpPr>
          <p:cNvPr id="33802" name="TextBox 14"/>
          <p:cNvSpPr txBox="1">
            <a:spLocks noChangeArrowheads="1"/>
          </p:cNvSpPr>
          <p:nvPr/>
        </p:nvSpPr>
        <p:spPr bwMode="auto">
          <a:xfrm>
            <a:off x="5805488" y="2174875"/>
            <a:ext cx="7826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solidFill>
                  <a:schemeClr val="bg2"/>
                </a:solidFill>
              </a:rPr>
              <a:t>0...1</a:t>
            </a:r>
          </a:p>
        </p:txBody>
      </p:sp>
      <p:sp>
        <p:nvSpPr>
          <p:cNvPr id="33803" name="TextBox 15"/>
          <p:cNvSpPr txBox="1">
            <a:spLocks noChangeArrowheads="1"/>
          </p:cNvSpPr>
          <p:nvPr/>
        </p:nvSpPr>
        <p:spPr bwMode="auto">
          <a:xfrm>
            <a:off x="2411413" y="2247900"/>
            <a:ext cx="3571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solidFill>
                  <a:schemeClr val="bg2"/>
                </a:solidFill>
              </a:rPr>
              <a:t>1</a:t>
            </a:r>
          </a:p>
        </p:txBody>
      </p:sp>
      <p:sp>
        <p:nvSpPr>
          <p:cNvPr id="33804" name="TextBox 17"/>
          <p:cNvSpPr txBox="1">
            <a:spLocks noChangeArrowheads="1"/>
          </p:cNvSpPr>
          <p:nvPr/>
        </p:nvSpPr>
        <p:spPr bwMode="auto">
          <a:xfrm>
            <a:off x="179388" y="4076700"/>
            <a:ext cx="8713787"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5600" indent="-3556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buFont typeface="Arial" panose="020B0604020202020204" pitchFamily="34" charset="0"/>
              <a:buChar char="•"/>
            </a:pPr>
            <a:r>
              <a:rPr lang="en-GB" altLang="en-US" sz="2800" dirty="0">
                <a:solidFill>
                  <a:schemeClr val="bg2"/>
                </a:solidFill>
              </a:rPr>
              <a:t>A branch has many staff members who manage properties, </a:t>
            </a:r>
          </a:p>
          <a:p>
            <a:pPr>
              <a:buFont typeface="Arial" panose="020B0604020202020204" pitchFamily="34" charset="0"/>
              <a:buChar char="•"/>
            </a:pPr>
            <a:r>
              <a:rPr lang="en-GB" altLang="en-US" sz="2800" dirty="0">
                <a:solidFill>
                  <a:schemeClr val="bg2"/>
                </a:solidFill>
              </a:rPr>
              <a:t>but not all properties are managed by a member of staff, and not all staff manage properties.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79388" y="404813"/>
            <a:ext cx="8785225" cy="576262"/>
          </a:xfrm>
        </p:spPr>
        <p:txBody>
          <a:bodyPr/>
          <a:lstStyle/>
          <a:p>
            <a:r>
              <a:rPr lang="en-US" altLang="en-US"/>
              <a:t>Chasm Trap - 1</a:t>
            </a:r>
          </a:p>
        </p:txBody>
      </p:sp>
      <p:graphicFrame>
        <p:nvGraphicFramePr>
          <p:cNvPr id="4" name="Table 3"/>
          <p:cNvGraphicFramePr>
            <a:graphicFrameLocks noGrp="1"/>
          </p:cNvGraphicFramePr>
          <p:nvPr/>
        </p:nvGraphicFramePr>
        <p:xfrm>
          <a:off x="250825" y="1241425"/>
          <a:ext cx="2376488" cy="1395412"/>
        </p:xfrm>
        <a:graphic>
          <a:graphicData uri="http://schemas.openxmlformats.org/drawingml/2006/table">
            <a:tbl>
              <a:tblPr firstRow="1" bandRow="1">
                <a:tableStyleId>{5C22544A-7EE6-4342-B048-85BDC9FD1C3A}</a:tableStyleId>
              </a:tblPr>
              <a:tblGrid>
                <a:gridCol w="1019813">
                  <a:extLst>
                    <a:ext uri="{9D8B030D-6E8A-4147-A177-3AD203B41FA5}">
                      <a16:colId xmlns:a16="http://schemas.microsoft.com/office/drawing/2014/main" val="20000"/>
                    </a:ext>
                  </a:extLst>
                </a:gridCol>
                <a:gridCol w="1356675">
                  <a:extLst>
                    <a:ext uri="{9D8B030D-6E8A-4147-A177-3AD203B41FA5}">
                      <a16:colId xmlns:a16="http://schemas.microsoft.com/office/drawing/2014/main" val="20001"/>
                    </a:ext>
                  </a:extLst>
                </a:gridCol>
              </a:tblGrid>
              <a:tr h="579204">
                <a:tc>
                  <a:txBody>
                    <a:bodyPr/>
                    <a:lstStyle/>
                    <a:p>
                      <a:r>
                        <a:rPr lang="en-GB" sz="1600" dirty="0"/>
                        <a:t>Branch ID</a:t>
                      </a:r>
                    </a:p>
                  </a:txBody>
                  <a:tcPr marL="91449" marR="91449" marT="45727" marB="45727"/>
                </a:tc>
                <a:tc>
                  <a:txBody>
                    <a:bodyPr/>
                    <a:lstStyle/>
                    <a:p>
                      <a:r>
                        <a:rPr lang="en-GB" sz="1600" dirty="0"/>
                        <a:t>Branch Name</a:t>
                      </a:r>
                    </a:p>
                  </a:txBody>
                  <a:tcPr marL="91449" marR="91449" marT="45727" marB="45727"/>
                </a:tc>
                <a:extLst>
                  <a:ext uri="{0D108BD9-81ED-4DB2-BD59-A6C34878D82A}">
                    <a16:rowId xmlns:a16="http://schemas.microsoft.com/office/drawing/2014/main" val="10000"/>
                  </a:ext>
                </a:extLst>
              </a:tr>
              <a:tr h="408104">
                <a:tc>
                  <a:txBody>
                    <a:bodyPr/>
                    <a:lstStyle/>
                    <a:p>
                      <a:r>
                        <a:rPr lang="en-GB" sz="1600" dirty="0">
                          <a:solidFill>
                            <a:schemeClr val="bg2"/>
                          </a:solidFill>
                        </a:rPr>
                        <a:t>1</a:t>
                      </a:r>
                    </a:p>
                  </a:txBody>
                  <a:tcPr marL="91449" marR="91449" marT="45727" marB="45727"/>
                </a:tc>
                <a:tc>
                  <a:txBody>
                    <a:bodyPr/>
                    <a:lstStyle/>
                    <a:p>
                      <a:r>
                        <a:rPr lang="en-GB" sz="1600" dirty="0">
                          <a:solidFill>
                            <a:schemeClr val="bg2"/>
                          </a:solidFill>
                        </a:rPr>
                        <a:t>Ilford</a:t>
                      </a:r>
                    </a:p>
                  </a:txBody>
                  <a:tcPr marL="91449" marR="91449" marT="45727" marB="45727"/>
                </a:tc>
                <a:extLst>
                  <a:ext uri="{0D108BD9-81ED-4DB2-BD59-A6C34878D82A}">
                    <a16:rowId xmlns:a16="http://schemas.microsoft.com/office/drawing/2014/main" val="10001"/>
                  </a:ext>
                </a:extLst>
              </a:tr>
              <a:tr h="408104">
                <a:tc>
                  <a:txBody>
                    <a:bodyPr/>
                    <a:lstStyle/>
                    <a:p>
                      <a:r>
                        <a:rPr lang="en-GB" sz="1600" dirty="0">
                          <a:solidFill>
                            <a:schemeClr val="bg2"/>
                          </a:solidFill>
                        </a:rPr>
                        <a:t>2</a:t>
                      </a:r>
                    </a:p>
                  </a:txBody>
                  <a:tcPr marL="91449" marR="91449" marT="45727" marB="45727"/>
                </a:tc>
                <a:tc>
                  <a:txBody>
                    <a:bodyPr/>
                    <a:lstStyle/>
                    <a:p>
                      <a:r>
                        <a:rPr lang="en-GB" sz="1600" dirty="0">
                          <a:solidFill>
                            <a:schemeClr val="bg2"/>
                          </a:solidFill>
                        </a:rPr>
                        <a:t>Redbridge</a:t>
                      </a:r>
                    </a:p>
                  </a:txBody>
                  <a:tcPr marL="91449" marR="91449" marT="45727" marB="45727"/>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1258888" y="2795588"/>
          <a:ext cx="3313111" cy="1712917"/>
        </p:xfrm>
        <a:graphic>
          <a:graphicData uri="http://schemas.openxmlformats.org/drawingml/2006/table">
            <a:tbl>
              <a:tblPr firstRow="1" bandRow="1">
                <a:tableStyleId>{5C22544A-7EE6-4342-B048-85BDC9FD1C3A}</a:tableStyleId>
              </a:tblPr>
              <a:tblGrid>
                <a:gridCol w="1009082">
                  <a:extLst>
                    <a:ext uri="{9D8B030D-6E8A-4147-A177-3AD203B41FA5}">
                      <a16:colId xmlns:a16="http://schemas.microsoft.com/office/drawing/2014/main" val="20000"/>
                    </a:ext>
                  </a:extLst>
                </a:gridCol>
                <a:gridCol w="1152386">
                  <a:extLst>
                    <a:ext uri="{9D8B030D-6E8A-4147-A177-3AD203B41FA5}">
                      <a16:colId xmlns:a16="http://schemas.microsoft.com/office/drawing/2014/main" val="20001"/>
                    </a:ext>
                  </a:extLst>
                </a:gridCol>
                <a:gridCol w="1151643">
                  <a:extLst>
                    <a:ext uri="{9D8B030D-6E8A-4147-A177-3AD203B41FA5}">
                      <a16:colId xmlns:a16="http://schemas.microsoft.com/office/drawing/2014/main" val="20002"/>
                    </a:ext>
                  </a:extLst>
                </a:gridCol>
              </a:tblGrid>
              <a:tr h="579088">
                <a:tc>
                  <a:txBody>
                    <a:bodyPr/>
                    <a:lstStyle/>
                    <a:p>
                      <a:r>
                        <a:rPr lang="en-GB" sz="1600" dirty="0"/>
                        <a:t>Staff ID</a:t>
                      </a:r>
                    </a:p>
                  </a:txBody>
                  <a:tcPr marL="91461" marR="91461" marT="45707" marB="45707"/>
                </a:tc>
                <a:tc>
                  <a:txBody>
                    <a:bodyPr/>
                    <a:lstStyle/>
                    <a:p>
                      <a:r>
                        <a:rPr lang="en-GB" sz="1600" dirty="0"/>
                        <a:t>Name</a:t>
                      </a:r>
                    </a:p>
                  </a:txBody>
                  <a:tcPr marL="91461" marR="91461" marT="45707" marB="45707"/>
                </a:tc>
                <a:tc>
                  <a:txBody>
                    <a:bodyPr/>
                    <a:lstStyle/>
                    <a:p>
                      <a:r>
                        <a:rPr lang="en-GB" sz="1600" dirty="0"/>
                        <a:t>Branch ID (FK)</a:t>
                      </a:r>
                    </a:p>
                  </a:txBody>
                  <a:tcPr marL="91461" marR="91461" marT="45707" marB="45707"/>
                </a:tc>
                <a:extLst>
                  <a:ext uri="{0D108BD9-81ED-4DB2-BD59-A6C34878D82A}">
                    <a16:rowId xmlns:a16="http://schemas.microsoft.com/office/drawing/2014/main" val="10000"/>
                  </a:ext>
                </a:extLst>
              </a:tr>
              <a:tr h="377941">
                <a:tc>
                  <a:txBody>
                    <a:bodyPr/>
                    <a:lstStyle/>
                    <a:p>
                      <a:r>
                        <a:rPr lang="en-GB" sz="1600" dirty="0">
                          <a:solidFill>
                            <a:schemeClr val="bg2"/>
                          </a:solidFill>
                        </a:rPr>
                        <a:t>S1</a:t>
                      </a:r>
                    </a:p>
                  </a:txBody>
                  <a:tcPr marL="91461" marR="91461" marT="45707" marB="45707"/>
                </a:tc>
                <a:tc>
                  <a:txBody>
                    <a:bodyPr/>
                    <a:lstStyle/>
                    <a:p>
                      <a:r>
                        <a:rPr lang="en-GB" sz="1600" dirty="0" err="1">
                          <a:solidFill>
                            <a:schemeClr val="bg2"/>
                          </a:solidFill>
                        </a:rPr>
                        <a:t>Davinda</a:t>
                      </a:r>
                      <a:endParaRPr lang="en-GB" sz="1600" dirty="0">
                        <a:solidFill>
                          <a:schemeClr val="bg2"/>
                        </a:solidFill>
                      </a:endParaRPr>
                    </a:p>
                  </a:txBody>
                  <a:tcPr marL="91461" marR="91461" marT="45707" marB="45707"/>
                </a:tc>
                <a:tc>
                  <a:txBody>
                    <a:bodyPr/>
                    <a:lstStyle/>
                    <a:p>
                      <a:r>
                        <a:rPr lang="en-GB" sz="1600" dirty="0">
                          <a:solidFill>
                            <a:schemeClr val="bg2"/>
                          </a:solidFill>
                        </a:rPr>
                        <a:t>1</a:t>
                      </a:r>
                    </a:p>
                  </a:txBody>
                  <a:tcPr marL="91461" marR="91461" marT="45707" marB="45707"/>
                </a:tc>
                <a:extLst>
                  <a:ext uri="{0D108BD9-81ED-4DB2-BD59-A6C34878D82A}">
                    <a16:rowId xmlns:a16="http://schemas.microsoft.com/office/drawing/2014/main" val="10001"/>
                  </a:ext>
                </a:extLst>
              </a:tr>
              <a:tr h="377941">
                <a:tc>
                  <a:txBody>
                    <a:bodyPr/>
                    <a:lstStyle/>
                    <a:p>
                      <a:r>
                        <a:rPr lang="en-GB" sz="1600" dirty="0">
                          <a:solidFill>
                            <a:schemeClr val="bg2"/>
                          </a:solidFill>
                        </a:rPr>
                        <a:t>S2</a:t>
                      </a:r>
                    </a:p>
                  </a:txBody>
                  <a:tcPr marL="91461" marR="91461" marT="45707" marB="45707"/>
                </a:tc>
                <a:tc>
                  <a:txBody>
                    <a:bodyPr/>
                    <a:lstStyle/>
                    <a:p>
                      <a:r>
                        <a:rPr lang="en-GB" sz="1600" dirty="0">
                          <a:solidFill>
                            <a:schemeClr val="bg2"/>
                          </a:solidFill>
                        </a:rPr>
                        <a:t>Roberta</a:t>
                      </a:r>
                    </a:p>
                  </a:txBody>
                  <a:tcPr marL="91461" marR="91461" marT="45707" marB="45707"/>
                </a:tc>
                <a:tc>
                  <a:txBody>
                    <a:bodyPr/>
                    <a:lstStyle/>
                    <a:p>
                      <a:r>
                        <a:rPr lang="en-GB" sz="1600" dirty="0">
                          <a:solidFill>
                            <a:schemeClr val="bg2"/>
                          </a:solidFill>
                        </a:rPr>
                        <a:t>1</a:t>
                      </a:r>
                    </a:p>
                  </a:txBody>
                  <a:tcPr marL="91461" marR="91461" marT="45707" marB="45707"/>
                </a:tc>
                <a:extLst>
                  <a:ext uri="{0D108BD9-81ED-4DB2-BD59-A6C34878D82A}">
                    <a16:rowId xmlns:a16="http://schemas.microsoft.com/office/drawing/2014/main" val="10002"/>
                  </a:ext>
                </a:extLst>
              </a:tr>
              <a:tr h="377941">
                <a:tc>
                  <a:txBody>
                    <a:bodyPr/>
                    <a:lstStyle/>
                    <a:p>
                      <a:r>
                        <a:rPr lang="en-GB" sz="1600" dirty="0">
                          <a:solidFill>
                            <a:schemeClr val="bg2"/>
                          </a:solidFill>
                        </a:rPr>
                        <a:t>S3</a:t>
                      </a:r>
                    </a:p>
                  </a:txBody>
                  <a:tcPr marL="91461" marR="91461" marT="45707" marB="45707"/>
                </a:tc>
                <a:tc>
                  <a:txBody>
                    <a:bodyPr/>
                    <a:lstStyle/>
                    <a:p>
                      <a:r>
                        <a:rPr lang="en-GB" sz="1600" dirty="0">
                          <a:solidFill>
                            <a:schemeClr val="bg2"/>
                          </a:solidFill>
                        </a:rPr>
                        <a:t>Eddie</a:t>
                      </a:r>
                    </a:p>
                  </a:txBody>
                  <a:tcPr marL="91461" marR="91461" marT="45707" marB="45707"/>
                </a:tc>
                <a:tc>
                  <a:txBody>
                    <a:bodyPr/>
                    <a:lstStyle/>
                    <a:p>
                      <a:r>
                        <a:rPr lang="en-GB" sz="1600" dirty="0">
                          <a:solidFill>
                            <a:schemeClr val="bg2"/>
                          </a:solidFill>
                        </a:rPr>
                        <a:t>2</a:t>
                      </a:r>
                    </a:p>
                  </a:txBody>
                  <a:tcPr marL="91461" marR="91461" marT="45707" marB="45707"/>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nvGraphicFramePr>
        <p:xfrm>
          <a:off x="4751388" y="3573463"/>
          <a:ext cx="3565525" cy="2232025"/>
        </p:xfrm>
        <a:graphic>
          <a:graphicData uri="http://schemas.openxmlformats.org/drawingml/2006/table">
            <a:tbl>
              <a:tblPr firstRow="1" bandRow="1">
                <a:tableStyleId>{5C22544A-7EE6-4342-B048-85BDC9FD1C3A}</a:tableStyleId>
              </a:tblPr>
              <a:tblGrid>
                <a:gridCol w="1308333">
                  <a:extLst>
                    <a:ext uri="{9D8B030D-6E8A-4147-A177-3AD203B41FA5}">
                      <a16:colId xmlns:a16="http://schemas.microsoft.com/office/drawing/2014/main" val="20000"/>
                    </a:ext>
                  </a:extLst>
                </a:gridCol>
                <a:gridCol w="1177057">
                  <a:extLst>
                    <a:ext uri="{9D8B030D-6E8A-4147-A177-3AD203B41FA5}">
                      <a16:colId xmlns:a16="http://schemas.microsoft.com/office/drawing/2014/main" val="20001"/>
                    </a:ext>
                  </a:extLst>
                </a:gridCol>
                <a:gridCol w="1080135">
                  <a:extLst>
                    <a:ext uri="{9D8B030D-6E8A-4147-A177-3AD203B41FA5}">
                      <a16:colId xmlns:a16="http://schemas.microsoft.com/office/drawing/2014/main" val="20002"/>
                    </a:ext>
                  </a:extLst>
                </a:gridCol>
              </a:tblGrid>
              <a:tr h="624967">
                <a:tc>
                  <a:txBody>
                    <a:bodyPr/>
                    <a:lstStyle/>
                    <a:p>
                      <a:r>
                        <a:rPr lang="en-GB" sz="1600" dirty="0"/>
                        <a:t>Property ID</a:t>
                      </a:r>
                    </a:p>
                  </a:txBody>
                  <a:tcPr marL="91441" marR="91441" marT="45715" marB="45715"/>
                </a:tc>
                <a:tc>
                  <a:txBody>
                    <a:bodyPr/>
                    <a:lstStyle/>
                    <a:p>
                      <a:r>
                        <a:rPr lang="en-GB" sz="1600" dirty="0"/>
                        <a:t>Property Name</a:t>
                      </a:r>
                    </a:p>
                  </a:txBody>
                  <a:tcPr marL="91441" marR="91441" marT="45715" marB="45715"/>
                </a:tc>
                <a:tc>
                  <a:txBody>
                    <a:bodyPr/>
                    <a:lstStyle/>
                    <a:p>
                      <a:r>
                        <a:rPr lang="en-GB" sz="1600" dirty="0"/>
                        <a:t>Staff ID (FK)</a:t>
                      </a:r>
                    </a:p>
                  </a:txBody>
                  <a:tcPr marL="91441" marR="91441" marT="45715" marB="45715"/>
                </a:tc>
                <a:extLst>
                  <a:ext uri="{0D108BD9-81ED-4DB2-BD59-A6C34878D82A}">
                    <a16:rowId xmlns:a16="http://schemas.microsoft.com/office/drawing/2014/main" val="10000"/>
                  </a:ext>
                </a:extLst>
              </a:tr>
              <a:tr h="624967">
                <a:tc>
                  <a:txBody>
                    <a:bodyPr/>
                    <a:lstStyle/>
                    <a:p>
                      <a:r>
                        <a:rPr lang="en-GB" sz="1600" dirty="0">
                          <a:solidFill>
                            <a:schemeClr val="bg2"/>
                          </a:solidFill>
                        </a:rPr>
                        <a:t>P1</a:t>
                      </a:r>
                    </a:p>
                  </a:txBody>
                  <a:tcPr marL="91441" marR="91441" marT="45715" marB="45715"/>
                </a:tc>
                <a:tc>
                  <a:txBody>
                    <a:bodyPr/>
                    <a:lstStyle/>
                    <a:p>
                      <a:r>
                        <a:rPr lang="en-GB" sz="1600" dirty="0">
                          <a:solidFill>
                            <a:schemeClr val="bg2"/>
                          </a:solidFill>
                        </a:rPr>
                        <a:t>Yap</a:t>
                      </a:r>
                      <a:r>
                        <a:rPr lang="en-GB" sz="1600" baseline="0" dirty="0">
                          <a:solidFill>
                            <a:schemeClr val="bg2"/>
                          </a:solidFill>
                        </a:rPr>
                        <a:t> Mansions</a:t>
                      </a:r>
                      <a:endParaRPr lang="en-GB" sz="1600" dirty="0">
                        <a:solidFill>
                          <a:schemeClr val="bg2"/>
                        </a:solidFill>
                      </a:endParaRPr>
                    </a:p>
                  </a:txBody>
                  <a:tcPr marL="91441" marR="91441" marT="45715" marB="45715"/>
                </a:tc>
                <a:tc>
                  <a:txBody>
                    <a:bodyPr/>
                    <a:lstStyle/>
                    <a:p>
                      <a:r>
                        <a:rPr lang="en-GB" sz="1600" dirty="0">
                          <a:solidFill>
                            <a:schemeClr val="bg2"/>
                          </a:solidFill>
                        </a:rPr>
                        <a:t>S1</a:t>
                      </a:r>
                    </a:p>
                  </a:txBody>
                  <a:tcPr marL="91441" marR="91441" marT="45715" marB="45715"/>
                </a:tc>
                <a:extLst>
                  <a:ext uri="{0D108BD9-81ED-4DB2-BD59-A6C34878D82A}">
                    <a16:rowId xmlns:a16="http://schemas.microsoft.com/office/drawing/2014/main" val="10001"/>
                  </a:ext>
                </a:extLst>
              </a:tr>
              <a:tr h="357124">
                <a:tc>
                  <a:txBody>
                    <a:bodyPr/>
                    <a:lstStyle/>
                    <a:p>
                      <a:r>
                        <a:rPr lang="en-GB" sz="1600" dirty="0">
                          <a:solidFill>
                            <a:schemeClr val="bg2"/>
                          </a:solidFill>
                        </a:rPr>
                        <a:t>P2</a:t>
                      </a:r>
                    </a:p>
                  </a:txBody>
                  <a:tcPr marL="91441" marR="91441" marT="45715" marB="45715"/>
                </a:tc>
                <a:tc>
                  <a:txBody>
                    <a:bodyPr/>
                    <a:lstStyle/>
                    <a:p>
                      <a:r>
                        <a:rPr lang="en-GB" sz="1600" dirty="0">
                          <a:solidFill>
                            <a:schemeClr val="bg2"/>
                          </a:solidFill>
                        </a:rPr>
                        <a:t>Hill</a:t>
                      </a:r>
                      <a:r>
                        <a:rPr lang="en-GB" sz="1600" baseline="0" dirty="0">
                          <a:solidFill>
                            <a:schemeClr val="bg2"/>
                          </a:solidFill>
                        </a:rPr>
                        <a:t> House</a:t>
                      </a:r>
                      <a:endParaRPr lang="en-GB" sz="1600" dirty="0">
                        <a:solidFill>
                          <a:schemeClr val="bg2"/>
                        </a:solidFill>
                      </a:endParaRPr>
                    </a:p>
                  </a:txBody>
                  <a:tcPr marL="91441" marR="91441" marT="45715" marB="45715"/>
                </a:tc>
                <a:tc>
                  <a:txBody>
                    <a:bodyPr/>
                    <a:lstStyle/>
                    <a:p>
                      <a:endParaRPr lang="en-GB" sz="1600" dirty="0">
                        <a:solidFill>
                          <a:schemeClr val="bg2"/>
                        </a:solidFill>
                      </a:endParaRPr>
                    </a:p>
                  </a:txBody>
                  <a:tcPr marL="91441" marR="91441" marT="45715" marB="45715"/>
                </a:tc>
                <a:extLst>
                  <a:ext uri="{0D108BD9-81ED-4DB2-BD59-A6C34878D82A}">
                    <a16:rowId xmlns:a16="http://schemas.microsoft.com/office/drawing/2014/main" val="10002"/>
                  </a:ext>
                </a:extLst>
              </a:tr>
              <a:tr h="624967">
                <a:tc>
                  <a:txBody>
                    <a:bodyPr/>
                    <a:lstStyle/>
                    <a:p>
                      <a:r>
                        <a:rPr lang="en-GB" sz="1600" dirty="0">
                          <a:solidFill>
                            <a:schemeClr val="bg2"/>
                          </a:solidFill>
                        </a:rPr>
                        <a:t>P2</a:t>
                      </a:r>
                    </a:p>
                  </a:txBody>
                  <a:tcPr marL="91441" marR="91441" marT="45715" marB="45715"/>
                </a:tc>
                <a:tc>
                  <a:txBody>
                    <a:bodyPr/>
                    <a:lstStyle/>
                    <a:p>
                      <a:r>
                        <a:rPr lang="en-GB" sz="1600" dirty="0">
                          <a:solidFill>
                            <a:schemeClr val="bg2"/>
                          </a:solidFill>
                        </a:rPr>
                        <a:t>Usher</a:t>
                      </a:r>
                      <a:r>
                        <a:rPr lang="en-GB" sz="1600" baseline="0" dirty="0">
                          <a:solidFill>
                            <a:schemeClr val="bg2"/>
                          </a:solidFill>
                        </a:rPr>
                        <a:t> House</a:t>
                      </a:r>
                      <a:endParaRPr lang="en-GB" sz="1600" dirty="0">
                        <a:solidFill>
                          <a:schemeClr val="bg2"/>
                        </a:solidFill>
                      </a:endParaRPr>
                    </a:p>
                  </a:txBody>
                  <a:tcPr marL="91441" marR="91441" marT="45715" marB="45715"/>
                </a:tc>
                <a:tc>
                  <a:txBody>
                    <a:bodyPr/>
                    <a:lstStyle/>
                    <a:p>
                      <a:r>
                        <a:rPr lang="en-GB" sz="1600" dirty="0">
                          <a:solidFill>
                            <a:schemeClr val="bg2"/>
                          </a:solidFill>
                        </a:rPr>
                        <a:t>S2</a:t>
                      </a:r>
                    </a:p>
                  </a:txBody>
                  <a:tcPr marL="91441" marR="91441" marT="45715" marB="45715"/>
                </a:tc>
                <a:extLst>
                  <a:ext uri="{0D108BD9-81ED-4DB2-BD59-A6C34878D82A}">
                    <a16:rowId xmlns:a16="http://schemas.microsoft.com/office/drawing/2014/main" val="10003"/>
                  </a:ext>
                </a:extLst>
              </a:tr>
            </a:tbl>
          </a:graphicData>
        </a:graphic>
      </p:graphicFrame>
      <p:sp>
        <p:nvSpPr>
          <p:cNvPr id="34877" name="TextBox 6"/>
          <p:cNvSpPr txBox="1">
            <a:spLocks noChangeArrowheads="1"/>
          </p:cNvSpPr>
          <p:nvPr/>
        </p:nvSpPr>
        <p:spPr bwMode="auto">
          <a:xfrm>
            <a:off x="2771775" y="1527175"/>
            <a:ext cx="11604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solidFill>
                  <a:schemeClr val="bg2"/>
                </a:solidFill>
              </a:rPr>
              <a:t>Branch</a:t>
            </a:r>
          </a:p>
        </p:txBody>
      </p:sp>
      <p:sp>
        <p:nvSpPr>
          <p:cNvPr id="34878" name="TextBox 7"/>
          <p:cNvSpPr txBox="1">
            <a:spLocks noChangeArrowheads="1"/>
          </p:cNvSpPr>
          <p:nvPr/>
        </p:nvSpPr>
        <p:spPr bwMode="auto">
          <a:xfrm>
            <a:off x="323850" y="3573463"/>
            <a:ext cx="809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solidFill>
                  <a:schemeClr val="bg2"/>
                </a:solidFill>
              </a:rPr>
              <a:t>Staff</a:t>
            </a:r>
          </a:p>
        </p:txBody>
      </p:sp>
      <p:sp>
        <p:nvSpPr>
          <p:cNvPr id="34879" name="TextBox 8"/>
          <p:cNvSpPr txBox="1">
            <a:spLocks noChangeArrowheads="1"/>
          </p:cNvSpPr>
          <p:nvPr/>
        </p:nvSpPr>
        <p:spPr bwMode="auto">
          <a:xfrm>
            <a:off x="5651500" y="2997200"/>
            <a:ext cx="1349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solidFill>
                  <a:schemeClr val="bg2"/>
                </a:solidFill>
              </a:rPr>
              <a:t>Property</a:t>
            </a:r>
          </a:p>
        </p:txBody>
      </p:sp>
      <p:sp>
        <p:nvSpPr>
          <p:cNvPr id="34880" name="TextBox 9"/>
          <p:cNvSpPr txBox="1">
            <a:spLocks noChangeArrowheads="1"/>
          </p:cNvSpPr>
          <p:nvPr/>
        </p:nvSpPr>
        <p:spPr bwMode="auto">
          <a:xfrm>
            <a:off x="4427538" y="1395413"/>
            <a:ext cx="4259262"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sz="2800" b="1" i="1"/>
              <a:t>Which Branch manages</a:t>
            </a:r>
          </a:p>
          <a:p>
            <a:r>
              <a:rPr lang="en-GB" altLang="en-US" sz="2800" b="1" i="1"/>
              <a:t>‘Hill House’?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26"/>
          <p:cNvSpPr>
            <a:spLocks noGrp="1" noChangeArrowheads="1"/>
          </p:cNvSpPr>
          <p:nvPr>
            <p:ph type="title"/>
          </p:nvPr>
        </p:nvSpPr>
        <p:spPr/>
        <p:txBody>
          <a:bodyPr/>
          <a:lstStyle/>
          <a:p>
            <a:r>
              <a:rPr lang="en-US" altLang="en-US"/>
              <a:t>Chasm Trap – The Solution</a:t>
            </a:r>
          </a:p>
        </p:txBody>
      </p:sp>
      <p:sp>
        <p:nvSpPr>
          <p:cNvPr id="35843" name="TextBox 3"/>
          <p:cNvSpPr txBox="1">
            <a:spLocks noChangeArrowheads="1"/>
          </p:cNvSpPr>
          <p:nvPr/>
        </p:nvSpPr>
        <p:spPr bwMode="auto">
          <a:xfrm>
            <a:off x="3635375" y="2133600"/>
            <a:ext cx="2160588" cy="1568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solidFill>
                <a:schemeClr val="bg2"/>
              </a:solidFill>
            </a:endParaRPr>
          </a:p>
          <a:p>
            <a:r>
              <a:rPr lang="en-GB" altLang="en-US">
                <a:solidFill>
                  <a:schemeClr val="bg2"/>
                </a:solidFill>
              </a:rPr>
              <a:t>Staff</a:t>
            </a:r>
          </a:p>
          <a:p>
            <a:endParaRPr lang="en-GB" altLang="en-US">
              <a:solidFill>
                <a:schemeClr val="bg2"/>
              </a:solidFill>
            </a:endParaRPr>
          </a:p>
          <a:p>
            <a:endParaRPr lang="en-GB" altLang="en-US">
              <a:solidFill>
                <a:schemeClr val="bg2"/>
              </a:solidFill>
            </a:endParaRPr>
          </a:p>
        </p:txBody>
      </p:sp>
      <p:sp>
        <p:nvSpPr>
          <p:cNvPr id="35844" name="TextBox 4"/>
          <p:cNvSpPr txBox="1">
            <a:spLocks noChangeArrowheads="1"/>
          </p:cNvSpPr>
          <p:nvPr/>
        </p:nvSpPr>
        <p:spPr bwMode="auto">
          <a:xfrm>
            <a:off x="7451725" y="1773238"/>
            <a:ext cx="1368425" cy="3416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solidFill>
                <a:schemeClr val="bg2"/>
              </a:solidFill>
            </a:endParaRPr>
          </a:p>
          <a:p>
            <a:endParaRPr lang="en-GB" altLang="en-US">
              <a:solidFill>
                <a:schemeClr val="bg2"/>
              </a:solidFill>
            </a:endParaRPr>
          </a:p>
          <a:p>
            <a:endParaRPr lang="en-GB" altLang="en-US">
              <a:solidFill>
                <a:schemeClr val="bg2"/>
              </a:solidFill>
            </a:endParaRPr>
          </a:p>
          <a:p>
            <a:r>
              <a:rPr lang="en-GB" altLang="en-US">
                <a:solidFill>
                  <a:schemeClr val="bg2"/>
                </a:solidFill>
              </a:rPr>
              <a:t>Property</a:t>
            </a:r>
          </a:p>
          <a:p>
            <a:endParaRPr lang="en-GB" altLang="en-US">
              <a:solidFill>
                <a:schemeClr val="bg2"/>
              </a:solidFill>
            </a:endParaRPr>
          </a:p>
          <a:p>
            <a:endParaRPr lang="en-GB" altLang="en-US">
              <a:solidFill>
                <a:schemeClr val="bg2"/>
              </a:solidFill>
            </a:endParaRPr>
          </a:p>
          <a:p>
            <a:endParaRPr lang="en-GB" altLang="en-US">
              <a:solidFill>
                <a:schemeClr val="bg2"/>
              </a:solidFill>
            </a:endParaRPr>
          </a:p>
          <a:p>
            <a:endParaRPr lang="en-GB" altLang="en-US">
              <a:solidFill>
                <a:schemeClr val="bg2"/>
              </a:solidFill>
            </a:endParaRPr>
          </a:p>
          <a:p>
            <a:endParaRPr lang="en-GB" altLang="en-US">
              <a:solidFill>
                <a:schemeClr val="bg2"/>
              </a:solidFill>
            </a:endParaRPr>
          </a:p>
        </p:txBody>
      </p:sp>
      <p:sp>
        <p:nvSpPr>
          <p:cNvPr id="35845" name="TextBox 5"/>
          <p:cNvSpPr txBox="1">
            <a:spLocks noChangeArrowheads="1"/>
          </p:cNvSpPr>
          <p:nvPr/>
        </p:nvSpPr>
        <p:spPr bwMode="auto">
          <a:xfrm>
            <a:off x="611188" y="1989138"/>
            <a:ext cx="1655762" cy="30464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solidFill>
                <a:schemeClr val="bg2"/>
              </a:solidFill>
            </a:endParaRPr>
          </a:p>
          <a:p>
            <a:endParaRPr lang="en-GB" altLang="en-US">
              <a:solidFill>
                <a:schemeClr val="bg2"/>
              </a:solidFill>
            </a:endParaRPr>
          </a:p>
          <a:p>
            <a:endParaRPr lang="en-GB" altLang="en-US">
              <a:solidFill>
                <a:schemeClr val="bg2"/>
              </a:solidFill>
            </a:endParaRPr>
          </a:p>
          <a:p>
            <a:r>
              <a:rPr lang="en-GB" altLang="en-US">
                <a:solidFill>
                  <a:schemeClr val="bg2"/>
                </a:solidFill>
              </a:rPr>
              <a:t>Branch</a:t>
            </a:r>
          </a:p>
          <a:p>
            <a:endParaRPr lang="en-GB" altLang="en-US">
              <a:solidFill>
                <a:schemeClr val="bg2"/>
              </a:solidFill>
            </a:endParaRPr>
          </a:p>
          <a:p>
            <a:endParaRPr lang="en-GB" altLang="en-US">
              <a:solidFill>
                <a:schemeClr val="bg2"/>
              </a:solidFill>
            </a:endParaRPr>
          </a:p>
          <a:p>
            <a:endParaRPr lang="en-GB" altLang="en-US">
              <a:solidFill>
                <a:schemeClr val="bg2"/>
              </a:solidFill>
            </a:endParaRPr>
          </a:p>
          <a:p>
            <a:endParaRPr lang="en-GB" altLang="en-US">
              <a:solidFill>
                <a:schemeClr val="bg2"/>
              </a:solidFill>
            </a:endParaRPr>
          </a:p>
        </p:txBody>
      </p:sp>
      <p:cxnSp>
        <p:nvCxnSpPr>
          <p:cNvPr id="35846" name="Straight Connector 7"/>
          <p:cNvCxnSpPr>
            <a:cxnSpLocks noChangeShapeType="1"/>
          </p:cNvCxnSpPr>
          <p:nvPr/>
        </p:nvCxnSpPr>
        <p:spPr bwMode="auto">
          <a:xfrm>
            <a:off x="2268538" y="2997200"/>
            <a:ext cx="1376362" cy="127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5847" name="Straight Connector 11"/>
          <p:cNvCxnSpPr>
            <a:cxnSpLocks noChangeShapeType="1"/>
          </p:cNvCxnSpPr>
          <p:nvPr/>
        </p:nvCxnSpPr>
        <p:spPr bwMode="auto">
          <a:xfrm>
            <a:off x="5795963" y="2997200"/>
            <a:ext cx="1658937" cy="127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35848" name="TextBox 12"/>
          <p:cNvSpPr txBox="1">
            <a:spLocks noChangeArrowheads="1"/>
          </p:cNvSpPr>
          <p:nvPr/>
        </p:nvSpPr>
        <p:spPr bwMode="auto">
          <a:xfrm>
            <a:off x="2843213" y="2565400"/>
            <a:ext cx="7921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solidFill>
                  <a:schemeClr val="bg2"/>
                </a:solidFill>
              </a:rPr>
              <a:t>1...*</a:t>
            </a:r>
          </a:p>
        </p:txBody>
      </p:sp>
      <p:sp>
        <p:nvSpPr>
          <p:cNvPr id="35849" name="TextBox 13"/>
          <p:cNvSpPr txBox="1">
            <a:spLocks noChangeArrowheads="1"/>
          </p:cNvSpPr>
          <p:nvPr/>
        </p:nvSpPr>
        <p:spPr bwMode="auto">
          <a:xfrm>
            <a:off x="6732588" y="2492375"/>
            <a:ext cx="8651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solidFill>
                  <a:schemeClr val="bg2"/>
                </a:solidFill>
              </a:rPr>
              <a:t>0...*</a:t>
            </a:r>
          </a:p>
        </p:txBody>
      </p:sp>
      <p:sp>
        <p:nvSpPr>
          <p:cNvPr id="35850" name="TextBox 14"/>
          <p:cNvSpPr txBox="1">
            <a:spLocks noChangeArrowheads="1"/>
          </p:cNvSpPr>
          <p:nvPr/>
        </p:nvSpPr>
        <p:spPr bwMode="auto">
          <a:xfrm>
            <a:off x="5805488" y="2492375"/>
            <a:ext cx="7826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solidFill>
                  <a:schemeClr val="bg2"/>
                </a:solidFill>
              </a:rPr>
              <a:t>0...1</a:t>
            </a:r>
          </a:p>
        </p:txBody>
      </p:sp>
      <p:sp>
        <p:nvSpPr>
          <p:cNvPr id="35851" name="TextBox 15"/>
          <p:cNvSpPr txBox="1">
            <a:spLocks noChangeArrowheads="1"/>
          </p:cNvSpPr>
          <p:nvPr/>
        </p:nvSpPr>
        <p:spPr bwMode="auto">
          <a:xfrm>
            <a:off x="2339975" y="2565400"/>
            <a:ext cx="3571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solidFill>
                  <a:schemeClr val="bg2"/>
                </a:solidFill>
              </a:rPr>
              <a:t>1</a:t>
            </a:r>
          </a:p>
        </p:txBody>
      </p:sp>
      <p:cxnSp>
        <p:nvCxnSpPr>
          <p:cNvPr id="35852" name="Straight Connector 21"/>
          <p:cNvCxnSpPr>
            <a:cxnSpLocks noChangeShapeType="1"/>
          </p:cNvCxnSpPr>
          <p:nvPr/>
        </p:nvCxnSpPr>
        <p:spPr bwMode="auto">
          <a:xfrm>
            <a:off x="2268538" y="4005263"/>
            <a:ext cx="5184775"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35853" name="TextBox 24"/>
          <p:cNvSpPr txBox="1">
            <a:spLocks noChangeArrowheads="1"/>
          </p:cNvSpPr>
          <p:nvPr/>
        </p:nvSpPr>
        <p:spPr bwMode="auto">
          <a:xfrm>
            <a:off x="2339975" y="3471863"/>
            <a:ext cx="357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solidFill>
                  <a:schemeClr val="bg2"/>
                </a:solidFill>
              </a:rPr>
              <a:t>1</a:t>
            </a:r>
          </a:p>
        </p:txBody>
      </p:sp>
      <p:sp>
        <p:nvSpPr>
          <p:cNvPr id="35854" name="TextBox 25"/>
          <p:cNvSpPr txBox="1">
            <a:spLocks noChangeArrowheads="1"/>
          </p:cNvSpPr>
          <p:nvPr/>
        </p:nvSpPr>
        <p:spPr bwMode="auto">
          <a:xfrm>
            <a:off x="6659563" y="3543300"/>
            <a:ext cx="863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solidFill>
                  <a:schemeClr val="bg2"/>
                </a:solidFill>
              </a:rPr>
              <a:t>0...*</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79388" y="404813"/>
            <a:ext cx="8785225" cy="576262"/>
          </a:xfrm>
        </p:spPr>
        <p:txBody>
          <a:bodyPr/>
          <a:lstStyle/>
          <a:p>
            <a:r>
              <a:rPr lang="en-US" altLang="en-US"/>
              <a:t>Chasm Trap - 2</a:t>
            </a:r>
          </a:p>
        </p:txBody>
      </p:sp>
      <p:graphicFrame>
        <p:nvGraphicFramePr>
          <p:cNvPr id="4" name="Table 3"/>
          <p:cNvGraphicFramePr>
            <a:graphicFrameLocks noGrp="1"/>
          </p:cNvGraphicFramePr>
          <p:nvPr/>
        </p:nvGraphicFramePr>
        <p:xfrm>
          <a:off x="250825" y="1241425"/>
          <a:ext cx="2376488" cy="1395412"/>
        </p:xfrm>
        <a:graphic>
          <a:graphicData uri="http://schemas.openxmlformats.org/drawingml/2006/table">
            <a:tbl>
              <a:tblPr firstRow="1" bandRow="1">
                <a:tableStyleId>{5C22544A-7EE6-4342-B048-85BDC9FD1C3A}</a:tableStyleId>
              </a:tblPr>
              <a:tblGrid>
                <a:gridCol w="1019813">
                  <a:extLst>
                    <a:ext uri="{9D8B030D-6E8A-4147-A177-3AD203B41FA5}">
                      <a16:colId xmlns:a16="http://schemas.microsoft.com/office/drawing/2014/main" val="20000"/>
                    </a:ext>
                  </a:extLst>
                </a:gridCol>
                <a:gridCol w="1356675">
                  <a:extLst>
                    <a:ext uri="{9D8B030D-6E8A-4147-A177-3AD203B41FA5}">
                      <a16:colId xmlns:a16="http://schemas.microsoft.com/office/drawing/2014/main" val="20001"/>
                    </a:ext>
                  </a:extLst>
                </a:gridCol>
              </a:tblGrid>
              <a:tr h="579204">
                <a:tc>
                  <a:txBody>
                    <a:bodyPr/>
                    <a:lstStyle/>
                    <a:p>
                      <a:r>
                        <a:rPr lang="en-GB" sz="1600" dirty="0"/>
                        <a:t>Branch ID</a:t>
                      </a:r>
                    </a:p>
                  </a:txBody>
                  <a:tcPr marL="91449" marR="91449" marT="45727" marB="45727"/>
                </a:tc>
                <a:tc>
                  <a:txBody>
                    <a:bodyPr/>
                    <a:lstStyle/>
                    <a:p>
                      <a:r>
                        <a:rPr lang="en-GB" sz="1600" dirty="0"/>
                        <a:t>Branch Name</a:t>
                      </a:r>
                    </a:p>
                  </a:txBody>
                  <a:tcPr marL="91449" marR="91449" marT="45727" marB="45727"/>
                </a:tc>
                <a:extLst>
                  <a:ext uri="{0D108BD9-81ED-4DB2-BD59-A6C34878D82A}">
                    <a16:rowId xmlns:a16="http://schemas.microsoft.com/office/drawing/2014/main" val="10000"/>
                  </a:ext>
                </a:extLst>
              </a:tr>
              <a:tr h="408104">
                <a:tc>
                  <a:txBody>
                    <a:bodyPr/>
                    <a:lstStyle/>
                    <a:p>
                      <a:r>
                        <a:rPr lang="en-GB" sz="1600" dirty="0">
                          <a:solidFill>
                            <a:schemeClr val="bg2"/>
                          </a:solidFill>
                        </a:rPr>
                        <a:t>1</a:t>
                      </a:r>
                    </a:p>
                  </a:txBody>
                  <a:tcPr marL="91449" marR="91449" marT="45727" marB="45727"/>
                </a:tc>
                <a:tc>
                  <a:txBody>
                    <a:bodyPr/>
                    <a:lstStyle/>
                    <a:p>
                      <a:r>
                        <a:rPr lang="en-GB" sz="1600" dirty="0">
                          <a:solidFill>
                            <a:schemeClr val="bg2"/>
                          </a:solidFill>
                        </a:rPr>
                        <a:t>Ilford</a:t>
                      </a:r>
                    </a:p>
                  </a:txBody>
                  <a:tcPr marL="91449" marR="91449" marT="45727" marB="45727"/>
                </a:tc>
                <a:extLst>
                  <a:ext uri="{0D108BD9-81ED-4DB2-BD59-A6C34878D82A}">
                    <a16:rowId xmlns:a16="http://schemas.microsoft.com/office/drawing/2014/main" val="10001"/>
                  </a:ext>
                </a:extLst>
              </a:tr>
              <a:tr h="408104">
                <a:tc>
                  <a:txBody>
                    <a:bodyPr/>
                    <a:lstStyle/>
                    <a:p>
                      <a:r>
                        <a:rPr lang="en-GB" sz="1600" dirty="0">
                          <a:solidFill>
                            <a:schemeClr val="bg2"/>
                          </a:solidFill>
                        </a:rPr>
                        <a:t>2</a:t>
                      </a:r>
                    </a:p>
                  </a:txBody>
                  <a:tcPr marL="91449" marR="91449" marT="45727" marB="45727"/>
                </a:tc>
                <a:tc>
                  <a:txBody>
                    <a:bodyPr/>
                    <a:lstStyle/>
                    <a:p>
                      <a:r>
                        <a:rPr lang="en-GB" sz="1600" dirty="0">
                          <a:solidFill>
                            <a:schemeClr val="bg2"/>
                          </a:solidFill>
                        </a:rPr>
                        <a:t>Redbridge</a:t>
                      </a:r>
                    </a:p>
                  </a:txBody>
                  <a:tcPr marL="91449" marR="91449" marT="45727" marB="45727"/>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1116013" y="2795588"/>
          <a:ext cx="3313112" cy="1712917"/>
        </p:xfrm>
        <a:graphic>
          <a:graphicData uri="http://schemas.openxmlformats.org/drawingml/2006/table">
            <a:tbl>
              <a:tblPr firstRow="1" bandRow="1">
                <a:tableStyleId>{5C22544A-7EE6-4342-B048-85BDC9FD1C3A}</a:tableStyleId>
              </a:tblPr>
              <a:tblGrid>
                <a:gridCol w="1080362">
                  <a:extLst>
                    <a:ext uri="{9D8B030D-6E8A-4147-A177-3AD203B41FA5}">
                      <a16:colId xmlns:a16="http://schemas.microsoft.com/office/drawing/2014/main" val="20000"/>
                    </a:ext>
                  </a:extLst>
                </a:gridCol>
                <a:gridCol w="1128379">
                  <a:extLst>
                    <a:ext uri="{9D8B030D-6E8A-4147-A177-3AD203B41FA5}">
                      <a16:colId xmlns:a16="http://schemas.microsoft.com/office/drawing/2014/main" val="20001"/>
                    </a:ext>
                  </a:extLst>
                </a:gridCol>
                <a:gridCol w="1104371">
                  <a:extLst>
                    <a:ext uri="{9D8B030D-6E8A-4147-A177-3AD203B41FA5}">
                      <a16:colId xmlns:a16="http://schemas.microsoft.com/office/drawing/2014/main" val="20002"/>
                    </a:ext>
                  </a:extLst>
                </a:gridCol>
              </a:tblGrid>
              <a:tr h="579088">
                <a:tc>
                  <a:txBody>
                    <a:bodyPr/>
                    <a:lstStyle/>
                    <a:p>
                      <a:r>
                        <a:rPr lang="en-GB" sz="1600" dirty="0"/>
                        <a:t>Staff ID</a:t>
                      </a:r>
                    </a:p>
                  </a:txBody>
                  <a:tcPr marL="91461" marR="91461" marT="45707" marB="45707"/>
                </a:tc>
                <a:tc>
                  <a:txBody>
                    <a:bodyPr/>
                    <a:lstStyle/>
                    <a:p>
                      <a:r>
                        <a:rPr lang="en-GB" sz="1600" dirty="0"/>
                        <a:t>Name</a:t>
                      </a:r>
                    </a:p>
                  </a:txBody>
                  <a:tcPr marL="91461" marR="91461" marT="45707" marB="45707"/>
                </a:tc>
                <a:tc>
                  <a:txBody>
                    <a:bodyPr/>
                    <a:lstStyle/>
                    <a:p>
                      <a:r>
                        <a:rPr lang="en-GB" sz="1600" dirty="0"/>
                        <a:t>Branch ID (FK)</a:t>
                      </a:r>
                    </a:p>
                  </a:txBody>
                  <a:tcPr marL="91461" marR="91461" marT="45707" marB="45707"/>
                </a:tc>
                <a:extLst>
                  <a:ext uri="{0D108BD9-81ED-4DB2-BD59-A6C34878D82A}">
                    <a16:rowId xmlns:a16="http://schemas.microsoft.com/office/drawing/2014/main" val="10000"/>
                  </a:ext>
                </a:extLst>
              </a:tr>
              <a:tr h="377941">
                <a:tc>
                  <a:txBody>
                    <a:bodyPr/>
                    <a:lstStyle/>
                    <a:p>
                      <a:r>
                        <a:rPr lang="en-GB" sz="1600" dirty="0">
                          <a:solidFill>
                            <a:schemeClr val="bg2"/>
                          </a:solidFill>
                        </a:rPr>
                        <a:t>S1</a:t>
                      </a:r>
                    </a:p>
                  </a:txBody>
                  <a:tcPr marL="91461" marR="91461" marT="45707" marB="45707"/>
                </a:tc>
                <a:tc>
                  <a:txBody>
                    <a:bodyPr/>
                    <a:lstStyle/>
                    <a:p>
                      <a:r>
                        <a:rPr lang="en-GB" sz="1600" dirty="0" err="1">
                          <a:solidFill>
                            <a:schemeClr val="bg2"/>
                          </a:solidFill>
                        </a:rPr>
                        <a:t>Davinda</a:t>
                      </a:r>
                      <a:endParaRPr lang="en-GB" sz="1600" dirty="0">
                        <a:solidFill>
                          <a:schemeClr val="bg2"/>
                        </a:solidFill>
                      </a:endParaRPr>
                    </a:p>
                  </a:txBody>
                  <a:tcPr marL="91461" marR="91461" marT="45707" marB="45707"/>
                </a:tc>
                <a:tc>
                  <a:txBody>
                    <a:bodyPr/>
                    <a:lstStyle/>
                    <a:p>
                      <a:r>
                        <a:rPr lang="en-GB" sz="1600" dirty="0">
                          <a:solidFill>
                            <a:schemeClr val="bg2"/>
                          </a:solidFill>
                        </a:rPr>
                        <a:t>1</a:t>
                      </a:r>
                    </a:p>
                  </a:txBody>
                  <a:tcPr marL="91461" marR="91461" marT="45707" marB="45707"/>
                </a:tc>
                <a:extLst>
                  <a:ext uri="{0D108BD9-81ED-4DB2-BD59-A6C34878D82A}">
                    <a16:rowId xmlns:a16="http://schemas.microsoft.com/office/drawing/2014/main" val="10001"/>
                  </a:ext>
                </a:extLst>
              </a:tr>
              <a:tr h="377941">
                <a:tc>
                  <a:txBody>
                    <a:bodyPr/>
                    <a:lstStyle/>
                    <a:p>
                      <a:r>
                        <a:rPr lang="en-GB" sz="1600" dirty="0">
                          <a:solidFill>
                            <a:schemeClr val="bg2"/>
                          </a:solidFill>
                        </a:rPr>
                        <a:t>S2</a:t>
                      </a:r>
                    </a:p>
                  </a:txBody>
                  <a:tcPr marL="91461" marR="91461" marT="45707" marB="45707"/>
                </a:tc>
                <a:tc>
                  <a:txBody>
                    <a:bodyPr/>
                    <a:lstStyle/>
                    <a:p>
                      <a:r>
                        <a:rPr lang="en-GB" sz="1600" dirty="0">
                          <a:solidFill>
                            <a:schemeClr val="bg2"/>
                          </a:solidFill>
                        </a:rPr>
                        <a:t>Roberta</a:t>
                      </a:r>
                    </a:p>
                  </a:txBody>
                  <a:tcPr marL="91461" marR="91461" marT="45707" marB="45707"/>
                </a:tc>
                <a:tc>
                  <a:txBody>
                    <a:bodyPr/>
                    <a:lstStyle/>
                    <a:p>
                      <a:r>
                        <a:rPr lang="en-GB" sz="1600" dirty="0">
                          <a:solidFill>
                            <a:schemeClr val="bg2"/>
                          </a:solidFill>
                        </a:rPr>
                        <a:t>1</a:t>
                      </a:r>
                    </a:p>
                  </a:txBody>
                  <a:tcPr marL="91461" marR="91461" marT="45707" marB="45707"/>
                </a:tc>
                <a:extLst>
                  <a:ext uri="{0D108BD9-81ED-4DB2-BD59-A6C34878D82A}">
                    <a16:rowId xmlns:a16="http://schemas.microsoft.com/office/drawing/2014/main" val="10002"/>
                  </a:ext>
                </a:extLst>
              </a:tr>
              <a:tr h="377941">
                <a:tc>
                  <a:txBody>
                    <a:bodyPr/>
                    <a:lstStyle/>
                    <a:p>
                      <a:r>
                        <a:rPr lang="en-GB" sz="1600" dirty="0">
                          <a:solidFill>
                            <a:schemeClr val="bg2"/>
                          </a:solidFill>
                        </a:rPr>
                        <a:t>S3</a:t>
                      </a:r>
                    </a:p>
                  </a:txBody>
                  <a:tcPr marL="91461" marR="91461" marT="45707" marB="45707"/>
                </a:tc>
                <a:tc>
                  <a:txBody>
                    <a:bodyPr/>
                    <a:lstStyle/>
                    <a:p>
                      <a:r>
                        <a:rPr lang="en-GB" sz="1600" dirty="0">
                          <a:solidFill>
                            <a:schemeClr val="bg2"/>
                          </a:solidFill>
                        </a:rPr>
                        <a:t>Eddie</a:t>
                      </a:r>
                    </a:p>
                  </a:txBody>
                  <a:tcPr marL="91461" marR="91461" marT="45707" marB="45707"/>
                </a:tc>
                <a:tc>
                  <a:txBody>
                    <a:bodyPr/>
                    <a:lstStyle/>
                    <a:p>
                      <a:r>
                        <a:rPr lang="en-GB" sz="1600" dirty="0">
                          <a:solidFill>
                            <a:schemeClr val="bg2"/>
                          </a:solidFill>
                        </a:rPr>
                        <a:t>2</a:t>
                      </a:r>
                    </a:p>
                  </a:txBody>
                  <a:tcPr marL="91461" marR="91461" marT="45707" marB="45707"/>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nvGraphicFramePr>
        <p:xfrm>
          <a:off x="4500563" y="3357563"/>
          <a:ext cx="3924300" cy="2454274"/>
        </p:xfrm>
        <a:graphic>
          <a:graphicData uri="http://schemas.openxmlformats.org/drawingml/2006/table">
            <a:tbl>
              <a:tblPr firstRow="1" bandRow="1">
                <a:tableStyleId>{5C22544A-7EE6-4342-B048-85BDC9FD1C3A}</a:tableStyleId>
              </a:tblPr>
              <a:tblGrid>
                <a:gridCol w="891333">
                  <a:extLst>
                    <a:ext uri="{9D8B030D-6E8A-4147-A177-3AD203B41FA5}">
                      <a16:colId xmlns:a16="http://schemas.microsoft.com/office/drawing/2014/main" val="20000"/>
                    </a:ext>
                  </a:extLst>
                </a:gridCol>
                <a:gridCol w="1070817">
                  <a:extLst>
                    <a:ext uri="{9D8B030D-6E8A-4147-A177-3AD203B41FA5}">
                      <a16:colId xmlns:a16="http://schemas.microsoft.com/office/drawing/2014/main" val="20001"/>
                    </a:ext>
                  </a:extLst>
                </a:gridCol>
                <a:gridCol w="981075">
                  <a:extLst>
                    <a:ext uri="{9D8B030D-6E8A-4147-A177-3AD203B41FA5}">
                      <a16:colId xmlns:a16="http://schemas.microsoft.com/office/drawing/2014/main" val="20002"/>
                    </a:ext>
                  </a:extLst>
                </a:gridCol>
                <a:gridCol w="981075">
                  <a:extLst>
                    <a:ext uri="{9D8B030D-6E8A-4147-A177-3AD203B41FA5}">
                      <a16:colId xmlns:a16="http://schemas.microsoft.com/office/drawing/2014/main" val="20003"/>
                    </a:ext>
                  </a:extLst>
                </a:gridCol>
              </a:tblGrid>
              <a:tr h="625046">
                <a:tc>
                  <a:txBody>
                    <a:bodyPr/>
                    <a:lstStyle/>
                    <a:p>
                      <a:r>
                        <a:rPr lang="en-GB" sz="1600" dirty="0"/>
                        <a:t>Property ID</a:t>
                      </a:r>
                    </a:p>
                  </a:txBody>
                  <a:tcPr marL="91425" marR="91425" marT="45721" marB="45721"/>
                </a:tc>
                <a:tc>
                  <a:txBody>
                    <a:bodyPr/>
                    <a:lstStyle/>
                    <a:p>
                      <a:r>
                        <a:rPr lang="en-GB" sz="1600" dirty="0"/>
                        <a:t>Property Name</a:t>
                      </a:r>
                    </a:p>
                  </a:txBody>
                  <a:tcPr marL="91425" marR="91425" marT="45721" marB="45721"/>
                </a:tc>
                <a:tc>
                  <a:txBody>
                    <a:bodyPr/>
                    <a:lstStyle/>
                    <a:p>
                      <a:r>
                        <a:rPr lang="en-GB" sz="1600" dirty="0"/>
                        <a:t>Staff ID (FK)</a:t>
                      </a:r>
                    </a:p>
                  </a:txBody>
                  <a:tcPr marL="91425" marR="91425" marT="45721" marB="45721"/>
                </a:tc>
                <a:tc>
                  <a:txBody>
                    <a:bodyPr/>
                    <a:lstStyle/>
                    <a:p>
                      <a:r>
                        <a:rPr lang="en-GB" sz="1600" dirty="0"/>
                        <a:t>Branch ID (FK)</a:t>
                      </a:r>
                    </a:p>
                  </a:txBody>
                  <a:tcPr marL="91425" marR="91425" marT="45721" marB="45721"/>
                </a:tc>
                <a:extLst>
                  <a:ext uri="{0D108BD9-81ED-4DB2-BD59-A6C34878D82A}">
                    <a16:rowId xmlns:a16="http://schemas.microsoft.com/office/drawing/2014/main" val="10000"/>
                  </a:ext>
                </a:extLst>
              </a:tr>
              <a:tr h="625046">
                <a:tc>
                  <a:txBody>
                    <a:bodyPr/>
                    <a:lstStyle/>
                    <a:p>
                      <a:r>
                        <a:rPr lang="en-GB" sz="1600" dirty="0">
                          <a:solidFill>
                            <a:schemeClr val="bg2"/>
                          </a:solidFill>
                        </a:rPr>
                        <a:t>P1</a:t>
                      </a:r>
                    </a:p>
                  </a:txBody>
                  <a:tcPr marL="91425" marR="91425" marT="45721" marB="45721"/>
                </a:tc>
                <a:tc>
                  <a:txBody>
                    <a:bodyPr/>
                    <a:lstStyle/>
                    <a:p>
                      <a:r>
                        <a:rPr lang="en-GB" sz="1600" dirty="0">
                          <a:solidFill>
                            <a:schemeClr val="bg2"/>
                          </a:solidFill>
                        </a:rPr>
                        <a:t>Yap</a:t>
                      </a:r>
                      <a:r>
                        <a:rPr lang="en-GB" sz="1600" baseline="0" dirty="0">
                          <a:solidFill>
                            <a:schemeClr val="bg2"/>
                          </a:solidFill>
                        </a:rPr>
                        <a:t> Mansions</a:t>
                      </a:r>
                      <a:endParaRPr lang="en-GB" sz="1600" dirty="0">
                        <a:solidFill>
                          <a:schemeClr val="bg2"/>
                        </a:solidFill>
                      </a:endParaRPr>
                    </a:p>
                  </a:txBody>
                  <a:tcPr marL="91425" marR="91425" marT="45721" marB="45721"/>
                </a:tc>
                <a:tc>
                  <a:txBody>
                    <a:bodyPr/>
                    <a:lstStyle/>
                    <a:p>
                      <a:r>
                        <a:rPr lang="en-GB" sz="1600" dirty="0">
                          <a:solidFill>
                            <a:schemeClr val="bg2"/>
                          </a:solidFill>
                        </a:rPr>
                        <a:t>S1</a:t>
                      </a:r>
                    </a:p>
                  </a:txBody>
                  <a:tcPr marL="91425" marR="91425" marT="45721" marB="45721"/>
                </a:tc>
                <a:tc>
                  <a:txBody>
                    <a:bodyPr/>
                    <a:lstStyle/>
                    <a:p>
                      <a:r>
                        <a:rPr lang="en-GB" sz="1600" dirty="0">
                          <a:solidFill>
                            <a:schemeClr val="bg2"/>
                          </a:solidFill>
                        </a:rPr>
                        <a:t>1</a:t>
                      </a:r>
                    </a:p>
                  </a:txBody>
                  <a:tcPr marL="91425" marR="91425" marT="45721" marB="45721"/>
                </a:tc>
                <a:extLst>
                  <a:ext uri="{0D108BD9-81ED-4DB2-BD59-A6C34878D82A}">
                    <a16:rowId xmlns:a16="http://schemas.microsoft.com/office/drawing/2014/main" val="10001"/>
                  </a:ext>
                </a:extLst>
              </a:tr>
              <a:tr h="579136">
                <a:tc>
                  <a:txBody>
                    <a:bodyPr/>
                    <a:lstStyle/>
                    <a:p>
                      <a:r>
                        <a:rPr lang="en-GB" sz="1600" dirty="0">
                          <a:solidFill>
                            <a:schemeClr val="bg2"/>
                          </a:solidFill>
                        </a:rPr>
                        <a:t>P2</a:t>
                      </a:r>
                    </a:p>
                  </a:txBody>
                  <a:tcPr marL="91425" marR="91425" marT="45721" marB="45721"/>
                </a:tc>
                <a:tc>
                  <a:txBody>
                    <a:bodyPr/>
                    <a:lstStyle/>
                    <a:p>
                      <a:r>
                        <a:rPr lang="en-GB" sz="1600" dirty="0">
                          <a:solidFill>
                            <a:schemeClr val="bg2"/>
                          </a:solidFill>
                        </a:rPr>
                        <a:t>Hill</a:t>
                      </a:r>
                      <a:r>
                        <a:rPr lang="en-GB" sz="1600" baseline="0" dirty="0">
                          <a:solidFill>
                            <a:schemeClr val="bg2"/>
                          </a:solidFill>
                        </a:rPr>
                        <a:t> House</a:t>
                      </a:r>
                      <a:endParaRPr lang="en-GB" sz="1600" dirty="0">
                        <a:solidFill>
                          <a:schemeClr val="bg2"/>
                        </a:solidFill>
                      </a:endParaRPr>
                    </a:p>
                  </a:txBody>
                  <a:tcPr marL="91425" marR="91425" marT="45721" marB="45721"/>
                </a:tc>
                <a:tc>
                  <a:txBody>
                    <a:bodyPr/>
                    <a:lstStyle/>
                    <a:p>
                      <a:endParaRPr lang="en-GB" sz="1600" dirty="0">
                        <a:solidFill>
                          <a:schemeClr val="bg2"/>
                        </a:solidFill>
                      </a:endParaRPr>
                    </a:p>
                  </a:txBody>
                  <a:tcPr marL="91425" marR="91425" marT="45721" marB="45721"/>
                </a:tc>
                <a:tc>
                  <a:txBody>
                    <a:bodyPr/>
                    <a:lstStyle/>
                    <a:p>
                      <a:r>
                        <a:rPr lang="en-GB" sz="1600" dirty="0">
                          <a:solidFill>
                            <a:schemeClr val="bg2"/>
                          </a:solidFill>
                        </a:rPr>
                        <a:t>2</a:t>
                      </a:r>
                    </a:p>
                  </a:txBody>
                  <a:tcPr marL="91425" marR="91425" marT="45721" marB="45721"/>
                </a:tc>
                <a:extLst>
                  <a:ext uri="{0D108BD9-81ED-4DB2-BD59-A6C34878D82A}">
                    <a16:rowId xmlns:a16="http://schemas.microsoft.com/office/drawing/2014/main" val="10002"/>
                  </a:ext>
                </a:extLst>
              </a:tr>
              <a:tr h="625046">
                <a:tc>
                  <a:txBody>
                    <a:bodyPr/>
                    <a:lstStyle/>
                    <a:p>
                      <a:r>
                        <a:rPr lang="en-GB" sz="1600" dirty="0">
                          <a:solidFill>
                            <a:schemeClr val="bg2"/>
                          </a:solidFill>
                        </a:rPr>
                        <a:t>P2</a:t>
                      </a:r>
                    </a:p>
                  </a:txBody>
                  <a:tcPr marL="91425" marR="91425" marT="45721" marB="45721"/>
                </a:tc>
                <a:tc>
                  <a:txBody>
                    <a:bodyPr/>
                    <a:lstStyle/>
                    <a:p>
                      <a:r>
                        <a:rPr lang="en-GB" sz="1600" dirty="0">
                          <a:solidFill>
                            <a:schemeClr val="bg2"/>
                          </a:solidFill>
                        </a:rPr>
                        <a:t>Usher</a:t>
                      </a:r>
                      <a:r>
                        <a:rPr lang="en-GB" sz="1600" baseline="0" dirty="0">
                          <a:solidFill>
                            <a:schemeClr val="bg2"/>
                          </a:solidFill>
                        </a:rPr>
                        <a:t> House</a:t>
                      </a:r>
                      <a:endParaRPr lang="en-GB" sz="1600" dirty="0">
                        <a:solidFill>
                          <a:schemeClr val="bg2"/>
                        </a:solidFill>
                      </a:endParaRPr>
                    </a:p>
                  </a:txBody>
                  <a:tcPr marL="91425" marR="91425" marT="45721" marB="45721"/>
                </a:tc>
                <a:tc>
                  <a:txBody>
                    <a:bodyPr/>
                    <a:lstStyle/>
                    <a:p>
                      <a:r>
                        <a:rPr lang="en-GB" sz="1600" dirty="0">
                          <a:solidFill>
                            <a:schemeClr val="bg2"/>
                          </a:solidFill>
                        </a:rPr>
                        <a:t>S2</a:t>
                      </a:r>
                    </a:p>
                  </a:txBody>
                  <a:tcPr marL="91425" marR="91425" marT="45721" marB="45721"/>
                </a:tc>
                <a:tc>
                  <a:txBody>
                    <a:bodyPr/>
                    <a:lstStyle/>
                    <a:p>
                      <a:r>
                        <a:rPr lang="en-GB" sz="1600" dirty="0">
                          <a:solidFill>
                            <a:schemeClr val="bg2"/>
                          </a:solidFill>
                        </a:rPr>
                        <a:t>2</a:t>
                      </a:r>
                    </a:p>
                  </a:txBody>
                  <a:tcPr marL="91425" marR="91425" marT="45721" marB="45721"/>
                </a:tc>
                <a:extLst>
                  <a:ext uri="{0D108BD9-81ED-4DB2-BD59-A6C34878D82A}">
                    <a16:rowId xmlns:a16="http://schemas.microsoft.com/office/drawing/2014/main" val="10003"/>
                  </a:ext>
                </a:extLst>
              </a:tr>
            </a:tbl>
          </a:graphicData>
        </a:graphic>
      </p:graphicFrame>
      <p:sp>
        <p:nvSpPr>
          <p:cNvPr id="36930" name="TextBox 6"/>
          <p:cNvSpPr txBox="1">
            <a:spLocks noChangeArrowheads="1"/>
          </p:cNvSpPr>
          <p:nvPr/>
        </p:nvSpPr>
        <p:spPr bwMode="auto">
          <a:xfrm>
            <a:off x="2771775" y="1527175"/>
            <a:ext cx="11604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t>Branch</a:t>
            </a:r>
          </a:p>
        </p:txBody>
      </p:sp>
      <p:sp>
        <p:nvSpPr>
          <p:cNvPr id="36931" name="TextBox 7"/>
          <p:cNvSpPr txBox="1">
            <a:spLocks noChangeArrowheads="1"/>
          </p:cNvSpPr>
          <p:nvPr/>
        </p:nvSpPr>
        <p:spPr bwMode="auto">
          <a:xfrm>
            <a:off x="179388" y="3573463"/>
            <a:ext cx="809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t>Staff</a:t>
            </a:r>
          </a:p>
        </p:txBody>
      </p:sp>
      <p:sp>
        <p:nvSpPr>
          <p:cNvPr id="36932" name="TextBox 8"/>
          <p:cNvSpPr txBox="1">
            <a:spLocks noChangeArrowheads="1"/>
          </p:cNvSpPr>
          <p:nvPr/>
        </p:nvSpPr>
        <p:spPr bwMode="auto">
          <a:xfrm>
            <a:off x="5292725" y="2781300"/>
            <a:ext cx="1349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t>Property</a:t>
            </a:r>
          </a:p>
        </p:txBody>
      </p:sp>
      <p:sp>
        <p:nvSpPr>
          <p:cNvPr id="36933" name="TextBox 9"/>
          <p:cNvSpPr txBox="1">
            <a:spLocks noChangeArrowheads="1"/>
          </p:cNvSpPr>
          <p:nvPr/>
        </p:nvSpPr>
        <p:spPr bwMode="auto">
          <a:xfrm>
            <a:off x="4483100" y="1282700"/>
            <a:ext cx="41751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sz="2800" b="1" i="1"/>
              <a:t>We now know which Branch manages ‘Hill House’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noChangeArrowheads="1"/>
          </p:cNvSpPr>
          <p:nvPr>
            <p:ph type="title"/>
          </p:nvPr>
        </p:nvSpPr>
        <p:spPr/>
        <p:txBody>
          <a:bodyPr/>
          <a:lstStyle/>
          <a:p>
            <a:r>
              <a:rPr lang="en-GB" altLang="en-US"/>
              <a:t>Quiz</a:t>
            </a:r>
          </a:p>
        </p:txBody>
      </p:sp>
      <p:sp>
        <p:nvSpPr>
          <p:cNvPr id="37891" name="Rectangle 2"/>
          <p:cNvSpPr>
            <a:spLocks noChangeArrowheads="1"/>
          </p:cNvSpPr>
          <p:nvPr/>
        </p:nvSpPr>
        <p:spPr bwMode="auto">
          <a:xfrm>
            <a:off x="84138" y="1243013"/>
            <a:ext cx="8785225"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5600" indent="-2667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sz="2200" dirty="0"/>
              <a:t>	Based on the scenario provided, where a Campus entity is associated with both Staff and Departments without a direct link between Department and Staff, what issue does this illustrate?</a:t>
            </a:r>
          </a:p>
          <a:p>
            <a:endParaRPr lang="en-GB" altLang="en-US" sz="2200" dirty="0"/>
          </a:p>
          <a:p>
            <a:pPr marL="546100" indent="-457200">
              <a:buFont typeface="+mj-lt"/>
              <a:buAutoNum type="alphaLcParenR"/>
            </a:pPr>
            <a:r>
              <a:rPr lang="en-GB" altLang="en-US" sz="2200" dirty="0"/>
              <a:t>A chasm trap, because the lack of a direct link between Department and Staff will lead to redundant data storage.</a:t>
            </a:r>
          </a:p>
          <a:p>
            <a:pPr marL="546100" indent="-457200">
              <a:buFont typeface="+mj-lt"/>
              <a:buAutoNum type="alphaLcParenR"/>
            </a:pPr>
            <a:r>
              <a:rPr lang="en-GB" altLang="en-US" sz="2200" dirty="0"/>
              <a:t>A security vulnerability, due to the indirect relationship between Department and Staff that could allow unauthorised data access.</a:t>
            </a:r>
          </a:p>
          <a:p>
            <a:pPr marL="546100" indent="-457200">
              <a:buFont typeface="+mj-lt"/>
              <a:buAutoNum type="alphaLcParenR"/>
            </a:pPr>
            <a:r>
              <a:rPr lang="en-GB" altLang="en-US" sz="2200" dirty="0"/>
              <a:t>A fan trap, because the absence of a direct relationship between Department and Staff, in the context of their common link to a Campus, may result in ambiguity regarding which Department a member of Staff belongs to.</a:t>
            </a:r>
          </a:p>
          <a:p>
            <a:pPr marL="546100" indent="-457200">
              <a:buFont typeface="+mj-lt"/>
              <a:buAutoNum type="alphaLcParenR"/>
            </a:pPr>
            <a:r>
              <a:rPr lang="en-GB" altLang="en-US" sz="2200" dirty="0"/>
              <a:t>An indexing issue, where the indirect relationship between Department and Staff leads to slower query performance.</a:t>
            </a:r>
            <a:endParaRPr lang="en-GB" altLang="en-US" sz="2200" dirty="0">
              <a:solidFill>
                <a:schemeClr val="bg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altLang="en-US"/>
              <a:t>Scope and Coverage</a:t>
            </a:r>
          </a:p>
        </p:txBody>
      </p:sp>
      <p:sp>
        <p:nvSpPr>
          <p:cNvPr id="9219" name="Rectangle 3"/>
          <p:cNvSpPr>
            <a:spLocks noGrp="1" noChangeArrowheads="1"/>
          </p:cNvSpPr>
          <p:nvPr>
            <p:ph type="body" idx="1"/>
          </p:nvPr>
        </p:nvSpPr>
        <p:spPr/>
        <p:txBody>
          <a:bodyPr/>
          <a:lstStyle/>
          <a:p>
            <a:pPr eaLnBrk="1" hangingPunct="1"/>
            <a:r>
              <a:rPr lang="en-GB" altLang="en-US" dirty="0"/>
              <a:t>This topic will cover:</a:t>
            </a:r>
          </a:p>
          <a:p>
            <a:pPr lvl="1" eaLnBrk="1" hangingPunct="1"/>
            <a:r>
              <a:rPr lang="en-GB" altLang="en-US" dirty="0">
                <a:latin typeface="Arial" panose="020B0604020202020204" pitchFamily="34" charset="0"/>
              </a:rPr>
              <a:t>Constructing ER models</a:t>
            </a:r>
          </a:p>
          <a:p>
            <a:pPr lvl="1" eaLnBrk="1" hangingPunct="1"/>
            <a:r>
              <a:rPr lang="en-GB" dirty="0"/>
              <a:t>Identifying Entities</a:t>
            </a:r>
          </a:p>
          <a:p>
            <a:pPr lvl="1" eaLnBrk="1" hangingPunct="1"/>
            <a:r>
              <a:rPr lang="en-GB" altLang="en-US" dirty="0">
                <a:latin typeface="Arial" panose="020B0604020202020204" pitchFamily="34" charset="0"/>
              </a:rPr>
              <a:t>Primary and Foreign keys</a:t>
            </a:r>
          </a:p>
          <a:p>
            <a:pPr lvl="1" eaLnBrk="1" hangingPunct="1"/>
            <a:r>
              <a:rPr lang="en-GB" altLang="en-US" dirty="0">
                <a:latin typeface="Arial" panose="020B0604020202020204" pitchFamily="34" charset="0"/>
              </a:rPr>
              <a:t>Strong and weak entities</a:t>
            </a:r>
          </a:p>
          <a:p>
            <a:pPr lvl="1" eaLnBrk="1" hangingPunct="1"/>
            <a:r>
              <a:rPr lang="en-GB" altLang="en-US" dirty="0">
                <a:latin typeface="Arial" panose="020B0604020202020204" pitchFamily="34" charset="0"/>
              </a:rPr>
              <a:t>Identifying problems in ER models</a:t>
            </a:r>
          </a:p>
          <a:p>
            <a:pPr lvl="1" eaLnBrk="1" hangingPunct="1"/>
            <a:r>
              <a:rPr lang="en-GB" altLang="en-US" dirty="0">
                <a:latin typeface="Arial" panose="020B0604020202020204" pitchFamily="34" charset="0"/>
              </a:rPr>
              <a:t>Problem solving in ER models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noChangeArrowheads="1"/>
          </p:cNvSpPr>
          <p:nvPr>
            <p:ph type="title"/>
          </p:nvPr>
        </p:nvSpPr>
        <p:spPr/>
        <p:txBody>
          <a:bodyPr/>
          <a:lstStyle/>
          <a:p>
            <a:r>
              <a:rPr lang="en-GB" altLang="en-US"/>
              <a:t>Discussion Session</a:t>
            </a:r>
          </a:p>
        </p:txBody>
      </p:sp>
      <p:sp>
        <p:nvSpPr>
          <p:cNvPr id="38915" name="Rectangle 2"/>
          <p:cNvSpPr>
            <a:spLocks noChangeArrowheads="1"/>
          </p:cNvSpPr>
          <p:nvPr/>
        </p:nvSpPr>
        <p:spPr bwMode="auto">
          <a:xfrm>
            <a:off x="179388" y="1484313"/>
            <a:ext cx="8785225" cy="40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5600" indent="-2667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sz="2800" b="1" i="1"/>
              <a:t>Beavis is a car hire company</a:t>
            </a:r>
            <a:r>
              <a:rPr lang="en-GB" altLang="en-US" sz="2800" i="1"/>
              <a:t>. </a:t>
            </a:r>
          </a:p>
          <a:p>
            <a:endParaRPr lang="en-GB" altLang="en-US" sz="800" i="1">
              <a:solidFill>
                <a:srgbClr val="8AA551"/>
              </a:solidFill>
            </a:endParaRPr>
          </a:p>
          <a:p>
            <a:pPr>
              <a:buFont typeface="Arial" panose="020B0604020202020204" pitchFamily="34" charset="0"/>
              <a:buChar char="•"/>
            </a:pPr>
            <a:r>
              <a:rPr lang="en-GB" altLang="en-US" sz="2800">
                <a:solidFill>
                  <a:schemeClr val="bg2"/>
                </a:solidFill>
              </a:rPr>
              <a:t>They have a number of models of car available for hire.</a:t>
            </a:r>
          </a:p>
          <a:p>
            <a:pPr>
              <a:buFont typeface="Arial" panose="020B0604020202020204" pitchFamily="34" charset="0"/>
              <a:buChar char="•"/>
            </a:pPr>
            <a:r>
              <a:rPr lang="en-GB" altLang="en-US" sz="2800">
                <a:solidFill>
                  <a:schemeClr val="bg2"/>
                </a:solidFill>
              </a:rPr>
              <a:t>Customers hire cars and this is recorded against a particular car rather than a model, as Beavis might have several cars of the same model. </a:t>
            </a:r>
          </a:p>
          <a:p>
            <a:pPr>
              <a:buFont typeface="Arial" panose="020B0604020202020204" pitchFamily="34" charset="0"/>
              <a:buChar char="•"/>
            </a:pPr>
            <a:r>
              <a:rPr lang="en-GB" altLang="en-US" sz="2800">
                <a:solidFill>
                  <a:schemeClr val="bg2"/>
                </a:solidFill>
              </a:rPr>
              <a:t>When a customer wants to reserve a particular model they can do so; this is recorded against a model rather than the car.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noChangeArrowheads="1"/>
          </p:cNvSpPr>
          <p:nvPr>
            <p:ph type="title"/>
          </p:nvPr>
        </p:nvSpPr>
        <p:spPr/>
        <p:txBody>
          <a:bodyPr/>
          <a:lstStyle/>
          <a:p>
            <a:r>
              <a:rPr lang="en-GB" altLang="en-US"/>
              <a:t>Discussion Session</a:t>
            </a:r>
          </a:p>
        </p:txBody>
      </p:sp>
      <p:sp>
        <p:nvSpPr>
          <p:cNvPr id="31747" name="Rectangle 2"/>
          <p:cNvSpPr>
            <a:spLocks noChangeArrowheads="1"/>
          </p:cNvSpPr>
          <p:nvPr/>
        </p:nvSpPr>
        <p:spPr bwMode="auto">
          <a:xfrm>
            <a:off x="179388" y="1484313"/>
            <a:ext cx="8785225" cy="3108543"/>
          </a:xfrm>
          <a:prstGeom prst="rect">
            <a:avLst/>
          </a:prstGeom>
          <a:noFill/>
          <a:ln>
            <a:noFill/>
          </a:ln>
        </p:spPr>
        <p:txBody>
          <a:bodyPr>
            <a:spAutoFit/>
          </a:bodyPr>
          <a:lstStyle>
            <a:lvl1pPr marL="355600" indent="-2667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buFont typeface="Arial" panose="020B0604020202020204" pitchFamily="34" charset="0"/>
              <a:buChar char="•"/>
              <a:defRPr/>
            </a:pPr>
            <a:r>
              <a:rPr lang="en-GB" altLang="en-US" sz="2800" dirty="0">
                <a:solidFill>
                  <a:schemeClr val="bg2"/>
                </a:solidFill>
              </a:rPr>
              <a:t>When a car of that model becomes available, it will be held for the customer. </a:t>
            </a:r>
          </a:p>
          <a:p>
            <a:pPr>
              <a:buFont typeface="Arial" panose="020B0604020202020204" pitchFamily="34" charset="0"/>
              <a:buChar char="•"/>
              <a:defRPr/>
            </a:pPr>
            <a:r>
              <a:rPr lang="en-GB" altLang="en-US" sz="2800" dirty="0">
                <a:solidFill>
                  <a:schemeClr val="bg2"/>
                </a:solidFill>
              </a:rPr>
              <a:t>When they come in for it, a record is made on the reservation to say which car satisfied the reservation.</a:t>
            </a:r>
          </a:p>
          <a:p>
            <a:pPr>
              <a:buFont typeface="Arial" panose="020B0604020202020204" pitchFamily="34" charset="0"/>
              <a:buChar char="•"/>
              <a:defRPr/>
            </a:pPr>
            <a:endParaRPr lang="en-GB" altLang="en-US" sz="2800" dirty="0">
              <a:solidFill>
                <a:schemeClr val="bg2"/>
              </a:solidFill>
            </a:endParaRPr>
          </a:p>
          <a:p>
            <a:pPr marL="88900" indent="0">
              <a:defRPr/>
            </a:pPr>
            <a:r>
              <a:rPr lang="en-GB" altLang="en-US" sz="2800" b="1" i="1" dirty="0">
                <a:solidFill>
                  <a:schemeClr val="bg2"/>
                </a:solidFill>
              </a:rPr>
              <a:t>Can you draw an ERD?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noChangeArrowheads="1"/>
          </p:cNvSpPr>
          <p:nvPr>
            <p:ph type="title"/>
          </p:nvPr>
        </p:nvSpPr>
        <p:spPr/>
        <p:txBody>
          <a:bodyPr/>
          <a:lstStyle/>
          <a:p>
            <a:r>
              <a:rPr lang="en-GB" altLang="en-US"/>
              <a:t>Beavis Car Hire Company</a:t>
            </a:r>
          </a:p>
        </p:txBody>
      </p:sp>
      <p:grpSp>
        <p:nvGrpSpPr>
          <p:cNvPr id="32771" name="Group 2"/>
          <p:cNvGrpSpPr>
            <a:grpSpLocks/>
          </p:cNvGrpSpPr>
          <p:nvPr/>
        </p:nvGrpSpPr>
        <p:grpSpPr bwMode="auto">
          <a:xfrm>
            <a:off x="611560" y="1844675"/>
            <a:ext cx="7704137" cy="3025775"/>
            <a:chOff x="1114673" y="2132285"/>
            <a:chExt cx="7704857" cy="3025503"/>
          </a:xfrm>
          <a:noFill/>
        </p:grpSpPr>
        <p:sp>
          <p:nvSpPr>
            <p:cNvPr id="32773" name="Rectangle 57"/>
            <p:cNvSpPr>
              <a:spLocks noChangeArrowheads="1"/>
            </p:cNvSpPr>
            <p:nvPr/>
          </p:nvSpPr>
          <p:spPr bwMode="auto">
            <a:xfrm>
              <a:off x="4140199" y="4148559"/>
              <a:ext cx="1654993" cy="1008063"/>
            </a:xfrm>
            <a:prstGeom prst="rect">
              <a:avLst/>
            </a:prstGeom>
            <a:grpFill/>
            <a:ln w="9525" algn="ctr">
              <a:solidFill>
                <a:schemeClr val="tx1"/>
              </a:solidFill>
              <a:round/>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solidFill>
                  <a:schemeClr val="bg2"/>
                </a:solidFill>
              </a:endParaRPr>
            </a:p>
          </p:txBody>
        </p:sp>
        <p:sp>
          <p:nvSpPr>
            <p:cNvPr id="32774" name="Rectangle 55"/>
            <p:cNvSpPr>
              <a:spLocks noChangeArrowheads="1"/>
            </p:cNvSpPr>
            <p:nvPr/>
          </p:nvSpPr>
          <p:spPr bwMode="auto">
            <a:xfrm>
              <a:off x="1187450" y="4149725"/>
              <a:ext cx="1512888" cy="1008063"/>
            </a:xfrm>
            <a:prstGeom prst="rect">
              <a:avLst/>
            </a:prstGeom>
            <a:grpFill/>
            <a:ln w="9525" algn="ctr">
              <a:solidFill>
                <a:schemeClr val="tx1"/>
              </a:solidFill>
              <a:round/>
              <a:headEnd/>
              <a:tailEnd/>
            </a:ln>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r>
                <a:rPr lang="en-GB" altLang="en-US">
                  <a:solidFill>
                    <a:schemeClr val="bg2"/>
                  </a:solidFill>
                </a:rPr>
                <a:t>MODEL</a:t>
              </a:r>
            </a:p>
          </p:txBody>
        </p:sp>
        <p:sp>
          <p:nvSpPr>
            <p:cNvPr id="32775" name="Rectangle 54"/>
            <p:cNvSpPr>
              <a:spLocks noChangeArrowheads="1"/>
            </p:cNvSpPr>
            <p:nvPr/>
          </p:nvSpPr>
          <p:spPr bwMode="auto">
            <a:xfrm>
              <a:off x="1114673" y="2132285"/>
              <a:ext cx="1512888" cy="936625"/>
            </a:xfrm>
            <a:prstGeom prst="rect">
              <a:avLst/>
            </a:prstGeom>
            <a:grpFill/>
            <a:ln w="9525" algn="ctr">
              <a:solidFill>
                <a:schemeClr val="tx1"/>
              </a:solidFill>
              <a:round/>
              <a:headEnd/>
              <a:tailEnd/>
            </a:ln>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ts val="1200"/>
                </a:spcBef>
                <a:defRPr/>
              </a:pPr>
              <a:r>
                <a:rPr lang="en-GB" altLang="en-US">
                  <a:solidFill>
                    <a:schemeClr val="bg2"/>
                  </a:solidFill>
                </a:rPr>
                <a:t>CAR </a:t>
              </a:r>
            </a:p>
          </p:txBody>
        </p:sp>
        <p:sp>
          <p:nvSpPr>
            <p:cNvPr id="32776" name="Rectangle 59"/>
            <p:cNvSpPr>
              <a:spLocks noChangeArrowheads="1"/>
            </p:cNvSpPr>
            <p:nvPr/>
          </p:nvSpPr>
          <p:spPr bwMode="auto">
            <a:xfrm>
              <a:off x="7090742" y="2565127"/>
              <a:ext cx="1728788" cy="2303463"/>
            </a:xfrm>
            <a:prstGeom prst="rect">
              <a:avLst/>
            </a:prstGeom>
            <a:grpFill/>
            <a:ln w="9525" algn="ctr">
              <a:solidFill>
                <a:schemeClr val="tx1"/>
              </a:solidFill>
              <a:round/>
              <a:headEnd/>
              <a:tailEnd/>
            </a:ln>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r>
                <a:rPr lang="en-GB" altLang="en-US" sz="1800">
                  <a:solidFill>
                    <a:schemeClr val="bg2"/>
                  </a:solidFill>
                </a:rPr>
                <a:t> CUSTOMER</a:t>
              </a:r>
            </a:p>
          </p:txBody>
        </p:sp>
        <p:sp>
          <p:nvSpPr>
            <p:cNvPr id="32777" name="Line 35"/>
            <p:cNvSpPr>
              <a:spLocks noChangeShapeType="1"/>
            </p:cNvSpPr>
            <p:nvPr/>
          </p:nvSpPr>
          <p:spPr bwMode="auto">
            <a:xfrm flipH="1">
              <a:off x="1900237" y="3068389"/>
              <a:ext cx="4763" cy="1075556"/>
            </a:xfrm>
            <a:prstGeom prst="line">
              <a:avLst/>
            </a:prstGeom>
            <a:grpFill/>
            <a:ln w="9525">
              <a:solidFill>
                <a:schemeClr val="tx1"/>
              </a:solidFill>
              <a:round/>
              <a:headEnd/>
              <a:tailEnd/>
            </a:ln>
          </p:spPr>
          <p:txBody>
            <a:bodyPr wrap="none" anchor="ctr"/>
            <a:lstStyle/>
            <a:p>
              <a:pPr>
                <a:defRPr/>
              </a:pPr>
              <a:endParaRPr lang="en-GB"/>
            </a:p>
          </p:txBody>
        </p:sp>
        <p:sp>
          <p:nvSpPr>
            <p:cNvPr id="32778" name="TextBox 32"/>
            <p:cNvSpPr txBox="1">
              <a:spLocks noChangeArrowheads="1"/>
            </p:cNvSpPr>
            <p:nvPr/>
          </p:nvSpPr>
          <p:spPr bwMode="auto">
            <a:xfrm>
              <a:off x="1546721" y="3788470"/>
              <a:ext cx="360363" cy="338554"/>
            </a:xfrm>
            <a:prstGeom prst="rect">
              <a:avLst/>
            </a:prstGeom>
            <a:grpFill/>
            <a:ln>
              <a:noFill/>
            </a:ln>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r>
                <a:rPr lang="en-GB" altLang="en-US" sz="1600">
                  <a:solidFill>
                    <a:schemeClr val="bg2"/>
                  </a:solidFill>
                </a:rPr>
                <a:t>1</a:t>
              </a:r>
            </a:p>
          </p:txBody>
        </p:sp>
        <p:sp>
          <p:nvSpPr>
            <p:cNvPr id="32779" name="TextBox 33"/>
            <p:cNvSpPr txBox="1">
              <a:spLocks noChangeArrowheads="1"/>
            </p:cNvSpPr>
            <p:nvPr/>
          </p:nvSpPr>
          <p:spPr bwMode="auto">
            <a:xfrm>
              <a:off x="2700338" y="4652963"/>
              <a:ext cx="431800" cy="338554"/>
            </a:xfrm>
            <a:prstGeom prst="rect">
              <a:avLst/>
            </a:prstGeom>
            <a:grpFill/>
            <a:ln>
              <a:noFill/>
            </a:ln>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r>
                <a:rPr lang="en-GB" altLang="en-US" sz="1600">
                  <a:solidFill>
                    <a:schemeClr val="bg2"/>
                  </a:solidFill>
                </a:rPr>
                <a:t>1</a:t>
              </a:r>
            </a:p>
          </p:txBody>
        </p:sp>
        <p:sp>
          <p:nvSpPr>
            <p:cNvPr id="32780" name="TextBox 34"/>
            <p:cNvSpPr txBox="1">
              <a:spLocks noChangeArrowheads="1"/>
            </p:cNvSpPr>
            <p:nvPr/>
          </p:nvSpPr>
          <p:spPr bwMode="auto">
            <a:xfrm>
              <a:off x="2484438" y="3213100"/>
              <a:ext cx="431800" cy="338554"/>
            </a:xfrm>
            <a:prstGeom prst="rect">
              <a:avLst/>
            </a:prstGeom>
            <a:grpFill/>
            <a:ln>
              <a:noFill/>
            </a:ln>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r>
                <a:rPr lang="en-GB" altLang="en-US" sz="1600">
                  <a:solidFill>
                    <a:schemeClr val="bg2"/>
                  </a:solidFill>
                </a:rPr>
                <a:t>1</a:t>
              </a:r>
            </a:p>
          </p:txBody>
        </p:sp>
        <p:sp>
          <p:nvSpPr>
            <p:cNvPr id="32781" name="TextBox 35"/>
            <p:cNvSpPr txBox="1">
              <a:spLocks noChangeArrowheads="1"/>
            </p:cNvSpPr>
            <p:nvPr/>
          </p:nvSpPr>
          <p:spPr bwMode="auto">
            <a:xfrm>
              <a:off x="2700338" y="2420938"/>
              <a:ext cx="431800" cy="338554"/>
            </a:xfrm>
            <a:prstGeom prst="rect">
              <a:avLst/>
            </a:prstGeom>
            <a:grpFill/>
            <a:ln>
              <a:noFill/>
            </a:ln>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r>
                <a:rPr lang="en-GB" altLang="en-US" sz="1600">
                  <a:solidFill>
                    <a:schemeClr val="bg2"/>
                  </a:solidFill>
                </a:rPr>
                <a:t>1</a:t>
              </a:r>
            </a:p>
          </p:txBody>
        </p:sp>
        <p:sp>
          <p:nvSpPr>
            <p:cNvPr id="32782" name="TextBox 36"/>
            <p:cNvSpPr txBox="1">
              <a:spLocks noChangeArrowheads="1"/>
            </p:cNvSpPr>
            <p:nvPr/>
          </p:nvSpPr>
          <p:spPr bwMode="auto">
            <a:xfrm>
              <a:off x="6659538" y="4346178"/>
              <a:ext cx="431800" cy="338554"/>
            </a:xfrm>
            <a:prstGeom prst="rect">
              <a:avLst/>
            </a:prstGeom>
            <a:grpFill/>
            <a:ln>
              <a:noFill/>
            </a:ln>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r>
                <a:rPr lang="en-GB" altLang="en-US" sz="1600">
                  <a:solidFill>
                    <a:schemeClr val="bg2"/>
                  </a:solidFill>
                </a:rPr>
                <a:t>1</a:t>
              </a:r>
            </a:p>
          </p:txBody>
        </p:sp>
        <p:sp>
          <p:nvSpPr>
            <p:cNvPr id="32783" name="TextBox 37"/>
            <p:cNvSpPr txBox="1">
              <a:spLocks noChangeArrowheads="1"/>
            </p:cNvSpPr>
            <p:nvPr/>
          </p:nvSpPr>
          <p:spPr bwMode="auto">
            <a:xfrm>
              <a:off x="6731546" y="2400374"/>
              <a:ext cx="431800" cy="338554"/>
            </a:xfrm>
            <a:prstGeom prst="rect">
              <a:avLst/>
            </a:prstGeom>
            <a:grpFill/>
            <a:ln>
              <a:noFill/>
            </a:ln>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r>
                <a:rPr lang="en-GB" altLang="en-US" sz="1600">
                  <a:solidFill>
                    <a:schemeClr val="bg2"/>
                  </a:solidFill>
                </a:rPr>
                <a:t>1</a:t>
              </a:r>
            </a:p>
          </p:txBody>
        </p:sp>
        <p:sp>
          <p:nvSpPr>
            <p:cNvPr id="32784" name="TextBox 38"/>
            <p:cNvSpPr txBox="1">
              <a:spLocks noChangeArrowheads="1"/>
            </p:cNvSpPr>
            <p:nvPr/>
          </p:nvSpPr>
          <p:spPr bwMode="auto">
            <a:xfrm>
              <a:off x="1403350" y="3141663"/>
              <a:ext cx="576263" cy="338554"/>
            </a:xfrm>
            <a:prstGeom prst="rect">
              <a:avLst/>
            </a:prstGeom>
            <a:grpFill/>
            <a:ln>
              <a:noFill/>
            </a:ln>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r>
                <a:rPr lang="en-GB" altLang="en-US" sz="1600">
                  <a:solidFill>
                    <a:schemeClr val="bg2"/>
                  </a:solidFill>
                </a:rPr>
                <a:t>0...*</a:t>
              </a:r>
            </a:p>
          </p:txBody>
        </p:sp>
        <p:sp>
          <p:nvSpPr>
            <p:cNvPr id="32785" name="TextBox 39"/>
            <p:cNvSpPr txBox="1">
              <a:spLocks noChangeArrowheads="1"/>
            </p:cNvSpPr>
            <p:nvPr/>
          </p:nvSpPr>
          <p:spPr bwMode="auto">
            <a:xfrm>
              <a:off x="3635375" y="4149725"/>
              <a:ext cx="720725" cy="338554"/>
            </a:xfrm>
            <a:prstGeom prst="rect">
              <a:avLst/>
            </a:prstGeom>
            <a:grpFill/>
            <a:ln>
              <a:noFill/>
            </a:ln>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r>
                <a:rPr lang="en-GB" altLang="en-US" sz="1600">
                  <a:solidFill>
                    <a:schemeClr val="bg2"/>
                  </a:solidFill>
                </a:rPr>
                <a:t>0...*</a:t>
              </a:r>
            </a:p>
          </p:txBody>
        </p:sp>
        <p:sp>
          <p:nvSpPr>
            <p:cNvPr id="32786" name="TextBox 40"/>
            <p:cNvSpPr txBox="1">
              <a:spLocks noChangeArrowheads="1"/>
            </p:cNvSpPr>
            <p:nvPr/>
          </p:nvSpPr>
          <p:spPr bwMode="auto">
            <a:xfrm>
              <a:off x="3492500" y="2420938"/>
              <a:ext cx="719138" cy="338554"/>
            </a:xfrm>
            <a:prstGeom prst="rect">
              <a:avLst/>
            </a:prstGeom>
            <a:grpFill/>
            <a:ln>
              <a:noFill/>
            </a:ln>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r>
                <a:rPr lang="en-GB" altLang="en-US" sz="1600">
                  <a:solidFill>
                    <a:schemeClr val="bg2"/>
                  </a:solidFill>
                </a:rPr>
                <a:t>0...*</a:t>
              </a:r>
            </a:p>
          </p:txBody>
        </p:sp>
        <p:sp>
          <p:nvSpPr>
            <p:cNvPr id="32787" name="TextBox 41"/>
            <p:cNvSpPr txBox="1">
              <a:spLocks noChangeArrowheads="1"/>
            </p:cNvSpPr>
            <p:nvPr/>
          </p:nvSpPr>
          <p:spPr bwMode="auto">
            <a:xfrm>
              <a:off x="5793978" y="4344591"/>
              <a:ext cx="649288" cy="338554"/>
            </a:xfrm>
            <a:prstGeom prst="rect">
              <a:avLst/>
            </a:prstGeom>
            <a:grpFill/>
            <a:ln>
              <a:noFill/>
            </a:ln>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r>
                <a:rPr lang="en-GB" altLang="en-US" sz="1600">
                  <a:solidFill>
                    <a:schemeClr val="bg2"/>
                  </a:solidFill>
                </a:rPr>
                <a:t>0...*</a:t>
              </a:r>
            </a:p>
          </p:txBody>
        </p:sp>
        <p:sp>
          <p:nvSpPr>
            <p:cNvPr id="32788" name="TextBox 42"/>
            <p:cNvSpPr txBox="1">
              <a:spLocks noChangeArrowheads="1"/>
            </p:cNvSpPr>
            <p:nvPr/>
          </p:nvSpPr>
          <p:spPr bwMode="auto">
            <a:xfrm>
              <a:off x="5580112" y="2400374"/>
              <a:ext cx="719138" cy="338554"/>
            </a:xfrm>
            <a:prstGeom prst="rect">
              <a:avLst/>
            </a:prstGeom>
            <a:grpFill/>
            <a:ln>
              <a:noFill/>
            </a:ln>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r>
                <a:rPr lang="en-GB" altLang="en-US" sz="1600">
                  <a:solidFill>
                    <a:schemeClr val="bg2"/>
                  </a:solidFill>
                </a:rPr>
                <a:t>0...*</a:t>
              </a:r>
            </a:p>
          </p:txBody>
        </p:sp>
        <p:cxnSp>
          <p:nvCxnSpPr>
            <p:cNvPr id="32789" name="Straight Connector 44"/>
            <p:cNvCxnSpPr>
              <a:cxnSpLocks noChangeShapeType="1"/>
            </p:cNvCxnSpPr>
            <p:nvPr/>
          </p:nvCxnSpPr>
          <p:spPr bwMode="auto">
            <a:xfrm>
              <a:off x="5508625" y="2708349"/>
              <a:ext cx="1584325" cy="0"/>
            </a:xfrm>
            <a:prstGeom prst="line">
              <a:avLst/>
            </a:prstGeom>
            <a:grpFill/>
            <a:ln w="9525" algn="ctr">
              <a:solidFill>
                <a:schemeClr val="tx1"/>
              </a:solidFill>
              <a:round/>
              <a:headEnd/>
              <a:tailEnd/>
            </a:ln>
          </p:spPr>
        </p:cxnSp>
        <p:cxnSp>
          <p:nvCxnSpPr>
            <p:cNvPr id="32790" name="Straight Connector 46"/>
            <p:cNvCxnSpPr>
              <a:cxnSpLocks noChangeShapeType="1"/>
            </p:cNvCxnSpPr>
            <p:nvPr/>
          </p:nvCxnSpPr>
          <p:spPr bwMode="auto">
            <a:xfrm>
              <a:off x="5799138" y="4711874"/>
              <a:ext cx="1270000" cy="12700"/>
            </a:xfrm>
            <a:prstGeom prst="line">
              <a:avLst/>
            </a:prstGeom>
            <a:grpFill/>
            <a:ln w="9525" algn="ctr">
              <a:solidFill>
                <a:schemeClr val="tx1"/>
              </a:solidFill>
              <a:round/>
              <a:headEnd/>
              <a:tailEnd/>
            </a:ln>
          </p:spPr>
        </p:cxnSp>
        <p:sp>
          <p:nvSpPr>
            <p:cNvPr id="32791" name="TextBox 47"/>
            <p:cNvSpPr txBox="1">
              <a:spLocks noChangeArrowheads="1"/>
            </p:cNvSpPr>
            <p:nvPr/>
          </p:nvSpPr>
          <p:spPr bwMode="auto">
            <a:xfrm>
              <a:off x="3492500" y="4652963"/>
              <a:ext cx="647700" cy="338554"/>
            </a:xfrm>
            <a:prstGeom prst="rect">
              <a:avLst/>
            </a:prstGeom>
            <a:grpFill/>
            <a:ln>
              <a:noFill/>
            </a:ln>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r>
                <a:rPr lang="en-GB" altLang="en-US" sz="1600">
                  <a:solidFill>
                    <a:schemeClr val="bg2"/>
                  </a:solidFill>
                </a:rPr>
                <a:t>0...*</a:t>
              </a:r>
            </a:p>
          </p:txBody>
        </p:sp>
        <p:cxnSp>
          <p:nvCxnSpPr>
            <p:cNvPr id="32792" name="Straight Connector 49"/>
            <p:cNvCxnSpPr>
              <a:cxnSpLocks noChangeShapeType="1"/>
            </p:cNvCxnSpPr>
            <p:nvPr/>
          </p:nvCxnSpPr>
          <p:spPr bwMode="auto">
            <a:xfrm>
              <a:off x="2667000" y="4648200"/>
              <a:ext cx="1473200" cy="4763"/>
            </a:xfrm>
            <a:prstGeom prst="line">
              <a:avLst/>
            </a:prstGeom>
            <a:grpFill/>
            <a:ln w="9525" algn="ctr">
              <a:solidFill>
                <a:schemeClr val="tx1"/>
              </a:solidFill>
              <a:round/>
              <a:headEnd/>
              <a:tailEnd/>
            </a:ln>
          </p:spPr>
        </p:cxnSp>
        <p:cxnSp>
          <p:nvCxnSpPr>
            <p:cNvPr id="32793" name="Straight Connector 51"/>
            <p:cNvCxnSpPr>
              <a:cxnSpLocks noChangeShapeType="1"/>
            </p:cNvCxnSpPr>
            <p:nvPr/>
          </p:nvCxnSpPr>
          <p:spPr bwMode="auto">
            <a:xfrm>
              <a:off x="2627313" y="3068638"/>
              <a:ext cx="1512887" cy="1152525"/>
            </a:xfrm>
            <a:prstGeom prst="line">
              <a:avLst/>
            </a:prstGeom>
            <a:grpFill/>
            <a:ln w="9525" algn="ctr">
              <a:solidFill>
                <a:schemeClr val="tx1"/>
              </a:solidFill>
              <a:round/>
              <a:headEnd/>
              <a:tailEnd/>
            </a:ln>
          </p:spPr>
        </p:cxnSp>
        <p:cxnSp>
          <p:nvCxnSpPr>
            <p:cNvPr id="32794" name="Straight Connector 53"/>
            <p:cNvCxnSpPr>
              <a:cxnSpLocks noChangeShapeType="1"/>
            </p:cNvCxnSpPr>
            <p:nvPr/>
          </p:nvCxnSpPr>
          <p:spPr bwMode="auto">
            <a:xfrm flipV="1">
              <a:off x="2626841" y="2738437"/>
              <a:ext cx="1430337" cy="4764"/>
            </a:xfrm>
            <a:prstGeom prst="line">
              <a:avLst/>
            </a:prstGeom>
            <a:grpFill/>
            <a:ln w="9525" algn="ctr">
              <a:solidFill>
                <a:schemeClr val="tx1"/>
              </a:solidFill>
              <a:round/>
              <a:headEnd/>
              <a:tailEnd/>
            </a:ln>
          </p:spPr>
        </p:cxnSp>
        <p:sp>
          <p:nvSpPr>
            <p:cNvPr id="32795" name="TextBox 58"/>
            <p:cNvSpPr txBox="1">
              <a:spLocks noChangeArrowheads="1"/>
            </p:cNvSpPr>
            <p:nvPr/>
          </p:nvSpPr>
          <p:spPr bwMode="auto">
            <a:xfrm>
              <a:off x="4140200" y="4456857"/>
              <a:ext cx="1611313" cy="339725"/>
            </a:xfrm>
            <a:prstGeom prst="rect">
              <a:avLst/>
            </a:prstGeom>
            <a:grpFill/>
            <a:ln>
              <a:noFill/>
            </a:ln>
          </p:spPr>
          <p:txBody>
            <a:bodyPr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r>
                <a:rPr lang="en-GB" altLang="en-US" sz="1600" dirty="0">
                  <a:solidFill>
                    <a:schemeClr val="bg2"/>
                  </a:solidFill>
                </a:rPr>
                <a:t>RESERVATION</a:t>
              </a:r>
            </a:p>
          </p:txBody>
        </p:sp>
      </p:grpSp>
      <p:sp>
        <p:nvSpPr>
          <p:cNvPr id="40964" name="Rectangle 56"/>
          <p:cNvSpPr>
            <a:spLocks noChangeArrowheads="1"/>
          </p:cNvSpPr>
          <p:nvPr/>
        </p:nvSpPr>
        <p:spPr bwMode="auto">
          <a:xfrm>
            <a:off x="3490913" y="1989138"/>
            <a:ext cx="1512887" cy="936625"/>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solidFill>
                  <a:schemeClr val="bg2"/>
                </a:solidFill>
              </a:rPr>
              <a:t>HIRE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6"/>
          <p:cNvSpPr>
            <a:spLocks noGrp="1" noChangeArrowheads="1"/>
          </p:cNvSpPr>
          <p:nvPr>
            <p:ph type="title"/>
          </p:nvPr>
        </p:nvSpPr>
        <p:spPr/>
        <p:txBody>
          <a:bodyPr/>
          <a:lstStyle/>
          <a:p>
            <a:pPr eaLnBrk="1" hangingPunct="1"/>
            <a:r>
              <a:rPr lang="en-US" altLang="en-US"/>
              <a:t>Topic Summary</a:t>
            </a:r>
          </a:p>
        </p:txBody>
      </p:sp>
      <p:sp>
        <p:nvSpPr>
          <p:cNvPr id="41987" name="Rectangle 7"/>
          <p:cNvSpPr>
            <a:spLocks noGrp="1" noChangeArrowheads="1"/>
          </p:cNvSpPr>
          <p:nvPr>
            <p:ph idx="1"/>
          </p:nvPr>
        </p:nvSpPr>
        <p:spPr>
          <a:xfrm>
            <a:off x="60325" y="1844675"/>
            <a:ext cx="8856663" cy="4319588"/>
          </a:xfrm>
        </p:spPr>
        <p:txBody>
          <a:bodyPr/>
          <a:lstStyle/>
          <a:p>
            <a:pPr lvl="1" eaLnBrk="1" hangingPunct="1"/>
            <a:r>
              <a:rPr lang="en-GB" altLang="en-US" dirty="0">
                <a:latin typeface="Arial" panose="020B0604020202020204" pitchFamily="34" charset="0"/>
              </a:rPr>
              <a:t>Constructing ER models</a:t>
            </a:r>
          </a:p>
          <a:p>
            <a:pPr lvl="1" eaLnBrk="1" hangingPunct="1"/>
            <a:r>
              <a:rPr lang="en-GB" altLang="en-US" dirty="0">
                <a:latin typeface="Arial" panose="020B0604020202020204" pitchFamily="34" charset="0"/>
              </a:rPr>
              <a:t>Primary and Foreign keys</a:t>
            </a:r>
          </a:p>
          <a:p>
            <a:pPr lvl="1" eaLnBrk="1" hangingPunct="1"/>
            <a:r>
              <a:rPr lang="en-GB" altLang="en-US" dirty="0">
                <a:latin typeface="Arial" panose="020B0604020202020204" pitchFamily="34" charset="0"/>
              </a:rPr>
              <a:t>Strong and weak entities</a:t>
            </a:r>
          </a:p>
          <a:p>
            <a:pPr lvl="1" eaLnBrk="1" hangingPunct="1"/>
            <a:r>
              <a:rPr lang="en-GB" altLang="en-US" dirty="0">
                <a:latin typeface="Arial" panose="020B0604020202020204" pitchFamily="34" charset="0"/>
              </a:rPr>
              <a:t>Identifying problems in ER models</a:t>
            </a:r>
          </a:p>
          <a:p>
            <a:pPr lvl="1" eaLnBrk="1" hangingPunct="1"/>
            <a:r>
              <a:rPr lang="en-GB" altLang="en-US" dirty="0">
                <a:latin typeface="Arial" panose="020B0604020202020204" pitchFamily="34" charset="0"/>
              </a:rPr>
              <a:t>Problem solving in ER models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07950" y="298450"/>
            <a:ext cx="8785225" cy="711200"/>
          </a:xfrm>
        </p:spPr>
        <p:txBody>
          <a:bodyPr/>
          <a:lstStyle/>
          <a:p>
            <a:pPr eaLnBrk="1" hangingPunct="1"/>
            <a:r>
              <a:rPr lang="en-GB" altLang="en-US" sz="3600" dirty="0"/>
              <a:t>Learning </a:t>
            </a:r>
            <a:r>
              <a:rPr lang="en-GB" altLang="en-US" sz="3200" dirty="0"/>
              <a:t>Outcomes</a:t>
            </a:r>
            <a:r>
              <a:rPr lang="en-GB" altLang="en-US" sz="3600" dirty="0"/>
              <a:t> – Have We Met Them?</a:t>
            </a:r>
            <a:endParaRPr lang="en-US" altLang="en-US" sz="3600" dirty="0"/>
          </a:p>
        </p:txBody>
      </p:sp>
      <p:sp>
        <p:nvSpPr>
          <p:cNvPr id="43011" name="Rectangle 3"/>
          <p:cNvSpPr>
            <a:spLocks noGrp="1" noChangeArrowheads="1"/>
          </p:cNvSpPr>
          <p:nvPr>
            <p:ph type="body" idx="1"/>
          </p:nvPr>
        </p:nvSpPr>
        <p:spPr>
          <a:xfrm>
            <a:off x="107950" y="1772816"/>
            <a:ext cx="8856663" cy="3600450"/>
          </a:xfrm>
        </p:spPr>
        <p:txBody>
          <a:bodyPr/>
          <a:lstStyle/>
          <a:p>
            <a:pPr eaLnBrk="1" hangingPunct="1"/>
            <a:r>
              <a:rPr lang="en-GB" altLang="en-US" dirty="0"/>
              <a:t>By the end of this topic, students will be able to:</a:t>
            </a:r>
          </a:p>
          <a:p>
            <a:pPr lvl="1" eaLnBrk="1" hangingPunct="1"/>
            <a:r>
              <a:rPr lang="en-GB" altLang="en-US" dirty="0">
                <a:latin typeface="Arial" panose="020B0604020202020204" pitchFamily="34" charset="0"/>
              </a:rPr>
              <a:t>Construct an ERD from a scenario</a:t>
            </a:r>
          </a:p>
          <a:p>
            <a:pPr lvl="1" eaLnBrk="1" hangingPunct="1"/>
            <a:r>
              <a:rPr lang="en-GB" altLang="en-US" dirty="0">
                <a:latin typeface="Arial" panose="020B0604020202020204" pitchFamily="34" charset="0"/>
              </a:rPr>
              <a:t>Explain the purpose of primary and foreign keys</a:t>
            </a:r>
          </a:p>
          <a:p>
            <a:pPr lvl="1" eaLnBrk="1" hangingPunct="1"/>
            <a:r>
              <a:rPr lang="en-GB" altLang="en-US" dirty="0">
                <a:latin typeface="Arial" panose="020B0604020202020204" pitchFamily="34" charset="0"/>
              </a:rPr>
              <a:t>Recognise strong and weak entities</a:t>
            </a:r>
          </a:p>
          <a:p>
            <a:pPr lvl="1" eaLnBrk="1" hangingPunct="1"/>
            <a:r>
              <a:rPr lang="en-GB" altLang="en-US">
                <a:latin typeface="Arial" panose="020B0604020202020204" pitchFamily="34" charset="0"/>
              </a:rPr>
              <a:t>Identify and explain ways of solving problems in ER models</a:t>
            </a:r>
          </a:p>
          <a:p>
            <a:pPr eaLnBrk="1" hangingPunct="1"/>
            <a:endParaRPr lang="en-US"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en-US"/>
              <a:t>References</a:t>
            </a:r>
          </a:p>
        </p:txBody>
      </p:sp>
      <p:sp>
        <p:nvSpPr>
          <p:cNvPr id="44035" name="Rectangle 3"/>
          <p:cNvSpPr>
            <a:spLocks noGrp="1" noChangeArrowheads="1"/>
          </p:cNvSpPr>
          <p:nvPr>
            <p:ph type="body" idx="1"/>
          </p:nvPr>
        </p:nvSpPr>
        <p:spPr>
          <a:xfrm>
            <a:off x="323528" y="1700808"/>
            <a:ext cx="7920559" cy="4319587"/>
          </a:xfrm>
        </p:spPr>
        <p:txBody>
          <a:bodyPr/>
          <a:lstStyle/>
          <a:p>
            <a:pPr marL="342900" indent="-342900">
              <a:buFontTx/>
              <a:buChar char="•"/>
            </a:pPr>
            <a:r>
              <a:rPr lang="en-GB" altLang="en-US" sz="2400" i="0" dirty="0">
                <a:solidFill>
                  <a:schemeClr val="bg2"/>
                </a:solidFill>
                <a:latin typeface="Arial" panose="020B0604020202020204" pitchFamily="34" charset="0"/>
                <a:cs typeface="Arial" panose="020B0604020202020204" pitchFamily="34" charset="0"/>
              </a:rPr>
              <a:t>Connolly, T.M. and </a:t>
            </a:r>
            <a:r>
              <a:rPr lang="en-GB" altLang="en-US" sz="2400" i="0" dirty="0" err="1">
                <a:solidFill>
                  <a:schemeClr val="bg2"/>
                </a:solidFill>
                <a:latin typeface="Arial" panose="020B0604020202020204" pitchFamily="34" charset="0"/>
                <a:cs typeface="Arial" panose="020B0604020202020204" pitchFamily="34" charset="0"/>
              </a:rPr>
              <a:t>Begg</a:t>
            </a:r>
            <a:r>
              <a:rPr lang="en-GB" altLang="en-US" sz="2400" i="0" dirty="0">
                <a:solidFill>
                  <a:schemeClr val="bg2"/>
                </a:solidFill>
                <a:latin typeface="Arial" panose="020B0604020202020204" pitchFamily="34" charset="0"/>
                <a:cs typeface="Arial" panose="020B0604020202020204" pitchFamily="34" charset="0"/>
              </a:rPr>
              <a:t>, C.E. (2015). </a:t>
            </a:r>
            <a:r>
              <a:rPr lang="en-GB" altLang="en-US" sz="2400" dirty="0">
                <a:solidFill>
                  <a:schemeClr val="bg2"/>
                </a:solidFill>
                <a:latin typeface="Arial" panose="020B0604020202020204" pitchFamily="34" charset="0"/>
                <a:cs typeface="Arial" panose="020B0604020202020204" pitchFamily="34" charset="0"/>
              </a:rPr>
              <a:t>Database systems : a practical approach to design, implementation, and management</a:t>
            </a:r>
            <a:r>
              <a:rPr lang="en-GB" altLang="en-US" sz="2400" i="0" dirty="0">
                <a:solidFill>
                  <a:schemeClr val="bg2"/>
                </a:solidFill>
                <a:latin typeface="Arial" panose="020B0604020202020204" pitchFamily="34" charset="0"/>
                <a:cs typeface="Arial" panose="020B0604020202020204" pitchFamily="34" charset="0"/>
              </a:rPr>
              <a:t>. 6th ed. Harlow, Essex, England: Pearson Education Limited. Chapter 12.</a:t>
            </a:r>
          </a:p>
          <a:p>
            <a:pPr lvl="1" eaLnBrk="1" hangingPunct="1"/>
            <a:endParaRPr lang="en-US" altLang="en-US" dirty="0">
              <a:latin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ctrTitle"/>
          </p:nvPr>
        </p:nvSpPr>
        <p:spPr>
          <a:xfrm>
            <a:off x="685800" y="2286000"/>
            <a:ext cx="7772400" cy="1143000"/>
          </a:xfrm>
        </p:spPr>
        <p:txBody>
          <a:bodyPr/>
          <a:lstStyle/>
          <a:p>
            <a:pPr eaLnBrk="1" hangingPunct="1"/>
            <a:r>
              <a:rPr lang="en-GB" altLang="en-US"/>
              <a:t>Topic 3 – Entity Relationship Modelling 2</a:t>
            </a:r>
          </a:p>
        </p:txBody>
      </p:sp>
      <p:sp>
        <p:nvSpPr>
          <p:cNvPr id="45059" name="Rectangle 3"/>
          <p:cNvSpPr>
            <a:spLocks noGrp="1" noChangeArrowheads="1"/>
          </p:cNvSpPr>
          <p:nvPr>
            <p:ph type="subTitle" idx="1"/>
          </p:nvPr>
        </p:nvSpPr>
        <p:spPr/>
        <p:txBody>
          <a:bodyPr/>
          <a:lstStyle/>
          <a:p>
            <a:pPr eaLnBrk="1" hangingPunct="1"/>
            <a:r>
              <a:rPr lang="en-GB" altLang="en-US"/>
              <a:t>Any Questions?</a:t>
            </a:r>
          </a:p>
          <a:p>
            <a:pPr eaLnBrk="1" hangingPunct="1"/>
            <a:endParaRPr lang="en-GB"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altLang="en-US"/>
              <a:t>Learning Outcomes</a:t>
            </a:r>
            <a:endParaRPr lang="en-US" altLang="en-US"/>
          </a:p>
        </p:txBody>
      </p:sp>
      <p:sp>
        <p:nvSpPr>
          <p:cNvPr id="11267" name="Rectangle 3"/>
          <p:cNvSpPr>
            <a:spLocks noGrp="1" noChangeArrowheads="1"/>
          </p:cNvSpPr>
          <p:nvPr>
            <p:ph type="body" idx="1"/>
          </p:nvPr>
        </p:nvSpPr>
        <p:spPr/>
        <p:txBody>
          <a:bodyPr/>
          <a:lstStyle/>
          <a:p>
            <a:pPr eaLnBrk="1" hangingPunct="1"/>
            <a:r>
              <a:rPr lang="en-GB" altLang="en-US" dirty="0"/>
              <a:t>By the end of this topic, students will be able to:</a:t>
            </a:r>
          </a:p>
          <a:p>
            <a:pPr lvl="1" eaLnBrk="1" hangingPunct="1"/>
            <a:r>
              <a:rPr lang="en-GB" altLang="en-US" dirty="0">
                <a:latin typeface="Arial" panose="020B0604020202020204" pitchFamily="34" charset="0"/>
              </a:rPr>
              <a:t>Construct an ERD from a scenario</a:t>
            </a:r>
          </a:p>
          <a:p>
            <a:pPr lvl="1" eaLnBrk="1" hangingPunct="1"/>
            <a:r>
              <a:rPr lang="en-GB" altLang="en-US" dirty="0">
                <a:latin typeface="Arial" panose="020B0604020202020204" pitchFamily="34" charset="0"/>
              </a:rPr>
              <a:t>Explain the purpose of primary and foreign keys</a:t>
            </a:r>
          </a:p>
          <a:p>
            <a:pPr lvl="1" eaLnBrk="1" hangingPunct="1"/>
            <a:r>
              <a:rPr lang="en-GB" altLang="en-US" dirty="0">
                <a:latin typeface="Arial" panose="020B0604020202020204" pitchFamily="34" charset="0"/>
              </a:rPr>
              <a:t>Recognise strong and weak entities</a:t>
            </a:r>
          </a:p>
          <a:p>
            <a:pPr lvl="1" eaLnBrk="1" hangingPunct="1"/>
            <a:r>
              <a:rPr lang="en-GB" altLang="en-US" dirty="0">
                <a:latin typeface="Arial" panose="020B0604020202020204" pitchFamily="34" charset="0"/>
              </a:rPr>
              <a:t>Identify and explain ways of solving problems in ER models</a:t>
            </a:r>
          </a:p>
          <a:p>
            <a:pPr eaLnBrk="1" hangingPunct="1"/>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a:t>Scenario</a:t>
            </a:r>
          </a:p>
        </p:txBody>
      </p:sp>
      <p:sp>
        <p:nvSpPr>
          <p:cNvPr id="10243" name="Rectangle 3"/>
          <p:cNvSpPr>
            <a:spLocks noGrp="1" noChangeArrowheads="1"/>
          </p:cNvSpPr>
          <p:nvPr>
            <p:ph type="body" idx="1"/>
          </p:nvPr>
        </p:nvSpPr>
        <p:spPr>
          <a:xfrm>
            <a:off x="103188" y="1628800"/>
            <a:ext cx="8856663" cy="4319587"/>
          </a:xfrm>
        </p:spPr>
        <p:txBody>
          <a:bodyPr/>
          <a:lstStyle/>
          <a:p>
            <a:pPr marL="800100" lvl="1" indent="-711200">
              <a:buFont typeface="Arial" charset="0"/>
              <a:buNone/>
              <a:defRPr/>
            </a:pPr>
            <a:r>
              <a:rPr lang="en-GB" b="1" i="1" dirty="0"/>
              <a:t>A Gardening Company</a:t>
            </a:r>
          </a:p>
          <a:p>
            <a:pPr marL="800100" lvl="1" indent="-711200">
              <a:buFont typeface="Arial" charset="0"/>
              <a:buNone/>
              <a:defRPr/>
            </a:pPr>
            <a:endParaRPr lang="en-GB" sz="800" b="1" i="1" dirty="0">
              <a:solidFill>
                <a:srgbClr val="8AA551"/>
              </a:solidFill>
            </a:endParaRPr>
          </a:p>
          <a:p>
            <a:pPr marL="800100" lvl="1" indent="-342900">
              <a:defRPr/>
            </a:pPr>
            <a:r>
              <a:rPr lang="en-GB" dirty="0"/>
              <a:t>The company hires out workers as they need to.</a:t>
            </a:r>
          </a:p>
          <a:p>
            <a:pPr marL="800100" lvl="1" indent="-342900">
              <a:defRPr/>
            </a:pPr>
            <a:r>
              <a:rPr lang="en-GB" dirty="0"/>
              <a:t>Workers in the town stay in lodgings. A lodging may have many workers in it. We are only concerned with the workers’ current lodging. Workers possess certain skills such as ‘Tree Surgery’ and ‘Garden Design’. They may have more than one skill.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a:t>Finding nouns</a:t>
            </a:r>
          </a:p>
        </p:txBody>
      </p:sp>
      <p:sp>
        <p:nvSpPr>
          <p:cNvPr id="11267" name="Rectangle 3"/>
          <p:cNvSpPr>
            <a:spLocks noGrp="1" noChangeArrowheads="1"/>
          </p:cNvSpPr>
          <p:nvPr>
            <p:ph type="body" idx="1"/>
          </p:nvPr>
        </p:nvSpPr>
        <p:spPr/>
        <p:txBody>
          <a:bodyPr/>
          <a:lstStyle/>
          <a:p>
            <a:pPr marL="800100" lvl="1" indent="-711200">
              <a:buFont typeface="Arial" charset="0"/>
              <a:buNone/>
              <a:defRPr/>
            </a:pPr>
            <a:r>
              <a:rPr lang="en-GB" b="1" i="1" dirty="0"/>
              <a:t>A Gardening Company</a:t>
            </a:r>
          </a:p>
          <a:p>
            <a:pPr marL="800100" lvl="1" indent="-711200">
              <a:buFontTx/>
              <a:buNone/>
              <a:defRPr/>
            </a:pPr>
            <a:endParaRPr lang="en-GB" sz="800" b="1" i="1" dirty="0">
              <a:solidFill>
                <a:srgbClr val="8AA551"/>
              </a:solidFill>
            </a:endParaRPr>
          </a:p>
          <a:p>
            <a:pPr marL="800100" lvl="1" indent="-342900">
              <a:defRPr/>
            </a:pPr>
            <a:r>
              <a:rPr lang="en-GB" dirty="0"/>
              <a:t>The company hires out workers as they need to.</a:t>
            </a:r>
          </a:p>
          <a:p>
            <a:pPr marL="800100" lvl="1" indent="-342900">
              <a:defRPr/>
            </a:pPr>
            <a:r>
              <a:rPr lang="en-GB" b="1" i="1" dirty="0">
                <a:solidFill>
                  <a:srgbClr val="8AA551"/>
                </a:solidFill>
              </a:rPr>
              <a:t>Workers</a:t>
            </a:r>
            <a:r>
              <a:rPr lang="en-GB" b="1" dirty="0"/>
              <a:t> </a:t>
            </a:r>
            <a:r>
              <a:rPr lang="en-GB" dirty="0"/>
              <a:t>in the </a:t>
            </a:r>
            <a:r>
              <a:rPr lang="en-GB" b="1" i="1" dirty="0">
                <a:solidFill>
                  <a:srgbClr val="8AA551"/>
                </a:solidFill>
              </a:rPr>
              <a:t>town</a:t>
            </a:r>
            <a:r>
              <a:rPr lang="en-GB" dirty="0"/>
              <a:t> stay in </a:t>
            </a:r>
            <a:r>
              <a:rPr lang="en-GB" b="1" i="1" dirty="0">
                <a:solidFill>
                  <a:srgbClr val="8AA551"/>
                </a:solidFill>
              </a:rPr>
              <a:t>lodgings</a:t>
            </a:r>
            <a:r>
              <a:rPr lang="en-GB" dirty="0"/>
              <a:t>. A lodging may have many workers in it. We are only concerned with the workers’ current lodging. Workers possess certain </a:t>
            </a:r>
            <a:r>
              <a:rPr lang="en-GB" b="1" i="1" dirty="0">
                <a:solidFill>
                  <a:srgbClr val="8AA551"/>
                </a:solidFill>
              </a:rPr>
              <a:t>skills,</a:t>
            </a:r>
            <a:r>
              <a:rPr lang="en-GB" dirty="0"/>
              <a:t> such as ‘Tree Surgery’, and ‘Garden Design’. They may have more than one skill.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a:t>Finding nouns</a:t>
            </a:r>
          </a:p>
        </p:txBody>
      </p:sp>
      <p:sp>
        <p:nvSpPr>
          <p:cNvPr id="11267" name="Rectangle 3"/>
          <p:cNvSpPr>
            <a:spLocks noGrp="1" noChangeArrowheads="1"/>
          </p:cNvSpPr>
          <p:nvPr>
            <p:ph type="body" idx="1"/>
          </p:nvPr>
        </p:nvSpPr>
        <p:spPr>
          <a:xfrm>
            <a:off x="107950" y="1340769"/>
            <a:ext cx="8856663" cy="4825082"/>
          </a:xfrm>
        </p:spPr>
        <p:txBody>
          <a:bodyPr/>
          <a:lstStyle/>
          <a:p>
            <a:pPr marL="800100" lvl="1" indent="-711200">
              <a:buFont typeface="Arial" charset="0"/>
              <a:buNone/>
              <a:defRPr/>
            </a:pPr>
            <a:r>
              <a:rPr lang="en-GB" sz="2400" b="1" i="1" dirty="0"/>
              <a:t>A Gardening Company</a:t>
            </a:r>
          </a:p>
          <a:p>
            <a:pPr marL="800100" lvl="1" indent="-711200">
              <a:buFontTx/>
              <a:buNone/>
              <a:defRPr/>
            </a:pPr>
            <a:endParaRPr lang="en-GB" sz="700" b="1" i="1" dirty="0">
              <a:solidFill>
                <a:srgbClr val="8AA551"/>
              </a:solidFill>
            </a:endParaRPr>
          </a:p>
          <a:p>
            <a:pPr marL="800100" lvl="1" indent="-342900">
              <a:defRPr/>
            </a:pPr>
            <a:r>
              <a:rPr lang="en-GB" sz="2400" dirty="0"/>
              <a:t>The company hires out workers as they need to.</a:t>
            </a:r>
            <a:endParaRPr lang="en-GB" sz="2400" b="1" i="1" dirty="0"/>
          </a:p>
          <a:p>
            <a:pPr marL="800100" lvl="1" indent="-342900">
              <a:defRPr/>
            </a:pPr>
            <a:r>
              <a:rPr lang="en-GB" sz="2400" b="1" i="1" dirty="0">
                <a:highlight>
                  <a:srgbClr val="C0C0C0"/>
                </a:highlight>
              </a:rPr>
              <a:t>Workers</a:t>
            </a:r>
            <a:r>
              <a:rPr lang="en-GB" sz="2400" b="1" dirty="0"/>
              <a:t> </a:t>
            </a:r>
            <a:r>
              <a:rPr lang="en-GB" sz="2400" dirty="0"/>
              <a:t>in the</a:t>
            </a:r>
            <a:r>
              <a:rPr lang="en-GB" sz="2400" b="1" i="1" dirty="0"/>
              <a:t> </a:t>
            </a:r>
            <a:r>
              <a:rPr lang="en-GB" sz="2400" b="1" i="1" dirty="0">
                <a:solidFill>
                  <a:srgbClr val="C00000"/>
                </a:solidFill>
              </a:rPr>
              <a:t>town</a:t>
            </a:r>
            <a:r>
              <a:rPr lang="en-GB" sz="2400" b="1" i="1" dirty="0"/>
              <a:t> </a:t>
            </a:r>
            <a:r>
              <a:rPr lang="en-GB" sz="2400" dirty="0"/>
              <a:t>stay in </a:t>
            </a:r>
            <a:r>
              <a:rPr lang="en-GB" sz="2400" b="1" i="1" dirty="0">
                <a:highlight>
                  <a:srgbClr val="C0C0C0"/>
                </a:highlight>
              </a:rPr>
              <a:t>Lodgings</a:t>
            </a:r>
            <a:r>
              <a:rPr lang="en-GB" sz="2400" dirty="0"/>
              <a:t>. A lodging may have many workers in it. We are only concerned with the workers’ current lodging. Workers possess certain </a:t>
            </a:r>
            <a:r>
              <a:rPr lang="en-GB" sz="2400" b="1" i="1" dirty="0">
                <a:highlight>
                  <a:srgbClr val="C0C0C0"/>
                </a:highlight>
              </a:rPr>
              <a:t>Skills</a:t>
            </a:r>
            <a:r>
              <a:rPr lang="en-GB" sz="2400" dirty="0"/>
              <a:t> such as ‘Tree Surgery’, and ‘Garden Design’. They may have more than one skill. </a:t>
            </a:r>
          </a:p>
          <a:p>
            <a:pPr marL="800100" lvl="1" indent="-342900">
              <a:defRPr/>
            </a:pPr>
            <a:endParaRPr lang="en-GB" sz="2400" dirty="0"/>
          </a:p>
          <a:p>
            <a:pPr marL="342900" indent="-342900">
              <a:buFont typeface="Arial" panose="020B0604020202020204" pitchFamily="34" charset="0"/>
              <a:buChar char="•"/>
              <a:defRPr/>
            </a:pPr>
            <a:r>
              <a:rPr lang="en-GB" altLang="en-US" sz="2400" b="1" dirty="0"/>
              <a:t>‘Town’ is really an </a:t>
            </a:r>
            <a:r>
              <a:rPr lang="en-GB" altLang="en-US" sz="2400" b="1" dirty="0">
                <a:solidFill>
                  <a:srgbClr val="C00000"/>
                </a:solidFill>
              </a:rPr>
              <a:t>attribute </a:t>
            </a:r>
            <a:r>
              <a:rPr lang="en-GB" altLang="en-US" sz="2400" b="1" dirty="0"/>
              <a:t>of the Lodging.</a:t>
            </a:r>
          </a:p>
          <a:p>
            <a:pPr marL="342900" indent="-342900">
              <a:buFont typeface="Arial" panose="020B0604020202020204" pitchFamily="34" charset="0"/>
              <a:buChar char="•"/>
              <a:defRPr/>
            </a:pPr>
            <a:r>
              <a:rPr lang="en-GB" altLang="en-US" sz="2400" b="1" dirty="0"/>
              <a:t>We also put uppercase letters at start to conform to UML</a:t>
            </a:r>
          </a:p>
          <a:p>
            <a:pPr marL="355600" indent="-342900">
              <a:defRPr/>
            </a:pPr>
            <a:endParaRPr lang="en-GB"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a:t>Finding nouns</a:t>
            </a:r>
          </a:p>
        </p:txBody>
      </p:sp>
      <p:sp>
        <p:nvSpPr>
          <p:cNvPr id="11267" name="Rectangle 3"/>
          <p:cNvSpPr>
            <a:spLocks noGrp="1" noChangeArrowheads="1"/>
          </p:cNvSpPr>
          <p:nvPr>
            <p:ph type="body" idx="1"/>
          </p:nvPr>
        </p:nvSpPr>
        <p:spPr>
          <a:xfrm>
            <a:off x="107950" y="1340769"/>
            <a:ext cx="8856663" cy="4825082"/>
          </a:xfrm>
        </p:spPr>
        <p:txBody>
          <a:bodyPr/>
          <a:lstStyle/>
          <a:p>
            <a:pPr marL="800100" lvl="1" indent="-711200">
              <a:buFont typeface="Arial" charset="0"/>
              <a:buNone/>
              <a:defRPr/>
            </a:pPr>
            <a:r>
              <a:rPr lang="en-GB" b="1" i="1" dirty="0"/>
              <a:t>A Gardening Company</a:t>
            </a:r>
          </a:p>
          <a:p>
            <a:pPr marL="800100" lvl="1" indent="-711200">
              <a:buFontTx/>
              <a:buNone/>
              <a:defRPr/>
            </a:pPr>
            <a:endParaRPr lang="en-GB" sz="800" b="1" i="1" dirty="0">
              <a:solidFill>
                <a:srgbClr val="8AA551"/>
              </a:solidFill>
            </a:endParaRPr>
          </a:p>
          <a:p>
            <a:pPr marL="800100" lvl="1" indent="-342900">
              <a:defRPr/>
            </a:pPr>
            <a:r>
              <a:rPr lang="en-GB" dirty="0"/>
              <a:t>The company hires out workers as they need to.</a:t>
            </a:r>
            <a:endParaRPr lang="en-GB" b="1" i="1" dirty="0"/>
          </a:p>
          <a:p>
            <a:pPr marL="800100" lvl="1" indent="-342900">
              <a:defRPr/>
            </a:pPr>
            <a:r>
              <a:rPr lang="en-GB" b="1" i="1" dirty="0">
                <a:highlight>
                  <a:srgbClr val="C0C0C0"/>
                </a:highlight>
              </a:rPr>
              <a:t>Workers</a:t>
            </a:r>
            <a:r>
              <a:rPr lang="en-GB" b="1" dirty="0"/>
              <a:t> </a:t>
            </a:r>
            <a:r>
              <a:rPr lang="en-GB" dirty="0"/>
              <a:t>in the</a:t>
            </a:r>
            <a:r>
              <a:rPr lang="en-GB" b="1" i="1" dirty="0"/>
              <a:t> </a:t>
            </a:r>
            <a:r>
              <a:rPr lang="en-GB" dirty="0"/>
              <a:t>town</a:t>
            </a:r>
            <a:r>
              <a:rPr lang="en-GB" b="1" i="1" dirty="0"/>
              <a:t> </a:t>
            </a:r>
            <a:r>
              <a:rPr lang="en-GB" dirty="0"/>
              <a:t>stay in </a:t>
            </a:r>
            <a:r>
              <a:rPr lang="en-GB" b="1" i="1" dirty="0">
                <a:highlight>
                  <a:srgbClr val="C0C0C0"/>
                </a:highlight>
              </a:rPr>
              <a:t>Lodgings</a:t>
            </a:r>
            <a:r>
              <a:rPr lang="en-GB" dirty="0"/>
              <a:t>. A lodging may have many workers in it. We are only concerned with the workers’ current lodging. Workers possess certain </a:t>
            </a:r>
            <a:r>
              <a:rPr lang="en-GB" b="1" i="1" dirty="0">
                <a:highlight>
                  <a:srgbClr val="C0C0C0"/>
                </a:highlight>
              </a:rPr>
              <a:t>Skills</a:t>
            </a:r>
            <a:r>
              <a:rPr lang="en-GB" dirty="0"/>
              <a:t> such as ‘Tree Surgery’, and ‘Garden Design’. They may have more than one skill. </a:t>
            </a:r>
          </a:p>
          <a:p>
            <a:pPr marL="355600" indent="-342900">
              <a:defRPr/>
            </a:pPr>
            <a:r>
              <a:rPr lang="en-GB" dirty="0">
                <a:solidFill>
                  <a:schemeClr val="tx1"/>
                </a:solidFill>
                <a:latin typeface="Arial" panose="020B0604020202020204" pitchFamily="34" charset="0"/>
                <a:cs typeface="Arial" panose="020B0604020202020204" pitchFamily="34" charset="0"/>
              </a:rPr>
              <a:t>Now try and draw…</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4"/>
          <p:cNvGrpSpPr>
            <a:grpSpLocks/>
          </p:cNvGrpSpPr>
          <p:nvPr/>
        </p:nvGrpSpPr>
        <p:grpSpPr bwMode="auto">
          <a:xfrm>
            <a:off x="625490" y="1476375"/>
            <a:ext cx="6624637" cy="4111625"/>
            <a:chOff x="567" y="1480"/>
            <a:chExt cx="4173" cy="2590"/>
          </a:xfrm>
          <a:solidFill>
            <a:schemeClr val="accent2">
              <a:lumMod val="20000"/>
              <a:lumOff val="80000"/>
            </a:schemeClr>
          </a:solidFill>
        </p:grpSpPr>
        <p:sp>
          <p:nvSpPr>
            <p:cNvPr id="23" name="Rectangle 20"/>
            <p:cNvSpPr>
              <a:spLocks noChangeArrowheads="1"/>
            </p:cNvSpPr>
            <p:nvPr/>
          </p:nvSpPr>
          <p:spPr bwMode="auto">
            <a:xfrm>
              <a:off x="567" y="1480"/>
              <a:ext cx="907" cy="589"/>
            </a:xfrm>
            <a:prstGeom prst="rect">
              <a:avLst/>
            </a:prstGeom>
            <a:grpFill/>
            <a:ln w="9525" algn="ctr">
              <a:solidFill>
                <a:schemeClr val="tx1"/>
              </a:solidFill>
              <a:round/>
              <a:headEnd/>
              <a:tailEnd/>
            </a:ln>
          </p:spPr>
          <p:txBody>
            <a:bodyPr/>
            <a:lstStyle/>
            <a:p>
              <a:pPr algn="ctr">
                <a:defRPr/>
              </a:pPr>
              <a:r>
                <a:rPr lang="en-US" b="1" dirty="0">
                  <a:solidFill>
                    <a:schemeClr val="bg2"/>
                  </a:solidFill>
                  <a:latin typeface="+mn-lt"/>
                  <a:ea typeface="ＭＳ Ｐゴシック" pitchFamily="-80" charset="-128"/>
                </a:rPr>
                <a:t>Worker</a:t>
              </a:r>
            </a:p>
          </p:txBody>
        </p:sp>
        <p:grpSp>
          <p:nvGrpSpPr>
            <p:cNvPr id="24" name="Group 3"/>
            <p:cNvGrpSpPr>
              <a:grpSpLocks/>
            </p:cNvGrpSpPr>
            <p:nvPr/>
          </p:nvGrpSpPr>
          <p:grpSpPr bwMode="auto">
            <a:xfrm>
              <a:off x="576" y="1488"/>
              <a:ext cx="4147" cy="2582"/>
              <a:chOff x="1872" y="3744"/>
              <a:chExt cx="8352" cy="3312"/>
            </a:xfrm>
            <a:grpFill/>
          </p:grpSpPr>
          <p:sp>
            <p:nvSpPr>
              <p:cNvPr id="36" name="AutoShape 6"/>
              <p:cNvSpPr>
                <a:spLocks noChangeArrowheads="1"/>
              </p:cNvSpPr>
              <p:nvPr/>
            </p:nvSpPr>
            <p:spPr bwMode="auto">
              <a:xfrm>
                <a:off x="8496" y="3744"/>
                <a:ext cx="1728" cy="720"/>
              </a:xfrm>
              <a:prstGeom prst="roundRect">
                <a:avLst>
                  <a:gd name="adj" fmla="val 16667"/>
                </a:avLst>
              </a:prstGeom>
              <a:grpFill/>
              <a:ln w="9525">
                <a:solidFill>
                  <a:srgbClr val="000000"/>
                </a:solidFill>
                <a:round/>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b="1">
                    <a:latin typeface="Times New Roman" panose="02020603050405020304" pitchFamily="18" charset="0"/>
                  </a:rPr>
                  <a:t>skill</a:t>
                </a:r>
              </a:p>
            </p:txBody>
          </p:sp>
          <p:sp>
            <p:nvSpPr>
              <p:cNvPr id="37" name="AutoShape 15"/>
              <p:cNvSpPr>
                <a:spLocks noChangeArrowheads="1"/>
              </p:cNvSpPr>
              <p:nvPr/>
            </p:nvSpPr>
            <p:spPr bwMode="auto">
              <a:xfrm>
                <a:off x="1872" y="6336"/>
                <a:ext cx="1728" cy="720"/>
              </a:xfrm>
              <a:prstGeom prst="roundRect">
                <a:avLst>
                  <a:gd name="adj" fmla="val 16667"/>
                </a:avLst>
              </a:prstGeom>
              <a:grpFill/>
              <a:ln w="9525">
                <a:solidFill>
                  <a:srgbClr val="000000"/>
                </a:solidFill>
                <a:round/>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b="1">
                    <a:latin typeface="Times New Roman" panose="02020603050405020304" pitchFamily="18" charset="0"/>
                  </a:rPr>
                  <a:t>lodging</a:t>
                </a:r>
              </a:p>
            </p:txBody>
          </p:sp>
        </p:grpSp>
        <p:sp>
          <p:nvSpPr>
            <p:cNvPr id="25" name="TextBox 23"/>
            <p:cNvSpPr txBox="1">
              <a:spLocks noChangeArrowheads="1"/>
            </p:cNvSpPr>
            <p:nvPr/>
          </p:nvSpPr>
          <p:spPr bwMode="auto">
            <a:xfrm>
              <a:off x="1066" y="2115"/>
              <a:ext cx="453" cy="213"/>
            </a:xfrm>
            <a:prstGeom prst="rect">
              <a:avLst/>
            </a:prstGeom>
            <a:grpFill/>
            <a:ln w="9525">
              <a:noFill/>
              <a:miter lim="800000"/>
              <a:headEnd/>
              <a:tailEnd/>
            </a:ln>
          </p:spPr>
          <p:txBody>
            <a:bodyPr>
              <a:spAutoFit/>
            </a:bodyPr>
            <a:lstStyle/>
            <a:p>
              <a:pPr>
                <a:defRPr/>
              </a:pPr>
              <a:r>
                <a:rPr lang="en-GB" sz="1600">
                  <a:solidFill>
                    <a:schemeClr val="bg2"/>
                  </a:solidFill>
                  <a:latin typeface="+mn-lt"/>
                  <a:ea typeface="ＭＳ Ｐゴシック" pitchFamily="-80" charset="-128"/>
                </a:rPr>
                <a:t>0...*</a:t>
              </a:r>
            </a:p>
          </p:txBody>
        </p:sp>
        <p:sp>
          <p:nvSpPr>
            <p:cNvPr id="26" name="TextBox 24"/>
            <p:cNvSpPr txBox="1">
              <a:spLocks noChangeArrowheads="1"/>
            </p:cNvSpPr>
            <p:nvPr/>
          </p:nvSpPr>
          <p:spPr bwMode="auto">
            <a:xfrm>
              <a:off x="1503" y="1790"/>
              <a:ext cx="379" cy="213"/>
            </a:xfrm>
            <a:prstGeom prst="rect">
              <a:avLst/>
            </a:prstGeom>
            <a:grpFill/>
            <a:ln w="9525">
              <a:noFill/>
              <a:miter lim="800000"/>
              <a:headEnd/>
              <a:tailEnd/>
            </a:ln>
          </p:spPr>
          <p:txBody>
            <a:bodyPr wrap="square">
              <a:spAutoFit/>
            </a:bodyPr>
            <a:lstStyle/>
            <a:p>
              <a:pPr>
                <a:defRPr/>
              </a:pPr>
              <a:r>
                <a:rPr lang="en-GB" sz="1600" b="1" dirty="0">
                  <a:solidFill>
                    <a:srgbClr val="C00000"/>
                  </a:solidFill>
                  <a:latin typeface="+mn-lt"/>
                  <a:ea typeface="ＭＳ Ｐゴシック" pitchFamily="-80" charset="-128"/>
                </a:rPr>
                <a:t>0...*</a:t>
              </a:r>
            </a:p>
          </p:txBody>
        </p:sp>
        <p:sp>
          <p:nvSpPr>
            <p:cNvPr id="27" name="TextBox 25"/>
            <p:cNvSpPr txBox="1">
              <a:spLocks noChangeArrowheads="1"/>
            </p:cNvSpPr>
            <p:nvPr/>
          </p:nvSpPr>
          <p:spPr bwMode="auto">
            <a:xfrm>
              <a:off x="3380" y="1784"/>
              <a:ext cx="376" cy="213"/>
            </a:xfrm>
            <a:prstGeom prst="rect">
              <a:avLst/>
            </a:prstGeom>
            <a:grpFill/>
            <a:ln w="9525">
              <a:noFill/>
              <a:miter lim="800000"/>
              <a:headEnd/>
              <a:tailEnd/>
            </a:ln>
          </p:spPr>
          <p:txBody>
            <a:bodyPr wrap="square">
              <a:spAutoFit/>
            </a:bodyPr>
            <a:lstStyle/>
            <a:p>
              <a:pPr>
                <a:defRPr/>
              </a:pPr>
              <a:r>
                <a:rPr lang="en-GB" sz="1600" b="1" dirty="0">
                  <a:solidFill>
                    <a:srgbClr val="C00000"/>
                  </a:solidFill>
                  <a:latin typeface="+mn-lt"/>
                  <a:ea typeface="ＭＳ Ｐゴシック" pitchFamily="-80" charset="-128"/>
                </a:rPr>
                <a:t>0...*</a:t>
              </a:r>
            </a:p>
          </p:txBody>
        </p:sp>
        <p:sp>
          <p:nvSpPr>
            <p:cNvPr id="28" name="TextBox 26"/>
            <p:cNvSpPr txBox="1">
              <a:spLocks noChangeArrowheads="1"/>
            </p:cNvSpPr>
            <p:nvPr/>
          </p:nvSpPr>
          <p:spPr bwMode="auto">
            <a:xfrm>
              <a:off x="975" y="3294"/>
              <a:ext cx="272" cy="213"/>
            </a:xfrm>
            <a:prstGeom prst="rect">
              <a:avLst/>
            </a:prstGeom>
            <a:grpFill/>
            <a:ln w="9525">
              <a:noFill/>
              <a:miter lim="800000"/>
              <a:headEnd/>
              <a:tailEnd/>
            </a:ln>
          </p:spPr>
          <p:txBody>
            <a:bodyPr>
              <a:spAutoFit/>
            </a:bodyPr>
            <a:lstStyle/>
            <a:p>
              <a:pPr>
                <a:defRPr/>
              </a:pPr>
              <a:r>
                <a:rPr lang="en-GB" sz="1600" dirty="0">
                  <a:solidFill>
                    <a:schemeClr val="bg2"/>
                  </a:solidFill>
                  <a:latin typeface="+mn-lt"/>
                  <a:ea typeface="ＭＳ Ｐゴシック" pitchFamily="-80" charset="-128"/>
                </a:rPr>
                <a:t>1</a:t>
              </a:r>
            </a:p>
          </p:txBody>
        </p:sp>
        <p:sp>
          <p:nvSpPr>
            <p:cNvPr id="31" name="Rectangle 30"/>
            <p:cNvSpPr>
              <a:spLocks noChangeArrowheads="1"/>
            </p:cNvSpPr>
            <p:nvPr/>
          </p:nvSpPr>
          <p:spPr bwMode="auto">
            <a:xfrm>
              <a:off x="3833" y="1480"/>
              <a:ext cx="907" cy="589"/>
            </a:xfrm>
            <a:prstGeom prst="rect">
              <a:avLst/>
            </a:prstGeom>
            <a:grpFill/>
            <a:ln w="9525" algn="ctr">
              <a:solidFill>
                <a:schemeClr val="tx1"/>
              </a:solidFill>
              <a:round/>
              <a:headEnd/>
              <a:tailEnd/>
            </a:ln>
          </p:spPr>
          <p:txBody>
            <a:bodyPr anchor="ctr"/>
            <a:lstStyle/>
            <a:p>
              <a:pPr algn="ctr">
                <a:defRPr/>
              </a:pPr>
              <a:r>
                <a:rPr lang="en-GB" b="1" dirty="0">
                  <a:solidFill>
                    <a:schemeClr val="bg2"/>
                  </a:solidFill>
                  <a:latin typeface="+mn-lt"/>
                  <a:ea typeface="ＭＳ Ｐゴシック" pitchFamily="-80" charset="-128"/>
                </a:rPr>
                <a:t>Skill</a:t>
              </a:r>
            </a:p>
          </p:txBody>
        </p:sp>
        <p:sp>
          <p:nvSpPr>
            <p:cNvPr id="32" name="Rectangle 31"/>
            <p:cNvSpPr>
              <a:spLocks noChangeArrowheads="1"/>
            </p:cNvSpPr>
            <p:nvPr/>
          </p:nvSpPr>
          <p:spPr bwMode="auto">
            <a:xfrm>
              <a:off x="567" y="3480"/>
              <a:ext cx="952" cy="590"/>
            </a:xfrm>
            <a:prstGeom prst="rect">
              <a:avLst/>
            </a:prstGeom>
            <a:grpFill/>
            <a:ln w="9525" algn="ctr">
              <a:solidFill>
                <a:schemeClr val="tx1"/>
              </a:solidFill>
              <a:round/>
              <a:headEnd/>
              <a:tailEnd/>
            </a:ln>
          </p:spPr>
          <p:txBody>
            <a:bodyPr/>
            <a:lstStyle/>
            <a:p>
              <a:pPr algn="ctr">
                <a:defRPr/>
              </a:pPr>
              <a:r>
                <a:rPr lang="en-GB" b="1" dirty="0">
                  <a:solidFill>
                    <a:schemeClr val="bg2"/>
                  </a:solidFill>
                  <a:latin typeface="+mn-lt"/>
                  <a:ea typeface="ＭＳ Ｐゴシック" pitchFamily="-80" charset="-128"/>
                </a:rPr>
                <a:t>Lodging</a:t>
              </a:r>
            </a:p>
          </p:txBody>
        </p:sp>
        <p:cxnSp>
          <p:nvCxnSpPr>
            <p:cNvPr id="33" name="Straight Connector 35"/>
            <p:cNvCxnSpPr>
              <a:cxnSpLocks noChangeShapeType="1"/>
            </p:cNvCxnSpPr>
            <p:nvPr/>
          </p:nvCxnSpPr>
          <p:spPr bwMode="auto">
            <a:xfrm>
              <a:off x="839" y="2069"/>
              <a:ext cx="0" cy="1411"/>
            </a:xfrm>
            <a:prstGeom prst="line">
              <a:avLst/>
            </a:prstGeom>
            <a:grpFill/>
            <a:ln w="9525" algn="ctr">
              <a:solidFill>
                <a:schemeClr val="tx1"/>
              </a:solidFill>
              <a:round/>
              <a:headEnd/>
              <a:tailEnd/>
            </a:ln>
          </p:spPr>
        </p:cxnSp>
        <p:cxnSp>
          <p:nvCxnSpPr>
            <p:cNvPr id="34" name="Straight Connector 37"/>
            <p:cNvCxnSpPr>
              <a:cxnSpLocks noChangeShapeType="1"/>
              <a:stCxn id="23" idx="3"/>
              <a:endCxn id="31" idx="1"/>
            </p:cNvCxnSpPr>
            <p:nvPr/>
          </p:nvCxnSpPr>
          <p:spPr bwMode="auto">
            <a:xfrm>
              <a:off x="1474" y="1775"/>
              <a:ext cx="2359" cy="0"/>
            </a:xfrm>
            <a:prstGeom prst="line">
              <a:avLst/>
            </a:prstGeom>
            <a:grpFill/>
            <a:ln w="9525" algn="ctr">
              <a:solidFill>
                <a:schemeClr val="tx1"/>
              </a:solidFill>
              <a:round/>
              <a:headEnd/>
              <a:tailEnd/>
            </a:ln>
          </p:spPr>
        </p:cxnSp>
        <p:cxnSp>
          <p:nvCxnSpPr>
            <p:cNvPr id="35" name="Straight Connector 39"/>
            <p:cNvCxnSpPr>
              <a:cxnSpLocks noChangeShapeType="1"/>
              <a:endCxn id="31" idx="1"/>
            </p:cNvCxnSpPr>
            <p:nvPr/>
          </p:nvCxnSpPr>
          <p:spPr bwMode="auto">
            <a:xfrm>
              <a:off x="3107" y="1774"/>
              <a:ext cx="726" cy="0"/>
            </a:xfrm>
            <a:prstGeom prst="line">
              <a:avLst/>
            </a:prstGeom>
            <a:grpFill/>
            <a:ln w="9525" algn="ctr">
              <a:solidFill>
                <a:schemeClr val="tx1"/>
              </a:solidFill>
              <a:round/>
              <a:headEnd/>
              <a:tailEnd/>
            </a:ln>
          </p:spPr>
        </p:cxnSp>
      </p:grpSp>
      <p:sp>
        <p:nvSpPr>
          <p:cNvPr id="16386" name="Rectangle 2"/>
          <p:cNvSpPr>
            <a:spLocks noGrp="1" noChangeArrowheads="1"/>
          </p:cNvSpPr>
          <p:nvPr>
            <p:ph type="title"/>
          </p:nvPr>
        </p:nvSpPr>
        <p:spPr>
          <a:xfrm>
            <a:off x="179388" y="333375"/>
            <a:ext cx="8785225" cy="1143000"/>
          </a:xfrm>
        </p:spPr>
        <p:txBody>
          <a:bodyPr/>
          <a:lstStyle/>
          <a:p>
            <a:pPr eaLnBrk="1" hangingPunct="1"/>
            <a:r>
              <a:rPr lang="en-US" altLang="en-US"/>
              <a:t>Solution</a:t>
            </a:r>
          </a:p>
        </p:txBody>
      </p:sp>
      <p:grpSp>
        <p:nvGrpSpPr>
          <p:cNvPr id="16387" name="Group 4"/>
          <p:cNvGrpSpPr>
            <a:grpSpLocks/>
          </p:cNvGrpSpPr>
          <p:nvPr/>
        </p:nvGrpSpPr>
        <p:grpSpPr bwMode="auto">
          <a:xfrm>
            <a:off x="611560" y="1476375"/>
            <a:ext cx="6624637" cy="4111625"/>
            <a:chOff x="567" y="1480"/>
            <a:chExt cx="4173" cy="2590"/>
          </a:xfrm>
        </p:grpSpPr>
        <p:sp>
          <p:nvSpPr>
            <p:cNvPr id="15365" name="Rectangle 29"/>
            <p:cNvSpPr>
              <a:spLocks noChangeArrowheads="1"/>
            </p:cNvSpPr>
            <p:nvPr/>
          </p:nvSpPr>
          <p:spPr bwMode="auto">
            <a:xfrm>
              <a:off x="2200" y="1480"/>
              <a:ext cx="907" cy="589"/>
            </a:xfrm>
            <a:prstGeom prst="rect">
              <a:avLst/>
            </a:prstGeom>
            <a:solidFill>
              <a:schemeClr val="accent1">
                <a:lumMod val="20000"/>
                <a:lumOff val="80000"/>
              </a:schemeClr>
            </a:solidFill>
            <a:ln w="9525" algn="ctr">
              <a:solidFill>
                <a:schemeClr val="tx1"/>
              </a:solidFill>
              <a:round/>
              <a:headEnd/>
              <a:tailEnd/>
            </a:ln>
          </p:spPr>
          <p:txBody>
            <a:bodyPr/>
            <a:lstStyle/>
            <a:p>
              <a:pPr algn="ctr">
                <a:defRPr/>
              </a:pPr>
              <a:r>
                <a:rPr lang="en-GB" b="1" dirty="0">
                  <a:solidFill>
                    <a:schemeClr val="bg2"/>
                  </a:solidFill>
                  <a:latin typeface="+mn-lt"/>
                  <a:ea typeface="ＭＳ Ｐゴシック" pitchFamily="-80" charset="-128"/>
                </a:rPr>
                <a:t>Worker</a:t>
              </a:r>
            </a:p>
            <a:p>
              <a:pPr algn="ctr">
                <a:defRPr/>
              </a:pPr>
              <a:r>
                <a:rPr lang="en-GB" b="1" dirty="0">
                  <a:solidFill>
                    <a:schemeClr val="bg2"/>
                  </a:solidFill>
                  <a:latin typeface="+mn-lt"/>
                  <a:ea typeface="ＭＳ Ｐゴシック" pitchFamily="-80" charset="-128"/>
                </a:rPr>
                <a:t>skill</a:t>
              </a:r>
            </a:p>
          </p:txBody>
        </p:sp>
        <p:sp>
          <p:nvSpPr>
            <p:cNvPr id="15366" name="Rectangle 20"/>
            <p:cNvSpPr>
              <a:spLocks noChangeArrowheads="1"/>
            </p:cNvSpPr>
            <p:nvPr/>
          </p:nvSpPr>
          <p:spPr bwMode="auto">
            <a:xfrm>
              <a:off x="567" y="1480"/>
              <a:ext cx="907" cy="589"/>
            </a:xfrm>
            <a:prstGeom prst="rect">
              <a:avLst/>
            </a:prstGeom>
            <a:solidFill>
              <a:schemeClr val="accent1">
                <a:lumMod val="20000"/>
                <a:lumOff val="80000"/>
              </a:schemeClr>
            </a:solidFill>
            <a:ln w="9525" algn="ctr">
              <a:solidFill>
                <a:schemeClr val="tx1"/>
              </a:solidFill>
              <a:round/>
              <a:headEnd/>
              <a:tailEnd/>
            </a:ln>
          </p:spPr>
          <p:txBody>
            <a:bodyPr/>
            <a:lstStyle/>
            <a:p>
              <a:pPr algn="ctr">
                <a:defRPr/>
              </a:pPr>
              <a:r>
                <a:rPr lang="en-US" b="1" dirty="0">
                  <a:solidFill>
                    <a:schemeClr val="bg2"/>
                  </a:solidFill>
                  <a:latin typeface="+mn-lt"/>
                  <a:ea typeface="ＭＳ Ｐゴシック" pitchFamily="-80" charset="-128"/>
                </a:rPr>
                <a:t>Worker</a:t>
              </a:r>
            </a:p>
          </p:txBody>
        </p:sp>
        <p:grpSp>
          <p:nvGrpSpPr>
            <p:cNvPr id="16391" name="Group 3"/>
            <p:cNvGrpSpPr>
              <a:grpSpLocks/>
            </p:cNvGrpSpPr>
            <p:nvPr/>
          </p:nvGrpSpPr>
          <p:grpSpPr bwMode="auto">
            <a:xfrm>
              <a:off x="576" y="1488"/>
              <a:ext cx="4147" cy="2582"/>
              <a:chOff x="1872" y="3744"/>
              <a:chExt cx="8352" cy="3312"/>
            </a:xfrm>
          </p:grpSpPr>
          <p:sp>
            <p:nvSpPr>
              <p:cNvPr id="16403" name="AutoShape 6"/>
              <p:cNvSpPr>
                <a:spLocks noChangeArrowheads="1"/>
              </p:cNvSpPr>
              <p:nvPr/>
            </p:nvSpPr>
            <p:spPr bwMode="auto">
              <a:xfrm>
                <a:off x="8496" y="3744"/>
                <a:ext cx="1728" cy="720"/>
              </a:xfrm>
              <a:prstGeom prst="roundRect">
                <a:avLst>
                  <a:gd name="adj" fmla="val 16667"/>
                </a:avLst>
              </a:prstGeom>
              <a:solidFill>
                <a:schemeClr val="accent1"/>
              </a:solidFill>
              <a:ln w="9525">
                <a:solidFill>
                  <a:srgbClr val="000000"/>
                </a:solidFill>
                <a:round/>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b="1">
                    <a:latin typeface="Times New Roman" panose="02020603050405020304" pitchFamily="18" charset="0"/>
                  </a:rPr>
                  <a:t>skill</a:t>
                </a:r>
              </a:p>
            </p:txBody>
          </p:sp>
          <p:sp>
            <p:nvSpPr>
              <p:cNvPr id="16404" name="AutoShape 15"/>
              <p:cNvSpPr>
                <a:spLocks noChangeArrowheads="1"/>
              </p:cNvSpPr>
              <p:nvPr/>
            </p:nvSpPr>
            <p:spPr bwMode="auto">
              <a:xfrm>
                <a:off x="1872" y="6336"/>
                <a:ext cx="1728" cy="720"/>
              </a:xfrm>
              <a:prstGeom prst="roundRect">
                <a:avLst>
                  <a:gd name="adj" fmla="val 16667"/>
                </a:avLst>
              </a:prstGeom>
              <a:solidFill>
                <a:schemeClr val="accent1"/>
              </a:solidFill>
              <a:ln w="9525">
                <a:solidFill>
                  <a:srgbClr val="000000"/>
                </a:solidFill>
                <a:round/>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b="1">
                    <a:latin typeface="Times New Roman" panose="02020603050405020304" pitchFamily="18" charset="0"/>
                  </a:rPr>
                  <a:t>lodging</a:t>
                </a:r>
              </a:p>
            </p:txBody>
          </p:sp>
        </p:grpSp>
        <p:sp>
          <p:nvSpPr>
            <p:cNvPr id="15368" name="TextBox 23"/>
            <p:cNvSpPr txBox="1">
              <a:spLocks noChangeArrowheads="1"/>
            </p:cNvSpPr>
            <p:nvPr/>
          </p:nvSpPr>
          <p:spPr bwMode="auto">
            <a:xfrm>
              <a:off x="1066" y="2115"/>
              <a:ext cx="453" cy="213"/>
            </a:xfrm>
            <a:prstGeom prst="rect">
              <a:avLst/>
            </a:prstGeom>
            <a:noFill/>
            <a:ln w="9525">
              <a:noFill/>
              <a:miter lim="800000"/>
              <a:headEnd/>
              <a:tailEnd/>
            </a:ln>
          </p:spPr>
          <p:txBody>
            <a:bodyPr>
              <a:spAutoFit/>
            </a:bodyPr>
            <a:lstStyle/>
            <a:p>
              <a:pPr>
                <a:defRPr/>
              </a:pPr>
              <a:r>
                <a:rPr lang="en-GB" sz="1600">
                  <a:solidFill>
                    <a:schemeClr val="bg2"/>
                  </a:solidFill>
                  <a:latin typeface="+mn-lt"/>
                  <a:ea typeface="ＭＳ Ｐゴシック" pitchFamily="-80" charset="-128"/>
                </a:rPr>
                <a:t>0...*</a:t>
              </a:r>
            </a:p>
          </p:txBody>
        </p:sp>
        <p:sp>
          <p:nvSpPr>
            <p:cNvPr id="15369" name="TextBox 24"/>
            <p:cNvSpPr txBox="1">
              <a:spLocks noChangeArrowheads="1"/>
            </p:cNvSpPr>
            <p:nvPr/>
          </p:nvSpPr>
          <p:spPr bwMode="auto">
            <a:xfrm>
              <a:off x="1882" y="1797"/>
              <a:ext cx="454" cy="213"/>
            </a:xfrm>
            <a:prstGeom prst="rect">
              <a:avLst/>
            </a:prstGeom>
            <a:noFill/>
            <a:ln w="9525">
              <a:noFill/>
              <a:miter lim="800000"/>
              <a:headEnd/>
              <a:tailEnd/>
            </a:ln>
          </p:spPr>
          <p:txBody>
            <a:bodyPr>
              <a:spAutoFit/>
            </a:bodyPr>
            <a:lstStyle/>
            <a:p>
              <a:pPr>
                <a:defRPr/>
              </a:pPr>
              <a:r>
                <a:rPr lang="en-GB" sz="1600" dirty="0">
                  <a:solidFill>
                    <a:schemeClr val="bg2"/>
                  </a:solidFill>
                  <a:latin typeface="+mn-lt"/>
                  <a:ea typeface="ＭＳ Ｐゴシック" pitchFamily="-80" charset="-128"/>
                </a:rPr>
                <a:t>0...*</a:t>
              </a:r>
            </a:p>
          </p:txBody>
        </p:sp>
        <p:sp>
          <p:nvSpPr>
            <p:cNvPr id="15370" name="TextBox 25"/>
            <p:cNvSpPr txBox="1">
              <a:spLocks noChangeArrowheads="1"/>
            </p:cNvSpPr>
            <p:nvPr/>
          </p:nvSpPr>
          <p:spPr bwMode="auto">
            <a:xfrm>
              <a:off x="3107" y="1797"/>
              <a:ext cx="453" cy="213"/>
            </a:xfrm>
            <a:prstGeom prst="rect">
              <a:avLst/>
            </a:prstGeom>
            <a:noFill/>
            <a:ln w="9525">
              <a:noFill/>
              <a:miter lim="800000"/>
              <a:headEnd/>
              <a:tailEnd/>
            </a:ln>
          </p:spPr>
          <p:txBody>
            <a:bodyPr>
              <a:spAutoFit/>
            </a:bodyPr>
            <a:lstStyle/>
            <a:p>
              <a:pPr>
                <a:defRPr/>
              </a:pPr>
              <a:r>
                <a:rPr lang="en-GB" sz="1600" dirty="0">
                  <a:solidFill>
                    <a:schemeClr val="bg2"/>
                  </a:solidFill>
                  <a:latin typeface="+mn-lt"/>
                  <a:ea typeface="ＭＳ Ｐゴシック" pitchFamily="-80" charset="-128"/>
                </a:rPr>
                <a:t>0...*</a:t>
              </a:r>
            </a:p>
          </p:txBody>
        </p:sp>
        <p:sp>
          <p:nvSpPr>
            <p:cNvPr id="15371" name="TextBox 26"/>
            <p:cNvSpPr txBox="1">
              <a:spLocks noChangeArrowheads="1"/>
            </p:cNvSpPr>
            <p:nvPr/>
          </p:nvSpPr>
          <p:spPr bwMode="auto">
            <a:xfrm>
              <a:off x="975" y="3294"/>
              <a:ext cx="272" cy="213"/>
            </a:xfrm>
            <a:prstGeom prst="rect">
              <a:avLst/>
            </a:prstGeom>
            <a:noFill/>
            <a:ln w="9525">
              <a:noFill/>
              <a:miter lim="800000"/>
              <a:headEnd/>
              <a:tailEnd/>
            </a:ln>
          </p:spPr>
          <p:txBody>
            <a:bodyPr>
              <a:spAutoFit/>
            </a:bodyPr>
            <a:lstStyle/>
            <a:p>
              <a:pPr>
                <a:defRPr/>
              </a:pPr>
              <a:r>
                <a:rPr lang="en-GB" sz="1600" dirty="0">
                  <a:solidFill>
                    <a:schemeClr val="bg2"/>
                  </a:solidFill>
                  <a:latin typeface="+mn-lt"/>
                  <a:ea typeface="ＭＳ Ｐゴシック" pitchFamily="-80" charset="-128"/>
                </a:rPr>
                <a:t>1</a:t>
              </a:r>
            </a:p>
          </p:txBody>
        </p:sp>
        <p:sp>
          <p:nvSpPr>
            <p:cNvPr id="15372" name="TextBox 27"/>
            <p:cNvSpPr txBox="1">
              <a:spLocks noChangeArrowheads="1"/>
            </p:cNvSpPr>
            <p:nvPr/>
          </p:nvSpPr>
          <p:spPr bwMode="auto">
            <a:xfrm>
              <a:off x="1519" y="1797"/>
              <a:ext cx="272" cy="213"/>
            </a:xfrm>
            <a:prstGeom prst="rect">
              <a:avLst/>
            </a:prstGeom>
            <a:noFill/>
            <a:ln w="9525">
              <a:noFill/>
              <a:miter lim="800000"/>
              <a:headEnd/>
              <a:tailEnd/>
            </a:ln>
          </p:spPr>
          <p:txBody>
            <a:bodyPr>
              <a:spAutoFit/>
            </a:bodyPr>
            <a:lstStyle/>
            <a:p>
              <a:pPr>
                <a:defRPr/>
              </a:pPr>
              <a:r>
                <a:rPr lang="en-GB" sz="1600">
                  <a:solidFill>
                    <a:schemeClr val="bg2"/>
                  </a:solidFill>
                  <a:latin typeface="+mn-lt"/>
                  <a:ea typeface="ＭＳ Ｐゴシック" pitchFamily="-80" charset="-128"/>
                </a:rPr>
                <a:t>1</a:t>
              </a:r>
            </a:p>
          </p:txBody>
        </p:sp>
        <p:sp>
          <p:nvSpPr>
            <p:cNvPr id="15373" name="TextBox 28"/>
            <p:cNvSpPr txBox="1">
              <a:spLocks noChangeArrowheads="1"/>
            </p:cNvSpPr>
            <p:nvPr/>
          </p:nvSpPr>
          <p:spPr bwMode="auto">
            <a:xfrm>
              <a:off x="3606" y="1752"/>
              <a:ext cx="272" cy="213"/>
            </a:xfrm>
            <a:prstGeom prst="rect">
              <a:avLst/>
            </a:prstGeom>
            <a:noFill/>
            <a:ln w="9525">
              <a:noFill/>
              <a:miter lim="800000"/>
              <a:headEnd/>
              <a:tailEnd/>
            </a:ln>
          </p:spPr>
          <p:txBody>
            <a:bodyPr>
              <a:spAutoFit/>
            </a:bodyPr>
            <a:lstStyle/>
            <a:p>
              <a:pPr>
                <a:defRPr/>
              </a:pPr>
              <a:r>
                <a:rPr lang="en-GB" sz="1600" dirty="0">
                  <a:solidFill>
                    <a:schemeClr val="bg2"/>
                  </a:solidFill>
                  <a:latin typeface="+mn-lt"/>
                  <a:ea typeface="ＭＳ Ｐゴシック" pitchFamily="-80" charset="-128"/>
                </a:rPr>
                <a:t>1</a:t>
              </a:r>
            </a:p>
          </p:txBody>
        </p:sp>
        <p:sp>
          <p:nvSpPr>
            <p:cNvPr id="15374" name="Rectangle 30"/>
            <p:cNvSpPr>
              <a:spLocks noChangeArrowheads="1"/>
            </p:cNvSpPr>
            <p:nvPr/>
          </p:nvSpPr>
          <p:spPr bwMode="auto">
            <a:xfrm>
              <a:off x="3833" y="1480"/>
              <a:ext cx="907" cy="589"/>
            </a:xfrm>
            <a:prstGeom prst="rect">
              <a:avLst/>
            </a:prstGeom>
            <a:solidFill>
              <a:schemeClr val="accent1">
                <a:lumMod val="20000"/>
                <a:lumOff val="80000"/>
              </a:schemeClr>
            </a:solidFill>
            <a:ln w="9525" algn="ctr">
              <a:solidFill>
                <a:schemeClr val="tx1"/>
              </a:solidFill>
              <a:round/>
              <a:headEnd/>
              <a:tailEnd/>
            </a:ln>
          </p:spPr>
          <p:txBody>
            <a:bodyPr anchor="ctr"/>
            <a:lstStyle/>
            <a:p>
              <a:pPr algn="ctr">
                <a:defRPr/>
              </a:pPr>
              <a:r>
                <a:rPr lang="en-GB" b="1" dirty="0">
                  <a:solidFill>
                    <a:schemeClr val="bg2"/>
                  </a:solidFill>
                  <a:latin typeface="+mn-lt"/>
                  <a:ea typeface="ＭＳ Ｐゴシック" pitchFamily="-80" charset="-128"/>
                </a:rPr>
                <a:t>Skill</a:t>
              </a:r>
            </a:p>
          </p:txBody>
        </p:sp>
        <p:sp>
          <p:nvSpPr>
            <p:cNvPr id="15375" name="Rectangle 31"/>
            <p:cNvSpPr>
              <a:spLocks noChangeArrowheads="1"/>
            </p:cNvSpPr>
            <p:nvPr/>
          </p:nvSpPr>
          <p:spPr bwMode="auto">
            <a:xfrm>
              <a:off x="567" y="3480"/>
              <a:ext cx="952" cy="590"/>
            </a:xfrm>
            <a:prstGeom prst="rect">
              <a:avLst/>
            </a:prstGeom>
            <a:solidFill>
              <a:schemeClr val="accent1">
                <a:lumMod val="20000"/>
                <a:lumOff val="80000"/>
              </a:schemeClr>
            </a:solidFill>
            <a:ln w="9525" algn="ctr">
              <a:solidFill>
                <a:schemeClr val="tx1"/>
              </a:solidFill>
              <a:round/>
              <a:headEnd/>
              <a:tailEnd/>
            </a:ln>
          </p:spPr>
          <p:txBody>
            <a:bodyPr/>
            <a:lstStyle/>
            <a:p>
              <a:pPr algn="ctr">
                <a:defRPr/>
              </a:pPr>
              <a:r>
                <a:rPr lang="en-GB" b="1" dirty="0">
                  <a:solidFill>
                    <a:schemeClr val="bg2"/>
                  </a:solidFill>
                  <a:latin typeface="+mn-lt"/>
                  <a:ea typeface="ＭＳ Ｐゴシック" pitchFamily="-80" charset="-128"/>
                </a:rPr>
                <a:t>Lodging</a:t>
              </a:r>
            </a:p>
          </p:txBody>
        </p:sp>
        <p:cxnSp>
          <p:nvCxnSpPr>
            <p:cNvPr id="16400" name="Straight Connector 35"/>
            <p:cNvCxnSpPr>
              <a:cxnSpLocks noChangeShapeType="1"/>
            </p:cNvCxnSpPr>
            <p:nvPr/>
          </p:nvCxnSpPr>
          <p:spPr bwMode="auto">
            <a:xfrm>
              <a:off x="839" y="2069"/>
              <a:ext cx="0" cy="1411"/>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6401" name="Straight Connector 37"/>
            <p:cNvCxnSpPr>
              <a:cxnSpLocks noChangeShapeType="1"/>
              <a:stCxn id="15366" idx="3"/>
              <a:endCxn id="15365" idx="1"/>
            </p:cNvCxnSpPr>
            <p:nvPr/>
          </p:nvCxnSpPr>
          <p:spPr bwMode="auto">
            <a:xfrm>
              <a:off x="1474" y="1774"/>
              <a:ext cx="726"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6402" name="Straight Connector 39"/>
            <p:cNvCxnSpPr>
              <a:cxnSpLocks noChangeShapeType="1"/>
              <a:stCxn id="15365" idx="3"/>
              <a:endCxn id="15374" idx="1"/>
            </p:cNvCxnSpPr>
            <p:nvPr/>
          </p:nvCxnSpPr>
          <p:spPr bwMode="auto">
            <a:xfrm>
              <a:off x="3107" y="1774"/>
              <a:ext cx="726"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grpSp>
        <p:nvGrpSpPr>
          <p:cNvPr id="5" name="Group 4"/>
          <p:cNvGrpSpPr/>
          <p:nvPr/>
        </p:nvGrpSpPr>
        <p:grpSpPr>
          <a:xfrm>
            <a:off x="2929748" y="2689918"/>
            <a:ext cx="5444247" cy="2916128"/>
            <a:chOff x="2929748" y="2689918"/>
            <a:chExt cx="5444247" cy="2916128"/>
          </a:xfrm>
        </p:grpSpPr>
        <p:sp>
          <p:nvSpPr>
            <p:cNvPr id="16388" name="TextBox 19"/>
            <p:cNvSpPr txBox="1">
              <a:spLocks noChangeArrowheads="1"/>
            </p:cNvSpPr>
            <p:nvPr/>
          </p:nvSpPr>
          <p:spPr bwMode="auto">
            <a:xfrm>
              <a:off x="2929748" y="3667054"/>
              <a:ext cx="5444247" cy="1938992"/>
            </a:xfrm>
            <a:prstGeom prst="rect">
              <a:avLst/>
            </a:prstGeom>
            <a:solidFill>
              <a:srgbClr val="92D050"/>
            </a:solidFill>
            <a:ln>
              <a:solidFill>
                <a:schemeClr val="tx1"/>
              </a:solidFill>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sz="2000" b="1" dirty="0">
                  <a:solidFill>
                    <a:srgbClr val="C00000"/>
                  </a:solidFill>
                </a:rPr>
                <a:t>Problem:</a:t>
              </a:r>
            </a:p>
            <a:p>
              <a:r>
                <a:rPr lang="en-GB" altLang="en-US" sz="2000" b="1" dirty="0">
                  <a:solidFill>
                    <a:srgbClr val="002060"/>
                  </a:solidFill>
                </a:rPr>
                <a:t>A Worker may have many skills</a:t>
              </a:r>
            </a:p>
            <a:p>
              <a:r>
                <a:rPr lang="en-GB" altLang="en-US" sz="2000" b="1" dirty="0">
                  <a:solidFill>
                    <a:srgbClr val="002060"/>
                  </a:solidFill>
                </a:rPr>
                <a:t>A skill may be possessed by many workers</a:t>
              </a:r>
            </a:p>
            <a:p>
              <a:endParaRPr lang="en-GB" altLang="en-US" sz="2000" b="1" dirty="0">
                <a:solidFill>
                  <a:srgbClr val="002060"/>
                </a:solidFill>
              </a:endParaRPr>
            </a:p>
            <a:p>
              <a:r>
                <a:rPr lang="en-GB" altLang="en-US" sz="2000" b="1" dirty="0">
                  <a:solidFill>
                    <a:srgbClr val="002060"/>
                  </a:solidFill>
                </a:rPr>
                <a:t>Many-Many relationships must be removed</a:t>
              </a:r>
            </a:p>
            <a:p>
              <a:endParaRPr lang="en-GB" altLang="en-US" sz="2000" b="1" dirty="0">
                <a:solidFill>
                  <a:srgbClr val="C00000"/>
                </a:solidFill>
              </a:endParaRPr>
            </a:p>
          </p:txBody>
        </p:sp>
        <p:sp>
          <p:nvSpPr>
            <p:cNvPr id="3" name="Up Arrow 2"/>
            <p:cNvSpPr/>
            <p:nvPr/>
          </p:nvSpPr>
          <p:spPr bwMode="auto">
            <a:xfrm>
              <a:off x="4211960" y="2689918"/>
              <a:ext cx="791418" cy="995832"/>
            </a:xfrm>
            <a:prstGeom prst="upArrow">
              <a:avLst/>
            </a:prstGeom>
            <a:solidFill>
              <a:srgbClr val="92D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charset="0"/>
                <a:ea typeface="ＭＳ Ｐゴシック" pitchFamily="-32" charset="-128"/>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1"/>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63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RESGUID" val="a20b3f5c-dce4-4d08-aa28-720c8e03b903"/>
</p:tagLst>
</file>

<file path=ppt/theme/theme1.xml><?xml version="1.0" encoding="utf-8"?>
<a:theme xmlns:a="http://schemas.openxmlformats.org/drawingml/2006/main" name="Blank Presentation">
  <a:themeElements>
    <a:clrScheme name="Custom 11">
      <a:dk1>
        <a:srgbClr val="000000"/>
      </a:dk1>
      <a:lt1>
        <a:srgbClr val="FFFFFF"/>
      </a:lt1>
      <a:dk2>
        <a:srgbClr val="000000"/>
      </a:dk2>
      <a:lt2>
        <a:srgbClr val="3F3F3F"/>
      </a:lt2>
      <a:accent1>
        <a:srgbClr val="212167"/>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Gill Sans"/>
        <a:ea typeface="ＭＳ Ｐゴシック"/>
        <a:cs typeface=""/>
      </a:majorFont>
      <a:minorFont>
        <a:latin typeface="Gill San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st 2">
  <a:themeElements>
    <a:clrScheme name="test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est 2">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lnDef>
  </a:objectDefaults>
  <a:extraClrSchemeLst>
    <a:extraClrScheme>
      <a:clrScheme name="test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st 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st 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st 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st 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st 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st 2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st 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st 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st 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st 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st 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B17E0D879CC564094532C08ADB51DA8" ma:contentTypeVersion="18" ma:contentTypeDescription="Create a new document." ma:contentTypeScope="" ma:versionID="e918d0942375ba27de1f182e78d7b8ac">
  <xsd:schema xmlns:xsd="http://www.w3.org/2001/XMLSchema" xmlns:xs="http://www.w3.org/2001/XMLSchema" xmlns:p="http://schemas.microsoft.com/office/2006/metadata/properties" xmlns:ns3="bdeceafc-5c0f-406d-b95f-35e6593d664b" xmlns:ns4="dbeaa6b5-7a21-43b8-ab59-31e7cbf2c187" targetNamespace="http://schemas.microsoft.com/office/2006/metadata/properties" ma:root="true" ma:fieldsID="cb6d8367aab685ba43ec9884064424a1" ns3:_="" ns4:_="">
    <xsd:import namespace="bdeceafc-5c0f-406d-b95f-35e6593d664b"/>
    <xsd:import namespace="dbeaa6b5-7a21-43b8-ab59-31e7cbf2c18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eceafc-5c0f-406d-b95f-35e6593d66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beaa6b5-7a21-43b8-ab59-31e7cbf2c187"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deceafc-5c0f-406d-b95f-35e6593d664b" xsi:nil="true"/>
  </documentManagement>
</p:properties>
</file>

<file path=customXml/itemProps1.xml><?xml version="1.0" encoding="utf-8"?>
<ds:datastoreItem xmlns:ds="http://schemas.openxmlformats.org/officeDocument/2006/customXml" ds:itemID="{8E3AA252-E489-4D24-A8F6-A8959419EA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eceafc-5c0f-406d-b95f-35e6593d664b"/>
    <ds:schemaRef ds:uri="dbeaa6b5-7a21-43b8-ab59-31e7cbf2c18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C98C189-A733-47DD-AB21-CD8733390EC6}">
  <ds:schemaRefs>
    <ds:schemaRef ds:uri="http://schemas.microsoft.com/sharepoint/v3/contenttype/forms"/>
  </ds:schemaRefs>
</ds:datastoreItem>
</file>

<file path=customXml/itemProps3.xml><?xml version="1.0" encoding="utf-8"?>
<ds:datastoreItem xmlns:ds="http://schemas.openxmlformats.org/officeDocument/2006/customXml" ds:itemID="{AB1202F0-2A70-4A45-BC93-7F66D056B945}">
  <ds:schemaRefs>
    <ds:schemaRef ds:uri="http://schemas.microsoft.com/office/2006/documentManagement/types"/>
    <ds:schemaRef ds:uri="http://purl.org/dc/terms/"/>
    <ds:schemaRef ds:uri="dbeaa6b5-7a21-43b8-ab59-31e7cbf2c187"/>
    <ds:schemaRef ds:uri="http://purl.org/dc/dcmitype/"/>
    <ds:schemaRef ds:uri="http://purl.org/dc/elements/1.1/"/>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 ds:uri="bdeceafc-5c0f-406d-b95f-35e6593d664b"/>
  </ds:schemaRefs>
</ds:datastoreItem>
</file>

<file path=docProps/app.xml><?xml version="1.0" encoding="utf-8"?>
<Properties xmlns="http://schemas.openxmlformats.org/officeDocument/2006/extended-properties" xmlns:vt="http://schemas.openxmlformats.org/officeDocument/2006/docPropsVTypes">
  <Template>Eric:Users:Eric:Desktop:test 2.ppt</Template>
  <TotalTime>986</TotalTime>
  <Words>1815</Words>
  <Application>Microsoft Office PowerPoint</Application>
  <PresentationFormat>On-screen Show (4:3)</PresentationFormat>
  <Paragraphs>572</Paragraphs>
  <Slides>36</Slides>
  <Notes>4</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36</vt:i4>
      </vt:variant>
    </vt:vector>
  </HeadingPairs>
  <TitlesOfParts>
    <vt:vector size="44" baseType="lpstr">
      <vt:lpstr>Gill Sans</vt:lpstr>
      <vt:lpstr>Arial</vt:lpstr>
      <vt:lpstr>Calibri</vt:lpstr>
      <vt:lpstr>Times</vt:lpstr>
      <vt:lpstr>Times New Roman</vt:lpstr>
      <vt:lpstr>Blank Presentation</vt:lpstr>
      <vt:lpstr>test 2</vt:lpstr>
      <vt:lpstr>Document</vt:lpstr>
      <vt:lpstr>PowerPoint Presentation</vt:lpstr>
      <vt:lpstr>The Unit Roadmap</vt:lpstr>
      <vt:lpstr>Scope and Coverage</vt:lpstr>
      <vt:lpstr>Learning Outcomes</vt:lpstr>
      <vt:lpstr>Scenario</vt:lpstr>
      <vt:lpstr>Finding nouns</vt:lpstr>
      <vt:lpstr>Finding nouns</vt:lpstr>
      <vt:lpstr>Finding nouns</vt:lpstr>
      <vt:lpstr>Solution</vt:lpstr>
      <vt:lpstr>Attributes - 1</vt:lpstr>
      <vt:lpstr>Attributes - 2</vt:lpstr>
      <vt:lpstr>Entity Types and Attributes - 1</vt:lpstr>
      <vt:lpstr>Entity Types and Attributes - 2</vt:lpstr>
      <vt:lpstr>PowerPoint Presentation</vt:lpstr>
      <vt:lpstr>PowerPoint Presentation</vt:lpstr>
      <vt:lpstr>PowerPoint Presentation</vt:lpstr>
      <vt:lpstr>Strong and Weak Entity Types - 1 </vt:lpstr>
      <vt:lpstr>Strong and Weak Entity Types - 2</vt:lpstr>
      <vt:lpstr>Strong and Weak Entity Types - 3</vt:lpstr>
      <vt:lpstr>Checkpoint Summary</vt:lpstr>
      <vt:lpstr>Fan Traps – The Problem</vt:lpstr>
      <vt:lpstr>Fan Traps - 1</vt:lpstr>
      <vt:lpstr>Fan Traps – The Solution</vt:lpstr>
      <vt:lpstr>Fan Traps - 2</vt:lpstr>
      <vt:lpstr>Chasm Trap – The Problem</vt:lpstr>
      <vt:lpstr>Chasm Trap - 1</vt:lpstr>
      <vt:lpstr>Chasm Trap – The Solution</vt:lpstr>
      <vt:lpstr>Chasm Trap - 2</vt:lpstr>
      <vt:lpstr>Quiz</vt:lpstr>
      <vt:lpstr>Discussion Session</vt:lpstr>
      <vt:lpstr>Discussion Session</vt:lpstr>
      <vt:lpstr>Beavis Car Hire Company</vt:lpstr>
      <vt:lpstr>Topic Summary</vt:lpstr>
      <vt:lpstr>Learning Outcomes – Have We Met Them?</vt:lpstr>
      <vt:lpstr>References</vt:lpstr>
      <vt:lpstr>Topic 3 – Entity Relationship Modelling 2</vt:lpstr>
    </vt:vector>
  </TitlesOfParts>
  <Company>True Creative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Riley</dc:creator>
  <cp:lastModifiedBy>Liew Pei Ling</cp:lastModifiedBy>
  <cp:revision>108</cp:revision>
  <dcterms:created xsi:type="dcterms:W3CDTF">2008-01-18T13:21:43Z</dcterms:created>
  <dcterms:modified xsi:type="dcterms:W3CDTF">2024-03-13T13:09:12Z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0x0101007B17E0D879CC564094532C08ADB51DA8</vt:lpwstr>
  </property>
</Properties>
</file>