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  <p:sldMasterId id="2147483650" r:id="rId5"/>
  </p:sldMasterIdLst>
  <p:notesMasterIdLst>
    <p:notesMasterId r:id="rId39"/>
  </p:notesMasterIdLst>
  <p:handoutMasterIdLst>
    <p:handoutMasterId r:id="rId40"/>
  </p:handoutMasterIdLst>
  <p:sldIdLst>
    <p:sldId id="261" r:id="rId6"/>
    <p:sldId id="308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309" r:id="rId23"/>
    <p:sldId id="291" r:id="rId24"/>
    <p:sldId id="269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270" r:id="rId35"/>
    <p:sldId id="301" r:id="rId36"/>
    <p:sldId id="302" r:id="rId37"/>
    <p:sldId id="262" r:id="rId38"/>
  </p:sldIdLst>
  <p:sldSz cx="9144000" cy="6858000" type="screen4x3"/>
  <p:notesSz cx="6858000" cy="9144000"/>
  <p:custDataLst>
    <p:tags r:id="rId4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9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7929"/>
    <a:srgbClr val="CB9535"/>
    <a:srgbClr val="974F8E"/>
    <a:srgbClr val="286A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81"/>
    <p:restoredTop sz="94648"/>
  </p:normalViewPr>
  <p:slideViewPr>
    <p:cSldViewPr>
      <p:cViewPr varScale="1">
        <p:scale>
          <a:sx n="93" d="100"/>
          <a:sy n="93" d="100"/>
        </p:scale>
        <p:origin x="1374" y="78"/>
      </p:cViewPr>
      <p:guideLst>
        <p:guide orient="horz" pos="2160"/>
        <p:guide pos="2880"/>
        <p:guide pos="9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9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presProps" Target="pres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microsoft.com/office/2016/11/relationships/changesInfo" Target="changesInfos/changesInfo1.xml"/><Relationship Id="rId20" Type="http://schemas.openxmlformats.org/officeDocument/2006/relationships/slide" Target="slides/slide15.xml"/><Relationship Id="rId41" Type="http://schemas.openxmlformats.org/officeDocument/2006/relationships/tags" Target="tags/tag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ew Pei Ling" userId="c3090c8e-0726-43ba-95b9-123e980a216d" providerId="ADAL" clId="{B3D685AF-BE3D-4672-837C-767801E83315}"/>
    <pc:docChg chg="custSel modSld">
      <pc:chgData name="Liew Pei Ling" userId="c3090c8e-0726-43ba-95b9-123e980a216d" providerId="ADAL" clId="{B3D685AF-BE3D-4672-837C-767801E83315}" dt="2024-03-13T13:11:05.011" v="1" actId="2711"/>
      <pc:docMkLst>
        <pc:docMk/>
      </pc:docMkLst>
      <pc:sldChg chg="modSp mod">
        <pc:chgData name="Liew Pei Ling" userId="c3090c8e-0726-43ba-95b9-123e980a216d" providerId="ADAL" clId="{B3D685AF-BE3D-4672-837C-767801E83315}" dt="2024-03-13T13:11:05.011" v="1" actId="2711"/>
        <pc:sldMkLst>
          <pc:docMk/>
          <pc:sldMk cId="0" sldId="308"/>
        </pc:sldMkLst>
        <pc:graphicFrameChg chg="modGraphic">
          <ac:chgData name="Liew Pei Ling" userId="c3090c8e-0726-43ba-95b9-123e980a216d" providerId="ADAL" clId="{B3D685AF-BE3D-4672-837C-767801E83315}" dt="2024-03-13T13:11:05.011" v="1" actId="2711"/>
          <ac:graphicFrameMkLst>
            <pc:docMk/>
            <pc:sldMk cId="0" sldId="308"/>
            <ac:graphicFrameMk id="4" creationId="{00000000-0000-0000-0000-000000000000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en-US" altLang="x-none"/>
              <a:t>Topic X – Topic Title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-32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Module Title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-32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V0.0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r>
              <a:rPr lang="en-US" altLang="en-US"/>
              <a:t>Visuals Handout – Page </a:t>
            </a:r>
            <a:fld id="{B853B768-2BBC-4952-9216-F388F1B8FC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-3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-3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-3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9EFEA2F-498C-44B6-83DC-8877690008B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32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3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3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3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3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214127C-E16F-4A4F-A96B-F31F932AA3EE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NCC Education - Title Master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E186700-C948-44EB-9478-B20B6D45AE49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NCC Education - Slide Master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89679D6-64A1-4D16-8FAF-AA997F952AF7}" type="slidenum">
              <a:rPr lang="en-US" altLang="en-US" sz="1200"/>
              <a:pPr/>
              <a:t>33</a:t>
            </a:fld>
            <a:endParaRPr lang="en-US" altLang="en-US" sz="12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NCC Education - End Slide Master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4"/>
          <p:cNvGrpSpPr>
            <a:grpSpLocks/>
          </p:cNvGrpSpPr>
          <p:nvPr userDrawn="1"/>
        </p:nvGrpSpPr>
        <p:grpSpPr bwMode="auto">
          <a:xfrm>
            <a:off x="7439025" y="6616700"/>
            <a:ext cx="1684338" cy="242888"/>
            <a:chOff x="4513" y="4156"/>
            <a:chExt cx="1061" cy="153"/>
          </a:xfrm>
        </p:grpSpPr>
        <p:sp>
          <p:nvSpPr>
            <p:cNvPr id="3" name="Rectangle 25"/>
            <p:cNvSpPr>
              <a:spLocks noChangeArrowheads="1"/>
            </p:cNvSpPr>
            <p:nvPr userDrawn="1"/>
          </p:nvSpPr>
          <p:spPr bwMode="auto">
            <a:xfrm>
              <a:off x="4513" y="4156"/>
              <a:ext cx="173" cy="15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r>
                <a:rPr lang="en-GB" altLang="en-US" sz="1000">
                  <a:solidFill>
                    <a:srgbClr val="FFFFFF"/>
                  </a:solidFill>
                </a:rPr>
                <a:t>©</a:t>
              </a:r>
            </a:p>
          </p:txBody>
        </p:sp>
        <p:sp>
          <p:nvSpPr>
            <p:cNvPr id="4" name="Rectangle 26"/>
            <p:cNvSpPr>
              <a:spLocks noChangeArrowheads="1"/>
            </p:cNvSpPr>
            <p:nvPr userDrawn="1"/>
          </p:nvSpPr>
          <p:spPr bwMode="auto">
            <a:xfrm>
              <a:off x="4623" y="4156"/>
              <a:ext cx="951" cy="15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defTabSz="7620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defTabSz="7620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defTabSz="7620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defTabSz="7620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r>
                <a:rPr lang="en-GB" altLang="en-US" sz="100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NCC Education Limited</a:t>
              </a:r>
            </a:p>
          </p:txBody>
        </p:sp>
      </p:grpSp>
      <p:pic>
        <p:nvPicPr>
          <p:cNvPr id="5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44000" cy="6911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1768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0740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50050" y="404813"/>
            <a:ext cx="2214563" cy="5472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188" y="404813"/>
            <a:ext cx="6494462" cy="5472112"/>
          </a:xfrm>
        </p:spPr>
        <p:txBody>
          <a:bodyPr vert="eaVert"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8375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374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4421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002060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0493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950" y="1845717"/>
            <a:ext cx="4351338" cy="4319587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1688" y="1845717"/>
            <a:ext cx="4352925" cy="4319587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505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rgbClr val="002060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rgbClr val="002060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4186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130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3125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44824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844824"/>
            <a:ext cx="5111750" cy="5853113"/>
          </a:xfrm>
        </p:spPr>
        <p:txBody>
          <a:bodyPr/>
          <a:lstStyle>
            <a:lvl1pPr>
              <a:defRPr sz="3200">
                <a:solidFill>
                  <a:srgbClr val="002060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019276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rgbClr val="00206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0699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F47929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8794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44000" cy="6911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103188" y="115888"/>
            <a:ext cx="87852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" name="Rectangle 17"/>
          <p:cNvSpPr>
            <a:spLocks noChangeArrowheads="1"/>
          </p:cNvSpPr>
          <p:nvPr userDrawn="1"/>
        </p:nvSpPr>
        <p:spPr bwMode="auto">
          <a:xfrm>
            <a:off x="6235700" y="0"/>
            <a:ext cx="2908300" cy="241300"/>
          </a:xfrm>
          <a:prstGeom prst="rect">
            <a:avLst/>
          </a:prstGeom>
          <a:noFill/>
          <a:ln>
            <a:noFill/>
          </a:ln>
          <a:effectLst/>
        </p:spPr>
        <p:txBody>
          <a:bodyPr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GB" altLang="en-US" sz="1000" dirty="0">
                <a:solidFill>
                  <a:schemeClr val="bg1"/>
                </a:solidFill>
                <a:latin typeface="Gill Sans" pitchFamily="1" charset="0"/>
              </a:rPr>
              <a:t>The Relational Model Topic 4 - 4.</a:t>
            </a:r>
            <a:fld id="{1216DC3C-31DB-44D5-985B-7B08F52E6981}" type="slidenum">
              <a:rPr lang="en-GB" altLang="en-US" sz="1000" smtClean="0">
                <a:solidFill>
                  <a:schemeClr val="bg1"/>
                </a:solidFill>
                <a:latin typeface="Gill Sans" pitchFamily="1" charset="0"/>
              </a:rPr>
              <a:pPr algn="r" eaLnBrk="1" hangingPunct="1"/>
              <a:t>‹#›</a:t>
            </a:fld>
            <a:endParaRPr lang="en-GB" altLang="en-US" sz="1000" dirty="0">
              <a:solidFill>
                <a:schemeClr val="bg1"/>
              </a:solidFill>
              <a:latin typeface="Gill Sans" pitchFamily="1" charset="0"/>
            </a:endParaRPr>
          </a:p>
        </p:txBody>
      </p:sp>
      <p:sp>
        <p:nvSpPr>
          <p:cNvPr id="1029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1846263"/>
            <a:ext cx="8856663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18" r:id="rId2"/>
    <p:sldLayoutId id="2147484019" r:id="rId3"/>
    <p:sldLayoutId id="2147484020" r:id="rId4"/>
    <p:sldLayoutId id="2147484021" r:id="rId5"/>
    <p:sldLayoutId id="2147484022" r:id="rId6"/>
    <p:sldLayoutId id="2147484023" r:id="rId7"/>
    <p:sldLayoutId id="2147484024" r:id="rId8"/>
    <p:sldLayoutId id="2147484025" r:id="rId9"/>
    <p:sldLayoutId id="2147484026" r:id="rId10"/>
    <p:sldLayoutId id="214748402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ＭＳ Ｐゴシック" pitchFamily="-32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ＭＳ Ｐゴシック" pitchFamily="-32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ＭＳ Ｐゴシック" pitchFamily="-32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ＭＳ Ｐゴシック" pitchFamily="-32" charset="-128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CB9535"/>
          </a:solidFill>
          <a:latin typeface="Gill Sans" pitchFamily="-32" charset="0"/>
          <a:ea typeface="ＭＳ Ｐゴシック" pitchFamily="-32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CB9535"/>
          </a:solidFill>
          <a:latin typeface="Gill Sans" pitchFamily="-32" charset="0"/>
          <a:ea typeface="ＭＳ Ｐゴシック" pitchFamily="-32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CB9535"/>
          </a:solidFill>
          <a:latin typeface="Gill Sans" pitchFamily="-32" charset="0"/>
          <a:ea typeface="ＭＳ Ｐゴシック" pitchFamily="-32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CB9535"/>
          </a:solidFill>
          <a:latin typeface="Gill Sans" pitchFamily="-32" charset="0"/>
          <a:ea typeface="ＭＳ Ｐゴシック" pitchFamily="-32" charset="-128"/>
        </a:defRPr>
      </a:lvl9pPr>
    </p:titleStyle>
    <p:bodyStyle>
      <a:lvl1pPr marL="88900" indent="-88900" algn="l" rtl="0" eaLnBrk="0" fontAlgn="base" hangingPunct="0">
        <a:spcBef>
          <a:spcPct val="20000"/>
        </a:spcBef>
        <a:spcAft>
          <a:spcPct val="0"/>
        </a:spcAft>
        <a:defRPr sz="3000" i="1">
          <a:solidFill>
            <a:srgbClr val="002060"/>
          </a:solidFill>
          <a:latin typeface="+mn-lt"/>
          <a:ea typeface="+mn-ea"/>
          <a:cs typeface="ＭＳ Ｐゴシック" charset="0"/>
        </a:defRPr>
      </a:lvl1pPr>
      <a:lvl2pPr marL="533400" indent="-265113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2800">
          <a:solidFill>
            <a:schemeClr val="bg2"/>
          </a:solidFill>
          <a:latin typeface="Arial" charset="0"/>
          <a:ea typeface="+mn-ea"/>
        </a:defRPr>
      </a:lvl2pPr>
      <a:lvl3pPr marL="1068388" indent="-355600" algn="l" rtl="0" eaLnBrk="0" fontAlgn="base" hangingPunct="0">
        <a:spcBef>
          <a:spcPct val="20000"/>
        </a:spcBef>
        <a:spcAft>
          <a:spcPct val="0"/>
        </a:spcAft>
        <a:buFont typeface="Gill Sans" pitchFamily="1" charset="0"/>
        <a:buChar char="–"/>
        <a:defRPr sz="2400">
          <a:solidFill>
            <a:schemeClr val="bg2"/>
          </a:solidFill>
          <a:latin typeface="Arial" charset="0"/>
          <a:ea typeface="+mn-ea"/>
        </a:defRPr>
      </a:lvl3pPr>
      <a:lvl4pPr marL="1435100" indent="-187325" algn="l" rtl="0" eaLnBrk="0" fontAlgn="base" hangingPunct="0">
        <a:spcBef>
          <a:spcPct val="0"/>
        </a:spcBef>
        <a:spcAft>
          <a:spcPct val="0"/>
        </a:spcAft>
        <a:buChar char="•"/>
        <a:defRPr sz="2000">
          <a:solidFill>
            <a:schemeClr val="bg2"/>
          </a:solidFill>
          <a:latin typeface="Arial" charset="0"/>
          <a:ea typeface="+mn-ea"/>
        </a:defRPr>
      </a:lvl4pPr>
      <a:lvl5pPr marL="2098675" indent="-395288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  <a:ea typeface="+mn-ea"/>
        </a:defRPr>
      </a:lvl5pPr>
      <a:lvl6pPr marL="2555875" indent="-39528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  <a:ea typeface="+mn-ea"/>
        </a:defRPr>
      </a:lvl6pPr>
      <a:lvl7pPr marL="3013075" indent="-39528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  <a:ea typeface="+mn-ea"/>
        </a:defRPr>
      </a:lvl7pPr>
      <a:lvl8pPr marL="3470275" indent="-39528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  <a:ea typeface="+mn-ea"/>
        </a:defRPr>
      </a:lvl8pPr>
      <a:lvl9pPr marL="3927475" indent="-39528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2798763"/>
            <a:ext cx="5486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UNIT X</a:t>
            </a:r>
          </a:p>
        </p:txBody>
      </p:sp>
      <p:sp>
        <p:nvSpPr>
          <p:cNvPr id="2052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35150" y="3794125"/>
            <a:ext cx="5486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Any Questions?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8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+mj-ea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charset="0"/>
          <a:ea typeface="ＭＳ Ｐゴシック" pitchFamily="-32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charset="0"/>
          <a:ea typeface="ＭＳ Ｐゴシック" pitchFamily="-32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charset="0"/>
          <a:ea typeface="ＭＳ Ｐゴシック" pitchFamily="-32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charset="0"/>
          <a:ea typeface="ＭＳ Ｐゴシック" pitchFamily="-32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charset="0"/>
          <a:ea typeface="ＭＳ Ｐゴシック" pitchFamily="-32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charset="0"/>
          <a:ea typeface="ＭＳ Ｐゴシック" pitchFamily="-32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charset="0"/>
          <a:ea typeface="ＭＳ Ｐゴシック" pitchFamily="-32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charset="0"/>
          <a:ea typeface="ＭＳ Ｐゴシック" pitchFamily="-32" charset="-128"/>
        </a:defRPr>
      </a:lvl9pPr>
    </p:titleStyle>
    <p:bodyStyle>
      <a:lvl1pPr marL="342900" indent="-342900" algn="ctr" rtl="0" eaLnBrk="0" fontAlgn="base" hangingPunct="0">
        <a:spcBef>
          <a:spcPct val="20000"/>
        </a:spcBef>
        <a:spcAft>
          <a:spcPct val="0"/>
        </a:spcAft>
        <a:defRPr sz="2500">
          <a:solidFill>
            <a:schemeClr val="bg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cjones.org/System_R/SQL_Reunion_95/" TargetMode="External"/><Relationship Id="rId2" Type="http://schemas.openxmlformats.org/officeDocument/2006/relationships/hyperlink" Target="http://www.seas.upenn.edu/~zives/03f/cis550/codd.pdf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subTitle" idx="4294967295"/>
          </p:nvPr>
        </p:nvSpPr>
        <p:spPr>
          <a:xfrm>
            <a:off x="3779838" y="4365625"/>
            <a:ext cx="5975350" cy="965200"/>
          </a:xfrm>
        </p:spPr>
        <p:txBody>
          <a:bodyPr/>
          <a:lstStyle/>
          <a:p>
            <a:pPr algn="ctr" eaLnBrk="1" hangingPunct="1"/>
            <a:r>
              <a:rPr lang="en-GB" altLang="en-US" sz="1700" i="0" dirty="0">
                <a:solidFill>
                  <a:schemeClr val="bg1"/>
                </a:solidFill>
                <a:latin typeface="Arial" panose="020B0604020202020204" pitchFamily="34" charset="0"/>
              </a:rPr>
              <a:t>Databases</a:t>
            </a:r>
          </a:p>
          <a:p>
            <a:pPr algn="ctr" eaLnBrk="1" hangingPunct="1"/>
            <a:r>
              <a:rPr lang="en-GB" altLang="en-US" sz="1700" i="0" dirty="0">
                <a:solidFill>
                  <a:schemeClr val="bg1"/>
                </a:solidFill>
                <a:latin typeface="Arial" panose="020B0604020202020204" pitchFamily="34" charset="0"/>
              </a:rPr>
              <a:t>Topic 4: The Relational Model</a:t>
            </a:r>
            <a:endParaRPr lang="en-US" altLang="en-US" sz="1700" i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200"/>
              <a:t>Set-Orientated Data Manipulation Languages</a:t>
            </a:r>
          </a:p>
        </p:txBody>
      </p:sp>
      <p:sp>
        <p:nvSpPr>
          <p:cNvPr id="17411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79388" y="1916113"/>
            <a:ext cx="8713787" cy="1511300"/>
          </a:xfrm>
        </p:spPr>
        <p:txBody>
          <a:bodyPr/>
          <a:lstStyle/>
          <a:p>
            <a:pPr lvl="1"/>
            <a:r>
              <a:rPr lang="en-GB" altLang="en-US">
                <a:latin typeface="Arial" panose="020B0604020202020204" pitchFamily="34" charset="0"/>
              </a:rPr>
              <a:t>Data can be manipulated by using set operations since it will be organised in set-like relations.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 noChangeArrowheads="1"/>
          </p:cNvSpPr>
          <p:nvPr>
            <p:ph type="title"/>
          </p:nvPr>
        </p:nvSpPr>
        <p:spPr>
          <a:xfrm>
            <a:off x="179388" y="260350"/>
            <a:ext cx="8785225" cy="1143000"/>
          </a:xfrm>
        </p:spPr>
        <p:txBody>
          <a:bodyPr/>
          <a:lstStyle/>
          <a:p>
            <a:r>
              <a:rPr lang="en-GB" altLang="en-US" sz="4000"/>
              <a:t>History – Practical Developments - 1</a:t>
            </a:r>
          </a:p>
        </p:txBody>
      </p:sp>
      <p:sp>
        <p:nvSpPr>
          <p:cNvPr id="18435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79388" y="1412875"/>
            <a:ext cx="8785225" cy="1079500"/>
          </a:xfrm>
        </p:spPr>
        <p:txBody>
          <a:bodyPr/>
          <a:lstStyle/>
          <a:p>
            <a:pPr>
              <a:buFontTx/>
              <a:buChar char="•"/>
            </a:pPr>
            <a:r>
              <a:rPr lang="en-GB" altLang="en-US" sz="2800">
                <a:solidFill>
                  <a:schemeClr val="bg2"/>
                </a:solidFill>
              </a:rPr>
              <a:t> </a:t>
            </a:r>
            <a:r>
              <a:rPr lang="en-GB" altLang="en-US" sz="2800" b="1"/>
              <a:t>System R.</a:t>
            </a:r>
            <a:r>
              <a:rPr lang="en-GB" altLang="en-US" sz="2800" b="1">
                <a:solidFill>
                  <a:schemeClr val="bg2"/>
                </a:solidFill>
              </a:rPr>
              <a:t> </a:t>
            </a:r>
            <a:r>
              <a:rPr lang="en-GB" altLang="en-US" sz="2800" i="0">
                <a:solidFill>
                  <a:schemeClr val="bg2"/>
                </a:solidFill>
              </a:rPr>
              <a:t>Developed by IBM in late 1970s</a:t>
            </a:r>
            <a:endParaRPr lang="en-GB" altLang="en-US" sz="2800">
              <a:solidFill>
                <a:schemeClr val="bg2"/>
              </a:solidFill>
            </a:endParaRPr>
          </a:p>
        </p:txBody>
      </p:sp>
      <p:sp>
        <p:nvSpPr>
          <p:cNvPr id="18436" name="Down Arrow 3"/>
          <p:cNvSpPr>
            <a:spLocks noChangeArrowheads="1"/>
          </p:cNvSpPr>
          <p:nvPr/>
        </p:nvSpPr>
        <p:spPr bwMode="auto">
          <a:xfrm>
            <a:off x="2051050" y="2293938"/>
            <a:ext cx="485775" cy="977900"/>
          </a:xfrm>
          <a:prstGeom prst="downArrow">
            <a:avLst>
              <a:gd name="adj1" fmla="val 50000"/>
              <a:gd name="adj2" fmla="val 4986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GB" altLang="en-US"/>
          </a:p>
        </p:txBody>
      </p:sp>
      <p:sp>
        <p:nvSpPr>
          <p:cNvPr id="18437" name="Down Arrow 4"/>
          <p:cNvSpPr>
            <a:spLocks noChangeArrowheads="1"/>
          </p:cNvSpPr>
          <p:nvPr/>
        </p:nvSpPr>
        <p:spPr bwMode="auto">
          <a:xfrm>
            <a:off x="6516688" y="2292350"/>
            <a:ext cx="485775" cy="977900"/>
          </a:xfrm>
          <a:prstGeom prst="downArrow">
            <a:avLst>
              <a:gd name="adj1" fmla="val 50000"/>
              <a:gd name="adj2" fmla="val 4986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GB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11188" y="3444875"/>
            <a:ext cx="4191000" cy="8302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GB" dirty="0"/>
              <a:t>Development of the SQL</a:t>
            </a:r>
          </a:p>
          <a:p>
            <a:pPr>
              <a:defRPr/>
            </a:pPr>
            <a:r>
              <a:rPr lang="en-GB" dirty="0"/>
              <a:t>(Structured Query Language)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4163" y="3444875"/>
            <a:ext cx="3181350" cy="15684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GB" dirty="0"/>
              <a:t>Development of</a:t>
            </a:r>
          </a:p>
          <a:p>
            <a:pPr>
              <a:defRPr/>
            </a:pPr>
            <a:r>
              <a:rPr lang="en-GB" dirty="0"/>
              <a:t>commercial database</a:t>
            </a:r>
          </a:p>
          <a:p>
            <a:pPr>
              <a:defRPr/>
            </a:pPr>
            <a:r>
              <a:rPr lang="en-GB" dirty="0"/>
              <a:t>systems</a:t>
            </a:r>
          </a:p>
          <a:p>
            <a:pPr>
              <a:defRPr/>
            </a:pPr>
            <a:r>
              <a:rPr lang="en-GB" dirty="0"/>
              <a:t>DB2; SQL/DS; Oracle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4000"/>
              <a:t>History – Practical Developments - 2</a:t>
            </a:r>
          </a:p>
        </p:txBody>
      </p:sp>
      <p:sp>
        <p:nvSpPr>
          <p:cNvPr id="19459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07950" y="1557338"/>
            <a:ext cx="8856663" cy="1008062"/>
          </a:xfrm>
        </p:spPr>
        <p:txBody>
          <a:bodyPr/>
          <a:lstStyle/>
          <a:p>
            <a:pPr marL="266700" indent="-266700">
              <a:buFontTx/>
              <a:buChar char="•"/>
              <a:tabLst>
                <a:tab pos="266700" algn="l"/>
              </a:tabLst>
            </a:pPr>
            <a:r>
              <a:rPr lang="en-GB" altLang="en-US" sz="2800" b="1" dirty="0"/>
              <a:t>INGRES.</a:t>
            </a:r>
            <a:r>
              <a:rPr lang="en-GB" altLang="en-US" sz="2800" b="1" dirty="0">
                <a:solidFill>
                  <a:schemeClr val="bg2"/>
                </a:solidFill>
              </a:rPr>
              <a:t> </a:t>
            </a:r>
            <a:r>
              <a:rPr lang="en-GB" altLang="en-US" sz="2800" i="0" dirty="0">
                <a:solidFill>
                  <a:schemeClr val="bg2"/>
                </a:solidFill>
              </a:rPr>
              <a:t>Developed by University of California in late 1970s</a:t>
            </a:r>
            <a:endParaRPr lang="en-GB" altLang="en-US" sz="2800" dirty="0">
              <a:solidFill>
                <a:schemeClr val="bg2"/>
              </a:solidFill>
            </a:endParaRPr>
          </a:p>
        </p:txBody>
      </p:sp>
      <p:sp>
        <p:nvSpPr>
          <p:cNvPr id="19460" name="Down Arrow 3"/>
          <p:cNvSpPr>
            <a:spLocks noChangeArrowheads="1"/>
          </p:cNvSpPr>
          <p:nvPr/>
        </p:nvSpPr>
        <p:spPr bwMode="auto">
          <a:xfrm>
            <a:off x="3635375" y="2451100"/>
            <a:ext cx="485775" cy="977900"/>
          </a:xfrm>
          <a:prstGeom prst="downArrow">
            <a:avLst>
              <a:gd name="adj1" fmla="val 50000"/>
              <a:gd name="adj2" fmla="val 4986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GB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692275" y="3644900"/>
            <a:ext cx="5111750" cy="4619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GB" dirty="0"/>
              <a:t>The INGRESS commercial products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4000"/>
              <a:t>History - Practical Developments - 3</a:t>
            </a:r>
          </a:p>
        </p:txBody>
      </p:sp>
      <p:sp>
        <p:nvSpPr>
          <p:cNvPr id="20483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07950" y="1557338"/>
            <a:ext cx="8785225" cy="1008062"/>
          </a:xfrm>
        </p:spPr>
        <p:txBody>
          <a:bodyPr/>
          <a:lstStyle/>
          <a:p>
            <a:pPr marL="355600" indent="-355600">
              <a:buFontTx/>
              <a:buChar char="•"/>
              <a:tabLst>
                <a:tab pos="355600" algn="l"/>
              </a:tabLst>
            </a:pPr>
            <a:r>
              <a:rPr lang="en-GB" altLang="en-US" sz="2800" b="1"/>
              <a:t>Peterlee Relational Test Vehicle.  </a:t>
            </a:r>
            <a:r>
              <a:rPr lang="en-GB" altLang="en-US" sz="2800" i="0">
                <a:solidFill>
                  <a:schemeClr val="bg2"/>
                </a:solidFill>
              </a:rPr>
              <a:t>Developed at IBM UK in 1976</a:t>
            </a:r>
            <a:endParaRPr lang="en-GB" altLang="en-US" sz="2800">
              <a:solidFill>
                <a:schemeClr val="bg2"/>
              </a:solidFill>
            </a:endParaRPr>
          </a:p>
        </p:txBody>
      </p:sp>
      <p:sp>
        <p:nvSpPr>
          <p:cNvPr id="20484" name="Down Arrow 3"/>
          <p:cNvSpPr>
            <a:spLocks noChangeArrowheads="1"/>
          </p:cNvSpPr>
          <p:nvPr/>
        </p:nvSpPr>
        <p:spPr bwMode="auto">
          <a:xfrm>
            <a:off x="3727450" y="2595563"/>
            <a:ext cx="484188" cy="977900"/>
          </a:xfrm>
          <a:prstGeom prst="downArrow">
            <a:avLst>
              <a:gd name="adj1" fmla="val 50000"/>
              <a:gd name="adj2" fmla="val 5002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GB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484438" y="3716338"/>
            <a:ext cx="3421062" cy="12017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GB" dirty="0"/>
              <a:t>Theoretical insights into</a:t>
            </a:r>
          </a:p>
          <a:p>
            <a:pPr>
              <a:defRPr/>
            </a:pPr>
            <a:r>
              <a:rPr lang="en-GB" dirty="0"/>
              <a:t>Query Processing</a:t>
            </a:r>
          </a:p>
          <a:p>
            <a:pPr>
              <a:defRPr/>
            </a:pPr>
            <a:r>
              <a:rPr lang="en-GB" dirty="0"/>
              <a:t>Optimisation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Terminology -1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377" y="1556792"/>
            <a:ext cx="8204845" cy="4680520"/>
          </a:xfrm>
        </p:spPr>
        <p:txBody>
          <a:bodyPr/>
          <a:lstStyle/>
          <a:p>
            <a:pPr lvl="1" eaLnBrk="1" hangingPunct="1">
              <a:spcAft>
                <a:spcPts val="600"/>
              </a:spcAft>
            </a:pPr>
            <a:r>
              <a:rPr lang="en-US" altLang="en-US" sz="2400" b="1" dirty="0">
                <a:latin typeface="Arial" panose="020B0604020202020204" pitchFamily="34" charset="0"/>
              </a:rPr>
              <a:t>Relation </a:t>
            </a:r>
          </a:p>
          <a:p>
            <a:pPr lvl="2" eaLnBrk="1" hangingPunct="1">
              <a:spcAft>
                <a:spcPts val="600"/>
              </a:spcAft>
            </a:pPr>
            <a:r>
              <a:rPr lang="en-US" altLang="en-US" sz="2000" dirty="0">
                <a:latin typeface="Arial" panose="020B0604020202020204" pitchFamily="34" charset="0"/>
              </a:rPr>
              <a:t>a table of rows and columns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sz="2400" b="1" dirty="0">
                <a:latin typeface="Arial" panose="020B0604020202020204" pitchFamily="34" charset="0"/>
              </a:rPr>
              <a:t>Attribute</a:t>
            </a:r>
          </a:p>
          <a:p>
            <a:pPr lvl="2" eaLnBrk="1" hangingPunct="1">
              <a:spcAft>
                <a:spcPts val="600"/>
              </a:spcAft>
            </a:pPr>
            <a:r>
              <a:rPr lang="en-US" altLang="en-US" sz="2000" dirty="0">
                <a:latin typeface="Arial" panose="020B0604020202020204" pitchFamily="34" charset="0"/>
              </a:rPr>
              <a:t>Columns called attributes 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sz="2400" b="1" dirty="0">
                <a:latin typeface="Arial" panose="020B0604020202020204" pitchFamily="34" charset="0"/>
              </a:rPr>
              <a:t>Domain</a:t>
            </a:r>
          </a:p>
          <a:p>
            <a:pPr lvl="2" eaLnBrk="1" hangingPunct="1">
              <a:spcAft>
                <a:spcPts val="600"/>
              </a:spcAft>
            </a:pPr>
            <a:r>
              <a:rPr lang="da-DK" sz="2000" dirty="0"/>
              <a:t>The set of allowable values of an attribute</a:t>
            </a:r>
            <a:endParaRPr lang="en-US" altLang="en-US" sz="2000" b="1" dirty="0">
              <a:latin typeface="Arial" panose="020B0604020202020204" pitchFamily="34" charset="0"/>
            </a:endParaRPr>
          </a:p>
          <a:p>
            <a:pPr lvl="1" eaLnBrk="1" hangingPunct="1">
              <a:spcAft>
                <a:spcPts val="600"/>
              </a:spcAft>
            </a:pPr>
            <a:r>
              <a:rPr lang="en-US" altLang="en-US" sz="2400" b="1" dirty="0">
                <a:latin typeface="Arial" panose="020B0604020202020204" pitchFamily="34" charset="0"/>
              </a:rPr>
              <a:t>Null</a:t>
            </a:r>
          </a:p>
          <a:p>
            <a:pPr lvl="2" eaLnBrk="1" hangingPunct="1">
              <a:spcAft>
                <a:spcPts val="600"/>
              </a:spcAft>
            </a:pPr>
            <a:r>
              <a:rPr lang="da-DK" sz="2000" dirty="0"/>
              <a:t>A value that is currently unknown. </a:t>
            </a:r>
          </a:p>
          <a:p>
            <a:pPr lvl="2" eaLnBrk="1" hangingPunct="1">
              <a:spcAft>
                <a:spcPts val="600"/>
              </a:spcAft>
            </a:pPr>
            <a:r>
              <a:rPr lang="da-DK" sz="2000" dirty="0"/>
              <a:t>It IS NOT ’zero’ or ’blank’</a:t>
            </a:r>
            <a:endParaRPr lang="en-US" altLang="en-US" sz="2000" b="1" dirty="0">
              <a:latin typeface="Arial" panose="020B0604020202020204" pitchFamily="34" charset="0"/>
            </a:endParaRPr>
          </a:p>
          <a:p>
            <a:pPr lvl="1" eaLnBrk="1" hangingPunct="1">
              <a:buFontTx/>
              <a:buNone/>
            </a:pPr>
            <a:endParaRPr lang="en-US" altLang="en-US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2492375"/>
          <a:ext cx="6096000" cy="21240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0271">
                <a:tc>
                  <a:txBody>
                    <a:bodyPr/>
                    <a:lstStyle/>
                    <a:p>
                      <a:r>
                        <a:rPr lang="en-GB" sz="1800" dirty="0"/>
                        <a:t>Student</a:t>
                      </a:r>
                      <a:r>
                        <a:rPr lang="en-GB" sz="1800" baseline="0" dirty="0"/>
                        <a:t> ID</a:t>
                      </a:r>
                      <a:endParaRPr lang="en-GB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First</a:t>
                      </a:r>
                      <a:r>
                        <a:rPr lang="en-GB" sz="1800" baseline="0" dirty="0"/>
                        <a:t> Name</a:t>
                      </a:r>
                      <a:endParaRPr lang="en-GB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Last Name</a:t>
                      </a:r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Course</a:t>
                      </a:r>
                      <a:r>
                        <a:rPr lang="en-GB" sz="1800" baseline="0" dirty="0"/>
                        <a:t> Code</a:t>
                      </a:r>
                      <a:endParaRPr lang="en-GB" sz="1800" dirty="0"/>
                    </a:p>
                  </a:txBody>
                  <a:tcPr marT="45734" marB="4573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51">
                <a:tc>
                  <a:txBody>
                    <a:bodyPr/>
                    <a:lstStyle/>
                    <a:p>
                      <a:r>
                        <a:rPr lang="en-GB" sz="1800" dirty="0"/>
                        <a:t>S334</a:t>
                      </a:r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Dave</a:t>
                      </a:r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Watson</a:t>
                      </a:r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COMP</a:t>
                      </a:r>
                    </a:p>
                  </a:txBody>
                  <a:tcPr marT="45734" marB="4573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51">
                <a:tc>
                  <a:txBody>
                    <a:bodyPr/>
                    <a:lstStyle/>
                    <a:p>
                      <a:r>
                        <a:rPr lang="en-GB" sz="1800" dirty="0"/>
                        <a:t>S765</a:t>
                      </a:r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Jagpal</a:t>
                      </a:r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Jutley</a:t>
                      </a:r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COMP</a:t>
                      </a:r>
                    </a:p>
                  </a:txBody>
                  <a:tcPr marT="45734" marB="4573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51">
                <a:tc>
                  <a:txBody>
                    <a:bodyPr/>
                    <a:lstStyle/>
                    <a:p>
                      <a:r>
                        <a:rPr lang="en-GB" sz="1800" dirty="0"/>
                        <a:t>S783</a:t>
                      </a:r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Cynthia</a:t>
                      </a:r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Kodogo</a:t>
                      </a:r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HIST</a:t>
                      </a:r>
                    </a:p>
                  </a:txBody>
                  <a:tcPr marT="45734" marB="4573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51">
                <a:tc>
                  <a:txBody>
                    <a:bodyPr/>
                    <a:lstStyle/>
                    <a:p>
                      <a:r>
                        <a:rPr lang="en-GB" sz="1800" dirty="0"/>
                        <a:t>S111</a:t>
                      </a:r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Wallace</a:t>
                      </a:r>
                      <a:r>
                        <a:rPr lang="en-GB" sz="1800" baseline="0" dirty="0"/>
                        <a:t> </a:t>
                      </a:r>
                      <a:endParaRPr lang="en-GB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Antigone</a:t>
                      </a:r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LIT</a:t>
                      </a:r>
                    </a:p>
                  </a:txBody>
                  <a:tcPr marT="45734" marB="4573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562" name="TextBox 4"/>
          <p:cNvSpPr txBox="1">
            <a:spLocks noChangeArrowheads="1"/>
          </p:cNvSpPr>
          <p:nvPr/>
        </p:nvSpPr>
        <p:spPr bwMode="auto">
          <a:xfrm>
            <a:off x="3683000" y="1195388"/>
            <a:ext cx="14859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GB" altLang="en-US"/>
              <a:t>Attributes</a:t>
            </a:r>
          </a:p>
        </p:txBody>
      </p:sp>
      <p:cxnSp>
        <p:nvCxnSpPr>
          <p:cNvPr id="22563" name="Straight Arrow Connector 6"/>
          <p:cNvCxnSpPr>
            <a:cxnSpLocks noChangeShapeType="1"/>
          </p:cNvCxnSpPr>
          <p:nvPr/>
        </p:nvCxnSpPr>
        <p:spPr bwMode="auto">
          <a:xfrm rot="10800000" flipV="1">
            <a:off x="2819400" y="1700213"/>
            <a:ext cx="936625" cy="5762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64" name="Straight Arrow Connector 8"/>
          <p:cNvCxnSpPr>
            <a:cxnSpLocks noChangeShapeType="1"/>
          </p:cNvCxnSpPr>
          <p:nvPr/>
        </p:nvCxnSpPr>
        <p:spPr bwMode="auto">
          <a:xfrm rot="5400000">
            <a:off x="3683794" y="1843881"/>
            <a:ext cx="719138" cy="2889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65" name="Straight Arrow Connector 10"/>
          <p:cNvCxnSpPr>
            <a:cxnSpLocks noChangeShapeType="1"/>
          </p:cNvCxnSpPr>
          <p:nvPr/>
        </p:nvCxnSpPr>
        <p:spPr bwMode="auto">
          <a:xfrm rot="16200000" flipH="1">
            <a:off x="4656138" y="1663700"/>
            <a:ext cx="719138" cy="6492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66" name="Straight Arrow Connector 12"/>
          <p:cNvCxnSpPr>
            <a:cxnSpLocks noChangeShapeType="1"/>
          </p:cNvCxnSpPr>
          <p:nvPr/>
        </p:nvCxnSpPr>
        <p:spPr bwMode="auto">
          <a:xfrm>
            <a:off x="5195888" y="1628775"/>
            <a:ext cx="1152525" cy="6477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67" name="Left Brace 13"/>
          <p:cNvSpPr>
            <a:spLocks/>
          </p:cNvSpPr>
          <p:nvPr/>
        </p:nvSpPr>
        <p:spPr bwMode="auto">
          <a:xfrm>
            <a:off x="658813" y="2492375"/>
            <a:ext cx="720725" cy="2087563"/>
          </a:xfrm>
          <a:prstGeom prst="leftBrace">
            <a:avLst>
              <a:gd name="adj1" fmla="val 8327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GB" altLang="en-US"/>
          </a:p>
        </p:txBody>
      </p:sp>
      <p:sp>
        <p:nvSpPr>
          <p:cNvPr id="22568" name="TextBox 14"/>
          <p:cNvSpPr txBox="1">
            <a:spLocks noChangeArrowheads="1"/>
          </p:cNvSpPr>
          <p:nvPr/>
        </p:nvSpPr>
        <p:spPr bwMode="auto">
          <a:xfrm rot="-5400000">
            <a:off x="-244475" y="3279776"/>
            <a:ext cx="13160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GB" altLang="en-US"/>
              <a:t>Relation</a:t>
            </a:r>
          </a:p>
        </p:txBody>
      </p:sp>
      <p:sp>
        <p:nvSpPr>
          <p:cNvPr id="22569" name="TextBox 15"/>
          <p:cNvSpPr txBox="1">
            <a:spLocks noChangeArrowheads="1"/>
          </p:cNvSpPr>
          <p:nvPr/>
        </p:nvSpPr>
        <p:spPr bwMode="auto">
          <a:xfrm>
            <a:off x="4140200" y="5037138"/>
            <a:ext cx="431006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GB" altLang="en-US"/>
              <a:t>Domain of valid course codes:</a:t>
            </a:r>
          </a:p>
          <a:p>
            <a:r>
              <a:rPr lang="en-GB" altLang="en-US"/>
              <a:t>COMP, HIST, LIT etc.</a:t>
            </a:r>
          </a:p>
        </p:txBody>
      </p:sp>
      <p:cxnSp>
        <p:nvCxnSpPr>
          <p:cNvPr id="22570" name="Straight Arrow Connector 17"/>
          <p:cNvCxnSpPr>
            <a:cxnSpLocks noChangeShapeType="1"/>
          </p:cNvCxnSpPr>
          <p:nvPr/>
        </p:nvCxnSpPr>
        <p:spPr bwMode="auto">
          <a:xfrm rot="5400000">
            <a:off x="6096001" y="4832350"/>
            <a:ext cx="576262" cy="714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Terminology 1:  example</a:t>
            </a:r>
            <a:endParaRPr lang="en-GB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Terminology - 2</a:t>
            </a:r>
          </a:p>
        </p:txBody>
      </p:sp>
      <p:sp>
        <p:nvSpPr>
          <p:cNvPr id="23555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67468" y="1272059"/>
            <a:ext cx="8856663" cy="4319587"/>
          </a:xfrm>
        </p:spPr>
        <p:txBody>
          <a:bodyPr/>
          <a:lstStyle/>
          <a:p>
            <a:pPr marL="444500" indent="-266700">
              <a:buFontTx/>
              <a:buChar char="•"/>
              <a:tabLst>
                <a:tab pos="622300" algn="l"/>
              </a:tabLst>
            </a:pPr>
            <a:r>
              <a:rPr lang="en-GB" altLang="en-US" sz="2400" b="1" dirty="0">
                <a:solidFill>
                  <a:schemeClr val="bg2"/>
                </a:solidFill>
              </a:rPr>
              <a:t> </a:t>
            </a:r>
            <a:r>
              <a:rPr lang="en-GB" altLang="en-US" sz="2000" b="1" i="0" dirty="0">
                <a:solidFill>
                  <a:schemeClr val="bg2"/>
                </a:solidFill>
              </a:rPr>
              <a:t>Tuple</a:t>
            </a:r>
          </a:p>
          <a:p>
            <a:pPr marL="889000" lvl="1" indent="-266700">
              <a:tabLst>
                <a:tab pos="622300" algn="l"/>
              </a:tabLst>
            </a:pPr>
            <a:r>
              <a:rPr lang="da-DK" sz="2000" dirty="0"/>
              <a:t>Equivalnet to a row in a table.</a:t>
            </a:r>
            <a:endParaRPr lang="en-GB" altLang="en-US" sz="2000" i="0" dirty="0">
              <a:solidFill>
                <a:schemeClr val="bg2"/>
              </a:solidFill>
            </a:endParaRPr>
          </a:p>
          <a:p>
            <a:pPr marL="444500" indent="-266700">
              <a:buFontTx/>
              <a:buChar char="•"/>
              <a:tabLst>
                <a:tab pos="622300" algn="l"/>
              </a:tabLst>
            </a:pPr>
            <a:r>
              <a:rPr lang="en-GB" altLang="en-US" sz="2000" i="0" dirty="0">
                <a:solidFill>
                  <a:schemeClr val="bg2"/>
                </a:solidFill>
              </a:rPr>
              <a:t> </a:t>
            </a:r>
            <a:r>
              <a:rPr lang="en-GB" altLang="en-US" sz="2000" b="1" i="0" dirty="0">
                <a:solidFill>
                  <a:schemeClr val="bg2"/>
                </a:solidFill>
              </a:rPr>
              <a:t>Degree</a:t>
            </a:r>
          </a:p>
          <a:p>
            <a:pPr marL="889000" lvl="1" indent="-266700">
              <a:tabLst>
                <a:tab pos="622300" algn="l"/>
              </a:tabLst>
            </a:pPr>
            <a:r>
              <a:rPr lang="da-DK" sz="2000" dirty="0"/>
              <a:t>The number of attributes a relation has.</a:t>
            </a:r>
            <a:endParaRPr lang="en-GB" altLang="en-US" sz="2000" i="0" dirty="0">
              <a:solidFill>
                <a:schemeClr val="bg2"/>
              </a:solidFill>
            </a:endParaRPr>
          </a:p>
          <a:p>
            <a:pPr marL="444500" indent="-266700">
              <a:buFontTx/>
              <a:buChar char="•"/>
              <a:tabLst>
                <a:tab pos="622300" algn="l"/>
              </a:tabLst>
            </a:pPr>
            <a:r>
              <a:rPr lang="en-GB" altLang="en-US" sz="2000" b="1" i="0" dirty="0">
                <a:solidFill>
                  <a:schemeClr val="bg2"/>
                </a:solidFill>
              </a:rPr>
              <a:t> Cardinality</a:t>
            </a:r>
          </a:p>
          <a:p>
            <a:pPr marL="889000" lvl="1" indent="-266700">
              <a:tabLst>
                <a:tab pos="622300" algn="l"/>
              </a:tabLst>
            </a:pPr>
            <a:r>
              <a:rPr lang="da-DK" sz="2000" dirty="0"/>
              <a:t>The number of tuples a relation contains</a:t>
            </a:r>
            <a:endParaRPr lang="en-GB" altLang="en-US" sz="2000" dirty="0">
              <a:solidFill>
                <a:schemeClr val="bg2"/>
              </a:solidFill>
            </a:endParaRPr>
          </a:p>
          <a:p>
            <a:pPr marL="444500" indent="-266700">
              <a:buFontTx/>
              <a:buChar char="•"/>
              <a:tabLst>
                <a:tab pos="622300" algn="l"/>
              </a:tabLst>
            </a:pPr>
            <a:r>
              <a:rPr lang="en-GB" altLang="en-US" sz="2000" b="1" i="0" dirty="0">
                <a:solidFill>
                  <a:schemeClr val="bg2"/>
                </a:solidFill>
              </a:rPr>
              <a:t> Relational Database</a:t>
            </a:r>
          </a:p>
          <a:p>
            <a:pPr marL="889000" lvl="1" indent="-266700">
              <a:tabLst>
                <a:tab pos="622300" algn="l"/>
              </a:tabLst>
            </a:pPr>
            <a:r>
              <a:rPr lang="da-DK" sz="2000" dirty="0"/>
              <a:t>The collection of realtions that are normalised and have unique names</a:t>
            </a:r>
            <a:endParaRPr lang="en-GB" altLang="en-US" sz="1800" i="0" dirty="0">
              <a:solidFill>
                <a:schemeClr val="bg2"/>
              </a:solidFill>
            </a:endParaRPr>
          </a:p>
          <a:p>
            <a:pPr marL="444500" indent="-266700">
              <a:buFontTx/>
              <a:buChar char="•"/>
              <a:tabLst>
                <a:tab pos="622300" algn="l"/>
              </a:tabLst>
            </a:pPr>
            <a:r>
              <a:rPr lang="en-GB" altLang="en-US" sz="2000" b="1" i="0" dirty="0">
                <a:solidFill>
                  <a:schemeClr val="bg2"/>
                </a:solidFill>
              </a:rPr>
              <a:t> Relational Schema</a:t>
            </a:r>
          </a:p>
          <a:p>
            <a:pPr marL="889000" lvl="1" indent="-266700">
              <a:buFontTx/>
              <a:buChar char="•"/>
              <a:tabLst>
                <a:tab pos="622300" algn="l"/>
              </a:tabLst>
            </a:pPr>
            <a:r>
              <a:rPr lang="da-DK" sz="2000" dirty="0"/>
              <a:t>A named relation defined by a set of attributes and domain name pairs</a:t>
            </a:r>
            <a:endParaRPr lang="en-GB" altLang="en-US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76375" y="1989138"/>
          <a:ext cx="6096000" cy="21240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0271">
                <a:tc>
                  <a:txBody>
                    <a:bodyPr/>
                    <a:lstStyle/>
                    <a:p>
                      <a:r>
                        <a:rPr lang="en-GB" sz="1800" dirty="0"/>
                        <a:t>Student</a:t>
                      </a:r>
                      <a:r>
                        <a:rPr lang="en-GB" sz="1800" baseline="0" dirty="0"/>
                        <a:t> ID</a:t>
                      </a:r>
                      <a:endParaRPr lang="en-GB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First</a:t>
                      </a:r>
                      <a:r>
                        <a:rPr lang="en-GB" sz="1800" baseline="0" dirty="0"/>
                        <a:t> Name</a:t>
                      </a:r>
                      <a:endParaRPr lang="en-GB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Last Name</a:t>
                      </a:r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Course</a:t>
                      </a:r>
                      <a:r>
                        <a:rPr lang="en-GB" sz="1800" baseline="0" dirty="0"/>
                        <a:t> Code</a:t>
                      </a:r>
                      <a:endParaRPr lang="en-GB" sz="1800" dirty="0"/>
                    </a:p>
                  </a:txBody>
                  <a:tcPr marT="45734" marB="4573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51">
                <a:tc>
                  <a:txBody>
                    <a:bodyPr/>
                    <a:lstStyle/>
                    <a:p>
                      <a:r>
                        <a:rPr lang="en-GB" sz="1800" dirty="0"/>
                        <a:t>S334</a:t>
                      </a:r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Dave</a:t>
                      </a:r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Watson</a:t>
                      </a:r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COMP</a:t>
                      </a:r>
                    </a:p>
                  </a:txBody>
                  <a:tcPr marT="45734" marB="4573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51">
                <a:tc>
                  <a:txBody>
                    <a:bodyPr/>
                    <a:lstStyle/>
                    <a:p>
                      <a:r>
                        <a:rPr lang="en-GB" sz="1800" dirty="0"/>
                        <a:t>S765</a:t>
                      </a:r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Jagpal</a:t>
                      </a:r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Jutley</a:t>
                      </a:r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COMP</a:t>
                      </a:r>
                    </a:p>
                  </a:txBody>
                  <a:tcPr marT="45734" marB="4573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51">
                <a:tc>
                  <a:txBody>
                    <a:bodyPr/>
                    <a:lstStyle/>
                    <a:p>
                      <a:r>
                        <a:rPr lang="en-GB" sz="1800" dirty="0"/>
                        <a:t>S783</a:t>
                      </a:r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Cynthia</a:t>
                      </a:r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Kodogo</a:t>
                      </a:r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HIST</a:t>
                      </a:r>
                    </a:p>
                  </a:txBody>
                  <a:tcPr marT="45734" marB="4573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51">
                <a:tc>
                  <a:txBody>
                    <a:bodyPr/>
                    <a:lstStyle/>
                    <a:p>
                      <a:r>
                        <a:rPr lang="en-GB" sz="1800" dirty="0"/>
                        <a:t>S111</a:t>
                      </a:r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GB" sz="1800" dirty="0" err="1"/>
                        <a:t>Walace</a:t>
                      </a:r>
                      <a:r>
                        <a:rPr lang="en-GB" sz="1800" baseline="0" dirty="0"/>
                        <a:t> </a:t>
                      </a:r>
                      <a:endParaRPr lang="en-GB" sz="1800" dirty="0"/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Antigone</a:t>
                      </a:r>
                    </a:p>
                  </a:txBody>
                  <a:tcPr marT="45734" marB="45734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LIT</a:t>
                      </a:r>
                    </a:p>
                  </a:txBody>
                  <a:tcPr marT="45734" marB="4573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610" name="Left Brace 13"/>
          <p:cNvSpPr>
            <a:spLocks/>
          </p:cNvSpPr>
          <p:nvPr/>
        </p:nvSpPr>
        <p:spPr bwMode="auto">
          <a:xfrm>
            <a:off x="611188" y="1989138"/>
            <a:ext cx="720725" cy="2087562"/>
          </a:xfrm>
          <a:prstGeom prst="leftBrace">
            <a:avLst>
              <a:gd name="adj1" fmla="val 8327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GB" altLang="en-US"/>
          </a:p>
        </p:txBody>
      </p:sp>
      <p:sp>
        <p:nvSpPr>
          <p:cNvPr id="24611" name="TextBox 14"/>
          <p:cNvSpPr txBox="1">
            <a:spLocks noChangeArrowheads="1"/>
          </p:cNvSpPr>
          <p:nvPr/>
        </p:nvSpPr>
        <p:spPr bwMode="auto">
          <a:xfrm rot="-5400000">
            <a:off x="-334962" y="2847975"/>
            <a:ext cx="13477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GB" altLang="en-US"/>
              <a:t>4 Tuples</a:t>
            </a:r>
          </a:p>
        </p:txBody>
      </p:sp>
      <p:sp>
        <p:nvSpPr>
          <p:cNvPr id="24612" name="TextBox 15"/>
          <p:cNvSpPr txBox="1">
            <a:spLocks noChangeArrowheads="1"/>
          </p:cNvSpPr>
          <p:nvPr/>
        </p:nvSpPr>
        <p:spPr bwMode="auto">
          <a:xfrm>
            <a:off x="3635375" y="4652963"/>
            <a:ext cx="1196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GB" altLang="en-US"/>
              <a:t>Degree</a:t>
            </a:r>
          </a:p>
        </p:txBody>
      </p:sp>
      <p:cxnSp>
        <p:nvCxnSpPr>
          <p:cNvPr id="24613" name="Straight Arrow Connector 16"/>
          <p:cNvCxnSpPr>
            <a:cxnSpLocks noChangeShapeType="1"/>
          </p:cNvCxnSpPr>
          <p:nvPr/>
        </p:nvCxnSpPr>
        <p:spPr bwMode="auto">
          <a:xfrm>
            <a:off x="1692275" y="4437063"/>
            <a:ext cx="5543550" cy="1587"/>
          </a:xfrm>
          <a:prstGeom prst="straightConnector1">
            <a:avLst/>
          </a:prstGeom>
          <a:noFill/>
          <a:ln w="63500" algn="ctr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14" name="Straight Arrow Connector 19"/>
          <p:cNvCxnSpPr>
            <a:cxnSpLocks noChangeShapeType="1"/>
          </p:cNvCxnSpPr>
          <p:nvPr/>
        </p:nvCxnSpPr>
        <p:spPr bwMode="auto">
          <a:xfrm rot="5400000">
            <a:off x="6731794" y="3069432"/>
            <a:ext cx="2016125" cy="1587"/>
          </a:xfrm>
          <a:prstGeom prst="straightConnector1">
            <a:avLst/>
          </a:prstGeom>
          <a:noFill/>
          <a:ln w="63500" algn="ctr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15" name="TextBox 20"/>
          <p:cNvSpPr txBox="1">
            <a:spLocks noChangeArrowheads="1"/>
          </p:cNvSpPr>
          <p:nvPr/>
        </p:nvSpPr>
        <p:spPr bwMode="auto">
          <a:xfrm rot="-5400000">
            <a:off x="7510463" y="2867025"/>
            <a:ext cx="16414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GB" altLang="en-US"/>
              <a:t>Cardinality</a:t>
            </a: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103188" y="115888"/>
            <a:ext cx="8785225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-32" charset="-128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-32" charset="-128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-32" charset="-128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ＭＳ Ｐゴシック" pitchFamily="-32" charset="-128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B9535"/>
                </a:solidFill>
                <a:latin typeface="Gill Sans" pitchFamily="-32" charset="0"/>
                <a:ea typeface="ＭＳ Ｐゴシック" pitchFamily="-32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B9535"/>
                </a:solidFill>
                <a:latin typeface="Gill Sans" pitchFamily="-32" charset="0"/>
                <a:ea typeface="ＭＳ Ｐゴシック" pitchFamily="-32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B9535"/>
                </a:solidFill>
                <a:latin typeface="Gill Sans" pitchFamily="-32" charset="0"/>
                <a:ea typeface="ＭＳ Ｐゴシック" pitchFamily="-32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B9535"/>
                </a:solidFill>
                <a:latin typeface="Gill Sans" pitchFamily="-32" charset="0"/>
                <a:ea typeface="ＭＳ Ｐゴシック" pitchFamily="-32" charset="-128"/>
              </a:defRPr>
            </a:lvl9pPr>
          </a:lstStyle>
          <a:p>
            <a:r>
              <a:rPr lang="en-US" altLang="en-US" kern="0" dirty="0"/>
              <a:t>Terminology 2:  example</a:t>
            </a:r>
            <a:endParaRPr lang="en-GB" kern="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Quiz</a:t>
            </a:r>
          </a:p>
        </p:txBody>
      </p:sp>
      <p:sp>
        <p:nvSpPr>
          <p:cNvPr id="25603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273645" y="1556792"/>
            <a:ext cx="8856663" cy="4319587"/>
          </a:xfrm>
        </p:spPr>
        <p:txBody>
          <a:bodyPr/>
          <a:lstStyle/>
          <a:p>
            <a:r>
              <a:rPr lang="en-GB" altLang="en-US" sz="2400" i="0" dirty="0">
                <a:latin typeface="Arial" panose="020B0604020202020204" pitchFamily="34" charset="0"/>
                <a:cs typeface="Arial" panose="020B0604020202020204" pitchFamily="34" charset="0"/>
              </a:rPr>
              <a:t>In the relational database model, what is a tuple?</a:t>
            </a:r>
          </a:p>
          <a:p>
            <a:endParaRPr lang="en-GB" altLang="en-US" sz="2400" i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lphaLcParenR"/>
            </a:pPr>
            <a:r>
              <a:rPr lang="en-GB" altLang="en-US" sz="2400" i="0" dirty="0">
                <a:latin typeface="Arial" panose="020B0604020202020204" pitchFamily="34" charset="0"/>
                <a:cs typeface="Arial" panose="020B0604020202020204" pitchFamily="34" charset="0"/>
              </a:rPr>
              <a:t>A single row in a table, representing a specific instance of the entity described by the table.</a:t>
            </a:r>
          </a:p>
          <a:p>
            <a:pPr marL="457200" indent="-457200">
              <a:buFont typeface="+mj-lt"/>
              <a:buAutoNum type="alphaLcParenR"/>
            </a:pPr>
            <a:r>
              <a:rPr lang="en-GB" altLang="en-US" sz="2400" i="0" dirty="0">
                <a:latin typeface="Arial" panose="020B0604020202020204" pitchFamily="34" charset="0"/>
                <a:cs typeface="Arial" panose="020B0604020202020204" pitchFamily="34" charset="0"/>
              </a:rPr>
              <a:t>A unique identifier for each table in a database, ensuring data integrity.</a:t>
            </a:r>
          </a:p>
          <a:p>
            <a:pPr marL="457200" indent="-457200">
              <a:buFont typeface="+mj-lt"/>
              <a:buAutoNum type="alphaLcParenR"/>
            </a:pPr>
            <a:r>
              <a:rPr lang="en-GB" altLang="en-US" sz="2400" i="0" dirty="0">
                <a:latin typeface="Arial" panose="020B0604020202020204" pitchFamily="34" charset="0"/>
                <a:cs typeface="Arial" panose="020B0604020202020204" pitchFamily="34" charset="0"/>
              </a:rPr>
              <a:t>A set of tables within a database that share common attributes.</a:t>
            </a:r>
          </a:p>
          <a:p>
            <a:pPr marL="457200" indent="-457200">
              <a:buFont typeface="+mj-lt"/>
              <a:buAutoNum type="alphaLcParenR"/>
            </a:pPr>
            <a:r>
              <a:rPr lang="en-GB" altLang="en-US" sz="2400" i="0" dirty="0">
                <a:latin typeface="Arial" panose="020B0604020202020204" pitchFamily="34" charset="0"/>
                <a:cs typeface="Arial" panose="020B0604020202020204" pitchFamily="34" charset="0"/>
              </a:rPr>
              <a:t>The relationship between two tables, defined by matching data in key columns.</a:t>
            </a:r>
          </a:p>
        </p:txBody>
      </p:sp>
      <p:sp>
        <p:nvSpPr>
          <p:cNvPr id="4" name="Lightning Bolt 3" descr="-"/>
          <p:cNvSpPr/>
          <p:nvPr/>
        </p:nvSpPr>
        <p:spPr bwMode="auto"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GB">
              <a:latin typeface="Arial" charset="0"/>
              <a:ea typeface="ＭＳ Ｐゴシック" pitchFamily="-32" charset="-128"/>
            </a:endParaRPr>
          </a:p>
        </p:txBody>
      </p:sp>
      <p:sp>
        <p:nvSpPr>
          <p:cNvPr id="5" name="Lightning Bolt 4" descr="-"/>
          <p:cNvSpPr/>
          <p:nvPr/>
        </p:nvSpPr>
        <p:spPr bwMode="auto"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GB">
              <a:latin typeface="Arial" charset="0"/>
              <a:ea typeface="ＭＳ Ｐゴシック" pitchFamily="-32" charset="-128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Alternative Terminology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924734"/>
              </p:ext>
            </p:extLst>
          </p:nvPr>
        </p:nvGraphicFramePr>
        <p:xfrm>
          <a:off x="468313" y="1628775"/>
          <a:ext cx="7920037" cy="360045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91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42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00113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Formal Term</a:t>
                      </a:r>
                    </a:p>
                  </a:txBody>
                  <a:tcPr marL="91439" marR="91439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Alternative 1</a:t>
                      </a:r>
                    </a:p>
                  </a:txBody>
                  <a:tcPr marL="91439" marR="91439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Alternative 2</a:t>
                      </a:r>
                    </a:p>
                  </a:txBody>
                  <a:tcPr marL="91439" marR="91439" marT="45721" marB="4572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0113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/>
                        <a:t>Relation</a:t>
                      </a:r>
                    </a:p>
                  </a:txBody>
                  <a:tcPr marL="91439" marR="91439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Table</a:t>
                      </a:r>
                    </a:p>
                  </a:txBody>
                  <a:tcPr marL="91439" marR="91439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File</a:t>
                      </a:r>
                    </a:p>
                  </a:txBody>
                  <a:tcPr marL="91439" marR="91439" marT="45721" marB="4572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0113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 err="1"/>
                        <a:t>Tuple</a:t>
                      </a:r>
                      <a:endParaRPr lang="en-GB" sz="2000" b="1" dirty="0"/>
                    </a:p>
                  </a:txBody>
                  <a:tcPr marL="91439" marR="91439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Row</a:t>
                      </a:r>
                    </a:p>
                  </a:txBody>
                  <a:tcPr marL="91439" marR="91439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Record</a:t>
                      </a:r>
                    </a:p>
                  </a:txBody>
                  <a:tcPr marL="91439" marR="91439" marT="45721" marB="4572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0113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/>
                        <a:t>Attribute</a:t>
                      </a:r>
                    </a:p>
                  </a:txBody>
                  <a:tcPr marL="91439" marR="91439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Column</a:t>
                      </a:r>
                    </a:p>
                  </a:txBody>
                  <a:tcPr marL="91439" marR="91439" marT="45721" marB="457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Field</a:t>
                      </a:r>
                      <a:r>
                        <a:rPr lang="en-GB" sz="2000" baseline="0" dirty="0"/>
                        <a:t> </a:t>
                      </a:r>
                      <a:endParaRPr lang="en-GB" sz="2000" dirty="0"/>
                    </a:p>
                  </a:txBody>
                  <a:tcPr marL="91439" marR="91439" marT="45721" marB="4572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Unit Roadmap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877277"/>
              </p:ext>
            </p:extLst>
          </p:nvPr>
        </p:nvGraphicFramePr>
        <p:xfrm>
          <a:off x="611188" y="1484313"/>
          <a:ext cx="7777162" cy="4321173"/>
        </p:xfrm>
        <a:graphic>
          <a:graphicData uri="http://schemas.openxmlformats.org/drawingml/2006/table">
            <a:tbl>
              <a:tblPr/>
              <a:tblGrid>
                <a:gridCol w="1111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6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b="0" dirty="0"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1</a:t>
                      </a:r>
                      <a:endParaRPr lang="en-GB" sz="1900" b="0" dirty="0"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b="0" dirty="0"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Introduction to the unit and database fundamentals </a:t>
                      </a:r>
                      <a:endParaRPr lang="en-GB" sz="1900" b="0" dirty="0"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2</a:t>
                      </a:r>
                      <a:endParaRPr lang="en-GB" sz="1900"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600" i="1">
                          <a:solidFill>
                            <a:srgbClr val="002060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Gill Sans" pitchFamily="1" charset="0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Entity Relationship Modelling 1</a:t>
                      </a:r>
                      <a:endParaRPr kumimoji="0" lang="en-GB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b="0" dirty="0"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3</a:t>
                      </a:r>
                      <a:endParaRPr lang="en-GB" sz="1900" b="0" dirty="0"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600" i="1">
                          <a:solidFill>
                            <a:srgbClr val="002060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Gill Sans" pitchFamily="1" charset="0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Entity Relationship Modelling 2</a:t>
                      </a:r>
                      <a:endParaRPr kumimoji="0" lang="en-GB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b="1"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4</a:t>
                      </a:r>
                      <a:endParaRPr lang="en-GB" sz="1900" b="1"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600" i="1">
                          <a:solidFill>
                            <a:srgbClr val="002060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Gill Sans" pitchFamily="1" charset="0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The Relational Model</a:t>
                      </a:r>
                      <a:endParaRPr kumimoji="0" lang="en-GB" alt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5</a:t>
                      </a:r>
                      <a:endParaRPr lang="en-GB" sz="1900"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600" i="1">
                          <a:solidFill>
                            <a:srgbClr val="002060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Gill Sans" pitchFamily="1" charset="0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Normalisation</a:t>
                      </a:r>
                      <a:endParaRPr kumimoji="0" lang="en-GB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6</a:t>
                      </a:r>
                      <a:endParaRPr lang="en-GB" sz="1900"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600" i="1">
                          <a:solidFill>
                            <a:srgbClr val="002060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Gill Sans" pitchFamily="1" charset="0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SQL </a:t>
                      </a:r>
                      <a:endParaRPr kumimoji="0" lang="en-GB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7</a:t>
                      </a:r>
                      <a:endParaRPr lang="en-GB" sz="1900"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600" i="1">
                          <a:solidFill>
                            <a:srgbClr val="002060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Gill Sans" pitchFamily="1" charset="0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Database Design</a:t>
                      </a:r>
                      <a:endParaRPr kumimoji="0" lang="en-GB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8</a:t>
                      </a:r>
                      <a:endParaRPr lang="en-GB" sz="1900"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600" i="1">
                          <a:solidFill>
                            <a:srgbClr val="002060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Gill Sans" pitchFamily="1" charset="0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Supporting transactions</a:t>
                      </a:r>
                      <a:endParaRPr kumimoji="0" lang="en-GB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9</a:t>
                      </a:r>
                      <a:endParaRPr lang="en-GB" sz="1900"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600" i="1">
                          <a:solidFill>
                            <a:srgbClr val="002060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Gill Sans" pitchFamily="1" charset="0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Database Implementation</a:t>
                      </a: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10</a:t>
                      </a:r>
                      <a:endParaRPr lang="en-GB" sz="1900"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600" i="1">
                          <a:solidFill>
                            <a:srgbClr val="002060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Gill Sans" pitchFamily="1" charset="0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Database Security and Cloud Databases</a:t>
                      </a:r>
                      <a:endParaRPr kumimoji="0" lang="en-GB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11</a:t>
                      </a:r>
                      <a:endParaRPr lang="en-GB" sz="1900"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600" i="1">
                          <a:solidFill>
                            <a:srgbClr val="002060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Gill Sans" pitchFamily="1" charset="0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Big Data and Post-Relational Databases</a:t>
                      </a: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12</a:t>
                      </a:r>
                      <a:endParaRPr lang="en-GB" sz="1900" dirty="0"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Summary</a:t>
                      </a:r>
                      <a:endParaRPr lang="en-GB" sz="1900" dirty="0"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23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Checkpoint Summary </a:t>
            </a:r>
          </a:p>
        </p:txBody>
      </p:sp>
      <p:sp>
        <p:nvSpPr>
          <p:cNvPr id="2765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GB" altLang="en-US">
                <a:latin typeface="Arial" panose="020B0604020202020204" pitchFamily="34" charset="0"/>
              </a:rPr>
              <a:t>Relations</a:t>
            </a:r>
          </a:p>
          <a:p>
            <a:pPr lvl="1" eaLnBrk="1" hangingPunct="1"/>
            <a:r>
              <a:rPr lang="en-GB" altLang="en-US">
                <a:latin typeface="Arial" panose="020B0604020202020204" pitchFamily="34" charset="0"/>
              </a:rPr>
              <a:t>History of practical developments</a:t>
            </a:r>
          </a:p>
          <a:p>
            <a:pPr lvl="1" eaLnBrk="1" hangingPunct="1"/>
            <a:r>
              <a:rPr lang="en-GB" altLang="en-US">
                <a:latin typeface="Arial" panose="020B0604020202020204" pitchFamily="34" charset="0"/>
              </a:rPr>
              <a:t>Terminology of relation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Properties of a Relation - 1</a:t>
            </a:r>
          </a:p>
        </p:txBody>
      </p:sp>
      <p:sp>
        <p:nvSpPr>
          <p:cNvPr id="28675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altLang="en-US" dirty="0">
                <a:latin typeface="Arial" panose="020B0604020202020204" pitchFamily="34" charset="0"/>
              </a:rPr>
              <a:t>It has </a:t>
            </a:r>
            <a:r>
              <a:rPr lang="en-GB" altLang="en-US" b="1" dirty="0">
                <a:latin typeface="Arial" panose="020B0604020202020204" pitchFamily="34" charset="0"/>
              </a:rPr>
              <a:t>a name </a:t>
            </a:r>
            <a:r>
              <a:rPr lang="en-GB" altLang="en-US" dirty="0">
                <a:latin typeface="Arial" panose="020B0604020202020204" pitchFamily="34" charset="0"/>
              </a:rPr>
              <a:t>which is </a:t>
            </a:r>
            <a:r>
              <a:rPr lang="en-GB" altLang="en-US" b="1" dirty="0">
                <a:latin typeface="Arial" panose="020B0604020202020204" pitchFamily="34" charset="0"/>
              </a:rPr>
              <a:t>unique</a:t>
            </a:r>
            <a:r>
              <a:rPr lang="en-GB" altLang="en-US" dirty="0">
                <a:latin typeface="Arial" panose="020B0604020202020204" pitchFamily="34" charset="0"/>
              </a:rPr>
              <a:t> within the relational schema.</a:t>
            </a:r>
          </a:p>
          <a:p>
            <a:pPr lvl="1"/>
            <a:r>
              <a:rPr lang="en-GB" altLang="en-US" dirty="0">
                <a:latin typeface="Arial" panose="020B0604020202020204" pitchFamily="34" charset="0"/>
              </a:rPr>
              <a:t>Each </a:t>
            </a:r>
            <a:r>
              <a:rPr lang="en-GB" altLang="en-US" b="1" dirty="0">
                <a:latin typeface="Arial" panose="020B0604020202020204" pitchFamily="34" charset="0"/>
              </a:rPr>
              <a:t>cell</a:t>
            </a:r>
            <a:r>
              <a:rPr lang="en-GB" altLang="en-US" dirty="0">
                <a:latin typeface="Arial" panose="020B0604020202020204" pitchFamily="34" charset="0"/>
              </a:rPr>
              <a:t> of a relation contains exactly </a:t>
            </a:r>
            <a:r>
              <a:rPr lang="en-GB" altLang="en-US" b="1" dirty="0">
                <a:latin typeface="Arial" panose="020B0604020202020204" pitchFamily="34" charset="0"/>
              </a:rPr>
              <a:t>one value</a:t>
            </a:r>
            <a:r>
              <a:rPr lang="en-GB" altLang="en-US" dirty="0">
                <a:latin typeface="Arial" panose="020B0604020202020204" pitchFamily="34" charset="0"/>
              </a:rPr>
              <a:t>. </a:t>
            </a:r>
          </a:p>
          <a:p>
            <a:pPr lvl="1"/>
            <a:r>
              <a:rPr lang="en-GB" altLang="en-US" dirty="0">
                <a:latin typeface="Arial" panose="020B0604020202020204" pitchFamily="34" charset="0"/>
              </a:rPr>
              <a:t>Each attribute has a name.</a:t>
            </a:r>
          </a:p>
          <a:p>
            <a:pPr lvl="1"/>
            <a:r>
              <a:rPr lang="en-GB" altLang="en-US" dirty="0">
                <a:latin typeface="Arial" panose="020B0604020202020204" pitchFamily="34" charset="0"/>
              </a:rPr>
              <a:t>Each </a:t>
            </a:r>
            <a:r>
              <a:rPr lang="en-GB" altLang="en-US" b="1" dirty="0">
                <a:latin typeface="Arial" panose="020B0604020202020204" pitchFamily="34" charset="0"/>
              </a:rPr>
              <a:t>tuple is unique.</a:t>
            </a:r>
          </a:p>
          <a:p>
            <a:pPr lvl="1"/>
            <a:r>
              <a:rPr lang="en-GB" altLang="en-US" dirty="0">
                <a:latin typeface="Arial" panose="020B0604020202020204" pitchFamily="34" charset="0"/>
              </a:rPr>
              <a:t>The </a:t>
            </a:r>
            <a:r>
              <a:rPr lang="en-GB" altLang="en-US" b="1" dirty="0">
                <a:latin typeface="Arial" panose="020B0604020202020204" pitchFamily="34" charset="0"/>
              </a:rPr>
              <a:t>order of attributes is insignificant</a:t>
            </a:r>
            <a:r>
              <a:rPr lang="en-GB" altLang="en-US" dirty="0">
                <a:latin typeface="Arial" panose="020B0604020202020204" pitchFamily="34" charset="0"/>
              </a:rPr>
              <a:t>.</a:t>
            </a:r>
          </a:p>
          <a:p>
            <a:pPr lvl="1"/>
            <a:r>
              <a:rPr lang="en-GB" altLang="en-US" dirty="0">
                <a:latin typeface="Arial" panose="020B0604020202020204" pitchFamily="34" charset="0"/>
              </a:rPr>
              <a:t>The </a:t>
            </a:r>
            <a:r>
              <a:rPr lang="en-GB" altLang="en-US" b="1" dirty="0">
                <a:latin typeface="Arial" panose="020B0604020202020204" pitchFamily="34" charset="0"/>
              </a:rPr>
              <a:t>order of tuples is insignificant.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Discussion Session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150793"/>
              </p:ext>
            </p:extLst>
          </p:nvPr>
        </p:nvGraphicFramePr>
        <p:xfrm>
          <a:off x="395288" y="2345822"/>
          <a:ext cx="8604249" cy="3006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8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8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680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2714">
                <a:tc>
                  <a:txBody>
                    <a:bodyPr/>
                    <a:lstStyle/>
                    <a:p>
                      <a:r>
                        <a:rPr lang="en-GB" sz="1800" dirty="0"/>
                        <a:t>Student</a:t>
                      </a:r>
                      <a:r>
                        <a:rPr lang="en-GB" sz="1800" baseline="0" dirty="0"/>
                        <a:t> Name</a:t>
                      </a:r>
                      <a:endParaRPr lang="en-GB" sz="1800" dirty="0"/>
                    </a:p>
                  </a:txBody>
                  <a:tcPr marL="91442" marR="91442" marT="45726" marB="45726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Modules</a:t>
                      </a:r>
                    </a:p>
                  </a:txBody>
                  <a:tcPr marL="91442" marR="91442" marT="45726" marB="45726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 Course</a:t>
                      </a:r>
                    </a:p>
                  </a:txBody>
                  <a:tcPr marL="91442" marR="91442" marT="45726" marB="4572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1502">
                <a:tc>
                  <a:txBody>
                    <a:bodyPr/>
                    <a:lstStyle/>
                    <a:p>
                      <a:r>
                        <a:rPr lang="en-GB" sz="1800" dirty="0"/>
                        <a:t>Guy Smith</a:t>
                      </a:r>
                    </a:p>
                  </a:txBody>
                  <a:tcPr marL="91442" marR="91442" marT="45726" marB="45726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Med1</a:t>
                      </a:r>
                      <a:r>
                        <a:rPr lang="en-GB" sz="1800" baseline="0" dirty="0"/>
                        <a:t> Medieval History 1</a:t>
                      </a:r>
                    </a:p>
                    <a:p>
                      <a:endParaRPr lang="en-GB" sz="1800" baseline="0" dirty="0"/>
                    </a:p>
                    <a:p>
                      <a:r>
                        <a:rPr lang="en-GB" sz="1800" baseline="0" dirty="0"/>
                        <a:t>Med2 Medieval History 2</a:t>
                      </a:r>
                    </a:p>
                    <a:p>
                      <a:endParaRPr lang="en-GB" sz="1800" baseline="0" dirty="0"/>
                    </a:p>
                    <a:p>
                      <a:r>
                        <a:rPr lang="en-GB" sz="1800" baseline="0" dirty="0"/>
                        <a:t>TCE Twentieth Century</a:t>
                      </a:r>
                      <a:endParaRPr lang="en-GB" sz="1800" dirty="0"/>
                    </a:p>
                  </a:txBody>
                  <a:tcPr marL="91442" marR="91442" marT="45726" marB="45726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History</a:t>
                      </a:r>
                    </a:p>
                  </a:txBody>
                  <a:tcPr marL="91442" marR="91442" marT="45726" marB="4572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9523">
                <a:tc>
                  <a:txBody>
                    <a:bodyPr/>
                    <a:lstStyle/>
                    <a:p>
                      <a:r>
                        <a:rPr lang="en-GB" sz="1800" dirty="0"/>
                        <a:t>Sarah</a:t>
                      </a:r>
                      <a:r>
                        <a:rPr lang="en-GB" sz="1800" baseline="0" dirty="0"/>
                        <a:t> Anusiem </a:t>
                      </a:r>
                    </a:p>
                    <a:p>
                      <a:r>
                        <a:rPr lang="en-GB" sz="1800" baseline="0" dirty="0"/>
                        <a:t>12 New Street</a:t>
                      </a:r>
                    </a:p>
                    <a:p>
                      <a:r>
                        <a:rPr lang="en-GB" sz="1800" baseline="0" dirty="0"/>
                        <a:t>Lagos</a:t>
                      </a:r>
                      <a:endParaRPr lang="en-GB" sz="1800" dirty="0"/>
                    </a:p>
                  </a:txBody>
                  <a:tcPr marL="91442" marR="91442" marT="45726" marB="45726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OS Operating Systems</a:t>
                      </a:r>
                    </a:p>
                    <a:p>
                      <a:endParaRPr lang="en-GB" sz="1800" dirty="0"/>
                    </a:p>
                    <a:p>
                      <a:r>
                        <a:rPr lang="en-GB" sz="1800" dirty="0"/>
                        <a:t>NET Networks</a:t>
                      </a:r>
                    </a:p>
                  </a:txBody>
                  <a:tcPr marL="91442" marR="91442" marT="45726" marB="45726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Computing</a:t>
                      </a:r>
                    </a:p>
                  </a:txBody>
                  <a:tcPr marL="91442" marR="91442" marT="45726" marB="4572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9717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42875" y="1341438"/>
            <a:ext cx="8856663" cy="503237"/>
          </a:xfrm>
        </p:spPr>
        <p:txBody>
          <a:bodyPr/>
          <a:lstStyle/>
          <a:p>
            <a:pPr marL="266700" lvl="1" indent="0">
              <a:buFontTx/>
              <a:buNone/>
            </a:pPr>
            <a:r>
              <a:rPr lang="en-GB" altLang="en-US" sz="3600" b="1" i="1">
                <a:latin typeface="Arial" panose="020B0604020202020204" pitchFamily="34" charset="0"/>
              </a:rPr>
              <a:t>Is this a relation?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 noChangeArrowheads="1"/>
          </p:cNvSpPr>
          <p:nvPr>
            <p:ph type="title"/>
          </p:nvPr>
        </p:nvSpPr>
        <p:spPr>
          <a:xfrm>
            <a:off x="179388" y="188913"/>
            <a:ext cx="8785225" cy="1143000"/>
          </a:xfrm>
        </p:spPr>
        <p:txBody>
          <a:bodyPr/>
          <a:lstStyle/>
          <a:p>
            <a:r>
              <a:rPr lang="en-GB" altLang="en-US"/>
              <a:t>Properties of a Relation - 2</a:t>
            </a:r>
          </a:p>
        </p:txBody>
      </p:sp>
      <p:sp>
        <p:nvSpPr>
          <p:cNvPr id="30723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53975" y="2060848"/>
            <a:ext cx="9036050" cy="3816350"/>
          </a:xfrm>
        </p:spPr>
        <p:txBody>
          <a:bodyPr/>
          <a:lstStyle/>
          <a:p>
            <a:pPr lvl="1"/>
            <a:r>
              <a:rPr lang="en-GB" altLang="en-US" sz="2000" dirty="0">
                <a:latin typeface="Arial" panose="020B0604020202020204" pitchFamily="34" charset="0"/>
              </a:rPr>
              <a:t>It has a name which is unique within the relational schema</a:t>
            </a:r>
            <a:r>
              <a:rPr lang="en-GB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-  </a:t>
            </a:r>
            <a:r>
              <a:rPr lang="en-GB" altLang="en-US" sz="2000" b="1" i="1" dirty="0">
                <a:solidFill>
                  <a:schemeClr val="tx1"/>
                </a:solidFill>
                <a:latin typeface="Arial" panose="020B0604020202020204" pitchFamily="34" charset="0"/>
              </a:rPr>
              <a:t>X</a:t>
            </a:r>
            <a:r>
              <a:rPr lang="en-GB" altLang="en-US" sz="2000" dirty="0">
                <a:solidFill>
                  <a:schemeClr val="tx1"/>
                </a:solidFill>
                <a:latin typeface="Bauhaus 93" panose="04030905020B02020C02" pitchFamily="82" charset="0"/>
              </a:rPr>
              <a:t> </a:t>
            </a:r>
            <a:endParaRPr lang="en-GB" altLang="en-US" sz="2000" b="1" dirty="0">
              <a:solidFill>
                <a:schemeClr val="tx1"/>
              </a:solidFill>
              <a:latin typeface="Bauhaus 93" panose="04030905020B02020C02" pitchFamily="82" charset="0"/>
            </a:endParaRPr>
          </a:p>
          <a:p>
            <a:pPr lvl="1"/>
            <a:r>
              <a:rPr lang="en-GB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Each cell of a relation contains exactly one value -  </a:t>
            </a:r>
            <a:r>
              <a:rPr lang="en-GB" altLang="en-US" sz="2000" b="1" i="1" dirty="0">
                <a:solidFill>
                  <a:schemeClr val="tx1"/>
                </a:solidFill>
                <a:latin typeface="Arial" panose="020B0604020202020204" pitchFamily="34" charset="0"/>
              </a:rPr>
              <a:t>X</a:t>
            </a:r>
            <a:r>
              <a:rPr lang="en-GB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</a:p>
          <a:p>
            <a:pPr lvl="1"/>
            <a:r>
              <a:rPr lang="en-GB" altLang="en-US" sz="2000" dirty="0">
                <a:latin typeface="Arial" panose="020B0604020202020204" pitchFamily="34" charset="0"/>
              </a:rPr>
              <a:t>Each attribute has a name – YES</a:t>
            </a:r>
          </a:p>
          <a:p>
            <a:pPr lvl="1"/>
            <a:r>
              <a:rPr lang="en-GB" altLang="en-US" sz="2000" dirty="0">
                <a:latin typeface="Arial" panose="020B0604020202020204" pitchFamily="34" charset="0"/>
              </a:rPr>
              <a:t>Each tuple is unique - YES </a:t>
            </a:r>
          </a:p>
          <a:p>
            <a:pPr lvl="1"/>
            <a:r>
              <a:rPr lang="en-GB" altLang="en-US" sz="2000" dirty="0">
                <a:latin typeface="Arial" panose="020B0604020202020204" pitchFamily="34" charset="0"/>
              </a:rPr>
              <a:t>The order of attributes is insignificant – YES</a:t>
            </a:r>
          </a:p>
          <a:p>
            <a:pPr lvl="1"/>
            <a:r>
              <a:rPr lang="en-GB" altLang="en-US" sz="2000" dirty="0">
                <a:latin typeface="Arial" panose="020B0604020202020204" pitchFamily="34" charset="0"/>
              </a:rPr>
              <a:t>The order of tuples is insignificant  - YES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Now a Relation - Still Problems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0825" y="1957388"/>
          <a:ext cx="8280399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0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20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01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0207">
                <a:tc>
                  <a:txBody>
                    <a:bodyPr/>
                    <a:lstStyle/>
                    <a:p>
                      <a:r>
                        <a:rPr lang="en-GB" sz="1800" dirty="0"/>
                        <a:t>Student</a:t>
                      </a:r>
                      <a:r>
                        <a:rPr lang="en-GB" sz="1800" baseline="0" dirty="0"/>
                        <a:t> Name</a:t>
                      </a:r>
                      <a:endParaRPr lang="en-GB" sz="1800" dirty="0"/>
                    </a:p>
                  </a:txBody>
                  <a:tcPr marL="91434" marR="91434" marT="45729" marB="45729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Address</a:t>
                      </a:r>
                    </a:p>
                  </a:txBody>
                  <a:tcPr marL="91434" marR="91434" marT="45729" marB="45729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Modules</a:t>
                      </a:r>
                    </a:p>
                  </a:txBody>
                  <a:tcPr marL="91434" marR="91434" marT="45729" marB="45729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 Course</a:t>
                      </a:r>
                    </a:p>
                  </a:txBody>
                  <a:tcPr marL="91434" marR="91434" marT="45729" marB="4572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152">
                <a:tc>
                  <a:txBody>
                    <a:bodyPr/>
                    <a:lstStyle/>
                    <a:p>
                      <a:r>
                        <a:rPr lang="en-GB" sz="1600" dirty="0"/>
                        <a:t>Guy Smith</a:t>
                      </a:r>
                    </a:p>
                  </a:txBody>
                  <a:tcPr marL="91434" marR="91434" marT="45729" marB="45729"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 marL="91434" marR="91434" marT="45729" marB="45729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Med1</a:t>
                      </a:r>
                      <a:r>
                        <a:rPr lang="en-GB" sz="1600" baseline="0" dirty="0"/>
                        <a:t> Medieval History 1</a:t>
                      </a:r>
                    </a:p>
                  </a:txBody>
                  <a:tcPr marL="91434" marR="91434" marT="45729" marB="45729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History</a:t>
                      </a:r>
                    </a:p>
                  </a:txBody>
                  <a:tcPr marL="91434" marR="91434" marT="45729" marB="4572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112">
                <a:tc>
                  <a:txBody>
                    <a:bodyPr/>
                    <a:lstStyle/>
                    <a:p>
                      <a:r>
                        <a:rPr lang="en-GB" sz="1600" dirty="0"/>
                        <a:t>Guy Smith</a:t>
                      </a:r>
                    </a:p>
                  </a:txBody>
                  <a:tcPr marL="91434" marR="91434" marT="45729" marB="45729"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 marL="91434" marR="91434" marT="45729" marB="4572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aseline="0" dirty="0"/>
                        <a:t>Med2 Medieval History 2</a:t>
                      </a:r>
                    </a:p>
                  </a:txBody>
                  <a:tcPr marL="91434" marR="91434" marT="45729" marB="45729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History</a:t>
                      </a:r>
                    </a:p>
                  </a:txBody>
                  <a:tcPr marL="91434" marR="91434" marT="45729" marB="4572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235">
                <a:tc>
                  <a:txBody>
                    <a:bodyPr/>
                    <a:lstStyle/>
                    <a:p>
                      <a:r>
                        <a:rPr lang="en-GB" sz="1600" dirty="0"/>
                        <a:t>Guy Smith </a:t>
                      </a:r>
                    </a:p>
                  </a:txBody>
                  <a:tcPr marL="91434" marR="91434" marT="45729" marB="45729"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 marL="91434" marR="91434" marT="45729" marB="4572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aseline="0" dirty="0"/>
                        <a:t>TCE Twentieth Century</a:t>
                      </a:r>
                      <a:endParaRPr lang="en-GB" sz="1600" dirty="0"/>
                    </a:p>
                    <a:p>
                      <a:endParaRPr lang="en-GB" sz="1600" dirty="0"/>
                    </a:p>
                  </a:txBody>
                  <a:tcPr marL="91434" marR="91434" marT="45729" marB="45729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History</a:t>
                      </a:r>
                    </a:p>
                  </a:txBody>
                  <a:tcPr marL="91434" marR="91434" marT="45729" marB="4572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235">
                <a:tc>
                  <a:txBody>
                    <a:bodyPr/>
                    <a:lstStyle/>
                    <a:p>
                      <a:r>
                        <a:rPr lang="en-GB" sz="1600" dirty="0"/>
                        <a:t>Sarah</a:t>
                      </a:r>
                      <a:r>
                        <a:rPr lang="en-GB" sz="1600" baseline="0" dirty="0"/>
                        <a:t> Anusiem </a:t>
                      </a:r>
                    </a:p>
                  </a:txBody>
                  <a:tcPr marL="91434" marR="91434" marT="45729" marB="45729"/>
                </a:tc>
                <a:tc>
                  <a:txBody>
                    <a:bodyPr/>
                    <a:lstStyle/>
                    <a:p>
                      <a:r>
                        <a:rPr lang="en-GB" sz="1600" baseline="0" dirty="0"/>
                        <a:t>12 New Street</a:t>
                      </a:r>
                    </a:p>
                    <a:p>
                      <a:r>
                        <a:rPr lang="en-GB" sz="1600" baseline="0" dirty="0"/>
                        <a:t>Lagos</a:t>
                      </a:r>
                      <a:endParaRPr lang="en-GB" sz="1600" dirty="0"/>
                    </a:p>
                  </a:txBody>
                  <a:tcPr marL="91434" marR="91434" marT="45729" marB="45729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OS Operating Systems</a:t>
                      </a:r>
                    </a:p>
                    <a:p>
                      <a:endParaRPr lang="en-GB" sz="1600" dirty="0"/>
                    </a:p>
                  </a:txBody>
                  <a:tcPr marL="91434" marR="91434" marT="45729" marB="45729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Computing</a:t>
                      </a:r>
                    </a:p>
                  </a:txBody>
                  <a:tcPr marL="91434" marR="91434" marT="45729" marB="4572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1459">
                <a:tc>
                  <a:txBody>
                    <a:bodyPr/>
                    <a:lstStyle/>
                    <a:p>
                      <a:r>
                        <a:rPr lang="en-GB" sz="1600" dirty="0"/>
                        <a:t>Sarah Anusiem</a:t>
                      </a:r>
                    </a:p>
                  </a:txBody>
                  <a:tcPr marL="91434" marR="91434" marT="45729" marB="45729"/>
                </a:tc>
                <a:tc>
                  <a:txBody>
                    <a:bodyPr/>
                    <a:lstStyle/>
                    <a:p>
                      <a:r>
                        <a:rPr lang="en-GB" sz="1600" baseline="0" dirty="0"/>
                        <a:t>12 New Street</a:t>
                      </a:r>
                    </a:p>
                    <a:p>
                      <a:r>
                        <a:rPr lang="en-GB" sz="1600" baseline="0" dirty="0"/>
                        <a:t>Lagos</a:t>
                      </a:r>
                      <a:endParaRPr lang="en-GB" sz="1600" dirty="0"/>
                    </a:p>
                  </a:txBody>
                  <a:tcPr marL="91434" marR="91434" marT="45729" marB="45729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NET Networks</a:t>
                      </a:r>
                    </a:p>
                  </a:txBody>
                  <a:tcPr marL="91434" marR="91434" marT="45729" marB="45729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Computing</a:t>
                      </a:r>
                    </a:p>
                  </a:txBody>
                  <a:tcPr marL="91434" marR="91434" marT="45729" marB="4572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1784" name="TextBox 3"/>
          <p:cNvSpPr txBox="1">
            <a:spLocks noChangeArrowheads="1"/>
          </p:cNvSpPr>
          <p:nvPr/>
        </p:nvSpPr>
        <p:spPr bwMode="auto">
          <a:xfrm>
            <a:off x="3635375" y="1455738"/>
            <a:ext cx="1485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GB" altLang="en-US"/>
              <a:t>Students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69863" y="3986213"/>
          <a:ext cx="3384550" cy="1871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3433">
                <a:tc>
                  <a:txBody>
                    <a:bodyPr/>
                    <a:lstStyle/>
                    <a:p>
                      <a:r>
                        <a:rPr lang="en-GB" sz="1400" dirty="0"/>
                        <a:t>Student</a:t>
                      </a:r>
                      <a:r>
                        <a:rPr lang="en-GB" sz="1400" baseline="0" dirty="0"/>
                        <a:t> ID</a:t>
                      </a:r>
                      <a:endParaRPr lang="en-GB" sz="1400" dirty="0"/>
                    </a:p>
                  </a:txBody>
                  <a:tcPr marL="91445" marR="91445" marT="45707" marB="45707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Modules Code</a:t>
                      </a:r>
                    </a:p>
                  </a:txBody>
                  <a:tcPr marL="91445" marR="91445" marT="45707" marB="4570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433">
                <a:tc>
                  <a:txBody>
                    <a:bodyPr/>
                    <a:lstStyle/>
                    <a:p>
                      <a:r>
                        <a:rPr lang="en-GB" sz="1400" dirty="0"/>
                        <a:t>28 </a:t>
                      </a:r>
                    </a:p>
                  </a:txBody>
                  <a:tcPr marL="91445" marR="91445" marT="45707" marB="45707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Net</a:t>
                      </a:r>
                    </a:p>
                  </a:txBody>
                  <a:tcPr marL="91445" marR="91445" marT="45707" marB="4570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932">
                <a:tc>
                  <a:txBody>
                    <a:bodyPr/>
                    <a:lstStyle/>
                    <a:p>
                      <a:r>
                        <a:rPr lang="en-GB" sz="1400" dirty="0"/>
                        <a:t>23</a:t>
                      </a:r>
                    </a:p>
                  </a:txBody>
                  <a:tcPr marL="91445" marR="91445" marT="45707" marB="4570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dirty="0"/>
                        <a:t>Med 1</a:t>
                      </a:r>
                    </a:p>
                  </a:txBody>
                  <a:tcPr marL="91445" marR="91445" marT="45707" marB="4570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433">
                <a:tc>
                  <a:txBody>
                    <a:bodyPr/>
                    <a:lstStyle/>
                    <a:p>
                      <a:r>
                        <a:rPr lang="en-GB" sz="1400" dirty="0"/>
                        <a:t>28</a:t>
                      </a:r>
                    </a:p>
                  </a:txBody>
                  <a:tcPr marL="91445" marR="91445" marT="45707" marB="45707"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OS</a:t>
                      </a:r>
                      <a:endParaRPr lang="en-GB" sz="1400" dirty="0"/>
                    </a:p>
                  </a:txBody>
                  <a:tcPr marL="91445" marR="91445" marT="45707" marB="4570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433">
                <a:tc>
                  <a:txBody>
                    <a:bodyPr/>
                    <a:lstStyle/>
                    <a:p>
                      <a:r>
                        <a:rPr lang="en-GB" sz="1400" dirty="0"/>
                        <a:t>23</a:t>
                      </a:r>
                    </a:p>
                  </a:txBody>
                  <a:tcPr marL="91445" marR="91445" marT="45707" marB="45707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Med 2</a:t>
                      </a:r>
                    </a:p>
                  </a:txBody>
                  <a:tcPr marL="91445" marR="91445" marT="45707" marB="4570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16250" y="1814513"/>
          <a:ext cx="5903913" cy="1944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82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56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5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5839">
                <a:tc>
                  <a:txBody>
                    <a:bodyPr/>
                    <a:lstStyle/>
                    <a:p>
                      <a:r>
                        <a:rPr lang="en-GB" sz="1400" dirty="0"/>
                        <a:t>Student ID</a:t>
                      </a:r>
                    </a:p>
                  </a:txBody>
                  <a:tcPr marL="91428" marR="91428" marT="45731" marB="45731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Name</a:t>
                      </a:r>
                    </a:p>
                  </a:txBody>
                  <a:tcPr marL="91428" marR="91428" marT="45731" marB="45731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Address</a:t>
                      </a:r>
                    </a:p>
                  </a:txBody>
                  <a:tcPr marL="91428" marR="91428" marT="45731" marB="45731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Course</a:t>
                      </a:r>
                    </a:p>
                  </a:txBody>
                  <a:tcPr marL="91428" marR="91428" marT="45731" marB="4573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4424">
                <a:tc>
                  <a:txBody>
                    <a:bodyPr/>
                    <a:lstStyle/>
                    <a:p>
                      <a:r>
                        <a:rPr lang="en-GB" sz="1400" dirty="0"/>
                        <a:t>28</a:t>
                      </a:r>
                    </a:p>
                  </a:txBody>
                  <a:tcPr marL="91428" marR="91428" marT="45731" marB="45731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Guy</a:t>
                      </a:r>
                      <a:r>
                        <a:rPr lang="en-GB" sz="1400" baseline="0" dirty="0"/>
                        <a:t> Smith</a:t>
                      </a:r>
                      <a:endParaRPr lang="en-GB" sz="1400" dirty="0"/>
                    </a:p>
                  </a:txBody>
                  <a:tcPr marL="91428" marR="91428" marT="45731" marB="45731"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91428" marR="91428" marT="45731" marB="45731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History</a:t>
                      </a:r>
                    </a:p>
                  </a:txBody>
                  <a:tcPr marL="91428" marR="91428" marT="45731" marB="4573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4424">
                <a:tc>
                  <a:txBody>
                    <a:bodyPr/>
                    <a:lstStyle/>
                    <a:p>
                      <a:r>
                        <a:rPr lang="en-GB" sz="1400" dirty="0"/>
                        <a:t>23</a:t>
                      </a:r>
                    </a:p>
                  </a:txBody>
                  <a:tcPr marL="91428" marR="91428" marT="45731" marB="45731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Sarah Anusiem</a:t>
                      </a:r>
                    </a:p>
                  </a:txBody>
                  <a:tcPr marL="91428" marR="91428" marT="45731" marB="45731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12 New Street Lagos</a:t>
                      </a:r>
                    </a:p>
                  </a:txBody>
                  <a:tcPr marL="91428" marR="91428" marT="45731" marB="45731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Computing</a:t>
                      </a:r>
                    </a:p>
                  </a:txBody>
                  <a:tcPr marL="91428" marR="91428" marT="45731" marB="4573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95813" y="3986213"/>
          <a:ext cx="3744912" cy="2197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803">
                <a:tc>
                  <a:txBody>
                    <a:bodyPr/>
                    <a:lstStyle/>
                    <a:p>
                      <a:r>
                        <a:rPr lang="en-GB" sz="1400" dirty="0"/>
                        <a:t>Module Code</a:t>
                      </a:r>
                    </a:p>
                  </a:txBody>
                  <a:tcPr marL="91452" marR="91452" marT="45688" marB="45688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Name</a:t>
                      </a:r>
                    </a:p>
                  </a:txBody>
                  <a:tcPr marL="91452" marR="91452" marT="45688" marB="4568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803">
                <a:tc>
                  <a:txBody>
                    <a:bodyPr/>
                    <a:lstStyle/>
                    <a:p>
                      <a:r>
                        <a:rPr lang="en-GB" sz="1400" dirty="0"/>
                        <a:t>Med1 </a:t>
                      </a:r>
                    </a:p>
                  </a:txBody>
                  <a:tcPr marL="91452" marR="91452" marT="45688" marB="45688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Medieval History</a:t>
                      </a:r>
                      <a:r>
                        <a:rPr lang="en-GB" sz="1400" baseline="0" dirty="0"/>
                        <a:t> 1</a:t>
                      </a:r>
                      <a:endParaRPr lang="en-GB" sz="1400" dirty="0"/>
                    </a:p>
                  </a:txBody>
                  <a:tcPr marL="91452" marR="91452" marT="45688" marB="4568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803">
                <a:tc>
                  <a:txBody>
                    <a:bodyPr/>
                    <a:lstStyle/>
                    <a:p>
                      <a:r>
                        <a:rPr lang="en-GB" sz="1400" dirty="0"/>
                        <a:t>OS </a:t>
                      </a:r>
                    </a:p>
                  </a:txBody>
                  <a:tcPr marL="91452" marR="91452" marT="45688" marB="45688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Operating</a:t>
                      </a:r>
                      <a:r>
                        <a:rPr lang="en-GB" sz="1400" baseline="0" dirty="0"/>
                        <a:t> Systems</a:t>
                      </a:r>
                      <a:endParaRPr lang="en-GB" sz="1400" dirty="0"/>
                    </a:p>
                  </a:txBody>
                  <a:tcPr marL="91452" marR="91452" marT="45688" marB="4568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803">
                <a:tc>
                  <a:txBody>
                    <a:bodyPr/>
                    <a:lstStyle/>
                    <a:p>
                      <a:r>
                        <a:rPr lang="en-GB" sz="1400" dirty="0"/>
                        <a:t>Med2</a:t>
                      </a:r>
                    </a:p>
                  </a:txBody>
                  <a:tcPr marL="91452" marR="91452" marT="45688" marB="45688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Medieval History 2</a:t>
                      </a:r>
                    </a:p>
                  </a:txBody>
                  <a:tcPr marL="91452" marR="91452" marT="45688" marB="4568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803">
                <a:tc>
                  <a:txBody>
                    <a:bodyPr/>
                    <a:lstStyle/>
                    <a:p>
                      <a:r>
                        <a:rPr lang="en-GB" sz="1400" dirty="0"/>
                        <a:t>NET </a:t>
                      </a:r>
                    </a:p>
                  </a:txBody>
                  <a:tcPr marL="91452" marR="91452" marT="45688" marB="45688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Networks</a:t>
                      </a:r>
                    </a:p>
                  </a:txBody>
                  <a:tcPr marL="91452" marR="91452" marT="45688" marB="4568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087">
                <a:tc>
                  <a:txBody>
                    <a:bodyPr/>
                    <a:lstStyle/>
                    <a:p>
                      <a:r>
                        <a:rPr lang="en-GB" sz="1400" dirty="0"/>
                        <a:t>TCE</a:t>
                      </a:r>
                    </a:p>
                  </a:txBody>
                  <a:tcPr marL="91452" marR="91452" marT="45688" marB="45688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Twentieth</a:t>
                      </a:r>
                      <a:r>
                        <a:rPr lang="en-GB" sz="1400" baseline="0" dirty="0"/>
                        <a:t> Century History</a:t>
                      </a:r>
                      <a:endParaRPr lang="en-GB" sz="1400" dirty="0"/>
                    </a:p>
                  </a:txBody>
                  <a:tcPr marL="91452" marR="91452" marT="45688" marB="4568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2835" name="TextBox 7"/>
          <p:cNvSpPr txBox="1">
            <a:spLocks noChangeArrowheads="1"/>
          </p:cNvSpPr>
          <p:nvPr/>
        </p:nvSpPr>
        <p:spPr bwMode="auto">
          <a:xfrm>
            <a:off x="190500" y="1579563"/>
            <a:ext cx="2725738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GB" altLang="en-US" sz="2600">
                <a:solidFill>
                  <a:schemeClr val="bg2"/>
                </a:solidFill>
              </a:rPr>
              <a:t>Turned into a</a:t>
            </a:r>
          </a:p>
          <a:p>
            <a:r>
              <a:rPr lang="en-GB" altLang="en-US" sz="2600">
                <a:solidFill>
                  <a:schemeClr val="bg2"/>
                </a:solidFill>
              </a:rPr>
              <a:t>set of normalised</a:t>
            </a:r>
          </a:p>
          <a:p>
            <a:r>
              <a:rPr lang="en-GB" altLang="en-US" sz="2600">
                <a:solidFill>
                  <a:schemeClr val="bg2"/>
                </a:solidFill>
              </a:rPr>
              <a:t>relations...</a:t>
            </a:r>
          </a:p>
        </p:txBody>
      </p:sp>
      <p:sp>
        <p:nvSpPr>
          <p:cNvPr id="32836" name="TextBox 8"/>
          <p:cNvSpPr txBox="1">
            <a:spLocks noChangeArrowheads="1"/>
          </p:cNvSpPr>
          <p:nvPr/>
        </p:nvSpPr>
        <p:spPr bwMode="auto">
          <a:xfrm>
            <a:off x="4595813" y="1322388"/>
            <a:ext cx="14001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GB" altLang="en-US"/>
              <a:t>Students</a:t>
            </a:r>
          </a:p>
        </p:txBody>
      </p:sp>
      <p:sp>
        <p:nvSpPr>
          <p:cNvPr id="32837" name="TextBox 9"/>
          <p:cNvSpPr txBox="1">
            <a:spLocks noChangeArrowheads="1"/>
          </p:cNvSpPr>
          <p:nvPr/>
        </p:nvSpPr>
        <p:spPr bwMode="auto">
          <a:xfrm>
            <a:off x="419100" y="3552825"/>
            <a:ext cx="24971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GB" altLang="en-US"/>
              <a:t>Student Modules</a:t>
            </a:r>
          </a:p>
        </p:txBody>
      </p:sp>
      <p:sp>
        <p:nvSpPr>
          <p:cNvPr id="32838" name="TextBox 10"/>
          <p:cNvSpPr txBox="1">
            <a:spLocks noChangeArrowheads="1"/>
          </p:cNvSpPr>
          <p:nvPr/>
        </p:nvSpPr>
        <p:spPr bwMode="auto">
          <a:xfrm>
            <a:off x="5292725" y="3614738"/>
            <a:ext cx="13509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GB" altLang="en-US"/>
              <a:t>Modules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0825" y="4106863"/>
          <a:ext cx="3384550" cy="1871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3433">
                <a:tc>
                  <a:txBody>
                    <a:bodyPr/>
                    <a:lstStyle/>
                    <a:p>
                      <a:r>
                        <a:rPr lang="en-GB" sz="1400" dirty="0"/>
                        <a:t>Student</a:t>
                      </a:r>
                      <a:r>
                        <a:rPr lang="en-GB" sz="1400" baseline="0" dirty="0"/>
                        <a:t> ID</a:t>
                      </a:r>
                      <a:endParaRPr lang="en-GB" sz="1400" dirty="0"/>
                    </a:p>
                  </a:txBody>
                  <a:tcPr marL="91445" marR="91445" marT="45707" marB="45707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Modules Code</a:t>
                      </a:r>
                    </a:p>
                  </a:txBody>
                  <a:tcPr marL="91445" marR="91445" marT="45707" marB="4570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433">
                <a:tc>
                  <a:txBody>
                    <a:bodyPr/>
                    <a:lstStyle/>
                    <a:p>
                      <a:r>
                        <a:rPr lang="en-GB" sz="1400" dirty="0"/>
                        <a:t>28 </a:t>
                      </a:r>
                    </a:p>
                  </a:txBody>
                  <a:tcPr marL="91445" marR="91445" marT="45707" marB="45707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Net</a:t>
                      </a:r>
                    </a:p>
                  </a:txBody>
                  <a:tcPr marL="91445" marR="91445" marT="45707" marB="4570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932">
                <a:tc>
                  <a:txBody>
                    <a:bodyPr/>
                    <a:lstStyle/>
                    <a:p>
                      <a:r>
                        <a:rPr lang="en-GB" sz="1400" dirty="0"/>
                        <a:t>23</a:t>
                      </a:r>
                    </a:p>
                  </a:txBody>
                  <a:tcPr marL="91445" marR="91445" marT="45707" marB="4570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/>
                        <a:t>Med 1</a:t>
                      </a:r>
                      <a:endParaRPr lang="en-GB" sz="1400" dirty="0"/>
                    </a:p>
                  </a:txBody>
                  <a:tcPr marL="91445" marR="91445" marT="45707" marB="4570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433">
                <a:tc>
                  <a:txBody>
                    <a:bodyPr/>
                    <a:lstStyle/>
                    <a:p>
                      <a:r>
                        <a:rPr lang="en-GB" sz="1400" dirty="0"/>
                        <a:t>28</a:t>
                      </a:r>
                    </a:p>
                  </a:txBody>
                  <a:tcPr marL="91445" marR="91445" marT="45707" marB="45707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OS</a:t>
                      </a:r>
                    </a:p>
                  </a:txBody>
                  <a:tcPr marL="91445" marR="91445" marT="45707" marB="4570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433">
                <a:tc>
                  <a:txBody>
                    <a:bodyPr/>
                    <a:lstStyle/>
                    <a:p>
                      <a:r>
                        <a:rPr lang="en-GB" sz="1400" dirty="0"/>
                        <a:t>23</a:t>
                      </a:r>
                    </a:p>
                  </a:txBody>
                  <a:tcPr marL="91445" marR="91445" marT="45707" marB="45707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Med 2</a:t>
                      </a:r>
                    </a:p>
                  </a:txBody>
                  <a:tcPr marL="91445" marR="91445" marT="45707" marB="4570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455863" y="1530350"/>
          <a:ext cx="5903913" cy="1944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82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56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5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5839">
                <a:tc>
                  <a:txBody>
                    <a:bodyPr/>
                    <a:lstStyle/>
                    <a:p>
                      <a:r>
                        <a:rPr lang="en-GB" sz="1400" dirty="0"/>
                        <a:t>Student ID</a:t>
                      </a:r>
                    </a:p>
                  </a:txBody>
                  <a:tcPr marL="91428" marR="91428" marT="45731" marB="45731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Name</a:t>
                      </a:r>
                    </a:p>
                  </a:txBody>
                  <a:tcPr marL="91428" marR="91428" marT="45731" marB="45731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Address</a:t>
                      </a:r>
                    </a:p>
                  </a:txBody>
                  <a:tcPr marL="91428" marR="91428" marT="45731" marB="45731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Course</a:t>
                      </a:r>
                    </a:p>
                  </a:txBody>
                  <a:tcPr marL="91428" marR="91428" marT="45731" marB="4573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4424">
                <a:tc>
                  <a:txBody>
                    <a:bodyPr/>
                    <a:lstStyle/>
                    <a:p>
                      <a:r>
                        <a:rPr lang="en-GB" sz="1400" dirty="0"/>
                        <a:t>28</a:t>
                      </a:r>
                    </a:p>
                  </a:txBody>
                  <a:tcPr marL="91428" marR="91428" marT="45731" marB="45731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Guy</a:t>
                      </a:r>
                      <a:r>
                        <a:rPr lang="en-GB" sz="1400" baseline="0" dirty="0"/>
                        <a:t> Smith</a:t>
                      </a:r>
                      <a:endParaRPr lang="en-GB" sz="1400" dirty="0"/>
                    </a:p>
                  </a:txBody>
                  <a:tcPr marL="91428" marR="91428" marT="45731" marB="45731"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91428" marR="91428" marT="45731" marB="45731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History</a:t>
                      </a:r>
                    </a:p>
                  </a:txBody>
                  <a:tcPr marL="91428" marR="91428" marT="45731" marB="4573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4424">
                <a:tc>
                  <a:txBody>
                    <a:bodyPr/>
                    <a:lstStyle/>
                    <a:p>
                      <a:r>
                        <a:rPr lang="en-GB" sz="1400" dirty="0"/>
                        <a:t>23</a:t>
                      </a:r>
                    </a:p>
                  </a:txBody>
                  <a:tcPr marL="91428" marR="91428" marT="45731" marB="45731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Sarah Anusiem</a:t>
                      </a:r>
                    </a:p>
                  </a:txBody>
                  <a:tcPr marL="91428" marR="91428" marT="45731" marB="45731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12 New Street Lagos</a:t>
                      </a:r>
                    </a:p>
                  </a:txBody>
                  <a:tcPr marL="91428" marR="91428" marT="45731" marB="45731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Computing</a:t>
                      </a:r>
                    </a:p>
                  </a:txBody>
                  <a:tcPr marL="91428" marR="91428" marT="45731" marB="4573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643438" y="3606800"/>
          <a:ext cx="3744912" cy="2198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089">
                <a:tc>
                  <a:txBody>
                    <a:bodyPr/>
                    <a:lstStyle/>
                    <a:p>
                      <a:r>
                        <a:rPr lang="en-GB" sz="1400" dirty="0"/>
                        <a:t>Module Code</a:t>
                      </a:r>
                    </a:p>
                  </a:txBody>
                  <a:tcPr marL="91452" marR="91452" marT="45727" marB="45727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Name</a:t>
                      </a:r>
                    </a:p>
                  </a:txBody>
                  <a:tcPr marL="91452" marR="91452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089">
                <a:tc>
                  <a:txBody>
                    <a:bodyPr/>
                    <a:lstStyle/>
                    <a:p>
                      <a:r>
                        <a:rPr lang="en-GB" sz="1400" dirty="0"/>
                        <a:t>Med1 </a:t>
                      </a:r>
                    </a:p>
                  </a:txBody>
                  <a:tcPr marL="91452" marR="91452" marT="45727" marB="45727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Medieval History</a:t>
                      </a:r>
                      <a:r>
                        <a:rPr lang="en-GB" sz="1400" baseline="0" dirty="0"/>
                        <a:t> 1</a:t>
                      </a:r>
                      <a:endParaRPr lang="en-GB" sz="1400" dirty="0"/>
                    </a:p>
                  </a:txBody>
                  <a:tcPr marL="91452" marR="91452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089">
                <a:tc>
                  <a:txBody>
                    <a:bodyPr/>
                    <a:lstStyle/>
                    <a:p>
                      <a:r>
                        <a:rPr lang="en-GB" sz="1400" dirty="0"/>
                        <a:t>OS </a:t>
                      </a:r>
                    </a:p>
                  </a:txBody>
                  <a:tcPr marL="91452" marR="91452" marT="45727" marB="45727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Operating</a:t>
                      </a:r>
                      <a:r>
                        <a:rPr lang="en-GB" sz="1400" baseline="0" dirty="0"/>
                        <a:t> Systems</a:t>
                      </a:r>
                      <a:endParaRPr lang="en-GB" sz="1400" dirty="0"/>
                    </a:p>
                  </a:txBody>
                  <a:tcPr marL="91452" marR="91452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089">
                <a:tc>
                  <a:txBody>
                    <a:bodyPr/>
                    <a:lstStyle/>
                    <a:p>
                      <a:r>
                        <a:rPr lang="en-GB" sz="1400" dirty="0"/>
                        <a:t>Med2</a:t>
                      </a:r>
                    </a:p>
                  </a:txBody>
                  <a:tcPr marL="91452" marR="91452" marT="45727" marB="45727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Medieval History 2</a:t>
                      </a:r>
                    </a:p>
                  </a:txBody>
                  <a:tcPr marL="91452" marR="91452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089">
                <a:tc>
                  <a:txBody>
                    <a:bodyPr/>
                    <a:lstStyle/>
                    <a:p>
                      <a:r>
                        <a:rPr lang="en-GB" sz="1400" dirty="0"/>
                        <a:t>NET </a:t>
                      </a:r>
                    </a:p>
                  </a:txBody>
                  <a:tcPr marL="91452" marR="91452" marT="45727" marB="45727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Networks</a:t>
                      </a:r>
                    </a:p>
                  </a:txBody>
                  <a:tcPr marL="91452" marR="91452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r>
                        <a:rPr lang="en-GB" sz="1400" dirty="0"/>
                        <a:t>TCE</a:t>
                      </a:r>
                    </a:p>
                  </a:txBody>
                  <a:tcPr marL="91452" marR="91452" marT="45727" marB="45727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Twentieth</a:t>
                      </a:r>
                      <a:r>
                        <a:rPr lang="en-GB" sz="1400" baseline="0" dirty="0"/>
                        <a:t> Century History</a:t>
                      </a:r>
                      <a:endParaRPr lang="en-GB" sz="1400" dirty="0"/>
                    </a:p>
                  </a:txBody>
                  <a:tcPr marL="91452" marR="91452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3859" name="TextBox 7"/>
          <p:cNvSpPr txBox="1">
            <a:spLocks noChangeArrowheads="1"/>
          </p:cNvSpPr>
          <p:nvPr/>
        </p:nvSpPr>
        <p:spPr bwMode="auto">
          <a:xfrm>
            <a:off x="584200" y="2060575"/>
            <a:ext cx="1204913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GB" altLang="en-US" sz="2600">
                <a:solidFill>
                  <a:schemeClr val="bg2"/>
                </a:solidFill>
              </a:rPr>
              <a:t>Keys...</a:t>
            </a:r>
          </a:p>
        </p:txBody>
      </p:sp>
      <p:sp>
        <p:nvSpPr>
          <p:cNvPr id="33860" name="TextBox 6"/>
          <p:cNvSpPr txBox="1">
            <a:spLocks noChangeArrowheads="1"/>
          </p:cNvSpPr>
          <p:nvPr/>
        </p:nvSpPr>
        <p:spPr bwMode="auto">
          <a:xfrm>
            <a:off x="2728913" y="4370388"/>
            <a:ext cx="21018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GB" altLang="en-US" b="1"/>
              <a:t>Primary keys</a:t>
            </a:r>
          </a:p>
        </p:txBody>
      </p:sp>
      <p:cxnSp>
        <p:nvCxnSpPr>
          <p:cNvPr id="33861" name="Straight Arrow Connector 9"/>
          <p:cNvCxnSpPr>
            <a:cxnSpLocks noChangeShapeType="1"/>
          </p:cNvCxnSpPr>
          <p:nvPr/>
        </p:nvCxnSpPr>
        <p:spPr bwMode="auto">
          <a:xfrm flipV="1">
            <a:off x="3059113" y="1844675"/>
            <a:ext cx="1587" cy="252095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62" name="Straight Arrow Connector 11"/>
          <p:cNvCxnSpPr>
            <a:cxnSpLocks noChangeShapeType="1"/>
          </p:cNvCxnSpPr>
          <p:nvPr/>
        </p:nvCxnSpPr>
        <p:spPr bwMode="auto">
          <a:xfrm rot="10800000">
            <a:off x="1114425" y="4365625"/>
            <a:ext cx="1657350" cy="230188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63" name="Straight Arrow Connector 13"/>
          <p:cNvCxnSpPr>
            <a:cxnSpLocks noChangeShapeType="1"/>
          </p:cNvCxnSpPr>
          <p:nvPr/>
        </p:nvCxnSpPr>
        <p:spPr bwMode="auto">
          <a:xfrm flipV="1">
            <a:off x="4427538" y="3857625"/>
            <a:ext cx="692150" cy="62230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0825" y="3714750"/>
          <a:ext cx="3384550" cy="2087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096">
                <a:tc>
                  <a:txBody>
                    <a:bodyPr/>
                    <a:lstStyle/>
                    <a:p>
                      <a:r>
                        <a:rPr lang="en-GB" sz="1600" dirty="0"/>
                        <a:t>Student</a:t>
                      </a:r>
                      <a:r>
                        <a:rPr lang="en-GB" sz="1600" baseline="0" dirty="0"/>
                        <a:t> ID</a:t>
                      </a:r>
                      <a:endParaRPr lang="en-GB" sz="1600" dirty="0"/>
                    </a:p>
                  </a:txBody>
                  <a:tcPr marL="91445" marR="91445" marT="45714" marB="45714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Modules Code</a:t>
                      </a:r>
                    </a:p>
                  </a:txBody>
                  <a:tcPr marL="91445" marR="91445" marT="45714" marB="4571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490">
                <a:tc>
                  <a:txBody>
                    <a:bodyPr/>
                    <a:lstStyle/>
                    <a:p>
                      <a:r>
                        <a:rPr lang="en-GB" sz="1600" dirty="0"/>
                        <a:t>28 </a:t>
                      </a:r>
                    </a:p>
                  </a:txBody>
                  <a:tcPr marL="91445" marR="91445" marT="45714" marB="45714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Net</a:t>
                      </a:r>
                    </a:p>
                  </a:txBody>
                  <a:tcPr marL="91445" marR="91445" marT="45714" marB="457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998">
                <a:tc>
                  <a:txBody>
                    <a:bodyPr/>
                    <a:lstStyle/>
                    <a:p>
                      <a:r>
                        <a:rPr lang="en-GB" sz="1600" dirty="0"/>
                        <a:t>23</a:t>
                      </a:r>
                    </a:p>
                  </a:txBody>
                  <a:tcPr marL="91445" marR="91445" marT="45714" marB="4571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/>
                        <a:t>Med 1</a:t>
                      </a:r>
                    </a:p>
                  </a:txBody>
                  <a:tcPr marL="91445" marR="91445" marT="45714" marB="457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490">
                <a:tc>
                  <a:txBody>
                    <a:bodyPr/>
                    <a:lstStyle/>
                    <a:p>
                      <a:r>
                        <a:rPr lang="en-GB" sz="1600" dirty="0"/>
                        <a:t>28</a:t>
                      </a:r>
                    </a:p>
                  </a:txBody>
                  <a:tcPr marL="91445" marR="91445" marT="45714" marB="45714"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OS</a:t>
                      </a:r>
                      <a:endParaRPr lang="en-GB" sz="1600" dirty="0"/>
                    </a:p>
                  </a:txBody>
                  <a:tcPr marL="91445" marR="91445" marT="45714" marB="4571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490">
                <a:tc>
                  <a:txBody>
                    <a:bodyPr/>
                    <a:lstStyle/>
                    <a:p>
                      <a:r>
                        <a:rPr lang="en-GB" sz="1600" dirty="0"/>
                        <a:t>23</a:t>
                      </a:r>
                    </a:p>
                  </a:txBody>
                  <a:tcPr marL="91445" marR="91445" marT="45714" marB="45714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Med 2</a:t>
                      </a:r>
                    </a:p>
                  </a:txBody>
                  <a:tcPr marL="91445" marR="91445" marT="45714" marB="4571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901950" y="1466850"/>
          <a:ext cx="5903913" cy="1944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82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56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5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5839">
                <a:tc>
                  <a:txBody>
                    <a:bodyPr/>
                    <a:lstStyle/>
                    <a:p>
                      <a:r>
                        <a:rPr lang="en-GB" sz="1600" dirty="0"/>
                        <a:t>Student ID</a:t>
                      </a:r>
                    </a:p>
                  </a:txBody>
                  <a:tcPr marL="91428" marR="91428" marT="45731" marB="45731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Name</a:t>
                      </a:r>
                    </a:p>
                  </a:txBody>
                  <a:tcPr marL="91428" marR="91428" marT="45731" marB="45731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Address</a:t>
                      </a:r>
                    </a:p>
                  </a:txBody>
                  <a:tcPr marL="91428" marR="91428" marT="45731" marB="45731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Course</a:t>
                      </a:r>
                    </a:p>
                  </a:txBody>
                  <a:tcPr marL="91428" marR="91428" marT="45731" marB="4573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4424">
                <a:tc>
                  <a:txBody>
                    <a:bodyPr/>
                    <a:lstStyle/>
                    <a:p>
                      <a:r>
                        <a:rPr lang="en-GB" sz="1600" dirty="0"/>
                        <a:t>28</a:t>
                      </a:r>
                    </a:p>
                  </a:txBody>
                  <a:tcPr marL="91428" marR="91428" marT="45731" marB="45731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Guy</a:t>
                      </a:r>
                      <a:r>
                        <a:rPr lang="en-GB" sz="1600" baseline="0" dirty="0"/>
                        <a:t> Smith</a:t>
                      </a:r>
                      <a:endParaRPr lang="en-GB" sz="1600" dirty="0"/>
                    </a:p>
                  </a:txBody>
                  <a:tcPr marL="91428" marR="91428" marT="45731" marB="45731"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 marL="91428" marR="91428" marT="45731" marB="45731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History</a:t>
                      </a:r>
                    </a:p>
                  </a:txBody>
                  <a:tcPr marL="91428" marR="91428" marT="45731" marB="4573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4424">
                <a:tc>
                  <a:txBody>
                    <a:bodyPr/>
                    <a:lstStyle/>
                    <a:p>
                      <a:r>
                        <a:rPr lang="en-GB" sz="1600" dirty="0"/>
                        <a:t>23</a:t>
                      </a:r>
                    </a:p>
                  </a:txBody>
                  <a:tcPr marL="91428" marR="91428" marT="45731" marB="45731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Sarah Anusiem</a:t>
                      </a:r>
                    </a:p>
                  </a:txBody>
                  <a:tcPr marL="91428" marR="91428" marT="45731" marB="45731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12 New Street Lagos</a:t>
                      </a:r>
                    </a:p>
                  </a:txBody>
                  <a:tcPr marL="91428" marR="91428" marT="45731" marB="45731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Computing</a:t>
                      </a:r>
                    </a:p>
                  </a:txBody>
                  <a:tcPr marL="91428" marR="91428" marT="45731" marB="4573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629150" y="3663950"/>
          <a:ext cx="3744914" cy="2501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4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940">
                <a:tc>
                  <a:txBody>
                    <a:bodyPr/>
                    <a:lstStyle/>
                    <a:p>
                      <a:r>
                        <a:rPr lang="en-GB" sz="1600" dirty="0"/>
                        <a:t>Module Code</a:t>
                      </a:r>
                    </a:p>
                  </a:txBody>
                  <a:tcPr marL="91452" marR="91452" marT="45707" marB="45707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Name</a:t>
                      </a:r>
                    </a:p>
                  </a:txBody>
                  <a:tcPr marL="91452" marR="91452" marT="45707" marB="4570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940">
                <a:tc>
                  <a:txBody>
                    <a:bodyPr/>
                    <a:lstStyle/>
                    <a:p>
                      <a:r>
                        <a:rPr lang="en-GB" sz="1600" dirty="0"/>
                        <a:t>Med1 </a:t>
                      </a:r>
                    </a:p>
                  </a:txBody>
                  <a:tcPr marL="91452" marR="91452" marT="45707" marB="45707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Medieval History</a:t>
                      </a:r>
                      <a:r>
                        <a:rPr lang="en-GB" sz="1600" baseline="0" dirty="0"/>
                        <a:t> 1</a:t>
                      </a:r>
                      <a:endParaRPr lang="en-GB" sz="1600" dirty="0"/>
                    </a:p>
                  </a:txBody>
                  <a:tcPr marL="91452" marR="91452" marT="45707" marB="4570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070">
                <a:tc>
                  <a:txBody>
                    <a:bodyPr/>
                    <a:lstStyle/>
                    <a:p>
                      <a:r>
                        <a:rPr lang="en-GB" sz="1600" dirty="0"/>
                        <a:t>OS </a:t>
                      </a:r>
                    </a:p>
                  </a:txBody>
                  <a:tcPr marL="91452" marR="91452" marT="45707" marB="45707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Operating</a:t>
                      </a:r>
                      <a:r>
                        <a:rPr lang="en-GB" sz="1600" baseline="0" dirty="0"/>
                        <a:t> Systems</a:t>
                      </a:r>
                      <a:endParaRPr lang="en-GB" sz="1600" dirty="0"/>
                    </a:p>
                  </a:txBody>
                  <a:tcPr marL="91452" marR="91452" marT="45707" marB="4570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940">
                <a:tc>
                  <a:txBody>
                    <a:bodyPr/>
                    <a:lstStyle/>
                    <a:p>
                      <a:r>
                        <a:rPr lang="en-GB" sz="1600" dirty="0"/>
                        <a:t>Med2</a:t>
                      </a:r>
                    </a:p>
                  </a:txBody>
                  <a:tcPr marL="91452" marR="91452" marT="45707" marB="45707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Medieval History 2</a:t>
                      </a:r>
                    </a:p>
                  </a:txBody>
                  <a:tcPr marL="91452" marR="91452" marT="45707" marB="4570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940">
                <a:tc>
                  <a:txBody>
                    <a:bodyPr/>
                    <a:lstStyle/>
                    <a:p>
                      <a:r>
                        <a:rPr lang="en-GB" sz="1600" dirty="0"/>
                        <a:t>NET </a:t>
                      </a:r>
                    </a:p>
                  </a:txBody>
                  <a:tcPr marL="91452" marR="91452" marT="45707" marB="45707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Networks</a:t>
                      </a:r>
                    </a:p>
                  </a:txBody>
                  <a:tcPr marL="91452" marR="91452" marT="45707" marB="4570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070">
                <a:tc>
                  <a:txBody>
                    <a:bodyPr/>
                    <a:lstStyle/>
                    <a:p>
                      <a:r>
                        <a:rPr lang="en-GB" sz="1600" dirty="0"/>
                        <a:t>TCE</a:t>
                      </a:r>
                    </a:p>
                  </a:txBody>
                  <a:tcPr marL="91452" marR="91452" marT="45707" marB="45707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Twentieth</a:t>
                      </a:r>
                      <a:r>
                        <a:rPr lang="en-GB" sz="1600" baseline="0" dirty="0"/>
                        <a:t> Century History</a:t>
                      </a:r>
                      <a:endParaRPr lang="en-GB" sz="1600" dirty="0"/>
                    </a:p>
                  </a:txBody>
                  <a:tcPr marL="91452" marR="91452" marT="45707" marB="4570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4883" name="TextBox 7"/>
          <p:cNvSpPr txBox="1">
            <a:spLocks noChangeArrowheads="1"/>
          </p:cNvSpPr>
          <p:nvPr/>
        </p:nvSpPr>
        <p:spPr bwMode="auto">
          <a:xfrm>
            <a:off x="461963" y="1557338"/>
            <a:ext cx="1204912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GB" altLang="en-US" sz="2600">
                <a:solidFill>
                  <a:schemeClr val="bg2"/>
                </a:solidFill>
              </a:rPr>
              <a:t>Keys...</a:t>
            </a:r>
          </a:p>
        </p:txBody>
      </p:sp>
      <p:sp>
        <p:nvSpPr>
          <p:cNvPr id="34884" name="TextBox 6"/>
          <p:cNvSpPr txBox="1">
            <a:spLocks noChangeArrowheads="1"/>
          </p:cNvSpPr>
          <p:nvPr/>
        </p:nvSpPr>
        <p:spPr bwMode="auto">
          <a:xfrm>
            <a:off x="338138" y="2770188"/>
            <a:ext cx="20812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GB" altLang="en-US" b="1"/>
              <a:t>Foreign keys</a:t>
            </a:r>
          </a:p>
        </p:txBody>
      </p:sp>
      <p:cxnSp>
        <p:nvCxnSpPr>
          <p:cNvPr id="34885" name="Straight Arrow Connector 9"/>
          <p:cNvCxnSpPr>
            <a:cxnSpLocks noChangeShapeType="1"/>
          </p:cNvCxnSpPr>
          <p:nvPr/>
        </p:nvCxnSpPr>
        <p:spPr bwMode="auto">
          <a:xfrm rot="5400000">
            <a:off x="769938" y="3275013"/>
            <a:ext cx="431800" cy="431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86" name="Straight Arrow Connector 11"/>
          <p:cNvCxnSpPr>
            <a:cxnSpLocks noChangeShapeType="1"/>
          </p:cNvCxnSpPr>
          <p:nvPr/>
        </p:nvCxnSpPr>
        <p:spPr bwMode="auto">
          <a:xfrm rot="16200000" flipH="1">
            <a:off x="1669256" y="3237707"/>
            <a:ext cx="504825" cy="4333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Normalisation</a:t>
            </a:r>
          </a:p>
        </p:txBody>
      </p:sp>
      <p:sp>
        <p:nvSpPr>
          <p:cNvPr id="3584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altLang="en-US">
                <a:latin typeface="Arial" panose="020B0604020202020204" pitchFamily="34" charset="0"/>
              </a:rPr>
              <a:t>This process of moving from data that is not in a relational form, to a relation, and finally to a set of ideal relations is known as </a:t>
            </a:r>
            <a:r>
              <a:rPr lang="en-GB" altLang="en-US" b="1" i="1">
                <a:solidFill>
                  <a:srgbClr val="8AA551"/>
                </a:solidFill>
                <a:latin typeface="Arial" panose="020B0604020202020204" pitchFamily="34" charset="0"/>
              </a:rPr>
              <a:t>normalisation</a:t>
            </a:r>
            <a:r>
              <a:rPr lang="en-GB" altLang="en-US">
                <a:latin typeface="Arial" panose="020B0604020202020204" pitchFamily="34" charset="0"/>
              </a:rPr>
              <a:t>.</a:t>
            </a:r>
          </a:p>
          <a:p>
            <a:pPr lvl="1"/>
            <a:endParaRPr lang="en-GB" altLang="en-US">
              <a:latin typeface="Arial" panose="020B0604020202020204" pitchFamily="34" charset="0"/>
            </a:endParaRPr>
          </a:p>
          <a:p>
            <a:pPr lvl="1"/>
            <a:r>
              <a:rPr lang="en-GB" altLang="en-US">
                <a:latin typeface="Arial" panose="020B0604020202020204" pitchFamily="34" charset="0"/>
              </a:rPr>
              <a:t>We will be exploring normalisation more in the next session...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600" dirty="0"/>
              <a:t>Concepts Needed for Next Session</a:t>
            </a:r>
          </a:p>
        </p:txBody>
      </p:sp>
      <p:sp>
        <p:nvSpPr>
          <p:cNvPr id="36867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07950" y="2276475"/>
            <a:ext cx="8856663" cy="3600450"/>
          </a:xfrm>
        </p:spPr>
        <p:txBody>
          <a:bodyPr/>
          <a:lstStyle/>
          <a:p>
            <a:pPr lvl="1"/>
            <a:r>
              <a:rPr lang="en-GB" altLang="en-US" dirty="0">
                <a:latin typeface="Arial" panose="020B0604020202020204" pitchFamily="34" charset="0"/>
              </a:rPr>
              <a:t>Primary key</a:t>
            </a:r>
          </a:p>
          <a:p>
            <a:pPr lvl="1"/>
            <a:r>
              <a:rPr lang="en-GB" altLang="en-US" dirty="0">
                <a:latin typeface="Arial" panose="020B0604020202020204" pitchFamily="34" charset="0"/>
              </a:rPr>
              <a:t>Super key</a:t>
            </a:r>
          </a:p>
          <a:p>
            <a:pPr lvl="1"/>
            <a:r>
              <a:rPr lang="en-GB" altLang="en-US" dirty="0">
                <a:latin typeface="Arial" panose="020B0604020202020204" pitchFamily="34" charset="0"/>
              </a:rPr>
              <a:t>Candidate key</a:t>
            </a:r>
          </a:p>
          <a:p>
            <a:pPr lvl="1"/>
            <a:r>
              <a:rPr lang="en-GB" altLang="en-US" dirty="0">
                <a:latin typeface="Arial" panose="020B0604020202020204" pitchFamily="34" charset="0"/>
              </a:rPr>
              <a:t>Foreign key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Scope and Coverage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This topic will cover:</a:t>
            </a:r>
          </a:p>
          <a:p>
            <a:pPr lvl="1" eaLnBrk="1" hangingPunct="1"/>
            <a:r>
              <a:rPr lang="en-GB" altLang="en-US" dirty="0">
                <a:latin typeface="Arial" panose="020B0604020202020204" pitchFamily="34" charset="0"/>
              </a:rPr>
              <a:t>Aims of the relational model</a:t>
            </a:r>
          </a:p>
          <a:p>
            <a:pPr lvl="1" eaLnBrk="1" hangingPunct="1"/>
            <a:r>
              <a:rPr lang="en-GB" altLang="en-US" dirty="0">
                <a:latin typeface="Arial" panose="020B0604020202020204" pitchFamily="34" charset="0"/>
              </a:rPr>
              <a:t>Basic concepts of the relational model</a:t>
            </a:r>
          </a:p>
          <a:p>
            <a:pPr lvl="1" eaLnBrk="1" hangingPunct="1"/>
            <a:r>
              <a:rPr lang="en-GB" altLang="en-US" dirty="0">
                <a:latin typeface="Arial" panose="020B0604020202020204" pitchFamily="34" charset="0"/>
              </a:rPr>
              <a:t>Terminology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Topic Summary</a:t>
            </a:r>
          </a:p>
        </p:txBody>
      </p:sp>
      <p:sp>
        <p:nvSpPr>
          <p:cNvPr id="37891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GB" altLang="en-US" dirty="0">
                <a:latin typeface="Arial" panose="020B0604020202020204" pitchFamily="34" charset="0"/>
              </a:rPr>
              <a:t>Aims of the relational model</a:t>
            </a:r>
          </a:p>
          <a:p>
            <a:pPr lvl="1" eaLnBrk="1" hangingPunct="1"/>
            <a:r>
              <a:rPr lang="en-GB" altLang="en-US" dirty="0">
                <a:latin typeface="Arial" panose="020B0604020202020204" pitchFamily="34" charset="0"/>
              </a:rPr>
              <a:t>Basic concepts of the relational model</a:t>
            </a:r>
          </a:p>
          <a:p>
            <a:pPr lvl="1" eaLnBrk="1" hangingPunct="1"/>
            <a:r>
              <a:rPr lang="en-GB" altLang="en-US" dirty="0">
                <a:latin typeface="Arial" panose="020B0604020202020204" pitchFamily="34" charset="0"/>
              </a:rPr>
              <a:t>Terminology</a:t>
            </a:r>
          </a:p>
          <a:p>
            <a:pPr lvl="2" eaLnBrk="1" hangingPunct="1"/>
            <a:r>
              <a:rPr lang="en-GB" altLang="en-US" dirty="0">
                <a:latin typeface="Arial" panose="020B0604020202020204" pitchFamily="34" charset="0"/>
              </a:rPr>
              <a:t>Relation, </a:t>
            </a:r>
          </a:p>
          <a:p>
            <a:pPr lvl="2" eaLnBrk="1" hangingPunct="1"/>
            <a:r>
              <a:rPr lang="en-GB" altLang="en-US" dirty="0">
                <a:latin typeface="Arial" panose="020B0604020202020204" pitchFamily="34" charset="0"/>
              </a:rPr>
              <a:t>Tuple, </a:t>
            </a:r>
          </a:p>
          <a:p>
            <a:pPr lvl="2" eaLnBrk="1" hangingPunct="1"/>
            <a:r>
              <a:rPr lang="en-GB" altLang="en-US" dirty="0">
                <a:latin typeface="Arial" panose="020B0604020202020204" pitchFamily="34" charset="0"/>
              </a:rPr>
              <a:t>Attribute, </a:t>
            </a:r>
          </a:p>
          <a:p>
            <a:pPr lvl="2" eaLnBrk="1" hangingPunct="1"/>
            <a:r>
              <a:rPr lang="en-GB" altLang="en-US" dirty="0">
                <a:latin typeface="Arial" panose="020B0604020202020204" pitchFamily="34" charset="0"/>
              </a:rPr>
              <a:t>Domain, </a:t>
            </a:r>
          </a:p>
          <a:p>
            <a:pPr lvl="2" eaLnBrk="1" hangingPunct="1"/>
            <a:r>
              <a:rPr lang="en-GB" altLang="en-US" dirty="0">
                <a:latin typeface="Arial" panose="020B0604020202020204" pitchFamily="34" charset="0"/>
              </a:rPr>
              <a:t>Null, </a:t>
            </a:r>
          </a:p>
          <a:p>
            <a:pPr lvl="2" eaLnBrk="1" hangingPunct="1"/>
            <a:r>
              <a:rPr lang="en-GB" altLang="en-US" dirty="0">
                <a:latin typeface="Arial" panose="020B0604020202020204" pitchFamily="34" charset="0"/>
              </a:rPr>
              <a:t>Cardinality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115888"/>
            <a:ext cx="8605838" cy="1143000"/>
          </a:xfrm>
        </p:spPr>
        <p:txBody>
          <a:bodyPr/>
          <a:lstStyle/>
          <a:p>
            <a:pPr eaLnBrk="1" hangingPunct="1"/>
            <a:r>
              <a:rPr lang="en-GB" altLang="en-US" sz="3200" dirty="0"/>
              <a:t>Learning Outcomes – Have We Met Them?</a:t>
            </a:r>
            <a:endParaRPr lang="en-US" altLang="en-US" sz="3200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1844675"/>
            <a:ext cx="8856663" cy="3671888"/>
          </a:xfrm>
        </p:spPr>
        <p:txBody>
          <a:bodyPr/>
          <a:lstStyle/>
          <a:p>
            <a:pPr eaLnBrk="1" hangingPunct="1"/>
            <a:r>
              <a:rPr lang="en-GB" altLang="en-US" dirty="0"/>
              <a:t>By the end of this topic, students will be able to:</a:t>
            </a:r>
          </a:p>
          <a:p>
            <a:pPr lvl="1"/>
            <a:r>
              <a:rPr lang="en-GB" dirty="0"/>
              <a:t>Summarise the concept of the relational model</a:t>
            </a:r>
          </a:p>
          <a:p>
            <a:pPr lvl="1"/>
            <a:r>
              <a:rPr lang="en-GB" dirty="0"/>
              <a:t>Explain the terminology associated with the relational model</a:t>
            </a:r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References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1557338"/>
            <a:ext cx="8280400" cy="3095625"/>
          </a:xfrm>
        </p:spPr>
        <p:txBody>
          <a:bodyPr/>
          <a:lstStyle/>
          <a:p>
            <a:pPr lvl="1" eaLnBrk="1" hangingPunct="1"/>
            <a:r>
              <a:rPr lang="en-GB" altLang="en-US" sz="2400">
                <a:latin typeface="Arial" panose="020B0604020202020204" pitchFamily="34" charset="0"/>
                <a:cs typeface="Arial" panose="020B0604020202020204" pitchFamily="34" charset="0"/>
              </a:rPr>
              <a:t>Connolly, T.M. and Begg, C.E. (2015). </a:t>
            </a:r>
            <a:r>
              <a:rPr lang="en-GB" altLang="en-US" sz="2400" i="1">
                <a:latin typeface="Arial" panose="020B0604020202020204" pitchFamily="34" charset="0"/>
                <a:cs typeface="Arial" panose="020B0604020202020204" pitchFamily="34" charset="0"/>
              </a:rPr>
              <a:t>Database systems : a practical approach to design, implementation, and management</a:t>
            </a:r>
            <a:r>
              <a:rPr lang="en-GB" altLang="en-US" sz="2400">
                <a:latin typeface="Arial" panose="020B0604020202020204" pitchFamily="34" charset="0"/>
                <a:cs typeface="Arial" panose="020B0604020202020204" pitchFamily="34" charset="0"/>
              </a:rPr>
              <a:t>. 6th ed. Harlow, Essex, England: Pearson Education Limited. Chapter 4.</a:t>
            </a:r>
            <a:endParaRPr lang="en-US" altLang="en-US" sz="2400">
              <a:latin typeface="Arial" panose="020B0604020202020204" pitchFamily="34" charset="0"/>
            </a:endParaRPr>
          </a:p>
          <a:p>
            <a:pPr lvl="1" eaLnBrk="1" hangingPunct="1"/>
            <a:r>
              <a:rPr lang="en-US" altLang="en-US" sz="2400">
                <a:latin typeface="Arial" panose="020B0604020202020204" pitchFamily="34" charset="0"/>
              </a:rPr>
              <a:t>Codd, E. F. (1970), “A Relational Model for Large </a:t>
            </a:r>
            <a:r>
              <a:rPr lang="en-US" altLang="en-US" sz="2400">
                <a:solidFill>
                  <a:schemeClr val="tx1"/>
                </a:solidFill>
                <a:latin typeface="Arial" panose="020B0604020202020204" pitchFamily="34" charset="0"/>
              </a:rPr>
              <a:t>Shared Data Banks”. Retrieved on 20/05/11 from: </a:t>
            </a:r>
            <a:r>
              <a:rPr lang="en-US" altLang="en-US" sz="2400">
                <a:solidFill>
                  <a:schemeClr val="tx1"/>
                </a:solidFill>
                <a:latin typeface="Arial" panose="020B0604020202020204" pitchFamily="34" charset="0"/>
                <a:hlinkClick r:id="rId2"/>
              </a:rPr>
              <a:t>http://www.seas.upenn.edu/~zives/03f/cis550/codd.pdf</a:t>
            </a:r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 eaLnBrk="1" hangingPunct="1"/>
            <a:r>
              <a:rPr lang="en-US" altLang="en-US" sz="2400">
                <a:solidFill>
                  <a:schemeClr val="tx1"/>
                </a:solidFill>
                <a:latin typeface="Arial" panose="020B0604020202020204" pitchFamily="34" charset="0"/>
              </a:rPr>
              <a:t>McJones, P. (1995). Discussion of System R: “The 1995 SQL Reunion, People, Projects and Politics”. Retrieved on 20/05/11 from: </a:t>
            </a:r>
            <a:r>
              <a:rPr lang="en-US" altLang="en-US" sz="2400">
                <a:solidFill>
                  <a:schemeClr val="tx1"/>
                </a:solidFill>
                <a:latin typeface="Arial" panose="020B0604020202020204" pitchFamily="34" charset="0"/>
                <a:hlinkClick r:id="rId3"/>
              </a:rPr>
              <a:t>http://www.mcjones.org/System_R/SQL_Reunion_95/</a:t>
            </a:r>
            <a:endParaRPr lang="en-US" altLang="en-US" sz="24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 eaLnBrk="1" hangingPunct="1"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  <a:p>
            <a:pPr lvl="1" eaLnBrk="1" hangingPunct="1"/>
            <a:endParaRPr lang="en-US" altLang="en-US">
              <a:latin typeface="Arial" panose="020B0604020202020204" pitchFamily="34" charset="0"/>
            </a:endParaRPr>
          </a:p>
          <a:p>
            <a:pPr lvl="1" eaLnBrk="1" hangingPunct="1"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GB" altLang="en-US"/>
              <a:t>Topic 4 – The Relational Model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Any Questions?</a:t>
            </a:r>
          </a:p>
          <a:p>
            <a:pPr eaLnBrk="1" hangingPunct="1"/>
            <a:endParaRPr lang="en-GB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Learning Outcomes</a:t>
            </a:r>
            <a:endParaRPr lang="en-US" alt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By the end of this topic, students will be able to:</a:t>
            </a:r>
          </a:p>
          <a:p>
            <a:pPr lvl="1"/>
            <a:r>
              <a:rPr lang="en-GB" dirty="0"/>
              <a:t>Summarise the concept of the relational model</a:t>
            </a:r>
          </a:p>
          <a:p>
            <a:pPr lvl="1"/>
            <a:r>
              <a:rPr lang="en-GB" dirty="0"/>
              <a:t>Explain the terminology associated with the relational model</a:t>
            </a:r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Background to Relational Model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1557338"/>
            <a:ext cx="8785225" cy="3240087"/>
          </a:xfrm>
        </p:spPr>
        <p:txBody>
          <a:bodyPr/>
          <a:lstStyle/>
          <a:p>
            <a:pPr lvl="1" eaLnBrk="1" hangingPunct="1"/>
            <a:r>
              <a:rPr lang="en-GB" altLang="en-US">
                <a:latin typeface="Arial" panose="020B0604020202020204" pitchFamily="34" charset="0"/>
              </a:rPr>
              <a:t>Dominates the market in databases</a:t>
            </a:r>
          </a:p>
          <a:p>
            <a:pPr lvl="1" eaLnBrk="1" hangingPunct="1"/>
            <a:r>
              <a:rPr lang="en-GB" altLang="en-US">
                <a:latin typeface="Arial" panose="020B0604020202020204" pitchFamily="34" charset="0"/>
              </a:rPr>
              <a:t>Second generation of DBMSs </a:t>
            </a:r>
          </a:p>
          <a:p>
            <a:pPr lvl="1" eaLnBrk="1" hangingPunct="1"/>
            <a:r>
              <a:rPr lang="en-GB" altLang="en-US">
                <a:latin typeface="Arial" panose="020B0604020202020204" pitchFamily="34" charset="0"/>
              </a:rPr>
              <a:t>Developed by E.F. Codd in 1970</a:t>
            </a:r>
          </a:p>
          <a:p>
            <a:pPr lvl="1" eaLnBrk="1" hangingPunct="1"/>
            <a:r>
              <a:rPr lang="en-GB" altLang="en-US">
                <a:latin typeface="Arial" panose="020B0604020202020204" pitchFamily="34" charset="0"/>
              </a:rPr>
              <a:t>In the relational model, all data is logically </a:t>
            </a:r>
            <a:r>
              <a:rPr lang="en-GB" altLang="en-US">
                <a:solidFill>
                  <a:schemeClr val="tx1"/>
                </a:solidFill>
                <a:latin typeface="Arial" panose="020B0604020202020204" pitchFamily="34" charset="0"/>
              </a:rPr>
              <a:t>structured in </a:t>
            </a:r>
            <a:r>
              <a:rPr lang="en-GB" altLang="en-US" b="1" i="1">
                <a:solidFill>
                  <a:schemeClr val="tx1"/>
                </a:solidFill>
                <a:latin typeface="Arial" panose="020B0604020202020204" pitchFamily="34" charset="0"/>
              </a:rPr>
              <a:t>relations</a:t>
            </a:r>
            <a:r>
              <a:rPr lang="en-GB" altLang="en-US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lvl="1" eaLnBrk="1" hangingPunct="1"/>
            <a:r>
              <a:rPr lang="en-GB" altLang="en-US" b="1" i="1">
                <a:solidFill>
                  <a:schemeClr val="tx1"/>
                </a:solidFill>
                <a:latin typeface="Arial" panose="020B0604020202020204" pitchFamily="34" charset="0"/>
              </a:rPr>
              <a:t>Relations</a:t>
            </a:r>
            <a:r>
              <a:rPr lang="en-GB" altLang="en-US" b="1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GB" altLang="en-US">
                <a:latin typeface="Arial" panose="020B0604020202020204" pitchFamily="34" charset="0"/>
              </a:rPr>
              <a:t>can be thought of as tables.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7584" y="2420888"/>
            <a:ext cx="7272338" cy="1692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marL="0" lvl="1">
              <a:defRPr/>
            </a:pPr>
            <a:r>
              <a:rPr lang="en-GB" sz="4000" i="1" dirty="0">
                <a:solidFill>
                  <a:schemeClr val="bg2"/>
                </a:solidFill>
              </a:rPr>
              <a:t>Do not confuse </a:t>
            </a:r>
            <a:r>
              <a:rPr lang="en-GB" sz="4000" b="1" i="1" dirty="0">
                <a:solidFill>
                  <a:srgbClr val="8AA551"/>
                </a:solidFill>
              </a:rPr>
              <a:t>relations</a:t>
            </a:r>
            <a:r>
              <a:rPr lang="en-GB" sz="4000" i="1" dirty="0"/>
              <a:t> </a:t>
            </a:r>
            <a:r>
              <a:rPr lang="en-GB" sz="4000" i="1" dirty="0">
                <a:solidFill>
                  <a:schemeClr val="bg2"/>
                </a:solidFill>
              </a:rPr>
              <a:t>with</a:t>
            </a:r>
            <a:r>
              <a:rPr lang="en-GB" sz="4000" i="1" dirty="0"/>
              <a:t> </a:t>
            </a:r>
            <a:r>
              <a:rPr lang="en-GB" sz="4000" b="1" i="1" dirty="0">
                <a:solidFill>
                  <a:srgbClr val="8AA551"/>
                </a:solidFill>
              </a:rPr>
              <a:t>relationships</a:t>
            </a:r>
            <a:r>
              <a:rPr lang="en-GB" sz="4000" i="1" dirty="0"/>
              <a:t> </a:t>
            </a:r>
            <a:r>
              <a:rPr lang="en-GB" sz="4000" i="1" dirty="0">
                <a:solidFill>
                  <a:schemeClr val="bg2"/>
                </a:solidFill>
              </a:rPr>
              <a:t>in ER models</a:t>
            </a:r>
          </a:p>
          <a:p>
            <a:pPr>
              <a:defRPr/>
            </a:pP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History – Theoretical Basis 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lang="en-GB" dirty="0"/>
              <a:t>E. F. </a:t>
            </a:r>
            <a:r>
              <a:rPr lang="en-GB" dirty="0" err="1"/>
              <a:t>Codd’s</a:t>
            </a:r>
            <a:r>
              <a:rPr lang="en-GB" dirty="0"/>
              <a:t> 1970 paper “A relational model of data for large shared data banks”</a:t>
            </a:r>
          </a:p>
          <a:p>
            <a:pPr lvl="1">
              <a:defRPr/>
            </a:pPr>
            <a:endParaRPr lang="en-GB" sz="800" dirty="0"/>
          </a:p>
          <a:p>
            <a:pPr marL="901700" lvl="1" indent="-368300">
              <a:buFont typeface="Courier New" pitchFamily="49" charset="0"/>
              <a:buChar char="-"/>
              <a:tabLst>
                <a:tab pos="355600" algn="l"/>
              </a:tabLst>
              <a:defRPr/>
            </a:pPr>
            <a:r>
              <a:rPr lang="en-GB" dirty="0"/>
              <a:t>There </a:t>
            </a:r>
            <a:r>
              <a:rPr lang="en-GB" dirty="0">
                <a:solidFill>
                  <a:schemeClr val="tx1"/>
                </a:solidFill>
              </a:rPr>
              <a:t>should be a high degree of </a:t>
            </a:r>
            <a:r>
              <a:rPr lang="en-GB" b="1" i="1" dirty="0">
                <a:solidFill>
                  <a:schemeClr val="tx1"/>
                </a:solidFill>
              </a:rPr>
              <a:t>data independence</a:t>
            </a:r>
            <a:r>
              <a:rPr lang="en-GB" dirty="0">
                <a:solidFill>
                  <a:schemeClr val="tx1"/>
                </a:solidFill>
              </a:rPr>
              <a:t>.</a:t>
            </a:r>
          </a:p>
          <a:p>
            <a:pPr marL="901700" lvl="1" indent="-368300">
              <a:buFont typeface="Courier New" pitchFamily="49" charset="0"/>
              <a:buChar char="-"/>
              <a:tabLst>
                <a:tab pos="355600" algn="l"/>
              </a:tabLst>
              <a:defRPr/>
            </a:pPr>
            <a:r>
              <a:rPr lang="en-GB" dirty="0">
                <a:solidFill>
                  <a:schemeClr val="tx1"/>
                </a:solidFill>
              </a:rPr>
              <a:t>There should be a minimum of redundancy: relations should be </a:t>
            </a:r>
            <a:r>
              <a:rPr lang="en-GB" b="1" i="1" dirty="0">
                <a:solidFill>
                  <a:schemeClr val="tx1"/>
                </a:solidFill>
              </a:rPr>
              <a:t>normalised</a:t>
            </a:r>
            <a:r>
              <a:rPr lang="en-GB" dirty="0">
                <a:solidFill>
                  <a:schemeClr val="tx1"/>
                </a:solidFill>
              </a:rPr>
              <a:t>. </a:t>
            </a:r>
          </a:p>
          <a:p>
            <a:pPr marL="901700" lvl="1" indent="-368300">
              <a:buFont typeface="Courier New" pitchFamily="49" charset="0"/>
              <a:buChar char="-"/>
              <a:tabLst>
                <a:tab pos="355600" algn="l"/>
              </a:tabLst>
              <a:defRPr/>
            </a:pPr>
            <a:r>
              <a:rPr lang="en-GB" dirty="0">
                <a:solidFill>
                  <a:schemeClr val="tx1"/>
                </a:solidFill>
              </a:rPr>
              <a:t>There should be a set-orientated </a:t>
            </a:r>
            <a:r>
              <a:rPr lang="en-GB" b="1" i="1" dirty="0">
                <a:solidFill>
                  <a:schemeClr val="tx1"/>
                </a:solidFill>
              </a:rPr>
              <a:t>data manipulation language</a:t>
            </a:r>
            <a:r>
              <a:rPr lang="en-GB" dirty="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Data Independence</a:t>
            </a:r>
          </a:p>
        </p:txBody>
      </p:sp>
      <p:sp>
        <p:nvSpPr>
          <p:cNvPr id="15363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287338" y="1557338"/>
            <a:ext cx="8461375" cy="4319587"/>
          </a:xfrm>
        </p:spPr>
        <p:txBody>
          <a:bodyPr/>
          <a:lstStyle/>
          <a:p>
            <a:pPr lvl="1"/>
            <a:r>
              <a:rPr lang="en-GB" altLang="en-US">
                <a:latin typeface="Arial" panose="020B0604020202020204" pitchFamily="34" charset="0"/>
              </a:rPr>
              <a:t>Changes in the internal data representation, such as file structure, storage and access paths should not have an effect on the applications programs.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Normalised Relations</a:t>
            </a:r>
          </a:p>
        </p:txBody>
      </p:sp>
      <p:sp>
        <p:nvSpPr>
          <p:cNvPr id="16387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altLang="en-US">
                <a:latin typeface="Arial" panose="020B0604020202020204" pitchFamily="34" charset="0"/>
              </a:rPr>
              <a:t>By having an underpinning in set theory, it is possible to organise relations as sets so that there is a minimum of data redundancy. This process is known as </a:t>
            </a:r>
            <a:r>
              <a:rPr lang="en-GB" altLang="en-US" b="1" i="1">
                <a:solidFill>
                  <a:schemeClr val="tx1"/>
                </a:solidFill>
                <a:latin typeface="Arial" panose="020B0604020202020204" pitchFamily="34" charset="0"/>
              </a:rPr>
              <a:t>normalisation</a:t>
            </a:r>
            <a:r>
              <a:rPr lang="en-GB" altLang="en-US">
                <a:solidFill>
                  <a:schemeClr val="tx1"/>
                </a:solidFill>
                <a:latin typeface="Arial" panose="020B0604020202020204" pitchFamily="34" charset="0"/>
              </a:rPr>
              <a:t>. 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fa9aa088-5676-46de-a19b-74679e73de18"/>
</p:tagLst>
</file>

<file path=ppt/theme/theme1.xml><?xml version="1.0" encoding="utf-8"?>
<a:theme xmlns:a="http://schemas.openxmlformats.org/drawingml/2006/main" name="Blank Presentation">
  <a:themeElements>
    <a:clrScheme name="Custom 11">
      <a:dk1>
        <a:srgbClr val="000000"/>
      </a:dk1>
      <a:lt1>
        <a:srgbClr val="FFFFFF"/>
      </a:lt1>
      <a:dk2>
        <a:srgbClr val="000000"/>
      </a:dk2>
      <a:lt2>
        <a:srgbClr val="3F3F3F"/>
      </a:lt2>
      <a:accent1>
        <a:srgbClr val="212167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Gill Sans"/>
        <a:ea typeface="ＭＳ Ｐゴシック"/>
        <a:cs typeface=""/>
      </a:majorFont>
      <a:minorFont>
        <a:latin typeface="Gill San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3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3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st 2">
  <a:themeElements>
    <a:clrScheme name="test 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est 2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3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32" charset="-128"/>
          </a:defRPr>
        </a:defPPr>
      </a:lstStyle>
    </a:lnDef>
  </a:objectDefaults>
  <a:extraClrSchemeLst>
    <a:extraClrScheme>
      <a:clrScheme name="test 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 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 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 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 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 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 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 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 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 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 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 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17E0D879CC564094532C08ADB51DA8" ma:contentTypeVersion="18" ma:contentTypeDescription="Create a new document." ma:contentTypeScope="" ma:versionID="e918d0942375ba27de1f182e78d7b8ac">
  <xsd:schema xmlns:xsd="http://www.w3.org/2001/XMLSchema" xmlns:xs="http://www.w3.org/2001/XMLSchema" xmlns:p="http://schemas.microsoft.com/office/2006/metadata/properties" xmlns:ns3="bdeceafc-5c0f-406d-b95f-35e6593d664b" xmlns:ns4="dbeaa6b5-7a21-43b8-ab59-31e7cbf2c187" targetNamespace="http://schemas.microsoft.com/office/2006/metadata/properties" ma:root="true" ma:fieldsID="cb6d8367aab685ba43ec9884064424a1" ns3:_="" ns4:_="">
    <xsd:import namespace="bdeceafc-5c0f-406d-b95f-35e6593d664b"/>
    <xsd:import namespace="dbeaa6b5-7a21-43b8-ab59-31e7cbf2c18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eceafc-5c0f-406d-b95f-35e6593d66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eaa6b5-7a21-43b8-ab59-31e7cbf2c187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deceafc-5c0f-406d-b95f-35e6593d664b" xsi:nil="true"/>
  </documentManagement>
</p:properties>
</file>

<file path=customXml/itemProps1.xml><?xml version="1.0" encoding="utf-8"?>
<ds:datastoreItem xmlns:ds="http://schemas.openxmlformats.org/officeDocument/2006/customXml" ds:itemID="{3AAFF500-D90A-43B5-9D60-577C0A8CA1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eceafc-5c0f-406d-b95f-35e6593d664b"/>
    <ds:schemaRef ds:uri="dbeaa6b5-7a21-43b8-ab59-31e7cbf2c1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D8FA2B6-3F3B-4B4C-A606-52CF4AA3230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97C02C-D789-411E-ABA3-D8599F33A480}">
  <ds:schemaRefs>
    <ds:schemaRef ds:uri="http://purl.org/dc/dcmitype/"/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dbeaa6b5-7a21-43b8-ab59-31e7cbf2c187"/>
    <ds:schemaRef ds:uri="http://schemas.openxmlformats.org/package/2006/metadata/core-properties"/>
    <ds:schemaRef ds:uri="bdeceafc-5c0f-406d-b95f-35e6593d664b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Eric:Users:Eric:Desktop:test 2.ppt</Template>
  <TotalTime>893</TotalTime>
  <Words>1311</Words>
  <Application>Microsoft Office PowerPoint</Application>
  <PresentationFormat>On-screen Show (4:3)</PresentationFormat>
  <Paragraphs>368</Paragraphs>
  <Slides>33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Gill Sans</vt:lpstr>
      <vt:lpstr>Arial</vt:lpstr>
      <vt:lpstr>Bauhaus 93</vt:lpstr>
      <vt:lpstr>Courier New</vt:lpstr>
      <vt:lpstr>Blank Presentation</vt:lpstr>
      <vt:lpstr>test 2</vt:lpstr>
      <vt:lpstr>PowerPoint Presentation</vt:lpstr>
      <vt:lpstr>The Unit Roadmap</vt:lpstr>
      <vt:lpstr>Scope and Coverage</vt:lpstr>
      <vt:lpstr>Learning Outcomes</vt:lpstr>
      <vt:lpstr>Background to Relational Model</vt:lpstr>
      <vt:lpstr>PowerPoint Presentation</vt:lpstr>
      <vt:lpstr>History – Theoretical Basis </vt:lpstr>
      <vt:lpstr>Data Independence</vt:lpstr>
      <vt:lpstr>Normalised Relations</vt:lpstr>
      <vt:lpstr>Set-Orientated Data Manipulation Languages</vt:lpstr>
      <vt:lpstr>History – Practical Developments - 1</vt:lpstr>
      <vt:lpstr>History – Practical Developments - 2</vt:lpstr>
      <vt:lpstr>History - Practical Developments - 3</vt:lpstr>
      <vt:lpstr>Terminology -1</vt:lpstr>
      <vt:lpstr>Terminology 1:  example</vt:lpstr>
      <vt:lpstr>Terminology - 2</vt:lpstr>
      <vt:lpstr>PowerPoint Presentation</vt:lpstr>
      <vt:lpstr>Quiz</vt:lpstr>
      <vt:lpstr>Alternative Terminology</vt:lpstr>
      <vt:lpstr>Checkpoint Summary </vt:lpstr>
      <vt:lpstr>Properties of a Relation - 1</vt:lpstr>
      <vt:lpstr>Discussion Session</vt:lpstr>
      <vt:lpstr>Properties of a Relation - 2</vt:lpstr>
      <vt:lpstr>Now a Relation - Still Problems </vt:lpstr>
      <vt:lpstr>PowerPoint Presentation</vt:lpstr>
      <vt:lpstr>PowerPoint Presentation</vt:lpstr>
      <vt:lpstr>PowerPoint Presentation</vt:lpstr>
      <vt:lpstr>Normalisation</vt:lpstr>
      <vt:lpstr>Concepts Needed for Next Session</vt:lpstr>
      <vt:lpstr>Topic Summary</vt:lpstr>
      <vt:lpstr>Learning Outcomes – Have We Met Them?</vt:lpstr>
      <vt:lpstr>References</vt:lpstr>
      <vt:lpstr>Topic 4 – The Relational Model</vt:lpstr>
    </vt:vector>
  </TitlesOfParts>
  <Company>True Creative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Riley</dc:creator>
  <cp:lastModifiedBy>Liew Pei Ling</cp:lastModifiedBy>
  <cp:revision>100</cp:revision>
  <dcterms:created xsi:type="dcterms:W3CDTF">2008-01-18T13:21:43Z</dcterms:created>
  <dcterms:modified xsi:type="dcterms:W3CDTF">2024-03-13T13:11:15Z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0x0101007B17E0D879CC564094532C08ADB51DA8</vt:lpwstr>
  </property>
</Properties>
</file>