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</p:sldMasterIdLst>
  <p:notesMasterIdLst>
    <p:notesMasterId r:id="rId33"/>
  </p:notesMasterIdLst>
  <p:handoutMasterIdLst>
    <p:handoutMasterId r:id="rId34"/>
  </p:handoutMasterIdLst>
  <p:sldIdLst>
    <p:sldId id="261" r:id="rId6"/>
    <p:sldId id="308" r:id="rId7"/>
    <p:sldId id="276" r:id="rId8"/>
    <p:sldId id="277" r:id="rId9"/>
    <p:sldId id="278" r:id="rId10"/>
    <p:sldId id="279" r:id="rId11"/>
    <p:sldId id="284" r:id="rId12"/>
    <p:sldId id="285" r:id="rId13"/>
    <p:sldId id="286" r:id="rId14"/>
    <p:sldId id="310" r:id="rId15"/>
    <p:sldId id="287" r:id="rId16"/>
    <p:sldId id="288" r:id="rId17"/>
    <p:sldId id="289" r:id="rId18"/>
    <p:sldId id="290" r:id="rId19"/>
    <p:sldId id="291" r:id="rId20"/>
    <p:sldId id="309" r:id="rId21"/>
    <p:sldId id="292" r:id="rId22"/>
    <p:sldId id="293" r:id="rId23"/>
    <p:sldId id="311" r:id="rId24"/>
    <p:sldId id="280" r:id="rId25"/>
    <p:sldId id="281" r:id="rId26"/>
    <p:sldId id="282" r:id="rId27"/>
    <p:sldId id="283" r:id="rId28"/>
    <p:sldId id="270" r:id="rId29"/>
    <p:sldId id="295" r:id="rId30"/>
    <p:sldId id="268" r:id="rId31"/>
    <p:sldId id="262" r:id="rId32"/>
  </p:sldIdLst>
  <p:sldSz cx="9144000" cy="6858000" type="screen4x3"/>
  <p:notesSz cx="6858000" cy="9144000"/>
  <p:custDataLst>
    <p:tags r:id="rId3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929"/>
    <a:srgbClr val="CB9535"/>
    <a:srgbClr val="974F8E"/>
    <a:srgbClr val="286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1"/>
    <p:restoredTop sz="94648"/>
  </p:normalViewPr>
  <p:slideViewPr>
    <p:cSldViewPr>
      <p:cViewPr varScale="1">
        <p:scale>
          <a:sx n="93" d="100"/>
          <a:sy n="93" d="100"/>
        </p:scale>
        <p:origin x="1374" y="78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gs" Target="tags/tag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w Pei Ling" userId="c3090c8e-0726-43ba-95b9-123e980a216d" providerId="ADAL" clId="{09F1F72D-97F4-4F48-8649-24C8186F085F}"/>
    <pc:docChg chg="custSel modSld">
      <pc:chgData name="Liew Pei Ling" userId="c3090c8e-0726-43ba-95b9-123e980a216d" providerId="ADAL" clId="{09F1F72D-97F4-4F48-8649-24C8186F085F}" dt="2024-03-13T13:47:17.159" v="1" actId="207"/>
      <pc:docMkLst>
        <pc:docMk/>
      </pc:docMkLst>
      <pc:sldChg chg="modSp mod">
        <pc:chgData name="Liew Pei Ling" userId="c3090c8e-0726-43ba-95b9-123e980a216d" providerId="ADAL" clId="{09F1F72D-97F4-4F48-8649-24C8186F085F}" dt="2024-03-13T13:47:17.159" v="1" actId="207"/>
        <pc:sldMkLst>
          <pc:docMk/>
          <pc:sldMk cId="0" sldId="308"/>
        </pc:sldMkLst>
        <pc:graphicFrameChg chg="modGraphic">
          <ac:chgData name="Liew Pei Ling" userId="c3090c8e-0726-43ba-95b9-123e980a216d" providerId="ADAL" clId="{09F1F72D-97F4-4F48-8649-24C8186F085F}" dt="2024-03-13T13:47:17.159" v="1" actId="207"/>
          <ac:graphicFrameMkLst>
            <pc:docMk/>
            <pc:sldMk cId="0" sldId="308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Topic X – Topic Title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Visuals Handout – Page </a:t>
            </a:r>
            <a:fld id="{47280E68-9758-4804-95CB-69DBD28E8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2EC795-962E-4ED0-9A93-C2C2E7798E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938E12A-4B62-4AF8-8C00-EBAE99A1757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Title Master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F8E07EA-C6E4-4937-B133-3FE526A1783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Slide Master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39BADB-7682-464E-8A45-CC54408BFB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End Slide Master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/>
            <p:cNvSpPr>
              <a:spLocks noChangeArrowheads="1"/>
            </p:cNvSpPr>
            <p:nvPr userDrawn="1"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/>
            <p:cNvSpPr>
              <a:spLocks noChangeArrowheads="1"/>
            </p:cNvSpPr>
            <p:nvPr userDrawn="1"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50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43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177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10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564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65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27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25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4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928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48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28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6235700" y="0"/>
            <a:ext cx="2908300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GB" altLang="en-US" sz="1000" dirty="0">
                <a:solidFill>
                  <a:schemeClr val="bg1"/>
                </a:solidFill>
                <a:latin typeface="Gill Sans" pitchFamily="1" charset="0"/>
              </a:rPr>
              <a:t>Normalisation Topic 5 - 5.</a:t>
            </a:r>
            <a:fld id="{79FF7D10-977A-4E27-A67F-4CC77384F3D1}" type="slidenum">
              <a:rPr lang="en-GB" altLang="en-US" sz="1000" smtClean="0">
                <a:solidFill>
                  <a:schemeClr val="bg1"/>
                </a:solidFill>
                <a:latin typeface="Gill Sans" pitchFamily="1" charset="0"/>
              </a:rPr>
              <a:pPr algn="r" eaLnBrk="1" hangingPunct="1"/>
              <a:t>‹#›</a:t>
            </a:fld>
            <a:endParaRPr lang="en-GB" altLang="en-US" sz="1000" dirty="0">
              <a:solidFill>
                <a:schemeClr val="bg1"/>
              </a:solidFill>
              <a:latin typeface="Gill Sans" pitchFamily="1" charset="0"/>
            </a:endParaRP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002060"/>
          </a:solidFill>
          <a:latin typeface="+mn-lt"/>
          <a:ea typeface="+mn-ea"/>
          <a:cs typeface="ＭＳ Ｐゴシック" charset="0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charset="0"/>
          <a:ea typeface="+mn-ea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pitchFamily="1" charset="0"/>
        <a:buChar char="–"/>
        <a:defRPr sz="2400">
          <a:solidFill>
            <a:schemeClr val="bg2"/>
          </a:solidFill>
          <a:latin typeface="Arial" charset="0"/>
          <a:ea typeface="+mn-ea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charset="0"/>
          <a:ea typeface="+mn-ea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558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7987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UNIT X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5150" y="3794125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Any Questions?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779838" y="4365625"/>
            <a:ext cx="5975350" cy="965200"/>
          </a:xfrm>
        </p:spPr>
        <p:txBody>
          <a:bodyPr/>
          <a:lstStyle/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Databases</a:t>
            </a:r>
          </a:p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Topic 5: Normalisation</a:t>
            </a:r>
            <a:endParaRPr lang="en-US" altLang="en-US" sz="1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Quiz</a:t>
            </a:r>
          </a:p>
        </p:txBody>
      </p:sp>
      <p:sp>
        <p:nvSpPr>
          <p:cNvPr id="17411" name="Content Placeholder 3"/>
          <p:cNvSpPr>
            <a:spLocks noGrp="1" noChangeArrowheads="1"/>
          </p:cNvSpPr>
          <p:nvPr>
            <p:ph idx="1"/>
          </p:nvPr>
        </p:nvSpPr>
        <p:spPr>
          <a:xfrm>
            <a:off x="107950" y="1557338"/>
            <a:ext cx="8856663" cy="4608512"/>
          </a:xfrm>
        </p:spPr>
        <p:txBody>
          <a:bodyPr/>
          <a:lstStyle/>
          <a:p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 What does it mean for an attribute B to </a:t>
            </a:r>
            <a:r>
              <a:rPr lang="en-GB" altLang="en-US" sz="2400" i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functionally dependent</a:t>
            </a:r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 on another attribute A in a relational database?</a:t>
            </a:r>
          </a:p>
          <a:p>
            <a:endParaRPr lang="en-GB" alt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A and B must both be primary keys.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A and B can be interchanged.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Every value of A must be unique, while B can have duplicates.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The value of B can be determined uniquely by the value of A.</a:t>
            </a:r>
          </a:p>
          <a:p>
            <a:endParaRPr lang="en-GB" alt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Lightning Bolt 4" descr="-"/>
          <p:cNvSpPr/>
          <p:nvPr/>
        </p:nvSpPr>
        <p:spPr bwMode="auto"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  <a:ea typeface="ＭＳ Ｐゴシック" pitchFamily="-32" charset="-128"/>
            </a:endParaRPr>
          </a:p>
        </p:txBody>
      </p:sp>
      <p:sp>
        <p:nvSpPr>
          <p:cNvPr id="6" name="Lightning Bolt 5" descr="-"/>
          <p:cNvSpPr/>
          <p:nvPr/>
        </p:nvSpPr>
        <p:spPr bwMode="auto"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  <a:ea typeface="ＭＳ Ｐゴシック" pitchFamily="-32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Discussion Session</a:t>
            </a:r>
          </a:p>
        </p:txBody>
      </p:sp>
      <p:graphicFrame>
        <p:nvGraphicFramePr>
          <p:cNvPr id="18435" name="Object 2"/>
          <p:cNvGraphicFramePr>
            <a:graphicFrameLocks noChangeAspect="1"/>
          </p:cNvGraphicFramePr>
          <p:nvPr/>
        </p:nvGraphicFramePr>
        <p:xfrm>
          <a:off x="-1371600" y="1773238"/>
          <a:ext cx="103505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4232" imgH="1230279" progId="Word.Document.8">
                  <p:embed/>
                </p:oleObj>
              </mc:Choice>
              <mc:Fallback>
                <p:oleObj name="Document" r:id="rId2" imgW="5644232" imgH="1230279" progId="Word.Document.8">
                  <p:embed/>
                  <p:pic>
                    <p:nvPicPr>
                      <p:cNvPr id="1843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1600" y="1773238"/>
                        <a:ext cx="103505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395288" y="3789363"/>
            <a:ext cx="8129587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3683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chemeClr val="bg2"/>
                </a:solidFill>
              </a:rPr>
              <a:t>What might be a candidate key?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altLang="en-US" sz="2800">
              <a:solidFill>
                <a:schemeClr val="bg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chemeClr val="bg2"/>
                </a:solidFill>
              </a:rPr>
              <a:t>What functional dependencies are going on here?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Discussion Session</a:t>
            </a: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-1409700" y="1625600"/>
          <a:ext cx="103505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4232" imgH="1258043" progId="Word.Document.8">
                  <p:embed/>
                </p:oleObj>
              </mc:Choice>
              <mc:Fallback>
                <p:oleObj name="Document" r:id="rId2" imgW="5644232" imgH="1258043" progId="Word.Document.8">
                  <p:embed/>
                  <p:pic>
                    <p:nvPicPr>
                      <p:cNvPr id="1945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09700" y="1625600"/>
                        <a:ext cx="10350500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79388" y="3411538"/>
            <a:ext cx="87137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chemeClr val="bg2"/>
                </a:solidFill>
              </a:rPr>
              <a:t>What might be a candidate key? </a:t>
            </a:r>
          </a:p>
          <a:p>
            <a:pPr>
              <a:buFont typeface="Arial" panose="020B0604020202020204" pitchFamily="34" charset="0"/>
              <a:buChar char="•"/>
            </a:pPr>
            <a:endParaRPr lang="en-GB" altLang="en-US" sz="2800">
              <a:solidFill>
                <a:schemeClr val="bg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chemeClr val="bg2"/>
                </a:solidFill>
              </a:rPr>
              <a:t>What functional dependencies are going on here?</a:t>
            </a: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1900238" y="4941888"/>
            <a:ext cx="461645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800" b="1" i="1" dirty="0"/>
              <a:t>Student ID, Activity -&gt; Fee</a:t>
            </a:r>
          </a:p>
          <a:p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Primary Key</a:t>
            </a: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0" y="1700213"/>
          <a:ext cx="7950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4232" imgH="1493859" progId="Word.Document.8">
                  <p:embed/>
                </p:oleObj>
              </mc:Choice>
              <mc:Fallback>
                <p:oleObj name="Document" r:id="rId2" imgW="5644232" imgH="1493859" progId="Word.Document.8">
                  <p:embed/>
                  <p:pic>
                    <p:nvPicPr>
                      <p:cNvPr id="2048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700213"/>
                        <a:ext cx="79502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179388" y="3789363"/>
            <a:ext cx="84994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3683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chemeClr val="bg2"/>
                </a:solidFill>
              </a:rPr>
              <a:t>Student ID is not a candidate key on its own.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chemeClr val="bg2"/>
                </a:solidFill>
              </a:rPr>
              <a:t>When we have identified a candidate key, we can choose the primary key - in this case Student ID and Activity.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Discussion Session</a:t>
            </a:r>
          </a:p>
        </p:txBody>
      </p:sp>
      <p:graphicFrame>
        <p:nvGraphicFramePr>
          <p:cNvPr id="21507" name="Object 2"/>
          <p:cNvGraphicFramePr>
            <a:graphicFrameLocks noChangeAspect="1"/>
          </p:cNvGraphicFramePr>
          <p:nvPr/>
        </p:nvGraphicFramePr>
        <p:xfrm>
          <a:off x="-900113" y="2298700"/>
          <a:ext cx="9601201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4232" imgH="1326192" progId="Word.Document.8">
                  <p:embed/>
                </p:oleObj>
              </mc:Choice>
              <mc:Fallback>
                <p:oleObj name="Document" r:id="rId2" imgW="5644232" imgH="1326192" progId="Word.Document.8">
                  <p:embed/>
                  <p:pic>
                    <p:nvPicPr>
                      <p:cNvPr id="2150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00113" y="2298700"/>
                        <a:ext cx="9601201" cy="226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219075" y="4221163"/>
            <a:ext cx="8497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3683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chemeClr val="bg2"/>
                </a:solidFill>
              </a:rPr>
              <a:t>What information do we lose if 9901 stops skiing?</a:t>
            </a:r>
          </a:p>
        </p:txBody>
      </p:sp>
      <p:sp>
        <p:nvSpPr>
          <p:cNvPr id="21509" name="TextBox 3"/>
          <p:cNvSpPr txBox="1">
            <a:spLocks noChangeArrowheads="1"/>
          </p:cNvSpPr>
          <p:nvPr/>
        </p:nvSpPr>
        <p:spPr bwMode="auto">
          <a:xfrm>
            <a:off x="322263" y="1312863"/>
            <a:ext cx="8499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8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/>
            <a:r>
              <a:rPr lang="en-GB" altLang="en-US" sz="2800" b="1">
                <a:solidFill>
                  <a:schemeClr val="bg2"/>
                </a:solidFill>
              </a:rPr>
              <a:t>Anomalies</a:t>
            </a:r>
          </a:p>
        </p:txBody>
      </p:sp>
      <p:sp>
        <p:nvSpPr>
          <p:cNvPr id="2" name="Rectangle 1"/>
          <p:cNvSpPr/>
          <p:nvPr/>
        </p:nvSpPr>
        <p:spPr>
          <a:xfrm>
            <a:off x="971600" y="5051548"/>
            <a:ext cx="5444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ea typeface="Times New Roman" panose="02020603050405020304" pitchFamily="18" charset="0"/>
                <a:cs typeface="Times New Roman" panose="02020603050405020304" pitchFamily="18" charset="0"/>
              </a:rPr>
              <a:t>This is called a Deletion anomaly</a:t>
            </a:r>
            <a:endParaRPr 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Splitting the Relation</a:t>
            </a:r>
          </a:p>
        </p:txBody>
      </p:sp>
      <p:graphicFrame>
        <p:nvGraphicFramePr>
          <p:cNvPr id="22531" name="Object 2"/>
          <p:cNvGraphicFramePr>
            <a:graphicFrameLocks noChangeAspect="1"/>
          </p:cNvGraphicFramePr>
          <p:nvPr/>
        </p:nvGraphicFramePr>
        <p:xfrm>
          <a:off x="-1401763" y="1905000"/>
          <a:ext cx="5829301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727969" imgH="1608983" progId="Word.Document.8">
                  <p:embed/>
                </p:oleObj>
              </mc:Choice>
              <mc:Fallback>
                <p:oleObj name="Document" r:id="rId2" imgW="3727969" imgH="1608983" progId="Word.Document.8">
                  <p:embed/>
                  <p:pic>
                    <p:nvPicPr>
                      <p:cNvPr id="2253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401763" y="1905000"/>
                        <a:ext cx="5829301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805363" y="2276475"/>
            <a:ext cx="2359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Student_activity</a:t>
            </a:r>
          </a:p>
        </p:txBody>
      </p:sp>
      <p:graphicFrame>
        <p:nvGraphicFramePr>
          <p:cNvPr id="22533" name="Object 3"/>
          <p:cNvGraphicFramePr>
            <a:graphicFrameLocks noChangeAspect="1"/>
          </p:cNvGraphicFramePr>
          <p:nvPr/>
        </p:nvGraphicFramePr>
        <p:xfrm>
          <a:off x="1485900" y="3898900"/>
          <a:ext cx="65913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551414" imgH="1023767" progId="Word.Document.8">
                  <p:embed/>
                </p:oleObj>
              </mc:Choice>
              <mc:Fallback>
                <p:oleObj name="Document" r:id="rId4" imgW="3551414" imgH="1023767" progId="Word.Document.8">
                  <p:embed/>
                  <p:pic>
                    <p:nvPicPr>
                      <p:cNvPr id="2253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3898900"/>
                        <a:ext cx="65913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60638" y="4495800"/>
            <a:ext cx="2155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Activity_cost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Checkpoint Summary</a:t>
            </a:r>
          </a:p>
        </p:txBody>
      </p:sp>
      <p:sp>
        <p:nvSpPr>
          <p:cNvPr id="2355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Relational integrity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Anomalies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Functional dependency </a:t>
            </a:r>
          </a:p>
          <a:p>
            <a:endParaRPr lang="en-GB" altLang="en-US" dirty="0"/>
          </a:p>
        </p:txBody>
      </p:sp>
      <p:sp>
        <p:nvSpPr>
          <p:cNvPr id="4" name="Lightning Bolt 3" descr="-"/>
          <p:cNvSpPr/>
          <p:nvPr/>
        </p:nvSpPr>
        <p:spPr bwMode="auto"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  <a:ea typeface="ＭＳ Ｐゴシック" pitchFamily="-32" charset="-128"/>
            </a:endParaRPr>
          </a:p>
        </p:txBody>
      </p:sp>
      <p:sp>
        <p:nvSpPr>
          <p:cNvPr id="5" name="Lightning Bolt 4" descr="-"/>
          <p:cNvSpPr/>
          <p:nvPr/>
        </p:nvSpPr>
        <p:spPr bwMode="auto"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>
              <a:latin typeface="Arial" charset="0"/>
              <a:ea typeface="ＭＳ Ｐゴシック" pitchFamily="-32" charset="-128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0"/>
            <a:ext cx="7772400" cy="1493838"/>
          </a:xfrm>
        </p:spPr>
        <p:txBody>
          <a:bodyPr/>
          <a:lstStyle/>
          <a:p>
            <a:r>
              <a:rPr lang="en-GB" altLang="en-US"/>
              <a:t>The Document</a:t>
            </a:r>
          </a:p>
        </p:txBody>
      </p:sp>
      <p:graphicFrame>
        <p:nvGraphicFramePr>
          <p:cNvPr id="24579" name="Object 2"/>
          <p:cNvGraphicFramePr>
            <a:graphicFrameLocks noChangeAspect="1"/>
          </p:cNvGraphicFramePr>
          <p:nvPr/>
        </p:nvGraphicFramePr>
        <p:xfrm>
          <a:off x="393700" y="1562100"/>
          <a:ext cx="8102600" cy="433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8563" imgH="3020890" progId="Word.Document.8">
                  <p:embed/>
                </p:oleObj>
              </mc:Choice>
              <mc:Fallback>
                <p:oleObj name="Document" r:id="rId2" imgW="5648563" imgH="3020890" progId="Word.Document.8">
                  <p:embed/>
                  <p:pic>
                    <p:nvPicPr>
                      <p:cNvPr id="2457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1562100"/>
                        <a:ext cx="8102600" cy="433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500063" y="1484313"/>
          <a:ext cx="5029200" cy="524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848299" imgH="1920375" progId="Word.Document.8">
                  <p:embed/>
                </p:oleObj>
              </mc:Choice>
              <mc:Fallback>
                <p:oleObj name="Document" r:id="rId2" imgW="1848299" imgH="1920375" progId="Word.Document.8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1484313"/>
                        <a:ext cx="5029200" cy="524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529263" y="2247900"/>
            <a:ext cx="3219450" cy="89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600">
                <a:solidFill>
                  <a:schemeClr val="bg2"/>
                </a:solidFill>
              </a:rPr>
              <a:t>Specify repeating group information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064438"/>
              </p:ext>
            </p:extLst>
          </p:nvPr>
        </p:nvGraphicFramePr>
        <p:xfrm>
          <a:off x="1059656" y="2276872"/>
          <a:ext cx="6162675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75113" imgH="2379102" progId="Word.Document.8">
                  <p:embed/>
                </p:oleObj>
              </mc:Choice>
              <mc:Fallback>
                <p:oleObj name="Document" r:id="rId2" imgW="3475113" imgH="2379102" progId="Word.Document.8">
                  <p:embed/>
                  <p:pic>
                    <p:nvPicPr>
                      <p:cNvPr id="266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656" y="2276872"/>
                        <a:ext cx="6162675" cy="421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274638" y="290513"/>
            <a:ext cx="63277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First Normal Form (1NF)</a:t>
            </a: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395536" y="1438845"/>
            <a:ext cx="83529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b="1" dirty="0">
                <a:solidFill>
                  <a:srgbClr val="002060"/>
                </a:solidFill>
              </a:rPr>
              <a:t>- Remove Repeating Group Information</a:t>
            </a:r>
            <a:endParaRPr lang="en-GB" altLang="en-US" sz="32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56102"/>
              </p:ext>
            </p:extLst>
          </p:nvPr>
        </p:nvGraphicFramePr>
        <p:xfrm>
          <a:off x="611188" y="1484313"/>
          <a:ext cx="7777162" cy="4321173"/>
        </p:xfrm>
        <a:graphic>
          <a:graphicData uri="http://schemas.openxmlformats.org/drawingml/2006/table">
            <a:tbl>
              <a:tblPr/>
              <a:tblGrid>
                <a:gridCol w="111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Introduction to the unit and database fundamentals 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2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1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3</a:t>
                      </a:r>
                      <a:endParaRPr lang="en-GB" sz="1900" b="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2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4</a:t>
                      </a:r>
                      <a:endParaRPr lang="en-GB" sz="1900" b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The Relational Model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b="1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5</a:t>
                      </a:r>
                      <a:endParaRPr lang="en-GB" sz="1900" b="1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Normalisation</a:t>
                      </a:r>
                      <a:endParaRPr kumimoji="0" lang="en-GB" alt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6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SQL 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7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Design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8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Supporting transactions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9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Implementation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10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Security and Cloud Databases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11</a:t>
                      </a:r>
                      <a:endParaRPr lang="en-GB" sz="190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Big Data and Post-Relational Databases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12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900" dirty="0">
                          <a:latin typeface="Arial" panose="020B0604020202020204" pitchFamily="34" charset="0"/>
                          <a:ea typeface="Calibri"/>
                          <a:cs typeface="Arial" panose="020B0604020202020204" pitchFamily="34" charset="0"/>
                        </a:rPr>
                        <a:t>Summary</a:t>
                      </a:r>
                      <a:endParaRPr lang="en-GB" sz="1900" dirty="0">
                        <a:latin typeface="Arial" panose="020B0604020202020204" pitchFamily="34" charset="0"/>
                        <a:ea typeface="Calibri"/>
                        <a:cs typeface="Arial" panose="020B0604020202020204" pitchFamily="34" charset="0"/>
                      </a:endParaRPr>
                    </a:p>
                  </a:txBody>
                  <a:tcPr marL="68582" marR="6858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2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96867"/>
              </p:ext>
            </p:extLst>
          </p:nvPr>
        </p:nvGraphicFramePr>
        <p:xfrm>
          <a:off x="467544" y="2137103"/>
          <a:ext cx="8229600" cy="437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518598" imgH="2511371" progId="Word.Document.8">
                  <p:embed/>
                </p:oleObj>
              </mc:Choice>
              <mc:Fallback>
                <p:oleObj name="Document" r:id="rId2" imgW="4518598" imgH="2511371" progId="Word.Document.8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7103"/>
                        <a:ext cx="8229600" cy="437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74638" y="1306389"/>
            <a:ext cx="825780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2060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- Remove Partial Key Dependencies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74638" y="290513"/>
            <a:ext cx="71469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Second Normal Form (2NF)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74526"/>
              </p:ext>
            </p:extLst>
          </p:nvPr>
        </p:nvGraphicFramePr>
        <p:xfrm>
          <a:off x="971600" y="1807919"/>
          <a:ext cx="7405688" cy="460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3510" imgH="3544083" progId="Word.Document.8">
                  <p:embed/>
                </p:oleObj>
              </mc:Choice>
              <mc:Fallback>
                <p:oleObj name="Document" r:id="rId2" imgW="5643510" imgH="3544083" progId="Word.Document.8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807919"/>
                        <a:ext cx="7405688" cy="460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39552" y="1223144"/>
            <a:ext cx="68323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rgbClr val="002060"/>
                </a:solidFill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- Remove Non-Key Dependencies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80988" y="404813"/>
            <a:ext cx="6516687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400" dirty="0">
                <a:solidFill>
                  <a:schemeClr val="bg1"/>
                </a:solidFill>
                <a:ea typeface="+mj-ea"/>
                <a:cs typeface="Arial" panose="020B0604020202020204" pitchFamily="34" charset="0"/>
              </a:rPr>
              <a:t>Third Normal Form (3NF)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266036"/>
              </p:ext>
            </p:extLst>
          </p:nvPr>
        </p:nvGraphicFramePr>
        <p:xfrm>
          <a:off x="611561" y="1265238"/>
          <a:ext cx="9626818" cy="559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38504" imgH="3861342" progId="Word.Document.8">
                  <p:embed/>
                </p:oleObj>
              </mc:Choice>
              <mc:Fallback>
                <p:oleObj name="Document" r:id="rId2" imgW="5838504" imgH="3861342" progId="Word.Document.8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1" y="1265238"/>
                        <a:ext cx="9626818" cy="559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275856" y="1542380"/>
            <a:ext cx="1800201" cy="4510608"/>
            <a:chOff x="2627313" y="331638"/>
            <a:chExt cx="1524000" cy="5519738"/>
          </a:xfrm>
          <a:noFill/>
        </p:grpSpPr>
        <p:sp>
          <p:nvSpPr>
            <p:cNvPr id="14339" name="AutoShape 3"/>
            <p:cNvSpPr>
              <a:spLocks noChangeArrowheads="1"/>
            </p:cNvSpPr>
            <p:nvPr/>
          </p:nvSpPr>
          <p:spPr bwMode="auto">
            <a:xfrm>
              <a:off x="2627313" y="331638"/>
              <a:ext cx="1524000" cy="838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dirty="0"/>
                <a:t>Student</a:t>
              </a:r>
            </a:p>
          </p:txBody>
        </p:sp>
        <p:sp>
          <p:nvSpPr>
            <p:cNvPr id="14340" name="AutoShape 4"/>
            <p:cNvSpPr>
              <a:spLocks noChangeArrowheads="1"/>
            </p:cNvSpPr>
            <p:nvPr/>
          </p:nvSpPr>
          <p:spPr bwMode="auto">
            <a:xfrm>
              <a:off x="2627313" y="1555601"/>
              <a:ext cx="1524000" cy="838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/>
                <a:t>Course</a:t>
              </a:r>
            </a:p>
          </p:txBody>
        </p:sp>
        <p:sp>
          <p:nvSpPr>
            <p:cNvPr id="14341" name="AutoShape 5"/>
            <p:cNvSpPr>
              <a:spLocks noChangeArrowheads="1"/>
            </p:cNvSpPr>
            <p:nvPr/>
          </p:nvSpPr>
          <p:spPr bwMode="auto">
            <a:xfrm>
              <a:off x="2627313" y="2708126"/>
              <a:ext cx="1524000" cy="838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1600"/>
                <a:t>Student Module</a:t>
              </a:r>
            </a:p>
          </p:txBody>
        </p:sp>
        <p:sp>
          <p:nvSpPr>
            <p:cNvPr id="14342" name="AutoShape 6"/>
            <p:cNvSpPr>
              <a:spLocks noChangeArrowheads="1"/>
            </p:cNvSpPr>
            <p:nvPr/>
          </p:nvSpPr>
          <p:spPr bwMode="auto">
            <a:xfrm>
              <a:off x="2627313" y="3860651"/>
              <a:ext cx="1524000" cy="838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200"/>
                <a:t>Result Type</a:t>
              </a:r>
            </a:p>
          </p:txBody>
        </p:sp>
        <p:sp>
          <p:nvSpPr>
            <p:cNvPr id="14343" name="AutoShape 7"/>
            <p:cNvSpPr>
              <a:spLocks noChangeArrowheads="1"/>
            </p:cNvSpPr>
            <p:nvPr/>
          </p:nvSpPr>
          <p:spPr bwMode="auto">
            <a:xfrm>
              <a:off x="2627313" y="5013176"/>
              <a:ext cx="1524000" cy="838200"/>
            </a:xfrm>
            <a:prstGeom prst="roundRect">
              <a:avLst>
                <a:gd name="adj" fmla="val 16667"/>
              </a:avLst>
            </a:prstGeom>
            <a:grp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dirty="0"/>
                <a:t>Module</a:t>
              </a:r>
            </a:p>
          </p:txBody>
        </p:sp>
      </p:grpSp>
      <p:sp>
        <p:nvSpPr>
          <p:cNvPr id="29700" name="Text Box 8"/>
          <p:cNvSpPr txBox="1">
            <a:spLocks noChangeArrowheads="1"/>
          </p:cNvSpPr>
          <p:nvPr/>
        </p:nvSpPr>
        <p:spPr bwMode="auto">
          <a:xfrm>
            <a:off x="6537325" y="1565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911225" y="1430338"/>
          <a:ext cx="7321550" cy="459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4232" imgH="3544083" progId="Word.Document.8">
                  <p:embed/>
                </p:oleObj>
              </mc:Choice>
              <mc:Fallback>
                <p:oleObj name="Document" r:id="rId2" imgW="5644232" imgH="3544083" progId="Word.Document.8">
                  <p:embed/>
                  <p:pic>
                    <p:nvPicPr>
                      <p:cNvPr id="307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430338"/>
                        <a:ext cx="7321550" cy="459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8"/>
          <p:cNvSpPr>
            <a:spLocks noChangeArrowheads="1"/>
          </p:cNvSpPr>
          <p:nvPr/>
        </p:nvSpPr>
        <p:spPr bwMode="auto">
          <a:xfrm>
            <a:off x="2555875" y="2120900"/>
            <a:ext cx="1944688" cy="1008063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>
              <a:solidFill>
                <a:schemeClr val="bg2"/>
              </a:solidFill>
            </a:endParaRPr>
          </a:p>
        </p:txBody>
      </p:sp>
      <p:sp>
        <p:nvSpPr>
          <p:cNvPr id="30724" name="Text Box 8"/>
          <p:cNvSpPr txBox="1">
            <a:spLocks noChangeArrowheads="1"/>
          </p:cNvSpPr>
          <p:nvPr/>
        </p:nvSpPr>
        <p:spPr bwMode="auto">
          <a:xfrm>
            <a:off x="6537325" y="15652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30725" name="Text Box 9"/>
          <p:cNvSpPr txBox="1">
            <a:spLocks noChangeArrowheads="1"/>
          </p:cNvSpPr>
          <p:nvPr/>
        </p:nvSpPr>
        <p:spPr bwMode="auto">
          <a:xfrm>
            <a:off x="2771775" y="3622675"/>
            <a:ext cx="56705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600">
                <a:solidFill>
                  <a:schemeClr val="bg2"/>
                </a:solidFill>
              </a:rPr>
              <a:t>A foreign key means we attach a ‘many’ end on an entity relationship diagram...</a:t>
            </a:r>
          </a:p>
        </p:txBody>
      </p:sp>
      <p:sp>
        <p:nvSpPr>
          <p:cNvPr id="30726" name="Line 12"/>
          <p:cNvSpPr>
            <a:spLocks noChangeShapeType="1"/>
          </p:cNvSpPr>
          <p:nvPr/>
        </p:nvSpPr>
        <p:spPr bwMode="auto">
          <a:xfrm>
            <a:off x="4403725" y="2662238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0727" name="Rectangle 9"/>
          <p:cNvSpPr>
            <a:spLocks noChangeArrowheads="1"/>
          </p:cNvSpPr>
          <p:nvPr/>
        </p:nvSpPr>
        <p:spPr bwMode="auto">
          <a:xfrm>
            <a:off x="2627313" y="2439988"/>
            <a:ext cx="15351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>
                <a:solidFill>
                  <a:schemeClr val="bg2"/>
                </a:solidFill>
              </a:rPr>
              <a:t>Student</a:t>
            </a:r>
          </a:p>
        </p:txBody>
      </p:sp>
      <p:sp>
        <p:nvSpPr>
          <p:cNvPr id="30728" name="TextBox 10"/>
          <p:cNvSpPr txBox="1">
            <a:spLocks noChangeArrowheads="1"/>
          </p:cNvSpPr>
          <p:nvPr/>
        </p:nvSpPr>
        <p:spPr bwMode="auto">
          <a:xfrm>
            <a:off x="6165850" y="1943100"/>
            <a:ext cx="1728788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>
              <a:solidFill>
                <a:schemeClr val="bg2"/>
              </a:solidFill>
            </a:endParaRPr>
          </a:p>
          <a:p>
            <a:r>
              <a:rPr lang="en-GB" altLang="en-US">
                <a:solidFill>
                  <a:schemeClr val="bg2"/>
                </a:solidFill>
              </a:rPr>
              <a:t>   Course</a:t>
            </a:r>
          </a:p>
          <a:p>
            <a:endParaRPr lang="en-GB" altLang="en-US">
              <a:solidFill>
                <a:schemeClr val="bg2"/>
              </a:solidFill>
            </a:endParaRPr>
          </a:p>
        </p:txBody>
      </p:sp>
      <p:sp>
        <p:nvSpPr>
          <p:cNvPr id="30729" name="TextBox 11"/>
          <p:cNvSpPr txBox="1">
            <a:spLocks noChangeArrowheads="1"/>
          </p:cNvSpPr>
          <p:nvPr/>
        </p:nvSpPr>
        <p:spPr bwMode="auto">
          <a:xfrm>
            <a:off x="4471988" y="2212975"/>
            <a:ext cx="731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0...*</a:t>
            </a:r>
          </a:p>
        </p:txBody>
      </p:sp>
      <p:sp>
        <p:nvSpPr>
          <p:cNvPr id="30730" name="TextBox 12"/>
          <p:cNvSpPr txBox="1">
            <a:spLocks noChangeArrowheads="1"/>
          </p:cNvSpPr>
          <p:nvPr/>
        </p:nvSpPr>
        <p:spPr bwMode="auto">
          <a:xfrm>
            <a:off x="6300788" y="1052513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30731" name="TextBox 13"/>
          <p:cNvSpPr txBox="1">
            <a:spLocks noChangeArrowheads="1"/>
          </p:cNvSpPr>
          <p:nvPr/>
        </p:nvSpPr>
        <p:spPr bwMode="auto">
          <a:xfrm>
            <a:off x="6011863" y="981075"/>
            <a:ext cx="18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30732" name="TextBox 14"/>
          <p:cNvSpPr txBox="1">
            <a:spLocks noChangeArrowheads="1"/>
          </p:cNvSpPr>
          <p:nvPr/>
        </p:nvSpPr>
        <p:spPr bwMode="auto">
          <a:xfrm>
            <a:off x="6011863" y="908050"/>
            <a:ext cx="185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30733" name="TextBox 15"/>
          <p:cNvSpPr txBox="1">
            <a:spLocks noChangeArrowheads="1"/>
          </p:cNvSpPr>
          <p:nvPr/>
        </p:nvSpPr>
        <p:spPr bwMode="auto">
          <a:xfrm>
            <a:off x="4787900" y="25654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GB" altLang="en-US"/>
          </a:p>
        </p:txBody>
      </p:sp>
      <p:sp>
        <p:nvSpPr>
          <p:cNvPr id="30734" name="TextBox 16"/>
          <p:cNvSpPr txBox="1">
            <a:spLocks noChangeArrowheads="1"/>
          </p:cNvSpPr>
          <p:nvPr/>
        </p:nvSpPr>
        <p:spPr bwMode="auto">
          <a:xfrm>
            <a:off x="5757863" y="21717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 Summary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idx="1"/>
          </p:nvPr>
        </p:nvSpPr>
        <p:spPr>
          <a:xfrm>
            <a:off x="62061" y="1285776"/>
            <a:ext cx="8856663" cy="4319587"/>
          </a:xfrm>
        </p:spPr>
        <p:txBody>
          <a:bodyPr/>
          <a:lstStyle/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</a:rPr>
              <a:t>Relational integrity</a:t>
            </a:r>
          </a:p>
          <a:p>
            <a:pPr lvl="2" eaLnBrk="1" hangingPunct="1"/>
            <a:r>
              <a:rPr lang="en-GB" altLang="en-US" sz="2000" dirty="0">
                <a:latin typeface="Arial" panose="020B0604020202020204" pitchFamily="34" charset="0"/>
              </a:rPr>
              <a:t>Nulls, Entity integrity, Referential integrity</a:t>
            </a:r>
            <a:endParaRPr lang="en-GB" altLang="en-US" sz="2400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</a:rPr>
              <a:t>Normalisation </a:t>
            </a:r>
          </a:p>
          <a:p>
            <a:pPr lvl="2" eaLnBrk="1" hangingPunct="1"/>
            <a:r>
              <a:rPr lang="en-GB" altLang="en-US" sz="2000" dirty="0">
                <a:latin typeface="Arial" panose="020B0604020202020204" pitchFamily="34" charset="0"/>
              </a:rPr>
              <a:t>1NF: Remove repeating groups</a:t>
            </a:r>
          </a:p>
          <a:p>
            <a:pPr lvl="2" eaLnBrk="1" hangingPunct="1"/>
            <a:r>
              <a:rPr lang="en-GB" altLang="en-US" sz="2000" dirty="0">
                <a:latin typeface="Arial" panose="020B0604020202020204" pitchFamily="34" charset="0"/>
              </a:rPr>
              <a:t>2NF: Remove partial key dependencies</a:t>
            </a:r>
          </a:p>
          <a:p>
            <a:pPr lvl="2" eaLnBrk="1" hangingPunct="1"/>
            <a:r>
              <a:rPr lang="en-GB" altLang="en-US" sz="2000" dirty="0">
                <a:latin typeface="Arial" panose="020B0604020202020204" pitchFamily="34" charset="0"/>
              </a:rPr>
              <a:t>3NF: Remove non-key dependencies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</a:rPr>
              <a:t>Anomalies: </a:t>
            </a:r>
          </a:p>
          <a:p>
            <a:pPr lvl="2" eaLnBrk="1" hangingPunct="1"/>
            <a:r>
              <a:rPr lang="en-GB" altLang="en-US" sz="2000" dirty="0">
                <a:latin typeface="Arial" panose="020B0604020202020204" pitchFamily="34" charset="0"/>
              </a:rPr>
              <a:t>Insert, update, Delete anomalies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</a:rPr>
              <a:t>Functional dependency </a:t>
            </a:r>
          </a:p>
          <a:p>
            <a:pPr lvl="1" eaLnBrk="1" hangingPunct="1"/>
            <a:r>
              <a:rPr lang="en-GB" altLang="en-US" sz="2400" dirty="0">
                <a:latin typeface="Arial" panose="020B0604020202020204" pitchFamily="34" charset="0"/>
              </a:rPr>
              <a:t>The process of normalisation</a:t>
            </a:r>
          </a:p>
          <a:p>
            <a:pPr lvl="2" eaLnBrk="1" hangingPunct="1"/>
            <a:r>
              <a:rPr lang="en-GB" altLang="en-US" sz="2000" dirty="0">
                <a:latin typeface="Arial" panose="020B0604020202020204" pitchFamily="34" charset="0"/>
              </a:rPr>
              <a:t>You must check your tables are in 3NF before developing your database.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15888"/>
            <a:ext cx="8677275" cy="1143000"/>
          </a:xfrm>
        </p:spPr>
        <p:txBody>
          <a:bodyPr/>
          <a:lstStyle/>
          <a:p>
            <a:pPr eaLnBrk="1" hangingPunct="1"/>
            <a:r>
              <a:rPr lang="en-GB" altLang="en-US" sz="3200" dirty="0"/>
              <a:t>Learning Outcomes – Have We Met Them?</a:t>
            </a:r>
            <a:endParaRPr lang="en-US" altLang="en-US" sz="32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989138"/>
            <a:ext cx="8856663" cy="3887787"/>
          </a:xfrm>
        </p:spPr>
        <p:txBody>
          <a:bodyPr/>
          <a:lstStyle/>
          <a:p>
            <a:pPr eaLnBrk="1" hangingPunct="1"/>
            <a:r>
              <a:rPr lang="en-GB" altLang="en-US" dirty="0"/>
              <a:t>By the end of this topic, students will be able to:</a:t>
            </a:r>
          </a:p>
          <a:p>
            <a:pPr lvl="1" eaLnBrk="1" hangingPunct="1"/>
            <a:r>
              <a:rPr lang="en-GB" dirty="0"/>
              <a:t>Explain the concept of relational integrity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Describe the concept of functional dependency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Recognise anomalies in relations</a:t>
            </a:r>
          </a:p>
          <a:p>
            <a:pPr lvl="1"/>
            <a:r>
              <a:rPr lang="en-GB"/>
              <a:t>Explain and apply the normalisation process to produce a model in 3NF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References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Connolly, T.M. and Begg, C.E. (2015). </a:t>
            </a:r>
            <a:r>
              <a:rPr lang="en-GB" altLang="en-US" i="1">
                <a:latin typeface="Arial" panose="020B0604020202020204" pitchFamily="34" charset="0"/>
                <a:cs typeface="Arial" panose="020B0604020202020204" pitchFamily="34" charset="0"/>
              </a:rPr>
              <a:t>Database systems : a practical approach to design, implementation, and management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. 6th ed. Harlow, Essex, England: Pearson Education Limited. Chapter 14.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Topic X – Topic Title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Any Questions?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Scope and Coverage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This topic will cover: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Relational integrity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Normalisation 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Anomalies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Functional dependency 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The process of normalisation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By the end of this topic, students will be able to:</a:t>
            </a:r>
          </a:p>
          <a:p>
            <a:pPr lvl="1" eaLnBrk="1" hangingPunct="1"/>
            <a:r>
              <a:rPr lang="en-GB" dirty="0"/>
              <a:t>Explain the concept of relational integrity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Describe the concept of functional dependency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Recognise anomalies in relations</a:t>
            </a:r>
          </a:p>
          <a:p>
            <a:pPr lvl="1"/>
            <a:r>
              <a:rPr lang="en-GB" dirty="0"/>
              <a:t>Explain and apply the normalisation process to produce a model in 3NF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Relational Integrity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2227" y="1412776"/>
            <a:ext cx="8856663" cy="4319587"/>
          </a:xfrm>
        </p:spPr>
        <p:txBody>
          <a:bodyPr/>
          <a:lstStyle/>
          <a:p>
            <a:pPr lvl="1" eaLnBrk="1" hangingPunct="1"/>
            <a:r>
              <a:rPr lang="en-GB" altLang="en-US" b="1" dirty="0">
                <a:latin typeface="Arial" panose="020B0604020202020204" pitchFamily="34" charset="0"/>
              </a:rPr>
              <a:t>Nulls</a:t>
            </a:r>
          </a:p>
          <a:p>
            <a:pPr lvl="2" eaLnBrk="1" hangingPunct="1"/>
            <a:r>
              <a:rPr lang="en-GB" dirty="0"/>
              <a:t>Represent values of an attribute that are unknown</a:t>
            </a:r>
            <a:endParaRPr lang="en-GB" altLang="en-US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GB" altLang="en-US" b="1" dirty="0">
                <a:latin typeface="Arial" panose="020B0604020202020204" pitchFamily="34" charset="0"/>
              </a:rPr>
              <a:t>Entity integrity</a:t>
            </a:r>
          </a:p>
          <a:p>
            <a:pPr lvl="2" eaLnBrk="1" hangingPunct="1"/>
            <a:r>
              <a:rPr lang="en-GB" dirty="0"/>
              <a:t>each tuple (or row) in a relation is unique</a:t>
            </a:r>
            <a:endParaRPr lang="en-GB" altLang="en-US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GB" altLang="en-US" b="1" dirty="0">
                <a:latin typeface="Arial" panose="020B0604020202020204" pitchFamily="34" charset="0"/>
              </a:rPr>
              <a:t>Referential integrity</a:t>
            </a:r>
          </a:p>
          <a:p>
            <a:pPr lvl="2" eaLnBrk="1" hangingPunct="1"/>
            <a:r>
              <a:rPr lang="en-GB" dirty="0"/>
              <a:t>If a foreign key exists in a relation, it must much a candidate key in its home relation or must be null</a:t>
            </a:r>
            <a:endParaRPr lang="en-GB" altLang="en-US" b="1" dirty="0">
              <a:latin typeface="Arial" panose="020B0604020202020204" pitchFamily="34" charset="0"/>
            </a:endParaRPr>
          </a:p>
          <a:p>
            <a:pPr lvl="1" eaLnBrk="1" hangingPunct="1"/>
            <a:r>
              <a:rPr lang="en-GB" altLang="en-US" b="1" dirty="0">
                <a:latin typeface="Arial" panose="020B0604020202020204" pitchFamily="34" charset="0"/>
              </a:rPr>
              <a:t>General constraints</a:t>
            </a:r>
          </a:p>
          <a:p>
            <a:pPr lvl="2" eaLnBrk="1" hangingPunct="1"/>
            <a:r>
              <a:rPr lang="en-GB" altLang="en-US" dirty="0">
                <a:latin typeface="Arial" panose="020B0604020202020204" pitchFamily="34" charset="0"/>
              </a:rPr>
              <a:t>Business rules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a Relation?</a:t>
            </a:r>
          </a:p>
        </p:txBody>
      </p:sp>
      <p:graphicFrame>
        <p:nvGraphicFramePr>
          <p:cNvPr id="133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692441"/>
              </p:ext>
            </p:extLst>
          </p:nvPr>
        </p:nvGraphicFramePr>
        <p:xfrm>
          <a:off x="384175" y="2212975"/>
          <a:ext cx="8539163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76263" imgH="1598065" progId="Word.Document.8">
                  <p:embed/>
                </p:oleObj>
              </mc:Choice>
              <mc:Fallback>
                <p:oleObj name="Document" r:id="rId2" imgW="5676263" imgH="1598065" progId="Word.Document.8">
                  <p:embed/>
                  <p:pic>
                    <p:nvPicPr>
                      <p:cNvPr id="133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2212975"/>
                        <a:ext cx="8539163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395288" y="1557338"/>
            <a:ext cx="1400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Students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Functional Dependence - 1</a:t>
            </a:r>
          </a:p>
        </p:txBody>
      </p:sp>
      <p:sp>
        <p:nvSpPr>
          <p:cNvPr id="14339" name="Content Placeholder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A relationship between attributes...</a:t>
            </a:r>
          </a:p>
          <a:p>
            <a:endParaRPr lang="en-GB" altLang="en-US" dirty="0"/>
          </a:p>
          <a:p>
            <a:pPr lvl="1"/>
            <a:r>
              <a:rPr lang="en-GB" altLang="en-US" b="1" i="1" dirty="0">
                <a:solidFill>
                  <a:schemeClr val="tx1"/>
                </a:solidFill>
                <a:latin typeface="Arial" panose="020B0604020202020204" pitchFamily="34" charset="0"/>
              </a:rPr>
              <a:t>A </a:t>
            </a:r>
            <a:r>
              <a:rPr lang="en-GB" altLang="en-US" b="1" i="1" dirty="0">
                <a:solidFill>
                  <a:schemeClr val="tx1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 B </a:t>
            </a:r>
          </a:p>
          <a:p>
            <a:pPr lvl="2"/>
            <a:r>
              <a:rPr lang="en-GB" altLang="en-US" dirty="0">
                <a:latin typeface="Arial" panose="020B0604020202020204" pitchFamily="34" charset="0"/>
                <a:sym typeface="Wingdings" panose="05000000000000000000" pitchFamily="2" charset="2"/>
              </a:rPr>
              <a:t>means B is </a:t>
            </a:r>
            <a:r>
              <a:rPr lang="en-GB" altLang="en-US" b="1" dirty="0">
                <a:latin typeface="Arial" panose="020B0604020202020204" pitchFamily="34" charset="0"/>
                <a:sym typeface="Wingdings" panose="05000000000000000000" pitchFamily="2" charset="2"/>
              </a:rPr>
              <a:t>functionally dependent </a:t>
            </a:r>
            <a:r>
              <a:rPr lang="en-GB" altLang="en-US" dirty="0">
                <a:latin typeface="Arial" panose="020B0604020202020204" pitchFamily="34" charset="0"/>
                <a:sym typeface="Wingdings" panose="05000000000000000000" pitchFamily="2" charset="2"/>
              </a:rPr>
              <a:t>on A - A functionally determines B.</a:t>
            </a:r>
          </a:p>
          <a:p>
            <a:endParaRPr lang="en-GB" altLang="en-US" i="0" dirty="0">
              <a:solidFill>
                <a:schemeClr val="bg2"/>
              </a:solidFill>
              <a:sym typeface="Wingdings" panose="05000000000000000000" pitchFamily="2" charset="2"/>
            </a:endParaRPr>
          </a:p>
          <a:p>
            <a:pPr lvl="1"/>
            <a:r>
              <a:rPr lang="en-GB" altLang="en-US" dirty="0">
                <a:latin typeface="Arial" panose="020B0604020202020204" pitchFamily="34" charset="0"/>
                <a:sym typeface="Wingdings" panose="05000000000000000000" pitchFamily="2" charset="2"/>
              </a:rPr>
              <a:t>For each value of A, there is associated </a:t>
            </a:r>
            <a:r>
              <a:rPr lang="en-GB" altLang="en-US" b="1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one value </a:t>
            </a:r>
            <a:r>
              <a:rPr lang="en-GB" altLang="en-US" dirty="0">
                <a:latin typeface="Arial" panose="020B0604020202020204" pitchFamily="34" charset="0"/>
                <a:sym typeface="Wingdings" panose="05000000000000000000" pitchFamily="2" charset="2"/>
              </a:rPr>
              <a:t>of B.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Functional Dependence - 2</a:t>
            </a:r>
          </a:p>
        </p:txBody>
      </p:sp>
      <p:graphicFrame>
        <p:nvGraphicFramePr>
          <p:cNvPr id="15363" name="Object 2"/>
          <p:cNvGraphicFramePr>
            <a:graphicFrameLocks noChangeAspect="1"/>
          </p:cNvGraphicFramePr>
          <p:nvPr/>
        </p:nvGraphicFramePr>
        <p:xfrm>
          <a:off x="-1371600" y="2133600"/>
          <a:ext cx="10502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4232" imgH="1117419" progId="Word.Document.8">
                  <p:embed/>
                </p:oleObj>
              </mc:Choice>
              <mc:Fallback>
                <p:oleObj name="Document" r:id="rId2" imgW="5644232" imgH="1117419" progId="Word.Document.8">
                  <p:embed/>
                  <p:pic>
                    <p:nvPicPr>
                      <p:cNvPr id="1536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1600" y="2133600"/>
                        <a:ext cx="105029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179388" y="4076700"/>
            <a:ext cx="90344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indent="-3683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chemeClr val="bg2"/>
                </a:solidFill>
              </a:rPr>
              <a:t>For any Student ID, there is one first name and one surname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 sz="2800">
                <a:solidFill>
                  <a:schemeClr val="bg2"/>
                </a:solidFill>
              </a:rPr>
              <a:t>But not the other way around...</a:t>
            </a: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279400" y="1557338"/>
            <a:ext cx="1484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Students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Functional Dependence - 3</a:t>
            </a: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-1371600" y="2133600"/>
          <a:ext cx="105029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44232" imgH="1076314" progId="Word.Document.8">
                  <p:embed/>
                </p:oleObj>
              </mc:Choice>
              <mc:Fallback>
                <p:oleObj name="Document" r:id="rId2" imgW="5644232" imgH="1076314" progId="Word.Document.8">
                  <p:embed/>
                  <p:pic>
                    <p:nvPicPr>
                      <p:cNvPr id="163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371600" y="2133600"/>
                        <a:ext cx="105029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179388" y="4076700"/>
            <a:ext cx="84963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66700" indent="-266700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bg2"/>
                </a:solidFill>
                <a:latin typeface="Arial" charset="0"/>
              </a:rPr>
              <a:t>For any Student ID, there is one first name and one surname</a:t>
            </a:r>
          </a:p>
          <a:p>
            <a:pPr marL="266700" indent="-266700">
              <a:buFont typeface="Arial" pitchFamily="34" charset="0"/>
              <a:buChar char="•"/>
              <a:defRPr/>
            </a:pPr>
            <a:r>
              <a:rPr lang="en-GB" sz="2800" b="1" i="1" dirty="0">
                <a:latin typeface="Arial" charset="0"/>
              </a:rPr>
              <a:t>Student ID -&gt; First Name, Surname</a:t>
            </a:r>
          </a:p>
          <a:p>
            <a:pPr>
              <a:defRPr/>
            </a:pPr>
            <a:endParaRPr lang="en-GB" dirty="0">
              <a:latin typeface="Arial" charset="0"/>
            </a:endParaRPr>
          </a:p>
        </p:txBody>
      </p:sp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323850" y="1484313"/>
            <a:ext cx="1484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Students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ad249e0d-472a-4f0e-8dcd-f43fedd54703"/>
</p:tagLst>
</file>

<file path=ppt/theme/theme1.xml><?xml version="1.0" encoding="utf-8"?>
<a:theme xmlns:a="http://schemas.openxmlformats.org/drawingml/2006/main" name="Blank Presentatio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3F3F3F"/>
      </a:lt2>
      <a:accent1>
        <a:srgbClr val="21216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st 2">
  <a:themeElements>
    <a:clrScheme name="tes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tes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7E0D879CC564094532C08ADB51DA8" ma:contentTypeVersion="18" ma:contentTypeDescription="Create a new document." ma:contentTypeScope="" ma:versionID="e918d0942375ba27de1f182e78d7b8ac">
  <xsd:schema xmlns:xsd="http://www.w3.org/2001/XMLSchema" xmlns:xs="http://www.w3.org/2001/XMLSchema" xmlns:p="http://schemas.microsoft.com/office/2006/metadata/properties" xmlns:ns3="bdeceafc-5c0f-406d-b95f-35e6593d664b" xmlns:ns4="dbeaa6b5-7a21-43b8-ab59-31e7cbf2c187" targetNamespace="http://schemas.microsoft.com/office/2006/metadata/properties" ma:root="true" ma:fieldsID="cb6d8367aab685ba43ec9884064424a1" ns3:_="" ns4:_="">
    <xsd:import namespace="bdeceafc-5c0f-406d-b95f-35e6593d664b"/>
    <xsd:import namespace="dbeaa6b5-7a21-43b8-ab59-31e7cbf2c1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ceafc-5c0f-406d-b95f-35e6593d6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aa6b5-7a21-43b8-ab59-31e7cbf2c1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eceafc-5c0f-406d-b95f-35e6593d664b" xsi:nil="true"/>
  </documentManagement>
</p:properties>
</file>

<file path=customXml/itemProps1.xml><?xml version="1.0" encoding="utf-8"?>
<ds:datastoreItem xmlns:ds="http://schemas.openxmlformats.org/officeDocument/2006/customXml" ds:itemID="{0B992CC5-5BAC-4777-BA25-652DC005BF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ceafc-5c0f-406d-b95f-35e6593d664b"/>
    <ds:schemaRef ds:uri="dbeaa6b5-7a21-43b8-ab59-31e7cbf2c1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BB7A70-725E-4580-BCB5-8B906D712BA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118028-2BC0-4FA3-821F-5235B048A0C3}">
  <ds:schemaRefs>
    <ds:schemaRef ds:uri="bdeceafc-5c0f-406d-b95f-35e6593d664b"/>
    <ds:schemaRef ds:uri="http://purl.org/dc/dcmitype/"/>
    <ds:schemaRef ds:uri="http://schemas.microsoft.com/office/2006/metadata/properties"/>
    <ds:schemaRef ds:uri="dbeaa6b5-7a21-43b8-ab59-31e7cbf2c187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959</TotalTime>
  <Words>690</Words>
  <Application>Microsoft Office PowerPoint</Application>
  <PresentationFormat>On-screen Show (4:3)</PresentationFormat>
  <Paragraphs>143</Paragraphs>
  <Slides>27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Gill Sans</vt:lpstr>
      <vt:lpstr>Arial</vt:lpstr>
      <vt:lpstr>Times New Roman</vt:lpstr>
      <vt:lpstr>Wingdings</vt:lpstr>
      <vt:lpstr>Blank Presentation</vt:lpstr>
      <vt:lpstr>test 2</vt:lpstr>
      <vt:lpstr>Document</vt:lpstr>
      <vt:lpstr>PowerPoint Presentation</vt:lpstr>
      <vt:lpstr>The Unit Roadmap</vt:lpstr>
      <vt:lpstr>Scope and Coverage</vt:lpstr>
      <vt:lpstr>Learning Outcomes</vt:lpstr>
      <vt:lpstr>Relational Integrity</vt:lpstr>
      <vt:lpstr>What is a Relation?</vt:lpstr>
      <vt:lpstr>Functional Dependence - 1</vt:lpstr>
      <vt:lpstr>Functional Dependence - 2</vt:lpstr>
      <vt:lpstr>Functional Dependence - 3</vt:lpstr>
      <vt:lpstr>Quiz</vt:lpstr>
      <vt:lpstr>Discussion Session</vt:lpstr>
      <vt:lpstr>Discussion Session</vt:lpstr>
      <vt:lpstr>Primary Key</vt:lpstr>
      <vt:lpstr>Discussion Session</vt:lpstr>
      <vt:lpstr>Splitting the Relation</vt:lpstr>
      <vt:lpstr>Checkpoint Summary</vt:lpstr>
      <vt:lpstr>The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 Summary</vt:lpstr>
      <vt:lpstr>Learning Outcomes – Have We Met Them?</vt:lpstr>
      <vt:lpstr>References</vt:lpstr>
      <vt:lpstr>Topic X – Topic Title</vt:lpstr>
    </vt:vector>
  </TitlesOfParts>
  <Company>True Creative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Liew Pei Ling</cp:lastModifiedBy>
  <cp:revision>106</cp:revision>
  <dcterms:created xsi:type="dcterms:W3CDTF">2008-01-18T13:21:43Z</dcterms:created>
  <dcterms:modified xsi:type="dcterms:W3CDTF">2024-03-13T13:47:18Z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0x0101007B17E0D879CC564094532C08ADB51DA8</vt:lpwstr>
  </property>
</Properties>
</file>