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50" r:id="rId5"/>
  </p:sldMasterIdLst>
  <p:notesMasterIdLst>
    <p:notesMasterId r:id="rId51"/>
  </p:notesMasterIdLst>
  <p:handoutMasterIdLst>
    <p:handoutMasterId r:id="rId52"/>
  </p:handoutMasterIdLst>
  <p:sldIdLst>
    <p:sldId id="261" r:id="rId6"/>
    <p:sldId id="308" r:id="rId7"/>
    <p:sldId id="276" r:id="rId8"/>
    <p:sldId id="277" r:id="rId9"/>
    <p:sldId id="278" r:id="rId10"/>
    <p:sldId id="279" r:id="rId11"/>
    <p:sldId id="294" r:id="rId12"/>
    <p:sldId id="295" r:id="rId13"/>
    <p:sldId id="310" r:id="rId14"/>
    <p:sldId id="297" r:id="rId15"/>
    <p:sldId id="299" r:id="rId16"/>
    <p:sldId id="300" r:id="rId17"/>
    <p:sldId id="280" r:id="rId18"/>
    <p:sldId id="309" r:id="rId19"/>
    <p:sldId id="283" r:id="rId20"/>
    <p:sldId id="284" r:id="rId21"/>
    <p:sldId id="311" r:id="rId22"/>
    <p:sldId id="285" r:id="rId23"/>
    <p:sldId id="286" r:id="rId24"/>
    <p:sldId id="287" r:id="rId25"/>
    <p:sldId id="288" r:id="rId26"/>
    <p:sldId id="289" r:id="rId27"/>
    <p:sldId id="269" r:id="rId28"/>
    <p:sldId id="266" r:id="rId29"/>
    <p:sldId id="272" r:id="rId30"/>
    <p:sldId id="273" r:id="rId31"/>
    <p:sldId id="274" r:id="rId32"/>
    <p:sldId id="275" r:id="rId33"/>
    <p:sldId id="312" r:id="rId34"/>
    <p:sldId id="313" r:id="rId35"/>
    <p:sldId id="314" r:id="rId36"/>
    <p:sldId id="281" r:id="rId37"/>
    <p:sldId id="282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290" r:id="rId46"/>
    <p:sldId id="324" r:id="rId47"/>
    <p:sldId id="291" r:id="rId48"/>
    <p:sldId id="325" r:id="rId49"/>
    <p:sldId id="262" r:id="rId50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080FA-C6FD-46F2-BE1C-A01635547506}" v="6" dt="2024-03-13T14:03:56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1"/>
    <p:restoredTop sz="94648"/>
  </p:normalViewPr>
  <p:slideViewPr>
    <p:cSldViewPr>
      <p:cViewPr varScale="1">
        <p:scale>
          <a:sx n="93" d="100"/>
          <a:sy n="93" d="100"/>
        </p:scale>
        <p:origin x="1374" y="78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gs" Target="tags/tag1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ew Pei Ling" userId="c3090c8e-0726-43ba-95b9-123e980a216d" providerId="ADAL" clId="{2F6080FA-C6FD-46F2-BE1C-A01635547506}"/>
    <pc:docChg chg="custSel modSld">
      <pc:chgData name="Liew Pei Ling" userId="c3090c8e-0726-43ba-95b9-123e980a216d" providerId="ADAL" clId="{2F6080FA-C6FD-46F2-BE1C-A01635547506}" dt="2024-03-13T14:03:56.495" v="50" actId="14100"/>
      <pc:docMkLst>
        <pc:docMk/>
      </pc:docMkLst>
      <pc:sldChg chg="addSp modSp mod">
        <pc:chgData name="Liew Pei Ling" userId="c3090c8e-0726-43ba-95b9-123e980a216d" providerId="ADAL" clId="{2F6080FA-C6FD-46F2-BE1C-A01635547506}" dt="2024-03-13T14:03:56.495" v="50" actId="14100"/>
        <pc:sldMkLst>
          <pc:docMk/>
          <pc:sldMk cId="0" sldId="283"/>
        </pc:sldMkLst>
        <pc:spChg chg="add mod">
          <ac:chgData name="Liew Pei Ling" userId="c3090c8e-0726-43ba-95b9-123e980a216d" providerId="ADAL" clId="{2F6080FA-C6FD-46F2-BE1C-A01635547506}" dt="2024-03-13T14:03:38.466" v="47" actId="255"/>
          <ac:spMkLst>
            <pc:docMk/>
            <pc:sldMk cId="0" sldId="283"/>
            <ac:spMk id="3" creationId="{FEACBC92-9D43-6B0A-2E65-6CD23CDFE2F5}"/>
          </ac:spMkLst>
        </pc:spChg>
        <pc:spChg chg="mod">
          <ac:chgData name="Liew Pei Ling" userId="c3090c8e-0726-43ba-95b9-123e980a216d" providerId="ADAL" clId="{2F6080FA-C6FD-46F2-BE1C-A01635547506}" dt="2024-03-13T14:03:56.495" v="50" actId="14100"/>
          <ac:spMkLst>
            <pc:docMk/>
            <pc:sldMk cId="0" sldId="283"/>
            <ac:spMk id="23555" creationId="{00000000-0000-0000-0000-000000000000}"/>
          </ac:spMkLst>
        </pc:spChg>
      </pc:sldChg>
      <pc:sldChg chg="addSp modSp mod modAnim">
        <pc:chgData name="Liew Pei Ling" userId="c3090c8e-0726-43ba-95b9-123e980a216d" providerId="ADAL" clId="{2F6080FA-C6FD-46F2-BE1C-A01635547506}" dt="2024-03-13T14:03:21.707" v="46"/>
        <pc:sldMkLst>
          <pc:docMk/>
          <pc:sldMk cId="0" sldId="284"/>
        </pc:sldMkLst>
        <pc:spChg chg="add mod">
          <ac:chgData name="Liew Pei Ling" userId="c3090c8e-0726-43ba-95b9-123e980a216d" providerId="ADAL" clId="{2F6080FA-C6FD-46F2-BE1C-A01635547506}" dt="2024-03-13T14:03:09.212" v="44" actId="5793"/>
          <ac:spMkLst>
            <pc:docMk/>
            <pc:sldMk cId="0" sldId="284"/>
            <ac:spMk id="2" creationId="{B8C665B7-C0F1-A4CD-D1C1-6580ECD325AB}"/>
          </ac:spMkLst>
        </pc:spChg>
        <pc:spChg chg="mod">
          <ac:chgData name="Liew Pei Ling" userId="c3090c8e-0726-43ba-95b9-123e980a216d" providerId="ADAL" clId="{2F6080FA-C6FD-46F2-BE1C-A01635547506}" dt="2024-03-13T14:03:17.761" v="45" actId="207"/>
          <ac:spMkLst>
            <pc:docMk/>
            <pc:sldMk cId="0" sldId="284"/>
            <ac:spMk id="24579" creationId="{00000000-0000-0000-0000-000000000000}"/>
          </ac:spMkLst>
        </pc:spChg>
      </pc:sldChg>
      <pc:sldChg chg="modSp mod">
        <pc:chgData name="Liew Pei Ling" userId="c3090c8e-0726-43ba-95b9-123e980a216d" providerId="ADAL" clId="{2F6080FA-C6FD-46F2-BE1C-A01635547506}" dt="2024-03-13T13:56:10.218" v="1" actId="207"/>
        <pc:sldMkLst>
          <pc:docMk/>
          <pc:sldMk cId="0" sldId="308"/>
        </pc:sldMkLst>
        <pc:graphicFrameChg chg="modGraphic">
          <ac:chgData name="Liew Pei Ling" userId="c3090c8e-0726-43ba-95b9-123e980a216d" providerId="ADAL" clId="{2F6080FA-C6FD-46F2-BE1C-A01635547506}" dt="2024-03-13T13:56:10.218" v="1" actId="207"/>
          <ac:graphicFrameMkLst>
            <pc:docMk/>
            <pc:sldMk cId="0" sldId="308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Topic X – Topic Title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en-US"/>
              <a:t>Visuals Handout – Page </a:t>
            </a:r>
            <a:fld id="{A71CBFB6-F296-4BB2-9E41-99F735B6B2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FDFBCD-9D15-43AA-9D9E-163B610656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FE436E-B979-40C3-9B90-0E57150393A1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Title Master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30D4B6-EE91-4768-95AB-045809D587C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Slide Master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56B93D-D7F7-43E0-8BF7-9E4DE026AEC8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6BF634-0EDC-4C8E-8C7A-22A50C84AE49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End Slide Master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/>
            <p:cNvSpPr>
              <a:spLocks noChangeArrowheads="1"/>
            </p:cNvSpPr>
            <p:nvPr userDrawn="1"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/>
            <p:cNvSpPr>
              <a:spLocks noChangeArrowheads="1"/>
            </p:cNvSpPr>
            <p:nvPr userDrawn="1"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54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65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418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3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00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72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21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88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1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44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31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20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6235700" y="0"/>
            <a:ext cx="2908300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GB" altLang="en-US" sz="1000" dirty="0">
                <a:solidFill>
                  <a:schemeClr val="bg1"/>
                </a:solidFill>
                <a:latin typeface="Gill Sans" pitchFamily="1" charset="0"/>
              </a:rPr>
              <a:t>SQL Topic 6 - 6.</a:t>
            </a:r>
            <a:fld id="{92AB7B8F-6CA7-4CD5-BC56-EC1C16033690}" type="slidenum">
              <a:rPr lang="en-GB" altLang="en-US" sz="1000" smtClean="0">
                <a:solidFill>
                  <a:schemeClr val="bg1"/>
                </a:solidFill>
                <a:latin typeface="Gill Sans" pitchFamily="1" charset="0"/>
              </a:rPr>
              <a:pPr algn="r" eaLnBrk="1" hangingPunct="1"/>
              <a:t>‹#›</a:t>
            </a:fld>
            <a:endParaRPr lang="en-GB" altLang="en-US" sz="1000" dirty="0">
              <a:solidFill>
                <a:schemeClr val="bg1"/>
              </a:solidFill>
              <a:latin typeface="Gill Sans" pitchFamily="1" charset="0"/>
            </a:endParaRP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002060"/>
          </a:solidFill>
          <a:latin typeface="+mn-lt"/>
          <a:ea typeface="+mn-ea"/>
          <a:cs typeface="ＭＳ Ｐゴシック" charset="0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charset="0"/>
          <a:ea typeface="+mn-ea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pitchFamily="1" charset="0"/>
        <a:buChar char="–"/>
        <a:defRPr sz="2400">
          <a:solidFill>
            <a:schemeClr val="bg2"/>
          </a:solidFill>
          <a:latin typeface="Arial" charset="0"/>
          <a:ea typeface="+mn-ea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charset="0"/>
          <a:ea typeface="+mn-ea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5pPr>
      <a:lvl6pPr marL="25558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798763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UNIT X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5150" y="3794125"/>
            <a:ext cx="548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Any Questions?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est.com/toad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est.com/toad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779838" y="4365625"/>
            <a:ext cx="5975350" cy="965200"/>
          </a:xfrm>
        </p:spPr>
        <p:txBody>
          <a:bodyPr/>
          <a:lstStyle/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Databases</a:t>
            </a:r>
          </a:p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Topic 6: SQL</a:t>
            </a:r>
            <a:endParaRPr lang="en-US" altLang="en-US" sz="1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496300" cy="4824413"/>
          </a:xfrm>
        </p:spPr>
        <p:txBody>
          <a:bodyPr/>
          <a:lstStyle/>
          <a:p>
            <a:br>
              <a:rPr lang="en-GB" altLang="en-US"/>
            </a:br>
            <a:br>
              <a:rPr lang="en-GB" altLang="en-US"/>
            </a:br>
            <a:r>
              <a:rPr lang="en-GB" altLang="en-US" sz="3200" b="1"/>
              <a:t>Select</a:t>
            </a:r>
            <a:r>
              <a:rPr lang="en-GB" altLang="en-US" sz="3200"/>
              <a:t> branchID, Count(staff_id)</a:t>
            </a:r>
            <a:br>
              <a:rPr lang="en-GB" altLang="en-US" sz="3200"/>
            </a:br>
            <a:r>
              <a:rPr lang="en-GB" altLang="en-US" sz="3200" b="1"/>
              <a:t>From</a:t>
            </a:r>
            <a:r>
              <a:rPr lang="en-GB" altLang="en-US" sz="3200"/>
              <a:t> workers</a:t>
            </a:r>
            <a:br>
              <a:rPr lang="en-GB" altLang="en-US" sz="3200"/>
            </a:br>
            <a:r>
              <a:rPr lang="en-GB" altLang="en-US" sz="3200" b="1"/>
              <a:t>Where</a:t>
            </a:r>
            <a:r>
              <a:rPr lang="en-GB" altLang="en-US" sz="3200"/>
              <a:t> branchType = ‘Main’</a:t>
            </a:r>
            <a:br>
              <a:rPr lang="en-GB" altLang="en-US" sz="3200"/>
            </a:br>
            <a:r>
              <a:rPr lang="en-GB" altLang="en-US" sz="3200" b="1"/>
              <a:t>Group </a:t>
            </a:r>
            <a:r>
              <a:rPr lang="en-GB" altLang="en-US" sz="3200"/>
              <a:t>by branchID</a:t>
            </a:r>
            <a:br>
              <a:rPr lang="en-GB" altLang="en-US" sz="3200"/>
            </a:br>
            <a:r>
              <a:rPr lang="en-GB" altLang="en-US" sz="3200" b="1"/>
              <a:t>Having</a:t>
            </a:r>
            <a:r>
              <a:rPr lang="en-GB" altLang="en-US" sz="3200"/>
              <a:t> Count (staff_id) &gt; 1</a:t>
            </a:r>
            <a:br>
              <a:rPr lang="en-GB" altLang="en-US" sz="3200"/>
            </a:br>
            <a:r>
              <a:rPr lang="en-GB" altLang="en-US" sz="3200" b="1"/>
              <a:t>Order</a:t>
            </a:r>
            <a:r>
              <a:rPr lang="en-GB" altLang="en-US" sz="3200"/>
              <a:t> by branchID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563" y="836613"/>
            <a:ext cx="2590800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1400" b="1" i="1" dirty="0"/>
              <a:t>Which columns will appear?</a:t>
            </a:r>
          </a:p>
        </p:txBody>
      </p:sp>
      <p:cxnSp>
        <p:nvCxnSpPr>
          <p:cNvPr id="17412" name="Straight Arrow Connector 5"/>
          <p:cNvCxnSpPr>
            <a:cxnSpLocks noChangeShapeType="1"/>
          </p:cNvCxnSpPr>
          <p:nvPr/>
        </p:nvCxnSpPr>
        <p:spPr bwMode="auto">
          <a:xfrm rot="5400000">
            <a:off x="1865313" y="1160462"/>
            <a:ext cx="433388" cy="360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3646488" y="2058988"/>
            <a:ext cx="1511300" cy="33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1600" b="1" i="1" dirty="0"/>
              <a:t>Which table?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80100" y="2368550"/>
            <a:ext cx="1141413" cy="33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1600" b="1" i="1" dirty="0"/>
              <a:t>Condition</a:t>
            </a:r>
          </a:p>
        </p:txBody>
      </p:sp>
      <p:cxnSp>
        <p:nvCxnSpPr>
          <p:cNvPr id="17415" name="Straight Arrow Connector 12"/>
          <p:cNvCxnSpPr>
            <a:cxnSpLocks noChangeShapeType="1"/>
          </p:cNvCxnSpPr>
          <p:nvPr/>
        </p:nvCxnSpPr>
        <p:spPr bwMode="auto">
          <a:xfrm flipH="1">
            <a:off x="4402138" y="2530475"/>
            <a:ext cx="1449387" cy="239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581650" y="2924175"/>
            <a:ext cx="2647950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1600" b="1" i="1" dirty="0"/>
              <a:t>Groups by some column </a:t>
            </a:r>
          </a:p>
          <a:p>
            <a:pPr>
              <a:defRPr/>
            </a:pPr>
            <a:r>
              <a:rPr lang="en-GB" sz="1600" b="1" i="1" dirty="0"/>
              <a:t>Value </a:t>
            </a:r>
          </a:p>
        </p:txBody>
      </p:sp>
      <p:cxnSp>
        <p:nvCxnSpPr>
          <p:cNvPr id="17417" name="Straight Arrow Connector 16"/>
          <p:cNvCxnSpPr>
            <a:cxnSpLocks noChangeShapeType="1"/>
          </p:cNvCxnSpPr>
          <p:nvPr/>
        </p:nvCxnSpPr>
        <p:spPr bwMode="auto">
          <a:xfrm flipH="1" flipV="1">
            <a:off x="3562350" y="3065463"/>
            <a:ext cx="2019300" cy="147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445250" y="3573463"/>
            <a:ext cx="1979613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1600" b="1" i="1" dirty="0"/>
              <a:t>Restricts what will</a:t>
            </a:r>
          </a:p>
          <a:p>
            <a:pPr>
              <a:defRPr/>
            </a:pPr>
            <a:r>
              <a:rPr lang="en-GB" sz="1600" b="1" i="1" dirty="0"/>
              <a:t>Be grouped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775" y="4940300"/>
            <a:ext cx="3267075" cy="338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1600" b="1" i="1" dirty="0"/>
              <a:t>Specifies the order of the result</a:t>
            </a:r>
          </a:p>
        </p:txBody>
      </p:sp>
      <p:cxnSp>
        <p:nvCxnSpPr>
          <p:cNvPr id="17420" name="Straight Arrow Connector 20"/>
          <p:cNvCxnSpPr>
            <a:cxnSpLocks noChangeShapeType="1"/>
          </p:cNvCxnSpPr>
          <p:nvPr/>
        </p:nvCxnSpPr>
        <p:spPr bwMode="auto">
          <a:xfrm flipV="1">
            <a:off x="2052638" y="4157663"/>
            <a:ext cx="0" cy="782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Straight Arrow Connector 22"/>
          <p:cNvCxnSpPr>
            <a:cxnSpLocks noChangeShapeType="1"/>
          </p:cNvCxnSpPr>
          <p:nvPr/>
        </p:nvCxnSpPr>
        <p:spPr bwMode="auto">
          <a:xfrm flipH="1" flipV="1">
            <a:off x="4643438" y="3603625"/>
            <a:ext cx="1801812" cy="187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Rectangle 1"/>
          <p:cNvSpPr>
            <a:spLocks noChangeArrowheads="1"/>
          </p:cNvSpPr>
          <p:nvPr/>
        </p:nvSpPr>
        <p:spPr bwMode="auto">
          <a:xfrm>
            <a:off x="168275" y="1431925"/>
            <a:ext cx="4572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b="1">
                <a:solidFill>
                  <a:schemeClr val="bg2"/>
                </a:solidFill>
              </a:rPr>
              <a:t>SELECT</a:t>
            </a:r>
            <a:r>
              <a:rPr lang="en-GB" altLang="en-US">
                <a:solidFill>
                  <a:schemeClr val="bg2"/>
                </a:solidFill>
              </a:rPr>
              <a:t> branchID, COUNT(staff_id)</a:t>
            </a:r>
            <a:br>
              <a:rPr lang="en-GB" altLang="en-US">
                <a:solidFill>
                  <a:schemeClr val="bg2"/>
                </a:solidFill>
              </a:rPr>
            </a:br>
            <a:r>
              <a:rPr lang="en-GB" altLang="en-US" b="1">
                <a:solidFill>
                  <a:schemeClr val="bg2"/>
                </a:solidFill>
              </a:rPr>
              <a:t>FROM</a:t>
            </a:r>
            <a:r>
              <a:rPr lang="en-GB" altLang="en-US">
                <a:solidFill>
                  <a:schemeClr val="bg2"/>
                </a:solidFill>
              </a:rPr>
              <a:t> worker</a:t>
            </a:r>
            <a:br>
              <a:rPr lang="en-GB" altLang="en-US">
                <a:solidFill>
                  <a:schemeClr val="bg2"/>
                </a:solidFill>
              </a:rPr>
            </a:br>
            <a:r>
              <a:rPr lang="en-GB" altLang="en-US" b="1">
                <a:solidFill>
                  <a:schemeClr val="bg2"/>
                </a:solidFill>
              </a:rPr>
              <a:t>WHERE</a:t>
            </a:r>
            <a:r>
              <a:rPr lang="en-GB" altLang="en-US">
                <a:solidFill>
                  <a:schemeClr val="bg2"/>
                </a:solidFill>
              </a:rPr>
              <a:t> branchType = ‘Main’</a:t>
            </a:r>
            <a:br>
              <a:rPr lang="en-GB" altLang="en-US">
                <a:solidFill>
                  <a:schemeClr val="bg2"/>
                </a:solidFill>
              </a:rPr>
            </a:br>
            <a:r>
              <a:rPr lang="en-GB" altLang="en-US" b="1">
                <a:solidFill>
                  <a:schemeClr val="bg2"/>
                </a:solidFill>
              </a:rPr>
              <a:t>GROUP</a:t>
            </a:r>
            <a:r>
              <a:rPr lang="en-GB" altLang="en-US">
                <a:solidFill>
                  <a:schemeClr val="bg2"/>
                </a:solidFill>
              </a:rPr>
              <a:t> BY branchID</a:t>
            </a:r>
            <a:br>
              <a:rPr lang="en-GB" altLang="en-US">
                <a:solidFill>
                  <a:schemeClr val="bg2"/>
                </a:solidFill>
              </a:rPr>
            </a:br>
            <a:r>
              <a:rPr lang="en-GB" altLang="en-US" b="1">
                <a:solidFill>
                  <a:schemeClr val="bg2"/>
                </a:solidFill>
              </a:rPr>
              <a:t>HAVING</a:t>
            </a:r>
            <a:r>
              <a:rPr lang="en-GB" altLang="en-US">
                <a:solidFill>
                  <a:schemeClr val="bg2"/>
                </a:solidFill>
              </a:rPr>
              <a:t> COUNT (staff_id) &gt; 1</a:t>
            </a:r>
            <a:br>
              <a:rPr lang="en-GB" altLang="en-US">
                <a:solidFill>
                  <a:schemeClr val="bg2"/>
                </a:solidFill>
              </a:rPr>
            </a:br>
            <a:r>
              <a:rPr lang="en-GB" altLang="en-US" b="1">
                <a:solidFill>
                  <a:schemeClr val="bg2"/>
                </a:solidFill>
              </a:rPr>
              <a:t>ORDER</a:t>
            </a:r>
            <a:r>
              <a:rPr lang="en-GB" altLang="en-US">
                <a:solidFill>
                  <a:schemeClr val="bg2"/>
                </a:solidFill>
              </a:rPr>
              <a:t> BY branchID;</a:t>
            </a:r>
            <a:endParaRPr lang="en-GB" altLang="en-US"/>
          </a:p>
        </p:txBody>
      </p:sp>
      <p:cxnSp>
        <p:nvCxnSpPr>
          <p:cNvPr id="17423" name="Straight Arrow Connector 8"/>
          <p:cNvCxnSpPr>
            <a:cxnSpLocks noChangeShapeType="1"/>
          </p:cNvCxnSpPr>
          <p:nvPr/>
        </p:nvCxnSpPr>
        <p:spPr bwMode="auto">
          <a:xfrm flipH="1">
            <a:off x="2506663" y="2227263"/>
            <a:ext cx="1058862" cy="141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Insert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7" lvl="1" indent="0">
              <a:buFontTx/>
              <a:buNone/>
              <a:defRPr/>
            </a:pPr>
            <a:r>
              <a:rPr lang="en-GB" altLang="en-US" dirty="0"/>
              <a:t>INSERT INTO student (</a:t>
            </a:r>
            <a:r>
              <a:rPr lang="en-GB" altLang="en-US" dirty="0" err="1"/>
              <a:t>student_id</a:t>
            </a:r>
            <a:r>
              <a:rPr lang="en-GB" altLang="en-US" dirty="0"/>
              <a:t>, </a:t>
            </a:r>
            <a:r>
              <a:rPr lang="en-GB" altLang="en-US" dirty="0" err="1"/>
              <a:t>first_name</a:t>
            </a:r>
            <a:r>
              <a:rPr lang="en-GB" altLang="en-US" dirty="0"/>
              <a:t>, </a:t>
            </a:r>
            <a:r>
              <a:rPr lang="en-GB" altLang="en-US" dirty="0" err="1"/>
              <a:t>last_name</a:t>
            </a:r>
            <a:r>
              <a:rPr lang="en-GB" altLang="en-US" dirty="0"/>
              <a:t>)</a:t>
            </a:r>
          </a:p>
          <a:p>
            <a:pPr marL="268287" lvl="1" indent="0">
              <a:buFontTx/>
              <a:buNone/>
              <a:defRPr/>
            </a:pPr>
            <a:r>
              <a:rPr lang="en-GB" altLang="en-US" dirty="0"/>
              <a:t>VALUES (1,’Satpal’,’Singh’);</a:t>
            </a:r>
          </a:p>
          <a:p>
            <a:pPr lvl="1">
              <a:defRPr/>
            </a:pPr>
            <a:endParaRPr lang="en-GB" altLang="en-US" dirty="0"/>
          </a:p>
          <a:p>
            <a:pPr marL="268287" lvl="1" indent="0">
              <a:buFontTx/>
              <a:buNone/>
              <a:defRPr/>
            </a:pPr>
            <a:r>
              <a:rPr lang="en-GB" altLang="en-US" dirty="0"/>
              <a:t>INSERT INTO student </a:t>
            </a:r>
          </a:p>
          <a:p>
            <a:pPr marL="268287" lvl="1" indent="0">
              <a:buFontTx/>
              <a:buNone/>
              <a:defRPr/>
            </a:pPr>
            <a:r>
              <a:rPr lang="en-GB" altLang="en-US" dirty="0"/>
              <a:t>VALUES (1,’Satpal’,’Singh’,’Overseas’,’Undergrad’);</a:t>
            </a:r>
          </a:p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Update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7" lvl="1" indent="0">
              <a:buFontTx/>
              <a:buNone/>
              <a:defRPr/>
            </a:pPr>
            <a:r>
              <a:rPr lang="en-GB" altLang="en-US" dirty="0"/>
              <a:t>UPDATE student</a:t>
            </a:r>
          </a:p>
          <a:p>
            <a:pPr marL="268287" lvl="1" indent="0">
              <a:buFontTx/>
              <a:buNone/>
              <a:defRPr/>
            </a:pPr>
            <a:r>
              <a:rPr lang="en-GB" altLang="en-US" dirty="0"/>
              <a:t>SET </a:t>
            </a:r>
            <a:r>
              <a:rPr lang="en-GB" altLang="en-US" dirty="0" err="1"/>
              <a:t>student_type</a:t>
            </a:r>
            <a:r>
              <a:rPr lang="en-GB" altLang="en-US" dirty="0"/>
              <a:t> = ‘Undergrad’;</a:t>
            </a:r>
          </a:p>
          <a:p>
            <a:pPr lvl="1">
              <a:defRPr/>
            </a:pPr>
            <a:endParaRPr lang="en-GB" altLang="en-US" dirty="0"/>
          </a:p>
          <a:p>
            <a:pPr marL="268287" lvl="1" indent="0">
              <a:buFontTx/>
              <a:buNone/>
              <a:defRPr/>
            </a:pPr>
            <a:r>
              <a:rPr lang="en-GB" altLang="en-US" dirty="0"/>
              <a:t>UPDATE student </a:t>
            </a:r>
          </a:p>
          <a:p>
            <a:pPr marL="268287" lvl="1" indent="0">
              <a:buFontTx/>
              <a:buNone/>
              <a:defRPr/>
            </a:pPr>
            <a:r>
              <a:rPr lang="en-GB" altLang="en-US" dirty="0"/>
              <a:t>SET </a:t>
            </a:r>
            <a:r>
              <a:rPr lang="en-GB" altLang="en-US" dirty="0" err="1"/>
              <a:t>student_type</a:t>
            </a:r>
            <a:r>
              <a:rPr lang="en-GB" altLang="en-US" dirty="0"/>
              <a:t> = ‘Undergrad’</a:t>
            </a:r>
          </a:p>
          <a:p>
            <a:pPr marL="268287" lvl="1" indent="0">
              <a:buFontTx/>
              <a:buNone/>
              <a:defRPr/>
            </a:pPr>
            <a:r>
              <a:rPr lang="en-GB" altLang="en-US" dirty="0"/>
              <a:t>WHERE </a:t>
            </a:r>
            <a:r>
              <a:rPr lang="en-GB" altLang="en-US" dirty="0" err="1"/>
              <a:t>student_id</a:t>
            </a:r>
            <a:r>
              <a:rPr lang="en-GB" altLang="en-US" dirty="0"/>
              <a:t> = 1;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Delete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DELETE FROM student;</a:t>
            </a:r>
          </a:p>
          <a:p>
            <a:pPr marL="266700" lvl="1" indent="0"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DELETE FROM student WHERE student_id = 1;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Quiz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412875"/>
            <a:ext cx="8856663" cy="4752975"/>
          </a:xfrm>
        </p:spPr>
        <p:txBody>
          <a:bodyPr/>
          <a:lstStyle/>
          <a:p>
            <a:pPr marL="266700" lvl="1" indent="0">
              <a:buFontTx/>
              <a:buNone/>
            </a:pPr>
            <a:r>
              <a:rPr lang="en-GB" altLang="en-US" sz="2200" dirty="0">
                <a:latin typeface="Arial" panose="020B0604020202020204" pitchFamily="34" charset="0"/>
              </a:rPr>
              <a:t>Which statement accurately describes the use of the INSERT, UPDATE, and DELETE commands in a relational database?</a:t>
            </a:r>
          </a:p>
          <a:p>
            <a:pPr marL="266700" lvl="1" indent="0">
              <a:buFontTx/>
              <a:buNone/>
            </a:pPr>
            <a:endParaRPr lang="en-GB" altLang="en-US" sz="2200" dirty="0">
              <a:latin typeface="Arial" panose="020B0604020202020204" pitchFamily="34" charset="0"/>
            </a:endParaRPr>
          </a:p>
          <a:p>
            <a:pPr marL="723900" lvl="1" indent="-457200">
              <a:buFont typeface="+mj-lt"/>
              <a:buAutoNum type="alphaLcParenR"/>
            </a:pPr>
            <a:r>
              <a:rPr lang="en-GB" altLang="en-US" sz="2200" dirty="0">
                <a:latin typeface="Arial" panose="020B0604020202020204" pitchFamily="34" charset="0"/>
              </a:rPr>
              <a:t>INSERT adds a new row to a table, UPDATE modifies existing data in a table, and DELETE removes rows from a table.</a:t>
            </a:r>
          </a:p>
          <a:p>
            <a:pPr marL="723900" lvl="1" indent="-457200">
              <a:buFont typeface="+mj-lt"/>
              <a:buAutoNum type="alphaLcParenR"/>
            </a:pPr>
            <a:r>
              <a:rPr lang="en-GB" altLang="en-US" sz="2200" dirty="0">
                <a:latin typeface="Arial" panose="020B0604020202020204" pitchFamily="34" charset="0"/>
              </a:rPr>
              <a:t>UPDATE adds a new row to a table, INSERT modifies existing data in a table, and DELETE removes the entire table.</a:t>
            </a:r>
          </a:p>
          <a:p>
            <a:pPr marL="723900" lvl="1" indent="-457200">
              <a:buFont typeface="+mj-lt"/>
              <a:buAutoNum type="alphaLcParenR"/>
            </a:pPr>
            <a:r>
              <a:rPr lang="en-GB" altLang="en-US" sz="2200" dirty="0">
                <a:latin typeface="Arial" panose="020B0604020202020204" pitchFamily="34" charset="0"/>
              </a:rPr>
              <a:t>DELETE modifies existing data in a table, INSERT removes rows from a table, and UPDATE adds a new row to a table.</a:t>
            </a:r>
          </a:p>
          <a:p>
            <a:pPr marL="723900" lvl="1" indent="-457200">
              <a:buFont typeface="+mj-lt"/>
              <a:buAutoNum type="alphaLcParenR"/>
            </a:pPr>
            <a:r>
              <a:rPr lang="en-GB" altLang="en-US" sz="2200" dirty="0">
                <a:latin typeface="Arial" panose="020B0604020202020204" pitchFamily="34" charset="0"/>
              </a:rPr>
              <a:t>INSERT removes rows from a table, DELETE modifies existing data in a table, and UPDATE adds a new column to a table.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Activity 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4521" y="3286754"/>
            <a:ext cx="8856663" cy="2734534"/>
          </a:xfrm>
        </p:spPr>
        <p:txBody>
          <a:bodyPr/>
          <a:lstStyle/>
          <a:p>
            <a:pPr lvl="1"/>
            <a:r>
              <a:rPr lang="en-GB" altLang="en-US" sz="2000" dirty="0">
                <a:latin typeface="Arial" panose="020B0604020202020204" pitchFamily="34" charset="0"/>
              </a:rPr>
              <a:t>department</a:t>
            </a:r>
          </a:p>
          <a:p>
            <a:pPr lvl="1"/>
            <a:endParaRPr lang="en-GB" altLang="en-US" sz="2000" dirty="0">
              <a:latin typeface="Arial" panose="020B0604020202020204" pitchFamily="34" charset="0"/>
            </a:endParaRPr>
          </a:p>
          <a:p>
            <a:pPr lvl="1"/>
            <a:r>
              <a:rPr lang="en-GB" altLang="en-US" sz="2000" dirty="0" err="1">
                <a:latin typeface="Arial" panose="020B0604020202020204" pitchFamily="34" charset="0"/>
              </a:rPr>
              <a:t>department_id</a:t>
            </a:r>
            <a:r>
              <a:rPr lang="en-GB" altLang="en-US" sz="2000" dirty="0">
                <a:latin typeface="Arial" panose="020B0604020202020204" pitchFamily="34" charset="0"/>
              </a:rPr>
              <a:t> Integer</a:t>
            </a:r>
          </a:p>
          <a:p>
            <a:pPr lvl="1"/>
            <a:endParaRPr lang="en-GB" altLang="en-US" sz="2000" dirty="0">
              <a:latin typeface="Arial" panose="020B0604020202020204" pitchFamily="34" charset="0"/>
            </a:endParaRPr>
          </a:p>
          <a:p>
            <a:pPr lvl="1"/>
            <a:r>
              <a:rPr lang="en-GB" altLang="en-US" sz="2000" dirty="0" err="1">
                <a:latin typeface="Arial" panose="020B0604020202020204" pitchFamily="34" charset="0"/>
              </a:rPr>
              <a:t>department_name</a:t>
            </a:r>
            <a:r>
              <a:rPr lang="en-GB" altLang="en-US" sz="2000" dirty="0">
                <a:latin typeface="Arial" panose="020B0604020202020204" pitchFamily="34" charset="0"/>
              </a:rPr>
              <a:t> varchar 30</a:t>
            </a:r>
          </a:p>
          <a:p>
            <a:pPr lvl="1"/>
            <a:endParaRPr lang="en-GB" altLang="en-US" sz="2000" dirty="0">
              <a:latin typeface="Arial" panose="020B0604020202020204" pitchFamily="34" charset="0"/>
            </a:endParaRPr>
          </a:p>
          <a:p>
            <a:pPr lvl="1"/>
            <a:r>
              <a:rPr lang="en-GB" altLang="en-US" sz="2000" dirty="0">
                <a:latin typeface="Arial" panose="020B0604020202020204" pitchFamily="34" charset="0"/>
              </a:rPr>
              <a:t>location varchar 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BC92-9D43-6B0A-2E65-6CD23CDFE2F5}"/>
              </a:ext>
            </a:extLst>
          </p:cNvPr>
          <p:cNvSpPr txBox="1"/>
          <p:nvPr/>
        </p:nvSpPr>
        <p:spPr>
          <a:xfrm>
            <a:off x="103188" y="1340768"/>
            <a:ext cx="8785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small groups, look at the department table that was created in both the first laboratory session and in subsequent ones. How would you write a statement to insert a new row of data in the table? The department will be number 8, based in Glasgow and will be the Complaints department. 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388" y="1341438"/>
            <a:ext cx="7993062" cy="2665412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department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department_Id Integer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department_Name varchar 30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location varchar 30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323850" y="3860800"/>
            <a:ext cx="60213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8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/>
            <a:r>
              <a:rPr lang="en-GB" altLang="en-US" sz="2800" dirty="0">
                <a:solidFill>
                  <a:srgbClr val="FF0000"/>
                </a:solidFill>
              </a:rPr>
              <a:t>INSERT INTO department </a:t>
            </a:r>
          </a:p>
          <a:p>
            <a:pPr lvl="1"/>
            <a:r>
              <a:rPr lang="en-GB" altLang="en-US" sz="2800" dirty="0">
                <a:solidFill>
                  <a:srgbClr val="FF0000"/>
                </a:solidFill>
              </a:rPr>
              <a:t>VALUES (8,’Complaints’,’Glasgow’);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665B7-C0F1-A4CD-D1C1-6580ECD32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8" y="115888"/>
            <a:ext cx="8785225" cy="1143000"/>
          </a:xfrm>
        </p:spPr>
        <p:txBody>
          <a:bodyPr/>
          <a:lstStyle/>
          <a:p>
            <a:r>
              <a:rPr lang="en-GB" altLang="en-US" dirty="0"/>
              <a:t>Activity – Solution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Commands</a:t>
            </a:r>
          </a:p>
        </p:txBody>
      </p:sp>
      <p:sp>
        <p:nvSpPr>
          <p:cNvPr id="25603" name="Content Placeholder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Commit – to save changes made </a:t>
            </a:r>
          </a:p>
          <a:p>
            <a:pPr marL="457200" indent="-457200">
              <a:buFontTx/>
              <a:buChar char="•"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Rollback – to undo an action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Datatypes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  <a:p>
            <a:pPr lvl="1"/>
            <a:r>
              <a:rPr lang="en-GB" altLang="en-US">
                <a:latin typeface="Arial" panose="020B0604020202020204" pitchFamily="34" charset="0"/>
              </a:rPr>
              <a:t>What is a datatype?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What is a domain?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9513" y="2586310"/>
            <a:ext cx="3898900" cy="13843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800" dirty="0" err="1">
                <a:solidFill>
                  <a:schemeClr val="bg2"/>
                </a:solidFill>
              </a:rPr>
              <a:t>Datatypes</a:t>
            </a:r>
            <a:r>
              <a:rPr lang="en-GB" sz="2800" dirty="0">
                <a:solidFill>
                  <a:schemeClr val="bg2"/>
                </a:solidFill>
              </a:rPr>
              <a:t> are much affected by different</a:t>
            </a:r>
          </a:p>
          <a:p>
            <a:pPr>
              <a:defRPr/>
            </a:pPr>
            <a:r>
              <a:rPr lang="en-GB" sz="2800" dirty="0">
                <a:solidFill>
                  <a:schemeClr val="bg2"/>
                </a:solidFill>
              </a:rPr>
              <a:t>‘flavours’ of SQL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String Datatypes</a:t>
            </a: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Character or Char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Varying Character of Varchar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Bit (N)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Bit varying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Unit Roadmap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9592"/>
              </p:ext>
            </p:extLst>
          </p:nvPr>
        </p:nvGraphicFramePr>
        <p:xfrm>
          <a:off x="611188" y="1484313"/>
          <a:ext cx="7777162" cy="4321578"/>
        </p:xfrm>
        <a:graphic>
          <a:graphicData uri="http://schemas.openxmlformats.org/drawingml/2006/table">
            <a:tbl>
              <a:tblPr/>
              <a:tblGrid>
                <a:gridCol w="111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Introduction to the unit and database fundamentals 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Entity Relationship Modelling 1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Entity Relationship Modelling 2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</a:t>
                      </a:r>
                      <a:endParaRPr lang="en-GB" sz="1900" b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The Relational Model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</a:t>
                      </a:r>
                      <a:endParaRPr lang="en-GB" sz="1900" b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Normalisation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6</a:t>
                      </a:r>
                      <a:endParaRPr lang="en-GB" sz="1900" b="1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SQL </a:t>
                      </a:r>
                      <a:endParaRPr kumimoji="0" lang="en-GB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7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Design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8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Supporting transactions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Implementation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Security and Cloud Databases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Big Data and Post-Relational Databases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</a:t>
                      </a:r>
                      <a:endParaRPr lang="en-GB" sz="19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Summary</a:t>
                      </a:r>
                      <a:endParaRPr lang="en-GB" sz="19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2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Char or Varchar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01800"/>
            <a:ext cx="8856663" cy="4319588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‘Gary__’ a 6 long Char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‘Gary’ a 6 long varchar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Numeric Datatypes 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01800"/>
            <a:ext cx="8856663" cy="4319588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Numeric or Decimal, e.g. 8.23 with point set 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Integer, e.g. 8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Float, e.g. 8.23 but could also be changed so that point moves when needed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Datetime Types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01800"/>
            <a:ext cx="8856663" cy="4319588"/>
          </a:xfrm>
        </p:spPr>
        <p:txBody>
          <a:bodyPr/>
          <a:lstStyle/>
          <a:p>
            <a:pPr lvl="1"/>
            <a:r>
              <a:rPr lang="en-GB" altLang="en-US" sz="2600" b="1" i="1">
                <a:latin typeface="Arial" panose="020B0604020202020204" pitchFamily="34" charset="0"/>
              </a:rPr>
              <a:t>Date</a:t>
            </a:r>
          </a:p>
          <a:p>
            <a:pPr lvl="1">
              <a:buFontTx/>
              <a:buNone/>
            </a:pPr>
            <a:endParaRPr lang="en-GB" altLang="en-US" sz="2600" b="1" i="1">
              <a:latin typeface="Arial" panose="020B0604020202020204" pitchFamily="34" charset="0"/>
            </a:endParaRPr>
          </a:p>
          <a:p>
            <a:pPr lvl="1"/>
            <a:r>
              <a:rPr lang="en-GB" altLang="en-US" sz="2600" b="1" i="1">
                <a:latin typeface="Arial" panose="020B0604020202020204" pitchFamily="34" charset="0"/>
              </a:rPr>
              <a:t>Time</a:t>
            </a:r>
          </a:p>
          <a:p>
            <a:pPr lvl="1"/>
            <a:endParaRPr lang="en-GB" altLang="en-US" sz="2600" b="1" i="1">
              <a:latin typeface="Arial" panose="020B0604020202020204" pitchFamily="34" charset="0"/>
            </a:endParaRPr>
          </a:p>
          <a:p>
            <a:pPr lvl="1"/>
            <a:r>
              <a:rPr lang="en-GB" altLang="en-US" sz="2600" b="1" i="1">
                <a:latin typeface="Arial" panose="020B0604020202020204" pitchFamily="34" charset="0"/>
              </a:rPr>
              <a:t>Timestamp</a:t>
            </a:r>
          </a:p>
          <a:p>
            <a:pPr lvl="1"/>
            <a:endParaRPr lang="en-GB" altLang="en-US" sz="2600" b="1" i="1">
              <a:latin typeface="Arial" panose="020B0604020202020204" pitchFamily="34" charset="0"/>
            </a:endParaRPr>
          </a:p>
          <a:p>
            <a:pPr lvl="1"/>
            <a:r>
              <a:rPr lang="en-GB" altLang="en-US" sz="2600" b="1" i="1">
                <a:latin typeface="Arial" panose="020B0604020202020204" pitchFamily="34" charset="0"/>
              </a:rPr>
              <a:t>Interval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Checkpoint Summary 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0" y="1412776"/>
            <a:ext cx="8856663" cy="4319587"/>
          </a:xfrm>
        </p:spPr>
        <p:txBody>
          <a:bodyPr/>
          <a:lstStyle/>
          <a:p>
            <a:pPr lvl="1" eaLnBrk="1" hangingPunct="1"/>
            <a:r>
              <a:rPr lang="en-GB" altLang="en-US" sz="3200" dirty="0">
                <a:latin typeface="Arial" panose="020B0604020202020204" pitchFamily="34" charset="0"/>
              </a:rPr>
              <a:t>SQL : Structured Query Language</a:t>
            </a:r>
          </a:p>
          <a:p>
            <a:pPr lvl="2" eaLnBrk="1" hangingPunct="1"/>
            <a:r>
              <a:rPr lang="en-US" sz="2800" dirty="0"/>
              <a:t>storing, manipulating and retrieving data in databases</a:t>
            </a:r>
            <a:endParaRPr lang="en-GB" altLang="en-US" sz="2800" dirty="0">
              <a:latin typeface="Arial" panose="020B0604020202020204" pitchFamily="34" charset="0"/>
            </a:endParaRPr>
          </a:p>
          <a:p>
            <a:pPr lvl="2" eaLnBrk="1" hangingPunct="1"/>
            <a:r>
              <a:rPr lang="en-GB" sz="2800" dirty="0"/>
              <a:t> ISO standard in 1987</a:t>
            </a:r>
          </a:p>
          <a:p>
            <a:pPr lvl="2" eaLnBrk="1" hangingPunct="1"/>
            <a:r>
              <a:rPr lang="en-US" sz="2800" dirty="0"/>
              <a:t>Most SQL database programs have their own proprietary extensions to standard</a:t>
            </a:r>
          </a:p>
          <a:p>
            <a:pPr lvl="2" eaLnBrk="1" hangingPunct="1"/>
            <a:r>
              <a:rPr lang="en-US" altLang="en-US" sz="2800" dirty="0">
                <a:latin typeface="Arial" panose="020B0604020202020204" pitchFamily="34" charset="0"/>
              </a:rPr>
              <a:t>Provides DML, DDL, DCL</a:t>
            </a:r>
          </a:p>
          <a:p>
            <a:pPr lvl="3" eaLnBrk="1" hangingPunct="1"/>
            <a:r>
              <a:rPr lang="en-US" altLang="en-US" dirty="0">
                <a:latin typeface="Arial" panose="020B0604020202020204" pitchFamily="34" charset="0"/>
              </a:rPr>
              <a:t>DDL : </a:t>
            </a:r>
            <a:r>
              <a:rPr lang="en-US" altLang="en-US" dirty="0" err="1">
                <a:latin typeface="Arial" panose="020B0604020202020204" pitchFamily="34" charset="0"/>
              </a:rPr>
              <a:t>E.g</a:t>
            </a:r>
            <a:r>
              <a:rPr lang="en-US" altLang="en-US" dirty="0">
                <a:latin typeface="Arial" panose="020B0604020202020204" pitchFamily="34" charset="0"/>
              </a:rPr>
              <a:t> Create</a:t>
            </a:r>
          </a:p>
          <a:p>
            <a:pPr lvl="3" eaLnBrk="1" hangingPunct="1"/>
            <a:r>
              <a:rPr lang="en-US" altLang="en-US" dirty="0">
                <a:latin typeface="Arial" panose="020B0604020202020204" pitchFamily="34" charset="0"/>
              </a:rPr>
              <a:t>DML: E.g. SELECT, INSERT, UPDATE, DELETE </a:t>
            </a:r>
          </a:p>
          <a:p>
            <a:pPr lvl="2" eaLnBrk="1" hangingPunct="1"/>
            <a:r>
              <a:rPr lang="en-US" altLang="en-US" sz="2800" dirty="0">
                <a:latin typeface="Arial" panose="020B0604020202020204" pitchFamily="34" charset="0"/>
              </a:rPr>
              <a:t>Data Types</a:t>
            </a:r>
            <a:endParaRPr lang="en-GB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Session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701800"/>
            <a:ext cx="9036050" cy="4319588"/>
          </a:xfrm>
        </p:spPr>
        <p:txBody>
          <a:bodyPr/>
          <a:lstStyle/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CREATE TABLE department</a:t>
            </a:r>
            <a:endParaRPr lang="en-GB" altLang="en-US" b="1" i="1">
              <a:solidFill>
                <a:srgbClr val="8AA551"/>
              </a:solidFill>
              <a:latin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(dept_no INTEGER NOT NULL,</a:t>
            </a:r>
          </a:p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department_name VARCHAR(30),</a:t>
            </a:r>
          </a:p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location VARCHAR(3)</a:t>
            </a:r>
          </a:p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PRIMARY KEY dept_no);</a:t>
            </a:r>
          </a:p>
          <a:p>
            <a:pPr lvl="1"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en-GB" altLang="en-US" i="1">
                <a:latin typeface="Arial" panose="020B0604020202020204" pitchFamily="34" charset="0"/>
              </a:rPr>
              <a:t>Can you explain each part of this Create statement</a:t>
            </a:r>
            <a:r>
              <a:rPr lang="en-GB" altLang="en-US"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1143000"/>
          </a:xfrm>
        </p:spPr>
        <p:txBody>
          <a:bodyPr/>
          <a:lstStyle/>
          <a:p>
            <a:r>
              <a:rPr lang="en-GB" altLang="en-US"/>
              <a:t>Foreign Key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412875"/>
            <a:ext cx="9036050" cy="4319588"/>
          </a:xfrm>
        </p:spPr>
        <p:txBody>
          <a:bodyPr/>
          <a:lstStyle/>
          <a:p>
            <a:pPr lvl="1"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CREATE TABLE worker</a:t>
            </a:r>
            <a:endParaRPr lang="en-GB" altLang="en-US" sz="1000" b="1" i="1">
              <a:solidFill>
                <a:srgbClr val="8AA551"/>
              </a:solidFill>
              <a:latin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(emp_no NUMBER(5) NOT NULL,</a:t>
            </a:r>
          </a:p>
          <a:p>
            <a:pPr lvl="1"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first_name VARCHAR(30),</a:t>
            </a:r>
          </a:p>
          <a:p>
            <a:pPr lvl="1"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last_name VARCHAR(30),</a:t>
            </a:r>
          </a:p>
          <a:p>
            <a:pPr lvl="1"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job_title VARCHAR(30),</a:t>
            </a:r>
          </a:p>
          <a:p>
            <a:pPr lvl="1"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age NUMBER(3),</a:t>
            </a:r>
          </a:p>
          <a:p>
            <a:pPr lvl="1"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dept_no NUMBER(5),</a:t>
            </a:r>
          </a:p>
          <a:p>
            <a:pPr lvl="1"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PRIMARY KEY emp_no,</a:t>
            </a:r>
          </a:p>
          <a:p>
            <a:pPr lvl="1"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FOREIGN KEY (dept_no) REFERENCES department(dept_no));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Modifying Tables Using SQL </a:t>
            </a:r>
          </a:p>
        </p:txBody>
      </p:sp>
      <p:sp>
        <p:nvSpPr>
          <p:cNvPr id="34819" name="Content Placeholder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Add an extra column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Drop a column from a table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Modify the maximum length of the table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Add a new constraint 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Drop a constraint 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Set a default for a column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Drop a default for a column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917575"/>
            <a:ext cx="8785225" cy="1143000"/>
          </a:xfrm>
        </p:spPr>
        <p:txBody>
          <a:bodyPr/>
          <a:lstStyle/>
          <a:p>
            <a:r>
              <a:rPr lang="en-GB" altLang="en-US"/>
              <a:t>Example of Adding a Column Using Alter Table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2205038"/>
            <a:ext cx="8856663" cy="3527425"/>
          </a:xfrm>
        </p:spPr>
        <p:txBody>
          <a:bodyPr/>
          <a:lstStyle/>
          <a:p>
            <a:r>
              <a:rPr lang="en-GB" altLang="en-US" sz="2800" b="1"/>
              <a:t>ALTER TABLE job_type</a:t>
            </a:r>
          </a:p>
          <a:p>
            <a:r>
              <a:rPr lang="en-GB" altLang="en-US" sz="2800" b="1"/>
              <a:t>ADD  salary FLOAT;</a:t>
            </a:r>
          </a:p>
          <a:p>
            <a:r>
              <a:rPr lang="en-GB" altLang="en-US" sz="4000" b="1"/>
              <a:t> 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Manipulation </a:t>
            </a:r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28775"/>
            <a:ext cx="8856663" cy="4319588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 Select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Order By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Aggregate functions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Group by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Subqueries 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Joins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Select</a:t>
            </a: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73238"/>
            <a:ext cx="8856663" cy="4319587"/>
          </a:xfrm>
        </p:spPr>
        <p:txBody>
          <a:bodyPr/>
          <a:lstStyle/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SELECT first_name</a:t>
            </a:r>
          </a:p>
          <a:p>
            <a:pPr marL="266700" lvl="1" indent="0"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FROM Student</a:t>
            </a:r>
          </a:p>
          <a:p>
            <a:pPr marL="266700" lvl="1" indent="0"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WHERE Student_type = ‘Overseas’;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Scope and Coverage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This topic will cover: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Purpose of SQL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Basic concepts of SQL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Datatypes in SQL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Creating tables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More on the select statement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Fixing errors and optimisation</a:t>
            </a:r>
          </a:p>
          <a:p>
            <a:pPr lvl="1" eaLnBrk="1" hangingPunct="1"/>
            <a:endParaRPr lang="en-GB" altLang="en-US" dirty="0">
              <a:latin typeface="Arial" panose="020B0604020202020204" pitchFamily="34" charset="0"/>
            </a:endParaRPr>
          </a:p>
          <a:p>
            <a:pPr lvl="1" eaLnBrk="1" hangingPunct="1"/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1152525"/>
          </a:xfrm>
        </p:spPr>
        <p:txBody>
          <a:bodyPr/>
          <a:lstStyle/>
          <a:p>
            <a:r>
              <a:rPr lang="en-GB" altLang="en-US"/>
              <a:t>All the Columns or Some of Them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7950" y="1414463"/>
            <a:ext cx="8856663" cy="4535487"/>
          </a:xfrm>
        </p:spPr>
        <p:txBody>
          <a:bodyPr/>
          <a:lstStyle/>
          <a:p>
            <a:pPr marL="268287" lvl="1" indent="0">
              <a:buFontTx/>
              <a:buNone/>
              <a:defRPr/>
            </a:pPr>
            <a:r>
              <a:rPr lang="en-GB" altLang="en-US" dirty="0"/>
              <a:t>SELECT * </a:t>
            </a:r>
          </a:p>
          <a:p>
            <a:pPr marL="268287" lvl="1" indent="0">
              <a:buFontTx/>
              <a:buNone/>
              <a:defRPr/>
            </a:pPr>
            <a:r>
              <a:rPr lang="en-GB" altLang="en-US" dirty="0"/>
              <a:t>FROM student</a:t>
            </a:r>
          </a:p>
          <a:p>
            <a:pPr marL="268287" lvl="1" indent="0">
              <a:buFontTx/>
              <a:buNone/>
              <a:defRPr/>
            </a:pPr>
            <a:r>
              <a:rPr lang="en-GB" altLang="en-US" dirty="0"/>
              <a:t>WHERE </a:t>
            </a:r>
            <a:r>
              <a:rPr lang="en-GB" altLang="en-US" dirty="0" err="1"/>
              <a:t>student_type</a:t>
            </a:r>
            <a:r>
              <a:rPr lang="en-GB" altLang="en-US" dirty="0"/>
              <a:t> = ‘Overseas’;</a:t>
            </a:r>
          </a:p>
          <a:p>
            <a:pPr lvl="1">
              <a:defRPr/>
            </a:pPr>
            <a:endParaRPr lang="en-GB" altLang="en-US" dirty="0"/>
          </a:p>
          <a:p>
            <a:pPr marL="268287" lvl="1" indent="0">
              <a:buFontTx/>
              <a:buNone/>
              <a:defRPr/>
            </a:pPr>
            <a:r>
              <a:rPr lang="en-GB" altLang="en-US" dirty="0"/>
              <a:t>SELECT </a:t>
            </a:r>
            <a:r>
              <a:rPr lang="en-GB" altLang="en-US" dirty="0" err="1"/>
              <a:t>student_id</a:t>
            </a:r>
            <a:r>
              <a:rPr lang="en-GB" altLang="en-US" dirty="0"/>
              <a:t>, </a:t>
            </a:r>
            <a:r>
              <a:rPr lang="en-GB" altLang="en-US" dirty="0" err="1"/>
              <a:t>first_name</a:t>
            </a:r>
            <a:r>
              <a:rPr lang="en-GB" altLang="en-US" dirty="0"/>
              <a:t>, </a:t>
            </a:r>
            <a:r>
              <a:rPr lang="en-GB" altLang="en-US" dirty="0" err="1"/>
              <a:t>last_name</a:t>
            </a:r>
            <a:r>
              <a:rPr lang="en-GB" altLang="en-US" dirty="0"/>
              <a:t>, </a:t>
            </a:r>
          </a:p>
          <a:p>
            <a:pPr marL="268287" lvl="1" indent="0">
              <a:buFontTx/>
              <a:buNone/>
              <a:defRPr/>
            </a:pPr>
            <a:r>
              <a:rPr lang="en-GB" altLang="en-US" dirty="0"/>
              <a:t>FROM student</a:t>
            </a:r>
          </a:p>
          <a:p>
            <a:pPr marL="268287" lvl="1" indent="0">
              <a:buFontTx/>
              <a:buNone/>
              <a:defRPr/>
            </a:pPr>
            <a:r>
              <a:rPr lang="en-GB" altLang="en-US" dirty="0"/>
              <a:t>WHERE </a:t>
            </a:r>
            <a:r>
              <a:rPr lang="en-GB" altLang="en-US" dirty="0" err="1"/>
              <a:t>student_type</a:t>
            </a:r>
            <a:r>
              <a:rPr lang="en-GB" altLang="en-US" dirty="0"/>
              <a:t> = ‘Overseas’;</a:t>
            </a:r>
          </a:p>
          <a:p>
            <a:pPr>
              <a:defRPr/>
            </a:pPr>
            <a:endParaRPr lang="en-GB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Order By</a:t>
            </a:r>
          </a:p>
        </p:txBody>
      </p:sp>
      <p:sp>
        <p:nvSpPr>
          <p:cNvPr id="399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557338"/>
            <a:ext cx="8856663" cy="4464050"/>
          </a:xfrm>
        </p:spPr>
        <p:txBody>
          <a:bodyPr/>
          <a:lstStyle/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SELECT first_name, last_name, stu_id</a:t>
            </a:r>
            <a:endParaRPr lang="en-GB" altLang="en-US" sz="1600">
              <a:latin typeface="Arial" panose="020B0604020202020204" pitchFamily="34" charset="0"/>
            </a:endParaRPr>
          </a:p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FROM student</a:t>
            </a:r>
            <a:endParaRPr lang="en-GB" altLang="en-US" sz="1600">
              <a:latin typeface="Arial" panose="020B0604020202020204" pitchFamily="34" charset="0"/>
            </a:endParaRPr>
          </a:p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WHERE student_type = ‘Overseas’</a:t>
            </a:r>
            <a:endParaRPr lang="en-GB" altLang="en-US" sz="1600">
              <a:latin typeface="Arial" panose="020B0604020202020204" pitchFamily="34" charset="0"/>
            </a:endParaRPr>
          </a:p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ORDER BY last_name;</a:t>
            </a:r>
          </a:p>
          <a:p>
            <a:pPr marL="266700" lvl="1" indent="0"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SELECT first_name, last_name, stu_id</a:t>
            </a:r>
            <a:endParaRPr lang="en-GB" altLang="en-US" sz="1600">
              <a:latin typeface="Arial" panose="020B0604020202020204" pitchFamily="34" charset="0"/>
            </a:endParaRPr>
          </a:p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FROM student</a:t>
            </a:r>
            <a:endParaRPr lang="en-GB" altLang="en-US" sz="1600">
              <a:latin typeface="Arial" panose="020B0604020202020204" pitchFamily="34" charset="0"/>
            </a:endParaRPr>
          </a:p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WHERE student_type = ‘Overseas’</a:t>
            </a:r>
            <a:endParaRPr lang="en-GB" altLang="en-US" sz="1600">
              <a:latin typeface="Arial" panose="020B0604020202020204" pitchFamily="34" charset="0"/>
            </a:endParaRPr>
          </a:p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ORDER BY last_name </a:t>
            </a:r>
            <a:r>
              <a:rPr lang="en-GB" altLang="en-US" b="1">
                <a:latin typeface="Arial" panose="020B0604020202020204" pitchFamily="34" charset="0"/>
              </a:rPr>
              <a:t>DESC</a:t>
            </a:r>
            <a:r>
              <a:rPr lang="en-GB" altLang="en-US">
                <a:latin typeface="Arial" panose="020B0604020202020204" pitchFamily="34" charset="0"/>
              </a:rPr>
              <a:t>;</a:t>
            </a:r>
          </a:p>
          <a:p>
            <a:pPr marL="266700" lvl="1" indent="0"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Aggregate Functions 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 b="1">
                <a:latin typeface="Arial" panose="020B0604020202020204" pitchFamily="34" charset="0"/>
              </a:rPr>
              <a:t>Count </a:t>
            </a:r>
            <a:r>
              <a:rPr lang="en-GB" altLang="en-US">
                <a:latin typeface="Arial" panose="020B0604020202020204" pitchFamily="34" charset="0"/>
              </a:rPr>
              <a:t>– returns number of values in a column</a:t>
            </a:r>
          </a:p>
          <a:p>
            <a:pPr lvl="1"/>
            <a:r>
              <a:rPr lang="en-GB" altLang="en-US" b="1">
                <a:latin typeface="Arial" panose="020B0604020202020204" pitchFamily="34" charset="0"/>
              </a:rPr>
              <a:t>Sum</a:t>
            </a:r>
            <a:r>
              <a:rPr lang="en-GB" altLang="en-US">
                <a:latin typeface="Arial" panose="020B0604020202020204" pitchFamily="34" charset="0"/>
              </a:rPr>
              <a:t> – returns the sum total of values of a column</a:t>
            </a:r>
          </a:p>
          <a:p>
            <a:pPr lvl="1"/>
            <a:r>
              <a:rPr lang="en-GB" altLang="en-US" b="1">
                <a:latin typeface="Arial" panose="020B0604020202020204" pitchFamily="34" charset="0"/>
              </a:rPr>
              <a:t>Avg </a:t>
            </a:r>
            <a:r>
              <a:rPr lang="en-GB" altLang="en-US">
                <a:latin typeface="Arial" panose="020B0604020202020204" pitchFamily="34" charset="0"/>
              </a:rPr>
              <a:t>– returns the mean average of values in column</a:t>
            </a:r>
          </a:p>
          <a:p>
            <a:pPr lvl="1"/>
            <a:r>
              <a:rPr lang="en-GB" altLang="en-US" b="1">
                <a:latin typeface="Arial" panose="020B0604020202020204" pitchFamily="34" charset="0"/>
              </a:rPr>
              <a:t>Min</a:t>
            </a:r>
            <a:r>
              <a:rPr lang="en-GB" altLang="en-US">
                <a:latin typeface="Arial" panose="020B0604020202020204" pitchFamily="34" charset="0"/>
              </a:rPr>
              <a:t> – returns the lowest value in a column</a:t>
            </a:r>
          </a:p>
          <a:p>
            <a:pPr lvl="1"/>
            <a:r>
              <a:rPr lang="en-GB" altLang="en-US" b="1">
                <a:latin typeface="Arial" panose="020B0604020202020204" pitchFamily="34" charset="0"/>
              </a:rPr>
              <a:t>Max </a:t>
            </a:r>
            <a:r>
              <a:rPr lang="en-GB" altLang="en-US">
                <a:latin typeface="Arial" panose="020B0604020202020204" pitchFamily="34" charset="0"/>
              </a:rPr>
              <a:t>– returns the highest value in a column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1143000"/>
          </a:xfrm>
        </p:spPr>
        <p:txBody>
          <a:bodyPr/>
          <a:lstStyle/>
          <a:p>
            <a:r>
              <a:rPr lang="en-GB" altLang="en-US"/>
              <a:t>Example of Aggregate Function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7950" y="1341438"/>
            <a:ext cx="8856663" cy="4535487"/>
          </a:xfrm>
        </p:spPr>
        <p:txBody>
          <a:bodyPr/>
          <a:lstStyle/>
          <a:p>
            <a:pPr lvl="1" indent="-9525">
              <a:buFontTx/>
              <a:buNone/>
              <a:defRPr/>
            </a:pPr>
            <a:r>
              <a:rPr lang="en-GB" sz="2600" dirty="0"/>
              <a:t>Select </a:t>
            </a:r>
            <a:r>
              <a:rPr lang="en-GB" sz="2600" dirty="0" err="1"/>
              <a:t>branchID</a:t>
            </a:r>
            <a:r>
              <a:rPr lang="en-GB" sz="2600" dirty="0"/>
              <a:t>, Count(</a:t>
            </a:r>
            <a:r>
              <a:rPr lang="en-GB" sz="2600" dirty="0" err="1"/>
              <a:t>staff_id</a:t>
            </a:r>
            <a:r>
              <a:rPr lang="en-GB" sz="2600" dirty="0"/>
              <a:t>)</a:t>
            </a:r>
            <a:br>
              <a:rPr lang="en-GB" sz="2600" dirty="0"/>
            </a:br>
            <a:r>
              <a:rPr lang="en-GB" sz="2600" dirty="0"/>
              <a:t>From workers</a:t>
            </a:r>
            <a:br>
              <a:rPr lang="en-GB" sz="2600" dirty="0"/>
            </a:br>
            <a:r>
              <a:rPr lang="en-GB" sz="2600" dirty="0"/>
              <a:t>Where </a:t>
            </a:r>
            <a:r>
              <a:rPr lang="en-GB" sz="2600" dirty="0" err="1"/>
              <a:t>branchType</a:t>
            </a:r>
            <a:r>
              <a:rPr lang="en-GB" sz="2600" dirty="0"/>
              <a:t> = ‘Main’</a:t>
            </a:r>
            <a:br>
              <a:rPr lang="en-GB" sz="2600" dirty="0"/>
            </a:br>
            <a:r>
              <a:rPr lang="en-GB" sz="2600" dirty="0"/>
              <a:t>Group by </a:t>
            </a:r>
            <a:r>
              <a:rPr lang="en-GB" sz="2600" dirty="0" err="1"/>
              <a:t>branchID</a:t>
            </a:r>
            <a:br>
              <a:rPr lang="en-GB" sz="2600" dirty="0"/>
            </a:br>
            <a:r>
              <a:rPr lang="en-GB" sz="2600" dirty="0"/>
              <a:t>Having Count (</a:t>
            </a:r>
            <a:r>
              <a:rPr lang="en-GB" sz="2600" dirty="0" err="1"/>
              <a:t>staff_id</a:t>
            </a:r>
            <a:r>
              <a:rPr lang="en-GB" sz="2600" dirty="0"/>
              <a:t>) &gt; 1</a:t>
            </a:r>
            <a:br>
              <a:rPr lang="en-GB" sz="2600" dirty="0"/>
            </a:br>
            <a:r>
              <a:rPr lang="en-GB" sz="2600" dirty="0"/>
              <a:t>Order by </a:t>
            </a:r>
            <a:r>
              <a:rPr lang="en-GB" sz="2600" dirty="0" err="1"/>
              <a:t>branchID</a:t>
            </a:r>
            <a:endParaRPr lang="en-GB" sz="2600" dirty="0"/>
          </a:p>
          <a:p>
            <a:pPr>
              <a:buFont typeface="Arial" charset="0"/>
              <a:buChar char=" "/>
              <a:defRPr/>
            </a:pPr>
            <a:endParaRPr lang="en-GB" sz="1600" i="0" dirty="0">
              <a:solidFill>
                <a:schemeClr val="bg2"/>
              </a:solidFill>
            </a:endParaRPr>
          </a:p>
          <a:p>
            <a:pPr marL="266700" indent="-266700">
              <a:buFont typeface="Arial" panose="020B0604020202020204" pitchFamily="34" charset="0"/>
              <a:buChar char="•"/>
              <a:defRPr/>
            </a:pPr>
            <a:r>
              <a:rPr lang="en-GB" sz="2800" i="0" dirty="0">
                <a:solidFill>
                  <a:schemeClr val="bg2"/>
                </a:solidFill>
              </a:rPr>
              <a:t>This counts the number of members of staff in main branches where there are more than 1 staff member. It groups them by the </a:t>
            </a:r>
            <a:r>
              <a:rPr lang="en-GB" sz="2800" i="0" dirty="0" err="1">
                <a:solidFill>
                  <a:schemeClr val="bg2"/>
                </a:solidFill>
              </a:rPr>
              <a:t>branchID</a:t>
            </a:r>
            <a:r>
              <a:rPr lang="en-GB" sz="2800" i="0" dirty="0">
                <a:solidFill>
                  <a:schemeClr val="bg2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Group By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As shown it the previous slide...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This clause is used with an aggregate function and groups the results by some attribute.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85225" cy="1152525"/>
          </a:xfrm>
        </p:spPr>
        <p:txBody>
          <a:bodyPr/>
          <a:lstStyle/>
          <a:p>
            <a:r>
              <a:rPr lang="en-GB" altLang="en-US"/>
              <a:t>Having Clause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7950" y="1341438"/>
            <a:ext cx="8856663" cy="4319587"/>
          </a:xfrm>
        </p:spPr>
        <p:txBody>
          <a:bodyPr/>
          <a:lstStyle/>
          <a:p>
            <a:pPr lvl="1">
              <a:defRPr/>
            </a:pPr>
            <a:r>
              <a:rPr lang="en-GB" dirty="0"/>
              <a:t>Modifies the group by clause </a:t>
            </a:r>
          </a:p>
          <a:p>
            <a:pPr lvl="1">
              <a:defRPr/>
            </a:pPr>
            <a:endParaRPr lang="en-GB" sz="800" dirty="0"/>
          </a:p>
          <a:p>
            <a:pPr lvl="1" indent="-9525">
              <a:buFontTx/>
              <a:buNone/>
              <a:defRPr/>
            </a:pPr>
            <a:r>
              <a:rPr lang="en-GB" sz="2200" dirty="0"/>
              <a:t>SELECT </a:t>
            </a:r>
            <a:r>
              <a:rPr lang="en-GB" sz="2200" dirty="0" err="1"/>
              <a:t>branchID</a:t>
            </a:r>
            <a:r>
              <a:rPr lang="en-GB" sz="2200" dirty="0"/>
              <a:t>, COUNT(</a:t>
            </a:r>
            <a:r>
              <a:rPr lang="en-GB" sz="2200" dirty="0" err="1"/>
              <a:t>staff_id</a:t>
            </a:r>
            <a:r>
              <a:rPr lang="en-GB" sz="2200" dirty="0"/>
              <a:t>)</a:t>
            </a:r>
            <a:br>
              <a:rPr lang="en-GB" sz="2200" dirty="0"/>
            </a:br>
            <a:r>
              <a:rPr lang="en-GB" sz="2200" dirty="0"/>
              <a:t>FROM worker</a:t>
            </a:r>
            <a:br>
              <a:rPr lang="en-GB" sz="2200" dirty="0"/>
            </a:br>
            <a:r>
              <a:rPr lang="en-GB" sz="2200" dirty="0"/>
              <a:t>WHERE </a:t>
            </a:r>
            <a:r>
              <a:rPr lang="en-GB" sz="2200" dirty="0" err="1"/>
              <a:t>branchType</a:t>
            </a:r>
            <a:r>
              <a:rPr lang="en-GB" sz="2200" dirty="0"/>
              <a:t> = ‘Main’</a:t>
            </a:r>
            <a:br>
              <a:rPr lang="en-GB" sz="2200" dirty="0"/>
            </a:br>
            <a:r>
              <a:rPr lang="en-GB" sz="2200" dirty="0"/>
              <a:t>GROUP BY </a:t>
            </a:r>
            <a:r>
              <a:rPr lang="en-GB" sz="2200" dirty="0" err="1"/>
              <a:t>branchID</a:t>
            </a:r>
            <a:br>
              <a:rPr lang="en-GB" sz="2200" dirty="0"/>
            </a:br>
            <a:r>
              <a:rPr lang="en-GB" sz="2200" dirty="0"/>
              <a:t>HAVING COUNT (</a:t>
            </a:r>
            <a:r>
              <a:rPr lang="en-GB" sz="2200" dirty="0" err="1"/>
              <a:t>staff_id</a:t>
            </a:r>
            <a:r>
              <a:rPr lang="en-GB" sz="2200" dirty="0"/>
              <a:t>) &gt; 1</a:t>
            </a:r>
            <a:br>
              <a:rPr lang="en-GB" sz="2200" dirty="0"/>
            </a:br>
            <a:r>
              <a:rPr lang="en-GB" sz="2200" dirty="0"/>
              <a:t>ORDER BY </a:t>
            </a:r>
            <a:r>
              <a:rPr lang="en-GB" sz="2200" dirty="0" err="1"/>
              <a:t>branchID</a:t>
            </a:r>
            <a:endParaRPr lang="en-GB" sz="2200" dirty="0"/>
          </a:p>
          <a:p>
            <a:pPr lvl="1" indent="-9525">
              <a:buFontTx/>
              <a:buNone/>
              <a:defRPr/>
            </a:pPr>
            <a:endParaRPr lang="en-GB" sz="800" dirty="0"/>
          </a:p>
          <a:p>
            <a:pPr lvl="1">
              <a:defRPr/>
            </a:pPr>
            <a:r>
              <a:rPr lang="en-GB" dirty="0"/>
              <a:t>In this case, only select groups where it has been calculated by the count function that there are more than one member of staff.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Sub-Queries 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SELECT d.department_name, d.location</a:t>
            </a:r>
          </a:p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FROM department d, worker w</a:t>
            </a:r>
          </a:p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WHERE d.dept_no = w.dept_no</a:t>
            </a:r>
          </a:p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AND w.age = </a:t>
            </a:r>
          </a:p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(SELECT MAX(w.age)  </a:t>
            </a:r>
          </a:p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FROM worker w);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Joins</a:t>
            </a:r>
          </a:p>
        </p:txBody>
      </p:sp>
      <p:sp>
        <p:nvSpPr>
          <p:cNvPr id="460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6700" lvl="1" indent="-1588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Select d.department_name, w.first_name, w.last_name</a:t>
            </a:r>
          </a:p>
          <a:p>
            <a:pPr marL="266700" lvl="1" indent="-1588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From departments d, workers w</a:t>
            </a:r>
          </a:p>
          <a:p>
            <a:pPr marL="266700" lvl="1" indent="-1588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Where d.dept_no = w.dept_no;</a:t>
            </a:r>
          </a:p>
          <a:p>
            <a:endParaRPr lang="en-GB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Fixing Errors</a:t>
            </a:r>
          </a:p>
        </p:txBody>
      </p:sp>
      <p:sp>
        <p:nvSpPr>
          <p:cNvPr id="471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 Not specifying join condition properly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Syntax errors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Spelling errors for keywords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Columns not existing on tables 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Data-types being mixed up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1287463"/>
          </a:xfrm>
        </p:spPr>
        <p:txBody>
          <a:bodyPr/>
          <a:lstStyle/>
          <a:p>
            <a:r>
              <a:rPr lang="en-GB" altLang="en-US"/>
              <a:t>Query Optimisation </a:t>
            </a:r>
          </a:p>
        </p:txBody>
      </p:sp>
      <p:sp>
        <p:nvSpPr>
          <p:cNvPr id="481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Making sure a query runs as efficiently and as quickly as possible 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Performance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Examining path a query takes through a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Learning Outcomes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1484784"/>
            <a:ext cx="8856663" cy="4319587"/>
          </a:xfrm>
        </p:spPr>
        <p:txBody>
          <a:bodyPr/>
          <a:lstStyle/>
          <a:p>
            <a:pPr eaLnBrk="1" hangingPunct="1"/>
            <a:r>
              <a:rPr lang="en-GB" altLang="en-US" dirty="0"/>
              <a:t>By the end of this topic, students will be able to:</a:t>
            </a:r>
          </a:p>
          <a:p>
            <a:pPr lvl="1" eaLnBrk="1" hangingPunct="1"/>
            <a:r>
              <a:rPr lang="en-GB" sz="2400" dirty="0">
                <a:latin typeface="Arial" panose="020B0604020202020204" pitchFamily="34" charset="0"/>
              </a:rPr>
              <a:t>Explain the purpose of SQL</a:t>
            </a:r>
          </a:p>
          <a:p>
            <a:pPr lvl="1" eaLnBrk="1" hangingPunct="1"/>
            <a:r>
              <a:rPr lang="en-GB" sz="2400" dirty="0">
                <a:latin typeface="Arial" panose="020B0604020202020204" pitchFamily="34" charset="0"/>
              </a:rPr>
              <a:t>Create database tables based on a data dictionary.</a:t>
            </a:r>
          </a:p>
          <a:p>
            <a:pPr lvl="1" eaLnBrk="1" hangingPunct="1"/>
            <a:r>
              <a:rPr lang="en-GB" sz="2400" dirty="0">
                <a:latin typeface="Arial" panose="020B0604020202020204" pitchFamily="34" charset="0"/>
              </a:rPr>
              <a:t>Use DDL commands to create, delete and modify a database.</a:t>
            </a:r>
          </a:p>
          <a:p>
            <a:pPr lvl="1" eaLnBrk="1" hangingPunct="1"/>
            <a:r>
              <a:rPr lang="en-GB" sz="2400" dirty="0">
                <a:latin typeface="Arial" panose="020B0604020202020204" pitchFamily="34" charset="0"/>
              </a:rPr>
              <a:t>Retrieve, Insert, update and delete table data.</a:t>
            </a:r>
          </a:p>
          <a:p>
            <a:pPr lvl="1" eaLnBrk="1" hangingPunct="1"/>
            <a:r>
              <a:rPr lang="en-GB" sz="2400" dirty="0">
                <a:latin typeface="Arial" panose="020B0604020202020204" pitchFamily="34" charset="0"/>
              </a:rPr>
              <a:t>Retrieve data from one or more tables using join</a:t>
            </a:r>
          </a:p>
          <a:p>
            <a:pPr lvl="1" eaLnBrk="1" hangingPunct="1"/>
            <a:r>
              <a:rPr lang="en-GB" sz="2400" dirty="0">
                <a:latin typeface="Arial" panose="020B0604020202020204" pitchFamily="34" charset="0"/>
              </a:rPr>
              <a:t>Retrieve data from one or more tables using sub-queries</a:t>
            </a:r>
            <a:endParaRPr lang="en-GB" altLang="en-US" sz="24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TOAD </a:t>
            </a:r>
          </a:p>
        </p:txBody>
      </p:sp>
      <p:sp>
        <p:nvSpPr>
          <p:cNvPr id="491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01800"/>
            <a:ext cx="8856663" cy="4319588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Tools that are used to help optimise queries</a:t>
            </a:r>
          </a:p>
          <a:p>
            <a:endParaRPr lang="en-GB" altLang="en-US">
              <a:solidFill>
                <a:schemeClr val="bg2"/>
              </a:solidFill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Available at </a:t>
            </a:r>
            <a:r>
              <a:rPr lang="en-GB" altLang="en-US">
                <a:latin typeface="Arial" panose="020B0604020202020204" pitchFamily="34" charset="0"/>
                <a:hlinkClick r:id="rId2"/>
              </a:rPr>
              <a:t>http://www.quest.com/toad/</a:t>
            </a:r>
            <a:endParaRPr lang="en-GB" altLang="en-US">
              <a:latin typeface="Arial" panose="020B0604020202020204" pitchFamily="34" charset="0"/>
            </a:endParaRPr>
          </a:p>
          <a:p>
            <a:endParaRPr lang="en-GB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Just Do It!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Like driving a car...</a:t>
            </a:r>
          </a:p>
          <a:p>
            <a:pPr lvl="1"/>
            <a:endParaRPr lang="en-GB" altLang="en-US" sz="1600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The best way to become proficient with SQL is to use it. </a:t>
            </a:r>
          </a:p>
          <a:p>
            <a:pPr lvl="1"/>
            <a:endParaRPr lang="en-GB" altLang="en-US" sz="1600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Laboratory sessions</a:t>
            </a:r>
          </a:p>
          <a:p>
            <a:pPr lvl="1"/>
            <a:endParaRPr lang="en-GB" altLang="en-US" sz="1600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Assignment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Topic Summary</a:t>
            </a:r>
          </a:p>
        </p:txBody>
      </p:sp>
      <p:sp>
        <p:nvSpPr>
          <p:cNvPr id="51203" name="Content Placeholder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Purpose of SQL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Basic concepts of SQL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Datatypes in SQL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Creating tables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More on the select statement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Fixing errors and optimisation</a:t>
            </a:r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/>
              <a:t>Learning Outcomes – Have We Met Them?</a:t>
            </a:r>
            <a:endParaRPr lang="en-US" altLang="en-US" sz="32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" y="1628800"/>
            <a:ext cx="8856663" cy="3816350"/>
          </a:xfrm>
        </p:spPr>
        <p:txBody>
          <a:bodyPr/>
          <a:lstStyle/>
          <a:p>
            <a:pPr lvl="1" eaLnBrk="1" hangingPunct="1"/>
            <a:r>
              <a:rPr lang="en-GB" dirty="0">
                <a:latin typeface="Arial" panose="020B0604020202020204" pitchFamily="34" charset="0"/>
              </a:rPr>
              <a:t>Explain the purpose of SQL</a:t>
            </a:r>
          </a:p>
          <a:p>
            <a:pPr lvl="1" eaLnBrk="1" hangingPunct="1"/>
            <a:r>
              <a:rPr lang="en-GB" dirty="0">
                <a:latin typeface="Arial" panose="020B0604020202020204" pitchFamily="34" charset="0"/>
              </a:rPr>
              <a:t>Create database tables based on a data dictionary.</a:t>
            </a:r>
          </a:p>
          <a:p>
            <a:pPr lvl="1" eaLnBrk="1" hangingPunct="1"/>
            <a:r>
              <a:rPr lang="en-GB" dirty="0">
                <a:latin typeface="Arial" panose="020B0604020202020204" pitchFamily="34" charset="0"/>
              </a:rPr>
              <a:t>Use DDL commands to create, delete and modify a database.</a:t>
            </a:r>
          </a:p>
          <a:p>
            <a:pPr lvl="1" eaLnBrk="1" hangingPunct="1"/>
            <a:r>
              <a:rPr lang="en-GB" dirty="0">
                <a:latin typeface="Arial" panose="020B0604020202020204" pitchFamily="34" charset="0"/>
              </a:rPr>
              <a:t>Retrieve, Insert, update and delete table data.</a:t>
            </a:r>
          </a:p>
          <a:p>
            <a:pPr lvl="1" eaLnBrk="1" hangingPunct="1"/>
            <a:r>
              <a:rPr lang="en-GB" dirty="0">
                <a:latin typeface="Arial" panose="020B0604020202020204" pitchFamily="34" charset="0"/>
              </a:rPr>
              <a:t>Retrieve data from one or more tables using join</a:t>
            </a:r>
          </a:p>
          <a:p>
            <a:pPr lvl="1" eaLnBrk="1" hangingPunct="1"/>
            <a:r>
              <a:rPr lang="en-GB" dirty="0">
                <a:latin typeface="Arial" panose="020B0604020202020204" pitchFamily="34" charset="0"/>
              </a:rPr>
              <a:t>Retrieve data from one or more tables using sub-queries</a:t>
            </a:r>
            <a:endParaRPr lang="en-GB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1152525"/>
          </a:xfrm>
        </p:spPr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2" y="1628800"/>
            <a:ext cx="8677275" cy="4606925"/>
          </a:xfrm>
        </p:spPr>
        <p:txBody>
          <a:bodyPr/>
          <a:lstStyle/>
          <a:p>
            <a:pPr marL="355600" lvl="1" indent="-355600">
              <a:spcBef>
                <a:spcPct val="40000"/>
              </a:spcBef>
              <a:defRPr/>
            </a:pPr>
            <a:r>
              <a:rPr lang="en-GB" sz="2400" dirty="0" err="1"/>
              <a:t>Benyon</a:t>
            </a:r>
            <a:r>
              <a:rPr lang="en-GB" sz="2400" dirty="0"/>
              <a:t>-Davis, P. (2003). </a:t>
            </a:r>
            <a:r>
              <a:rPr lang="en-GB" sz="2400" i="1" dirty="0"/>
              <a:t>Database Systems</a:t>
            </a:r>
            <a:r>
              <a:rPr lang="en-GB" sz="2400" dirty="0"/>
              <a:t>, 3</a:t>
            </a:r>
            <a:r>
              <a:rPr lang="en-GB" sz="2400" baseline="30000" dirty="0"/>
              <a:t>rd</a:t>
            </a:r>
            <a:r>
              <a:rPr lang="en-GB" sz="2400" dirty="0"/>
              <a:t> edition. Palgrave Macmillan. Chapters 11, 12 &amp; 13.</a:t>
            </a:r>
          </a:p>
          <a:p>
            <a:pPr marL="355600" lvl="1" indent="-355600">
              <a:spcBef>
                <a:spcPct val="40000"/>
              </a:spcBef>
              <a:defRPr/>
            </a:pPr>
            <a:r>
              <a:rPr lang="en-GB" sz="2400" dirty="0"/>
              <a:t>Connolly, T.M. and </a:t>
            </a:r>
            <a:r>
              <a:rPr lang="en-GB" sz="2400" dirty="0" err="1"/>
              <a:t>Begg</a:t>
            </a:r>
            <a:r>
              <a:rPr lang="en-GB" sz="2400" dirty="0"/>
              <a:t>, C.E. (2015). </a:t>
            </a:r>
            <a:r>
              <a:rPr lang="en-GB" sz="2400" i="1" dirty="0"/>
              <a:t>Database systems : a practical approach to design, implementation, and management.</a:t>
            </a:r>
            <a:r>
              <a:rPr lang="en-GB" sz="2400" dirty="0"/>
              <a:t> 6th ed. Harlow, Essex, England: Pearson Education Limited. Chapter 6 &amp; 7.</a:t>
            </a:r>
          </a:p>
          <a:p>
            <a:pPr marL="355600" lvl="1" indent="-355600">
              <a:spcBef>
                <a:spcPct val="40000"/>
              </a:spcBef>
              <a:defRPr/>
            </a:pPr>
            <a:r>
              <a:rPr lang="en-GB" sz="2400" dirty="0"/>
              <a:t>Dietrich, S. W. (2001). </a:t>
            </a:r>
            <a:r>
              <a:rPr lang="en-GB" sz="2400" i="1" dirty="0"/>
              <a:t>Understanding Relational Database Query Languages</a:t>
            </a:r>
            <a:r>
              <a:rPr lang="en-GB" sz="2400" dirty="0"/>
              <a:t>, 1</a:t>
            </a:r>
            <a:r>
              <a:rPr lang="en-GB" sz="2400" baseline="30000" dirty="0"/>
              <a:t>st</a:t>
            </a:r>
            <a:r>
              <a:rPr lang="en-GB" sz="2400" dirty="0"/>
              <a:t> edition. Prentice Hall.  Chapter 5.</a:t>
            </a:r>
          </a:p>
          <a:p>
            <a:pPr marL="355600" lvl="1" indent="-355600">
              <a:spcBef>
                <a:spcPct val="40000"/>
              </a:spcBef>
              <a:defRPr/>
            </a:pPr>
            <a:r>
              <a:rPr lang="en-GB" sz="2400" dirty="0"/>
              <a:t>TOAD website </a:t>
            </a:r>
            <a:r>
              <a:rPr lang="en-US" sz="2400" u="sng" dirty="0">
                <a:hlinkClick r:id="rId2"/>
              </a:rPr>
              <a:t>http://www.quest.com/toad/</a:t>
            </a:r>
            <a:endParaRPr lang="en-GB" dirty="0"/>
          </a:p>
          <a:p>
            <a:pPr lvl="1" eaLnBrk="1" hangingPunct="1"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Topic 6 – SQL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Any Questions?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of SQL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Create the database and relation structures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Perform basic tasks such as inserts, updates and deletes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Simple and complex queries 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827088" y="4365625"/>
            <a:ext cx="601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2800" b="1" i="1">
                <a:solidFill>
                  <a:schemeClr val="bg2"/>
                </a:solidFill>
              </a:rPr>
              <a:t>Structured Query Language (SQL)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>
          <a:xfrm>
            <a:off x="107950" y="260350"/>
            <a:ext cx="8785225" cy="1079500"/>
          </a:xfrm>
        </p:spPr>
        <p:txBody>
          <a:bodyPr/>
          <a:lstStyle/>
          <a:p>
            <a:r>
              <a:rPr lang="en-GB" altLang="en-US"/>
              <a:t>Data Definition Language: DDL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844675"/>
            <a:ext cx="8640763" cy="2449513"/>
          </a:xfrm>
        </p:spPr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For defining database structures and controlling access to data</a:t>
            </a:r>
          </a:p>
          <a:p>
            <a:pPr lvl="1"/>
            <a:endParaRPr lang="en-GB" altLang="en-US" dirty="0">
              <a:latin typeface="Arial" panose="020B0604020202020204" pitchFamily="34" charset="0"/>
            </a:endParaRP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CREATE TABLE, CREATE INDEX , CREATE SEQUENCE , GRANT ACCESS etc.</a:t>
            </a:r>
          </a:p>
          <a:p>
            <a:endParaRPr lang="en-GB" altLang="en-US" sz="2400" dirty="0"/>
          </a:p>
          <a:p>
            <a:r>
              <a:rPr lang="en-GB" altLang="en-US" dirty="0"/>
              <a:t> </a:t>
            </a:r>
            <a:endParaRPr lang="en-GB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98425" y="0"/>
            <a:ext cx="8785225" cy="1655763"/>
          </a:xfrm>
        </p:spPr>
        <p:txBody>
          <a:bodyPr/>
          <a:lstStyle/>
          <a:p>
            <a:r>
              <a:rPr lang="en-GB" altLang="en-US" sz="4300"/>
              <a:t>Data Manipulation Language: DML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916113"/>
            <a:ext cx="8856663" cy="3600450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For retrieving and updating data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SELECT – retrieving 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INSERT, UPDATE, DELETE – updating</a:t>
            </a:r>
          </a:p>
          <a:p>
            <a:pPr lvl="1"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Difference between INSERT and UPDATE?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Literals</a:t>
            </a: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01800"/>
            <a:ext cx="8856663" cy="4319588"/>
          </a:xfrm>
        </p:spPr>
        <p:txBody>
          <a:bodyPr/>
          <a:lstStyle/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INSERT INTO student (stu_id, first_name, last_name)</a:t>
            </a:r>
          </a:p>
          <a:p>
            <a:pPr marL="266700" lvl="1" indent="0"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VALUES (1,’Satpal’,’Singh’); 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395288" y="3505200"/>
            <a:ext cx="73437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35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23900" indent="-457200">
              <a:tabLst>
                <a:tab pos="35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35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5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5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buFont typeface="Courier New" panose="02070309020205020404" pitchFamily="49" charset="0"/>
              <a:buChar char="-"/>
            </a:pPr>
            <a:r>
              <a:rPr lang="en-GB" altLang="en-US" sz="2600">
                <a:solidFill>
                  <a:schemeClr val="bg2"/>
                </a:solidFill>
              </a:rPr>
              <a:t>Non-numeric in single quotes</a:t>
            </a:r>
          </a:p>
          <a:p>
            <a:pPr lvl="1">
              <a:buFont typeface="Courier New" panose="02070309020205020404" pitchFamily="49" charset="0"/>
              <a:buChar char="-"/>
            </a:pPr>
            <a:endParaRPr lang="en-GB" altLang="en-US" sz="260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-"/>
            </a:pPr>
            <a:r>
              <a:rPr lang="en-GB" altLang="en-US" sz="2600">
                <a:solidFill>
                  <a:schemeClr val="bg2"/>
                </a:solidFill>
              </a:rPr>
              <a:t>Numeric NOT in quotes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Discussion Session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01800"/>
            <a:ext cx="8856663" cy="4319588"/>
          </a:xfrm>
        </p:spPr>
        <p:txBody>
          <a:bodyPr/>
          <a:lstStyle/>
          <a:p>
            <a:r>
              <a:rPr lang="en-GB" altLang="en-US" b="1">
                <a:solidFill>
                  <a:schemeClr val="bg2"/>
                </a:solidFill>
              </a:rPr>
              <a:t> </a:t>
            </a:r>
            <a:r>
              <a:rPr lang="en-GB" altLang="en-US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branchID, COUNT(staff_id)</a:t>
            </a:r>
            <a:b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worker</a:t>
            </a:r>
            <a:b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branchType = ‘Main’</a:t>
            </a:r>
            <a:b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branchID</a:t>
            </a:r>
            <a:b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 (staff_id) &gt; 1</a:t>
            </a:r>
            <a:b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branchID;</a:t>
            </a:r>
            <a:endParaRPr lang="en-GB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1b1d320-c865-40a1-bd2f-64798b5017d2"/>
</p:tagLst>
</file>

<file path=ppt/theme/theme1.xml><?xml version="1.0" encoding="utf-8"?>
<a:theme xmlns:a="http://schemas.openxmlformats.org/drawingml/2006/main" name="Blank Presentatio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3F3F3F"/>
      </a:lt2>
      <a:accent1>
        <a:srgbClr val="21216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st 2">
  <a:themeElements>
    <a:clrScheme name="tes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st 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tes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7E0D879CC564094532C08ADB51DA8" ma:contentTypeVersion="18" ma:contentTypeDescription="Create a new document." ma:contentTypeScope="" ma:versionID="e918d0942375ba27de1f182e78d7b8ac">
  <xsd:schema xmlns:xsd="http://www.w3.org/2001/XMLSchema" xmlns:xs="http://www.w3.org/2001/XMLSchema" xmlns:p="http://schemas.microsoft.com/office/2006/metadata/properties" xmlns:ns3="bdeceafc-5c0f-406d-b95f-35e6593d664b" xmlns:ns4="dbeaa6b5-7a21-43b8-ab59-31e7cbf2c187" targetNamespace="http://schemas.microsoft.com/office/2006/metadata/properties" ma:root="true" ma:fieldsID="cb6d8367aab685ba43ec9884064424a1" ns3:_="" ns4:_="">
    <xsd:import namespace="bdeceafc-5c0f-406d-b95f-35e6593d664b"/>
    <xsd:import namespace="dbeaa6b5-7a21-43b8-ab59-31e7cbf2c1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ceafc-5c0f-406d-b95f-35e6593d6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aa6b5-7a21-43b8-ab59-31e7cbf2c18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eceafc-5c0f-406d-b95f-35e6593d664b" xsi:nil="true"/>
  </documentManagement>
</p:properties>
</file>

<file path=customXml/itemProps1.xml><?xml version="1.0" encoding="utf-8"?>
<ds:datastoreItem xmlns:ds="http://schemas.openxmlformats.org/officeDocument/2006/customXml" ds:itemID="{B44F2C3B-DFEC-4168-8270-28BB44407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eceafc-5c0f-406d-b95f-35e6593d664b"/>
    <ds:schemaRef ds:uri="dbeaa6b5-7a21-43b8-ab59-31e7cbf2c1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1B7402-4CAE-43FF-A9AD-4E6B766D0E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B4A866-6785-4071-B1E3-E18BAC2F19F9}">
  <ds:schemaRefs>
    <ds:schemaRef ds:uri="http://schemas.openxmlformats.org/package/2006/metadata/core-properties"/>
    <ds:schemaRef ds:uri="http://www.w3.org/XML/1998/namespace"/>
    <ds:schemaRef ds:uri="http://purl.org/dc/elements/1.1/"/>
    <ds:schemaRef ds:uri="dbeaa6b5-7a21-43b8-ab59-31e7cbf2c187"/>
    <ds:schemaRef ds:uri="http://schemas.microsoft.com/office/2006/documentManagement/types"/>
    <ds:schemaRef ds:uri="bdeceafc-5c0f-406d-b95f-35e6593d664b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971</TotalTime>
  <Words>1801</Words>
  <Application>Microsoft Office PowerPoint</Application>
  <PresentationFormat>On-screen Show (4:3)</PresentationFormat>
  <Paragraphs>305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Gill Sans</vt:lpstr>
      <vt:lpstr>Arial</vt:lpstr>
      <vt:lpstr>Courier New</vt:lpstr>
      <vt:lpstr>Blank Presentation</vt:lpstr>
      <vt:lpstr>test 2</vt:lpstr>
      <vt:lpstr>PowerPoint Presentation</vt:lpstr>
      <vt:lpstr>The Unit Roadmap</vt:lpstr>
      <vt:lpstr>Scope and Coverage</vt:lpstr>
      <vt:lpstr>Learning Outcomes</vt:lpstr>
      <vt:lpstr>Objectives of SQL</vt:lpstr>
      <vt:lpstr>Data Definition Language: DDL</vt:lpstr>
      <vt:lpstr>Data Manipulation Language: DML</vt:lpstr>
      <vt:lpstr>Literals</vt:lpstr>
      <vt:lpstr>Discussion Session</vt:lpstr>
      <vt:lpstr>  Select branchID, Count(staff_id) From workers Where branchType = ‘Main’ Group by branchID Having Count (staff_id) &gt; 1 Order by branchID </vt:lpstr>
      <vt:lpstr>Insert</vt:lpstr>
      <vt:lpstr>Update </vt:lpstr>
      <vt:lpstr>Delete</vt:lpstr>
      <vt:lpstr>Quiz</vt:lpstr>
      <vt:lpstr>Activity </vt:lpstr>
      <vt:lpstr>Activity – Solution  </vt:lpstr>
      <vt:lpstr>Commands</vt:lpstr>
      <vt:lpstr>Datatypes</vt:lpstr>
      <vt:lpstr>String Datatypes</vt:lpstr>
      <vt:lpstr>Char or Varchar</vt:lpstr>
      <vt:lpstr>Numeric Datatypes </vt:lpstr>
      <vt:lpstr>Datetime Types</vt:lpstr>
      <vt:lpstr>Checkpoint Summary </vt:lpstr>
      <vt:lpstr>Discussion Session</vt:lpstr>
      <vt:lpstr>Foreign Key</vt:lpstr>
      <vt:lpstr>Modifying Tables Using SQL </vt:lpstr>
      <vt:lpstr>Example of Adding a Column Using Alter Table </vt:lpstr>
      <vt:lpstr>Data Manipulation </vt:lpstr>
      <vt:lpstr>Select</vt:lpstr>
      <vt:lpstr>All the Columns or Some of Them</vt:lpstr>
      <vt:lpstr>Order By</vt:lpstr>
      <vt:lpstr>Aggregate Functions </vt:lpstr>
      <vt:lpstr>Example of Aggregate Function</vt:lpstr>
      <vt:lpstr>Group By</vt:lpstr>
      <vt:lpstr>Having Clause</vt:lpstr>
      <vt:lpstr>Sub-Queries </vt:lpstr>
      <vt:lpstr>Joins</vt:lpstr>
      <vt:lpstr>Fixing Errors</vt:lpstr>
      <vt:lpstr>Query Optimisation </vt:lpstr>
      <vt:lpstr>TOAD </vt:lpstr>
      <vt:lpstr>Just Do It!</vt:lpstr>
      <vt:lpstr>Topic Summary</vt:lpstr>
      <vt:lpstr>Learning Outcomes – Have We Met Them?</vt:lpstr>
      <vt:lpstr>References</vt:lpstr>
      <vt:lpstr>Topic 6 – SQL</vt:lpstr>
    </vt:vector>
  </TitlesOfParts>
  <Company>True Creative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Liew Pei Ling</cp:lastModifiedBy>
  <cp:revision>132</cp:revision>
  <dcterms:created xsi:type="dcterms:W3CDTF">2008-01-18T13:21:43Z</dcterms:created>
  <dcterms:modified xsi:type="dcterms:W3CDTF">2024-03-13T14:03:56Z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0x0101007B17E0D879CC564094532C08ADB51DA8</vt:lpwstr>
  </property>
</Properties>
</file>